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92"/>
  </p:notesMasterIdLst>
  <p:sldIdLst>
    <p:sldId id="256" r:id="rId2"/>
    <p:sldId id="1313" r:id="rId3"/>
    <p:sldId id="270" r:id="rId4"/>
    <p:sldId id="1292" r:id="rId5"/>
    <p:sldId id="294" r:id="rId6"/>
    <p:sldId id="289" r:id="rId7"/>
    <p:sldId id="1293" r:id="rId8"/>
    <p:sldId id="316" r:id="rId9"/>
    <p:sldId id="314" r:id="rId10"/>
    <p:sldId id="1297" r:id="rId11"/>
    <p:sldId id="339" r:id="rId12"/>
    <p:sldId id="348" r:id="rId13"/>
    <p:sldId id="351" r:id="rId14"/>
    <p:sldId id="353" r:id="rId15"/>
    <p:sldId id="1299" r:id="rId16"/>
    <p:sldId id="343" r:id="rId17"/>
    <p:sldId id="1327" r:id="rId18"/>
    <p:sldId id="1295" r:id="rId19"/>
    <p:sldId id="1304" r:id="rId20"/>
    <p:sldId id="1309" r:id="rId21"/>
    <p:sldId id="1306" r:id="rId22"/>
    <p:sldId id="1307" r:id="rId23"/>
    <p:sldId id="1310" r:id="rId24"/>
    <p:sldId id="1312" r:id="rId25"/>
    <p:sldId id="1314" r:id="rId26"/>
    <p:sldId id="1305" r:id="rId27"/>
    <p:sldId id="1315" r:id="rId28"/>
    <p:sldId id="1317" r:id="rId29"/>
    <p:sldId id="1318" r:id="rId30"/>
    <p:sldId id="1302" r:id="rId31"/>
    <p:sldId id="1319" r:id="rId32"/>
    <p:sldId id="1320" r:id="rId33"/>
    <p:sldId id="1323" r:id="rId34"/>
    <p:sldId id="1321" r:id="rId35"/>
    <p:sldId id="1322" r:id="rId36"/>
    <p:sldId id="1453" r:id="rId37"/>
    <p:sldId id="355" r:id="rId38"/>
    <p:sldId id="1328" r:id="rId39"/>
    <p:sldId id="1226" r:id="rId40"/>
    <p:sldId id="1451" r:id="rId41"/>
    <p:sldId id="1220" r:id="rId42"/>
    <p:sldId id="1214" r:id="rId43"/>
    <p:sldId id="1248" r:id="rId44"/>
    <p:sldId id="1249" r:id="rId45"/>
    <p:sldId id="1250" r:id="rId46"/>
    <p:sldId id="1251" r:id="rId47"/>
    <p:sldId id="1287" r:id="rId48"/>
    <p:sldId id="1254" r:id="rId49"/>
    <p:sldId id="1255" r:id="rId50"/>
    <p:sldId id="1252" r:id="rId51"/>
    <p:sldId id="1288" r:id="rId52"/>
    <p:sldId id="1289" r:id="rId53"/>
    <p:sldId id="1262" r:id="rId54"/>
    <p:sldId id="1470" r:id="rId55"/>
    <p:sldId id="1329" r:id="rId56"/>
    <p:sldId id="1458" r:id="rId57"/>
    <p:sldId id="1464" r:id="rId58"/>
    <p:sldId id="1459" r:id="rId59"/>
    <p:sldId id="1460" r:id="rId60"/>
    <p:sldId id="1461" r:id="rId61"/>
    <p:sldId id="306" r:id="rId62"/>
    <p:sldId id="308" r:id="rId63"/>
    <p:sldId id="310" r:id="rId64"/>
    <p:sldId id="311" r:id="rId65"/>
    <p:sldId id="312" r:id="rId66"/>
    <p:sldId id="1465" r:id="rId67"/>
    <p:sldId id="1466" r:id="rId68"/>
    <p:sldId id="313" r:id="rId69"/>
    <p:sldId id="315" r:id="rId70"/>
    <p:sldId id="1477" r:id="rId71"/>
    <p:sldId id="1479" r:id="rId72"/>
    <p:sldId id="1480" r:id="rId73"/>
    <p:sldId id="1482" r:id="rId74"/>
    <p:sldId id="1473" r:id="rId75"/>
    <p:sldId id="1456" r:id="rId76"/>
    <p:sldId id="1454" r:id="rId77"/>
    <p:sldId id="1455" r:id="rId78"/>
    <p:sldId id="1467" r:id="rId79"/>
    <p:sldId id="1468" r:id="rId80"/>
    <p:sldId id="1469" r:id="rId81"/>
    <p:sldId id="1483" r:id="rId82"/>
    <p:sldId id="1472" r:id="rId83"/>
    <p:sldId id="1485" r:id="rId84"/>
    <p:sldId id="1486" r:id="rId85"/>
    <p:sldId id="1474" r:id="rId86"/>
    <p:sldId id="1475" r:id="rId87"/>
    <p:sldId id="1484" r:id="rId88"/>
    <p:sldId id="1471" r:id="rId89"/>
    <p:sldId id="1263" r:id="rId90"/>
    <p:sldId id="1457"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97026"/>
  </p:normalViewPr>
  <p:slideViewPr>
    <p:cSldViewPr snapToGrid="0" snapToObjects="1">
      <p:cViewPr varScale="1">
        <p:scale>
          <a:sx n="104" d="100"/>
          <a:sy n="104" d="100"/>
        </p:scale>
        <p:origin x="17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P#(r)</c:v>
                </c:pt>
              </c:strCache>
            </c:strRef>
          </c:tx>
          <c:spPr>
            <a:ln w="19050" cap="rnd">
              <a:solidFill>
                <a:schemeClr val="accent1"/>
              </a:solidFill>
              <a:round/>
            </a:ln>
            <a:effectLst/>
          </c:spPr>
          <c:marker>
            <c:symbol val="none"/>
          </c:marker>
          <c:xVal>
            <c:numRef>
              <c:f>Sheet1!$A$2:$A$82</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xVal>
          <c:yVal>
            <c:numRef>
              <c:f>Sheet1!$B$2:$B$82</c:f>
              <c:numCache>
                <c:formatCode>General</c:formatCode>
                <c:ptCount val="81"/>
                <c:pt idx="0">
                  <c:v>1.3383022576488537E-4</c:v>
                </c:pt>
                <c:pt idx="1">
                  <c:v>1.9865547139277272E-4</c:v>
                </c:pt>
                <c:pt idx="2">
                  <c:v>2.9194692579146027E-4</c:v>
                </c:pt>
                <c:pt idx="3">
                  <c:v>4.2478027055075143E-4</c:v>
                </c:pt>
                <c:pt idx="4">
                  <c:v>6.119019301137719E-4</c:v>
                </c:pt>
                <c:pt idx="5">
                  <c:v>8.7268269504576015E-4</c:v>
                </c:pt>
                <c:pt idx="6">
                  <c:v>1.2322191684730199E-3</c:v>
                </c:pt>
                <c:pt idx="7">
                  <c:v>1.7225689390536812E-3</c:v>
                </c:pt>
                <c:pt idx="8">
                  <c:v>2.3840882014648404E-3</c:v>
                </c:pt>
                <c:pt idx="9">
                  <c:v>3.2668190561999182E-3</c:v>
                </c:pt>
                <c:pt idx="10">
                  <c:v>4.4318484119380075E-3</c:v>
                </c:pt>
                <c:pt idx="11">
                  <c:v>5.9525324197758538E-3</c:v>
                </c:pt>
                <c:pt idx="12">
                  <c:v>7.9154515829799686E-3</c:v>
                </c:pt>
                <c:pt idx="13">
                  <c:v>1.0420934814422592E-2</c:v>
                </c:pt>
                <c:pt idx="14">
                  <c:v>1.3582969233685613E-2</c:v>
                </c:pt>
                <c:pt idx="15">
                  <c:v>1.752830049356854E-2</c:v>
                </c:pt>
                <c:pt idx="16">
                  <c:v>2.2394530294842899E-2</c:v>
                </c:pt>
                <c:pt idx="17">
                  <c:v>2.8327037741601186E-2</c:v>
                </c:pt>
                <c:pt idx="18">
                  <c:v>3.5474592846231424E-2</c:v>
                </c:pt>
                <c:pt idx="19">
                  <c:v>4.3983595980427191E-2</c:v>
                </c:pt>
                <c:pt idx="20">
                  <c:v>5.3990966513188063E-2</c:v>
                </c:pt>
                <c:pt idx="21">
                  <c:v>6.5615814774676595E-2</c:v>
                </c:pt>
                <c:pt idx="22">
                  <c:v>7.8950158300894149E-2</c:v>
                </c:pt>
                <c:pt idx="23">
                  <c:v>9.4049077376886947E-2</c:v>
                </c:pt>
                <c:pt idx="24">
                  <c:v>0.11092083467945554</c:v>
                </c:pt>
                <c:pt idx="25">
                  <c:v>0.12951759566589174</c:v>
                </c:pt>
                <c:pt idx="26">
                  <c:v>0.14972746563574488</c:v>
                </c:pt>
                <c:pt idx="27">
                  <c:v>0.17136859204780736</c:v>
                </c:pt>
                <c:pt idx="28">
                  <c:v>0.19418605498321295</c:v>
                </c:pt>
                <c:pt idx="29">
                  <c:v>0.21785217703255053</c:v>
                </c:pt>
                <c:pt idx="30">
                  <c:v>0.24197072451914337</c:v>
                </c:pt>
                <c:pt idx="31">
                  <c:v>0.26608524989875482</c:v>
                </c:pt>
                <c:pt idx="32">
                  <c:v>0.28969155276148273</c:v>
                </c:pt>
                <c:pt idx="33">
                  <c:v>0.31225393336676127</c:v>
                </c:pt>
                <c:pt idx="34">
                  <c:v>0.33322460289179967</c:v>
                </c:pt>
                <c:pt idx="35">
                  <c:v>0.35206532676429952</c:v>
                </c:pt>
                <c:pt idx="36">
                  <c:v>0.36827014030332333</c:v>
                </c:pt>
                <c:pt idx="37">
                  <c:v>0.38138781546052414</c:v>
                </c:pt>
                <c:pt idx="38">
                  <c:v>0.39104269397545588</c:v>
                </c:pt>
                <c:pt idx="39">
                  <c:v>0.39695254747701181</c:v>
                </c:pt>
                <c:pt idx="40">
                  <c:v>0.3989422804014327</c:v>
                </c:pt>
                <c:pt idx="41">
                  <c:v>0.39695254747701181</c:v>
                </c:pt>
                <c:pt idx="42">
                  <c:v>0.39104269397545588</c:v>
                </c:pt>
                <c:pt idx="43">
                  <c:v>0.38138781546052414</c:v>
                </c:pt>
                <c:pt idx="44">
                  <c:v>0.36827014030332333</c:v>
                </c:pt>
                <c:pt idx="45">
                  <c:v>0.35206532676429952</c:v>
                </c:pt>
                <c:pt idx="46">
                  <c:v>0.33322460289179967</c:v>
                </c:pt>
                <c:pt idx="47">
                  <c:v>0.31225393336676127</c:v>
                </c:pt>
                <c:pt idx="48">
                  <c:v>0.28969155276148273</c:v>
                </c:pt>
                <c:pt idx="49">
                  <c:v>0.26608524989875482</c:v>
                </c:pt>
                <c:pt idx="50">
                  <c:v>0.24197072451914337</c:v>
                </c:pt>
                <c:pt idx="51">
                  <c:v>0.21785217703255053</c:v>
                </c:pt>
                <c:pt idx="52">
                  <c:v>0.19418605498321295</c:v>
                </c:pt>
                <c:pt idx="53">
                  <c:v>0.17136859204780736</c:v>
                </c:pt>
                <c:pt idx="54">
                  <c:v>0.14972746563574488</c:v>
                </c:pt>
                <c:pt idx="55">
                  <c:v>0.1295175956658898</c:v>
                </c:pt>
                <c:pt idx="56">
                  <c:v>0.11092083467945554</c:v>
                </c:pt>
                <c:pt idx="57">
                  <c:v>9.4049077376886947E-2</c:v>
                </c:pt>
                <c:pt idx="58">
                  <c:v>7.8950158300892734E-2</c:v>
                </c:pt>
                <c:pt idx="59">
                  <c:v>6.561581477467536E-2</c:v>
                </c:pt>
                <c:pt idx="60">
                  <c:v>5.3990966513186953E-2</c:v>
                </c:pt>
                <c:pt idx="61">
                  <c:v>4.3983595980427191E-2</c:v>
                </c:pt>
                <c:pt idx="62">
                  <c:v>3.5474592846230668E-2</c:v>
                </c:pt>
                <c:pt idx="63">
                  <c:v>2.8327037741600516E-2</c:v>
                </c:pt>
                <c:pt idx="64">
                  <c:v>2.2394530294842355E-2</c:v>
                </c:pt>
                <c:pt idx="65">
                  <c:v>1.7528300493568086E-2</c:v>
                </c:pt>
                <c:pt idx="66">
                  <c:v>1.3582969233685271E-2</c:v>
                </c:pt>
                <c:pt idx="67">
                  <c:v>1.0420934814422318E-2</c:v>
                </c:pt>
                <c:pt idx="68">
                  <c:v>7.915451582979743E-3</c:v>
                </c:pt>
                <c:pt idx="69">
                  <c:v>5.9525324197756795E-3</c:v>
                </c:pt>
                <c:pt idx="70">
                  <c:v>4.431848411937874E-3</c:v>
                </c:pt>
                <c:pt idx="71">
                  <c:v>3.2668190561998202E-3</c:v>
                </c:pt>
                <c:pt idx="72">
                  <c:v>2.3840882014647662E-3</c:v>
                </c:pt>
                <c:pt idx="73">
                  <c:v>1.7225689390536229E-3</c:v>
                </c:pt>
                <c:pt idx="74">
                  <c:v>1.2322191684729772E-3</c:v>
                </c:pt>
                <c:pt idx="75">
                  <c:v>8.7268269504572915E-4</c:v>
                </c:pt>
                <c:pt idx="76">
                  <c:v>6.1190193011375076E-4</c:v>
                </c:pt>
                <c:pt idx="77">
                  <c:v>4.2478027055073593E-4</c:v>
                </c:pt>
                <c:pt idx="78">
                  <c:v>2.919469257914491E-4</c:v>
                </c:pt>
                <c:pt idx="79">
                  <c:v>1.9865547139276475E-4</c:v>
                </c:pt>
                <c:pt idx="80">
                  <c:v>1.3383022576488014E-4</c:v>
                </c:pt>
              </c:numCache>
            </c:numRef>
          </c:yVal>
          <c:smooth val="1"/>
          <c:extLst>
            <c:ext xmlns:c16="http://schemas.microsoft.com/office/drawing/2014/chart" uri="{C3380CC4-5D6E-409C-BE32-E72D297353CC}">
              <c16:uniqueId val="{00000000-374C-FF4E-9CE3-E038F9C10565}"/>
            </c:ext>
          </c:extLst>
        </c:ser>
        <c:ser>
          <c:idx val="1"/>
          <c:order val="1"/>
          <c:tx>
            <c:strRef>
              <c:f>Sheet1!$C$1</c:f>
              <c:strCache>
                <c:ptCount val="1"/>
                <c:pt idx="0">
                  <c:v>P(r)</c:v>
                </c:pt>
              </c:strCache>
            </c:strRef>
          </c:tx>
          <c:spPr>
            <a:ln w="19050" cap="rnd">
              <a:solidFill>
                <a:srgbClr val="C00000"/>
              </a:solidFill>
              <a:round/>
            </a:ln>
            <a:effectLst/>
          </c:spPr>
          <c:marker>
            <c:symbol val="none"/>
          </c:marker>
          <c:xVal>
            <c:numRef>
              <c:f>Sheet1!$A$2:$A$82</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xVal>
          <c:yVal>
            <c:numRef>
              <c:f>Sheet1!$C$2:$C$82</c:f>
              <c:numCache>
                <c:formatCode>General</c:formatCode>
                <c:ptCount val="81"/>
                <c:pt idx="0">
                  <c:v>1.4867195147342977E-6</c:v>
                </c:pt>
                <c:pt idx="1">
                  <c:v>2.4389607458933522E-6</c:v>
                </c:pt>
                <c:pt idx="2">
                  <c:v>3.9612990910320753E-6</c:v>
                </c:pt>
                <c:pt idx="3">
                  <c:v>6.3698251788670899E-6</c:v>
                </c:pt>
                <c:pt idx="4">
                  <c:v>1.0140852065486758E-5</c:v>
                </c:pt>
                <c:pt idx="5">
                  <c:v>1.5983741106905475E-5</c:v>
                </c:pt>
                <c:pt idx="6">
                  <c:v>2.4942471290053535E-5</c:v>
                </c:pt>
                <c:pt idx="7">
                  <c:v>3.8535196742087129E-5</c:v>
                </c:pt>
                <c:pt idx="8">
                  <c:v>5.8943067756539855E-5</c:v>
                </c:pt>
                <c:pt idx="9">
                  <c:v>8.9261657177132928E-5</c:v>
                </c:pt>
                <c:pt idx="10">
                  <c:v>1.3383022576488537E-4</c:v>
                </c:pt>
                <c:pt idx="11">
                  <c:v>1.9865547139277272E-4</c:v>
                </c:pt>
                <c:pt idx="12">
                  <c:v>2.9194692579146027E-4</c:v>
                </c:pt>
                <c:pt idx="13">
                  <c:v>4.2478027055075143E-4</c:v>
                </c:pt>
                <c:pt idx="14">
                  <c:v>6.119019301137719E-4</c:v>
                </c:pt>
                <c:pt idx="15">
                  <c:v>8.7268269504576015E-4</c:v>
                </c:pt>
                <c:pt idx="16">
                  <c:v>1.2322191684730199E-3</c:v>
                </c:pt>
                <c:pt idx="17">
                  <c:v>1.7225689390536812E-3</c:v>
                </c:pt>
                <c:pt idx="18">
                  <c:v>2.3840882014648404E-3</c:v>
                </c:pt>
                <c:pt idx="19">
                  <c:v>3.2668190561999182E-3</c:v>
                </c:pt>
                <c:pt idx="20">
                  <c:v>4.4318484119380075E-3</c:v>
                </c:pt>
                <c:pt idx="21">
                  <c:v>5.9525324197758538E-3</c:v>
                </c:pt>
                <c:pt idx="22">
                  <c:v>7.9154515829799686E-3</c:v>
                </c:pt>
                <c:pt idx="23">
                  <c:v>1.0420934814422592E-2</c:v>
                </c:pt>
                <c:pt idx="24">
                  <c:v>1.3582969233685613E-2</c:v>
                </c:pt>
                <c:pt idx="25">
                  <c:v>1.752830049356854E-2</c:v>
                </c:pt>
                <c:pt idx="26">
                  <c:v>2.2394530294842899E-2</c:v>
                </c:pt>
                <c:pt idx="27">
                  <c:v>2.8327037741601186E-2</c:v>
                </c:pt>
                <c:pt idx="28">
                  <c:v>3.5474592846231424E-2</c:v>
                </c:pt>
                <c:pt idx="29">
                  <c:v>4.3983595980427191E-2</c:v>
                </c:pt>
                <c:pt idx="30">
                  <c:v>5.3990966513188063E-2</c:v>
                </c:pt>
                <c:pt idx="31">
                  <c:v>6.5615814774676595E-2</c:v>
                </c:pt>
                <c:pt idx="32">
                  <c:v>7.8950158300894149E-2</c:v>
                </c:pt>
                <c:pt idx="33">
                  <c:v>9.4049077376886947E-2</c:v>
                </c:pt>
                <c:pt idx="34">
                  <c:v>0.11092083467945554</c:v>
                </c:pt>
                <c:pt idx="35">
                  <c:v>0.12951759566589174</c:v>
                </c:pt>
                <c:pt idx="36">
                  <c:v>0.14972746563574488</c:v>
                </c:pt>
                <c:pt idx="37">
                  <c:v>0.17136859204780736</c:v>
                </c:pt>
                <c:pt idx="38">
                  <c:v>0.19418605498321295</c:v>
                </c:pt>
                <c:pt idx="39">
                  <c:v>0.21785217703255053</c:v>
                </c:pt>
                <c:pt idx="40">
                  <c:v>0.24197072451914337</c:v>
                </c:pt>
                <c:pt idx="41">
                  <c:v>0.26608524989875476</c:v>
                </c:pt>
                <c:pt idx="42">
                  <c:v>0.28969155276148273</c:v>
                </c:pt>
                <c:pt idx="43">
                  <c:v>0.31225393336676127</c:v>
                </c:pt>
                <c:pt idx="44">
                  <c:v>0.33322460289179967</c:v>
                </c:pt>
                <c:pt idx="45">
                  <c:v>0.35206532676429952</c:v>
                </c:pt>
                <c:pt idx="46">
                  <c:v>0.36827014030332333</c:v>
                </c:pt>
                <c:pt idx="47">
                  <c:v>0.38138781546052408</c:v>
                </c:pt>
                <c:pt idx="48">
                  <c:v>0.39104269397545594</c:v>
                </c:pt>
                <c:pt idx="49">
                  <c:v>0.39695254747701181</c:v>
                </c:pt>
                <c:pt idx="50">
                  <c:v>0.3989422804014327</c:v>
                </c:pt>
                <c:pt idx="51">
                  <c:v>0.39695254747701181</c:v>
                </c:pt>
                <c:pt idx="52">
                  <c:v>0.39104269397545594</c:v>
                </c:pt>
                <c:pt idx="53">
                  <c:v>0.38138781546052408</c:v>
                </c:pt>
                <c:pt idx="54">
                  <c:v>0.36827014030332339</c:v>
                </c:pt>
                <c:pt idx="55">
                  <c:v>0.35206532676429775</c:v>
                </c:pt>
                <c:pt idx="56">
                  <c:v>0.33322460289179967</c:v>
                </c:pt>
                <c:pt idx="57">
                  <c:v>0.31225393336676127</c:v>
                </c:pt>
                <c:pt idx="58">
                  <c:v>0.2896915527614804</c:v>
                </c:pt>
                <c:pt idx="59">
                  <c:v>0.26608524989875249</c:v>
                </c:pt>
                <c:pt idx="60">
                  <c:v>0.2419707245191409</c:v>
                </c:pt>
                <c:pt idx="61">
                  <c:v>0.21785217703255053</c:v>
                </c:pt>
                <c:pt idx="62">
                  <c:v>0.19418605498321065</c:v>
                </c:pt>
                <c:pt idx="63">
                  <c:v>0.17136859204780513</c:v>
                </c:pt>
                <c:pt idx="64">
                  <c:v>0.14972746563574274</c:v>
                </c:pt>
                <c:pt idx="65">
                  <c:v>0.12951759566588975</c:v>
                </c:pt>
                <c:pt idx="66">
                  <c:v>0.11092083467945382</c:v>
                </c:pt>
                <c:pt idx="67">
                  <c:v>9.4049077376885337E-2</c:v>
                </c:pt>
                <c:pt idx="68">
                  <c:v>7.8950158300892734E-2</c:v>
                </c:pt>
                <c:pt idx="69">
                  <c:v>6.5615814774675332E-2</c:v>
                </c:pt>
                <c:pt idx="70">
                  <c:v>5.3990966513186953E-2</c:v>
                </c:pt>
                <c:pt idx="71">
                  <c:v>4.3983595980426296E-2</c:v>
                </c:pt>
                <c:pt idx="72">
                  <c:v>3.5474592846230668E-2</c:v>
                </c:pt>
                <c:pt idx="73">
                  <c:v>2.8327037741600516E-2</c:v>
                </c:pt>
                <c:pt idx="74">
                  <c:v>2.2394530294842355E-2</c:v>
                </c:pt>
                <c:pt idx="75">
                  <c:v>1.7528300493568086E-2</c:v>
                </c:pt>
                <c:pt idx="76">
                  <c:v>1.3582969233685271E-2</c:v>
                </c:pt>
                <c:pt idx="77">
                  <c:v>1.0420934814422318E-2</c:v>
                </c:pt>
                <c:pt idx="78">
                  <c:v>7.915451582979743E-3</c:v>
                </c:pt>
                <c:pt idx="79">
                  <c:v>5.9525324197756795E-3</c:v>
                </c:pt>
                <c:pt idx="80">
                  <c:v>4.4318484119378783E-3</c:v>
                </c:pt>
              </c:numCache>
            </c:numRef>
          </c:yVal>
          <c:smooth val="1"/>
          <c:extLst>
            <c:ext xmlns:c16="http://schemas.microsoft.com/office/drawing/2014/chart" uri="{C3380CC4-5D6E-409C-BE32-E72D297353CC}">
              <c16:uniqueId val="{00000001-374C-FF4E-9CE3-E038F9C10565}"/>
            </c:ext>
          </c:extLst>
        </c:ser>
        <c:dLbls>
          <c:showLegendKey val="0"/>
          <c:showVal val="0"/>
          <c:showCatName val="0"/>
          <c:showSerName val="0"/>
          <c:showPercent val="0"/>
          <c:showBubbleSize val="0"/>
        </c:dLbls>
        <c:axId val="890104768"/>
        <c:axId val="890396944"/>
      </c:scatterChart>
      <c:valAx>
        <c:axId val="890104768"/>
        <c:scaling>
          <c:orientation val="minMax"/>
          <c:max val="4"/>
          <c:min val="-4"/>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0396944"/>
        <c:crosses val="autoZero"/>
        <c:crossBetween val="midCat"/>
      </c:valAx>
      <c:valAx>
        <c:axId val="890396944"/>
        <c:scaling>
          <c:orientation val="minMax"/>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0104768"/>
        <c:crosses val="autoZero"/>
        <c:crossBetween val="midCat"/>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2"/>
          <c:order val="0"/>
          <c:tx>
            <c:strRef>
              <c:f>Sheet1!$D$1</c:f>
              <c:strCache>
                <c:ptCount val="1"/>
                <c:pt idx="0">
                  <c:v>KL</c:v>
                </c:pt>
              </c:strCache>
            </c:strRef>
          </c:tx>
          <c:spPr>
            <a:ln w="19050" cap="rnd">
              <a:solidFill>
                <a:schemeClr val="accent3"/>
              </a:solidFill>
              <a:round/>
            </a:ln>
            <a:effectLst/>
          </c:spPr>
          <c:marker>
            <c:symbol val="none"/>
          </c:marker>
          <c:xVal>
            <c:numRef>
              <c:f>Sheet1!$A$2:$A$82</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xVal>
          <c:yVal>
            <c:numRef>
              <c:f>Sheet1!$D$2:$D$82</c:f>
              <c:numCache>
                <c:formatCode>General</c:formatCode>
                <c:ptCount val="81"/>
                <c:pt idx="0">
                  <c:v>8.6884291364422732E-4</c:v>
                </c:pt>
                <c:pt idx="1">
                  <c:v>1.261036759064776E-3</c:v>
                </c:pt>
                <c:pt idx="2">
                  <c:v>1.8111186427811072E-3</c:v>
                </c:pt>
                <c:pt idx="3">
                  <c:v>2.5738792371223741E-3</c:v>
                </c:pt>
                <c:pt idx="4">
                  <c:v>3.6194303083506457E-3</c:v>
                </c:pt>
                <c:pt idx="5">
                  <c:v>5.0360599856485349E-3</c:v>
                </c:pt>
                <c:pt idx="6">
                  <c:v>6.9330942862129612E-3</c:v>
                </c:pt>
                <c:pt idx="7">
                  <c:v>9.4435383306560143E-3</c:v>
                </c:pt>
                <c:pt idx="8">
                  <c:v>1.2726195233592285E-2</c:v>
                </c:pt>
                <c:pt idx="9">
                  <c:v>1.6966885146700264E-2</c:v>
                </c:pt>
                <c:pt idx="10">
                  <c:v>2.2378320040561072E-2</c:v>
                </c:pt>
                <c:pt idx="11">
                  <c:v>2.9198142609320778E-2</c:v>
                </c:pt>
                <c:pt idx="12">
                  <c:v>3.7684623059034257E-2</c:v>
                </c:pt>
                <c:pt idx="13">
                  <c:v>4.8109539130222798E-2</c:v>
                </c:pt>
                <c:pt idx="14">
                  <c:v>6.0747855297355359E-2</c:v>
                </c:pt>
                <c:pt idx="15">
                  <c:v>7.5863976591848709E-2</c:v>
                </c:pt>
                <c:pt idx="16">
                  <c:v>9.3694585618281756E-2</c:v>
                </c:pt>
                <c:pt idx="17">
                  <c:v>0.1144283752440711</c:v>
                </c:pt>
                <c:pt idx="18">
                  <c:v>0.1381833517773956</c:v>
                </c:pt>
                <c:pt idx="19">
                  <c:v>0.16498278108370779</c:v>
                </c:pt>
                <c:pt idx="20">
                  <c:v>0.19473124910344627</c:v>
                </c:pt>
                <c:pt idx="21">
                  <c:v>0.22719266539035529</c:v>
                </c:pt>
                <c:pt idx="22">
                  <c:v>0.26197230427362678</c:v>
                </c:pt>
                <c:pt idx="23">
                  <c:v>0.2985051025699979</c:v>
                </c:pt>
                <c:pt idx="24">
                  <c:v>0.33605237005896171</c:v>
                </c:pt>
                <c:pt idx="25">
                  <c:v>0.37370878595008783</c:v>
                </c:pt>
                <c:pt idx="26">
                  <c:v>0.41042103709936745</c:v>
                </c:pt>
                <c:pt idx="27">
                  <c:v>0.44501871224069178</c:v>
                </c:pt>
                <c:pt idx="28">
                  <c:v>0.47625713950792409</c:v>
                </c:pt>
                <c:pt idx="29">
                  <c:v>0.50287080872276035</c:v>
                </c:pt>
                <c:pt idx="30">
                  <c:v>0.52363494645611652</c:v>
                </c:pt>
                <c:pt idx="31">
                  <c:v>0.53743181867568779</c:v>
                </c:pt>
                <c:pt idx="32">
                  <c:v>0.54331753652333903</c:v>
                </c:pt>
                <c:pt idx="33">
                  <c:v>0.54058464139955908</c:v>
                </c:pt>
                <c:pt idx="34">
                  <c:v>0.528815630303613</c:v>
                </c:pt>
                <c:pt idx="35">
                  <c:v>0.50792290099180737</c:v>
                </c:pt>
                <c:pt idx="36">
                  <c:v>0.47817135461077859</c:v>
                </c:pt>
                <c:pt idx="37">
                  <c:v>0.44018104801629876</c:v>
                </c:pt>
                <c:pt idx="38">
                  <c:v>0.39490874876197546</c:v>
                </c:pt>
                <c:pt idx="39">
                  <c:v>0.34360888302799553</c:v>
                </c:pt>
                <c:pt idx="40">
                  <c:v>0.28777602476804065</c:v>
                </c:pt>
                <c:pt idx="41">
                  <c:v>0.22907258868533051</c:v>
                </c:pt>
                <c:pt idx="42">
                  <c:v>0.16924660661227525</c:v>
                </c:pt>
                <c:pt idx="43">
                  <c:v>0.11004526200407468</c:v>
                </c:pt>
                <c:pt idx="44">
                  <c:v>5.3130150512308669E-2</c:v>
                </c:pt>
                <c:pt idx="45">
                  <c:v>0</c:v>
                </c:pt>
                <c:pt idx="46">
                  <c:v>-4.8074148209419319E-2</c:v>
                </c:pt>
                <c:pt idx="47">
                  <c:v>-9.0097440233259815E-2</c:v>
                </c:pt>
                <c:pt idx="48">
                  <c:v>-0.12538096996692447</c:v>
                </c:pt>
                <c:pt idx="49">
                  <c:v>-0.15355194819305371</c:v>
                </c:pt>
                <c:pt idx="50">
                  <c:v>-0.17454498215203881</c:v>
                </c:pt>
                <c:pt idx="51">
                  <c:v>-0.18857655327103515</c:v>
                </c:pt>
                <c:pt idx="52">
                  <c:v>-0.19610588097385104</c:v>
                </c:pt>
                <c:pt idx="53">
                  <c:v>-0.19778609432919639</c:v>
                </c:pt>
                <c:pt idx="54">
                  <c:v>-0.19440996494180565</c:v>
                </c:pt>
                <c:pt idx="55">
                  <c:v>-0.18685439297504297</c:v>
                </c:pt>
                <c:pt idx="56">
                  <c:v>-0.1760274319356466</c:v>
                </c:pt>
                <c:pt idx="57">
                  <c:v>-0.16282096503818064</c:v>
                </c:pt>
                <c:pt idx="58">
                  <c:v>-0.14807130241552668</c:v>
                </c:pt>
                <c:pt idx="59">
                  <c:v>-0.13252905481103902</c:v>
                </c:pt>
                <c:pt idx="60">
                  <c:v>-0.11683874946206615</c:v>
                </c:pt>
                <c:pt idx="61">
                  <c:v>-0.10152786528228169</c:v>
                </c:pt>
                <c:pt idx="62">
                  <c:v>-8.7004332600581033E-2</c:v>
                </c:pt>
                <c:pt idx="63">
                  <c:v>-7.3561098371187225E-2</c:v>
                </c:pt>
                <c:pt idx="64">
                  <c:v>-6.1386107818873097E-2</c:v>
                </c:pt>
                <c:pt idx="65">
                  <c:v>-5.0575984394564753E-2</c:v>
                </c:pt>
                <c:pt idx="66">
                  <c:v>-4.1151772943368914E-2</c:v>
                </c:pt>
                <c:pt idx="67">
                  <c:v>-3.3075308152027451E-2</c:v>
                </c:pt>
                <c:pt idx="68">
                  <c:v>-2.6265040313871727E-2</c:v>
                </c:pt>
                <c:pt idx="69">
                  <c:v>-2.0610453606578857E-2</c:v>
                </c:pt>
                <c:pt idx="70">
                  <c:v>-1.598451431468606E-2</c:v>
                </c:pt>
                <c:pt idx="71">
                  <c:v>-1.2253861494838765E-2</c:v>
                </c:pt>
                <c:pt idx="72">
                  <c:v>-9.286683008296822E-3</c:v>
                </c:pt>
                <c:pt idx="73">
                  <c:v>-6.9583966646936946E-3</c:v>
                </c:pt>
                <c:pt idx="74">
                  <c:v>-5.1553778025684475E-3</c:v>
                </c:pt>
                <c:pt idx="75">
                  <c:v>-3.7770449892362799E-3</c:v>
                </c:pt>
                <c:pt idx="76">
                  <c:v>-2.7366424282650376E-3</c:v>
                </c:pt>
                <c:pt idx="77">
                  <c:v>-1.961050847331267E-3</c:v>
                </c:pt>
                <c:pt idx="78">
                  <c:v>-1.3899282607389403E-3</c:v>
                </c:pt>
                <c:pt idx="79">
                  <c:v>-9.744374956409265E-4</c:v>
                </c:pt>
                <c:pt idx="80">
                  <c:v>-6.7576671061215219E-4</c:v>
                </c:pt>
              </c:numCache>
            </c:numRef>
          </c:yVal>
          <c:smooth val="1"/>
          <c:extLst>
            <c:ext xmlns:c16="http://schemas.microsoft.com/office/drawing/2014/chart" uri="{C3380CC4-5D6E-409C-BE32-E72D297353CC}">
              <c16:uniqueId val="{00000000-6BC6-034A-9EBB-85CFFBBE1ADE}"/>
            </c:ext>
          </c:extLst>
        </c:ser>
        <c:dLbls>
          <c:showLegendKey val="0"/>
          <c:showVal val="0"/>
          <c:showCatName val="0"/>
          <c:showSerName val="0"/>
          <c:showPercent val="0"/>
          <c:showBubbleSize val="0"/>
        </c:dLbls>
        <c:axId val="957318608"/>
        <c:axId val="891695808"/>
      </c:scatterChart>
      <c:valAx>
        <c:axId val="957318608"/>
        <c:scaling>
          <c:orientation val="minMax"/>
          <c:max val="4"/>
          <c:min val="-4"/>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1695808"/>
        <c:crosses val="autoZero"/>
        <c:crossBetween val="midCat"/>
      </c:valAx>
      <c:valAx>
        <c:axId val="891695808"/>
        <c:scaling>
          <c:orientation val="minMax"/>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3186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04/02/2021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556753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47</a:t>
            </a:fld>
            <a:endParaRPr lang="en-US"/>
          </a:p>
        </p:txBody>
      </p:sp>
    </p:spTree>
    <p:extLst>
      <p:ext uri="{BB962C8B-B14F-4D97-AF65-F5344CB8AC3E}">
        <p14:creationId xmlns:p14="http://schemas.microsoft.com/office/powerpoint/2010/main" val="166146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48</a:t>
            </a:fld>
            <a:endParaRPr lang="en-US"/>
          </a:p>
        </p:txBody>
      </p:sp>
    </p:spTree>
    <p:extLst>
      <p:ext uri="{BB962C8B-B14F-4D97-AF65-F5344CB8AC3E}">
        <p14:creationId xmlns:p14="http://schemas.microsoft.com/office/powerpoint/2010/main" val="2441665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49</a:t>
            </a:fld>
            <a:endParaRPr lang="en-US"/>
          </a:p>
        </p:txBody>
      </p:sp>
    </p:spTree>
    <p:extLst>
      <p:ext uri="{BB962C8B-B14F-4D97-AF65-F5344CB8AC3E}">
        <p14:creationId xmlns:p14="http://schemas.microsoft.com/office/powerpoint/2010/main" val="66444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50</a:t>
            </a:fld>
            <a:endParaRPr lang="en-US"/>
          </a:p>
        </p:txBody>
      </p:sp>
    </p:spTree>
    <p:extLst>
      <p:ext uri="{BB962C8B-B14F-4D97-AF65-F5344CB8AC3E}">
        <p14:creationId xmlns:p14="http://schemas.microsoft.com/office/powerpoint/2010/main" val="2280095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51</a:t>
            </a:fld>
            <a:endParaRPr lang="en-US"/>
          </a:p>
        </p:txBody>
      </p:sp>
    </p:spTree>
    <p:extLst>
      <p:ext uri="{BB962C8B-B14F-4D97-AF65-F5344CB8AC3E}">
        <p14:creationId xmlns:p14="http://schemas.microsoft.com/office/powerpoint/2010/main" val="1036375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52</a:t>
            </a:fld>
            <a:endParaRPr lang="en-US"/>
          </a:p>
        </p:txBody>
      </p:sp>
    </p:spTree>
    <p:extLst>
      <p:ext uri="{BB962C8B-B14F-4D97-AF65-F5344CB8AC3E}">
        <p14:creationId xmlns:p14="http://schemas.microsoft.com/office/powerpoint/2010/main" val="2591984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C43443FD-35A1-8247-9274-152A96926CCE}" type="slidenum">
              <a:rPr lang="de-DE" sz="1200"/>
              <a:pPr/>
              <a:t>61</a:t>
            </a:fld>
            <a:endParaRPr lang="de-DE" sz="1200"/>
          </a:p>
        </p:txBody>
      </p:sp>
      <p:sp>
        <p:nvSpPr>
          <p:cNvPr id="82947"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82948"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xmlns="" val="1"/>
            </a:ext>
          </a:extLst>
        </p:spPr>
        <p:txBody>
          <a:bodyPr lIns="84399" tIns="42200" rIns="84399" bIns="42200"/>
          <a:lstStyle/>
          <a:p>
            <a:pPr eaLnBrk="1" hangingPunct="1"/>
            <a:endParaRPr lang="ja-JP" alt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445289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93CE78BD-481E-A14E-B8EB-A9CC311E9507}" type="slidenum">
              <a:rPr lang="de-DE" sz="1200"/>
              <a:pPr/>
              <a:t>62</a:t>
            </a:fld>
            <a:endParaRPr lang="de-DE" sz="1200"/>
          </a:p>
        </p:txBody>
      </p:sp>
      <p:sp>
        <p:nvSpPr>
          <p:cNvPr id="87043"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87044" name="Rectangle 3"/>
          <p:cNvSpPr>
            <a:spLocks noGrp="1" noChangeArrowheads="1"/>
          </p:cNvSpPr>
          <p:nvPr>
            <p:ph type="body" idx="1"/>
          </p:nvPr>
        </p:nvSpPr>
        <p:spPr>
          <a:xfrm>
            <a:off x="914400" y="4343400"/>
            <a:ext cx="5029200" cy="4116388"/>
          </a:xfrm>
          <a:solidFill>
            <a:srgbClr val="FFFFFF"/>
          </a:solidFill>
          <a:ln>
            <a:solidFill>
              <a:srgbClr val="000000"/>
            </a:solidFill>
          </a:ln>
        </p:spPr>
        <p:txBody>
          <a:bodyPr lIns="84399" tIns="42200" rIns="84399" bIns="42200"/>
          <a:lstStyle/>
          <a:p>
            <a:pPr eaLnBrk="1" hangingPunct="1"/>
            <a:r>
              <a:rPr lang="en-US" altLang="ja-JP">
                <a:latin typeface="Arial" charset="0"/>
                <a:ea typeface="ＭＳ Ｐゴシック" charset="0"/>
                <a:cs typeface="ＭＳ Ｐゴシック" charset="0"/>
              </a:rPr>
              <a:t>Background knowledge	</a:t>
            </a:r>
            <a:r>
              <a:rPr lang="ja-JP" altLang="en-US">
                <a:latin typeface="Arial" charset="0"/>
                <a:ea typeface="ＭＳ Ｐゴシック" charset="0"/>
                <a:cs typeface="ＭＳ Ｐゴシック" charset="0"/>
              </a:rPr>
              <a:t>背景知識</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はいけいちしき</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Reduce		</a:t>
            </a:r>
            <a:r>
              <a:rPr lang="ja-JP" altLang="en-US">
                <a:latin typeface="Arial" charset="0"/>
                <a:ea typeface="ＭＳ Ｐゴシック" charset="0"/>
                <a:cs typeface="ＭＳ Ｐゴシック" charset="0"/>
              </a:rPr>
              <a:t>簡単化される</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たんかんかされる</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Constructive induction	</a:t>
            </a:r>
            <a:r>
              <a:rPr lang="ja-JP" altLang="en-US">
                <a:latin typeface="Arial" charset="0"/>
                <a:ea typeface="ＭＳ Ｐゴシック" charset="0"/>
                <a:cs typeface="ＭＳ Ｐゴシック" charset="0"/>
              </a:rPr>
              <a:t>構成的帰納</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こうせいてききのう</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Create		</a:t>
            </a:r>
            <a:r>
              <a:rPr lang="ja-JP" altLang="en-US">
                <a:latin typeface="Arial" charset="0"/>
                <a:ea typeface="ＭＳ Ｐゴシック" charset="0"/>
                <a:cs typeface="ＭＳ Ｐゴシック" charset="0"/>
              </a:rPr>
              <a:t>作り出す</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つくりだす</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New predicate		</a:t>
            </a:r>
            <a:r>
              <a:rPr lang="ja-JP" altLang="en-US">
                <a:latin typeface="Arial" charset="0"/>
                <a:ea typeface="ＭＳ Ｐゴシック" charset="0"/>
                <a:cs typeface="ＭＳ Ｐゴシック" charset="0"/>
              </a:rPr>
              <a:t>新述語</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しんじゅつご</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Express		</a:t>
            </a:r>
            <a:r>
              <a:rPr lang="ja-JP" altLang="en-US">
                <a:latin typeface="Arial" charset="0"/>
                <a:ea typeface="ＭＳ Ｐゴシック" charset="0"/>
                <a:cs typeface="ＭＳ Ｐゴシック" charset="0"/>
              </a:rPr>
              <a:t>表現する</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ひょうげんする</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Explanatory hypotheses	</a:t>
            </a:r>
            <a:r>
              <a:rPr lang="ja-JP" altLang="en-US">
                <a:latin typeface="Arial" charset="0"/>
                <a:ea typeface="ＭＳ Ｐゴシック" charset="0"/>
                <a:cs typeface="ＭＳ Ｐゴシック" charset="0"/>
              </a:rPr>
              <a:t>説明仮説</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せつめいかせつ</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Simplify		</a:t>
            </a:r>
            <a:r>
              <a:rPr lang="ja-JP" altLang="en-US">
                <a:latin typeface="Arial" charset="0"/>
                <a:ea typeface="ＭＳ Ｐゴシック" charset="0"/>
                <a:cs typeface="ＭＳ Ｐゴシック" charset="0"/>
              </a:rPr>
              <a:t>単純化する</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たんじんかする</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Definition		</a:t>
            </a:r>
            <a:r>
              <a:rPr lang="ja-JP" altLang="en-US">
                <a:latin typeface="Arial" charset="0"/>
                <a:ea typeface="ＭＳ Ｐゴシック" charset="0"/>
                <a:cs typeface="ＭＳ Ｐゴシック" charset="0"/>
              </a:rPr>
              <a:t>定義</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ていぎ</a:t>
            </a:r>
            <a:endParaRPr lang="en-US" altLang="ja-JP">
              <a:latin typeface="Arial" charset="0"/>
              <a:ea typeface="ＭＳ Ｐゴシック" charset="0"/>
              <a:cs typeface="ＭＳ Ｐゴシック" charset="0"/>
            </a:endParaRPr>
          </a:p>
          <a:p>
            <a:pPr eaLnBrk="1" hangingPunct="1"/>
            <a:r>
              <a:rPr lang="en-US" altLang="ja-JP">
                <a:latin typeface="Arial" charset="0"/>
                <a:ea typeface="ＭＳ Ｐゴシック" charset="0"/>
                <a:cs typeface="ＭＳ Ｐゴシック" charset="0"/>
              </a:rPr>
              <a:t>Target predicate	</a:t>
            </a:r>
            <a:r>
              <a:rPr lang="ja-JP" altLang="en-US">
                <a:latin typeface="Arial" charset="0"/>
                <a:ea typeface="ＭＳ Ｐゴシック" charset="0"/>
                <a:cs typeface="ＭＳ Ｐゴシック" charset="0"/>
              </a:rPr>
              <a:t>目標概念</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もくひょうがいねん</a:t>
            </a:r>
            <a:endParaRPr lang="en-GB" altLang="ja-JP">
              <a:latin typeface="Arial" charset="0"/>
              <a:ea typeface="ＭＳ Ｐゴシック" charset="0"/>
              <a:cs typeface="ＭＳ Ｐゴシック" charset="0"/>
            </a:endParaRPr>
          </a:p>
          <a:p>
            <a:pPr eaLnBrk="1" hangingPunct="1"/>
            <a:endParaRPr lang="ja-JP" alt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1360729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795C4385-8408-824D-9737-6C065243F496}" type="slidenum">
              <a:rPr lang="de-DE" sz="1200"/>
              <a:pPr/>
              <a:t>63</a:t>
            </a:fld>
            <a:endParaRPr lang="de-DE" sz="1200"/>
          </a:p>
        </p:txBody>
      </p:sp>
      <p:sp>
        <p:nvSpPr>
          <p:cNvPr id="91139"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91140"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xmlns="" val="1"/>
            </a:ext>
          </a:extLst>
        </p:spPr>
        <p:txBody>
          <a:bodyPr lIns="84399" tIns="42200" rIns="84399" bIns="42200"/>
          <a:lstStyle/>
          <a:p>
            <a:pPr eaLnBrk="1" hangingPunct="1"/>
            <a:endParaRPr lang="ja-JP" alt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50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1947713F-4DE9-D142-AB14-12F14002B46F}" type="slidenum">
              <a:rPr lang="de-DE" sz="1200"/>
              <a:pPr/>
              <a:t>64</a:t>
            </a:fld>
            <a:endParaRPr lang="de-DE" sz="1200"/>
          </a:p>
        </p:txBody>
      </p:sp>
      <p:sp>
        <p:nvSpPr>
          <p:cNvPr id="93187"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93188"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xmlns="" val="1"/>
            </a:ext>
          </a:extLst>
        </p:spPr>
        <p:txBody>
          <a:bodyPr lIns="84399" tIns="42200" rIns="84399" bIns="42200"/>
          <a:lstStyle/>
          <a:p>
            <a:pPr eaLnBrk="1" hangingPunct="1"/>
            <a:endParaRPr lang="en-GB" altLang="ja-JP">
              <a:latin typeface="Arial" charset="0"/>
              <a:ea typeface="ＭＳ Ｐゴシック" charset="0"/>
              <a:cs typeface="ＭＳ Ｐゴシック" charset="0"/>
            </a:endParaRPr>
          </a:p>
        </p:txBody>
      </p:sp>
    </p:spTree>
    <p:extLst>
      <p:ext uri="{BB962C8B-B14F-4D97-AF65-F5344CB8AC3E}">
        <p14:creationId xmlns:p14="http://schemas.microsoft.com/office/powerpoint/2010/main" val="241097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52271A96-25FE-494C-A83C-38412F2BD1A3}" type="slidenum">
              <a:rPr lang="en-GB" sz="1400">
                <a:solidFill>
                  <a:srgbClr val="000000"/>
                </a:solidFill>
              </a:rPr>
              <a:pPr eaLnBrk="1" hangingPunct="1"/>
              <a:t>5</a:t>
            </a:fld>
            <a:endParaRPr lang="en-GB" sz="1400">
              <a:solidFill>
                <a:srgbClr val="000000"/>
              </a:solidFill>
            </a:endParaRPr>
          </a:p>
        </p:txBody>
      </p:sp>
      <p:sp>
        <p:nvSpPr>
          <p:cNvPr id="6041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60420" name="Rectangle 3"/>
          <p:cNvSpPr>
            <a:spLocks noGrp="1" noChangeArrowheads="1"/>
          </p:cNvSpPr>
          <p:nvPr>
            <p:ph type="body"/>
          </p:nvPr>
        </p:nvSpPr>
        <p:spPr>
          <a:xfrm>
            <a:off x="912698" y="4342991"/>
            <a:ext cx="5032604" cy="411398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460467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BABF0ED9-B75D-FF41-B853-26F2EB4B283D}" type="slidenum">
              <a:rPr lang="de-DE" sz="1200"/>
              <a:pPr/>
              <a:t>65</a:t>
            </a:fld>
            <a:endParaRPr lang="de-DE" sz="1200"/>
          </a:p>
        </p:txBody>
      </p:sp>
      <p:sp>
        <p:nvSpPr>
          <p:cNvPr id="95235"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95236"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xmlns="" val="1"/>
            </a:ext>
          </a:extLst>
        </p:spPr>
        <p:txBody>
          <a:bodyPr lIns="84399" tIns="42200" rIns="84399" bIns="42200"/>
          <a:lstStyle/>
          <a:p>
            <a:pPr eaLnBrk="1" hangingPunct="1"/>
            <a:endParaRPr lang="en-GB" altLang="ja-JP">
              <a:latin typeface="Arial" charset="0"/>
              <a:ea typeface="ＭＳ Ｐゴシック" charset="0"/>
              <a:cs typeface="ＭＳ Ｐゴシック" charset="0"/>
            </a:endParaRPr>
          </a:p>
        </p:txBody>
      </p:sp>
    </p:spTree>
    <p:extLst>
      <p:ext uri="{BB962C8B-B14F-4D97-AF65-F5344CB8AC3E}">
        <p14:creationId xmlns:p14="http://schemas.microsoft.com/office/powerpoint/2010/main" val="586264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37396F2D-CB98-7940-A590-87941FA9561A}" type="slidenum">
              <a:rPr lang="de-DE" sz="1200"/>
              <a:pPr/>
              <a:t>68</a:t>
            </a:fld>
            <a:endParaRPr lang="de-DE" sz="1200"/>
          </a:p>
        </p:txBody>
      </p:sp>
      <p:sp>
        <p:nvSpPr>
          <p:cNvPr id="97283"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97284"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xmlns="" val="1"/>
            </a:ext>
          </a:extLst>
        </p:spPr>
        <p:txBody>
          <a:bodyPr lIns="84399" tIns="42200" rIns="84399" bIns="42200"/>
          <a:lstStyle/>
          <a:p>
            <a:pPr eaLnBrk="1" hangingPunct="1"/>
            <a:endParaRPr lang="en-GB" altLang="ja-JP">
              <a:latin typeface="Arial" charset="0"/>
              <a:ea typeface="ＭＳ Ｐゴシック" charset="0"/>
              <a:cs typeface="ＭＳ Ｐゴシック" charset="0"/>
            </a:endParaRPr>
          </a:p>
        </p:txBody>
      </p:sp>
    </p:spTree>
    <p:extLst>
      <p:ext uri="{BB962C8B-B14F-4D97-AF65-F5344CB8AC3E}">
        <p14:creationId xmlns:p14="http://schemas.microsoft.com/office/powerpoint/2010/main" val="3743193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9EE1A1BE-12E8-FF40-8A50-38CEBE99329D}" type="slidenum">
              <a:rPr lang="de-DE" sz="1200"/>
              <a:pPr/>
              <a:t>69</a:t>
            </a:fld>
            <a:endParaRPr lang="de-DE" sz="1200"/>
          </a:p>
        </p:txBody>
      </p:sp>
      <p:sp>
        <p:nvSpPr>
          <p:cNvPr id="101379"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101380"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xmlns="" val="1"/>
            </a:ext>
          </a:extLst>
        </p:spPr>
        <p:txBody>
          <a:bodyPr lIns="84399" tIns="42200" rIns="84399" bIns="42200"/>
          <a:lstStyle/>
          <a:p>
            <a:pPr eaLnBrk="1" hangingPunct="1"/>
            <a:endParaRPr lang="ja-JP" alt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398735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Goal of this RPT is to predict whether a web page is a student web page based on the number of outgoing links.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Numbers at a leaf node report the number and percentage of positive and negative examples reaching that leaf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78</a:t>
            </a:fld>
            <a:endParaRPr lang="en-GB"/>
          </a:p>
        </p:txBody>
      </p:sp>
    </p:spTree>
    <p:extLst>
      <p:ext uri="{BB962C8B-B14F-4D97-AF65-F5344CB8AC3E}">
        <p14:creationId xmlns:p14="http://schemas.microsoft.com/office/powerpoint/2010/main" val="420517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B5E1B89D-8B3C-C641-9B48-B3718883FDE3}" type="slidenum">
              <a:rPr lang="en-GB" sz="1400">
                <a:solidFill>
                  <a:srgbClr val="000000"/>
                </a:solidFill>
              </a:rPr>
              <a:pPr eaLnBrk="1" hangingPunct="1"/>
              <a:t>6</a:t>
            </a:fld>
            <a:endParaRPr lang="en-GB" sz="1400">
              <a:solidFill>
                <a:srgbClr val="000000"/>
              </a:solidFill>
            </a:endParaRPr>
          </a:p>
        </p:txBody>
      </p:sp>
      <p:sp>
        <p:nvSpPr>
          <p:cNvPr id="501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50180" name="Rectangle 3"/>
          <p:cNvSpPr>
            <a:spLocks noGrp="1" noChangeArrowheads="1"/>
          </p:cNvSpPr>
          <p:nvPr>
            <p:ph type="body"/>
          </p:nvPr>
        </p:nvSpPr>
        <p:spPr>
          <a:xfrm>
            <a:off x="912698" y="4342991"/>
            <a:ext cx="5032604" cy="411398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568761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CD2CE2E4-571C-524E-9D64-47514DCD0FDD}" type="slidenum">
              <a:rPr lang="en-GB" sz="1400">
                <a:solidFill>
                  <a:srgbClr val="000000"/>
                </a:solidFill>
              </a:rPr>
              <a:pPr eaLnBrk="1" hangingPunct="1"/>
              <a:t>8</a:t>
            </a:fld>
            <a:endParaRPr lang="en-GB" sz="1400">
              <a:solidFill>
                <a:srgbClr val="000000"/>
              </a:solidFill>
            </a:endParaRPr>
          </a:p>
        </p:txBody>
      </p:sp>
      <p:sp>
        <p:nvSpPr>
          <p:cNvPr id="1013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01380" name="Rectangle 3"/>
          <p:cNvSpPr>
            <a:spLocks noGrp="1" noChangeArrowheads="1"/>
          </p:cNvSpPr>
          <p:nvPr>
            <p:ph type="body"/>
          </p:nvPr>
        </p:nvSpPr>
        <p:spPr>
          <a:xfrm>
            <a:off x="912698" y="4342991"/>
            <a:ext cx="5032604" cy="411398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927159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39</a:t>
            </a:fld>
            <a:endParaRPr lang="en-US"/>
          </a:p>
        </p:txBody>
      </p:sp>
    </p:spTree>
    <p:extLst>
      <p:ext uri="{BB962C8B-B14F-4D97-AF65-F5344CB8AC3E}">
        <p14:creationId xmlns:p14="http://schemas.microsoft.com/office/powerpoint/2010/main" val="3149386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43</a:t>
            </a:fld>
            <a:endParaRPr lang="en-US"/>
          </a:p>
        </p:txBody>
      </p:sp>
    </p:spTree>
    <p:extLst>
      <p:ext uri="{BB962C8B-B14F-4D97-AF65-F5344CB8AC3E}">
        <p14:creationId xmlns:p14="http://schemas.microsoft.com/office/powerpoint/2010/main" val="109960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44</a:t>
            </a:fld>
            <a:endParaRPr lang="en-US"/>
          </a:p>
        </p:txBody>
      </p:sp>
    </p:spTree>
    <p:extLst>
      <p:ext uri="{BB962C8B-B14F-4D97-AF65-F5344CB8AC3E}">
        <p14:creationId xmlns:p14="http://schemas.microsoft.com/office/powerpoint/2010/main" val="2171940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45</a:t>
            </a:fld>
            <a:endParaRPr lang="en-US"/>
          </a:p>
        </p:txBody>
      </p:sp>
    </p:spTree>
    <p:extLst>
      <p:ext uri="{BB962C8B-B14F-4D97-AF65-F5344CB8AC3E}">
        <p14:creationId xmlns:p14="http://schemas.microsoft.com/office/powerpoint/2010/main" val="1761314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46</a:t>
            </a:fld>
            <a:endParaRPr lang="en-US"/>
          </a:p>
        </p:txBody>
      </p:sp>
    </p:spTree>
    <p:extLst>
      <p:ext uri="{BB962C8B-B14F-4D97-AF65-F5344CB8AC3E}">
        <p14:creationId xmlns:p14="http://schemas.microsoft.com/office/powerpoint/2010/main" val="2456434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1225" cy="682625"/>
          </a:xfrm>
        </p:spPr>
        <p:txBody>
          <a:bodyPr/>
          <a:lstStyle/>
          <a:p>
            <a:r>
              <a:rPr lang="en-US"/>
              <a:t>Click to edit Master title style</a:t>
            </a:r>
            <a:endParaRPr lang="en-CA"/>
          </a:p>
        </p:txBody>
      </p:sp>
      <p:sp>
        <p:nvSpPr>
          <p:cNvPr id="3" name="Table Placeholder 2"/>
          <p:cNvSpPr>
            <a:spLocks noGrp="1"/>
          </p:cNvSpPr>
          <p:nvPr>
            <p:ph type="tbl" idx="1"/>
          </p:nvPr>
        </p:nvSpPr>
        <p:spPr>
          <a:xfrm>
            <a:off x="304800" y="1219200"/>
            <a:ext cx="8455025" cy="4492625"/>
          </a:xfrm>
        </p:spPr>
        <p:txBody>
          <a:bodyPr/>
          <a:lstStyle/>
          <a:p>
            <a:pPr lvl="0"/>
            <a:endParaRPr lang="en-CA" noProof="0"/>
          </a:p>
        </p:txBody>
      </p:sp>
      <p:sp>
        <p:nvSpPr>
          <p:cNvPr id="4" name="Date Placeholder 3"/>
          <p:cNvSpPr>
            <a:spLocks noGrp="1" noChangeArrowheads="1"/>
          </p:cNvSpPr>
          <p:nvPr>
            <p:ph type="dt" idx="10"/>
          </p:nvPr>
        </p:nvSpPr>
        <p:spPr>
          <a:xfrm>
            <a:off x="685800" y="6248400"/>
            <a:ext cx="1901825" cy="454025"/>
          </a:xfrm>
          <a:prstGeom prst="rect">
            <a:avLst/>
          </a:prstGeom>
          <a:ln/>
        </p:spPr>
        <p:txBody>
          <a:bodyPr/>
          <a:lstStyle>
            <a:lvl1pPr>
              <a:defRPr/>
            </a:lvl1pPr>
          </a:lstStyle>
          <a:p>
            <a:pPr>
              <a:defRPr/>
            </a:pPr>
            <a:endParaRPr lang="de-DE"/>
          </a:p>
        </p:txBody>
      </p:sp>
      <p:sp>
        <p:nvSpPr>
          <p:cNvPr id="5" name="Footer Placeholder 4"/>
          <p:cNvSpPr>
            <a:spLocks noGrp="1" noChangeArrowheads="1"/>
          </p:cNvSpPr>
          <p:nvPr>
            <p:ph type="ftr" idx="11"/>
          </p:nvPr>
        </p:nvSpPr>
        <p:spPr>
          <a:xfrm>
            <a:off x="3124200" y="6248400"/>
            <a:ext cx="2892425" cy="454025"/>
          </a:xfrm>
          <a:prstGeom prst="rect">
            <a:avLst/>
          </a:prstGeom>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9E7E58AE-6D6D-DC49-9B9B-2C0940CAF967}" type="slidenum">
              <a:rPr lang="en-GB"/>
              <a:pPr>
                <a:defRPr/>
              </a:pPr>
              <a:t>‹#›</a:t>
            </a:fld>
            <a:endParaRPr lang="en-GB"/>
          </a:p>
        </p:txBody>
      </p:sp>
    </p:spTree>
    <p:extLst>
      <p:ext uri="{BB962C8B-B14F-4D97-AF65-F5344CB8AC3E}">
        <p14:creationId xmlns:p14="http://schemas.microsoft.com/office/powerpoint/2010/main" val="244868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3" Type="http://schemas.openxmlformats.org/officeDocument/2006/relationships/image" Target="../media/image120.png"/><Relationship Id="rId18" Type="http://schemas.openxmlformats.org/officeDocument/2006/relationships/image" Target="../media/image61.png"/><Relationship Id="rId17" Type="http://schemas.openxmlformats.org/officeDocument/2006/relationships/image" Target="../media/image60.png"/><Relationship Id="rId46" Type="http://schemas.openxmlformats.org/officeDocument/2006/relationships/image" Target="../media/image64.png"/><Relationship Id="rId16" Type="http://schemas.openxmlformats.org/officeDocument/2006/relationships/image" Target="../media/image410.png"/><Relationship Id="rId20" Type="http://schemas.openxmlformats.org/officeDocument/2006/relationships/image" Target="../media/image63.png"/><Relationship Id="rId1" Type="http://schemas.openxmlformats.org/officeDocument/2006/relationships/slideLayout" Target="../slideLayouts/slideLayout2.xml"/><Relationship Id="rId45" Type="http://schemas.openxmlformats.org/officeDocument/2006/relationships/image" Target="../media/image105.png"/><Relationship Id="rId15" Type="http://schemas.openxmlformats.org/officeDocument/2006/relationships/image" Target="../media/image310.png"/><Relationship Id="rId19" Type="http://schemas.openxmlformats.org/officeDocument/2006/relationships/image" Target="../media/image62.png"/><Relationship Id="rId14" Type="http://schemas.openxmlformats.org/officeDocument/2006/relationships/image" Target="../media/image130.pn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6.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610.pn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85.png"/><Relationship Id="rId39" Type="http://schemas.openxmlformats.org/officeDocument/2006/relationships/image" Target="../media/image133.png"/><Relationship Id="rId21" Type="http://schemas.openxmlformats.org/officeDocument/2006/relationships/image" Target="../media/image84.png"/><Relationship Id="rId34" Type="http://schemas.openxmlformats.org/officeDocument/2006/relationships/image" Target="../media/image1280.png"/><Relationship Id="rId7" Type="http://schemas.openxmlformats.org/officeDocument/2006/relationships/image" Target="../media/image559.png"/><Relationship Id="rId2" Type="http://schemas.openxmlformats.org/officeDocument/2006/relationships/notesSlide" Target="../notesSlides/notesSlide5.xml"/><Relationship Id="rId16" Type="http://schemas.openxmlformats.org/officeDocument/2006/relationships/image" Target="../media/image568.png"/><Relationship Id="rId20" Type="http://schemas.openxmlformats.org/officeDocument/2006/relationships/image" Target="../media/image58.png"/><Relationship Id="rId29" Type="http://schemas.openxmlformats.org/officeDocument/2006/relationships/image" Target="../media/image581.png"/><Relationship Id="rId41"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37" Type="http://schemas.openxmlformats.org/officeDocument/2006/relationships/image" Target="../media/image1250.png"/><Relationship Id="rId40" Type="http://schemas.openxmlformats.org/officeDocument/2006/relationships/image" Target="../media/image13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87.png"/><Relationship Id="rId36" Type="http://schemas.openxmlformats.org/officeDocument/2006/relationships/image" Target="../media/image1240.png"/><Relationship Id="rId10" Type="http://schemas.openxmlformats.org/officeDocument/2006/relationships/image" Target="../media/image562.png"/><Relationship Id="rId19" Type="http://schemas.openxmlformats.org/officeDocument/2006/relationships/image" Target="../media/image57.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86.png"/><Relationship Id="rId30" Type="http://schemas.openxmlformats.org/officeDocument/2006/relationships/image" Target="../media/image582.png"/><Relationship Id="rId35" Type="http://schemas.openxmlformats.org/officeDocument/2006/relationships/image" Target="../media/image1230.png"/><Relationship Id="rId8" Type="http://schemas.openxmlformats.org/officeDocument/2006/relationships/image" Target="../media/image560.png"/><Relationship Id="rId3" Type="http://schemas.openxmlformats.org/officeDocument/2006/relationships/image" Target="../media/image546.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33" Type="http://schemas.openxmlformats.org/officeDocument/2006/relationships/image" Target="../media/image1210.png"/><Relationship Id="rId38" Type="http://schemas.openxmlformats.org/officeDocument/2006/relationships/image" Target="../media/image1260.png"/></Relationships>
</file>

<file path=ppt/slides/_rels/slide4.xml.rels><?xml version="1.0" encoding="UTF-8" standalone="yes"?>
<Relationships xmlns="http://schemas.openxmlformats.org/package/2006/relationships"><Relationship Id="rId3" Type="http://schemas.openxmlformats.org/officeDocument/2006/relationships/hyperlink" Target="https://www.ifis.uni-luebeck.de/~moeller/Lectures/WS-20-21/Intelligent-Agents/00-EM-Learning.pptx" TargetMode="External"/><Relationship Id="rId2" Type="http://schemas.openxmlformats.org/officeDocument/2006/relationships/hyperlink" Target="https://www.ifis.uni-luebeck.de/~moeller/Lectures/WS-20-21/Intelligent-Agents/00-EM-Learning.pdf" TargetMode="External"/><Relationship Id="rId1" Type="http://schemas.openxmlformats.org/officeDocument/2006/relationships/slideLayout" Target="../slideLayouts/slideLayout2.xml"/><Relationship Id="rId4" Type="http://schemas.openxmlformats.org/officeDocument/2006/relationships/hyperlink" Target="https://uni-luebeck.webex.com/uni-luebeck/ldr.php?RCID=16ab41b96f73ededaf32f7539d863e18"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6.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562.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44.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7.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562.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45.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8.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562.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46.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9.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140.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47.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10.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140.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48.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11.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562.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49.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12.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562.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13.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140.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51.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 Type="http://schemas.openxmlformats.org/officeDocument/2006/relationships/image" Target="../media/image546.png"/><Relationship Id="rId21" Type="http://schemas.openxmlformats.org/officeDocument/2006/relationships/image" Target="../media/image91.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14.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10" Type="http://schemas.openxmlformats.org/officeDocument/2006/relationships/image" Target="../media/image140.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s>
</file>

<file path=ppt/slides/_rels/slide52.xml.rels><?xml version="1.0" encoding="UTF-8" standalone="yes"?>
<Relationships xmlns="http://schemas.openxmlformats.org/package/2006/relationships"><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92.png"/><Relationship Id="rId39" Type="http://schemas.openxmlformats.org/officeDocument/2006/relationships/image" Target="../media/image185.png"/><Relationship Id="rId21" Type="http://schemas.openxmlformats.org/officeDocument/2006/relationships/image" Target="../media/image91.png"/><Relationship Id="rId34" Type="http://schemas.openxmlformats.org/officeDocument/2006/relationships/image" Target="../media/image142.png"/><Relationship Id="rId7" Type="http://schemas.openxmlformats.org/officeDocument/2006/relationships/image" Target="../media/image559.png"/><Relationship Id="rId2" Type="http://schemas.openxmlformats.org/officeDocument/2006/relationships/notesSlide" Target="../notesSlides/notesSlide15.xml"/><Relationship Id="rId16" Type="http://schemas.openxmlformats.org/officeDocument/2006/relationships/image" Target="../media/image568.png"/><Relationship Id="rId20" Type="http://schemas.openxmlformats.org/officeDocument/2006/relationships/image" Target="../media/image90.png"/><Relationship Id="rId29" Type="http://schemas.openxmlformats.org/officeDocument/2006/relationships/image" Target="../media/image581.png"/><Relationship Id="rId41"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37" Type="http://schemas.openxmlformats.org/officeDocument/2006/relationships/image" Target="../media/image183.png"/><Relationship Id="rId40" Type="http://schemas.openxmlformats.org/officeDocument/2006/relationships/image" Target="../media/image13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94.png"/><Relationship Id="rId36" Type="http://schemas.openxmlformats.org/officeDocument/2006/relationships/image" Target="../media/image182.png"/><Relationship Id="rId10" Type="http://schemas.openxmlformats.org/officeDocument/2006/relationships/image" Target="../media/image140.png"/><Relationship Id="rId19" Type="http://schemas.openxmlformats.org/officeDocument/2006/relationships/image" Target="../media/image89.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93.png"/><Relationship Id="rId30" Type="http://schemas.openxmlformats.org/officeDocument/2006/relationships/image" Target="../media/image582.png"/><Relationship Id="rId35" Type="http://schemas.openxmlformats.org/officeDocument/2006/relationships/image" Target="../media/image181.png"/><Relationship Id="rId8" Type="http://schemas.openxmlformats.org/officeDocument/2006/relationships/image" Target="../media/image560.png"/><Relationship Id="rId3" Type="http://schemas.openxmlformats.org/officeDocument/2006/relationships/image" Target="../media/image546.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33" Type="http://schemas.openxmlformats.org/officeDocument/2006/relationships/image" Target="../media/image141.png"/><Relationship Id="rId38" Type="http://schemas.openxmlformats.org/officeDocument/2006/relationships/image" Target="../media/image184.png"/></Relationships>
</file>

<file path=ppt/slides/_rels/slide53.xml.rels><?xml version="1.0" encoding="UTF-8" standalone="yes"?>
<Relationships xmlns="http://schemas.openxmlformats.org/package/2006/relationships"><Relationship Id="rId2" Type="http://schemas.openxmlformats.org/officeDocument/2006/relationships/image" Target="../media/image8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71.png"/><Relationship Id="rId7" Type="http://schemas.openxmlformats.org/officeDocument/2006/relationships/image" Target="../media/image90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90.png"/><Relationship Id="rId5" Type="http://schemas.openxmlformats.org/officeDocument/2006/relationships/image" Target="../media/image880.png"/><Relationship Id="rId4" Type="http://schemas.openxmlformats.org/officeDocument/2006/relationships/image" Target="../media/image870.png"/></Relationships>
</file>

<file path=ppt/slides/_rels/slide62.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40.png"/><Relationship Id="rId5" Type="http://schemas.openxmlformats.org/officeDocument/2006/relationships/image" Target="../media/image930.png"/><Relationship Id="rId4" Type="http://schemas.openxmlformats.org/officeDocument/2006/relationships/image" Target="../media/image920.png"/></Relationships>
</file>

<file path=ppt/slides/_rels/slide6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0.png"/><Relationship Id="rId9"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1.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hyperlink" Target="https://www.ifis.uni-luebeck.de/index.php?id=691&amp;L=2"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7.xml"/><Relationship Id="rId11" Type="http://schemas.openxmlformats.org/officeDocument/2006/relationships/image" Target="../media/image1232.png"/><Relationship Id="rId6" Type="http://schemas.openxmlformats.org/officeDocument/2006/relationships/image" Target="../media/image126.png"/><Relationship Id="rId5" Type="http://schemas.openxmlformats.org/officeDocument/2006/relationships/image" Target="../media/image1252.png"/><Relationship Id="rId10" Type="http://schemas.openxmlformats.org/officeDocument/2006/relationships/image" Target="../media/image125.png"/><Relationship Id="rId9" Type="http://schemas.openxmlformats.org/officeDocument/2006/relationships/image" Target="../media/image129.png"/><Relationship Id="rId4" Type="http://schemas.openxmlformats.org/officeDocument/2006/relationships/image" Target="../media/image1242.png"/></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hyperlink" Target="http://www.stat.cmu.edu/~cshalizi/350-2006/lecture-10.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cs.cmu.edu/~webkb/" TargetMode="External"/><Relationship Id="rId2" Type="http://schemas.openxmlformats.org/officeDocument/2006/relationships/image" Target="../media/image136.png"/><Relationship Id="rId1" Type="http://schemas.openxmlformats.org/officeDocument/2006/relationships/slideLayout" Target="../slideLayouts/slideLayout4.xml"/><Relationship Id="rId5" Type="http://schemas.openxmlformats.org/officeDocument/2006/relationships/image" Target="../media/image138.png"/><Relationship Id="rId4" Type="http://schemas.openxmlformats.org/officeDocument/2006/relationships/image" Target="../media/image13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990.png"/><Relationship Id="rId7" Type="http://schemas.openxmlformats.org/officeDocument/2006/relationships/image" Target="../media/image146.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3.png"/><Relationship Id="rId4" Type="http://schemas.openxmlformats.org/officeDocument/2006/relationships/image" Target="../media/image1390.png"/></Relationships>
</file>

<file path=ppt/slides/_rels/slide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990.png"/></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hyperlink" Target="https://www.ifis.uni-luebeck.de/index.php?id=691&amp;L=2" TargetMode="External"/><Relationship Id="rId4" Type="http://schemas.openxmlformats.org/officeDocument/2006/relationships/image" Target="../media/image137.png"/></Relationships>
</file>

<file path=ppt/slides/_rels/slide79.xml.rels><?xml version="1.0" encoding="UTF-8" standalone="yes"?>
<Relationships xmlns="http://schemas.openxmlformats.org/package/2006/relationships"><Relationship Id="rId8" Type="http://schemas.openxmlformats.org/officeDocument/2006/relationships/image" Target="../media/image1281.png"/><Relationship Id="rId13" Type="http://schemas.openxmlformats.org/officeDocument/2006/relationships/hyperlink" Target="https://www.ifis.uni-luebeck.de/index.php?id=691&amp;L=2" TargetMode="External"/><Relationship Id="rId3" Type="http://schemas.openxmlformats.org/officeDocument/2006/relationships/image" Target="../media/image1231.png"/><Relationship Id="rId7" Type="http://schemas.openxmlformats.org/officeDocument/2006/relationships/image" Target="../media/image1270.png"/><Relationship Id="rId12" Type="http://schemas.openxmlformats.org/officeDocument/2006/relationships/hyperlink" Target="https://www.cs.princeton.edu/~schapire/papers/explaining-adaboost.pdf" TargetMode="External"/><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261.png"/><Relationship Id="rId11" Type="http://schemas.openxmlformats.org/officeDocument/2006/relationships/image" Target="../media/image1320.png"/><Relationship Id="rId5" Type="http://schemas.openxmlformats.org/officeDocument/2006/relationships/image" Target="../media/image1251.png"/><Relationship Id="rId10" Type="http://schemas.openxmlformats.org/officeDocument/2006/relationships/image" Target="../media/image1310.png"/><Relationship Id="rId4" Type="http://schemas.openxmlformats.org/officeDocument/2006/relationships/image" Target="../media/image1241.png"/><Relationship Id="rId9" Type="http://schemas.openxmlformats.org/officeDocument/2006/relationships/image" Target="../media/image1290.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44.png"/><Relationship Id="rId7" Type="http://schemas.openxmlformats.org/officeDocument/2006/relationships/image" Target="../media/image16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990.png"/><Relationship Id="rId9" Type="http://schemas.openxmlformats.org/officeDocument/2006/relationships/image" Target="../media/image163.png"/></Relationships>
</file>

<file path=ppt/slides/_rels/slide8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000" dirty="0"/>
              <a:t>Intelligent Agents:</a:t>
            </a:r>
            <a:br>
              <a:rPr lang="en-GB" sz="4000" dirty="0"/>
            </a:br>
            <a:r>
              <a:rPr lang="en-GB" sz="4000" dirty="0"/>
              <a:t>Web-mining Agents</a:t>
            </a:r>
            <a:br>
              <a:rPr lang="en-GB" sz="4000" dirty="0"/>
            </a:br>
            <a:br>
              <a:rPr lang="en-GB" sz="4400" dirty="0"/>
            </a:br>
            <a:r>
              <a:rPr lang="en-GB" sz="5300"/>
              <a:t>Probabilistic Graphical </a:t>
            </a:r>
            <a:r>
              <a:rPr lang="en-GB" sz="5300" dirty="0"/>
              <a:t>Models</a:t>
            </a:r>
            <a:endParaRPr lang="en-GB" dirty="0"/>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Lifted Learning</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Tree>
    <p:extLst>
      <p:ext uri="{BB962C8B-B14F-4D97-AF65-F5344CB8AC3E}">
        <p14:creationId xmlns:p14="http://schemas.microsoft.com/office/powerpoint/2010/main" val="26330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0004-053A-C94B-9C03-4E0E79318D29}"/>
              </a:ext>
            </a:extLst>
          </p:cNvPr>
          <p:cNvSpPr>
            <a:spLocks noGrp="1"/>
          </p:cNvSpPr>
          <p:nvPr>
            <p:ph type="title"/>
          </p:nvPr>
        </p:nvSpPr>
        <p:spPr/>
        <p:txBody>
          <a:bodyPr/>
          <a:lstStyle/>
          <a:p>
            <a:r>
              <a:rPr lang="en-GB" dirty="0"/>
              <a:t>Structure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C70F86-1073-8444-A172-CE6EFF312180}"/>
                  </a:ext>
                </a:extLst>
              </p:cNvPr>
              <p:cNvSpPr>
                <a:spLocks noGrp="1"/>
              </p:cNvSpPr>
              <p:nvPr>
                <p:ph idx="1"/>
              </p:nvPr>
            </p:nvSpPr>
            <p:spPr/>
            <p:txBody>
              <a:bodyPr/>
              <a:lstStyle/>
              <a:p>
                <a:r>
                  <a:rPr lang="en-GB" dirty="0"/>
                  <a:t>Unknown network structure</a:t>
                </a:r>
              </a:p>
              <a:p>
                <a:r>
                  <a:rPr lang="en-US" dirty="0">
                    <a:cs typeface="ＭＳ Ｐゴシック" charset="0"/>
                  </a:rPr>
                  <a:t>Given training set </a:t>
                </a:r>
                <a14:m>
                  <m:oMath xmlns:m="http://schemas.openxmlformats.org/officeDocument/2006/math">
                    <m:r>
                      <a:rPr lang="en-US" i="1" dirty="0">
                        <a:latin typeface="Cambria Math" panose="02040503050406030204" pitchFamily="18" charset="0"/>
                        <a:cs typeface="ＭＳ Ｐゴシック" charset="0"/>
                      </a:rPr>
                      <m:t>𝐷</m:t>
                    </m:r>
                  </m:oMath>
                </a14:m>
                <a:endParaRPr lang="de-DE" dirty="0">
                  <a:cs typeface="ＭＳ Ｐゴシック" charset="0"/>
                </a:endParaRPr>
              </a:p>
              <a:p>
                <a:r>
                  <a:rPr lang="en-US" dirty="0">
                    <a:cs typeface="ＭＳ Ｐゴシック" charset="0"/>
                  </a:rPr>
                  <a:t>Find model that best matches </a:t>
                </a:r>
                <a14:m>
                  <m:oMath xmlns:m="http://schemas.openxmlformats.org/officeDocument/2006/math">
                    <m:r>
                      <a:rPr lang="en-US" b="0" i="1" dirty="0" smtClean="0">
                        <a:latin typeface="Cambria Math" panose="02040503050406030204" pitchFamily="18" charset="0"/>
                        <a:cs typeface="ＭＳ Ｐゴシック" charset="0"/>
                      </a:rPr>
                      <m:t>𝐷</m:t>
                    </m:r>
                  </m:oMath>
                </a14:m>
                <a:r>
                  <a:rPr lang="en-US" dirty="0">
                    <a:cs typeface="ＭＳ Ｐゴシック" charset="0"/>
                  </a:rPr>
                  <a:t>, includes:</a:t>
                </a:r>
              </a:p>
              <a:p>
                <a:pPr lvl="1"/>
                <a:r>
                  <a:rPr lang="en-US" i="1" dirty="0">
                    <a:ea typeface="ＭＳ Ｐゴシック" charset="0"/>
                    <a:cs typeface="ＭＳ Ｐゴシック" charset="0"/>
                  </a:rPr>
                  <a:t>Model selection </a:t>
                </a:r>
              </a:p>
              <a:p>
                <a:pPr lvl="1"/>
                <a:r>
                  <a:rPr lang="en-US" dirty="0">
                    <a:ea typeface="ＭＳ Ｐゴシック" charset="0"/>
                    <a:cs typeface="ＭＳ Ｐゴシック" charset="0"/>
                  </a:rPr>
                  <a:t>Parameter estimation (as on previous slides)</a:t>
                </a:r>
              </a:p>
              <a:p>
                <a:pPr marL="1200150" lvl="2" indent="-285750"/>
                <a:endParaRPr lang="en-US" dirty="0">
                  <a:ea typeface="ＭＳ Ｐゴシック" charset="0"/>
                  <a:cs typeface="ＭＳ Ｐゴシック" charset="0"/>
                </a:endParaRPr>
              </a:p>
              <a:p>
                <a:endParaRPr lang="en-GB" dirty="0"/>
              </a:p>
              <a:p>
                <a:endParaRPr lang="en-GB" dirty="0"/>
              </a:p>
            </p:txBody>
          </p:sp>
        </mc:Choice>
        <mc:Fallback xmlns="">
          <p:sp>
            <p:nvSpPr>
              <p:cNvPr id="3" name="Content Placeholder 2">
                <a:extLst>
                  <a:ext uri="{FF2B5EF4-FFF2-40B4-BE49-F238E27FC236}">
                    <a16:creationId xmlns:a16="http://schemas.microsoft.com/office/drawing/2014/main" id="{9CC70F86-1073-8444-A172-CE6EFF312180}"/>
                  </a:ext>
                </a:extLst>
              </p:cNvPr>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6" name="Rectangle 7">
            <a:extLst>
              <a:ext uri="{FF2B5EF4-FFF2-40B4-BE49-F238E27FC236}">
                <a16:creationId xmlns:a16="http://schemas.microsoft.com/office/drawing/2014/main" id="{BC67C8FC-62D4-B140-92D7-F9D810ACE6E2}"/>
              </a:ext>
            </a:extLst>
          </p:cNvPr>
          <p:cNvSpPr>
            <a:spLocks noChangeArrowheads="1"/>
          </p:cNvSpPr>
          <p:nvPr/>
        </p:nvSpPr>
        <p:spPr bwMode="auto">
          <a:xfrm>
            <a:off x="1765300" y="5628669"/>
            <a:ext cx="1262062"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r>
              <a:rPr lang="en-US" b="1" dirty="0">
                <a:solidFill>
                  <a:schemeClr val="hlink"/>
                </a:solidFill>
              </a:rPr>
              <a:t>Data D</a:t>
            </a:r>
            <a:endParaRPr lang="en-US" b="1" dirty="0"/>
          </a:p>
        </p:txBody>
      </p:sp>
      <p:sp>
        <p:nvSpPr>
          <p:cNvPr id="7" name="AutoShape 5">
            <a:extLst>
              <a:ext uri="{FF2B5EF4-FFF2-40B4-BE49-F238E27FC236}">
                <a16:creationId xmlns:a16="http://schemas.microsoft.com/office/drawing/2014/main" id="{3E15C823-E9E6-A647-BC77-92D57834CED4}"/>
              </a:ext>
            </a:extLst>
          </p:cNvPr>
          <p:cNvSpPr>
            <a:spLocks noChangeAspect="1" noChangeArrowheads="1"/>
          </p:cNvSpPr>
          <p:nvPr/>
        </p:nvSpPr>
        <p:spPr bwMode="auto">
          <a:xfrm>
            <a:off x="4933950" y="4145964"/>
            <a:ext cx="1941513" cy="1004887"/>
          </a:xfrm>
          <a:prstGeom prst="rightArrowCallout">
            <a:avLst>
              <a:gd name="adj1" fmla="val 16843"/>
              <a:gd name="adj2" fmla="val 25000"/>
              <a:gd name="adj3" fmla="val 48543"/>
              <a:gd name="adj4" fmla="val 66667"/>
            </a:avLst>
          </a:prstGeom>
          <a:solidFill>
            <a:schemeClr val="accent1">
              <a:alpha val="50000"/>
            </a:schemeClr>
          </a:solidFill>
          <a:ln w="12700">
            <a:noFill/>
            <a:miter lim="800000"/>
            <a:headEnd/>
            <a:tailEnd/>
          </a:ln>
          <a:effectLst>
            <a:prstShdw prst="shdw17" dist="17961" dir="2700000">
              <a:schemeClr val="accent1">
                <a:gamma/>
                <a:shade val="60000"/>
                <a:invGamma/>
                <a:alpha val="74998"/>
              </a:schemeClr>
            </a:prstShdw>
          </a:effectLst>
        </p:spPr>
        <p:txBody>
          <a:bodyPr anchor="ctr"/>
          <a:lstStyle/>
          <a:p>
            <a:pPr algn="ctr">
              <a:defRPr/>
            </a:pPr>
            <a:endParaRPr lang="en-US" b="1" dirty="0">
              <a:solidFill>
                <a:srgbClr val="CC99FF"/>
              </a:solidFill>
              <a:effectLst>
                <a:outerShdw blurRad="38100" dist="38100" dir="2700000" algn="tl">
                  <a:srgbClr val="000000"/>
                </a:outerShdw>
              </a:effectLst>
              <a:latin typeface="Arial" charset="0"/>
            </a:endParaRPr>
          </a:p>
          <a:p>
            <a:pPr algn="ctr">
              <a:defRPr/>
            </a:pPr>
            <a:r>
              <a:rPr lang="en-US" b="1" dirty="0">
                <a:solidFill>
                  <a:schemeClr val="bg1"/>
                </a:solidFill>
                <a:effectLst>
                  <a:outerShdw blurRad="38100" dist="38100" dir="2700000" algn="tl">
                    <a:srgbClr val="000000"/>
                  </a:outerShdw>
                </a:effectLst>
                <a:latin typeface="Arial" charset="0"/>
              </a:rPr>
              <a:t>Inducer</a:t>
            </a:r>
          </a:p>
          <a:p>
            <a:pPr algn="ctr">
              <a:defRPr/>
            </a:pPr>
            <a:endParaRPr lang="en-US" dirty="0">
              <a:solidFill>
                <a:srgbClr val="CC99FF"/>
              </a:solidFill>
              <a:latin typeface="Arial" charset="0"/>
            </a:endParaRPr>
          </a:p>
        </p:txBody>
      </p:sp>
      <p:sp>
        <p:nvSpPr>
          <p:cNvPr id="8" name="AutoShape 6">
            <a:extLst>
              <a:ext uri="{FF2B5EF4-FFF2-40B4-BE49-F238E27FC236}">
                <a16:creationId xmlns:a16="http://schemas.microsoft.com/office/drawing/2014/main" id="{7E3CAC8B-304B-5348-8102-5201365442BA}"/>
              </a:ext>
            </a:extLst>
          </p:cNvPr>
          <p:cNvSpPr>
            <a:spLocks noChangeArrowheads="1"/>
          </p:cNvSpPr>
          <p:nvPr/>
        </p:nvSpPr>
        <p:spPr bwMode="auto">
          <a:xfrm>
            <a:off x="3943350" y="4388851"/>
            <a:ext cx="735013" cy="4889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alpha val="50195"/>
            </a:schemeClr>
          </a:solidFill>
          <a:ln w="12700">
            <a:solidFill>
              <a:schemeClr val="tx1"/>
            </a:solidFill>
            <a:miter lim="800000"/>
            <a:headEnd/>
            <a:tailEnd/>
          </a:ln>
        </p:spPr>
        <p:txBody>
          <a:bodyPr wrap="none" anchor="ctr">
            <a:spAutoFit/>
          </a:bodyPr>
          <a:lstStyle/>
          <a:p>
            <a:endParaRPr lang="de-DE"/>
          </a:p>
        </p:txBody>
      </p:sp>
      <p:grpSp>
        <p:nvGrpSpPr>
          <p:cNvPr id="9" name="Group 8">
            <a:extLst>
              <a:ext uri="{FF2B5EF4-FFF2-40B4-BE49-F238E27FC236}">
                <a16:creationId xmlns:a16="http://schemas.microsoft.com/office/drawing/2014/main" id="{4B67740C-AEAE-BD4B-8508-9B60ECD7A7FE}"/>
              </a:ext>
            </a:extLst>
          </p:cNvPr>
          <p:cNvGrpSpPr>
            <a:grpSpLocks/>
          </p:cNvGrpSpPr>
          <p:nvPr/>
        </p:nvGrpSpPr>
        <p:grpSpPr bwMode="auto">
          <a:xfrm>
            <a:off x="6991350" y="3703051"/>
            <a:ext cx="1524000" cy="1914525"/>
            <a:chOff x="4645" y="2359"/>
            <a:chExt cx="960" cy="1206"/>
          </a:xfrm>
        </p:grpSpPr>
        <p:sp>
          <p:nvSpPr>
            <p:cNvPr id="10" name="Line 9">
              <a:extLst>
                <a:ext uri="{FF2B5EF4-FFF2-40B4-BE49-F238E27FC236}">
                  <a16:creationId xmlns:a16="http://schemas.microsoft.com/office/drawing/2014/main" id="{96C8D694-9F03-A54C-ACBD-3F0736CDBEC2}"/>
                </a:ext>
              </a:extLst>
            </p:cNvPr>
            <p:cNvSpPr>
              <a:spLocks noChangeShapeType="1"/>
            </p:cNvSpPr>
            <p:nvPr/>
          </p:nvSpPr>
          <p:spPr bwMode="auto">
            <a:xfrm flipH="1">
              <a:off x="5148" y="2600"/>
              <a:ext cx="196" cy="220"/>
            </a:xfrm>
            <a:prstGeom prst="line">
              <a:avLst/>
            </a:prstGeom>
            <a:noFill/>
            <a:ln w="38100" cap="sq">
              <a:solidFill>
                <a:schemeClr val="tx1"/>
              </a:solidFill>
              <a:round/>
              <a:headEnd type="none" w="med" len="sm"/>
              <a:tailEnd type="stealth"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1" name="Line 10">
              <a:extLst>
                <a:ext uri="{FF2B5EF4-FFF2-40B4-BE49-F238E27FC236}">
                  <a16:creationId xmlns:a16="http://schemas.microsoft.com/office/drawing/2014/main" id="{F721D477-6730-B94B-9023-EB66295C4AB1}"/>
                </a:ext>
              </a:extLst>
            </p:cNvPr>
            <p:cNvSpPr>
              <a:spLocks noChangeShapeType="1"/>
            </p:cNvSpPr>
            <p:nvPr/>
          </p:nvSpPr>
          <p:spPr bwMode="auto">
            <a:xfrm>
              <a:off x="4844" y="2622"/>
              <a:ext cx="193" cy="198"/>
            </a:xfrm>
            <a:prstGeom prst="line">
              <a:avLst/>
            </a:prstGeom>
            <a:noFill/>
            <a:ln w="38100" cap="sq">
              <a:solidFill>
                <a:schemeClr val="tx1"/>
              </a:solidFill>
              <a:round/>
              <a:headEnd type="none" w="med" len="sm"/>
              <a:tailEnd type="stealth"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2" name="Line 11">
              <a:extLst>
                <a:ext uri="{FF2B5EF4-FFF2-40B4-BE49-F238E27FC236}">
                  <a16:creationId xmlns:a16="http://schemas.microsoft.com/office/drawing/2014/main" id="{5DB145F7-E9FA-8341-9978-1B90DB031E6C}"/>
                </a:ext>
              </a:extLst>
            </p:cNvPr>
            <p:cNvSpPr>
              <a:spLocks noChangeShapeType="1"/>
            </p:cNvSpPr>
            <p:nvPr/>
          </p:nvSpPr>
          <p:spPr bwMode="auto">
            <a:xfrm>
              <a:off x="5111" y="3072"/>
              <a:ext cx="25" cy="240"/>
            </a:xfrm>
            <a:prstGeom prst="line">
              <a:avLst/>
            </a:prstGeom>
            <a:noFill/>
            <a:ln w="38100" cap="sq">
              <a:solidFill>
                <a:schemeClr val="tx1"/>
              </a:solidFill>
              <a:round/>
              <a:headEnd type="none" w="med" len="sm"/>
              <a:tailEnd type="stealth"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3" name="Oval 12">
              <a:extLst>
                <a:ext uri="{FF2B5EF4-FFF2-40B4-BE49-F238E27FC236}">
                  <a16:creationId xmlns:a16="http://schemas.microsoft.com/office/drawing/2014/main" id="{12281815-85A4-ED41-8695-AF0C84602794}"/>
                </a:ext>
              </a:extLst>
            </p:cNvPr>
            <p:cNvSpPr>
              <a:spLocks noChangeArrowheads="1"/>
            </p:cNvSpPr>
            <p:nvPr/>
          </p:nvSpPr>
          <p:spPr bwMode="auto">
            <a:xfrm>
              <a:off x="4927" y="3312"/>
              <a:ext cx="449" cy="253"/>
            </a:xfrm>
            <a:prstGeom prst="ellipse">
              <a:avLst/>
            </a:prstGeom>
            <a:solidFill>
              <a:srgbClr val="FF9933"/>
            </a:solidFill>
            <a:ln w="38100">
              <a:solidFill>
                <a:schemeClr val="tx1"/>
              </a:solidFill>
              <a:round/>
              <a:headEnd type="none" w="sm" len="sm"/>
              <a:tailEnd/>
            </a:ln>
          </p:spPr>
          <p:txBody>
            <a:bodyPr wrap="none" anchor="ctr"/>
            <a:lstStyle/>
            <a:p>
              <a:pPr algn="ctr"/>
              <a:r>
                <a:rPr lang="en-US" b="1" i="1"/>
                <a:t>C</a:t>
              </a:r>
            </a:p>
          </p:txBody>
        </p:sp>
        <p:sp>
          <p:nvSpPr>
            <p:cNvPr id="14" name="Oval 13">
              <a:extLst>
                <a:ext uri="{FF2B5EF4-FFF2-40B4-BE49-F238E27FC236}">
                  <a16:creationId xmlns:a16="http://schemas.microsoft.com/office/drawing/2014/main" id="{618D06E8-1612-064C-A0EB-466068A47C5F}"/>
                </a:ext>
              </a:extLst>
            </p:cNvPr>
            <p:cNvSpPr>
              <a:spLocks noChangeArrowheads="1"/>
            </p:cNvSpPr>
            <p:nvPr/>
          </p:nvSpPr>
          <p:spPr bwMode="auto">
            <a:xfrm>
              <a:off x="4885" y="2829"/>
              <a:ext cx="448" cy="253"/>
            </a:xfrm>
            <a:prstGeom prst="ellipse">
              <a:avLst/>
            </a:prstGeom>
            <a:solidFill>
              <a:srgbClr val="FF9933"/>
            </a:solidFill>
            <a:ln w="38100">
              <a:solidFill>
                <a:schemeClr val="tx1"/>
              </a:solidFill>
              <a:round/>
              <a:headEnd type="none" w="sm" len="sm"/>
              <a:tailEnd/>
            </a:ln>
          </p:spPr>
          <p:txBody>
            <a:bodyPr wrap="none" anchor="ctr"/>
            <a:lstStyle/>
            <a:p>
              <a:pPr algn="ctr"/>
              <a:r>
                <a:rPr lang="en-US" b="1" i="1"/>
                <a:t>A</a:t>
              </a:r>
            </a:p>
          </p:txBody>
        </p:sp>
        <p:sp>
          <p:nvSpPr>
            <p:cNvPr id="15" name="Oval 14">
              <a:extLst>
                <a:ext uri="{FF2B5EF4-FFF2-40B4-BE49-F238E27FC236}">
                  <a16:creationId xmlns:a16="http://schemas.microsoft.com/office/drawing/2014/main" id="{C95D2D23-C824-3F43-BB08-C774E1698133}"/>
                </a:ext>
              </a:extLst>
            </p:cNvPr>
            <p:cNvSpPr>
              <a:spLocks noChangeArrowheads="1"/>
            </p:cNvSpPr>
            <p:nvPr/>
          </p:nvSpPr>
          <p:spPr bwMode="auto">
            <a:xfrm>
              <a:off x="5156" y="2359"/>
              <a:ext cx="449" cy="253"/>
            </a:xfrm>
            <a:prstGeom prst="ellipse">
              <a:avLst/>
            </a:prstGeom>
            <a:solidFill>
              <a:srgbClr val="FF9933"/>
            </a:solidFill>
            <a:ln w="38100">
              <a:solidFill>
                <a:schemeClr val="tx1"/>
              </a:solidFill>
              <a:round/>
              <a:headEnd type="none" w="sm" len="sm"/>
              <a:tailEnd/>
            </a:ln>
          </p:spPr>
          <p:txBody>
            <a:bodyPr wrap="none" anchor="ctr"/>
            <a:lstStyle/>
            <a:p>
              <a:pPr algn="ctr"/>
              <a:r>
                <a:rPr lang="en-US" b="1" i="1"/>
                <a:t>E</a:t>
              </a:r>
            </a:p>
          </p:txBody>
        </p:sp>
        <p:sp>
          <p:nvSpPr>
            <p:cNvPr id="16" name="Oval 15">
              <a:extLst>
                <a:ext uri="{FF2B5EF4-FFF2-40B4-BE49-F238E27FC236}">
                  <a16:creationId xmlns:a16="http://schemas.microsoft.com/office/drawing/2014/main" id="{2C80EC16-8478-B047-8238-DF8522B74356}"/>
                </a:ext>
              </a:extLst>
            </p:cNvPr>
            <p:cNvSpPr>
              <a:spLocks noChangeArrowheads="1"/>
            </p:cNvSpPr>
            <p:nvPr/>
          </p:nvSpPr>
          <p:spPr bwMode="auto">
            <a:xfrm>
              <a:off x="4645" y="2359"/>
              <a:ext cx="448" cy="253"/>
            </a:xfrm>
            <a:prstGeom prst="ellipse">
              <a:avLst/>
            </a:prstGeom>
            <a:solidFill>
              <a:srgbClr val="FF9933"/>
            </a:solidFill>
            <a:ln w="38100">
              <a:solidFill>
                <a:schemeClr val="tx1"/>
              </a:solidFill>
              <a:round/>
              <a:headEnd type="none" w="sm" len="sm"/>
              <a:tailEnd/>
            </a:ln>
          </p:spPr>
          <p:txBody>
            <a:bodyPr wrap="none" anchor="ctr"/>
            <a:lstStyle/>
            <a:p>
              <a:pPr algn="ctr"/>
              <a:r>
                <a:rPr lang="en-US" b="1" i="1"/>
                <a:t>B</a:t>
              </a:r>
            </a:p>
          </p:txBody>
        </p:sp>
      </p:grpSp>
      <p:grpSp>
        <p:nvGrpSpPr>
          <p:cNvPr id="17" name="Group 19">
            <a:extLst>
              <a:ext uri="{FF2B5EF4-FFF2-40B4-BE49-F238E27FC236}">
                <a16:creationId xmlns:a16="http://schemas.microsoft.com/office/drawing/2014/main" id="{5EBFAE80-CACD-0146-97F8-6C4A38DA1374}"/>
              </a:ext>
            </a:extLst>
          </p:cNvPr>
          <p:cNvGrpSpPr>
            <a:grpSpLocks/>
          </p:cNvGrpSpPr>
          <p:nvPr/>
        </p:nvGrpSpPr>
        <p:grpSpPr bwMode="auto">
          <a:xfrm>
            <a:off x="930275" y="3855451"/>
            <a:ext cx="2860675" cy="1773238"/>
            <a:chOff x="144" y="2160"/>
            <a:chExt cx="1802" cy="1117"/>
          </a:xfrm>
        </p:grpSpPr>
        <p:sp>
          <p:nvSpPr>
            <p:cNvPr id="18" name="AutoShape 16" descr="25%">
              <a:extLst>
                <a:ext uri="{FF2B5EF4-FFF2-40B4-BE49-F238E27FC236}">
                  <a16:creationId xmlns:a16="http://schemas.microsoft.com/office/drawing/2014/main" id="{F04CB6F5-ABF0-E34F-ADED-10CD82BED0AE}"/>
                </a:ext>
              </a:extLst>
            </p:cNvPr>
            <p:cNvSpPr>
              <a:spLocks noChangeAspect="1" noChangeArrowheads="1"/>
            </p:cNvSpPr>
            <p:nvPr/>
          </p:nvSpPr>
          <p:spPr bwMode="auto">
            <a:xfrm>
              <a:off x="144" y="2160"/>
              <a:ext cx="1802" cy="1117"/>
            </a:xfrm>
            <a:prstGeom prst="can">
              <a:avLst>
                <a:gd name="adj" fmla="val 22176"/>
              </a:avLst>
            </a:prstGeom>
            <a:pattFill prst="pct25">
              <a:fgClr>
                <a:srgbClr val="00FFFF"/>
              </a:fgClr>
              <a:bgClr>
                <a:srgbClr val="FFFFFF"/>
              </a:bgClr>
            </a:pattFill>
            <a:ln w="38100">
              <a:solidFill>
                <a:schemeClr val="tx1"/>
              </a:solidFill>
              <a:round/>
              <a:headEnd type="none" w="sm" len="sm"/>
              <a:tailEnd/>
            </a:ln>
          </p:spPr>
          <p:txBody>
            <a:bodyPr anchor="ctr">
              <a:spAutoFit/>
            </a:bodyPr>
            <a:lstStyle/>
            <a:p>
              <a:endParaRPr lang="de-DE"/>
            </a:p>
          </p:txBody>
        </p:sp>
        <p:graphicFrame>
          <p:nvGraphicFramePr>
            <p:cNvPr id="19" name="Object 3">
              <a:extLst>
                <a:ext uri="{FF2B5EF4-FFF2-40B4-BE49-F238E27FC236}">
                  <a16:creationId xmlns:a16="http://schemas.microsoft.com/office/drawing/2014/main" id="{02D495FF-9842-1740-943B-6B0A504899DD}"/>
                </a:ext>
              </a:extLst>
            </p:cNvPr>
            <p:cNvGraphicFramePr>
              <a:graphicFrameLocks noChangeAspect="1"/>
            </p:cNvGraphicFramePr>
            <p:nvPr/>
          </p:nvGraphicFramePr>
          <p:xfrm>
            <a:off x="336" y="2448"/>
            <a:ext cx="1463" cy="692"/>
          </p:xfrm>
          <a:graphic>
            <a:graphicData uri="http://schemas.openxmlformats.org/presentationml/2006/ole">
              <mc:AlternateContent xmlns:mc="http://schemas.openxmlformats.org/markup-compatibility/2006">
                <mc:Choice xmlns:v="urn:schemas-microsoft-com:vml" Requires="v">
                  <p:oleObj spid="_x0000_s5176" name="Formel" r:id="rId4" imgW="2006600" imgH="914400" progId="Equation.3">
                    <p:embed/>
                  </p:oleObj>
                </mc:Choice>
                <mc:Fallback>
                  <p:oleObj name="Formel" r:id="rId4" imgW="2006600" imgH="914400" progId="Equation.3">
                    <p:embed/>
                    <p:pic>
                      <p:nvPicPr>
                        <p:cNvPr id="1443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2448"/>
                          <a:ext cx="1463" cy="6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20" name="Slide Number Placeholder 19">
            <a:extLst>
              <a:ext uri="{FF2B5EF4-FFF2-40B4-BE49-F238E27FC236}">
                <a16:creationId xmlns:a16="http://schemas.microsoft.com/office/drawing/2014/main" id="{3736C2E5-16C4-6445-9067-E8794EC29F2D}"/>
              </a:ext>
            </a:extLst>
          </p:cNvPr>
          <p:cNvSpPr>
            <a:spLocks noGrp="1"/>
          </p:cNvSpPr>
          <p:nvPr>
            <p:ph type="sldNum" sz="quarter" idx="12"/>
          </p:nvPr>
        </p:nvSpPr>
        <p:spPr/>
        <p:txBody>
          <a:bodyPr/>
          <a:lstStyle/>
          <a:p>
            <a:fld id="{67C9959E-8E6B-B04C-9955-EA096F41CA7A}" type="slidenum">
              <a:rPr lang="en-GB" smtClean="0"/>
              <a:t>10</a:t>
            </a:fld>
            <a:endParaRPr lang="en-GB"/>
          </a:p>
        </p:txBody>
      </p:sp>
      <p:sp>
        <p:nvSpPr>
          <p:cNvPr id="21" name="Textfeld 1">
            <a:extLst>
              <a:ext uri="{FF2B5EF4-FFF2-40B4-BE49-F238E27FC236}">
                <a16:creationId xmlns:a16="http://schemas.microsoft.com/office/drawing/2014/main" id="{41B53B9D-164C-8645-8797-B8B8BE51806D}"/>
              </a:ext>
            </a:extLst>
          </p:cNvPr>
          <p:cNvSpPr txBox="1"/>
          <p:nvPr/>
        </p:nvSpPr>
        <p:spPr>
          <a:xfrm>
            <a:off x="2576916" y="6125850"/>
            <a:ext cx="5005537" cy="523220"/>
          </a:xfrm>
          <a:prstGeom prst="rect">
            <a:avLst/>
          </a:prstGeom>
          <a:noFill/>
        </p:spPr>
        <p:txBody>
          <a:bodyPr wrap="square" rtlCol="0">
            <a:spAutoFit/>
          </a:bodyPr>
          <a:lstStyle/>
          <a:p>
            <a:r>
              <a:rPr lang="en-GB" sz="1400" dirty="0">
                <a:solidFill>
                  <a:schemeClr val="accent3"/>
                </a:solidFill>
              </a:rPr>
              <a:t>Some of the following slides from an AI course “Graphical models“</a:t>
            </a:r>
          </a:p>
          <a:p>
            <a:r>
              <a:rPr lang="en-GB" sz="1400" dirty="0">
                <a:solidFill>
                  <a:schemeClr val="accent3"/>
                </a:solidFill>
              </a:rPr>
              <a:t>by </a:t>
            </a:r>
            <a:r>
              <a:rPr lang="en-GB" sz="1400" dirty="0" err="1">
                <a:solidFill>
                  <a:schemeClr val="accent3"/>
                </a:solidFill>
              </a:rPr>
              <a:t>Burgard</a:t>
            </a:r>
            <a:r>
              <a:rPr lang="en-GB" sz="1400" dirty="0">
                <a:solidFill>
                  <a:schemeClr val="accent3"/>
                </a:solidFill>
              </a:rPr>
              <a:t>/De </a:t>
            </a:r>
            <a:r>
              <a:rPr lang="en-GB" sz="1400" dirty="0" err="1">
                <a:solidFill>
                  <a:schemeClr val="accent3"/>
                </a:solidFill>
              </a:rPr>
              <a:t>Raedt</a:t>
            </a:r>
            <a:r>
              <a:rPr lang="en-GB" sz="1400" dirty="0">
                <a:solidFill>
                  <a:schemeClr val="accent3"/>
                </a:solidFill>
              </a:rPr>
              <a:t>/</a:t>
            </a:r>
            <a:r>
              <a:rPr lang="en-GB" sz="1400" dirty="0" err="1">
                <a:solidFill>
                  <a:schemeClr val="accent3"/>
                </a:solidFill>
              </a:rPr>
              <a:t>Kersting</a:t>
            </a:r>
            <a:r>
              <a:rPr lang="en-GB" sz="1400" dirty="0">
                <a:solidFill>
                  <a:schemeClr val="accent3"/>
                </a:solidFill>
              </a:rPr>
              <a:t>/</a:t>
            </a:r>
            <a:r>
              <a:rPr lang="en-GB" sz="1400" dirty="0" err="1">
                <a:solidFill>
                  <a:schemeClr val="accent3"/>
                </a:solidFill>
              </a:rPr>
              <a:t>Nebel</a:t>
            </a:r>
            <a:r>
              <a:rPr lang="en-GB" sz="1400" dirty="0">
                <a:solidFill>
                  <a:schemeClr val="accent3"/>
                </a:solidFill>
              </a:rPr>
              <a:t> </a:t>
            </a:r>
          </a:p>
        </p:txBody>
      </p:sp>
    </p:spTree>
    <p:extLst>
      <p:ext uri="{BB962C8B-B14F-4D97-AF65-F5344CB8AC3E}">
        <p14:creationId xmlns:p14="http://schemas.microsoft.com/office/powerpoint/2010/main" val="428998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t>Model selection</a:t>
            </a:r>
          </a:p>
        </p:txBody>
      </p:sp>
      <p:sp>
        <p:nvSpPr>
          <p:cNvPr id="358403" name="Rectangle 3"/>
          <p:cNvSpPr>
            <a:spLocks noGrp="1" noChangeArrowheads="1"/>
          </p:cNvSpPr>
          <p:nvPr>
            <p:ph idx="1"/>
          </p:nvPr>
        </p:nvSpPr>
        <p:spPr>
          <a:xfrm>
            <a:off x="628650" y="1158239"/>
            <a:ext cx="7886700" cy="5347063"/>
          </a:xfrm>
        </p:spPr>
        <p:txBody>
          <a:bodyPr>
            <a:normAutofit lnSpcReduction="10000"/>
          </a:bodyPr>
          <a:lstStyle/>
          <a:p>
            <a:r>
              <a:rPr lang="en-US" dirty="0"/>
              <a:t>Goal: Select the best network structure</a:t>
            </a:r>
          </a:p>
          <a:p>
            <a:r>
              <a:rPr lang="en-US" dirty="0"/>
              <a:t>Input: Training data, Scoring function</a:t>
            </a:r>
          </a:p>
          <a:p>
            <a:r>
              <a:rPr lang="en-US" dirty="0"/>
              <a:t>Output: A network that </a:t>
            </a:r>
            <a:r>
              <a:rPr lang="en-US" dirty="0" err="1"/>
              <a:t>maximises</a:t>
            </a:r>
            <a:r>
              <a:rPr lang="en-US" dirty="0"/>
              <a:t> the score</a:t>
            </a:r>
          </a:p>
          <a:p>
            <a:pPr lvl="1"/>
            <a:endParaRPr lang="en-US" dirty="0"/>
          </a:p>
          <a:p>
            <a:pPr marL="361950" indent="-361950">
              <a:buFont typeface="+mj-lt"/>
              <a:buAutoNum type="arabicPeriod"/>
            </a:pPr>
            <a:r>
              <a:rPr lang="en-US" dirty="0"/>
              <a:t>Perform heuristic search </a:t>
            </a:r>
            <a:br>
              <a:rPr lang="en-US" dirty="0"/>
            </a:br>
            <a:r>
              <a:rPr lang="en-US" dirty="0"/>
              <a:t>for model candidates</a:t>
            </a:r>
          </a:p>
          <a:p>
            <a:pPr marL="361950" indent="-361950">
              <a:buFont typeface="+mj-lt"/>
              <a:buAutoNum type="arabicPeriod"/>
            </a:pPr>
            <a:r>
              <a:rPr lang="en-US" dirty="0"/>
              <a:t>Perform EM for parameters</a:t>
            </a:r>
          </a:p>
          <a:p>
            <a:pPr lvl="1"/>
            <a:r>
              <a:rPr lang="en-US" dirty="0"/>
              <a:t>If complete data </a:t>
            </a:r>
            <a:br>
              <a:rPr lang="en-US" dirty="0"/>
            </a:br>
            <a:r>
              <a:rPr lang="en-US" dirty="0"/>
              <a:t>➝ all variables known</a:t>
            </a:r>
            <a:br>
              <a:rPr lang="en-US" dirty="0"/>
            </a:br>
            <a:r>
              <a:rPr lang="en-US" dirty="0"/>
              <a:t>➝ MLE instead of EM</a:t>
            </a:r>
          </a:p>
          <a:p>
            <a:pPr marL="361950" indent="-361950">
              <a:buFont typeface="+mj-lt"/>
              <a:buAutoNum type="arabicPeriod"/>
            </a:pPr>
            <a:r>
              <a:rPr lang="en-US" dirty="0"/>
              <a:t>Score each model</a:t>
            </a:r>
          </a:p>
          <a:p>
            <a:pPr marL="361950" indent="-361950">
              <a:buFont typeface="+mj-lt"/>
              <a:buAutoNum type="arabicPeriod"/>
            </a:pPr>
            <a:r>
              <a:rPr lang="en-US" dirty="0"/>
              <a:t>Pick model with </a:t>
            </a:r>
            <a:br>
              <a:rPr lang="en-US" dirty="0"/>
            </a:br>
            <a:r>
              <a:rPr lang="en-US" dirty="0"/>
              <a:t>highest score</a:t>
            </a:r>
          </a:p>
          <a:p>
            <a:endParaRPr lang="en-US" dirty="0"/>
          </a:p>
        </p:txBody>
      </p:sp>
      <p:sp>
        <p:nvSpPr>
          <p:cNvPr id="55" name="Slide Number Placeholder 54">
            <a:extLst>
              <a:ext uri="{FF2B5EF4-FFF2-40B4-BE49-F238E27FC236}">
                <a16:creationId xmlns:a16="http://schemas.microsoft.com/office/drawing/2014/main" id="{14A1D6E2-9517-D743-87DD-F867AF3876A8}"/>
              </a:ext>
            </a:extLst>
          </p:cNvPr>
          <p:cNvSpPr>
            <a:spLocks noGrp="1"/>
          </p:cNvSpPr>
          <p:nvPr>
            <p:ph type="sldNum" sz="quarter" idx="12"/>
          </p:nvPr>
        </p:nvSpPr>
        <p:spPr/>
        <p:txBody>
          <a:bodyPr/>
          <a:lstStyle/>
          <a:p>
            <a:fld id="{67C9959E-8E6B-B04C-9955-EA096F41CA7A}" type="slidenum">
              <a:rPr lang="en-GB" smtClean="0"/>
              <a:t>11</a:t>
            </a:fld>
            <a:endParaRPr lang="en-GB"/>
          </a:p>
        </p:txBody>
      </p:sp>
      <p:pic>
        <p:nvPicPr>
          <p:cNvPr id="58" name="Picture 57">
            <a:extLst>
              <a:ext uri="{FF2B5EF4-FFF2-40B4-BE49-F238E27FC236}">
                <a16:creationId xmlns:a16="http://schemas.microsoft.com/office/drawing/2014/main" id="{05F45A28-5883-504D-9637-F7D41670E925}"/>
              </a:ext>
            </a:extLst>
          </p:cNvPr>
          <p:cNvPicPr>
            <a:picLocks noChangeAspect="1"/>
          </p:cNvPicPr>
          <p:nvPr/>
        </p:nvPicPr>
        <p:blipFill>
          <a:blip r:embed="rId2"/>
          <a:stretch>
            <a:fillRect/>
          </a:stretch>
        </p:blipFill>
        <p:spPr>
          <a:xfrm>
            <a:off x="4238090" y="3109278"/>
            <a:ext cx="4803456" cy="3247073"/>
          </a:xfrm>
          <a:prstGeom prst="rect">
            <a:avLst/>
          </a:prstGeom>
        </p:spPr>
      </p:pic>
    </p:spTree>
    <p:extLst>
      <p:ext uri="{BB962C8B-B14F-4D97-AF65-F5344CB8AC3E}">
        <p14:creationId xmlns:p14="http://schemas.microsoft.com/office/powerpoint/2010/main" val="24681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0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0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0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0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AutoShape 2"/>
          <p:cNvSpPr>
            <a:spLocks noGrp="1" noChangeArrowheads="1"/>
          </p:cNvSpPr>
          <p:nvPr>
            <p:ph type="title"/>
          </p:nvPr>
        </p:nvSpPr>
        <p:spPr/>
        <p:txBody>
          <a:bodyPr/>
          <a:lstStyle/>
          <a:p>
            <a:r>
              <a:rPr lang="en-US" dirty="0"/>
              <a:t>Local Search in Practice</a:t>
            </a:r>
          </a:p>
        </p:txBody>
      </p:sp>
      <p:sp>
        <p:nvSpPr>
          <p:cNvPr id="381989" name="Rectangle 37"/>
          <p:cNvSpPr>
            <a:spLocks noGrp="1" noChangeArrowheads="1"/>
          </p:cNvSpPr>
          <p:nvPr>
            <p:ph idx="1"/>
          </p:nvPr>
        </p:nvSpPr>
        <p:spPr/>
        <p:txBody>
          <a:bodyPr/>
          <a:lstStyle/>
          <a:p>
            <a:r>
              <a:rPr lang="en-US"/>
              <a:t>Perform EM for each candidate graph</a:t>
            </a:r>
            <a:endParaRPr lang="en-US" dirty="0"/>
          </a:p>
        </p:txBody>
      </p:sp>
      <p:sp>
        <p:nvSpPr>
          <p:cNvPr id="3" name="Slide Number Placeholder 2">
            <a:extLst>
              <a:ext uri="{FF2B5EF4-FFF2-40B4-BE49-F238E27FC236}">
                <a16:creationId xmlns:a16="http://schemas.microsoft.com/office/drawing/2014/main" id="{DC011C70-FA14-8C46-9F52-BB24E267DBA5}"/>
              </a:ext>
            </a:extLst>
          </p:cNvPr>
          <p:cNvSpPr>
            <a:spLocks noGrp="1"/>
          </p:cNvSpPr>
          <p:nvPr>
            <p:ph type="sldNum" sz="quarter" idx="12"/>
          </p:nvPr>
        </p:nvSpPr>
        <p:spPr/>
        <p:txBody>
          <a:bodyPr/>
          <a:lstStyle/>
          <a:p>
            <a:fld id="{67C9959E-8E6B-B04C-9955-EA096F41CA7A}" type="slidenum">
              <a:rPr lang="en-GB" smtClean="0"/>
              <a:pPr/>
              <a:t>12</a:t>
            </a:fld>
            <a:endParaRPr lang="en-GB"/>
          </a:p>
        </p:txBody>
      </p:sp>
      <p:grpSp>
        <p:nvGrpSpPr>
          <p:cNvPr id="381956" name="Group 4"/>
          <p:cNvGrpSpPr>
            <a:grpSpLocks/>
          </p:cNvGrpSpPr>
          <p:nvPr/>
        </p:nvGrpSpPr>
        <p:grpSpPr bwMode="auto">
          <a:xfrm>
            <a:off x="5200928" y="1573351"/>
            <a:ext cx="1069975" cy="2370137"/>
            <a:chOff x="869" y="558"/>
            <a:chExt cx="674" cy="1493"/>
          </a:xfrm>
        </p:grpSpPr>
        <p:sp>
          <p:nvSpPr>
            <p:cNvPr id="381957" name="Rectangle 5"/>
            <p:cNvSpPr>
              <a:spLocks noChangeArrowheads="1"/>
            </p:cNvSpPr>
            <p:nvPr/>
          </p:nvSpPr>
          <p:spPr bwMode="auto">
            <a:xfrm>
              <a:off x="869" y="897"/>
              <a:ext cx="674" cy="115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a:p>
          </p:txBody>
        </p:sp>
        <mc:AlternateContent xmlns:mc="http://schemas.openxmlformats.org/markup-compatibility/2006" xmlns:a14="http://schemas.microsoft.com/office/drawing/2010/main">
          <mc:Choice Requires="a14">
            <p:sp>
              <p:nvSpPr>
                <p:cNvPr id="381958" name="Text Box 6"/>
                <p:cNvSpPr txBox="1">
                  <a:spLocks noChangeArrowheads="1"/>
                </p:cNvSpPr>
                <p:nvPr/>
              </p:nvSpPr>
              <p:spPr bwMode="auto">
                <a:xfrm>
                  <a:off x="1059" y="558"/>
                  <a:ext cx="380" cy="291"/>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de-DE" sz="2400" i="1" dirty="0" smtClean="0">
                                <a:latin typeface="Cambria Math" panose="02040503050406030204" pitchFamily="18" charset="0"/>
                              </a:rPr>
                            </m:ctrlPr>
                          </m:sSubPr>
                          <m:e>
                            <m:r>
                              <a:rPr lang="en-US" sz="2400" i="1" dirty="0">
                                <a:latin typeface="Cambria Math" panose="02040503050406030204" pitchFamily="18" charset="0"/>
                              </a:rPr>
                              <m:t>𝐺</m:t>
                            </m:r>
                          </m:e>
                          <m:sub>
                            <m:r>
                              <a:rPr lang="de-DE" sz="2400" b="0" i="1" dirty="0" smtClean="0">
                                <a:latin typeface="Cambria Math" panose="02040503050406030204" pitchFamily="18" charset="0"/>
                              </a:rPr>
                              <m:t>1</m:t>
                            </m:r>
                          </m:sub>
                        </m:sSub>
                      </m:oMath>
                    </m:oMathPara>
                  </a14:m>
                  <a:endParaRPr lang="en-US" sz="2400" i="1" dirty="0">
                    <a:latin typeface="Comic Sans MS" charset="0"/>
                  </a:endParaRPr>
                </a:p>
              </p:txBody>
            </p:sp>
          </mc:Choice>
          <mc:Fallback xmlns="">
            <p:sp>
              <p:nvSpPr>
                <p:cNvPr id="381958" name="Text Box 6"/>
                <p:cNvSpPr txBox="1">
                  <a:spLocks noRot="1" noChangeAspect="1" noMove="1" noResize="1" noEditPoints="1" noAdjustHandles="1" noChangeArrowheads="1" noChangeShapeType="1" noTextEdit="1"/>
                </p:cNvSpPr>
                <p:nvPr/>
              </p:nvSpPr>
              <p:spPr bwMode="auto">
                <a:xfrm>
                  <a:off x="1059" y="558"/>
                  <a:ext cx="380" cy="291"/>
                </a:xfrm>
                <a:prstGeom prst="rect">
                  <a:avLst/>
                </a:prstGeom>
                <a:blipFill>
                  <a:blip r:embed="rId2"/>
                  <a:stretch>
                    <a:fillRect b="-2703"/>
                  </a:stretch>
                </a:blip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grpSp>
      <p:grpSp>
        <p:nvGrpSpPr>
          <p:cNvPr id="381959" name="Group 7"/>
          <p:cNvGrpSpPr>
            <a:grpSpLocks/>
          </p:cNvGrpSpPr>
          <p:nvPr/>
        </p:nvGrpSpPr>
        <p:grpSpPr bwMode="auto">
          <a:xfrm>
            <a:off x="1041678" y="1573351"/>
            <a:ext cx="1069975" cy="2382837"/>
            <a:chOff x="748" y="1133"/>
            <a:chExt cx="674" cy="1501"/>
          </a:xfrm>
        </p:grpSpPr>
        <p:grpSp>
          <p:nvGrpSpPr>
            <p:cNvPr id="381960" name="Group 8"/>
            <p:cNvGrpSpPr>
              <a:grpSpLocks/>
            </p:cNvGrpSpPr>
            <p:nvPr/>
          </p:nvGrpSpPr>
          <p:grpSpPr bwMode="auto">
            <a:xfrm>
              <a:off x="748" y="1133"/>
              <a:ext cx="674" cy="1501"/>
              <a:chOff x="869" y="550"/>
              <a:chExt cx="674" cy="1501"/>
            </a:xfrm>
          </p:grpSpPr>
          <p:sp>
            <p:nvSpPr>
              <p:cNvPr id="381961" name="Rectangle 9"/>
              <p:cNvSpPr>
                <a:spLocks noChangeArrowheads="1"/>
              </p:cNvSpPr>
              <p:nvPr/>
            </p:nvSpPr>
            <p:spPr bwMode="auto">
              <a:xfrm>
                <a:off x="869" y="897"/>
                <a:ext cx="674" cy="115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a:p>
            </p:txBody>
          </p:sp>
          <mc:AlternateContent xmlns:mc="http://schemas.openxmlformats.org/markup-compatibility/2006" xmlns:a14="http://schemas.microsoft.com/office/drawing/2010/main">
            <mc:Choice Requires="a14">
              <p:sp>
                <p:nvSpPr>
                  <p:cNvPr id="381962" name="Text Box 10"/>
                  <p:cNvSpPr txBox="1">
                    <a:spLocks noChangeArrowheads="1"/>
                  </p:cNvSpPr>
                  <p:nvPr/>
                </p:nvSpPr>
                <p:spPr bwMode="auto">
                  <a:xfrm>
                    <a:off x="1012" y="550"/>
                    <a:ext cx="380" cy="291"/>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de-DE" sz="2400" b="0" i="1" dirty="0" smtClean="0">
                                  <a:latin typeface="Cambria Math" panose="02040503050406030204" pitchFamily="18" charset="0"/>
                                </a:rPr>
                              </m:ctrlPr>
                            </m:sSubPr>
                            <m:e>
                              <m:r>
                                <a:rPr lang="en-US" sz="2400" i="1" dirty="0" smtClean="0">
                                  <a:latin typeface="Cambria Math" panose="02040503050406030204" pitchFamily="18" charset="0"/>
                                </a:rPr>
                                <m:t>𝐺</m:t>
                              </m:r>
                            </m:e>
                            <m:sub>
                              <m:r>
                                <a:rPr lang="de-DE" sz="2400" b="0" i="1" dirty="0" smtClean="0">
                                  <a:latin typeface="Cambria Math" panose="02040503050406030204" pitchFamily="18" charset="0"/>
                                </a:rPr>
                                <m:t>3</m:t>
                              </m:r>
                            </m:sub>
                          </m:sSub>
                        </m:oMath>
                      </m:oMathPara>
                    </a14:m>
                    <a:endParaRPr lang="en-US" sz="2400" i="1" dirty="0">
                      <a:latin typeface="Comic Sans MS" charset="0"/>
                    </a:endParaRPr>
                  </a:p>
                </p:txBody>
              </p:sp>
            </mc:Choice>
            <mc:Fallback xmlns="">
              <p:sp>
                <p:nvSpPr>
                  <p:cNvPr id="381962" name="Text Box 10"/>
                  <p:cNvSpPr txBox="1">
                    <a:spLocks noRot="1" noChangeAspect="1" noMove="1" noResize="1" noEditPoints="1" noAdjustHandles="1" noChangeArrowheads="1" noChangeShapeType="1" noTextEdit="1"/>
                  </p:cNvSpPr>
                  <p:nvPr/>
                </p:nvSpPr>
                <p:spPr bwMode="auto">
                  <a:xfrm>
                    <a:off x="1012" y="550"/>
                    <a:ext cx="380" cy="291"/>
                  </a:xfrm>
                  <a:prstGeom prst="rect">
                    <a:avLst/>
                  </a:prstGeom>
                  <a:blipFill>
                    <a:blip r:embed="rId3"/>
                    <a:stretch>
                      <a:fillRect l="-2083" b="-2703"/>
                    </a:stretch>
                  </a:blip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grpSp>
        <p:sp>
          <p:nvSpPr>
            <p:cNvPr id="381963" name="Freeform 11"/>
            <p:cNvSpPr>
              <a:spLocks/>
            </p:cNvSpPr>
            <p:nvPr/>
          </p:nvSpPr>
          <p:spPr bwMode="auto">
            <a:xfrm>
              <a:off x="821" y="1554"/>
              <a:ext cx="504" cy="884"/>
            </a:xfrm>
            <a:custGeom>
              <a:avLst/>
              <a:gdLst>
                <a:gd name="T0" fmla="*/ 0 w 504"/>
                <a:gd name="T1" fmla="*/ 0 h 884"/>
                <a:gd name="T2" fmla="*/ 149 w 504"/>
                <a:gd name="T3" fmla="*/ 18 h 884"/>
                <a:gd name="T4" fmla="*/ 189 w 504"/>
                <a:gd name="T5" fmla="*/ 63 h 884"/>
                <a:gd name="T6" fmla="*/ 86 w 504"/>
                <a:gd name="T7" fmla="*/ 195 h 884"/>
                <a:gd name="T8" fmla="*/ 138 w 504"/>
                <a:gd name="T9" fmla="*/ 275 h 884"/>
                <a:gd name="T10" fmla="*/ 343 w 504"/>
                <a:gd name="T11" fmla="*/ 115 h 884"/>
                <a:gd name="T12" fmla="*/ 492 w 504"/>
                <a:gd name="T13" fmla="*/ 269 h 884"/>
                <a:gd name="T14" fmla="*/ 269 w 504"/>
                <a:gd name="T15" fmla="*/ 400 h 884"/>
                <a:gd name="T16" fmla="*/ 395 w 504"/>
                <a:gd name="T17" fmla="*/ 492 h 884"/>
                <a:gd name="T18" fmla="*/ 400 w 504"/>
                <a:gd name="T19" fmla="*/ 635 h 884"/>
                <a:gd name="T20" fmla="*/ 155 w 504"/>
                <a:gd name="T21" fmla="*/ 509 h 884"/>
                <a:gd name="T22" fmla="*/ 75 w 504"/>
                <a:gd name="T23" fmla="*/ 840 h 884"/>
                <a:gd name="T24" fmla="*/ 286 w 504"/>
                <a:gd name="T25" fmla="*/ 772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884">
                  <a:moveTo>
                    <a:pt x="0" y="0"/>
                  </a:moveTo>
                  <a:cubicBezTo>
                    <a:pt x="50" y="7"/>
                    <a:pt x="99" y="12"/>
                    <a:pt x="149" y="18"/>
                  </a:cubicBezTo>
                  <a:cubicBezTo>
                    <a:pt x="177" y="26"/>
                    <a:pt x="178" y="35"/>
                    <a:pt x="189" y="63"/>
                  </a:cubicBezTo>
                  <a:cubicBezTo>
                    <a:pt x="179" y="92"/>
                    <a:pt x="100" y="166"/>
                    <a:pt x="86" y="195"/>
                  </a:cubicBezTo>
                  <a:cubicBezTo>
                    <a:pt x="77" y="230"/>
                    <a:pt x="117" y="253"/>
                    <a:pt x="138" y="275"/>
                  </a:cubicBezTo>
                  <a:cubicBezTo>
                    <a:pt x="162" y="294"/>
                    <a:pt x="320" y="96"/>
                    <a:pt x="343" y="115"/>
                  </a:cubicBezTo>
                  <a:cubicBezTo>
                    <a:pt x="402" y="114"/>
                    <a:pt x="504" y="222"/>
                    <a:pt x="492" y="269"/>
                  </a:cubicBezTo>
                  <a:cubicBezTo>
                    <a:pt x="480" y="316"/>
                    <a:pt x="285" y="363"/>
                    <a:pt x="269" y="400"/>
                  </a:cubicBezTo>
                  <a:cubicBezTo>
                    <a:pt x="272" y="415"/>
                    <a:pt x="398" y="476"/>
                    <a:pt x="395" y="492"/>
                  </a:cubicBezTo>
                  <a:cubicBezTo>
                    <a:pt x="391" y="517"/>
                    <a:pt x="452" y="608"/>
                    <a:pt x="400" y="635"/>
                  </a:cubicBezTo>
                  <a:cubicBezTo>
                    <a:pt x="348" y="662"/>
                    <a:pt x="188" y="510"/>
                    <a:pt x="155" y="509"/>
                  </a:cubicBezTo>
                  <a:cubicBezTo>
                    <a:pt x="122" y="508"/>
                    <a:pt x="64" y="818"/>
                    <a:pt x="75" y="840"/>
                  </a:cubicBezTo>
                  <a:cubicBezTo>
                    <a:pt x="97" y="884"/>
                    <a:pt x="242" y="786"/>
                    <a:pt x="286" y="772"/>
                  </a:cubicBezTo>
                </a:path>
              </a:pathLst>
            </a:custGeom>
            <a:noFill/>
            <a:ln w="28575" cap="flat" cmpd="sng">
              <a:solidFill>
                <a:srgbClr val="FF0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a:p>
          </p:txBody>
        </p:sp>
      </p:grpSp>
      <p:grpSp>
        <p:nvGrpSpPr>
          <p:cNvPr id="381964" name="Group 12"/>
          <p:cNvGrpSpPr>
            <a:grpSpLocks/>
          </p:cNvGrpSpPr>
          <p:nvPr/>
        </p:nvGrpSpPr>
        <p:grpSpPr bwMode="auto">
          <a:xfrm>
            <a:off x="3192741" y="1573351"/>
            <a:ext cx="1069975" cy="2382837"/>
            <a:chOff x="2103" y="1133"/>
            <a:chExt cx="674" cy="1501"/>
          </a:xfrm>
        </p:grpSpPr>
        <p:grpSp>
          <p:nvGrpSpPr>
            <p:cNvPr id="381965" name="Group 13"/>
            <p:cNvGrpSpPr>
              <a:grpSpLocks/>
            </p:cNvGrpSpPr>
            <p:nvPr/>
          </p:nvGrpSpPr>
          <p:grpSpPr bwMode="auto">
            <a:xfrm>
              <a:off x="2103" y="1133"/>
              <a:ext cx="674" cy="1501"/>
              <a:chOff x="869" y="550"/>
              <a:chExt cx="674" cy="1501"/>
            </a:xfrm>
          </p:grpSpPr>
          <p:sp>
            <p:nvSpPr>
              <p:cNvPr id="381966" name="Rectangle 14"/>
              <p:cNvSpPr>
                <a:spLocks noChangeArrowheads="1"/>
              </p:cNvSpPr>
              <p:nvPr/>
            </p:nvSpPr>
            <p:spPr bwMode="auto">
              <a:xfrm>
                <a:off x="869" y="897"/>
                <a:ext cx="674" cy="115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a:p>
            </p:txBody>
          </p:sp>
          <mc:AlternateContent xmlns:mc="http://schemas.openxmlformats.org/markup-compatibility/2006" xmlns:a14="http://schemas.microsoft.com/office/drawing/2010/main">
            <mc:Choice Requires="a14">
              <p:sp>
                <p:nvSpPr>
                  <p:cNvPr id="381967" name="Text Box 15"/>
                  <p:cNvSpPr txBox="1">
                    <a:spLocks noChangeArrowheads="1"/>
                  </p:cNvSpPr>
                  <p:nvPr/>
                </p:nvSpPr>
                <p:spPr bwMode="auto">
                  <a:xfrm>
                    <a:off x="1016" y="550"/>
                    <a:ext cx="380" cy="291"/>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de-DE" sz="2400" i="1" dirty="0" smtClean="0">
                                  <a:latin typeface="Cambria Math" panose="02040503050406030204" pitchFamily="18" charset="0"/>
                                </a:rPr>
                              </m:ctrlPr>
                            </m:sSubPr>
                            <m:e>
                              <m:r>
                                <a:rPr lang="en-US" sz="2400" i="1" dirty="0">
                                  <a:latin typeface="Cambria Math" panose="02040503050406030204" pitchFamily="18" charset="0"/>
                                </a:rPr>
                                <m:t>𝐺</m:t>
                              </m:r>
                            </m:e>
                            <m:sub>
                              <m:r>
                                <a:rPr lang="de-DE" sz="2400" b="0" i="1" dirty="0" smtClean="0">
                                  <a:latin typeface="Cambria Math" panose="02040503050406030204" pitchFamily="18" charset="0"/>
                                </a:rPr>
                                <m:t>2</m:t>
                              </m:r>
                            </m:sub>
                          </m:sSub>
                        </m:oMath>
                      </m:oMathPara>
                    </a14:m>
                    <a:endParaRPr lang="en-US" sz="2400" i="1" dirty="0">
                      <a:latin typeface="Comic Sans MS" charset="0"/>
                    </a:endParaRPr>
                  </a:p>
                </p:txBody>
              </p:sp>
            </mc:Choice>
            <mc:Fallback xmlns="">
              <p:sp>
                <p:nvSpPr>
                  <p:cNvPr id="381967" name="Text Box 15"/>
                  <p:cNvSpPr txBox="1">
                    <a:spLocks noRot="1" noChangeAspect="1" noMove="1" noResize="1" noEditPoints="1" noAdjustHandles="1" noChangeArrowheads="1" noChangeShapeType="1" noTextEdit="1"/>
                  </p:cNvSpPr>
                  <p:nvPr/>
                </p:nvSpPr>
                <p:spPr bwMode="auto">
                  <a:xfrm>
                    <a:off x="1016" y="550"/>
                    <a:ext cx="380" cy="291"/>
                  </a:xfrm>
                  <a:prstGeom prst="rect">
                    <a:avLst/>
                  </a:prstGeom>
                  <a:blipFill>
                    <a:blip r:embed="rId4"/>
                    <a:stretch>
                      <a:fillRect l="-2083" b="-2703"/>
                    </a:stretch>
                  </a:blip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grpSp>
        <p:sp>
          <p:nvSpPr>
            <p:cNvPr id="381968" name="Freeform 16"/>
            <p:cNvSpPr>
              <a:spLocks/>
            </p:cNvSpPr>
            <p:nvPr/>
          </p:nvSpPr>
          <p:spPr bwMode="auto">
            <a:xfrm>
              <a:off x="2296" y="1591"/>
              <a:ext cx="360" cy="868"/>
            </a:xfrm>
            <a:custGeom>
              <a:avLst/>
              <a:gdLst>
                <a:gd name="T0" fmla="*/ 0 w 360"/>
                <a:gd name="T1" fmla="*/ 0 h 868"/>
                <a:gd name="T2" fmla="*/ 155 w 360"/>
                <a:gd name="T3" fmla="*/ 103 h 868"/>
                <a:gd name="T4" fmla="*/ 52 w 360"/>
                <a:gd name="T5" fmla="*/ 234 h 868"/>
                <a:gd name="T6" fmla="*/ 35 w 360"/>
                <a:gd name="T7" fmla="*/ 514 h 868"/>
                <a:gd name="T8" fmla="*/ 160 w 360"/>
                <a:gd name="T9" fmla="*/ 571 h 868"/>
                <a:gd name="T10" fmla="*/ 178 w 360"/>
                <a:gd name="T11" fmla="*/ 405 h 868"/>
                <a:gd name="T12" fmla="*/ 320 w 360"/>
                <a:gd name="T13" fmla="*/ 394 h 868"/>
                <a:gd name="T14" fmla="*/ 326 w 360"/>
                <a:gd name="T15" fmla="*/ 588 h 868"/>
                <a:gd name="T16" fmla="*/ 115 w 360"/>
                <a:gd name="T17" fmla="*/ 754 h 868"/>
                <a:gd name="T18" fmla="*/ 246 w 360"/>
                <a:gd name="T19"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868">
                  <a:moveTo>
                    <a:pt x="0" y="0"/>
                  </a:moveTo>
                  <a:cubicBezTo>
                    <a:pt x="73" y="32"/>
                    <a:pt x="146" y="64"/>
                    <a:pt x="155" y="103"/>
                  </a:cubicBezTo>
                  <a:cubicBezTo>
                    <a:pt x="164" y="142"/>
                    <a:pt x="72" y="165"/>
                    <a:pt x="52" y="234"/>
                  </a:cubicBezTo>
                  <a:cubicBezTo>
                    <a:pt x="32" y="303"/>
                    <a:pt x="17" y="458"/>
                    <a:pt x="35" y="514"/>
                  </a:cubicBezTo>
                  <a:cubicBezTo>
                    <a:pt x="53" y="570"/>
                    <a:pt x="136" y="589"/>
                    <a:pt x="160" y="571"/>
                  </a:cubicBezTo>
                  <a:cubicBezTo>
                    <a:pt x="184" y="553"/>
                    <a:pt x="151" y="434"/>
                    <a:pt x="178" y="405"/>
                  </a:cubicBezTo>
                  <a:cubicBezTo>
                    <a:pt x="205" y="376"/>
                    <a:pt x="295" y="364"/>
                    <a:pt x="320" y="394"/>
                  </a:cubicBezTo>
                  <a:cubicBezTo>
                    <a:pt x="345" y="424"/>
                    <a:pt x="360" y="528"/>
                    <a:pt x="326" y="588"/>
                  </a:cubicBezTo>
                  <a:cubicBezTo>
                    <a:pt x="292" y="648"/>
                    <a:pt x="128" y="707"/>
                    <a:pt x="115" y="754"/>
                  </a:cubicBezTo>
                  <a:cubicBezTo>
                    <a:pt x="102" y="801"/>
                    <a:pt x="174" y="834"/>
                    <a:pt x="246" y="868"/>
                  </a:cubicBezTo>
                </a:path>
              </a:pathLst>
            </a:custGeom>
            <a:noFill/>
            <a:ln w="28575" cap="flat" cmpd="sng">
              <a:solidFill>
                <a:srgbClr val="FF0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a:p>
          </p:txBody>
        </p:sp>
      </p:grpSp>
      <p:sp>
        <p:nvSpPr>
          <p:cNvPr id="381969" name="Freeform 17"/>
          <p:cNvSpPr>
            <a:spLocks/>
          </p:cNvSpPr>
          <p:nvPr/>
        </p:nvSpPr>
        <p:spPr bwMode="auto">
          <a:xfrm>
            <a:off x="5369203" y="2368688"/>
            <a:ext cx="869950" cy="1406525"/>
          </a:xfrm>
          <a:custGeom>
            <a:avLst/>
            <a:gdLst>
              <a:gd name="T0" fmla="*/ 45 w 548"/>
              <a:gd name="T1" fmla="*/ 0 h 886"/>
              <a:gd name="T2" fmla="*/ 302 w 548"/>
              <a:gd name="T3" fmla="*/ 52 h 886"/>
              <a:gd name="T4" fmla="*/ 193 w 548"/>
              <a:gd name="T5" fmla="*/ 172 h 886"/>
              <a:gd name="T6" fmla="*/ 113 w 548"/>
              <a:gd name="T7" fmla="*/ 183 h 886"/>
              <a:gd name="T8" fmla="*/ 67 w 548"/>
              <a:gd name="T9" fmla="*/ 132 h 886"/>
              <a:gd name="T10" fmla="*/ 5 w 548"/>
              <a:gd name="T11" fmla="*/ 258 h 886"/>
              <a:gd name="T12" fmla="*/ 39 w 548"/>
              <a:gd name="T13" fmla="*/ 423 h 886"/>
              <a:gd name="T14" fmla="*/ 170 w 548"/>
              <a:gd name="T15" fmla="*/ 378 h 886"/>
              <a:gd name="T16" fmla="*/ 250 w 548"/>
              <a:gd name="T17" fmla="*/ 360 h 886"/>
              <a:gd name="T18" fmla="*/ 227 w 548"/>
              <a:gd name="T19" fmla="*/ 498 h 886"/>
              <a:gd name="T20" fmla="*/ 85 w 548"/>
              <a:gd name="T21" fmla="*/ 652 h 886"/>
              <a:gd name="T22" fmla="*/ 245 w 548"/>
              <a:gd name="T23" fmla="*/ 800 h 886"/>
              <a:gd name="T24" fmla="*/ 365 w 548"/>
              <a:gd name="T25" fmla="*/ 698 h 886"/>
              <a:gd name="T26" fmla="*/ 456 w 548"/>
              <a:gd name="T27" fmla="*/ 520 h 886"/>
              <a:gd name="T28" fmla="*/ 445 w 548"/>
              <a:gd name="T29" fmla="*/ 372 h 886"/>
              <a:gd name="T30" fmla="*/ 542 w 548"/>
              <a:gd name="T31" fmla="*/ 480 h 886"/>
              <a:gd name="T32" fmla="*/ 479 w 548"/>
              <a:gd name="T33" fmla="*/ 692 h 886"/>
              <a:gd name="T34" fmla="*/ 382 w 548"/>
              <a:gd name="T35" fmla="*/ 852 h 886"/>
              <a:gd name="T36" fmla="*/ 456 w 548"/>
              <a:gd name="T3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8" h="886">
                <a:moveTo>
                  <a:pt x="45" y="0"/>
                </a:moveTo>
                <a:cubicBezTo>
                  <a:pt x="161" y="11"/>
                  <a:pt x="277" y="23"/>
                  <a:pt x="302" y="52"/>
                </a:cubicBezTo>
                <a:cubicBezTo>
                  <a:pt x="327" y="81"/>
                  <a:pt x="224" y="150"/>
                  <a:pt x="193" y="172"/>
                </a:cubicBezTo>
                <a:cubicBezTo>
                  <a:pt x="162" y="194"/>
                  <a:pt x="134" y="190"/>
                  <a:pt x="113" y="183"/>
                </a:cubicBezTo>
                <a:cubicBezTo>
                  <a:pt x="92" y="176"/>
                  <a:pt x="85" y="120"/>
                  <a:pt x="67" y="132"/>
                </a:cubicBezTo>
                <a:cubicBezTo>
                  <a:pt x="49" y="144"/>
                  <a:pt x="10" y="210"/>
                  <a:pt x="5" y="258"/>
                </a:cubicBezTo>
                <a:cubicBezTo>
                  <a:pt x="0" y="306"/>
                  <a:pt x="11" y="403"/>
                  <a:pt x="39" y="423"/>
                </a:cubicBezTo>
                <a:cubicBezTo>
                  <a:pt x="67" y="443"/>
                  <a:pt x="135" y="388"/>
                  <a:pt x="170" y="378"/>
                </a:cubicBezTo>
                <a:cubicBezTo>
                  <a:pt x="205" y="368"/>
                  <a:pt x="241" y="340"/>
                  <a:pt x="250" y="360"/>
                </a:cubicBezTo>
                <a:cubicBezTo>
                  <a:pt x="259" y="380"/>
                  <a:pt x="254" y="449"/>
                  <a:pt x="227" y="498"/>
                </a:cubicBezTo>
                <a:cubicBezTo>
                  <a:pt x="200" y="547"/>
                  <a:pt x="82" y="602"/>
                  <a:pt x="85" y="652"/>
                </a:cubicBezTo>
                <a:cubicBezTo>
                  <a:pt x="88" y="702"/>
                  <a:pt x="198" y="792"/>
                  <a:pt x="245" y="800"/>
                </a:cubicBezTo>
                <a:cubicBezTo>
                  <a:pt x="292" y="808"/>
                  <a:pt x="330" y="745"/>
                  <a:pt x="365" y="698"/>
                </a:cubicBezTo>
                <a:cubicBezTo>
                  <a:pt x="400" y="651"/>
                  <a:pt x="443" y="574"/>
                  <a:pt x="456" y="520"/>
                </a:cubicBezTo>
                <a:cubicBezTo>
                  <a:pt x="469" y="466"/>
                  <a:pt x="431" y="379"/>
                  <a:pt x="445" y="372"/>
                </a:cubicBezTo>
                <a:cubicBezTo>
                  <a:pt x="459" y="365"/>
                  <a:pt x="536" y="427"/>
                  <a:pt x="542" y="480"/>
                </a:cubicBezTo>
                <a:cubicBezTo>
                  <a:pt x="548" y="533"/>
                  <a:pt x="506" y="630"/>
                  <a:pt x="479" y="692"/>
                </a:cubicBezTo>
                <a:cubicBezTo>
                  <a:pt x="452" y="754"/>
                  <a:pt x="386" y="820"/>
                  <a:pt x="382" y="852"/>
                </a:cubicBezTo>
                <a:cubicBezTo>
                  <a:pt x="378" y="884"/>
                  <a:pt x="443" y="879"/>
                  <a:pt x="456" y="886"/>
                </a:cubicBezTo>
              </a:path>
            </a:pathLst>
          </a:custGeom>
          <a:noFill/>
          <a:ln w="28575" cap="flat" cmpd="sng">
            <a:solidFill>
              <a:srgbClr val="FF0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a:p>
        </p:txBody>
      </p:sp>
      <p:sp>
        <p:nvSpPr>
          <p:cNvPr id="381970" name="AutoShape 18"/>
          <p:cNvSpPr>
            <a:spLocks noChangeArrowheads="1"/>
          </p:cNvSpPr>
          <p:nvPr/>
        </p:nvSpPr>
        <p:spPr bwMode="auto">
          <a:xfrm>
            <a:off x="6804303" y="2404288"/>
            <a:ext cx="1646238" cy="919401"/>
          </a:xfrm>
          <a:prstGeom prst="wedgeRoundRectCallout">
            <a:avLst>
              <a:gd name="adj1" fmla="val -88380"/>
              <a:gd name="adj2" fmla="val 20500"/>
              <a:gd name="adj3" fmla="val 16667"/>
            </a:avLst>
          </a:prstGeom>
          <a:solidFill>
            <a:schemeClr val="accent1">
              <a:alpha val="50000"/>
            </a:schemeClr>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r>
              <a:rPr lang="en-US" sz="1600" dirty="0">
                <a:latin typeface="Arial" charset="0"/>
              </a:rPr>
              <a:t>Parametric </a:t>
            </a:r>
            <a:r>
              <a:rPr lang="en-US" sz="1600" dirty="0" err="1">
                <a:latin typeface="Arial" charset="0"/>
              </a:rPr>
              <a:t>optimisation</a:t>
            </a:r>
            <a:r>
              <a:rPr lang="en-US" sz="1600" dirty="0">
                <a:latin typeface="Arial" charset="0"/>
              </a:rPr>
              <a:t> (EM)</a:t>
            </a:r>
            <a:endParaRPr lang="en-US" sz="2400" dirty="0">
              <a:latin typeface="Arial" charset="0"/>
            </a:endParaRPr>
          </a:p>
        </p:txBody>
      </p:sp>
      <p:sp>
        <p:nvSpPr>
          <p:cNvPr id="381971" name="AutoShape 19"/>
          <p:cNvSpPr>
            <a:spLocks noChangeArrowheads="1"/>
          </p:cNvSpPr>
          <p:nvPr/>
        </p:nvSpPr>
        <p:spPr bwMode="auto">
          <a:xfrm>
            <a:off x="6883678" y="1373326"/>
            <a:ext cx="1868488" cy="371475"/>
          </a:xfrm>
          <a:prstGeom prst="wedgeRoundRectCallout">
            <a:avLst>
              <a:gd name="adj1" fmla="val -87296"/>
              <a:gd name="adj2" fmla="val 155556"/>
              <a:gd name="adj3" fmla="val 16667"/>
            </a:avLst>
          </a:prstGeom>
          <a:solidFill>
            <a:schemeClr val="accent1">
              <a:alpha val="50000"/>
            </a:schemeClr>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600" dirty="0">
                <a:latin typeface="Arial" charset="0"/>
              </a:rPr>
              <a:t>Parameter space</a:t>
            </a:r>
            <a:endParaRPr lang="en-US" sz="2400" dirty="0">
              <a:latin typeface="Arial" charset="0"/>
            </a:endParaRPr>
          </a:p>
        </p:txBody>
      </p:sp>
      <p:sp>
        <p:nvSpPr>
          <p:cNvPr id="381972" name="AutoShape 20"/>
          <p:cNvSpPr>
            <a:spLocks noChangeArrowheads="1"/>
          </p:cNvSpPr>
          <p:nvPr/>
        </p:nvSpPr>
        <p:spPr bwMode="auto">
          <a:xfrm>
            <a:off x="6723341" y="3568838"/>
            <a:ext cx="1733550" cy="371475"/>
          </a:xfrm>
          <a:prstGeom prst="wedgeRoundRectCallout">
            <a:avLst>
              <a:gd name="adj1" fmla="val -86079"/>
              <a:gd name="adj2" fmla="val -426"/>
              <a:gd name="adj3" fmla="val 16667"/>
            </a:avLst>
          </a:prstGeom>
          <a:solidFill>
            <a:schemeClr val="accent1">
              <a:alpha val="50000"/>
            </a:schemeClr>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600">
                <a:latin typeface="Arial" charset="0"/>
              </a:rPr>
              <a:t>Local Maximum</a:t>
            </a:r>
          </a:p>
        </p:txBody>
      </p:sp>
      <p:grpSp>
        <p:nvGrpSpPr>
          <p:cNvPr id="381973" name="Group 21"/>
          <p:cNvGrpSpPr>
            <a:grpSpLocks/>
          </p:cNvGrpSpPr>
          <p:nvPr/>
        </p:nvGrpSpPr>
        <p:grpSpPr bwMode="auto">
          <a:xfrm>
            <a:off x="1570316" y="4057789"/>
            <a:ext cx="6126162" cy="2397125"/>
            <a:chOff x="1081" y="2698"/>
            <a:chExt cx="3859" cy="1510"/>
          </a:xfrm>
        </p:grpSpPr>
        <p:grpSp>
          <p:nvGrpSpPr>
            <p:cNvPr id="381974" name="Group 22"/>
            <p:cNvGrpSpPr>
              <a:grpSpLocks/>
            </p:cNvGrpSpPr>
            <p:nvPr/>
          </p:nvGrpSpPr>
          <p:grpSpPr bwMode="auto">
            <a:xfrm>
              <a:off x="1081" y="2698"/>
              <a:ext cx="674" cy="1510"/>
              <a:chOff x="869" y="541"/>
              <a:chExt cx="674" cy="1510"/>
            </a:xfrm>
          </p:grpSpPr>
          <p:sp>
            <p:nvSpPr>
              <p:cNvPr id="381975" name="Rectangle 23"/>
              <p:cNvSpPr>
                <a:spLocks noChangeArrowheads="1"/>
              </p:cNvSpPr>
              <p:nvPr/>
            </p:nvSpPr>
            <p:spPr bwMode="auto">
              <a:xfrm>
                <a:off x="869" y="897"/>
                <a:ext cx="674" cy="115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a:p>
            </p:txBody>
          </p:sp>
          <mc:AlternateContent xmlns:mc="http://schemas.openxmlformats.org/markup-compatibility/2006" xmlns:a14="http://schemas.microsoft.com/office/drawing/2010/main">
            <mc:Choice Requires="a14">
              <p:sp>
                <p:nvSpPr>
                  <p:cNvPr id="381976" name="Text Box 24"/>
                  <p:cNvSpPr txBox="1">
                    <a:spLocks noChangeArrowheads="1"/>
                  </p:cNvSpPr>
                  <p:nvPr/>
                </p:nvSpPr>
                <p:spPr bwMode="auto">
                  <a:xfrm>
                    <a:off x="1005" y="541"/>
                    <a:ext cx="380" cy="291"/>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r"/>
                    <a14:m>
                      <m:oMathPara xmlns:m="http://schemas.openxmlformats.org/officeDocument/2006/math">
                        <m:oMathParaPr>
                          <m:jc m:val="centerGroup"/>
                        </m:oMathParaPr>
                        <m:oMath xmlns:m="http://schemas.openxmlformats.org/officeDocument/2006/math">
                          <m:sSub>
                            <m:sSubPr>
                              <m:ctrlPr>
                                <a:rPr lang="de-DE" sz="2400" i="1" dirty="0" smtClean="0">
                                  <a:latin typeface="Cambria Math" panose="02040503050406030204" pitchFamily="18" charset="0"/>
                                </a:rPr>
                              </m:ctrlPr>
                            </m:sSubPr>
                            <m:e>
                              <m:r>
                                <a:rPr lang="en-US" sz="2400" i="1" dirty="0">
                                  <a:latin typeface="Cambria Math" panose="02040503050406030204" pitchFamily="18" charset="0"/>
                                </a:rPr>
                                <m:t>𝐺</m:t>
                              </m:r>
                            </m:e>
                            <m:sub>
                              <m:r>
                                <a:rPr lang="de-DE" sz="2400" b="0" i="1" dirty="0" smtClean="0">
                                  <a:latin typeface="Cambria Math" panose="02040503050406030204" pitchFamily="18" charset="0"/>
                                </a:rPr>
                                <m:t>4</m:t>
                              </m:r>
                            </m:sub>
                          </m:sSub>
                        </m:oMath>
                      </m:oMathPara>
                    </a14:m>
                    <a:endParaRPr lang="en-US" sz="2400" i="1" dirty="0">
                      <a:latin typeface="Comic Sans MS" charset="0"/>
                    </a:endParaRPr>
                  </a:p>
                </p:txBody>
              </p:sp>
            </mc:Choice>
            <mc:Fallback xmlns="">
              <p:sp>
                <p:nvSpPr>
                  <p:cNvPr id="381976" name="Text Box 24"/>
                  <p:cNvSpPr txBox="1">
                    <a:spLocks noRot="1" noChangeAspect="1" noMove="1" noResize="1" noEditPoints="1" noAdjustHandles="1" noChangeArrowheads="1" noChangeShapeType="1" noTextEdit="1"/>
                  </p:cNvSpPr>
                  <p:nvPr/>
                </p:nvSpPr>
                <p:spPr bwMode="auto">
                  <a:xfrm>
                    <a:off x="1005" y="541"/>
                    <a:ext cx="380" cy="291"/>
                  </a:xfrm>
                  <a:prstGeom prst="rect">
                    <a:avLst/>
                  </a:prstGeom>
                  <a:blipFill>
                    <a:blip r:embed="rId5"/>
                    <a:stretch>
                      <a:fillRect/>
                    </a:stretch>
                  </a:blip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grpSp>
        <p:grpSp>
          <p:nvGrpSpPr>
            <p:cNvPr id="381977" name="Group 25"/>
            <p:cNvGrpSpPr>
              <a:grpSpLocks/>
            </p:cNvGrpSpPr>
            <p:nvPr/>
          </p:nvGrpSpPr>
          <p:grpSpPr bwMode="auto">
            <a:xfrm>
              <a:off x="4266" y="2698"/>
              <a:ext cx="674" cy="1484"/>
              <a:chOff x="869" y="567"/>
              <a:chExt cx="674" cy="1484"/>
            </a:xfrm>
          </p:grpSpPr>
          <p:sp>
            <p:nvSpPr>
              <p:cNvPr id="381978" name="Rectangle 26"/>
              <p:cNvSpPr>
                <a:spLocks noChangeArrowheads="1"/>
              </p:cNvSpPr>
              <p:nvPr/>
            </p:nvSpPr>
            <p:spPr bwMode="auto">
              <a:xfrm>
                <a:off x="869" y="897"/>
                <a:ext cx="674" cy="1154"/>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a:p>
            </p:txBody>
          </p:sp>
          <mc:AlternateContent xmlns:mc="http://schemas.openxmlformats.org/markup-compatibility/2006" xmlns:a14="http://schemas.microsoft.com/office/drawing/2010/main">
            <mc:Choice Requires="a14">
              <p:sp>
                <p:nvSpPr>
                  <p:cNvPr id="381979" name="Text Box 27"/>
                  <p:cNvSpPr txBox="1">
                    <a:spLocks noChangeArrowheads="1"/>
                  </p:cNvSpPr>
                  <p:nvPr/>
                </p:nvSpPr>
                <p:spPr bwMode="auto">
                  <a:xfrm>
                    <a:off x="1009" y="567"/>
                    <a:ext cx="387" cy="291"/>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r"/>
                    <a14:m>
                      <m:oMathPara xmlns:m="http://schemas.openxmlformats.org/officeDocument/2006/math">
                        <m:oMathParaPr>
                          <m:jc m:val="centerGroup"/>
                        </m:oMathParaPr>
                        <m:oMath xmlns:m="http://schemas.openxmlformats.org/officeDocument/2006/math">
                          <m:sSub>
                            <m:sSubPr>
                              <m:ctrlPr>
                                <a:rPr lang="de-DE" sz="2400" i="1" dirty="0" smtClean="0">
                                  <a:latin typeface="Cambria Math" panose="02040503050406030204" pitchFamily="18" charset="0"/>
                                </a:rPr>
                              </m:ctrlPr>
                            </m:sSubPr>
                            <m:e>
                              <m:r>
                                <a:rPr lang="en-US" sz="2400" i="1" dirty="0">
                                  <a:latin typeface="Cambria Math" panose="02040503050406030204" pitchFamily="18" charset="0"/>
                                </a:rPr>
                                <m:t>𝐺</m:t>
                              </m:r>
                            </m:e>
                            <m:sub>
                              <m:r>
                                <a:rPr lang="de-DE" sz="2400" b="0" i="1" dirty="0" smtClean="0">
                                  <a:latin typeface="Cambria Math" panose="02040503050406030204" pitchFamily="18" charset="0"/>
                                </a:rPr>
                                <m:t>𝑛</m:t>
                              </m:r>
                            </m:sub>
                          </m:sSub>
                        </m:oMath>
                      </m:oMathPara>
                    </a14:m>
                    <a:endParaRPr lang="en-US" sz="2400" i="1" dirty="0">
                      <a:latin typeface="Comic Sans MS" charset="0"/>
                    </a:endParaRPr>
                  </a:p>
                </p:txBody>
              </p:sp>
            </mc:Choice>
            <mc:Fallback xmlns="">
              <p:sp>
                <p:nvSpPr>
                  <p:cNvPr id="381979" name="Text Box 27"/>
                  <p:cNvSpPr txBox="1">
                    <a:spLocks noRot="1" noChangeAspect="1" noMove="1" noResize="1" noEditPoints="1" noAdjustHandles="1" noChangeArrowheads="1" noChangeShapeType="1" noTextEdit="1"/>
                  </p:cNvSpPr>
                  <p:nvPr/>
                </p:nvSpPr>
                <p:spPr bwMode="auto">
                  <a:xfrm>
                    <a:off x="1009" y="567"/>
                    <a:ext cx="387" cy="291"/>
                  </a:xfrm>
                  <a:prstGeom prst="rect">
                    <a:avLst/>
                  </a:prstGeom>
                  <a:blipFill>
                    <a:blip r:embed="rId6"/>
                    <a:stretch>
                      <a:fillRect/>
                    </a:stretch>
                  </a:blip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grpSp>
        <p:sp>
          <p:nvSpPr>
            <p:cNvPr id="381980" name="Freeform 28"/>
            <p:cNvSpPr>
              <a:spLocks/>
            </p:cNvSpPr>
            <p:nvPr/>
          </p:nvSpPr>
          <p:spPr bwMode="auto">
            <a:xfrm>
              <a:off x="1153" y="3185"/>
              <a:ext cx="508" cy="928"/>
            </a:xfrm>
            <a:custGeom>
              <a:avLst/>
              <a:gdLst>
                <a:gd name="T0" fmla="*/ 34 w 508"/>
                <a:gd name="T1" fmla="*/ 4 h 928"/>
                <a:gd name="T2" fmla="*/ 68 w 508"/>
                <a:gd name="T3" fmla="*/ 9 h 928"/>
                <a:gd name="T4" fmla="*/ 223 w 508"/>
                <a:gd name="T5" fmla="*/ 61 h 928"/>
                <a:gd name="T6" fmla="*/ 46 w 508"/>
                <a:gd name="T7" fmla="*/ 164 h 928"/>
                <a:gd name="T8" fmla="*/ 400 w 508"/>
                <a:gd name="T9" fmla="*/ 261 h 928"/>
                <a:gd name="T10" fmla="*/ 183 w 508"/>
                <a:gd name="T11" fmla="*/ 284 h 928"/>
                <a:gd name="T12" fmla="*/ 108 w 508"/>
                <a:gd name="T13" fmla="*/ 427 h 928"/>
                <a:gd name="T14" fmla="*/ 257 w 508"/>
                <a:gd name="T15" fmla="*/ 358 h 928"/>
                <a:gd name="T16" fmla="*/ 331 w 508"/>
                <a:gd name="T17" fmla="*/ 529 h 928"/>
                <a:gd name="T18" fmla="*/ 126 w 508"/>
                <a:gd name="T19" fmla="*/ 575 h 928"/>
                <a:gd name="T20" fmla="*/ 40 w 508"/>
                <a:gd name="T21" fmla="*/ 735 h 928"/>
                <a:gd name="T22" fmla="*/ 166 w 508"/>
                <a:gd name="T23" fmla="*/ 838 h 928"/>
                <a:gd name="T24" fmla="*/ 200 w 508"/>
                <a:gd name="T25" fmla="*/ 667 h 928"/>
                <a:gd name="T26" fmla="*/ 286 w 508"/>
                <a:gd name="T27" fmla="*/ 792 h 928"/>
                <a:gd name="T28" fmla="*/ 388 w 508"/>
                <a:gd name="T29" fmla="*/ 907 h 928"/>
                <a:gd name="T30" fmla="*/ 446 w 508"/>
                <a:gd name="T31" fmla="*/ 667 h 928"/>
                <a:gd name="T32" fmla="*/ 508 w 508"/>
                <a:gd name="T33" fmla="*/ 409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928">
                  <a:moveTo>
                    <a:pt x="34" y="4"/>
                  </a:moveTo>
                  <a:cubicBezTo>
                    <a:pt x="35" y="2"/>
                    <a:pt x="37" y="0"/>
                    <a:pt x="68" y="9"/>
                  </a:cubicBezTo>
                  <a:cubicBezTo>
                    <a:pt x="99" y="18"/>
                    <a:pt x="227" y="35"/>
                    <a:pt x="223" y="61"/>
                  </a:cubicBezTo>
                  <a:cubicBezTo>
                    <a:pt x="219" y="87"/>
                    <a:pt x="17" y="131"/>
                    <a:pt x="46" y="164"/>
                  </a:cubicBezTo>
                  <a:cubicBezTo>
                    <a:pt x="75" y="197"/>
                    <a:pt x="377" y="241"/>
                    <a:pt x="400" y="261"/>
                  </a:cubicBezTo>
                  <a:cubicBezTo>
                    <a:pt x="423" y="281"/>
                    <a:pt x="232" y="256"/>
                    <a:pt x="183" y="284"/>
                  </a:cubicBezTo>
                  <a:cubicBezTo>
                    <a:pt x="134" y="312"/>
                    <a:pt x="0" y="347"/>
                    <a:pt x="108" y="427"/>
                  </a:cubicBezTo>
                  <a:cubicBezTo>
                    <a:pt x="216" y="507"/>
                    <a:pt x="220" y="341"/>
                    <a:pt x="257" y="358"/>
                  </a:cubicBezTo>
                  <a:cubicBezTo>
                    <a:pt x="294" y="375"/>
                    <a:pt x="353" y="493"/>
                    <a:pt x="331" y="529"/>
                  </a:cubicBezTo>
                  <a:cubicBezTo>
                    <a:pt x="309" y="565"/>
                    <a:pt x="174" y="541"/>
                    <a:pt x="126" y="575"/>
                  </a:cubicBezTo>
                  <a:cubicBezTo>
                    <a:pt x="78" y="609"/>
                    <a:pt x="33" y="691"/>
                    <a:pt x="40" y="735"/>
                  </a:cubicBezTo>
                  <a:cubicBezTo>
                    <a:pt x="47" y="779"/>
                    <a:pt x="139" y="849"/>
                    <a:pt x="166" y="838"/>
                  </a:cubicBezTo>
                  <a:cubicBezTo>
                    <a:pt x="193" y="827"/>
                    <a:pt x="180" y="675"/>
                    <a:pt x="200" y="667"/>
                  </a:cubicBezTo>
                  <a:cubicBezTo>
                    <a:pt x="220" y="659"/>
                    <a:pt x="255" y="752"/>
                    <a:pt x="286" y="792"/>
                  </a:cubicBezTo>
                  <a:cubicBezTo>
                    <a:pt x="317" y="832"/>
                    <a:pt x="361" y="928"/>
                    <a:pt x="388" y="907"/>
                  </a:cubicBezTo>
                  <a:cubicBezTo>
                    <a:pt x="415" y="886"/>
                    <a:pt x="426" y="750"/>
                    <a:pt x="446" y="667"/>
                  </a:cubicBezTo>
                  <a:cubicBezTo>
                    <a:pt x="466" y="584"/>
                    <a:pt x="487" y="496"/>
                    <a:pt x="508" y="409"/>
                  </a:cubicBezTo>
                </a:path>
              </a:pathLst>
            </a:custGeom>
            <a:noFill/>
            <a:ln w="28575" cap="flat" cmpd="sng">
              <a:solidFill>
                <a:srgbClr val="FF0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a:p>
          </p:txBody>
        </p:sp>
        <p:sp>
          <p:nvSpPr>
            <p:cNvPr id="381981" name="Freeform 29"/>
            <p:cNvSpPr>
              <a:spLocks/>
            </p:cNvSpPr>
            <p:nvPr/>
          </p:nvSpPr>
          <p:spPr bwMode="auto">
            <a:xfrm>
              <a:off x="4389" y="3114"/>
              <a:ext cx="421" cy="934"/>
            </a:xfrm>
            <a:custGeom>
              <a:avLst/>
              <a:gdLst>
                <a:gd name="T0" fmla="*/ 15 w 421"/>
                <a:gd name="T1" fmla="*/ 94 h 934"/>
                <a:gd name="T2" fmla="*/ 187 w 421"/>
                <a:gd name="T3" fmla="*/ 9 h 934"/>
                <a:gd name="T4" fmla="*/ 301 w 421"/>
                <a:gd name="T5" fmla="*/ 37 h 934"/>
                <a:gd name="T6" fmla="*/ 101 w 421"/>
                <a:gd name="T7" fmla="*/ 221 h 934"/>
                <a:gd name="T8" fmla="*/ 10 w 421"/>
                <a:gd name="T9" fmla="*/ 409 h 934"/>
                <a:gd name="T10" fmla="*/ 158 w 421"/>
                <a:gd name="T11" fmla="*/ 489 h 934"/>
                <a:gd name="T12" fmla="*/ 227 w 421"/>
                <a:gd name="T13" fmla="*/ 392 h 934"/>
                <a:gd name="T14" fmla="*/ 369 w 421"/>
                <a:gd name="T15" fmla="*/ 381 h 934"/>
                <a:gd name="T16" fmla="*/ 375 w 421"/>
                <a:gd name="T17" fmla="*/ 649 h 934"/>
                <a:gd name="T18" fmla="*/ 164 w 421"/>
                <a:gd name="T19" fmla="*/ 741 h 934"/>
                <a:gd name="T20" fmla="*/ 421 w 421"/>
                <a:gd name="T21" fmla="*/ 934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1" h="934">
                  <a:moveTo>
                    <a:pt x="15" y="94"/>
                  </a:moveTo>
                  <a:cubicBezTo>
                    <a:pt x="44" y="81"/>
                    <a:pt x="139" y="18"/>
                    <a:pt x="187" y="9"/>
                  </a:cubicBezTo>
                  <a:cubicBezTo>
                    <a:pt x="235" y="0"/>
                    <a:pt x="315" y="2"/>
                    <a:pt x="301" y="37"/>
                  </a:cubicBezTo>
                  <a:cubicBezTo>
                    <a:pt x="287" y="72"/>
                    <a:pt x="150" y="159"/>
                    <a:pt x="101" y="221"/>
                  </a:cubicBezTo>
                  <a:cubicBezTo>
                    <a:pt x="52" y="283"/>
                    <a:pt x="0" y="364"/>
                    <a:pt x="10" y="409"/>
                  </a:cubicBezTo>
                  <a:cubicBezTo>
                    <a:pt x="20" y="454"/>
                    <a:pt x="122" y="492"/>
                    <a:pt x="158" y="489"/>
                  </a:cubicBezTo>
                  <a:cubicBezTo>
                    <a:pt x="194" y="486"/>
                    <a:pt x="192" y="410"/>
                    <a:pt x="227" y="392"/>
                  </a:cubicBezTo>
                  <a:cubicBezTo>
                    <a:pt x="262" y="374"/>
                    <a:pt x="344" y="338"/>
                    <a:pt x="369" y="381"/>
                  </a:cubicBezTo>
                  <a:cubicBezTo>
                    <a:pt x="394" y="424"/>
                    <a:pt x="409" y="589"/>
                    <a:pt x="375" y="649"/>
                  </a:cubicBezTo>
                  <a:cubicBezTo>
                    <a:pt x="341" y="709"/>
                    <a:pt x="156" y="694"/>
                    <a:pt x="164" y="741"/>
                  </a:cubicBezTo>
                  <a:cubicBezTo>
                    <a:pt x="172" y="788"/>
                    <a:pt x="368" y="894"/>
                    <a:pt x="421" y="934"/>
                  </a:cubicBezTo>
                </a:path>
              </a:pathLst>
            </a:custGeom>
            <a:noFill/>
            <a:ln w="28575" cap="flat" cmpd="sng">
              <a:solidFill>
                <a:srgbClr val="FF0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a:p>
          </p:txBody>
        </p:sp>
        <p:grpSp>
          <p:nvGrpSpPr>
            <p:cNvPr id="381982" name="Group 30"/>
            <p:cNvGrpSpPr>
              <a:grpSpLocks/>
            </p:cNvGrpSpPr>
            <p:nvPr/>
          </p:nvGrpSpPr>
          <p:grpSpPr bwMode="auto">
            <a:xfrm>
              <a:off x="2239" y="3378"/>
              <a:ext cx="1312" cy="156"/>
              <a:chOff x="2349" y="2899"/>
              <a:chExt cx="1312" cy="156"/>
            </a:xfrm>
          </p:grpSpPr>
          <p:sp>
            <p:nvSpPr>
              <p:cNvPr id="381983" name="Oval 31"/>
              <p:cNvSpPr>
                <a:spLocks noChangeArrowheads="1"/>
              </p:cNvSpPr>
              <p:nvPr/>
            </p:nvSpPr>
            <p:spPr bwMode="auto">
              <a:xfrm>
                <a:off x="2349" y="2899"/>
                <a:ext cx="160" cy="155"/>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a:p>
            </p:txBody>
          </p:sp>
          <p:sp>
            <p:nvSpPr>
              <p:cNvPr id="381984" name="Oval 32"/>
              <p:cNvSpPr>
                <a:spLocks noChangeArrowheads="1"/>
              </p:cNvSpPr>
              <p:nvPr/>
            </p:nvSpPr>
            <p:spPr bwMode="auto">
              <a:xfrm>
                <a:off x="2925" y="2900"/>
                <a:ext cx="160" cy="155"/>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a:p>
            </p:txBody>
          </p:sp>
          <p:sp>
            <p:nvSpPr>
              <p:cNvPr id="381985" name="Oval 33"/>
              <p:cNvSpPr>
                <a:spLocks noChangeArrowheads="1"/>
              </p:cNvSpPr>
              <p:nvPr/>
            </p:nvSpPr>
            <p:spPr bwMode="auto">
              <a:xfrm>
                <a:off x="3501" y="2900"/>
                <a:ext cx="160" cy="155"/>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a:p>
            </p:txBody>
          </p:sp>
        </p:grpSp>
      </p:grpSp>
      <p:sp>
        <p:nvSpPr>
          <p:cNvPr id="381986" name="Freeform 34"/>
          <p:cNvSpPr>
            <a:spLocks/>
          </p:cNvSpPr>
          <p:nvPr/>
        </p:nvSpPr>
        <p:spPr bwMode="auto">
          <a:xfrm flipH="1" flipV="1">
            <a:off x="5421591" y="2363926"/>
            <a:ext cx="55562" cy="42862"/>
          </a:xfrm>
          <a:custGeom>
            <a:avLst/>
            <a:gdLst>
              <a:gd name="T0" fmla="*/ 45 w 548"/>
              <a:gd name="T1" fmla="*/ 0 h 886"/>
              <a:gd name="T2" fmla="*/ 302 w 548"/>
              <a:gd name="T3" fmla="*/ 52 h 886"/>
              <a:gd name="T4" fmla="*/ 193 w 548"/>
              <a:gd name="T5" fmla="*/ 172 h 886"/>
              <a:gd name="T6" fmla="*/ 113 w 548"/>
              <a:gd name="T7" fmla="*/ 183 h 886"/>
              <a:gd name="T8" fmla="*/ 67 w 548"/>
              <a:gd name="T9" fmla="*/ 132 h 886"/>
              <a:gd name="T10" fmla="*/ 5 w 548"/>
              <a:gd name="T11" fmla="*/ 258 h 886"/>
              <a:gd name="T12" fmla="*/ 39 w 548"/>
              <a:gd name="T13" fmla="*/ 423 h 886"/>
              <a:gd name="T14" fmla="*/ 170 w 548"/>
              <a:gd name="T15" fmla="*/ 378 h 886"/>
              <a:gd name="T16" fmla="*/ 250 w 548"/>
              <a:gd name="T17" fmla="*/ 360 h 886"/>
              <a:gd name="T18" fmla="*/ 227 w 548"/>
              <a:gd name="T19" fmla="*/ 498 h 886"/>
              <a:gd name="T20" fmla="*/ 85 w 548"/>
              <a:gd name="T21" fmla="*/ 652 h 886"/>
              <a:gd name="T22" fmla="*/ 245 w 548"/>
              <a:gd name="T23" fmla="*/ 800 h 886"/>
              <a:gd name="T24" fmla="*/ 365 w 548"/>
              <a:gd name="T25" fmla="*/ 698 h 886"/>
              <a:gd name="T26" fmla="*/ 456 w 548"/>
              <a:gd name="T27" fmla="*/ 520 h 886"/>
              <a:gd name="T28" fmla="*/ 445 w 548"/>
              <a:gd name="T29" fmla="*/ 372 h 886"/>
              <a:gd name="T30" fmla="*/ 542 w 548"/>
              <a:gd name="T31" fmla="*/ 480 h 886"/>
              <a:gd name="T32" fmla="*/ 479 w 548"/>
              <a:gd name="T33" fmla="*/ 692 h 886"/>
              <a:gd name="T34" fmla="*/ 382 w 548"/>
              <a:gd name="T35" fmla="*/ 852 h 886"/>
              <a:gd name="T36" fmla="*/ 456 w 548"/>
              <a:gd name="T3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8" h="886">
                <a:moveTo>
                  <a:pt x="45" y="0"/>
                </a:moveTo>
                <a:cubicBezTo>
                  <a:pt x="161" y="11"/>
                  <a:pt x="277" y="23"/>
                  <a:pt x="302" y="52"/>
                </a:cubicBezTo>
                <a:cubicBezTo>
                  <a:pt x="327" y="81"/>
                  <a:pt x="224" y="150"/>
                  <a:pt x="193" y="172"/>
                </a:cubicBezTo>
                <a:cubicBezTo>
                  <a:pt x="162" y="194"/>
                  <a:pt x="134" y="190"/>
                  <a:pt x="113" y="183"/>
                </a:cubicBezTo>
                <a:cubicBezTo>
                  <a:pt x="92" y="176"/>
                  <a:pt x="85" y="120"/>
                  <a:pt x="67" y="132"/>
                </a:cubicBezTo>
                <a:cubicBezTo>
                  <a:pt x="49" y="144"/>
                  <a:pt x="10" y="210"/>
                  <a:pt x="5" y="258"/>
                </a:cubicBezTo>
                <a:cubicBezTo>
                  <a:pt x="0" y="306"/>
                  <a:pt x="11" y="403"/>
                  <a:pt x="39" y="423"/>
                </a:cubicBezTo>
                <a:cubicBezTo>
                  <a:pt x="67" y="443"/>
                  <a:pt x="135" y="388"/>
                  <a:pt x="170" y="378"/>
                </a:cubicBezTo>
                <a:cubicBezTo>
                  <a:pt x="205" y="368"/>
                  <a:pt x="241" y="340"/>
                  <a:pt x="250" y="360"/>
                </a:cubicBezTo>
                <a:cubicBezTo>
                  <a:pt x="259" y="380"/>
                  <a:pt x="254" y="449"/>
                  <a:pt x="227" y="498"/>
                </a:cubicBezTo>
                <a:cubicBezTo>
                  <a:pt x="200" y="547"/>
                  <a:pt x="82" y="602"/>
                  <a:pt x="85" y="652"/>
                </a:cubicBezTo>
                <a:cubicBezTo>
                  <a:pt x="88" y="702"/>
                  <a:pt x="198" y="792"/>
                  <a:pt x="245" y="800"/>
                </a:cubicBezTo>
                <a:cubicBezTo>
                  <a:pt x="292" y="808"/>
                  <a:pt x="330" y="745"/>
                  <a:pt x="365" y="698"/>
                </a:cubicBezTo>
                <a:cubicBezTo>
                  <a:pt x="400" y="651"/>
                  <a:pt x="443" y="574"/>
                  <a:pt x="456" y="520"/>
                </a:cubicBezTo>
                <a:cubicBezTo>
                  <a:pt x="469" y="466"/>
                  <a:pt x="431" y="379"/>
                  <a:pt x="445" y="372"/>
                </a:cubicBezTo>
                <a:cubicBezTo>
                  <a:pt x="459" y="365"/>
                  <a:pt x="536" y="427"/>
                  <a:pt x="542" y="480"/>
                </a:cubicBezTo>
                <a:cubicBezTo>
                  <a:pt x="548" y="533"/>
                  <a:pt x="506" y="630"/>
                  <a:pt x="479" y="692"/>
                </a:cubicBezTo>
                <a:cubicBezTo>
                  <a:pt x="452" y="754"/>
                  <a:pt x="386" y="820"/>
                  <a:pt x="382" y="852"/>
                </a:cubicBezTo>
                <a:cubicBezTo>
                  <a:pt x="378" y="884"/>
                  <a:pt x="443" y="879"/>
                  <a:pt x="456" y="886"/>
                </a:cubicBezTo>
              </a:path>
            </a:pathLst>
          </a:custGeom>
          <a:noFill/>
          <a:ln w="28575" cap="flat" cmpd="sng">
            <a:solidFill>
              <a:srgbClr val="FF0000"/>
            </a:solidFill>
            <a:prstDash val="solid"/>
            <a:round/>
            <a:headEnd type="none" w="sm" len="sm"/>
            <a:tailEnd type="none"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de-DE"/>
          </a:p>
        </p:txBody>
      </p:sp>
      <p:sp>
        <p:nvSpPr>
          <p:cNvPr id="7" name="TextBox 6">
            <a:extLst>
              <a:ext uri="{FF2B5EF4-FFF2-40B4-BE49-F238E27FC236}">
                <a16:creationId xmlns:a16="http://schemas.microsoft.com/office/drawing/2014/main" id="{2AD0A454-FD56-8E44-98B7-9E9787FE7E23}"/>
              </a:ext>
            </a:extLst>
          </p:cNvPr>
          <p:cNvSpPr txBox="1"/>
          <p:nvPr/>
        </p:nvSpPr>
        <p:spPr>
          <a:xfrm>
            <a:off x="2087841" y="4621353"/>
            <a:ext cx="4972772" cy="1477328"/>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Computationally expensive</a:t>
            </a:r>
          </a:p>
          <a:p>
            <a:pPr marL="285750" indent="-285750">
              <a:buFont typeface="Arial" panose="020B0604020202020204" pitchFamily="34" charset="0"/>
              <a:buChar char="•"/>
            </a:pPr>
            <a:r>
              <a:rPr lang="en-GB" dirty="0"/>
              <a:t>Parameter optimisation via EM – non-trivial</a:t>
            </a:r>
          </a:p>
          <a:p>
            <a:pPr marL="285750" indent="-285750">
              <a:buFont typeface="Arial" panose="020B0604020202020204" pitchFamily="34" charset="0"/>
              <a:buChar char="•"/>
            </a:pPr>
            <a:r>
              <a:rPr lang="en-GB" dirty="0"/>
              <a:t>Need to perform EM for all candidate structures</a:t>
            </a:r>
          </a:p>
          <a:p>
            <a:pPr marL="285750" indent="-285750">
              <a:buFont typeface="Arial" panose="020B0604020202020204" pitchFamily="34" charset="0"/>
              <a:buChar char="•"/>
            </a:pPr>
            <a:r>
              <a:rPr lang="en-GB" dirty="0"/>
              <a:t>Spend time even on poor candidates</a:t>
            </a:r>
          </a:p>
          <a:p>
            <a:pPr marL="285750" indent="-285750">
              <a:buFont typeface="Arial" panose="020B0604020202020204" pitchFamily="34" charset="0"/>
              <a:buChar char="•"/>
            </a:pPr>
            <a:r>
              <a:rPr lang="en-GB" dirty="0"/>
              <a:t>Data might be incomplete</a:t>
            </a:r>
          </a:p>
        </p:txBody>
      </p:sp>
    </p:spTree>
    <p:extLst>
      <p:ext uri="{BB962C8B-B14F-4D97-AF65-F5344CB8AC3E}">
        <p14:creationId xmlns:p14="http://schemas.microsoft.com/office/powerpoint/2010/main" val="13680607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8197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8197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3819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81959"/>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nodeType="afterEffect">
                                  <p:stCondLst>
                                    <p:cond delay="0"/>
                                  </p:stCondLst>
                                  <p:childTnLst>
                                    <p:set>
                                      <p:cBhvr>
                                        <p:cTn id="23" dur="1" fill="hold">
                                          <p:stCondLst>
                                            <p:cond delay="499"/>
                                          </p:stCondLst>
                                        </p:cTn>
                                        <p:tgtEl>
                                          <p:spTgt spid="38197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9" grpId="0" animBg="1"/>
      <p:bldP spid="381970" grpId="0" animBg="1" autoUpdateAnimBg="0"/>
      <p:bldP spid="381972" grpId="0" animBg="1" autoUpdateAnimBg="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AutoShape 2"/>
          <p:cNvSpPr>
            <a:spLocks noGrp="1" noChangeArrowheads="1"/>
          </p:cNvSpPr>
          <p:nvPr>
            <p:ph type="title"/>
          </p:nvPr>
        </p:nvSpPr>
        <p:spPr/>
        <p:txBody>
          <a:bodyPr>
            <a:normAutofit fontScale="90000"/>
          </a:bodyPr>
          <a:lstStyle/>
          <a:p>
            <a:r>
              <a:rPr lang="en-US" dirty="0"/>
              <a:t>Structure Learning: Incomplete Data</a:t>
            </a:r>
          </a:p>
        </p:txBody>
      </p:sp>
      <p:sp>
        <p:nvSpPr>
          <p:cNvPr id="384003" name="Rectangle 3"/>
          <p:cNvSpPr>
            <a:spLocks noGrp="1" noChangeArrowheads="1"/>
          </p:cNvSpPr>
          <p:nvPr>
            <p:ph idx="1"/>
          </p:nvPr>
        </p:nvSpPr>
        <p:spPr/>
        <p:txBody>
          <a:bodyPr>
            <a:normAutofit/>
          </a:bodyPr>
          <a:lstStyle/>
          <a:p>
            <a:r>
              <a:rPr lang="en-GB" dirty="0"/>
              <a:t>There might be hidden variables</a:t>
            </a:r>
          </a:p>
          <a:p>
            <a:pPr lvl="1"/>
            <a:r>
              <a:rPr lang="en-GB" dirty="0"/>
              <a:t>No data available for the hidden variables</a:t>
            </a:r>
          </a:p>
          <a:p>
            <a:pPr lvl="1"/>
            <a:r>
              <a:rPr lang="en-GB" dirty="0"/>
              <a:t>Search space becomes that much larger</a:t>
            </a:r>
          </a:p>
          <a:p>
            <a:endParaRPr lang="en-GB" dirty="0"/>
          </a:p>
          <a:p>
            <a:r>
              <a:rPr lang="en-GB" dirty="0"/>
              <a:t>Idea: </a:t>
            </a:r>
          </a:p>
          <a:p>
            <a:pPr lvl="1"/>
            <a:r>
              <a:rPr lang="en-GB" dirty="0"/>
              <a:t>Use current model to help evaluate new structures</a:t>
            </a:r>
          </a:p>
          <a:p>
            <a:r>
              <a:rPr lang="en-GB" dirty="0"/>
              <a:t>Outline:</a:t>
            </a:r>
          </a:p>
          <a:p>
            <a:pPr lvl="1"/>
            <a:r>
              <a:rPr lang="en-GB" dirty="0"/>
              <a:t>Perform search in (Structure, Parameters) space</a:t>
            </a:r>
          </a:p>
          <a:p>
            <a:pPr lvl="1"/>
            <a:r>
              <a:rPr lang="en-GB" dirty="0"/>
              <a:t>At each iteration, use current model for finding either:</a:t>
            </a:r>
          </a:p>
          <a:p>
            <a:pPr lvl="2"/>
            <a:r>
              <a:rPr lang="en-GB" dirty="0"/>
              <a:t>Better scoring parameters: </a:t>
            </a:r>
            <a:r>
              <a:rPr lang="en-GB" altLang="ja-JP" dirty="0"/>
              <a:t>“</a:t>
            </a:r>
            <a:r>
              <a:rPr lang="en-GB" dirty="0"/>
              <a:t>parametric</a:t>
            </a:r>
            <a:r>
              <a:rPr lang="en-GB" altLang="ja-JP" dirty="0"/>
              <a:t>”</a:t>
            </a:r>
            <a:r>
              <a:rPr lang="en-GB" dirty="0"/>
              <a:t> EM step</a:t>
            </a:r>
          </a:p>
          <a:p>
            <a:pPr marL="914400" lvl="2" indent="0">
              <a:buNone/>
            </a:pPr>
            <a:r>
              <a:rPr lang="en-GB" dirty="0"/>
              <a:t>or</a:t>
            </a:r>
          </a:p>
          <a:p>
            <a:pPr lvl="2"/>
            <a:r>
              <a:rPr lang="en-GB" dirty="0"/>
              <a:t>Better scoring structure: </a:t>
            </a:r>
            <a:r>
              <a:rPr lang="en-GB" altLang="ja-JP" dirty="0"/>
              <a:t>“</a:t>
            </a:r>
            <a:r>
              <a:rPr lang="en-GB" dirty="0"/>
              <a:t>structural</a:t>
            </a:r>
            <a:r>
              <a:rPr lang="en-GB" altLang="ja-JP" dirty="0"/>
              <a:t>”</a:t>
            </a:r>
            <a:r>
              <a:rPr lang="en-GB" dirty="0"/>
              <a:t> EM step</a:t>
            </a:r>
          </a:p>
        </p:txBody>
      </p:sp>
      <p:sp>
        <p:nvSpPr>
          <p:cNvPr id="3" name="Slide Number Placeholder 2">
            <a:extLst>
              <a:ext uri="{FF2B5EF4-FFF2-40B4-BE49-F238E27FC236}">
                <a16:creationId xmlns:a16="http://schemas.microsoft.com/office/drawing/2014/main" id="{A826B84E-1A97-E04B-BFD7-6F0DD8BC5C33}"/>
              </a:ext>
            </a:extLst>
          </p:cNvPr>
          <p:cNvSpPr>
            <a:spLocks noGrp="1"/>
          </p:cNvSpPr>
          <p:nvPr>
            <p:ph type="sldNum" sz="quarter" idx="12"/>
          </p:nvPr>
        </p:nvSpPr>
        <p:spPr/>
        <p:txBody>
          <a:bodyPr/>
          <a:lstStyle/>
          <a:p>
            <a:fld id="{67C9959E-8E6B-B04C-9955-EA096F41CA7A}" type="slidenum">
              <a:rPr lang="en-GB" smtClean="0"/>
              <a:pPr/>
              <a:t>13</a:t>
            </a:fld>
            <a:endParaRPr lang="en-GB"/>
          </a:p>
        </p:txBody>
      </p:sp>
    </p:spTree>
    <p:extLst>
      <p:ext uri="{BB962C8B-B14F-4D97-AF65-F5344CB8AC3E}">
        <p14:creationId xmlns:p14="http://schemas.microsoft.com/office/powerpoint/2010/main" val="283428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AutoShape 2"/>
          <p:cNvSpPr>
            <a:spLocks noGrp="1" noChangeArrowheads="1"/>
          </p:cNvSpPr>
          <p:nvPr>
            <p:ph type="title"/>
          </p:nvPr>
        </p:nvSpPr>
        <p:spPr/>
        <p:txBody>
          <a:bodyPr>
            <a:normAutofit/>
          </a:bodyPr>
          <a:lstStyle/>
          <a:p>
            <a:r>
              <a:rPr lang="en-US" dirty="0"/>
              <a:t>EM</a:t>
            </a:r>
          </a:p>
        </p:txBody>
      </p:sp>
      <p:sp>
        <p:nvSpPr>
          <p:cNvPr id="3" name="Slide Number Placeholder 2">
            <a:extLst>
              <a:ext uri="{FF2B5EF4-FFF2-40B4-BE49-F238E27FC236}">
                <a16:creationId xmlns:a16="http://schemas.microsoft.com/office/drawing/2014/main" id="{DEF6DE66-ADFB-0748-97EB-3F5E1C3F6EC7}"/>
              </a:ext>
            </a:extLst>
          </p:cNvPr>
          <p:cNvSpPr>
            <a:spLocks noGrp="1"/>
          </p:cNvSpPr>
          <p:nvPr>
            <p:ph type="sldNum" sz="quarter" idx="12"/>
          </p:nvPr>
        </p:nvSpPr>
        <p:spPr/>
        <p:txBody>
          <a:bodyPr/>
          <a:lstStyle/>
          <a:p>
            <a:fld id="{67C9959E-8E6B-B04C-9955-EA096F41CA7A}" type="slidenum">
              <a:rPr lang="en-GB" smtClean="0"/>
              <a:t>14</a:t>
            </a:fld>
            <a:endParaRPr lang="en-GB"/>
          </a:p>
        </p:txBody>
      </p:sp>
      <p:sp>
        <p:nvSpPr>
          <p:cNvPr id="389123" name="Text Box 3"/>
          <p:cNvSpPr txBox="1">
            <a:spLocks noChangeArrowheads="1"/>
          </p:cNvSpPr>
          <p:nvPr/>
        </p:nvSpPr>
        <p:spPr bwMode="auto">
          <a:xfrm>
            <a:off x="573088" y="5445224"/>
            <a:ext cx="3517900" cy="828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b="1" dirty="0">
                <a:solidFill>
                  <a:srgbClr val="008040"/>
                </a:solidFill>
                <a:latin typeface="Tahoma" charset="0"/>
              </a:rPr>
              <a:t> </a:t>
            </a:r>
            <a:r>
              <a:rPr lang="en-US" sz="2400" b="1" dirty="0">
                <a:solidFill>
                  <a:schemeClr val="accent2"/>
                </a:solidFill>
                <a:latin typeface="Tahoma" charset="0"/>
              </a:rPr>
              <a:t>E</a:t>
            </a:r>
            <a:r>
              <a:rPr lang="en-US" sz="2400" b="1" dirty="0">
                <a:solidFill>
                  <a:srgbClr val="FF0000"/>
                </a:solidFill>
                <a:latin typeface="Tahoma" charset="0"/>
              </a:rPr>
              <a:t>M</a:t>
            </a:r>
            <a:r>
              <a:rPr lang="en-US" sz="2400" dirty="0">
                <a:latin typeface="Tahoma" charset="0"/>
              </a:rPr>
              <a:t>-algorithm:</a:t>
            </a:r>
          </a:p>
          <a:p>
            <a:pPr eaLnBrk="1" hangingPunct="1"/>
            <a:r>
              <a:rPr lang="en-US" sz="2400" dirty="0">
                <a:latin typeface="Tahoma" charset="0"/>
              </a:rPr>
              <a:t>iterate until convergence</a:t>
            </a:r>
          </a:p>
        </p:txBody>
      </p:sp>
      <p:sp>
        <p:nvSpPr>
          <p:cNvPr id="389125" name="PubRRectCallout"/>
          <p:cNvSpPr>
            <a:spLocks noEditPoints="1" noChangeArrowheads="1"/>
          </p:cNvSpPr>
          <p:nvPr/>
        </p:nvSpPr>
        <p:spPr bwMode="auto">
          <a:xfrm flipV="1">
            <a:off x="234950" y="2547938"/>
            <a:ext cx="2416175" cy="922337"/>
          </a:xfrm>
          <a:custGeom>
            <a:avLst/>
            <a:gdLst>
              <a:gd name="G0" fmla="+- 0 0 0"/>
              <a:gd name="G1" fmla="+- 8607 0 0"/>
              <a:gd name="T0" fmla="*/ 10800 w 21600"/>
              <a:gd name="T1" fmla="*/ 0 h 21600"/>
              <a:gd name="T2" fmla="*/ 0 w 21600"/>
              <a:gd name="T3" fmla="*/ 8638 h 21600"/>
              <a:gd name="T4" fmla="*/ 8607 w 21600"/>
              <a:gd name="T5" fmla="*/ 21600 h 21600"/>
              <a:gd name="T6" fmla="*/ 10800 w 21600"/>
              <a:gd name="T7" fmla="*/ 17277 h 21600"/>
              <a:gd name="T8" fmla="*/ 21600 w 21600"/>
              <a:gd name="T9" fmla="*/ 8638 h 21600"/>
              <a:gd name="T10" fmla="*/ 17694720 60000 65536"/>
              <a:gd name="T11" fmla="*/ 11796480 60000 65536"/>
              <a:gd name="T12" fmla="*/ 5898240 60000 65536"/>
              <a:gd name="T13" fmla="*/ 5898240 60000 65536"/>
              <a:gd name="T14" fmla="*/ 0 60000 65536"/>
              <a:gd name="T15" fmla="*/ 145 w 21600"/>
              <a:gd name="T16" fmla="*/ 145 h 21600"/>
              <a:gd name="T17" fmla="*/ 21409 w 21600"/>
              <a:gd name="T18" fmla="*/ 17106 h 21600"/>
            </a:gdLst>
            <a:ahLst/>
            <a:cxnLst>
              <a:cxn ang="T10">
                <a:pos x="T0" y="T1"/>
              </a:cxn>
              <a:cxn ang="T11">
                <a:pos x="T2" y="T3"/>
              </a:cxn>
              <a:cxn ang="T12">
                <a:pos x="T4" y="T5"/>
              </a:cxn>
              <a:cxn ang="T13">
                <a:pos x="T6" y="T7"/>
              </a:cxn>
              <a:cxn ang="T14">
                <a:pos x="T8" y="T9"/>
              </a:cxn>
            </a:cxnLst>
            <a:rect l="T15" t="T16" r="T17" b="T18"/>
            <a:pathLst>
              <a:path w="21600" h="21600">
                <a:moveTo>
                  <a:pt x="532" y="0"/>
                </a:moveTo>
                <a:cubicBezTo>
                  <a:pt x="238" y="0"/>
                  <a:pt x="0" y="238"/>
                  <a:pt x="0" y="532"/>
                </a:cubicBezTo>
                <a:lnTo>
                  <a:pt x="0" y="16745"/>
                </a:lnTo>
                <a:cubicBezTo>
                  <a:pt x="0" y="17039"/>
                  <a:pt x="238" y="17277"/>
                  <a:pt x="532" y="17277"/>
                </a:cubicBezTo>
                <a:lnTo>
                  <a:pt x="2623" y="17277"/>
                </a:lnTo>
                <a:lnTo>
                  <a:pt x="8607" y="21600"/>
                </a:lnTo>
                <a:lnTo>
                  <a:pt x="6515" y="17277"/>
                </a:lnTo>
                <a:lnTo>
                  <a:pt x="21016" y="17277"/>
                </a:lnTo>
                <a:cubicBezTo>
                  <a:pt x="21339" y="17277"/>
                  <a:pt x="21600" y="17039"/>
                  <a:pt x="21600" y="16745"/>
                </a:cubicBezTo>
                <a:lnTo>
                  <a:pt x="21600" y="532"/>
                </a:lnTo>
                <a:cubicBezTo>
                  <a:pt x="21600" y="238"/>
                  <a:pt x="21339" y="0"/>
                  <a:pt x="21016" y="0"/>
                </a:cubicBezTo>
                <a:close/>
              </a:path>
            </a:pathLst>
          </a:custGeom>
          <a:solidFill>
            <a:srgbClr val="99CCFF"/>
          </a:solidFill>
          <a:ln w="9525">
            <a:solidFill>
              <a:srgbClr val="99CCFF"/>
            </a:solidFill>
            <a:miter lim="800000"/>
            <a:headEnd/>
            <a:tailEnd/>
          </a:ln>
          <a:effectLst>
            <a:outerShdw blurRad="63500" dist="107763" dir="2700000" algn="ctr" rotWithShape="0">
              <a:srgbClr val="000000">
                <a:alpha val="74998"/>
              </a:srgbClr>
            </a:outerShdw>
          </a:effectLst>
        </p:spPr>
        <p:txBody>
          <a:bodyPr/>
          <a:lstStyle/>
          <a:p>
            <a:endParaRPr lang="de-DE"/>
          </a:p>
        </p:txBody>
      </p:sp>
      <p:sp>
        <p:nvSpPr>
          <p:cNvPr id="389126" name="Text Box 6"/>
          <p:cNvSpPr txBox="1">
            <a:spLocks noChangeArrowheads="1"/>
          </p:cNvSpPr>
          <p:nvPr/>
        </p:nvSpPr>
        <p:spPr bwMode="auto">
          <a:xfrm>
            <a:off x="322263" y="2851150"/>
            <a:ext cx="2427287"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a:latin typeface="Tahoma" charset="0"/>
              </a:rPr>
              <a:t>Current model</a:t>
            </a:r>
          </a:p>
        </p:txBody>
      </p:sp>
      <p:grpSp>
        <p:nvGrpSpPr>
          <p:cNvPr id="389128" name="Group 8"/>
          <p:cNvGrpSpPr>
            <a:grpSpLocks/>
          </p:cNvGrpSpPr>
          <p:nvPr/>
        </p:nvGrpSpPr>
        <p:grpSpPr bwMode="auto">
          <a:xfrm>
            <a:off x="6629400" y="1485900"/>
            <a:ext cx="1447800" cy="1441450"/>
            <a:chOff x="480" y="3024"/>
            <a:chExt cx="912" cy="908"/>
          </a:xfrm>
        </p:grpSpPr>
        <p:grpSp>
          <p:nvGrpSpPr>
            <p:cNvPr id="389129" name="Group 9"/>
            <p:cNvGrpSpPr>
              <a:grpSpLocks/>
            </p:cNvGrpSpPr>
            <p:nvPr/>
          </p:nvGrpSpPr>
          <p:grpSpPr bwMode="auto">
            <a:xfrm>
              <a:off x="480" y="3072"/>
              <a:ext cx="912" cy="860"/>
              <a:chOff x="624" y="2352"/>
              <a:chExt cx="912" cy="860"/>
            </a:xfrm>
          </p:grpSpPr>
          <p:sp>
            <p:nvSpPr>
              <p:cNvPr id="389130" name="AutoShape 10"/>
              <p:cNvSpPr>
                <a:spLocks noChangeArrowheads="1"/>
              </p:cNvSpPr>
              <p:nvPr/>
            </p:nvSpPr>
            <p:spPr bwMode="auto">
              <a:xfrm>
                <a:off x="672" y="2352"/>
                <a:ext cx="788" cy="816"/>
              </a:xfrm>
              <a:prstGeom prst="can">
                <a:avLst>
                  <a:gd name="adj" fmla="val 25888"/>
                </a:avLst>
              </a:prstGeom>
              <a:solidFill>
                <a:srgbClr val="99CC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89131" name="Text Box 11"/>
              <p:cNvSpPr txBox="1">
                <a:spLocks noChangeArrowheads="1"/>
              </p:cNvSpPr>
              <p:nvPr/>
            </p:nvSpPr>
            <p:spPr bwMode="auto">
              <a:xfrm>
                <a:off x="624" y="2352"/>
                <a:ext cx="912" cy="8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a:solidFill>
                      <a:schemeClr val="hlink"/>
                    </a:solidFill>
                    <a:latin typeface="Tahoma" charset="0"/>
                  </a:rPr>
                  <a:t>  </a:t>
                </a:r>
                <a:endParaRPr lang="en-US" sz="1400">
                  <a:solidFill>
                    <a:schemeClr val="hlink"/>
                  </a:solidFill>
                  <a:latin typeface="Tahoma" charset="0"/>
                </a:endParaRPr>
              </a:p>
              <a:p>
                <a:pPr eaLnBrk="1" hangingPunct="1"/>
                <a:r>
                  <a:rPr lang="en-US" sz="1400">
                    <a:latin typeface="Tahoma" charset="0"/>
                  </a:rPr>
                  <a:t>  S  X  D  C  B</a:t>
                </a:r>
              </a:p>
              <a:p>
                <a:pPr eaLnBrk="1" hangingPunct="1"/>
                <a:r>
                  <a:rPr lang="en-US" sz="1400">
                    <a:latin typeface="Tahoma" charset="0"/>
                  </a:rPr>
                  <a:t> &lt;</a:t>
                </a:r>
                <a:r>
                  <a:rPr lang="en-US" sz="1400" b="1">
                    <a:solidFill>
                      <a:srgbClr val="FF0000"/>
                    </a:solidFill>
                    <a:latin typeface="Tahoma" charset="0"/>
                  </a:rPr>
                  <a:t>?</a:t>
                </a:r>
                <a:r>
                  <a:rPr lang="en-US" sz="1400">
                    <a:latin typeface="Tahoma" charset="0"/>
                  </a:rPr>
                  <a:t>  0  1  0  1&gt;  </a:t>
                </a:r>
              </a:p>
              <a:p>
                <a:pPr eaLnBrk="1" hangingPunct="1">
                  <a:lnSpc>
                    <a:spcPct val="80000"/>
                  </a:lnSpc>
                </a:pPr>
                <a:r>
                  <a:rPr lang="en-US" sz="1400">
                    <a:latin typeface="Tahoma" charset="0"/>
                  </a:rPr>
                  <a:t> &lt;1  1 </a:t>
                </a:r>
                <a:r>
                  <a:rPr lang="en-US" sz="1400" b="1">
                    <a:solidFill>
                      <a:srgbClr val="FF0000"/>
                    </a:solidFill>
                    <a:latin typeface="Tahoma" charset="0"/>
                  </a:rPr>
                  <a:t> ? </a:t>
                </a:r>
                <a:r>
                  <a:rPr lang="en-US" sz="1400">
                    <a:latin typeface="Tahoma" charset="0"/>
                  </a:rPr>
                  <a:t> 0  1&gt;</a:t>
                </a:r>
              </a:p>
              <a:p>
                <a:pPr eaLnBrk="1" hangingPunct="1">
                  <a:lnSpc>
                    <a:spcPct val="80000"/>
                  </a:lnSpc>
                </a:pPr>
                <a:r>
                  <a:rPr lang="en-US" sz="1400">
                    <a:latin typeface="Tahoma" charset="0"/>
                  </a:rPr>
                  <a:t> &lt;0  0  0  </a:t>
                </a:r>
                <a:r>
                  <a:rPr lang="en-US" sz="1400" b="1">
                    <a:solidFill>
                      <a:srgbClr val="FF0000"/>
                    </a:solidFill>
                    <a:latin typeface="Tahoma" charset="0"/>
                  </a:rPr>
                  <a:t>?  ?</a:t>
                </a:r>
                <a:r>
                  <a:rPr lang="en-US" sz="1400">
                    <a:latin typeface="Tahoma" charset="0"/>
                  </a:rPr>
                  <a:t>&gt;</a:t>
                </a:r>
              </a:p>
              <a:p>
                <a:pPr eaLnBrk="1" hangingPunct="1">
                  <a:lnSpc>
                    <a:spcPct val="80000"/>
                  </a:lnSpc>
                </a:pPr>
                <a:r>
                  <a:rPr lang="en-US" sz="1400">
                    <a:latin typeface="Tahoma" charset="0"/>
                  </a:rPr>
                  <a:t> &lt;</a:t>
                </a:r>
                <a:r>
                  <a:rPr lang="en-US" sz="1400" b="1">
                    <a:solidFill>
                      <a:srgbClr val="FF0000"/>
                    </a:solidFill>
                    <a:latin typeface="Tahoma" charset="0"/>
                  </a:rPr>
                  <a:t>?</a:t>
                </a:r>
                <a:r>
                  <a:rPr lang="en-US" sz="1400">
                    <a:solidFill>
                      <a:schemeClr val="hlink"/>
                    </a:solidFill>
                    <a:latin typeface="Tahoma" charset="0"/>
                  </a:rPr>
                  <a:t>  </a:t>
                </a:r>
                <a:r>
                  <a:rPr lang="en-US" sz="1400" b="1">
                    <a:solidFill>
                      <a:srgbClr val="FF0000"/>
                    </a:solidFill>
                    <a:latin typeface="Tahoma" charset="0"/>
                  </a:rPr>
                  <a:t>?</a:t>
                </a:r>
                <a:r>
                  <a:rPr lang="en-US" sz="1400">
                    <a:latin typeface="Tahoma" charset="0"/>
                  </a:rPr>
                  <a:t>  0  </a:t>
                </a:r>
                <a:r>
                  <a:rPr lang="en-US" sz="1400" b="1">
                    <a:solidFill>
                      <a:srgbClr val="FF0000"/>
                    </a:solidFill>
                    <a:latin typeface="Tahoma" charset="0"/>
                  </a:rPr>
                  <a:t>?</a:t>
                </a:r>
                <a:r>
                  <a:rPr lang="en-US" sz="1400">
                    <a:latin typeface="Tahoma" charset="0"/>
                  </a:rPr>
                  <a:t>  1&gt;</a:t>
                </a:r>
              </a:p>
              <a:p>
                <a:pPr eaLnBrk="1" hangingPunct="1">
                  <a:lnSpc>
                    <a:spcPct val="40000"/>
                  </a:lnSpc>
                </a:pPr>
                <a:r>
                  <a:rPr lang="en-US" sz="1400">
                    <a:latin typeface="Tahoma" charset="0"/>
                  </a:rPr>
                  <a:t>     ………</a:t>
                </a:r>
              </a:p>
            </p:txBody>
          </p:sp>
          <p:sp>
            <p:nvSpPr>
              <p:cNvPr id="389132" name="Line 12"/>
              <p:cNvSpPr>
                <a:spLocks noChangeShapeType="1"/>
              </p:cNvSpPr>
              <p:nvPr/>
            </p:nvSpPr>
            <p:spPr bwMode="auto">
              <a:xfrm>
                <a:off x="796" y="2669"/>
                <a:ext cx="622"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de-DE"/>
              </a:p>
            </p:txBody>
          </p:sp>
        </p:grpSp>
        <p:sp>
          <p:nvSpPr>
            <p:cNvPr id="389133" name="Text Box 13"/>
            <p:cNvSpPr txBox="1">
              <a:spLocks noChangeArrowheads="1"/>
            </p:cNvSpPr>
            <p:nvPr/>
          </p:nvSpPr>
          <p:spPr bwMode="auto">
            <a:xfrm>
              <a:off x="768" y="3024"/>
              <a:ext cx="380" cy="2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Tahoma" charset="0"/>
                </a:rPr>
                <a:t>Data</a:t>
              </a:r>
              <a:endParaRPr lang="en-US" sz="1600">
                <a:solidFill>
                  <a:schemeClr val="hlink"/>
                </a:solidFill>
                <a:latin typeface="Tahoma" charset="0"/>
              </a:endParaRPr>
            </a:p>
          </p:txBody>
        </p:sp>
      </p:grpSp>
      <p:grpSp>
        <p:nvGrpSpPr>
          <p:cNvPr id="389135" name="Group 15"/>
          <p:cNvGrpSpPr>
            <a:grpSpLocks/>
          </p:cNvGrpSpPr>
          <p:nvPr/>
        </p:nvGrpSpPr>
        <p:grpSpPr bwMode="auto">
          <a:xfrm>
            <a:off x="6781800" y="3390900"/>
            <a:ext cx="1371600" cy="1746250"/>
            <a:chOff x="3984" y="2160"/>
            <a:chExt cx="864" cy="1100"/>
          </a:xfrm>
        </p:grpSpPr>
        <p:sp>
          <p:nvSpPr>
            <p:cNvPr id="389136" name="AutoShape 16"/>
            <p:cNvSpPr>
              <a:spLocks noChangeArrowheads="1"/>
            </p:cNvSpPr>
            <p:nvPr/>
          </p:nvSpPr>
          <p:spPr bwMode="auto">
            <a:xfrm>
              <a:off x="4032" y="2352"/>
              <a:ext cx="768" cy="864"/>
            </a:xfrm>
            <a:prstGeom prst="can">
              <a:avLst>
                <a:gd name="adj" fmla="val 28125"/>
              </a:avLst>
            </a:prstGeom>
            <a:solidFill>
              <a:srgbClr val="99CCFF"/>
            </a:soli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89137" name="Text Box 17"/>
            <p:cNvSpPr txBox="1">
              <a:spLocks noChangeArrowheads="1"/>
            </p:cNvSpPr>
            <p:nvPr/>
          </p:nvSpPr>
          <p:spPr bwMode="auto">
            <a:xfrm>
              <a:off x="3984" y="2400"/>
              <a:ext cx="864" cy="8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a:solidFill>
                    <a:schemeClr val="accent2"/>
                  </a:solidFill>
                  <a:latin typeface="Tahoma" charset="0"/>
                </a:rPr>
                <a:t>  </a:t>
              </a:r>
              <a:endParaRPr lang="en-US" sz="1400">
                <a:solidFill>
                  <a:schemeClr val="accent2"/>
                </a:solidFill>
                <a:latin typeface="Tahoma" charset="0"/>
              </a:endParaRPr>
            </a:p>
            <a:p>
              <a:pPr eaLnBrk="1" hangingPunct="1"/>
              <a:r>
                <a:rPr lang="en-US" sz="1400">
                  <a:solidFill>
                    <a:schemeClr val="accent2"/>
                  </a:solidFill>
                  <a:latin typeface="Tahoma" charset="0"/>
                </a:rPr>
                <a:t>  S  X  D  C  B</a:t>
              </a:r>
            </a:p>
            <a:p>
              <a:pPr eaLnBrk="1" hangingPunct="1"/>
              <a:r>
                <a:rPr lang="en-US" sz="1400">
                  <a:solidFill>
                    <a:schemeClr val="accent2"/>
                  </a:solidFill>
                  <a:latin typeface="Tahoma" charset="0"/>
                </a:rPr>
                <a:t>  1  0  1  0  1  </a:t>
              </a:r>
            </a:p>
            <a:p>
              <a:pPr eaLnBrk="1" hangingPunct="1">
                <a:lnSpc>
                  <a:spcPct val="80000"/>
                </a:lnSpc>
              </a:pPr>
              <a:r>
                <a:rPr lang="en-US" sz="1400">
                  <a:solidFill>
                    <a:schemeClr val="accent2"/>
                  </a:solidFill>
                  <a:latin typeface="Tahoma" charset="0"/>
                </a:rPr>
                <a:t>  1  1  1  0  1</a:t>
              </a:r>
            </a:p>
            <a:p>
              <a:pPr eaLnBrk="1" hangingPunct="1">
                <a:lnSpc>
                  <a:spcPct val="80000"/>
                </a:lnSpc>
              </a:pPr>
              <a:r>
                <a:rPr lang="en-US" sz="1400">
                  <a:solidFill>
                    <a:schemeClr val="accent2"/>
                  </a:solidFill>
                  <a:latin typeface="Tahoma" charset="0"/>
                </a:rPr>
                <a:t>  0  0  0  0  0</a:t>
              </a:r>
            </a:p>
            <a:p>
              <a:pPr eaLnBrk="1" hangingPunct="1">
                <a:lnSpc>
                  <a:spcPct val="80000"/>
                </a:lnSpc>
              </a:pPr>
              <a:r>
                <a:rPr lang="en-US" sz="1400">
                  <a:solidFill>
                    <a:schemeClr val="accent2"/>
                  </a:solidFill>
                  <a:latin typeface="Tahoma" charset="0"/>
                </a:rPr>
                <a:t>  1  0  0  0  1</a:t>
              </a:r>
            </a:p>
            <a:p>
              <a:pPr eaLnBrk="1" hangingPunct="1">
                <a:lnSpc>
                  <a:spcPct val="40000"/>
                </a:lnSpc>
              </a:pPr>
              <a:r>
                <a:rPr lang="en-US" sz="1400">
                  <a:solidFill>
                    <a:schemeClr val="accent2"/>
                  </a:solidFill>
                  <a:latin typeface="Tahoma" charset="0"/>
                </a:rPr>
                <a:t>     ………..</a:t>
              </a:r>
            </a:p>
          </p:txBody>
        </p:sp>
        <p:sp>
          <p:nvSpPr>
            <p:cNvPr id="389138" name="Text Box 18"/>
            <p:cNvSpPr txBox="1">
              <a:spLocks noChangeArrowheads="1"/>
            </p:cNvSpPr>
            <p:nvPr/>
          </p:nvSpPr>
          <p:spPr bwMode="auto">
            <a:xfrm>
              <a:off x="4032" y="2160"/>
              <a:ext cx="739" cy="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chemeClr val="accent2"/>
                  </a:solidFill>
                  <a:latin typeface="Tahoma" charset="0"/>
                </a:rPr>
                <a:t>Expected </a:t>
              </a:r>
            </a:p>
            <a:p>
              <a:pPr eaLnBrk="1" hangingPunct="1">
                <a:lnSpc>
                  <a:spcPct val="85000"/>
                </a:lnSpc>
              </a:pPr>
              <a:r>
                <a:rPr lang="en-US" sz="1800">
                  <a:solidFill>
                    <a:schemeClr val="accent2"/>
                  </a:solidFill>
                  <a:latin typeface="Tahoma" charset="0"/>
                </a:rPr>
                <a:t>  counts</a:t>
              </a:r>
            </a:p>
          </p:txBody>
        </p:sp>
        <p:sp>
          <p:nvSpPr>
            <p:cNvPr id="389139" name="Line 19"/>
            <p:cNvSpPr>
              <a:spLocks noChangeShapeType="1"/>
            </p:cNvSpPr>
            <p:nvPr/>
          </p:nvSpPr>
          <p:spPr bwMode="auto">
            <a:xfrm>
              <a:off x="4128" y="2688"/>
              <a:ext cx="622"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9050">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de-DE"/>
            </a:p>
          </p:txBody>
        </p:sp>
      </p:grpSp>
      <p:sp>
        <p:nvSpPr>
          <p:cNvPr id="389140" name="Text Box 20"/>
          <p:cNvSpPr txBox="1">
            <a:spLocks noChangeArrowheads="1"/>
          </p:cNvSpPr>
          <p:nvPr/>
        </p:nvSpPr>
        <p:spPr bwMode="auto">
          <a:xfrm>
            <a:off x="3505200" y="2095500"/>
            <a:ext cx="1839913"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a:solidFill>
                  <a:schemeClr val="accent2"/>
                </a:solidFill>
                <a:latin typeface="Tahoma" charset="0"/>
              </a:rPr>
              <a:t>Expectation </a:t>
            </a:r>
          </a:p>
        </p:txBody>
      </p:sp>
      <p:sp>
        <p:nvSpPr>
          <p:cNvPr id="389141" name="Bogen 21"/>
          <p:cNvSpPr>
            <a:spLocks/>
          </p:cNvSpPr>
          <p:nvPr/>
        </p:nvSpPr>
        <p:spPr bwMode="auto">
          <a:xfrm rot="-1514388">
            <a:off x="3124200" y="1638300"/>
            <a:ext cx="3335338"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chemeClr val="accent2"/>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grpSp>
        <p:nvGrpSpPr>
          <p:cNvPr id="389142" name="Group 22"/>
          <p:cNvGrpSpPr>
            <a:grpSpLocks/>
          </p:cNvGrpSpPr>
          <p:nvPr/>
        </p:nvGrpSpPr>
        <p:grpSpPr bwMode="auto">
          <a:xfrm>
            <a:off x="3352800" y="2247900"/>
            <a:ext cx="3657600" cy="2057400"/>
            <a:chOff x="2064" y="2016"/>
            <a:chExt cx="2304" cy="1296"/>
          </a:xfrm>
        </p:grpSpPr>
        <p:sp>
          <p:nvSpPr>
            <p:cNvPr id="389143" name="Text Box 23"/>
            <p:cNvSpPr txBox="1">
              <a:spLocks noChangeArrowheads="1"/>
            </p:cNvSpPr>
            <p:nvPr/>
          </p:nvSpPr>
          <p:spPr bwMode="auto">
            <a:xfrm>
              <a:off x="2064" y="2160"/>
              <a:ext cx="1487" cy="3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chemeClr val="accent2"/>
                  </a:solidFill>
                  <a:latin typeface="Tahoma" charset="0"/>
                </a:rPr>
                <a:t>          Inference: </a:t>
              </a:r>
            </a:p>
            <a:p>
              <a:pPr eaLnBrk="1" hangingPunct="1"/>
              <a:r>
                <a:rPr lang="en-US" sz="1600">
                  <a:solidFill>
                    <a:schemeClr val="accent2"/>
                  </a:solidFill>
                  <a:latin typeface="Tahoma" charset="0"/>
                </a:rPr>
                <a:t>P(S|X=0,D=1,C=0,B=1)</a:t>
              </a:r>
            </a:p>
          </p:txBody>
        </p:sp>
        <p:sp>
          <p:nvSpPr>
            <p:cNvPr id="389144" name="Line 24"/>
            <p:cNvSpPr>
              <a:spLocks noChangeShapeType="1"/>
            </p:cNvSpPr>
            <p:nvPr/>
          </p:nvSpPr>
          <p:spPr bwMode="auto">
            <a:xfrm flipH="1">
              <a:off x="3504" y="2016"/>
              <a:ext cx="768" cy="432"/>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9050">
                  <a:solidFill>
                    <a:schemeClr val="accent2"/>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e-DE"/>
            </a:p>
          </p:txBody>
        </p:sp>
        <p:sp>
          <p:nvSpPr>
            <p:cNvPr id="389145" name="Line 25"/>
            <p:cNvSpPr>
              <a:spLocks noChangeShapeType="1"/>
            </p:cNvSpPr>
            <p:nvPr/>
          </p:nvSpPr>
          <p:spPr bwMode="auto">
            <a:xfrm>
              <a:off x="3504" y="2544"/>
              <a:ext cx="864" cy="76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9050">
                  <a:solidFill>
                    <a:schemeClr val="accent2"/>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e-DE"/>
            </a:p>
          </p:txBody>
        </p:sp>
      </p:grpSp>
      <p:sp>
        <p:nvSpPr>
          <p:cNvPr id="389147" name="Bogen 27"/>
          <p:cNvSpPr>
            <a:spLocks/>
          </p:cNvSpPr>
          <p:nvPr/>
        </p:nvSpPr>
        <p:spPr bwMode="auto">
          <a:xfrm rot="-1514388" flipH="1" flipV="1">
            <a:off x="2959100" y="2449513"/>
            <a:ext cx="3335338"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FF0000"/>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89148" name="Text Box 28"/>
          <p:cNvSpPr txBox="1">
            <a:spLocks noChangeArrowheads="1"/>
          </p:cNvSpPr>
          <p:nvPr/>
        </p:nvSpPr>
        <p:spPr bwMode="auto">
          <a:xfrm>
            <a:off x="3738563" y="3654425"/>
            <a:ext cx="2042547" cy="8309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dirty="0" err="1">
                <a:solidFill>
                  <a:srgbClr val="FF0000"/>
                </a:solidFill>
                <a:latin typeface="Tahoma" charset="0"/>
              </a:rPr>
              <a:t>Maximisation</a:t>
            </a:r>
            <a:r>
              <a:rPr lang="en-US" sz="2400" dirty="0">
                <a:solidFill>
                  <a:srgbClr val="FF0000"/>
                </a:solidFill>
                <a:latin typeface="Tahoma" charset="0"/>
              </a:rPr>
              <a:t> </a:t>
            </a:r>
          </a:p>
          <a:p>
            <a:pPr eaLnBrk="1" hangingPunct="1"/>
            <a:r>
              <a:rPr lang="en-US" sz="2400" dirty="0">
                <a:solidFill>
                  <a:srgbClr val="FF0000"/>
                </a:solidFill>
                <a:latin typeface="Tahoma" charset="0"/>
              </a:rPr>
              <a:t>Parameters </a:t>
            </a:r>
          </a:p>
        </p:txBody>
      </p:sp>
      <p:sp>
        <p:nvSpPr>
          <p:cNvPr id="389170" name="Rectangle 50"/>
          <p:cNvSpPr>
            <a:spLocks noChangeArrowheads="1"/>
          </p:cNvSpPr>
          <p:nvPr/>
        </p:nvSpPr>
        <p:spPr bwMode="auto">
          <a:xfrm>
            <a:off x="1217613" y="1517650"/>
            <a:ext cx="1335087" cy="1098550"/>
          </a:xfrm>
          <a:prstGeom prst="rect">
            <a:avLst/>
          </a:prstGeom>
          <a:solidFill>
            <a:srgbClr val="9999FF">
              <a:alpha val="50000"/>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de-DE"/>
          </a:p>
        </p:txBody>
      </p:sp>
      <p:sp>
        <p:nvSpPr>
          <p:cNvPr id="389171" name="Oval 51"/>
          <p:cNvSpPr>
            <a:spLocks noChangeAspect="1" noChangeArrowheads="1"/>
          </p:cNvSpPr>
          <p:nvPr/>
        </p:nvSpPr>
        <p:spPr bwMode="auto">
          <a:xfrm>
            <a:off x="1620838" y="1692275"/>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E</a:t>
            </a:r>
            <a:endParaRPr lang="en-US" sz="1800" b="1" i="1">
              <a:latin typeface="Comic Sans MS" charset="0"/>
            </a:endParaRPr>
          </a:p>
        </p:txBody>
      </p:sp>
      <p:sp>
        <p:nvSpPr>
          <p:cNvPr id="389172" name="Oval 52"/>
          <p:cNvSpPr>
            <a:spLocks noChangeAspect="1" noChangeArrowheads="1"/>
          </p:cNvSpPr>
          <p:nvPr/>
        </p:nvSpPr>
        <p:spPr bwMode="auto">
          <a:xfrm>
            <a:off x="1274763" y="2181225"/>
            <a:ext cx="503237" cy="233363"/>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B</a:t>
            </a:r>
          </a:p>
        </p:txBody>
      </p:sp>
      <p:sp>
        <p:nvSpPr>
          <p:cNvPr id="389173" name="Oval 53"/>
          <p:cNvSpPr>
            <a:spLocks noChangeAspect="1" noChangeArrowheads="1"/>
          </p:cNvSpPr>
          <p:nvPr/>
        </p:nvSpPr>
        <p:spPr bwMode="auto">
          <a:xfrm>
            <a:off x="2055813" y="2070100"/>
            <a:ext cx="490537" cy="233363"/>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A</a:t>
            </a:r>
            <a:endParaRPr lang="en-US" sz="1800" b="1" i="1">
              <a:latin typeface="Comic Sans MS" charset="0"/>
            </a:endParaRPr>
          </a:p>
        </p:txBody>
      </p:sp>
      <p:cxnSp>
        <p:nvCxnSpPr>
          <p:cNvPr id="389175" name="AutoShape 55"/>
          <p:cNvCxnSpPr>
            <a:cxnSpLocks noChangeShapeType="1"/>
            <a:stCxn id="389171" idx="5"/>
            <a:endCxn id="389173" idx="0"/>
          </p:cNvCxnSpPr>
          <p:nvPr/>
        </p:nvCxnSpPr>
        <p:spPr bwMode="auto">
          <a:xfrm>
            <a:off x="2019300" y="1905000"/>
            <a:ext cx="282575" cy="150813"/>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9952999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AutoShape 2"/>
          <p:cNvSpPr>
            <a:spLocks noGrp="1" noChangeArrowheads="1"/>
          </p:cNvSpPr>
          <p:nvPr>
            <p:ph type="title"/>
          </p:nvPr>
        </p:nvSpPr>
        <p:spPr/>
        <p:txBody>
          <a:bodyPr>
            <a:normAutofit/>
          </a:bodyPr>
          <a:lstStyle/>
          <a:p>
            <a:r>
              <a:rPr lang="en-US" dirty="0"/>
              <a:t>Structural EM</a:t>
            </a:r>
          </a:p>
        </p:txBody>
      </p:sp>
      <p:sp>
        <p:nvSpPr>
          <p:cNvPr id="3" name="Slide Number Placeholder 2">
            <a:extLst>
              <a:ext uri="{FF2B5EF4-FFF2-40B4-BE49-F238E27FC236}">
                <a16:creationId xmlns:a16="http://schemas.microsoft.com/office/drawing/2014/main" id="{DEF6DE66-ADFB-0748-97EB-3F5E1C3F6EC7}"/>
              </a:ext>
            </a:extLst>
          </p:cNvPr>
          <p:cNvSpPr>
            <a:spLocks noGrp="1"/>
          </p:cNvSpPr>
          <p:nvPr>
            <p:ph type="sldNum" sz="quarter" idx="12"/>
          </p:nvPr>
        </p:nvSpPr>
        <p:spPr/>
        <p:txBody>
          <a:bodyPr/>
          <a:lstStyle/>
          <a:p>
            <a:fld id="{67C9959E-8E6B-B04C-9955-EA096F41CA7A}" type="slidenum">
              <a:rPr lang="en-GB" smtClean="0"/>
              <a:t>15</a:t>
            </a:fld>
            <a:endParaRPr lang="en-GB"/>
          </a:p>
        </p:txBody>
      </p:sp>
      <p:sp>
        <p:nvSpPr>
          <p:cNvPr id="389123" name="Text Box 3"/>
          <p:cNvSpPr txBox="1">
            <a:spLocks noChangeArrowheads="1"/>
          </p:cNvSpPr>
          <p:nvPr/>
        </p:nvSpPr>
        <p:spPr bwMode="auto">
          <a:xfrm>
            <a:off x="573088" y="5445224"/>
            <a:ext cx="3517900" cy="828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b="1" dirty="0">
                <a:solidFill>
                  <a:srgbClr val="008040"/>
                </a:solidFill>
                <a:latin typeface="Tahoma" charset="0"/>
              </a:rPr>
              <a:t> S</a:t>
            </a:r>
            <a:r>
              <a:rPr lang="en-US" sz="2400" b="1" dirty="0">
                <a:solidFill>
                  <a:schemeClr val="accent2"/>
                </a:solidFill>
                <a:latin typeface="Tahoma" charset="0"/>
              </a:rPr>
              <a:t>E</a:t>
            </a:r>
            <a:r>
              <a:rPr lang="en-US" sz="2400" b="1" dirty="0">
                <a:solidFill>
                  <a:srgbClr val="FF0000"/>
                </a:solidFill>
                <a:latin typeface="Tahoma" charset="0"/>
              </a:rPr>
              <a:t>M</a:t>
            </a:r>
            <a:r>
              <a:rPr lang="en-US" sz="2400" dirty="0">
                <a:latin typeface="Tahoma" charset="0"/>
              </a:rPr>
              <a:t>-algorithm:</a:t>
            </a:r>
          </a:p>
          <a:p>
            <a:pPr eaLnBrk="1" hangingPunct="1"/>
            <a:r>
              <a:rPr lang="en-US" sz="2400" dirty="0">
                <a:latin typeface="Tahoma" charset="0"/>
              </a:rPr>
              <a:t>iterate until convergence</a:t>
            </a:r>
          </a:p>
        </p:txBody>
      </p:sp>
      <p:sp>
        <p:nvSpPr>
          <p:cNvPr id="389125" name="PubRRectCallout"/>
          <p:cNvSpPr>
            <a:spLocks noEditPoints="1" noChangeArrowheads="1"/>
          </p:cNvSpPr>
          <p:nvPr/>
        </p:nvSpPr>
        <p:spPr bwMode="auto">
          <a:xfrm flipV="1">
            <a:off x="234950" y="2547938"/>
            <a:ext cx="2416175" cy="922337"/>
          </a:xfrm>
          <a:custGeom>
            <a:avLst/>
            <a:gdLst>
              <a:gd name="G0" fmla="+- 0 0 0"/>
              <a:gd name="G1" fmla="+- 8607 0 0"/>
              <a:gd name="T0" fmla="*/ 10800 w 21600"/>
              <a:gd name="T1" fmla="*/ 0 h 21600"/>
              <a:gd name="T2" fmla="*/ 0 w 21600"/>
              <a:gd name="T3" fmla="*/ 8638 h 21600"/>
              <a:gd name="T4" fmla="*/ 8607 w 21600"/>
              <a:gd name="T5" fmla="*/ 21600 h 21600"/>
              <a:gd name="T6" fmla="*/ 10800 w 21600"/>
              <a:gd name="T7" fmla="*/ 17277 h 21600"/>
              <a:gd name="T8" fmla="*/ 21600 w 21600"/>
              <a:gd name="T9" fmla="*/ 8638 h 21600"/>
              <a:gd name="T10" fmla="*/ 17694720 60000 65536"/>
              <a:gd name="T11" fmla="*/ 11796480 60000 65536"/>
              <a:gd name="T12" fmla="*/ 5898240 60000 65536"/>
              <a:gd name="T13" fmla="*/ 5898240 60000 65536"/>
              <a:gd name="T14" fmla="*/ 0 60000 65536"/>
              <a:gd name="T15" fmla="*/ 145 w 21600"/>
              <a:gd name="T16" fmla="*/ 145 h 21600"/>
              <a:gd name="T17" fmla="*/ 21409 w 21600"/>
              <a:gd name="T18" fmla="*/ 17106 h 21600"/>
            </a:gdLst>
            <a:ahLst/>
            <a:cxnLst>
              <a:cxn ang="T10">
                <a:pos x="T0" y="T1"/>
              </a:cxn>
              <a:cxn ang="T11">
                <a:pos x="T2" y="T3"/>
              </a:cxn>
              <a:cxn ang="T12">
                <a:pos x="T4" y="T5"/>
              </a:cxn>
              <a:cxn ang="T13">
                <a:pos x="T6" y="T7"/>
              </a:cxn>
              <a:cxn ang="T14">
                <a:pos x="T8" y="T9"/>
              </a:cxn>
            </a:cxnLst>
            <a:rect l="T15" t="T16" r="T17" b="T18"/>
            <a:pathLst>
              <a:path w="21600" h="21600">
                <a:moveTo>
                  <a:pt x="532" y="0"/>
                </a:moveTo>
                <a:cubicBezTo>
                  <a:pt x="238" y="0"/>
                  <a:pt x="0" y="238"/>
                  <a:pt x="0" y="532"/>
                </a:cubicBezTo>
                <a:lnTo>
                  <a:pt x="0" y="16745"/>
                </a:lnTo>
                <a:cubicBezTo>
                  <a:pt x="0" y="17039"/>
                  <a:pt x="238" y="17277"/>
                  <a:pt x="532" y="17277"/>
                </a:cubicBezTo>
                <a:lnTo>
                  <a:pt x="2623" y="17277"/>
                </a:lnTo>
                <a:lnTo>
                  <a:pt x="8607" y="21600"/>
                </a:lnTo>
                <a:lnTo>
                  <a:pt x="6515" y="17277"/>
                </a:lnTo>
                <a:lnTo>
                  <a:pt x="21016" y="17277"/>
                </a:lnTo>
                <a:cubicBezTo>
                  <a:pt x="21339" y="17277"/>
                  <a:pt x="21600" y="17039"/>
                  <a:pt x="21600" y="16745"/>
                </a:cubicBezTo>
                <a:lnTo>
                  <a:pt x="21600" y="532"/>
                </a:lnTo>
                <a:cubicBezTo>
                  <a:pt x="21600" y="238"/>
                  <a:pt x="21339" y="0"/>
                  <a:pt x="21016" y="0"/>
                </a:cubicBezTo>
                <a:close/>
              </a:path>
            </a:pathLst>
          </a:custGeom>
          <a:solidFill>
            <a:srgbClr val="99CCFF"/>
          </a:solidFill>
          <a:ln w="9525">
            <a:solidFill>
              <a:srgbClr val="99CCFF"/>
            </a:solidFill>
            <a:miter lim="800000"/>
            <a:headEnd/>
            <a:tailEnd/>
          </a:ln>
          <a:effectLst>
            <a:outerShdw blurRad="63500" dist="107763" dir="2700000" algn="ctr" rotWithShape="0">
              <a:srgbClr val="000000">
                <a:alpha val="74998"/>
              </a:srgbClr>
            </a:outerShdw>
          </a:effectLst>
        </p:spPr>
        <p:txBody>
          <a:bodyPr/>
          <a:lstStyle/>
          <a:p>
            <a:endParaRPr lang="de-DE"/>
          </a:p>
        </p:txBody>
      </p:sp>
      <p:sp>
        <p:nvSpPr>
          <p:cNvPr id="389126" name="Text Box 6"/>
          <p:cNvSpPr txBox="1">
            <a:spLocks noChangeArrowheads="1"/>
          </p:cNvSpPr>
          <p:nvPr/>
        </p:nvSpPr>
        <p:spPr bwMode="auto">
          <a:xfrm>
            <a:off x="322263" y="2851150"/>
            <a:ext cx="2427287"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a:latin typeface="Tahoma" charset="0"/>
              </a:rPr>
              <a:t>Current model</a:t>
            </a:r>
          </a:p>
        </p:txBody>
      </p:sp>
      <p:grpSp>
        <p:nvGrpSpPr>
          <p:cNvPr id="389128" name="Group 8"/>
          <p:cNvGrpSpPr>
            <a:grpSpLocks/>
          </p:cNvGrpSpPr>
          <p:nvPr/>
        </p:nvGrpSpPr>
        <p:grpSpPr bwMode="auto">
          <a:xfrm>
            <a:off x="6629400" y="1485900"/>
            <a:ext cx="1447800" cy="1441450"/>
            <a:chOff x="480" y="3024"/>
            <a:chExt cx="912" cy="908"/>
          </a:xfrm>
        </p:grpSpPr>
        <p:grpSp>
          <p:nvGrpSpPr>
            <p:cNvPr id="389129" name="Group 9"/>
            <p:cNvGrpSpPr>
              <a:grpSpLocks/>
            </p:cNvGrpSpPr>
            <p:nvPr/>
          </p:nvGrpSpPr>
          <p:grpSpPr bwMode="auto">
            <a:xfrm>
              <a:off x="480" y="3072"/>
              <a:ext cx="912" cy="860"/>
              <a:chOff x="624" y="2352"/>
              <a:chExt cx="912" cy="860"/>
            </a:xfrm>
          </p:grpSpPr>
          <p:sp>
            <p:nvSpPr>
              <p:cNvPr id="389130" name="AutoShape 10"/>
              <p:cNvSpPr>
                <a:spLocks noChangeArrowheads="1"/>
              </p:cNvSpPr>
              <p:nvPr/>
            </p:nvSpPr>
            <p:spPr bwMode="auto">
              <a:xfrm>
                <a:off x="672" y="2352"/>
                <a:ext cx="788" cy="816"/>
              </a:xfrm>
              <a:prstGeom prst="can">
                <a:avLst>
                  <a:gd name="adj" fmla="val 25888"/>
                </a:avLst>
              </a:prstGeom>
              <a:solidFill>
                <a:srgbClr val="99CC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89131" name="Text Box 11"/>
              <p:cNvSpPr txBox="1">
                <a:spLocks noChangeArrowheads="1"/>
              </p:cNvSpPr>
              <p:nvPr/>
            </p:nvSpPr>
            <p:spPr bwMode="auto">
              <a:xfrm>
                <a:off x="624" y="2352"/>
                <a:ext cx="912" cy="8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a:solidFill>
                      <a:schemeClr val="hlink"/>
                    </a:solidFill>
                    <a:latin typeface="Tahoma" charset="0"/>
                  </a:rPr>
                  <a:t>  </a:t>
                </a:r>
                <a:endParaRPr lang="en-US" sz="1400">
                  <a:solidFill>
                    <a:schemeClr val="hlink"/>
                  </a:solidFill>
                  <a:latin typeface="Tahoma" charset="0"/>
                </a:endParaRPr>
              </a:p>
              <a:p>
                <a:pPr eaLnBrk="1" hangingPunct="1"/>
                <a:r>
                  <a:rPr lang="en-US" sz="1400">
                    <a:latin typeface="Tahoma" charset="0"/>
                  </a:rPr>
                  <a:t>  S  X  D  C  B</a:t>
                </a:r>
              </a:p>
              <a:p>
                <a:pPr eaLnBrk="1" hangingPunct="1"/>
                <a:r>
                  <a:rPr lang="en-US" sz="1400">
                    <a:latin typeface="Tahoma" charset="0"/>
                  </a:rPr>
                  <a:t> &lt;</a:t>
                </a:r>
                <a:r>
                  <a:rPr lang="en-US" sz="1400" b="1">
                    <a:solidFill>
                      <a:srgbClr val="FF0000"/>
                    </a:solidFill>
                    <a:latin typeface="Tahoma" charset="0"/>
                  </a:rPr>
                  <a:t>?</a:t>
                </a:r>
                <a:r>
                  <a:rPr lang="en-US" sz="1400">
                    <a:latin typeface="Tahoma" charset="0"/>
                  </a:rPr>
                  <a:t>  0  1  0  1&gt;  </a:t>
                </a:r>
              </a:p>
              <a:p>
                <a:pPr eaLnBrk="1" hangingPunct="1">
                  <a:lnSpc>
                    <a:spcPct val="80000"/>
                  </a:lnSpc>
                </a:pPr>
                <a:r>
                  <a:rPr lang="en-US" sz="1400">
                    <a:latin typeface="Tahoma" charset="0"/>
                  </a:rPr>
                  <a:t> &lt;1  1 </a:t>
                </a:r>
                <a:r>
                  <a:rPr lang="en-US" sz="1400" b="1">
                    <a:solidFill>
                      <a:srgbClr val="FF0000"/>
                    </a:solidFill>
                    <a:latin typeface="Tahoma" charset="0"/>
                  </a:rPr>
                  <a:t> ? </a:t>
                </a:r>
                <a:r>
                  <a:rPr lang="en-US" sz="1400">
                    <a:latin typeface="Tahoma" charset="0"/>
                  </a:rPr>
                  <a:t> 0  1&gt;</a:t>
                </a:r>
              </a:p>
              <a:p>
                <a:pPr eaLnBrk="1" hangingPunct="1">
                  <a:lnSpc>
                    <a:spcPct val="80000"/>
                  </a:lnSpc>
                </a:pPr>
                <a:r>
                  <a:rPr lang="en-US" sz="1400">
                    <a:latin typeface="Tahoma" charset="0"/>
                  </a:rPr>
                  <a:t> &lt;0  0  0  </a:t>
                </a:r>
                <a:r>
                  <a:rPr lang="en-US" sz="1400" b="1">
                    <a:solidFill>
                      <a:srgbClr val="FF0000"/>
                    </a:solidFill>
                    <a:latin typeface="Tahoma" charset="0"/>
                  </a:rPr>
                  <a:t>?  ?</a:t>
                </a:r>
                <a:r>
                  <a:rPr lang="en-US" sz="1400">
                    <a:latin typeface="Tahoma" charset="0"/>
                  </a:rPr>
                  <a:t>&gt;</a:t>
                </a:r>
              </a:p>
              <a:p>
                <a:pPr eaLnBrk="1" hangingPunct="1">
                  <a:lnSpc>
                    <a:spcPct val="80000"/>
                  </a:lnSpc>
                </a:pPr>
                <a:r>
                  <a:rPr lang="en-US" sz="1400">
                    <a:latin typeface="Tahoma" charset="0"/>
                  </a:rPr>
                  <a:t> &lt;</a:t>
                </a:r>
                <a:r>
                  <a:rPr lang="en-US" sz="1400" b="1">
                    <a:solidFill>
                      <a:srgbClr val="FF0000"/>
                    </a:solidFill>
                    <a:latin typeface="Tahoma" charset="0"/>
                  </a:rPr>
                  <a:t>?</a:t>
                </a:r>
                <a:r>
                  <a:rPr lang="en-US" sz="1400">
                    <a:solidFill>
                      <a:schemeClr val="hlink"/>
                    </a:solidFill>
                    <a:latin typeface="Tahoma" charset="0"/>
                  </a:rPr>
                  <a:t>  </a:t>
                </a:r>
                <a:r>
                  <a:rPr lang="en-US" sz="1400" b="1">
                    <a:solidFill>
                      <a:srgbClr val="FF0000"/>
                    </a:solidFill>
                    <a:latin typeface="Tahoma" charset="0"/>
                  </a:rPr>
                  <a:t>?</a:t>
                </a:r>
                <a:r>
                  <a:rPr lang="en-US" sz="1400">
                    <a:latin typeface="Tahoma" charset="0"/>
                  </a:rPr>
                  <a:t>  0  </a:t>
                </a:r>
                <a:r>
                  <a:rPr lang="en-US" sz="1400" b="1">
                    <a:solidFill>
                      <a:srgbClr val="FF0000"/>
                    </a:solidFill>
                    <a:latin typeface="Tahoma" charset="0"/>
                  </a:rPr>
                  <a:t>?</a:t>
                </a:r>
                <a:r>
                  <a:rPr lang="en-US" sz="1400">
                    <a:latin typeface="Tahoma" charset="0"/>
                  </a:rPr>
                  <a:t>  1&gt;</a:t>
                </a:r>
              </a:p>
              <a:p>
                <a:pPr eaLnBrk="1" hangingPunct="1">
                  <a:lnSpc>
                    <a:spcPct val="40000"/>
                  </a:lnSpc>
                </a:pPr>
                <a:r>
                  <a:rPr lang="en-US" sz="1400">
                    <a:latin typeface="Tahoma" charset="0"/>
                  </a:rPr>
                  <a:t>     ………</a:t>
                </a:r>
              </a:p>
            </p:txBody>
          </p:sp>
          <p:sp>
            <p:nvSpPr>
              <p:cNvPr id="389132" name="Line 12"/>
              <p:cNvSpPr>
                <a:spLocks noChangeShapeType="1"/>
              </p:cNvSpPr>
              <p:nvPr/>
            </p:nvSpPr>
            <p:spPr bwMode="auto">
              <a:xfrm>
                <a:off x="796" y="2669"/>
                <a:ext cx="622"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de-DE"/>
              </a:p>
            </p:txBody>
          </p:sp>
        </p:grpSp>
        <p:sp>
          <p:nvSpPr>
            <p:cNvPr id="389133" name="Text Box 13"/>
            <p:cNvSpPr txBox="1">
              <a:spLocks noChangeArrowheads="1"/>
            </p:cNvSpPr>
            <p:nvPr/>
          </p:nvSpPr>
          <p:spPr bwMode="auto">
            <a:xfrm>
              <a:off x="768" y="3024"/>
              <a:ext cx="380" cy="2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Tahoma" charset="0"/>
                </a:rPr>
                <a:t>Data</a:t>
              </a:r>
              <a:endParaRPr lang="en-US" sz="1600">
                <a:solidFill>
                  <a:schemeClr val="hlink"/>
                </a:solidFill>
                <a:latin typeface="Tahoma" charset="0"/>
              </a:endParaRPr>
            </a:p>
          </p:txBody>
        </p:sp>
      </p:grpSp>
      <p:grpSp>
        <p:nvGrpSpPr>
          <p:cNvPr id="389135" name="Group 15"/>
          <p:cNvGrpSpPr>
            <a:grpSpLocks/>
          </p:cNvGrpSpPr>
          <p:nvPr/>
        </p:nvGrpSpPr>
        <p:grpSpPr bwMode="auto">
          <a:xfrm>
            <a:off x="6781800" y="3390900"/>
            <a:ext cx="1371600" cy="1746250"/>
            <a:chOff x="3984" y="2160"/>
            <a:chExt cx="864" cy="1100"/>
          </a:xfrm>
        </p:grpSpPr>
        <p:sp>
          <p:nvSpPr>
            <p:cNvPr id="389136" name="AutoShape 16"/>
            <p:cNvSpPr>
              <a:spLocks noChangeArrowheads="1"/>
            </p:cNvSpPr>
            <p:nvPr/>
          </p:nvSpPr>
          <p:spPr bwMode="auto">
            <a:xfrm>
              <a:off x="4032" y="2352"/>
              <a:ext cx="768" cy="864"/>
            </a:xfrm>
            <a:prstGeom prst="can">
              <a:avLst>
                <a:gd name="adj" fmla="val 28125"/>
              </a:avLst>
            </a:prstGeom>
            <a:solidFill>
              <a:srgbClr val="99CCFF"/>
            </a:soli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89137" name="Text Box 17"/>
            <p:cNvSpPr txBox="1">
              <a:spLocks noChangeArrowheads="1"/>
            </p:cNvSpPr>
            <p:nvPr/>
          </p:nvSpPr>
          <p:spPr bwMode="auto">
            <a:xfrm>
              <a:off x="3984" y="2400"/>
              <a:ext cx="864" cy="8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a:solidFill>
                    <a:schemeClr val="accent2"/>
                  </a:solidFill>
                  <a:latin typeface="Tahoma" charset="0"/>
                </a:rPr>
                <a:t>  </a:t>
              </a:r>
              <a:endParaRPr lang="en-US" sz="1400">
                <a:solidFill>
                  <a:schemeClr val="accent2"/>
                </a:solidFill>
                <a:latin typeface="Tahoma" charset="0"/>
              </a:endParaRPr>
            </a:p>
            <a:p>
              <a:pPr eaLnBrk="1" hangingPunct="1"/>
              <a:r>
                <a:rPr lang="en-US" sz="1400">
                  <a:solidFill>
                    <a:schemeClr val="accent2"/>
                  </a:solidFill>
                  <a:latin typeface="Tahoma" charset="0"/>
                </a:rPr>
                <a:t>  S  X  D  C  B</a:t>
              </a:r>
            </a:p>
            <a:p>
              <a:pPr eaLnBrk="1" hangingPunct="1"/>
              <a:r>
                <a:rPr lang="en-US" sz="1400">
                  <a:solidFill>
                    <a:schemeClr val="accent2"/>
                  </a:solidFill>
                  <a:latin typeface="Tahoma" charset="0"/>
                </a:rPr>
                <a:t>  1  0  1  0  1  </a:t>
              </a:r>
            </a:p>
            <a:p>
              <a:pPr eaLnBrk="1" hangingPunct="1">
                <a:lnSpc>
                  <a:spcPct val="80000"/>
                </a:lnSpc>
              </a:pPr>
              <a:r>
                <a:rPr lang="en-US" sz="1400">
                  <a:solidFill>
                    <a:schemeClr val="accent2"/>
                  </a:solidFill>
                  <a:latin typeface="Tahoma" charset="0"/>
                </a:rPr>
                <a:t>  1  1  1  0  1</a:t>
              </a:r>
            </a:p>
            <a:p>
              <a:pPr eaLnBrk="1" hangingPunct="1">
                <a:lnSpc>
                  <a:spcPct val="80000"/>
                </a:lnSpc>
              </a:pPr>
              <a:r>
                <a:rPr lang="en-US" sz="1400">
                  <a:solidFill>
                    <a:schemeClr val="accent2"/>
                  </a:solidFill>
                  <a:latin typeface="Tahoma" charset="0"/>
                </a:rPr>
                <a:t>  0  0  0  0  0</a:t>
              </a:r>
            </a:p>
            <a:p>
              <a:pPr eaLnBrk="1" hangingPunct="1">
                <a:lnSpc>
                  <a:spcPct val="80000"/>
                </a:lnSpc>
              </a:pPr>
              <a:r>
                <a:rPr lang="en-US" sz="1400">
                  <a:solidFill>
                    <a:schemeClr val="accent2"/>
                  </a:solidFill>
                  <a:latin typeface="Tahoma" charset="0"/>
                </a:rPr>
                <a:t>  1  0  0  0  1</a:t>
              </a:r>
            </a:p>
            <a:p>
              <a:pPr eaLnBrk="1" hangingPunct="1">
                <a:lnSpc>
                  <a:spcPct val="40000"/>
                </a:lnSpc>
              </a:pPr>
              <a:r>
                <a:rPr lang="en-US" sz="1400">
                  <a:solidFill>
                    <a:schemeClr val="accent2"/>
                  </a:solidFill>
                  <a:latin typeface="Tahoma" charset="0"/>
                </a:rPr>
                <a:t>     ………..</a:t>
              </a:r>
            </a:p>
          </p:txBody>
        </p:sp>
        <p:sp>
          <p:nvSpPr>
            <p:cNvPr id="389138" name="Text Box 18"/>
            <p:cNvSpPr txBox="1">
              <a:spLocks noChangeArrowheads="1"/>
            </p:cNvSpPr>
            <p:nvPr/>
          </p:nvSpPr>
          <p:spPr bwMode="auto">
            <a:xfrm>
              <a:off x="4032" y="2160"/>
              <a:ext cx="739" cy="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chemeClr val="accent2"/>
                  </a:solidFill>
                  <a:latin typeface="Tahoma" charset="0"/>
                </a:rPr>
                <a:t>Expected </a:t>
              </a:r>
            </a:p>
            <a:p>
              <a:pPr eaLnBrk="1" hangingPunct="1">
                <a:lnSpc>
                  <a:spcPct val="85000"/>
                </a:lnSpc>
              </a:pPr>
              <a:r>
                <a:rPr lang="en-US" sz="1800">
                  <a:solidFill>
                    <a:schemeClr val="accent2"/>
                  </a:solidFill>
                  <a:latin typeface="Tahoma" charset="0"/>
                </a:rPr>
                <a:t>  counts</a:t>
              </a:r>
            </a:p>
          </p:txBody>
        </p:sp>
        <p:sp>
          <p:nvSpPr>
            <p:cNvPr id="389139" name="Line 19"/>
            <p:cNvSpPr>
              <a:spLocks noChangeShapeType="1"/>
            </p:cNvSpPr>
            <p:nvPr/>
          </p:nvSpPr>
          <p:spPr bwMode="auto">
            <a:xfrm>
              <a:off x="4128" y="2688"/>
              <a:ext cx="622"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9050">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de-DE"/>
            </a:p>
          </p:txBody>
        </p:sp>
      </p:grpSp>
      <p:sp>
        <p:nvSpPr>
          <p:cNvPr id="389140" name="Text Box 20"/>
          <p:cNvSpPr txBox="1">
            <a:spLocks noChangeArrowheads="1"/>
          </p:cNvSpPr>
          <p:nvPr/>
        </p:nvSpPr>
        <p:spPr bwMode="auto">
          <a:xfrm>
            <a:off x="3505200" y="2095500"/>
            <a:ext cx="1839913"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a:solidFill>
                  <a:schemeClr val="accent2"/>
                </a:solidFill>
                <a:latin typeface="Tahoma" charset="0"/>
              </a:rPr>
              <a:t>Expectation </a:t>
            </a:r>
          </a:p>
        </p:txBody>
      </p:sp>
      <p:sp>
        <p:nvSpPr>
          <p:cNvPr id="389141" name="Bogen 21"/>
          <p:cNvSpPr>
            <a:spLocks/>
          </p:cNvSpPr>
          <p:nvPr/>
        </p:nvSpPr>
        <p:spPr bwMode="auto">
          <a:xfrm rot="-1514388">
            <a:off x="3124200" y="1638300"/>
            <a:ext cx="3335338"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chemeClr val="accent2"/>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grpSp>
        <p:nvGrpSpPr>
          <p:cNvPr id="389142" name="Group 22"/>
          <p:cNvGrpSpPr>
            <a:grpSpLocks/>
          </p:cNvGrpSpPr>
          <p:nvPr/>
        </p:nvGrpSpPr>
        <p:grpSpPr bwMode="auto">
          <a:xfrm>
            <a:off x="3352800" y="2247900"/>
            <a:ext cx="3657600" cy="2057400"/>
            <a:chOff x="2064" y="2016"/>
            <a:chExt cx="2304" cy="1296"/>
          </a:xfrm>
        </p:grpSpPr>
        <p:sp>
          <p:nvSpPr>
            <p:cNvPr id="389143" name="Text Box 23"/>
            <p:cNvSpPr txBox="1">
              <a:spLocks noChangeArrowheads="1"/>
            </p:cNvSpPr>
            <p:nvPr/>
          </p:nvSpPr>
          <p:spPr bwMode="auto">
            <a:xfrm>
              <a:off x="2064" y="2160"/>
              <a:ext cx="1487" cy="3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chemeClr val="accent2"/>
                  </a:solidFill>
                  <a:latin typeface="Tahoma" charset="0"/>
                </a:rPr>
                <a:t>          Inference: </a:t>
              </a:r>
            </a:p>
            <a:p>
              <a:pPr eaLnBrk="1" hangingPunct="1"/>
              <a:r>
                <a:rPr lang="en-US" sz="1600">
                  <a:solidFill>
                    <a:schemeClr val="accent2"/>
                  </a:solidFill>
                  <a:latin typeface="Tahoma" charset="0"/>
                </a:rPr>
                <a:t>P(S|X=0,D=1,C=0,B=1)</a:t>
              </a:r>
            </a:p>
          </p:txBody>
        </p:sp>
        <p:sp>
          <p:nvSpPr>
            <p:cNvPr id="389144" name="Line 24"/>
            <p:cNvSpPr>
              <a:spLocks noChangeShapeType="1"/>
            </p:cNvSpPr>
            <p:nvPr/>
          </p:nvSpPr>
          <p:spPr bwMode="auto">
            <a:xfrm flipH="1">
              <a:off x="3504" y="2016"/>
              <a:ext cx="768" cy="432"/>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9050">
                  <a:solidFill>
                    <a:schemeClr val="accent2"/>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e-DE"/>
            </a:p>
          </p:txBody>
        </p:sp>
        <p:sp>
          <p:nvSpPr>
            <p:cNvPr id="389145" name="Line 25"/>
            <p:cNvSpPr>
              <a:spLocks noChangeShapeType="1"/>
            </p:cNvSpPr>
            <p:nvPr/>
          </p:nvSpPr>
          <p:spPr bwMode="auto">
            <a:xfrm>
              <a:off x="3504" y="2544"/>
              <a:ext cx="864" cy="76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9050">
                  <a:solidFill>
                    <a:schemeClr val="accent2"/>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e-DE"/>
            </a:p>
          </p:txBody>
        </p:sp>
      </p:grpSp>
      <p:sp>
        <p:nvSpPr>
          <p:cNvPr id="389147" name="Bogen 27"/>
          <p:cNvSpPr>
            <a:spLocks/>
          </p:cNvSpPr>
          <p:nvPr/>
        </p:nvSpPr>
        <p:spPr bwMode="auto">
          <a:xfrm rot="-1514388" flipH="1" flipV="1">
            <a:off x="2959100" y="2449513"/>
            <a:ext cx="3335338"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FF0000"/>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89148" name="Text Box 28"/>
          <p:cNvSpPr txBox="1">
            <a:spLocks noChangeArrowheads="1"/>
          </p:cNvSpPr>
          <p:nvPr/>
        </p:nvSpPr>
        <p:spPr bwMode="auto">
          <a:xfrm>
            <a:off x="3738563" y="3654425"/>
            <a:ext cx="2076209" cy="8309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dirty="0" err="1">
                <a:solidFill>
                  <a:srgbClr val="FF0000"/>
                </a:solidFill>
                <a:latin typeface="Tahoma" charset="0"/>
              </a:rPr>
              <a:t>Maximisation</a:t>
            </a:r>
            <a:r>
              <a:rPr lang="en-US" sz="2400" dirty="0">
                <a:solidFill>
                  <a:srgbClr val="FF0000"/>
                </a:solidFill>
                <a:latin typeface="Tahoma" charset="0"/>
              </a:rPr>
              <a:t> </a:t>
            </a:r>
          </a:p>
          <a:p>
            <a:pPr eaLnBrk="1" hangingPunct="1"/>
            <a:r>
              <a:rPr lang="en-US" sz="2400" dirty="0">
                <a:solidFill>
                  <a:srgbClr val="FF0000"/>
                </a:solidFill>
                <a:latin typeface="Tahoma" charset="0"/>
              </a:rPr>
              <a:t>Parameters </a:t>
            </a:r>
          </a:p>
        </p:txBody>
      </p:sp>
      <p:sp>
        <p:nvSpPr>
          <p:cNvPr id="389170" name="Rectangle 50"/>
          <p:cNvSpPr>
            <a:spLocks noChangeArrowheads="1"/>
          </p:cNvSpPr>
          <p:nvPr/>
        </p:nvSpPr>
        <p:spPr bwMode="auto">
          <a:xfrm>
            <a:off x="1217613" y="1517650"/>
            <a:ext cx="1335087" cy="1098550"/>
          </a:xfrm>
          <a:prstGeom prst="rect">
            <a:avLst/>
          </a:prstGeom>
          <a:solidFill>
            <a:srgbClr val="9999FF">
              <a:alpha val="50000"/>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de-DE"/>
          </a:p>
        </p:txBody>
      </p:sp>
      <p:sp>
        <p:nvSpPr>
          <p:cNvPr id="389171" name="Oval 51"/>
          <p:cNvSpPr>
            <a:spLocks noChangeAspect="1" noChangeArrowheads="1"/>
          </p:cNvSpPr>
          <p:nvPr/>
        </p:nvSpPr>
        <p:spPr bwMode="auto">
          <a:xfrm>
            <a:off x="1620838" y="1692275"/>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E</a:t>
            </a:r>
            <a:endParaRPr lang="en-US" sz="1800" b="1" i="1">
              <a:latin typeface="Comic Sans MS" charset="0"/>
            </a:endParaRPr>
          </a:p>
        </p:txBody>
      </p:sp>
      <p:sp>
        <p:nvSpPr>
          <p:cNvPr id="389172" name="Oval 52"/>
          <p:cNvSpPr>
            <a:spLocks noChangeAspect="1" noChangeArrowheads="1"/>
          </p:cNvSpPr>
          <p:nvPr/>
        </p:nvSpPr>
        <p:spPr bwMode="auto">
          <a:xfrm>
            <a:off x="1274763" y="2181225"/>
            <a:ext cx="503237" cy="233363"/>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B</a:t>
            </a:r>
          </a:p>
        </p:txBody>
      </p:sp>
      <p:sp>
        <p:nvSpPr>
          <p:cNvPr id="389173" name="Oval 53"/>
          <p:cNvSpPr>
            <a:spLocks noChangeAspect="1" noChangeArrowheads="1"/>
          </p:cNvSpPr>
          <p:nvPr/>
        </p:nvSpPr>
        <p:spPr bwMode="auto">
          <a:xfrm>
            <a:off x="2055813" y="2070100"/>
            <a:ext cx="490537" cy="233363"/>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A</a:t>
            </a:r>
            <a:endParaRPr lang="en-US" sz="1800" b="1" i="1">
              <a:latin typeface="Comic Sans MS" charset="0"/>
            </a:endParaRPr>
          </a:p>
        </p:txBody>
      </p:sp>
      <p:cxnSp>
        <p:nvCxnSpPr>
          <p:cNvPr id="389175" name="AutoShape 55"/>
          <p:cNvCxnSpPr>
            <a:cxnSpLocks noChangeShapeType="1"/>
            <a:stCxn id="389171" idx="5"/>
            <a:endCxn id="389173" idx="0"/>
          </p:cNvCxnSpPr>
          <p:nvPr/>
        </p:nvCxnSpPr>
        <p:spPr bwMode="auto">
          <a:xfrm>
            <a:off x="2019300" y="1905000"/>
            <a:ext cx="282575" cy="150813"/>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2" name="Bogen 26">
            <a:extLst>
              <a:ext uri="{FF2B5EF4-FFF2-40B4-BE49-F238E27FC236}">
                <a16:creationId xmlns:a16="http://schemas.microsoft.com/office/drawing/2014/main" id="{6D3DC3F0-BEBE-354E-900D-6DA20E07DC4A}"/>
              </a:ext>
            </a:extLst>
          </p:cNvPr>
          <p:cNvSpPr>
            <a:spLocks/>
          </p:cNvSpPr>
          <p:nvPr/>
        </p:nvSpPr>
        <p:spPr bwMode="auto">
          <a:xfrm rot="-1514388" flipH="1" flipV="1">
            <a:off x="2070100" y="2555875"/>
            <a:ext cx="4164013" cy="3435350"/>
          </a:xfrm>
          <a:custGeom>
            <a:avLst/>
            <a:gdLst>
              <a:gd name="G0" fmla="+- 0 0 0"/>
              <a:gd name="G1" fmla="+- 21600 0 0"/>
              <a:gd name="G2" fmla="+- 21600 0 0"/>
              <a:gd name="T0" fmla="*/ 0 w 21600"/>
              <a:gd name="T1" fmla="*/ 0 h 27813"/>
              <a:gd name="T2" fmla="*/ 20686 w 21600"/>
              <a:gd name="T3" fmla="*/ 27813 h 27813"/>
              <a:gd name="T4" fmla="*/ 0 w 21600"/>
              <a:gd name="T5" fmla="*/ 21600 h 27813"/>
            </a:gdLst>
            <a:ahLst/>
            <a:cxnLst>
              <a:cxn ang="0">
                <a:pos x="T0" y="T1"/>
              </a:cxn>
              <a:cxn ang="0">
                <a:pos x="T2" y="T3"/>
              </a:cxn>
              <a:cxn ang="0">
                <a:pos x="T4" y="T5"/>
              </a:cxn>
            </a:cxnLst>
            <a:rect l="0" t="0" r="r" b="b"/>
            <a:pathLst>
              <a:path w="21600" h="27813" fill="none" extrusionOk="0">
                <a:moveTo>
                  <a:pt x="0" y="-1"/>
                </a:moveTo>
                <a:cubicBezTo>
                  <a:pt x="11929" y="0"/>
                  <a:pt x="21600" y="9670"/>
                  <a:pt x="21600" y="21600"/>
                </a:cubicBezTo>
                <a:cubicBezTo>
                  <a:pt x="21600" y="23704"/>
                  <a:pt x="21292" y="25797"/>
                  <a:pt x="20687" y="27813"/>
                </a:cubicBezTo>
              </a:path>
              <a:path w="21600" h="27813" stroke="0" extrusionOk="0">
                <a:moveTo>
                  <a:pt x="0" y="-1"/>
                </a:moveTo>
                <a:cubicBezTo>
                  <a:pt x="11929" y="0"/>
                  <a:pt x="21600" y="9670"/>
                  <a:pt x="21600" y="21600"/>
                </a:cubicBezTo>
                <a:cubicBezTo>
                  <a:pt x="21600" y="23704"/>
                  <a:pt x="21292" y="25797"/>
                  <a:pt x="20687" y="27813"/>
                </a:cubicBezTo>
                <a:lnTo>
                  <a:pt x="0" y="21600"/>
                </a:lnTo>
                <a:close/>
              </a:path>
            </a:pathLst>
          </a:custGeom>
          <a:noFill/>
          <a:ln w="76200">
            <a:solidFill>
              <a:srgbClr val="008040"/>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3" name="Text Box 27">
            <a:extLst>
              <a:ext uri="{FF2B5EF4-FFF2-40B4-BE49-F238E27FC236}">
                <a16:creationId xmlns:a16="http://schemas.microsoft.com/office/drawing/2014/main" id="{AC40FEB4-65BB-3C42-89B1-66A96B58F834}"/>
              </a:ext>
            </a:extLst>
          </p:cNvPr>
          <p:cNvSpPr txBox="1">
            <a:spLocks noChangeArrowheads="1"/>
          </p:cNvSpPr>
          <p:nvPr/>
        </p:nvSpPr>
        <p:spPr bwMode="auto">
          <a:xfrm>
            <a:off x="3067050" y="4589463"/>
            <a:ext cx="1946367" cy="8309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dirty="0" err="1">
                <a:solidFill>
                  <a:srgbClr val="008040"/>
                </a:solidFill>
                <a:latin typeface="Tahoma" charset="0"/>
              </a:rPr>
              <a:t>Maximisation</a:t>
            </a:r>
            <a:endParaRPr lang="en-US" sz="2400" dirty="0">
              <a:solidFill>
                <a:srgbClr val="008040"/>
              </a:solidFill>
              <a:latin typeface="Tahoma" charset="0"/>
            </a:endParaRPr>
          </a:p>
          <a:p>
            <a:pPr eaLnBrk="1" hangingPunct="1"/>
            <a:r>
              <a:rPr lang="en-US" sz="2400" dirty="0">
                <a:solidFill>
                  <a:srgbClr val="008040"/>
                </a:solidFill>
                <a:latin typeface="Tahoma" charset="0"/>
              </a:rPr>
              <a:t>Structure</a:t>
            </a:r>
          </a:p>
        </p:txBody>
      </p:sp>
      <p:sp>
        <p:nvSpPr>
          <p:cNvPr id="34" name="Rectangle 28">
            <a:extLst>
              <a:ext uri="{FF2B5EF4-FFF2-40B4-BE49-F238E27FC236}">
                <a16:creationId xmlns:a16="http://schemas.microsoft.com/office/drawing/2014/main" id="{2A3F0FD6-3A89-4A43-A74D-19D843FBE423}"/>
              </a:ext>
            </a:extLst>
          </p:cNvPr>
          <p:cNvSpPr>
            <a:spLocks noChangeArrowheads="1"/>
          </p:cNvSpPr>
          <p:nvPr/>
        </p:nvSpPr>
        <p:spPr bwMode="auto">
          <a:xfrm>
            <a:off x="4252913" y="5591175"/>
            <a:ext cx="1397000" cy="1098550"/>
          </a:xfrm>
          <a:prstGeom prst="rect">
            <a:avLst/>
          </a:prstGeom>
          <a:solidFill>
            <a:srgbClr val="008040">
              <a:alpha val="50000"/>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de-DE"/>
          </a:p>
        </p:txBody>
      </p:sp>
      <p:sp>
        <p:nvSpPr>
          <p:cNvPr id="35" name="Oval 29">
            <a:extLst>
              <a:ext uri="{FF2B5EF4-FFF2-40B4-BE49-F238E27FC236}">
                <a16:creationId xmlns:a16="http://schemas.microsoft.com/office/drawing/2014/main" id="{B267D053-1D23-0F45-9B73-47A9994C30D8}"/>
              </a:ext>
            </a:extLst>
          </p:cNvPr>
          <p:cNvSpPr>
            <a:spLocks noChangeAspect="1" noChangeArrowheads="1"/>
          </p:cNvSpPr>
          <p:nvPr/>
        </p:nvSpPr>
        <p:spPr bwMode="auto">
          <a:xfrm>
            <a:off x="4330700" y="5694363"/>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E</a:t>
            </a:r>
            <a:endParaRPr lang="en-US" sz="1800" b="1" i="1">
              <a:latin typeface="Comic Sans MS" charset="0"/>
            </a:endParaRPr>
          </a:p>
        </p:txBody>
      </p:sp>
      <p:sp>
        <p:nvSpPr>
          <p:cNvPr id="36" name="Oval 30">
            <a:extLst>
              <a:ext uri="{FF2B5EF4-FFF2-40B4-BE49-F238E27FC236}">
                <a16:creationId xmlns:a16="http://schemas.microsoft.com/office/drawing/2014/main" id="{DB40C360-21A8-FA44-AA46-A5F0684B6AEF}"/>
              </a:ext>
            </a:extLst>
          </p:cNvPr>
          <p:cNvSpPr>
            <a:spLocks noChangeAspect="1" noChangeArrowheads="1"/>
          </p:cNvSpPr>
          <p:nvPr/>
        </p:nvSpPr>
        <p:spPr bwMode="auto">
          <a:xfrm>
            <a:off x="5075238" y="5692775"/>
            <a:ext cx="503237" cy="233363"/>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B</a:t>
            </a:r>
          </a:p>
        </p:txBody>
      </p:sp>
      <p:sp>
        <p:nvSpPr>
          <p:cNvPr id="37" name="Oval 31">
            <a:extLst>
              <a:ext uri="{FF2B5EF4-FFF2-40B4-BE49-F238E27FC236}">
                <a16:creationId xmlns:a16="http://schemas.microsoft.com/office/drawing/2014/main" id="{B9FBCC0B-768C-D64C-B5DA-5B41A2577BF4}"/>
              </a:ext>
            </a:extLst>
          </p:cNvPr>
          <p:cNvSpPr>
            <a:spLocks noChangeAspect="1" noChangeArrowheads="1"/>
          </p:cNvSpPr>
          <p:nvPr/>
        </p:nvSpPr>
        <p:spPr bwMode="auto">
          <a:xfrm>
            <a:off x="4806950" y="6261100"/>
            <a:ext cx="490538" cy="233363"/>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A</a:t>
            </a:r>
            <a:endParaRPr lang="en-US" sz="1800" b="1" i="1">
              <a:latin typeface="Comic Sans MS" charset="0"/>
            </a:endParaRPr>
          </a:p>
        </p:txBody>
      </p:sp>
      <p:cxnSp>
        <p:nvCxnSpPr>
          <p:cNvPr id="38" name="AutoShape 32">
            <a:extLst>
              <a:ext uri="{FF2B5EF4-FFF2-40B4-BE49-F238E27FC236}">
                <a16:creationId xmlns:a16="http://schemas.microsoft.com/office/drawing/2014/main" id="{82642283-FB4F-7F42-B2FA-485FB54D3497}"/>
              </a:ext>
            </a:extLst>
          </p:cNvPr>
          <p:cNvCxnSpPr>
            <a:cxnSpLocks noChangeShapeType="1"/>
            <a:stCxn id="35" idx="5"/>
            <a:endCxn id="37" idx="0"/>
          </p:cNvCxnSpPr>
          <p:nvPr/>
        </p:nvCxnSpPr>
        <p:spPr bwMode="auto">
          <a:xfrm>
            <a:off x="4729163" y="5907088"/>
            <a:ext cx="323850" cy="339725"/>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AutoShape 33">
            <a:extLst>
              <a:ext uri="{FF2B5EF4-FFF2-40B4-BE49-F238E27FC236}">
                <a16:creationId xmlns:a16="http://schemas.microsoft.com/office/drawing/2014/main" id="{184598FD-0BFC-EE44-A579-120F6F53FB76}"/>
              </a:ext>
            </a:extLst>
          </p:cNvPr>
          <p:cNvCxnSpPr>
            <a:cxnSpLocks noChangeShapeType="1"/>
            <a:stCxn id="36" idx="4"/>
            <a:endCxn id="37" idx="0"/>
          </p:cNvCxnSpPr>
          <p:nvPr/>
        </p:nvCxnSpPr>
        <p:spPr bwMode="auto">
          <a:xfrm flipH="1">
            <a:off x="5053013" y="5940425"/>
            <a:ext cx="274637" cy="306388"/>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Rectangle 34">
            <a:extLst>
              <a:ext uri="{FF2B5EF4-FFF2-40B4-BE49-F238E27FC236}">
                <a16:creationId xmlns:a16="http://schemas.microsoft.com/office/drawing/2014/main" id="{8DFB36D4-2898-824B-B437-E57E31D3A4E2}"/>
              </a:ext>
            </a:extLst>
          </p:cNvPr>
          <p:cNvSpPr>
            <a:spLocks noChangeArrowheads="1"/>
          </p:cNvSpPr>
          <p:nvPr/>
        </p:nvSpPr>
        <p:spPr bwMode="auto">
          <a:xfrm>
            <a:off x="5697538" y="5554663"/>
            <a:ext cx="1558925" cy="1123950"/>
          </a:xfrm>
          <a:prstGeom prst="rect">
            <a:avLst/>
          </a:prstGeom>
          <a:solidFill>
            <a:srgbClr val="008040">
              <a:alpha val="50000"/>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de-DE"/>
          </a:p>
        </p:txBody>
      </p:sp>
      <p:sp>
        <p:nvSpPr>
          <p:cNvPr id="41" name="Oval 35">
            <a:extLst>
              <a:ext uri="{FF2B5EF4-FFF2-40B4-BE49-F238E27FC236}">
                <a16:creationId xmlns:a16="http://schemas.microsoft.com/office/drawing/2014/main" id="{66ED2342-DB8D-1446-9DDA-4C44A8170880}"/>
              </a:ext>
            </a:extLst>
          </p:cNvPr>
          <p:cNvSpPr>
            <a:spLocks noChangeAspect="1" noChangeArrowheads="1"/>
          </p:cNvSpPr>
          <p:nvPr/>
        </p:nvSpPr>
        <p:spPr bwMode="auto">
          <a:xfrm>
            <a:off x="5738813" y="5619750"/>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E</a:t>
            </a:r>
            <a:endParaRPr lang="en-US" sz="1800" b="1" i="1">
              <a:latin typeface="Comic Sans MS" charset="0"/>
            </a:endParaRPr>
          </a:p>
        </p:txBody>
      </p:sp>
      <p:sp>
        <p:nvSpPr>
          <p:cNvPr id="42" name="Oval 36">
            <a:extLst>
              <a:ext uri="{FF2B5EF4-FFF2-40B4-BE49-F238E27FC236}">
                <a16:creationId xmlns:a16="http://schemas.microsoft.com/office/drawing/2014/main" id="{EB6734BE-F897-214F-94EF-EE03858CE80F}"/>
              </a:ext>
            </a:extLst>
          </p:cNvPr>
          <p:cNvSpPr>
            <a:spLocks noChangeAspect="1" noChangeArrowheads="1"/>
          </p:cNvSpPr>
          <p:nvPr/>
        </p:nvSpPr>
        <p:spPr bwMode="auto">
          <a:xfrm>
            <a:off x="6642100" y="6415088"/>
            <a:ext cx="503238" cy="233362"/>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B</a:t>
            </a:r>
          </a:p>
        </p:txBody>
      </p:sp>
      <p:sp>
        <p:nvSpPr>
          <p:cNvPr id="43" name="Oval 37">
            <a:extLst>
              <a:ext uri="{FF2B5EF4-FFF2-40B4-BE49-F238E27FC236}">
                <a16:creationId xmlns:a16="http://schemas.microsoft.com/office/drawing/2014/main" id="{35891D95-0FF9-6F46-B013-AB3B60BB91E5}"/>
              </a:ext>
            </a:extLst>
          </p:cNvPr>
          <p:cNvSpPr>
            <a:spLocks noChangeAspect="1" noChangeArrowheads="1"/>
          </p:cNvSpPr>
          <p:nvPr/>
        </p:nvSpPr>
        <p:spPr bwMode="auto">
          <a:xfrm>
            <a:off x="6173788" y="5997575"/>
            <a:ext cx="490537" cy="233363"/>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A</a:t>
            </a:r>
            <a:endParaRPr lang="en-US" sz="1800" b="1" i="1">
              <a:latin typeface="Comic Sans MS" charset="0"/>
            </a:endParaRPr>
          </a:p>
        </p:txBody>
      </p:sp>
      <p:cxnSp>
        <p:nvCxnSpPr>
          <p:cNvPr id="44" name="AutoShape 38">
            <a:extLst>
              <a:ext uri="{FF2B5EF4-FFF2-40B4-BE49-F238E27FC236}">
                <a16:creationId xmlns:a16="http://schemas.microsoft.com/office/drawing/2014/main" id="{90B0B551-EEDB-AD42-B83B-BC44091F110F}"/>
              </a:ext>
            </a:extLst>
          </p:cNvPr>
          <p:cNvCxnSpPr>
            <a:cxnSpLocks noChangeShapeType="1"/>
            <a:stCxn id="43" idx="5"/>
            <a:endCxn id="42" idx="0"/>
          </p:cNvCxnSpPr>
          <p:nvPr/>
        </p:nvCxnSpPr>
        <p:spPr bwMode="auto">
          <a:xfrm>
            <a:off x="6592888" y="6210300"/>
            <a:ext cx="301625" cy="190500"/>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5" name="AutoShape 39">
            <a:extLst>
              <a:ext uri="{FF2B5EF4-FFF2-40B4-BE49-F238E27FC236}">
                <a16:creationId xmlns:a16="http://schemas.microsoft.com/office/drawing/2014/main" id="{BDC11175-DC71-6744-A9A6-C2D3A5D9E0F4}"/>
              </a:ext>
            </a:extLst>
          </p:cNvPr>
          <p:cNvCxnSpPr>
            <a:cxnSpLocks noChangeShapeType="1"/>
            <a:stCxn id="41" idx="5"/>
            <a:endCxn id="43" idx="0"/>
          </p:cNvCxnSpPr>
          <p:nvPr/>
        </p:nvCxnSpPr>
        <p:spPr bwMode="auto">
          <a:xfrm>
            <a:off x="6137275" y="5832475"/>
            <a:ext cx="282575" cy="150813"/>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6" name="Rectangle 40">
            <a:extLst>
              <a:ext uri="{FF2B5EF4-FFF2-40B4-BE49-F238E27FC236}">
                <a16:creationId xmlns:a16="http://schemas.microsoft.com/office/drawing/2014/main" id="{65973052-8526-724B-8684-4EE92B472E2E}"/>
              </a:ext>
            </a:extLst>
          </p:cNvPr>
          <p:cNvSpPr>
            <a:spLocks noChangeArrowheads="1"/>
          </p:cNvSpPr>
          <p:nvPr/>
        </p:nvSpPr>
        <p:spPr bwMode="auto">
          <a:xfrm>
            <a:off x="7378700" y="5561013"/>
            <a:ext cx="1335088" cy="1098550"/>
          </a:xfrm>
          <a:prstGeom prst="rect">
            <a:avLst/>
          </a:prstGeom>
          <a:solidFill>
            <a:srgbClr val="008040">
              <a:alpha val="50000"/>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de-DE"/>
          </a:p>
        </p:txBody>
      </p:sp>
      <p:sp>
        <p:nvSpPr>
          <p:cNvPr id="47" name="Oval 41">
            <a:extLst>
              <a:ext uri="{FF2B5EF4-FFF2-40B4-BE49-F238E27FC236}">
                <a16:creationId xmlns:a16="http://schemas.microsoft.com/office/drawing/2014/main" id="{FCB0ABDE-C577-3B4C-AA22-19C31C0305CE}"/>
              </a:ext>
            </a:extLst>
          </p:cNvPr>
          <p:cNvSpPr>
            <a:spLocks noChangeAspect="1" noChangeArrowheads="1"/>
          </p:cNvSpPr>
          <p:nvPr/>
        </p:nvSpPr>
        <p:spPr bwMode="auto">
          <a:xfrm>
            <a:off x="7781925" y="5735638"/>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E</a:t>
            </a:r>
            <a:endParaRPr lang="en-US" sz="1800" b="1" i="1">
              <a:latin typeface="Comic Sans MS" charset="0"/>
            </a:endParaRPr>
          </a:p>
        </p:txBody>
      </p:sp>
      <p:sp>
        <p:nvSpPr>
          <p:cNvPr id="48" name="Oval 42">
            <a:extLst>
              <a:ext uri="{FF2B5EF4-FFF2-40B4-BE49-F238E27FC236}">
                <a16:creationId xmlns:a16="http://schemas.microsoft.com/office/drawing/2014/main" id="{81350AEF-3DC4-434C-B9DA-1FA78CBAA987}"/>
              </a:ext>
            </a:extLst>
          </p:cNvPr>
          <p:cNvSpPr>
            <a:spLocks noChangeAspect="1" noChangeArrowheads="1"/>
          </p:cNvSpPr>
          <p:nvPr/>
        </p:nvSpPr>
        <p:spPr bwMode="auto">
          <a:xfrm>
            <a:off x="7435850" y="6224588"/>
            <a:ext cx="503238" cy="233362"/>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B</a:t>
            </a:r>
          </a:p>
        </p:txBody>
      </p:sp>
      <p:sp>
        <p:nvSpPr>
          <p:cNvPr id="49" name="Oval 43">
            <a:extLst>
              <a:ext uri="{FF2B5EF4-FFF2-40B4-BE49-F238E27FC236}">
                <a16:creationId xmlns:a16="http://schemas.microsoft.com/office/drawing/2014/main" id="{973078B3-1143-DC4B-A225-739748040354}"/>
              </a:ext>
            </a:extLst>
          </p:cNvPr>
          <p:cNvSpPr>
            <a:spLocks noChangeAspect="1" noChangeArrowheads="1"/>
          </p:cNvSpPr>
          <p:nvPr/>
        </p:nvSpPr>
        <p:spPr bwMode="auto">
          <a:xfrm>
            <a:off x="8216900" y="6113463"/>
            <a:ext cx="490538" cy="233362"/>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A</a:t>
            </a:r>
            <a:endParaRPr lang="en-US" sz="1800" b="1" i="1">
              <a:latin typeface="Comic Sans MS" charset="0"/>
            </a:endParaRPr>
          </a:p>
        </p:txBody>
      </p:sp>
      <p:cxnSp>
        <p:nvCxnSpPr>
          <p:cNvPr id="50" name="AutoShape 44">
            <a:extLst>
              <a:ext uri="{FF2B5EF4-FFF2-40B4-BE49-F238E27FC236}">
                <a16:creationId xmlns:a16="http://schemas.microsoft.com/office/drawing/2014/main" id="{C994CFF1-BF4C-994E-9606-E11E49C78919}"/>
              </a:ext>
            </a:extLst>
          </p:cNvPr>
          <p:cNvCxnSpPr>
            <a:cxnSpLocks noChangeShapeType="1"/>
            <a:stCxn id="47" idx="3"/>
            <a:endCxn id="48" idx="0"/>
          </p:cNvCxnSpPr>
          <p:nvPr/>
        </p:nvCxnSpPr>
        <p:spPr bwMode="auto">
          <a:xfrm flipH="1">
            <a:off x="7688263" y="5948363"/>
            <a:ext cx="161925" cy="261937"/>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AutoShape 45">
            <a:extLst>
              <a:ext uri="{FF2B5EF4-FFF2-40B4-BE49-F238E27FC236}">
                <a16:creationId xmlns:a16="http://schemas.microsoft.com/office/drawing/2014/main" id="{96FC9431-B6A2-3243-BE70-6C65BBA5D29A}"/>
              </a:ext>
            </a:extLst>
          </p:cNvPr>
          <p:cNvCxnSpPr>
            <a:cxnSpLocks noChangeShapeType="1"/>
            <a:stCxn id="47" idx="5"/>
            <a:endCxn id="49" idx="0"/>
          </p:cNvCxnSpPr>
          <p:nvPr/>
        </p:nvCxnSpPr>
        <p:spPr bwMode="auto">
          <a:xfrm>
            <a:off x="8180388" y="5948363"/>
            <a:ext cx="282575" cy="150812"/>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2" name="Rectangle 51">
            <a:extLst>
              <a:ext uri="{FF2B5EF4-FFF2-40B4-BE49-F238E27FC236}">
                <a16:creationId xmlns:a16="http://schemas.microsoft.com/office/drawing/2014/main" id="{D0C5280B-9666-9C49-8323-69861072D27B}"/>
              </a:ext>
            </a:extLst>
          </p:cNvPr>
          <p:cNvSpPr>
            <a:spLocks noChangeArrowheads="1"/>
          </p:cNvSpPr>
          <p:nvPr/>
        </p:nvSpPr>
        <p:spPr bwMode="auto">
          <a:xfrm>
            <a:off x="919163" y="1360488"/>
            <a:ext cx="1397000" cy="1098550"/>
          </a:xfrm>
          <a:prstGeom prst="rect">
            <a:avLst/>
          </a:prstGeom>
          <a:solidFill>
            <a:srgbClr val="008040">
              <a:alpha val="50000"/>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de-DE"/>
          </a:p>
        </p:txBody>
      </p:sp>
      <p:sp>
        <p:nvSpPr>
          <p:cNvPr id="53" name="Oval 52">
            <a:extLst>
              <a:ext uri="{FF2B5EF4-FFF2-40B4-BE49-F238E27FC236}">
                <a16:creationId xmlns:a16="http://schemas.microsoft.com/office/drawing/2014/main" id="{5100B10E-BB9E-1E48-BD76-E4178C119B29}"/>
              </a:ext>
            </a:extLst>
          </p:cNvPr>
          <p:cNvSpPr>
            <a:spLocks noChangeAspect="1" noChangeArrowheads="1"/>
          </p:cNvSpPr>
          <p:nvPr/>
        </p:nvSpPr>
        <p:spPr bwMode="auto">
          <a:xfrm>
            <a:off x="996950" y="1463675"/>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E</a:t>
            </a:r>
            <a:endParaRPr lang="en-US" sz="1800" b="1" i="1">
              <a:latin typeface="Comic Sans MS" charset="0"/>
            </a:endParaRPr>
          </a:p>
        </p:txBody>
      </p:sp>
      <p:sp>
        <p:nvSpPr>
          <p:cNvPr id="54" name="Oval 53">
            <a:extLst>
              <a:ext uri="{FF2B5EF4-FFF2-40B4-BE49-F238E27FC236}">
                <a16:creationId xmlns:a16="http://schemas.microsoft.com/office/drawing/2014/main" id="{8C39B426-E22C-7D40-8F8F-1AA179F27654}"/>
              </a:ext>
            </a:extLst>
          </p:cNvPr>
          <p:cNvSpPr>
            <a:spLocks noChangeAspect="1" noChangeArrowheads="1"/>
          </p:cNvSpPr>
          <p:nvPr/>
        </p:nvSpPr>
        <p:spPr bwMode="auto">
          <a:xfrm>
            <a:off x="1741488" y="1462088"/>
            <a:ext cx="503237" cy="233362"/>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B</a:t>
            </a:r>
          </a:p>
        </p:txBody>
      </p:sp>
      <p:sp>
        <p:nvSpPr>
          <p:cNvPr id="55" name="Oval 54">
            <a:extLst>
              <a:ext uri="{FF2B5EF4-FFF2-40B4-BE49-F238E27FC236}">
                <a16:creationId xmlns:a16="http://schemas.microsoft.com/office/drawing/2014/main" id="{84052EF8-CD65-6142-94C5-0C7447CF7702}"/>
              </a:ext>
            </a:extLst>
          </p:cNvPr>
          <p:cNvSpPr>
            <a:spLocks noChangeAspect="1" noChangeArrowheads="1"/>
          </p:cNvSpPr>
          <p:nvPr/>
        </p:nvSpPr>
        <p:spPr bwMode="auto">
          <a:xfrm>
            <a:off x="1473200" y="2030413"/>
            <a:ext cx="490538" cy="233362"/>
          </a:xfrm>
          <a:prstGeom prst="ellipse">
            <a:avLst/>
          </a:prstGeom>
          <a:solidFill>
            <a:srgbClr val="FF9966"/>
          </a:solidFill>
          <a:ln w="28575">
            <a:solidFill>
              <a:schemeClr val="tx1"/>
            </a:solidFill>
            <a:round/>
            <a:headEnd type="none" w="sm" len="sm"/>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i="1">
                <a:latin typeface="Comic Sans MS" charset="0"/>
              </a:rPr>
              <a:t>A</a:t>
            </a:r>
            <a:endParaRPr lang="en-US" sz="1800" b="1" i="1">
              <a:latin typeface="Comic Sans MS" charset="0"/>
            </a:endParaRPr>
          </a:p>
        </p:txBody>
      </p:sp>
      <p:cxnSp>
        <p:nvCxnSpPr>
          <p:cNvPr id="56" name="AutoShape 55">
            <a:extLst>
              <a:ext uri="{FF2B5EF4-FFF2-40B4-BE49-F238E27FC236}">
                <a16:creationId xmlns:a16="http://schemas.microsoft.com/office/drawing/2014/main" id="{2A690BEA-6702-C14D-93B1-46D9D987E0E9}"/>
              </a:ext>
            </a:extLst>
          </p:cNvPr>
          <p:cNvCxnSpPr>
            <a:cxnSpLocks noChangeShapeType="1"/>
            <a:stCxn id="53" idx="5"/>
            <a:endCxn id="55" idx="0"/>
          </p:cNvCxnSpPr>
          <p:nvPr/>
        </p:nvCxnSpPr>
        <p:spPr bwMode="auto">
          <a:xfrm>
            <a:off x="1395413" y="1676400"/>
            <a:ext cx="323850" cy="339725"/>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7" name="AutoShape 56">
            <a:extLst>
              <a:ext uri="{FF2B5EF4-FFF2-40B4-BE49-F238E27FC236}">
                <a16:creationId xmlns:a16="http://schemas.microsoft.com/office/drawing/2014/main" id="{98364483-EA4E-7C4A-B709-A3927B4AF9BA}"/>
              </a:ext>
            </a:extLst>
          </p:cNvPr>
          <p:cNvCxnSpPr>
            <a:cxnSpLocks noChangeShapeType="1"/>
            <a:stCxn id="54" idx="4"/>
            <a:endCxn id="55" idx="0"/>
          </p:cNvCxnSpPr>
          <p:nvPr/>
        </p:nvCxnSpPr>
        <p:spPr bwMode="auto">
          <a:xfrm flipH="1">
            <a:off x="1719263" y="1709738"/>
            <a:ext cx="274637" cy="306387"/>
          </a:xfrm>
          <a:prstGeom prst="straightConnector1">
            <a:avLst/>
          </a:prstGeom>
          <a:noFill/>
          <a:ln w="5715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012164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t>Interim Summary</a:t>
            </a:r>
            <a:endParaRPr lang="en-US" dirty="0"/>
          </a:p>
        </p:txBody>
      </p:sp>
      <p:sp>
        <p:nvSpPr>
          <p:cNvPr id="150531" name="Rectangle 3"/>
          <p:cNvSpPr>
            <a:spLocks noGrp="1" noChangeArrowheads="1"/>
          </p:cNvSpPr>
          <p:nvPr>
            <p:ph idx="1"/>
          </p:nvPr>
        </p:nvSpPr>
        <p:spPr/>
        <p:txBody>
          <a:bodyPr/>
          <a:lstStyle/>
          <a:p>
            <a:r>
              <a:rPr lang="en-US" dirty="0">
                <a:solidFill>
                  <a:schemeClr val="accent1"/>
                </a:solidFill>
              </a:rPr>
              <a:t>Known structure, fully observable</a:t>
            </a:r>
            <a:r>
              <a:rPr lang="en-US" dirty="0"/>
              <a:t>: </a:t>
            </a:r>
            <a:br>
              <a:rPr lang="en-US" dirty="0"/>
            </a:br>
            <a:r>
              <a:rPr lang="en-US" dirty="0"/>
              <a:t>only need to do parameter estimation</a:t>
            </a:r>
          </a:p>
          <a:p>
            <a:r>
              <a:rPr lang="en-US" dirty="0">
                <a:solidFill>
                  <a:schemeClr val="accent1"/>
                </a:solidFill>
              </a:rPr>
              <a:t>Known structure, hidden variables</a:t>
            </a:r>
            <a:r>
              <a:rPr lang="en-US" dirty="0"/>
              <a:t>: </a:t>
            </a:r>
            <a:br>
              <a:rPr lang="en-US" dirty="0"/>
            </a:br>
            <a:r>
              <a:rPr lang="en-US" dirty="0"/>
              <a:t>use expectation </a:t>
            </a:r>
            <a:r>
              <a:rPr lang="en-US" dirty="0" err="1"/>
              <a:t>maximisation</a:t>
            </a:r>
            <a:r>
              <a:rPr lang="en-US" dirty="0"/>
              <a:t> (EM) to estimate parameters</a:t>
            </a:r>
          </a:p>
          <a:p>
            <a:r>
              <a:rPr lang="en-US" dirty="0">
                <a:solidFill>
                  <a:schemeClr val="accent1"/>
                </a:solidFill>
              </a:rPr>
              <a:t>Unknown structure, fully observable</a:t>
            </a:r>
            <a:r>
              <a:rPr lang="en-US" dirty="0"/>
              <a:t>: </a:t>
            </a:r>
            <a:br>
              <a:rPr lang="en-US" dirty="0"/>
            </a:br>
            <a:r>
              <a:rPr lang="en-US" dirty="0"/>
              <a:t>do heuristic search through structure space, then parameter estimation</a:t>
            </a:r>
          </a:p>
          <a:p>
            <a:r>
              <a:rPr lang="en-US" dirty="0">
                <a:solidFill>
                  <a:schemeClr val="accent1"/>
                </a:solidFill>
              </a:rPr>
              <a:t>Unknown structure, hidden variables</a:t>
            </a:r>
            <a:r>
              <a:rPr lang="en-US" dirty="0"/>
              <a:t>: </a:t>
            </a:r>
            <a:br>
              <a:rPr lang="en-US" dirty="0"/>
            </a:br>
            <a:r>
              <a:rPr lang="en-US" dirty="0"/>
              <a:t>structural EM</a:t>
            </a:r>
          </a:p>
        </p:txBody>
      </p:sp>
      <p:sp>
        <p:nvSpPr>
          <p:cNvPr id="6" name="Slide Number Placeholder 5">
            <a:extLst>
              <a:ext uri="{FF2B5EF4-FFF2-40B4-BE49-F238E27FC236}">
                <a16:creationId xmlns:a16="http://schemas.microsoft.com/office/drawing/2014/main" id="{FF8A7C4E-0988-1941-B8BC-A1B4E688368F}"/>
              </a:ext>
            </a:extLst>
          </p:cNvPr>
          <p:cNvSpPr>
            <a:spLocks noGrp="1"/>
          </p:cNvSpPr>
          <p:nvPr>
            <p:ph type="sldNum" sz="quarter" idx="12"/>
          </p:nvPr>
        </p:nvSpPr>
        <p:spPr/>
        <p:txBody>
          <a:bodyPr/>
          <a:lstStyle/>
          <a:p>
            <a:fld id="{67C9959E-8E6B-B04C-9955-EA096F41CA7A}" type="slidenum">
              <a:rPr lang="en-GB" smtClean="0"/>
              <a:t>16</a:t>
            </a:fld>
            <a:endParaRPr lang="en-GB"/>
          </a:p>
        </p:txBody>
      </p:sp>
    </p:spTree>
    <p:extLst>
      <p:ext uri="{BB962C8B-B14F-4D97-AF65-F5344CB8AC3E}">
        <p14:creationId xmlns:p14="http://schemas.microsoft.com/office/powerpoint/2010/main" val="2442304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Recap: Learning directed models</a:t>
            </a:r>
          </a:p>
          <a:p>
            <a:pPr lvl="1"/>
            <a:r>
              <a:rPr lang="en-GB" dirty="0"/>
              <a:t>Maximum likelihood (ML) estimation, expectation-maximisation (EM), structural EM</a:t>
            </a:r>
          </a:p>
          <a:p>
            <a:pPr marL="514350" indent="-514350">
              <a:buFont typeface="+mj-lt"/>
              <a:buAutoNum type="alphaUcPeriod"/>
            </a:pPr>
            <a:r>
              <a:rPr lang="en-GB" b="1" i="1" dirty="0">
                <a:solidFill>
                  <a:srgbClr val="C00000"/>
                </a:solidFill>
              </a:rPr>
              <a:t>Learning undirected models</a:t>
            </a:r>
          </a:p>
          <a:p>
            <a:pPr lvl="1"/>
            <a:r>
              <a:rPr lang="en-GB" dirty="0">
                <a:solidFill>
                  <a:srgbClr val="C00000"/>
                </a:solidFill>
              </a:rPr>
              <a:t>Iterative fitting procedure</a:t>
            </a:r>
          </a:p>
          <a:p>
            <a:pPr marL="514350" indent="-514350">
              <a:buFont typeface="+mj-lt"/>
              <a:buAutoNum type="alphaUcPeriod"/>
            </a:pPr>
            <a:r>
              <a:rPr lang="en-GB" i="1" dirty="0"/>
              <a:t>Lifted encoding of propositional models</a:t>
            </a:r>
          </a:p>
          <a:p>
            <a:pPr lvl="1"/>
            <a:r>
              <a:rPr lang="en-GB" dirty="0"/>
              <a:t>Colour passing</a:t>
            </a:r>
          </a:p>
          <a:p>
            <a:pPr marL="514350" indent="-514350">
              <a:buFont typeface="+mj-lt"/>
              <a:buAutoNum type="alphaUcPeriod"/>
            </a:pPr>
            <a:r>
              <a:rPr lang="en-GB" i="1" dirty="0"/>
              <a:t>Relational learning</a:t>
            </a:r>
          </a:p>
          <a:p>
            <a:pPr lvl="1"/>
            <a:r>
              <a:rPr lang="en-GB" dirty="0"/>
              <a:t>First-order inductive learning</a:t>
            </a:r>
          </a:p>
          <a:p>
            <a:pPr lvl="1"/>
            <a:r>
              <a:rPr lang="en-GB" dirty="0"/>
              <a:t>Decision tree representations</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12"/>
          </p:nvPr>
        </p:nvSpPr>
        <p:spPr/>
        <p:txBody>
          <a:bodyPr/>
          <a:lstStyle/>
          <a:p>
            <a:fld id="{67C9959E-8E6B-B04C-9955-EA096F41CA7A}" type="slidenum">
              <a:rPr lang="en-GB" smtClean="0"/>
              <a:t>17</a:t>
            </a:fld>
            <a:endParaRPr lang="en-GB"/>
          </a:p>
        </p:txBody>
      </p:sp>
    </p:spTree>
    <p:extLst>
      <p:ext uri="{BB962C8B-B14F-4D97-AF65-F5344CB8AC3E}">
        <p14:creationId xmlns:p14="http://schemas.microsoft.com/office/powerpoint/2010/main" val="1094183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rmAutofit/>
              </a:bodyPr>
              <a:lstStyle/>
              <a:p>
                <a:r>
                  <a:rPr lang="en-GB" dirty="0"/>
                  <a:t>BNs have the advantage of a normalisation constant of </a:t>
                </a:r>
                <a14:m>
                  <m:oMath xmlns:m="http://schemas.openxmlformats.org/officeDocument/2006/math">
                    <m:r>
                      <a:rPr lang="de-DE" b="0" i="1" dirty="0" smtClean="0">
                        <a:latin typeface="Cambria Math" panose="02040503050406030204" pitchFamily="18" charset="0"/>
                      </a:rPr>
                      <m:t>𝑍</m:t>
                    </m:r>
                    <m:r>
                      <a:rPr lang="de-DE" b="0" i="1" dirty="0" smtClean="0">
                        <a:latin typeface="Cambria Math" panose="02040503050406030204" pitchFamily="18" charset="0"/>
                      </a:rPr>
                      <m:t>=1</m:t>
                    </m:r>
                  </m:oMath>
                </a14:m>
                <a:endParaRPr lang="en-GB" dirty="0"/>
              </a:p>
              <a:p>
                <a:pPr lvl="1"/>
                <a:r>
                  <a:rPr lang="en-GB" dirty="0"/>
                  <a:t>Parameter estimation reduces to estimating parameters of local CPTs</a:t>
                </a:r>
              </a:p>
              <a:p>
                <a:pPr lvl="1"/>
                <a:r>
                  <a:rPr lang="en-GB" dirty="0"/>
                  <a:t>Undirected models do not have this advantage</a:t>
                </a:r>
              </a:p>
              <a:p>
                <a:pPr marL="0" lvl="1" indent="0">
                  <a:buNone/>
                </a:pPr>
                <a14:m>
                  <m:oMathPara xmlns:m="http://schemas.openxmlformats.org/officeDocument/2006/math">
                    <m:oMathParaPr>
                      <m:jc m:val="centerGroup"/>
                    </m:oMathParaPr>
                    <m:oMath xmlns:m="http://schemas.openxmlformats.org/officeDocument/2006/math">
                      <m:sSub>
                        <m:sSubPr>
                          <m:ctrlPr>
                            <a:rPr lang="de-DE" i="1" smtClean="0">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𝑃</m:t>
                          </m:r>
                        </m:e>
                        <m:sub>
                          <m:r>
                            <a:rPr lang="de-DE" i="1">
                              <a:solidFill>
                                <a:schemeClr val="tx1"/>
                              </a:solidFill>
                              <a:latin typeface="Cambria Math" panose="02040503050406030204" pitchFamily="18" charset="0"/>
                            </a:rPr>
                            <m:t>𝐹</m:t>
                          </m:r>
                        </m:sub>
                      </m:sSub>
                      <m:r>
                        <a:rPr lang="de-DE" i="1">
                          <a:solidFill>
                            <a:schemeClr val="tx1"/>
                          </a:solidFill>
                          <a:latin typeface="Cambria Math" panose="02040503050406030204" pitchFamily="18" charset="0"/>
                        </a:rPr>
                        <m:t>= </m:t>
                      </m:r>
                      <m:f>
                        <m:fPr>
                          <m:ctrlPr>
                            <a:rPr lang="de-DE" i="1">
                              <a:solidFill>
                                <a:schemeClr val="tx1"/>
                              </a:solidFill>
                              <a:latin typeface="Cambria Math" panose="02040503050406030204" pitchFamily="18" charset="0"/>
                            </a:rPr>
                          </m:ctrlPr>
                        </m:fPr>
                        <m:num>
                          <m:r>
                            <a:rPr lang="de-DE" i="1">
                              <a:solidFill>
                                <a:schemeClr val="tx1"/>
                              </a:solidFill>
                              <a:latin typeface="Cambria Math" panose="02040503050406030204" pitchFamily="18" charset="0"/>
                            </a:rPr>
                            <m:t>1</m:t>
                          </m:r>
                        </m:num>
                        <m:den>
                          <m:r>
                            <a:rPr lang="de-DE" i="1">
                              <a:solidFill>
                                <a:schemeClr val="tx1"/>
                              </a:solidFill>
                              <a:latin typeface="Cambria Math" panose="02040503050406030204" pitchFamily="18" charset="0"/>
                            </a:rPr>
                            <m:t>𝑍</m:t>
                          </m:r>
                        </m:den>
                      </m:f>
                      <m:nary>
                        <m:naryPr>
                          <m:chr m:val="∏"/>
                          <m:ctrlPr>
                            <a:rPr lang="de-DE" i="1">
                              <a:solidFill>
                                <a:schemeClr val="tx1"/>
                              </a:solidFill>
                              <a:latin typeface="Cambria Math" panose="02040503050406030204" pitchFamily="18" charset="0"/>
                            </a:rPr>
                          </m:ctrlPr>
                        </m:naryPr>
                        <m:sub>
                          <m:r>
                            <m:rPr>
                              <m:brk m:alnAt="23"/>
                            </m:rPr>
                            <a:rPr lang="de-DE" i="1">
                              <a:solidFill>
                                <a:schemeClr val="tx1"/>
                              </a:solidFill>
                              <a:latin typeface="Cambria Math" panose="02040503050406030204" pitchFamily="18" charset="0"/>
                            </a:rPr>
                            <m:t>𝑖</m:t>
                          </m:r>
                          <m:r>
                            <a:rPr lang="de-DE" i="1">
                              <a:solidFill>
                                <a:schemeClr val="tx1"/>
                              </a:solidFill>
                              <a:latin typeface="Cambria Math" panose="02040503050406030204" pitchFamily="18" charset="0"/>
                            </a:rPr>
                            <m:t>=1</m:t>
                          </m:r>
                        </m:sub>
                        <m:sup>
                          <m:r>
                            <a:rPr lang="de-DE" i="1">
                              <a:solidFill>
                                <a:schemeClr val="tx1"/>
                              </a:solidFill>
                              <a:latin typeface="Cambria Math" panose="02040503050406030204" pitchFamily="18" charset="0"/>
                            </a:rPr>
                            <m:t>𝑛</m:t>
                          </m:r>
                        </m:sup>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𝑖</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𝑅</m:t>
                                  </m:r>
                                </m:e>
                                <m:sub>
                                  <m:r>
                                    <a:rPr lang="de-DE" i="1" dirty="0">
                                      <a:solidFill>
                                        <a:schemeClr val="tx1"/>
                                      </a:solidFill>
                                      <a:latin typeface="Cambria Math" panose="02040503050406030204" pitchFamily="18" charset="0"/>
                                      <a:ea typeface="Cambria Math" panose="02040503050406030204" pitchFamily="18" charset="0"/>
                                    </a:rPr>
                                    <m:t>1</m:t>
                                  </m:r>
                                </m:sub>
                              </m:sSub>
                              <m:r>
                                <a:rPr lang="de-DE" i="1" dirty="0">
                                  <a:solidFill>
                                    <a:schemeClr val="tx1"/>
                                  </a:solidFill>
                                  <a:latin typeface="Cambria Math" panose="02040503050406030204" pitchFamily="18" charset="0"/>
                                  <a:ea typeface="Cambria Math" panose="02040503050406030204" pitchFamily="18" charset="0"/>
                                </a:rPr>
                                <m:t>,…, </m:t>
                              </m:r>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𝑅</m:t>
                                  </m:r>
                                </m:e>
                                <m:sub>
                                  <m:r>
                                    <a:rPr lang="de-DE" i="1" dirty="0">
                                      <a:solidFill>
                                        <a:schemeClr val="tx1"/>
                                      </a:solidFill>
                                      <a:latin typeface="Cambria Math" panose="02040503050406030204" pitchFamily="18" charset="0"/>
                                      <a:ea typeface="Cambria Math" panose="02040503050406030204" pitchFamily="18" charset="0"/>
                                    </a:rPr>
                                    <m:t>𝑘</m:t>
                                  </m:r>
                                </m:sub>
                              </m:sSub>
                            </m:e>
                          </m:d>
                        </m:e>
                      </m:nary>
                    </m:oMath>
                  </m:oMathPara>
                </a14:m>
                <a:endParaRPr lang="de-DE" dirty="0">
                  <a:solidFill>
                    <a:schemeClr val="accent1"/>
                  </a:solidFill>
                </a:endParaRPr>
              </a:p>
              <a:p>
                <a:pPr marL="0" lvl="1" indent="0">
                  <a:buNone/>
                </a:pPr>
                <a14:m>
                  <m:oMathPara xmlns:m="http://schemas.openxmlformats.org/officeDocument/2006/math">
                    <m:oMathParaPr>
                      <m:jc m:val="centerGroup"/>
                    </m:oMathParaPr>
                    <m:oMath xmlns:m="http://schemas.openxmlformats.org/officeDocument/2006/math">
                      <m:r>
                        <a:rPr lang="de-DE" i="1">
                          <a:solidFill>
                            <a:srgbClr val="C00000"/>
                          </a:solidFill>
                          <a:latin typeface="Cambria Math" panose="02040503050406030204" pitchFamily="18" charset="0"/>
                        </a:rPr>
                        <m:t>𝑍</m:t>
                      </m:r>
                      <m:r>
                        <a:rPr lang="de-DE" i="1">
                          <a:solidFill>
                            <a:srgbClr val="C00000"/>
                          </a:solidFill>
                          <a:latin typeface="Cambria Math" panose="02040503050406030204" pitchFamily="18" charset="0"/>
                        </a:rPr>
                        <m:t>=</m:t>
                      </m:r>
                      <m:nary>
                        <m:naryPr>
                          <m:chr m:val="∑"/>
                          <m:supHide m:val="on"/>
                          <m:ctrlPr>
                            <a:rPr lang="de-DE" i="1">
                              <a:solidFill>
                                <a:srgbClr val="C00000"/>
                              </a:solidFill>
                              <a:latin typeface="Cambria Math" panose="02040503050406030204" pitchFamily="18" charset="0"/>
                            </a:rPr>
                          </m:ctrlPr>
                        </m:naryPr>
                        <m:sub>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𝑟</m:t>
                              </m:r>
                            </m:e>
                            <m:sub>
                              <m:r>
                                <a:rPr lang="de-DE" i="1">
                                  <a:solidFill>
                                    <a:srgbClr val="C00000"/>
                                  </a:solidFill>
                                  <a:latin typeface="Cambria Math" panose="02040503050406030204" pitchFamily="18" charset="0"/>
                                </a:rPr>
                                <m:t>1</m:t>
                              </m:r>
                            </m:sub>
                          </m:sSub>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ea typeface="Cambria Math" panose="02040503050406030204" pitchFamily="18" charset="0"/>
                            </a:rPr>
                            <m:t>ℛ</m:t>
                          </m:r>
                          <m:r>
                            <a:rPr lang="de-DE" i="1">
                              <a:solidFill>
                                <a:srgbClr val="C00000"/>
                              </a:solidFill>
                              <a:latin typeface="Cambria Math" panose="02040503050406030204" pitchFamily="18" charset="0"/>
                            </a:rPr>
                            <m:t>(</m:t>
                          </m:r>
                          <m:sSub>
                            <m:sSubPr>
                              <m:ctrlPr>
                                <a:rPr lang="de-DE" i="1">
                                  <a:solidFill>
                                    <a:srgbClr val="C00000"/>
                                  </a:solidFill>
                                  <a:latin typeface="Cambria Math" panose="02040503050406030204" pitchFamily="18" charset="0"/>
                                  <a:ea typeface="Cambria Math" panose="02040503050406030204" pitchFamily="18" charset="0"/>
                                </a:rPr>
                              </m:ctrlPr>
                            </m:sSubPr>
                            <m:e>
                              <m:r>
                                <a:rPr lang="de-DE" i="1">
                                  <a:solidFill>
                                    <a:srgbClr val="C00000"/>
                                  </a:solidFill>
                                  <a:latin typeface="Cambria Math" panose="02040503050406030204" pitchFamily="18" charset="0"/>
                                </a:rPr>
                                <m:t>𝑅</m:t>
                              </m:r>
                            </m:e>
                            <m:sub>
                              <m:r>
                                <a:rPr lang="de-DE" i="1">
                                  <a:solidFill>
                                    <a:srgbClr val="C00000"/>
                                  </a:solidFill>
                                  <a:latin typeface="Cambria Math" panose="02040503050406030204" pitchFamily="18" charset="0"/>
                                </a:rPr>
                                <m:t>1</m:t>
                              </m:r>
                            </m:sub>
                          </m:sSub>
                          <m:r>
                            <a:rPr lang="de-DE" i="1">
                              <a:solidFill>
                                <a:srgbClr val="C00000"/>
                              </a:solidFill>
                              <a:latin typeface="Cambria Math" panose="02040503050406030204" pitchFamily="18" charset="0"/>
                            </a:rPr>
                            <m:t>)</m:t>
                          </m:r>
                        </m:sub>
                        <m:sup/>
                        <m:e>
                          <m:nary>
                            <m:naryPr>
                              <m:chr m:val="∑"/>
                              <m:supHide m:val="on"/>
                              <m:ctrlPr>
                                <a:rPr lang="de-DE" i="1">
                                  <a:solidFill>
                                    <a:srgbClr val="C00000"/>
                                  </a:solidFill>
                                  <a:latin typeface="Cambria Math" panose="02040503050406030204" pitchFamily="18" charset="0"/>
                                </a:rPr>
                              </m:ctrlPr>
                            </m:naryPr>
                            <m:sub>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𝑟</m:t>
                                  </m:r>
                                </m:e>
                                <m:sub>
                                  <m:r>
                                    <a:rPr lang="de-DE" i="1">
                                      <a:solidFill>
                                        <a:srgbClr val="C00000"/>
                                      </a:solidFill>
                                      <a:latin typeface="Cambria Math" panose="02040503050406030204" pitchFamily="18" charset="0"/>
                                    </a:rPr>
                                    <m:t>𝑛</m:t>
                                  </m:r>
                                </m:sub>
                              </m:sSub>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ea typeface="Cambria Math" panose="02040503050406030204" pitchFamily="18" charset="0"/>
                                </a:rPr>
                                <m:t>ℛ</m:t>
                              </m:r>
                              <m:r>
                                <a:rPr lang="de-DE" i="1">
                                  <a:solidFill>
                                    <a:srgbClr val="C00000"/>
                                  </a:solidFill>
                                  <a:latin typeface="Cambria Math" panose="02040503050406030204" pitchFamily="18" charset="0"/>
                                </a:rPr>
                                <m:t>(</m:t>
                              </m:r>
                              <m:sSub>
                                <m:sSubPr>
                                  <m:ctrlPr>
                                    <a:rPr lang="de-DE" i="1">
                                      <a:solidFill>
                                        <a:srgbClr val="C00000"/>
                                      </a:solidFill>
                                      <a:latin typeface="Cambria Math" panose="02040503050406030204" pitchFamily="18" charset="0"/>
                                      <a:ea typeface="Cambria Math" panose="02040503050406030204" pitchFamily="18" charset="0"/>
                                    </a:rPr>
                                  </m:ctrlPr>
                                </m:sSubPr>
                                <m:e>
                                  <m:r>
                                    <a:rPr lang="de-DE" i="1">
                                      <a:solidFill>
                                        <a:srgbClr val="C00000"/>
                                      </a:solidFill>
                                      <a:latin typeface="Cambria Math" panose="02040503050406030204" pitchFamily="18" charset="0"/>
                                    </a:rPr>
                                    <m:t>𝑅</m:t>
                                  </m:r>
                                </m:e>
                                <m:sub>
                                  <m:r>
                                    <a:rPr lang="de-DE" i="1">
                                      <a:solidFill>
                                        <a:srgbClr val="C00000"/>
                                      </a:solidFill>
                                      <a:latin typeface="Cambria Math" panose="02040503050406030204" pitchFamily="18" charset="0"/>
                                    </a:rPr>
                                    <m:t>𝑛</m:t>
                                  </m:r>
                                </m:sub>
                              </m:sSub>
                              <m:r>
                                <a:rPr lang="de-DE" i="1">
                                  <a:solidFill>
                                    <a:srgbClr val="C00000"/>
                                  </a:solidFill>
                                  <a:latin typeface="Cambria Math" panose="02040503050406030204" pitchFamily="18" charset="0"/>
                                </a:rPr>
                                <m:t>)</m:t>
                              </m:r>
                            </m:sub>
                            <m:sup/>
                            <m:e>
                              <m:nary>
                                <m:naryPr>
                                  <m:chr m:val="∏"/>
                                  <m:ctrlPr>
                                    <a:rPr lang="de-DE" i="1">
                                      <a:solidFill>
                                        <a:srgbClr val="C00000"/>
                                      </a:solidFill>
                                      <a:latin typeface="Cambria Math" panose="02040503050406030204" pitchFamily="18" charset="0"/>
                                    </a:rPr>
                                  </m:ctrlPr>
                                </m:naryPr>
                                <m:sub>
                                  <m:r>
                                    <m:rPr>
                                      <m:brk m:alnAt="23"/>
                                    </m:rPr>
                                    <a:rPr lang="de-DE" i="1">
                                      <a:solidFill>
                                        <a:srgbClr val="C00000"/>
                                      </a:solidFill>
                                      <a:latin typeface="Cambria Math" panose="02040503050406030204" pitchFamily="18" charset="0"/>
                                    </a:rPr>
                                    <m:t>𝑖</m:t>
                                  </m:r>
                                  <m:r>
                                    <a:rPr lang="de-DE" i="1">
                                      <a:solidFill>
                                        <a:srgbClr val="C00000"/>
                                      </a:solidFill>
                                      <a:latin typeface="Cambria Math" panose="02040503050406030204" pitchFamily="18" charset="0"/>
                                    </a:rPr>
                                    <m:t>=1</m:t>
                                  </m:r>
                                </m:sub>
                                <m:sup>
                                  <m:r>
                                    <a:rPr lang="de-DE" i="1">
                                      <a:solidFill>
                                        <a:srgbClr val="C00000"/>
                                      </a:solidFill>
                                      <a:latin typeface="Cambria Math" panose="02040503050406030204" pitchFamily="18" charset="0"/>
                                    </a:rPr>
                                    <m:t>𝑘</m:t>
                                  </m:r>
                                </m:sup>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i="1" dirty="0">
                                          <a:solidFill>
                                            <a:srgbClr val="C00000"/>
                                          </a:solidFill>
                                          <a:latin typeface="Cambria Math" panose="02040503050406030204" pitchFamily="18" charset="0"/>
                                          <a:ea typeface="Cambria Math" panose="02040503050406030204" pitchFamily="18" charset="0"/>
                                        </a:rPr>
                                        <m:t>𝜙</m:t>
                                      </m:r>
                                    </m:e>
                                    <m:sub>
                                      <m:r>
                                        <a:rPr lang="de-DE" i="1" dirty="0">
                                          <a:solidFill>
                                            <a:srgbClr val="C00000"/>
                                          </a:solidFill>
                                          <a:latin typeface="Cambria Math" panose="02040503050406030204" pitchFamily="18" charset="0"/>
                                          <a:ea typeface="Cambria Math" panose="02040503050406030204" pitchFamily="18" charset="0"/>
                                        </a:rPr>
                                        <m:t>𝑖</m:t>
                                      </m:r>
                                    </m:sub>
                                  </m:sSub>
                                  <m:d>
                                    <m:dPr>
                                      <m:ctrlPr>
                                        <a:rPr lang="de-DE" i="1" dirty="0">
                                          <a:solidFill>
                                            <a:srgbClr val="C00000"/>
                                          </a:solidFill>
                                          <a:latin typeface="Cambria Math" panose="02040503050406030204" pitchFamily="18" charset="0"/>
                                          <a:ea typeface="Cambria Math" panose="02040503050406030204" pitchFamily="18" charset="0"/>
                                        </a:rPr>
                                      </m:ctrlPr>
                                    </m:dPr>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i="1" dirty="0">
                                              <a:solidFill>
                                                <a:srgbClr val="C00000"/>
                                              </a:solidFill>
                                              <a:latin typeface="Cambria Math" panose="02040503050406030204" pitchFamily="18" charset="0"/>
                                              <a:ea typeface="Cambria Math" panose="02040503050406030204" pitchFamily="18" charset="0"/>
                                            </a:rPr>
                                            <m:t>𝑟</m:t>
                                          </m:r>
                                        </m:e>
                                        <m:sub>
                                          <m:r>
                                            <a:rPr lang="de-DE" i="1" dirty="0">
                                              <a:solidFill>
                                                <a:srgbClr val="C00000"/>
                                              </a:solidFill>
                                              <a:latin typeface="Cambria Math" panose="02040503050406030204" pitchFamily="18" charset="0"/>
                                              <a:ea typeface="Cambria Math" panose="02040503050406030204" pitchFamily="18" charset="0"/>
                                            </a:rPr>
                                            <m:t>1</m:t>
                                          </m:r>
                                        </m:sub>
                                      </m:sSub>
                                      <m:r>
                                        <a:rPr lang="de-DE" i="1" dirty="0">
                                          <a:solidFill>
                                            <a:srgbClr val="C00000"/>
                                          </a:solidFill>
                                          <a:latin typeface="Cambria Math" panose="02040503050406030204" pitchFamily="18" charset="0"/>
                                          <a:ea typeface="Cambria Math" panose="02040503050406030204" pitchFamily="18" charset="0"/>
                                        </a:rPr>
                                        <m:t>,…, </m:t>
                                      </m:r>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i="1" dirty="0">
                                              <a:solidFill>
                                                <a:srgbClr val="C00000"/>
                                              </a:solidFill>
                                              <a:latin typeface="Cambria Math" panose="02040503050406030204" pitchFamily="18" charset="0"/>
                                              <a:ea typeface="Cambria Math" panose="02040503050406030204" pitchFamily="18" charset="0"/>
                                            </a:rPr>
                                            <m:t>𝑟</m:t>
                                          </m:r>
                                        </m:e>
                                        <m:sub>
                                          <m:r>
                                            <a:rPr lang="de-DE" i="1" dirty="0">
                                              <a:solidFill>
                                                <a:srgbClr val="C00000"/>
                                              </a:solidFill>
                                              <a:latin typeface="Cambria Math" panose="02040503050406030204" pitchFamily="18" charset="0"/>
                                              <a:ea typeface="Cambria Math" panose="02040503050406030204" pitchFamily="18" charset="0"/>
                                            </a:rPr>
                                            <m:t>𝑘</m:t>
                                          </m:r>
                                        </m:sub>
                                      </m:sSub>
                                    </m:e>
                                  </m:d>
                                </m:e>
                              </m:nary>
                            </m:e>
                          </m:nary>
                        </m:e>
                      </m:nary>
                    </m:oMath>
                  </m:oMathPara>
                </a14:m>
                <a:endParaRPr lang="en-GB" dirty="0"/>
              </a:p>
              <a:p>
                <a:pPr lvl="2"/>
                <a:endParaRPr lang="de-DE" i="1" dirty="0">
                  <a:latin typeface="Cambria Math" panose="02040503050406030204" pitchFamily="18" charset="0"/>
                </a:endParaRPr>
              </a:p>
              <a:p>
                <a:pPr lvl="2"/>
                <a14:m>
                  <m:oMath xmlns:m="http://schemas.openxmlformats.org/officeDocument/2006/math">
                    <m:r>
                      <a:rPr lang="de-DE" i="1" dirty="0">
                        <a:latin typeface="Cambria Math" panose="02040503050406030204" pitchFamily="18" charset="0"/>
                      </a:rPr>
                      <m:t>𝑍</m:t>
                    </m:r>
                  </m:oMath>
                </a14:m>
                <a:r>
                  <a:rPr lang="en-GB" dirty="0"/>
                  <a:t> combines all variables in model in one function</a:t>
                </a:r>
              </a:p>
              <a:p>
                <a:pPr lvl="1"/>
                <a:endParaRPr lang="en-GB" dirty="0"/>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47" t="-1768" r="-482" b="-12374"/>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12"/>
          </p:nvPr>
        </p:nvSpPr>
        <p:spPr/>
        <p:txBody>
          <a:bodyPr/>
          <a:lstStyle/>
          <a:p>
            <a:fld id="{67C9959E-8E6B-B04C-9955-EA096F41CA7A}" type="slidenum">
              <a:rPr lang="en-GB" smtClean="0"/>
              <a:t>18</a:t>
            </a:fld>
            <a:endParaRPr lang="en-GB"/>
          </a:p>
        </p:txBody>
      </p:sp>
    </p:spTree>
    <p:extLst>
      <p:ext uri="{BB962C8B-B14F-4D97-AF65-F5344CB8AC3E}">
        <p14:creationId xmlns:p14="http://schemas.microsoft.com/office/powerpoint/2010/main" val="263836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fontScale="90000"/>
          </a:bodyPr>
          <a:lstStyle/>
          <a:p>
            <a:r>
              <a:rPr lang="en-GB" dirty="0"/>
              <a:t>ML Procedure for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9C3964-7879-8244-97C9-AFA9E52874B5}"/>
                  </a:ext>
                </a:extLst>
              </p:cNvPr>
              <p:cNvSpPr>
                <a:spLocks noGrp="1"/>
              </p:cNvSpPr>
              <p:nvPr>
                <p:ph idx="1"/>
              </p:nvPr>
            </p:nvSpPr>
            <p:spPr/>
            <p:txBody>
              <a:bodyPr>
                <a:normAutofit lnSpcReduction="10000"/>
              </a:bodyPr>
              <a:lstStyle/>
              <a:p>
                <a:r>
                  <a:rPr lang="en-GB" dirty="0"/>
                  <a:t>Given a model </a:t>
                </a:r>
                <a14:m>
                  <m:oMath xmlns:m="http://schemas.openxmlformats.org/officeDocument/2006/math">
                    <m:r>
                      <a:rPr lang="en-GB" i="1" dirty="0" smtClean="0">
                        <a:latin typeface="Cambria Math" panose="02040503050406030204" pitchFamily="18" charset="0"/>
                      </a:rPr>
                      <m:t>𝐹</m:t>
                    </m:r>
                    <m:r>
                      <a:rPr lang="de-DE" b="0" i="1" dirty="0"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sSubSup>
                  </m:oMath>
                </a14:m>
                <a:r>
                  <a:rPr lang="en-GB" dirty="0"/>
                  <a:t> with </a:t>
                </a:r>
                <a14:m>
                  <m:oMath xmlns:m="http://schemas.openxmlformats.org/officeDocument/2006/math">
                    <m:r>
                      <a:rPr lang="de-DE" b="0" i="1" dirty="0" smtClean="0">
                        <a:latin typeface="Cambria Math" panose="02040503050406030204" pitchFamily="18" charset="0"/>
                      </a:rPr>
                      <m:t>𝑙</m:t>
                    </m:r>
                  </m:oMath>
                </a14:m>
                <a:r>
                  <a:rPr lang="en-GB" dirty="0"/>
                  <a:t> random variables </a:t>
                </a:r>
                <a14:m>
                  <m:oMath xmlns:m="http://schemas.openxmlformats.org/officeDocument/2006/math">
                    <m:r>
                      <a:rPr lang="de-DE" b="0" i="1" dirty="0" smtClean="0">
                        <a:latin typeface="Cambria Math" panose="02040503050406030204" pitchFamily="18" charset="0"/>
                        <a:ea typeface="Cambria Math" panose="02040503050406030204" pitchFamily="18" charset="0"/>
                      </a:rPr>
                      <m:t>𝑅</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𝐹</m:t>
                        </m:r>
                      </m:e>
                    </m:d>
                  </m:oMath>
                </a14:m>
                <a:r>
                  <a:rPr lang="en-GB" dirty="0"/>
                  <a:t> with range values</a:t>
                </a:r>
                <a:r>
                  <a:rPr lang="de-DE" dirty="0"/>
                  <a:t> </a:t>
                </a:r>
                <a14:m>
                  <m:oMath xmlns:m="http://schemas.openxmlformats.org/officeDocument/2006/math">
                    <m:r>
                      <a:rPr lang="de-DE" b="0" i="1" dirty="0" smtClean="0">
                        <a:latin typeface="Cambria Math" panose="02040503050406030204" pitchFamily="18" charset="0"/>
                      </a:rPr>
                      <m:t>𝑟</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𝑅</m:t>
                        </m:r>
                      </m:e>
                    </m:d>
                  </m:oMath>
                </a14:m>
                <a:endParaRPr lang="en-GB" dirty="0"/>
              </a:p>
              <a:p>
                <a:pPr lvl="1"/>
                <a:r>
                  <a:rPr lang="en-GB" dirty="0"/>
                  <a:t>Let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𝑊</m:t>
                    </m:r>
                    <m:r>
                      <a:rPr lang="de-DE" b="0" i="1" dirty="0" smtClean="0">
                        <a:latin typeface="Cambria Math" panose="02040503050406030204" pitchFamily="18" charset="0"/>
                        <a:ea typeface="Cambria Math" panose="02040503050406030204" pitchFamily="18" charset="0"/>
                      </a:rPr>
                      <m:t>=</m:t>
                    </m:r>
                    <m:sSubSup>
                      <m:sSubSupPr>
                        <m:ctrlPr>
                          <a:rPr lang="de-DE" i="1" dirty="0" smtClean="0">
                            <a:latin typeface="Cambria Math" panose="02040503050406030204" pitchFamily="18" charset="0"/>
                            <a:ea typeface="Cambria Math" panose="02040503050406030204" pitchFamily="18" charset="0"/>
                          </a:rPr>
                        </m:ctrlPr>
                      </m:sSubSupPr>
                      <m:e>
                        <m:r>
                          <a:rPr lang="de-DE" i="1" dirty="0" smtClean="0">
                            <a:latin typeface="Cambria Math" panose="02040503050406030204" pitchFamily="18" charset="0"/>
                            <a:ea typeface="Cambria Math" panose="02040503050406030204" pitchFamily="18" charset="0"/>
                          </a:rPr>
                          <m:t>×</m:t>
                        </m:r>
                      </m:e>
                      <m:sub>
                        <m:r>
                          <a:rPr lang="de-DE" b="0" i="1" dirty="0" smtClean="0">
                            <a:latin typeface="Cambria Math" panose="02040503050406030204" pitchFamily="18" charset="0"/>
                            <a:ea typeface="Cambria Math" panose="02040503050406030204" pitchFamily="18" charset="0"/>
                          </a:rPr>
                          <m:t>𝑖</m:t>
                        </m:r>
                        <m:r>
                          <a:rPr lang="de-DE" b="0" i="1" dirty="0" smtClean="0">
                            <a:latin typeface="Cambria Math" panose="02040503050406030204" pitchFamily="18" charset="0"/>
                            <a:ea typeface="Cambria Math" panose="02040503050406030204" pitchFamily="18" charset="0"/>
                          </a:rPr>
                          <m:t>=1</m:t>
                        </m:r>
                      </m:sub>
                      <m:sup>
                        <m:r>
                          <a:rPr lang="de-DE" b="0" i="1" dirty="0" smtClean="0">
                            <a:latin typeface="Cambria Math" panose="02040503050406030204" pitchFamily="18" charset="0"/>
                            <a:ea typeface="Cambria Math" panose="02040503050406030204" pitchFamily="18" charset="0"/>
                          </a:rPr>
                          <m:t>𝑙</m:t>
                        </m:r>
                      </m:sup>
                    </m:sSubSup>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𝑅</m:t>
                            </m:r>
                          </m:e>
                          <m:sub>
                            <m:r>
                              <a:rPr lang="de-DE" b="0" i="1" dirty="0" smtClean="0">
                                <a:latin typeface="Cambria Math" panose="02040503050406030204" pitchFamily="18" charset="0"/>
                                <a:ea typeface="Cambria Math" panose="02040503050406030204" pitchFamily="18" charset="0"/>
                              </a:rPr>
                              <m:t>𝑖</m:t>
                            </m:r>
                          </m:sub>
                        </m:sSub>
                      </m:e>
                    </m:d>
                  </m:oMath>
                </a14:m>
                <a:r>
                  <a:rPr lang="en-GB" dirty="0"/>
                  <a:t> denote the set of possible worlds</a:t>
                </a:r>
              </a:p>
              <a:p>
                <a:pPr lvl="2"/>
                <a:r>
                  <a:rPr lang="en-GB" dirty="0"/>
                  <a:t>With </a:t>
                </a:r>
                <a14:m>
                  <m:oMath xmlns:m="http://schemas.openxmlformats.org/officeDocument/2006/math">
                    <m:r>
                      <a:rPr lang="de-DE" b="1" i="1" dirty="0">
                        <a:latin typeface="Cambria Math" panose="02040503050406030204" pitchFamily="18" charset="0"/>
                      </a:rPr>
                      <m:t>𝒓</m:t>
                    </m:r>
                    <m:r>
                      <a:rPr lang="de-DE" b="0" i="1" dirty="0" smtClean="0">
                        <a:latin typeface="Cambria Math" panose="02040503050406030204" pitchFamily="18" charset="0"/>
                      </a:rPr>
                      <m:t>=</m:t>
                    </m:r>
                    <m:d>
                      <m:dPr>
                        <m:ctrlPr>
                          <a:rPr lang="de-DE"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𝑙</m:t>
                            </m:r>
                          </m:sub>
                        </m:sSub>
                      </m:e>
                    </m:d>
                  </m:oMath>
                </a14:m>
                <a:r>
                  <a:rPr lang="en-GB" dirty="0"/>
                  <a:t> referring to a single world (compound event for </a:t>
                </a:r>
                <a14:m>
                  <m:oMath xmlns:m="http://schemas.openxmlformats.org/officeDocument/2006/math">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𝐹</m:t>
                        </m:r>
                      </m:e>
                    </m:d>
                  </m:oMath>
                </a14:m>
                <a:r>
                  <a:rPr lang="en-GB" dirty="0"/>
                  <a:t>)</a:t>
                </a:r>
              </a:p>
              <a:p>
                <a:pPr lvl="2"/>
                <a:r>
                  <a:rPr lang="en-GB" dirty="0">
                    <a:ea typeface="Cambria Math" panose="02040503050406030204" pitchFamily="18" charset="0"/>
                  </a:rPr>
                  <a:t>Let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de-DE" b="0" i="1" dirty="0" smtClean="0">
                            <a:latin typeface="Cambria Math" panose="02040503050406030204" pitchFamily="18" charset="0"/>
                            <a:ea typeface="Cambria Math" panose="02040503050406030204" pitchFamily="18" charset="0"/>
                          </a:rPr>
                          <m:t>𝛼</m:t>
                        </m:r>
                      </m:sub>
                    </m:sSub>
                  </m:oMath>
                </a14:m>
                <a:r>
                  <a:rPr lang="en-GB" dirty="0">
                    <a:ea typeface="Cambria Math" panose="02040503050406030204" pitchFamily="18" charset="0"/>
                  </a:rPr>
                  <a:t> denote the projection of </a:t>
                </a:r>
                <a14:m>
                  <m:oMath xmlns:m="http://schemas.openxmlformats.org/officeDocument/2006/math">
                    <m:r>
                      <a:rPr lang="de-DE" b="1" i="1" dirty="0">
                        <a:latin typeface="Cambria Math" panose="02040503050406030204" pitchFamily="18" charset="0"/>
                      </a:rPr>
                      <m:t>𝒓</m:t>
                    </m:r>
                  </m:oMath>
                </a14:m>
                <a:r>
                  <a:rPr lang="en-GB" dirty="0">
                    <a:ea typeface="Cambria Math" panose="02040503050406030204" pitchFamily="18" charset="0"/>
                  </a:rPr>
                  <a:t> onto the randvars of some entity </a:t>
                </a:r>
                <a14:m>
                  <m:oMath xmlns:m="http://schemas.openxmlformats.org/officeDocument/2006/math">
                    <m:r>
                      <a:rPr lang="de-DE" i="1" dirty="0">
                        <a:latin typeface="Cambria Math" panose="02040503050406030204" pitchFamily="18" charset="0"/>
                        <a:ea typeface="Cambria Math" panose="02040503050406030204" pitchFamily="18" charset="0"/>
                      </a:rPr>
                      <m:t>𝛼</m:t>
                    </m:r>
                  </m:oMath>
                </a14:m>
                <a:endParaRPr lang="en-GB" dirty="0">
                  <a:ea typeface="Cambria Math" panose="02040503050406030204" pitchFamily="18" charset="0"/>
                </a:endParaRPr>
              </a:p>
              <a:p>
                <a:pPr lvl="3"/>
                <a:r>
                  <a:rPr lang="en-GB" dirty="0">
                    <a:ea typeface="Cambria Math" panose="02040503050406030204" pitchFamily="18" charset="0"/>
                  </a:rPr>
                  <a:t>E.g.,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de-DE" i="1" smtClean="0">
                            <a:latin typeface="Cambria Math" panose="02040503050406030204" pitchFamily="18" charset="0"/>
                            <a:ea typeface="Cambria Math" panose="02040503050406030204" pitchFamily="18" charset="0"/>
                          </a:rPr>
                          <m:t>𝑓</m:t>
                        </m:r>
                      </m:sub>
                    </m:sSub>
                    <m:r>
                      <a:rPr lang="de-DE" b="0" i="1" dirty="0"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𝑓</m:t>
                            </m:r>
                          </m:e>
                        </m:d>
                      </m:sub>
                    </m:sSub>
                    <m:d>
                      <m:dPr>
                        <m:ctrlPr>
                          <a:rPr lang="en-GB"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oMath>
                </a14:m>
                <a:r>
                  <a:rPr lang="en-GB" dirty="0"/>
                  <a:t>: project </a:t>
                </a:r>
                <a14:m>
                  <m:oMath xmlns:m="http://schemas.openxmlformats.org/officeDocument/2006/math">
                    <m:r>
                      <a:rPr lang="de-DE" b="1" i="1" dirty="0">
                        <a:latin typeface="Cambria Math" panose="02040503050406030204" pitchFamily="18" charset="0"/>
                      </a:rPr>
                      <m:t>𝒓</m:t>
                    </m:r>
                  </m:oMath>
                </a14:m>
                <a:r>
                  <a:rPr lang="en-GB" dirty="0"/>
                  <a:t> onto the randvars in </a:t>
                </a:r>
                <a14:m>
                  <m:oMath xmlns:m="http://schemas.openxmlformats.org/officeDocument/2006/math">
                    <m:r>
                      <a:rPr lang="de-DE" b="0" i="1" dirty="0" smtClean="0">
                        <a:latin typeface="Cambria Math" panose="02040503050406030204" pitchFamily="18" charset="0"/>
                      </a:rPr>
                      <m:t>𝑓</m:t>
                    </m:r>
                  </m:oMath>
                </a14:m>
                <a:endParaRPr lang="en-GB" dirty="0"/>
              </a:p>
              <a:p>
                <a:pPr lvl="1"/>
                <a:r>
                  <a:rPr lang="en-GB" dirty="0"/>
                  <a:t>Let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oMath>
                </a14:m>
                <a:r>
                  <a:rPr lang="en-GB" dirty="0"/>
                  <a:t> refer to the potential function of </a:t>
                </a:r>
                <a14:m>
                  <m:oMath xmlns:m="http://schemas.openxmlformats.org/officeDocument/2006/math">
                    <m:r>
                      <a:rPr lang="de-DE" b="0" i="1" dirty="0" smtClean="0">
                        <a:latin typeface="Cambria Math" panose="02040503050406030204" pitchFamily="18" charset="0"/>
                        <a:ea typeface="Cambria Math" panose="02040503050406030204" pitchFamily="18" charset="0"/>
                      </a:rPr>
                      <m:t>𝑓</m:t>
                    </m:r>
                  </m:oMath>
                </a14:m>
                <a:endParaRPr lang="en-GB" dirty="0"/>
              </a:p>
              <a:p>
                <a:r>
                  <a:rPr lang="en-GB" dirty="0"/>
                  <a:t>Given a data set </a:t>
                </a:r>
                <a14:m>
                  <m:oMath xmlns:m="http://schemas.openxmlformats.org/officeDocument/2006/math">
                    <m:r>
                      <a:rPr lang="en-GB" i="1" dirty="0">
                        <a:latin typeface="Cambria Math" panose="02040503050406030204" pitchFamily="18" charset="0"/>
                      </a:rPr>
                      <m:t>𝐷</m:t>
                    </m:r>
                  </m:oMath>
                </a14:m>
                <a:r>
                  <a:rPr lang="en-GB" dirty="0"/>
                  <a:t> with </a:t>
                </a:r>
                <a14:m>
                  <m:oMath xmlns:m="http://schemas.openxmlformats.org/officeDocument/2006/math">
                    <m:r>
                      <a:rPr lang="en-GB" i="1" dirty="0" smtClean="0">
                        <a:latin typeface="Cambria Math" panose="02040503050406030204" pitchFamily="18" charset="0"/>
                      </a:rPr>
                      <m:t>𝑘</m:t>
                    </m:r>
                  </m:oMath>
                </a14:m>
                <a:r>
                  <a:rPr lang="en-GB" dirty="0"/>
                  <a:t> compound events for </a:t>
                </a:r>
                <a14:m>
                  <m:oMath xmlns:m="http://schemas.openxmlformats.org/officeDocument/2006/math">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𝐹</m:t>
                        </m:r>
                      </m:e>
                    </m:d>
                  </m:oMath>
                </a14:m>
                <a:r>
                  <a:rPr lang="en-GB" dirty="0"/>
                  <a:t> (i.e., complete data)</a:t>
                </a:r>
              </a:p>
              <a:p>
                <a:pPr lvl="1"/>
                <a:r>
                  <a:rPr lang="en-GB" b="0" dirty="0"/>
                  <a:t>Let</a:t>
                </a:r>
                <a:r>
                  <a:rPr lang="de-DE" b="0" dirty="0"/>
                  <a:t> </a:t>
                </a:r>
                <a14:m>
                  <m:oMath xmlns:m="http://schemas.openxmlformats.org/officeDocument/2006/math">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1" i="1" dirty="0" smtClean="0">
                            <a:latin typeface="Cambria Math" panose="02040503050406030204" pitchFamily="18" charset="0"/>
                          </a:rPr>
                          <m:t>𝒓</m:t>
                        </m:r>
                      </m:e>
                    </m:d>
                  </m:oMath>
                </a14:m>
                <a:r>
                  <a:rPr lang="en-GB" dirty="0"/>
                  <a:t> denote how often </a:t>
                </a:r>
                <a14:m>
                  <m:oMath xmlns:m="http://schemas.openxmlformats.org/officeDocument/2006/math">
                    <m:r>
                      <a:rPr lang="de-DE" b="1" i="1" dirty="0">
                        <a:latin typeface="Cambria Math" panose="02040503050406030204" pitchFamily="18" charset="0"/>
                      </a:rPr>
                      <m:t>𝒓</m:t>
                    </m:r>
                  </m:oMath>
                </a14:m>
                <a:r>
                  <a:rPr lang="en-GB" dirty="0"/>
                  <a:t> has been observed in </a:t>
                </a:r>
                <a14:m>
                  <m:oMath xmlns:m="http://schemas.openxmlformats.org/officeDocument/2006/math">
                    <m:r>
                      <a:rPr lang="en-GB" i="1" dirty="0">
                        <a:latin typeface="Cambria Math" panose="02040503050406030204" pitchFamily="18" charset="0"/>
                      </a:rPr>
                      <m:t>𝐷</m:t>
                    </m:r>
                  </m:oMath>
                </a14:m>
                <a:endParaRPr lang="de-DE" dirty="0"/>
              </a:p>
              <a:p>
                <a:pPr lvl="1"/>
                <a:r>
                  <a:rPr lang="en-GB" dirty="0"/>
                  <a:t>Could write </a:t>
                </a:r>
                <a14:m>
                  <m:oMath xmlns:m="http://schemas.openxmlformats.org/officeDocument/2006/math">
                    <m:r>
                      <a:rPr lang="en-GB" i="1" dirty="0">
                        <a:latin typeface="Cambria Math" panose="02040503050406030204" pitchFamily="18" charset="0"/>
                      </a:rPr>
                      <m:t>𝐷</m:t>
                    </m:r>
                  </m:oMath>
                </a14:m>
                <a:r>
                  <a:rPr lang="en-GB" dirty="0"/>
                  <a:t> as multi-set, i.e., </a:t>
                </a:r>
                <a14:m>
                  <m:oMath xmlns:m="http://schemas.openxmlformats.org/officeDocument/2006/math">
                    <m:r>
                      <a:rPr lang="de-DE" b="0" i="1" dirty="0" smtClean="0">
                        <a:latin typeface="Cambria Math" panose="02040503050406030204" pitchFamily="18" charset="0"/>
                      </a:rPr>
                      <m:t>𝐷</m:t>
                    </m:r>
                    <m:r>
                      <a:rPr lang="de-DE" b="0" i="0" dirty="0" smtClean="0">
                        <a:latin typeface="Cambria Math" panose="02040503050406030204" pitchFamily="18" charset="0"/>
                      </a:rPr>
                      <m:t>=</m:t>
                    </m:r>
                    <m:sSubSup>
                      <m:sSubSupPr>
                        <m:ctrlPr>
                          <a:rPr lang="de-DE" b="0" i="1" dirty="0" smtClean="0">
                            <a:latin typeface="Cambria Math" panose="02040503050406030204" pitchFamily="18" charset="0"/>
                          </a:rPr>
                        </m:ctrlPr>
                      </m:sSubSupPr>
                      <m:e>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1" i="1" dirty="0">
                                        <a:latin typeface="Cambria Math" panose="02040503050406030204" pitchFamily="18" charset="0"/>
                                      </a:rPr>
                                      <m:t>𝒓</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1" i="1" dirty="0">
                                            <a:latin typeface="Cambria Math" panose="02040503050406030204" pitchFamily="18" charset="0"/>
                                          </a:rPr>
                                          <m:t>𝒓</m:t>
                                        </m:r>
                                      </m:e>
                                    </m:d>
                                  </m:e>
                                </m:d>
                              </m:e>
                              <m:sub>
                                <m:r>
                                  <a:rPr lang="de-DE" b="0" i="1" dirty="0" smtClean="0">
                                    <a:latin typeface="Cambria Math" panose="02040503050406030204" pitchFamily="18" charset="0"/>
                                  </a:rPr>
                                  <m:t>𝑖</m:t>
                                </m:r>
                              </m:sub>
                            </m:sSub>
                          </m:e>
                        </m:d>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𝑚</m:t>
                        </m:r>
                      </m:sup>
                    </m:sSubSup>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89C3964-7879-8244-97C9-AFA9E52874B5}"/>
                  </a:ext>
                </a:extLst>
              </p:cNvPr>
              <p:cNvSpPr>
                <a:spLocks noGrp="1" noRot="1" noChangeAspect="1" noMove="1" noResize="1" noEditPoints="1" noAdjustHandles="1" noChangeArrowheads="1" noChangeShapeType="1" noTextEdit="1"/>
              </p:cNvSpPr>
              <p:nvPr>
                <p:ph idx="1"/>
              </p:nvPr>
            </p:nvSpPr>
            <p:spPr>
              <a:blipFill>
                <a:blip r:embed="rId2"/>
                <a:stretch>
                  <a:fillRect l="-1447" t="-2525" r="-64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12"/>
          </p:nvPr>
        </p:nvSpPr>
        <p:spPr/>
        <p:txBody>
          <a:bodyPr/>
          <a:lstStyle/>
          <a:p>
            <a:fld id="{67C9959E-8E6B-B04C-9955-EA096F41CA7A}" type="slidenum">
              <a:rPr lang="en-GB" smtClean="0"/>
              <a:t>19</a:t>
            </a:fld>
            <a:endParaRPr lang="en-GB"/>
          </a:p>
        </p:txBody>
      </p:sp>
    </p:spTree>
    <p:extLst>
      <p:ext uri="{BB962C8B-B14F-4D97-AF65-F5344CB8AC3E}">
        <p14:creationId xmlns:p14="http://schemas.microsoft.com/office/powerpoint/2010/main" val="2053826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a:xfrm>
            <a:off x="628649" y="260986"/>
            <a:ext cx="8254093" cy="717866"/>
          </a:xfrm>
        </p:spPr>
        <p:txBody>
          <a:bodyPr>
            <a:normAutofit fontScale="90000"/>
          </a:bodyPr>
          <a:lstStyle/>
          <a:p>
            <a:r>
              <a:rPr lang="en-GB" dirty="0"/>
              <a:t>Probabilistic Graphical Models (PGMs)</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254093" cy="5198111"/>
          </a:xfrm>
        </p:spPr>
        <p:txBody>
          <a:bodyPr numCol="2">
            <a:normAutofit fontScale="85000" lnSpcReduction="20000"/>
          </a:bodyPr>
          <a:lstStyle/>
          <a:p>
            <a:pPr marL="457200" indent="-457200">
              <a:buFont typeface="+mj-lt"/>
              <a:buAutoNum type="arabicPeriod"/>
            </a:pPr>
            <a:r>
              <a:rPr lang="en-GB" dirty="0"/>
              <a:t>Recap: </a:t>
            </a:r>
            <a:r>
              <a:rPr lang="en-GB" b="1" dirty="0"/>
              <a:t>Propositional </a:t>
            </a:r>
            <a:r>
              <a:rPr lang="en-GB" dirty="0"/>
              <a:t>modelling</a:t>
            </a:r>
          </a:p>
          <a:p>
            <a:pPr lvl="1"/>
            <a:r>
              <a:rPr lang="en-GB" dirty="0"/>
              <a:t>Factor model, Bayesian network, Markov network</a:t>
            </a:r>
          </a:p>
          <a:p>
            <a:pPr lvl="1"/>
            <a:r>
              <a:rPr lang="en-GB" dirty="0"/>
              <a:t>Semantics, inference tasks </a:t>
            </a:r>
            <a:br>
              <a:rPr lang="en-GB" dirty="0"/>
            </a:br>
            <a:r>
              <a:rPr lang="en-GB" dirty="0"/>
              <a:t>+ algorithms + complexity</a:t>
            </a:r>
          </a:p>
          <a:p>
            <a:pPr marL="457200" indent="-457200">
              <a:buFont typeface="+mj-lt"/>
              <a:buAutoNum type="arabicPeriod"/>
            </a:pPr>
            <a:r>
              <a:rPr lang="en-GB" b="1" dirty="0"/>
              <a:t>Probabilistic relational models</a:t>
            </a:r>
            <a:r>
              <a:rPr lang="en-GB" dirty="0"/>
              <a:t> (PRMs)</a:t>
            </a:r>
          </a:p>
          <a:p>
            <a:pPr lvl="1"/>
            <a:r>
              <a:rPr lang="en-GB" dirty="0"/>
              <a:t>Parameterised models, Markov logic networks</a:t>
            </a:r>
          </a:p>
          <a:p>
            <a:pPr lvl="1"/>
            <a:r>
              <a:rPr lang="en-GB" dirty="0"/>
              <a:t>Semantics, inference tasks</a:t>
            </a:r>
          </a:p>
          <a:p>
            <a:pPr marL="457200" indent="-457200">
              <a:buFont typeface="+mj-lt"/>
              <a:buAutoNum type="arabicPeriod"/>
            </a:pPr>
            <a:r>
              <a:rPr lang="en-GB" b="1" dirty="0"/>
              <a:t>Lifted inference</a:t>
            </a:r>
          </a:p>
          <a:p>
            <a:pPr lvl="1"/>
            <a:r>
              <a:rPr lang="en-GB" dirty="0"/>
              <a:t>LVE, LJT, FOKC</a:t>
            </a:r>
          </a:p>
          <a:p>
            <a:pPr lvl="1"/>
            <a:r>
              <a:rPr lang="en-GB" dirty="0"/>
              <a:t>Theoretical analysis</a:t>
            </a:r>
          </a:p>
          <a:p>
            <a:pPr marL="457200" indent="-457200">
              <a:buFont typeface="+mj-lt"/>
              <a:buAutoNum type="arabicPeriod"/>
            </a:pPr>
            <a:r>
              <a:rPr lang="en-GB" b="1" dirty="0">
                <a:solidFill>
                  <a:srgbClr val="C00000"/>
                </a:solidFill>
              </a:rPr>
              <a:t>Lifted learning </a:t>
            </a:r>
          </a:p>
          <a:p>
            <a:pPr lvl="1"/>
            <a:r>
              <a:rPr lang="en-GB" dirty="0">
                <a:solidFill>
                  <a:srgbClr val="C00000"/>
                </a:solidFill>
              </a:rPr>
              <a:t>Recap: propositional learning</a:t>
            </a:r>
          </a:p>
          <a:p>
            <a:pPr lvl="1"/>
            <a:r>
              <a:rPr lang="en-GB" dirty="0">
                <a:solidFill>
                  <a:srgbClr val="C00000"/>
                </a:solidFill>
              </a:rPr>
              <a:t>From ground to lifted models</a:t>
            </a:r>
          </a:p>
          <a:p>
            <a:pPr lvl="1"/>
            <a:r>
              <a:rPr lang="en-GB" dirty="0">
                <a:solidFill>
                  <a:srgbClr val="C00000"/>
                </a:solidFill>
              </a:rPr>
              <a:t>Direct lifted learning</a:t>
            </a:r>
          </a:p>
          <a:p>
            <a:pPr marL="457200" indent="-457200">
              <a:buFont typeface="+mj-lt"/>
              <a:buAutoNum type="arabicPeriod"/>
            </a:pPr>
            <a:r>
              <a:rPr lang="en-GB" b="1" dirty="0"/>
              <a:t>Approximate Inference: Sampling</a:t>
            </a:r>
          </a:p>
          <a:p>
            <a:pPr lvl="1"/>
            <a:r>
              <a:rPr lang="en-GB" dirty="0"/>
              <a:t>Importance sampling</a:t>
            </a:r>
          </a:p>
          <a:p>
            <a:pPr lvl="1"/>
            <a:r>
              <a:rPr lang="en-GB" dirty="0"/>
              <a:t>MCMC methods</a:t>
            </a:r>
          </a:p>
          <a:p>
            <a:pPr marL="457200" indent="-457200">
              <a:buFont typeface="+mj-lt"/>
              <a:buAutoNum type="arabicPeriod"/>
            </a:pPr>
            <a:r>
              <a:rPr lang="en-GB" b="1" dirty="0"/>
              <a:t>Sequential models &amp; inference</a:t>
            </a:r>
            <a:endParaRPr lang="en-GB" dirty="0"/>
          </a:p>
          <a:p>
            <a:pPr lvl="1"/>
            <a:r>
              <a:rPr lang="en-GB" dirty="0"/>
              <a:t>Dynamic PRMs</a:t>
            </a:r>
          </a:p>
          <a:p>
            <a:pPr lvl="1"/>
            <a:r>
              <a:rPr lang="en-GB" dirty="0"/>
              <a:t>Semantics, inference tasks </a:t>
            </a:r>
            <a:br>
              <a:rPr lang="en-GB" dirty="0"/>
            </a:br>
            <a:r>
              <a:rPr lang="en-GB" dirty="0"/>
              <a:t>+ algorithms + complexity, learning</a:t>
            </a:r>
          </a:p>
          <a:p>
            <a:pPr marL="457200" indent="-457200">
              <a:buFont typeface="+mj-lt"/>
              <a:buAutoNum type="arabicPeriod"/>
            </a:pPr>
            <a:r>
              <a:rPr lang="en-GB" b="1" dirty="0"/>
              <a:t>Decision making</a:t>
            </a:r>
          </a:p>
          <a:p>
            <a:pPr lvl="1"/>
            <a:r>
              <a:rPr lang="en-GB" dirty="0"/>
              <a:t>(Dynamic) Decision PRMs</a:t>
            </a:r>
          </a:p>
          <a:p>
            <a:pPr lvl="1"/>
            <a:r>
              <a:rPr lang="en-GB" dirty="0"/>
              <a:t>Semantics, inference tasks </a:t>
            </a:r>
            <a:br>
              <a:rPr lang="en-GB" dirty="0"/>
            </a:br>
            <a:r>
              <a:rPr lang="en-GB" dirty="0"/>
              <a:t>+ algorithms, learning</a:t>
            </a:r>
          </a:p>
          <a:p>
            <a:pPr marL="457200" indent="-457200">
              <a:buFont typeface="+mj-lt"/>
              <a:buAutoNum type="arabicPeriod"/>
            </a:pPr>
            <a:r>
              <a:rPr lang="en-GB" b="1" dirty="0"/>
              <a:t>Continuous Space</a:t>
            </a:r>
          </a:p>
          <a:p>
            <a:pPr lvl="1"/>
            <a:r>
              <a:rPr lang="en-GB" dirty="0"/>
              <a:t>Gaussian distributions and Bayesian networks</a:t>
            </a:r>
          </a:p>
          <a:p>
            <a:pPr lvl="1"/>
            <a:r>
              <a:rPr lang="en-GB"/>
              <a:t>Probabilistic soft logic</a:t>
            </a:r>
            <a:endParaRPr lang="en-GB" dirty="0"/>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3296837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fontScale="90000"/>
          </a:bodyPr>
          <a:lstStyle/>
          <a:p>
            <a:r>
              <a:rPr lang="en-GB" dirty="0"/>
              <a:t>ML Procedure for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9C3964-7879-8244-97C9-AFA9E52874B5}"/>
                  </a:ext>
                </a:extLst>
              </p:cNvPr>
              <p:cNvSpPr>
                <a:spLocks noGrp="1"/>
              </p:cNvSpPr>
              <p:nvPr>
                <p:ph idx="1"/>
              </p:nvPr>
            </p:nvSpPr>
            <p:spPr/>
            <p:txBody>
              <a:bodyPr>
                <a:normAutofit/>
              </a:bodyPr>
              <a:lstStyle/>
              <a:p>
                <a:pPr marL="514350" indent="-514350">
                  <a:buFont typeface="+mj-lt"/>
                  <a:buAutoNum type="arabicPeriod"/>
                </a:pPr>
                <a:r>
                  <a:rPr lang="en-GB" dirty="0"/>
                  <a:t>Express the likelihood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oMath>
                </a14:m>
                <a:r>
                  <a:rPr lang="en-GB" dirty="0"/>
                  <a:t> of the data </a:t>
                </a:r>
                <a14:m>
                  <m:oMath xmlns:m="http://schemas.openxmlformats.org/officeDocument/2006/math">
                    <m:r>
                      <a:rPr lang="en-GB" i="1" dirty="0">
                        <a:latin typeface="Cambria Math" panose="02040503050406030204" pitchFamily="18" charset="0"/>
                      </a:rPr>
                      <m:t>𝐷</m:t>
                    </m:r>
                  </m:oMath>
                </a14:m>
                <a:r>
                  <a:rPr lang="en-GB" dirty="0"/>
                  <a:t> as a function of the parameters </a:t>
                </a:r>
                <a14:m>
                  <m:oMath xmlns:m="http://schemas.openxmlformats.org/officeDocument/2006/math">
                    <m:r>
                      <a:rPr lang="de-DE" i="1">
                        <a:latin typeface="Cambria Math" panose="02040503050406030204" pitchFamily="18" charset="0"/>
                        <a:ea typeface="Cambria Math" panose="02040503050406030204" pitchFamily="18" charset="0"/>
                      </a:rPr>
                      <m:t>𝜃</m:t>
                    </m:r>
                  </m:oMath>
                </a14:m>
                <a:r>
                  <a:rPr lang="en-GB" dirty="0"/>
                  <a:t> to be learned</a:t>
                </a:r>
              </a:p>
              <a:p>
                <a:pPr lvl="1"/>
                <a14:m>
                  <m:oMath xmlns:m="http://schemas.openxmlformats.org/officeDocument/2006/math">
                    <m:r>
                      <a:rPr lang="de-DE" i="1">
                        <a:latin typeface="Cambria Math" panose="02040503050406030204" pitchFamily="18" charset="0"/>
                        <a:ea typeface="Cambria Math" panose="02040503050406030204" pitchFamily="18" charset="0"/>
                      </a:rPr>
                      <m:t>𝜃</m:t>
                    </m:r>
                  </m:oMath>
                </a14:m>
                <a:r>
                  <a:rPr lang="en-GB" dirty="0"/>
                  <a:t> refers to the potentials in the factors of </a:t>
                </a:r>
                <a14:m>
                  <m:oMath xmlns:m="http://schemas.openxmlformats.org/officeDocument/2006/math">
                    <m:r>
                      <a:rPr lang="en-GB" i="1" dirty="0">
                        <a:latin typeface="Cambria Math" panose="02040503050406030204" pitchFamily="18" charset="0"/>
                      </a:rPr>
                      <m:t>𝐹</m:t>
                    </m:r>
                  </m:oMath>
                </a14:m>
                <a:endParaRPr lang="en-GB"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a:rPr lang="de-DE" b="1" i="1" dirty="0">
                              <a:latin typeface="Cambria Math" panose="02040503050406030204" pitchFamily="18" charset="0"/>
                            </a:rPr>
                            <m:t>𝒓</m:t>
                          </m:r>
                          <m:r>
                            <a:rPr lang="de-DE" b="1"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rPr>
                            <m:t>𝑃</m:t>
                          </m:r>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rPr>
                                  </m:ctrlPr>
                                </m:dPr>
                                <m:e>
                                  <m:r>
                                    <a:rPr lang="de-DE" b="1" i="1" dirty="0">
                                      <a:latin typeface="Cambria Math" panose="02040503050406030204" pitchFamily="18" charset="0"/>
                                    </a:rPr>
                                    <m:t>𝒓</m:t>
                                  </m:r>
                                  <m:r>
                                    <a:rPr lang="de-DE" i="1" dirty="0">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sup>
                              <m:r>
                                <a:rPr lang="de-DE" i="1">
                                  <a:latin typeface="Cambria Math" panose="02040503050406030204" pitchFamily="18" charset="0"/>
                                </a:rPr>
                                <m:t>#</m:t>
                              </m:r>
                              <m:d>
                                <m:dPr>
                                  <m:ctrlPr>
                                    <a:rPr lang="de-DE" i="1">
                                      <a:latin typeface="Cambria Math" panose="02040503050406030204" pitchFamily="18" charset="0"/>
                                    </a:rPr>
                                  </m:ctrlPr>
                                </m:dPr>
                                <m:e>
                                  <m:r>
                                    <a:rPr lang="de-DE" b="1" i="1" dirty="0">
                                      <a:latin typeface="Cambria Math" panose="02040503050406030204" pitchFamily="18" charset="0"/>
                                    </a:rPr>
                                    <m:t>𝒓</m:t>
                                  </m:r>
                                </m:e>
                              </m:d>
                            </m:sup>
                          </m:sSup>
                        </m:e>
                      </m:nary>
                    </m:oMath>
                  </m:oMathPara>
                </a14:m>
                <a:endParaRPr lang="en-GB" dirty="0"/>
              </a:p>
              <a:p>
                <a:pPr lvl="1"/>
                <a:r>
                  <a:rPr lang="en-GB" dirty="0"/>
                  <a:t>In this formulation,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oMath>
                </a14:m>
                <a:r>
                  <a:rPr lang="en-GB" dirty="0"/>
                  <a:t> can become zero if an </a:t>
                </a:r>
                <a14:m>
                  <m:oMath xmlns:m="http://schemas.openxmlformats.org/officeDocument/2006/math">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oMath>
                </a14:m>
                <a:r>
                  <a:rPr lang="en-GB" dirty="0"/>
                  <a:t> has not been observed</a:t>
                </a:r>
              </a:p>
              <a:p>
                <a:pPr lvl="2"/>
                <a:r>
                  <a:rPr lang="en-GB" dirty="0"/>
                  <a:t>E.g., initialise all counts to </a:t>
                </a:r>
                <a14:m>
                  <m:oMath xmlns:m="http://schemas.openxmlformats.org/officeDocument/2006/math">
                    <m:r>
                      <a:rPr lang="en-GB" i="1" dirty="0" smtClean="0">
                        <a:latin typeface="Cambria Math" panose="02040503050406030204" pitchFamily="18" charset="0"/>
                      </a:rPr>
                      <m:t>1</m:t>
                    </m:r>
                  </m:oMath>
                </a14:m>
                <a:r>
                  <a:rPr lang="en-GB" dirty="0"/>
                  <a:t> to circumvent problem</a:t>
                </a:r>
              </a:p>
              <a:p>
                <a:pPr marL="534988" indent="0">
                  <a:buNone/>
                </a:pPr>
                <a:r>
                  <a:rPr lang="en-GB" dirty="0"/>
                  <a:t>and take the logarithm</a:t>
                </a:r>
              </a:p>
              <a:p>
                <a:pPr marL="0" indent="0">
                  <a:buNone/>
                </a:pP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m:rPr>
                          <m:aln/>
                        </m:rP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nary>
                            <m:naryPr>
                              <m:chr m:val="∏"/>
                              <m:supHide m:val="on"/>
                              <m:ctrlPr>
                                <a:rPr lang="de-DE" i="1">
                                  <a:latin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rPr>
                                <m:t>𝑃</m:t>
                              </m:r>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rPr>
                                      </m:ctrlPr>
                                    </m:dPr>
                                    <m:e>
                                      <m:r>
                                        <a:rPr lang="de-DE" b="1" i="1" dirty="0">
                                          <a:latin typeface="Cambria Math" panose="02040503050406030204" pitchFamily="18" charset="0"/>
                                        </a:rPr>
                                        <m:t>𝒓</m:t>
                                      </m:r>
                                      <m:r>
                                        <a:rPr lang="de-DE" i="1" dirty="0">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sup>
                                  <m:r>
                                    <a:rPr lang="de-DE" i="1">
                                      <a:latin typeface="Cambria Math" panose="02040503050406030204" pitchFamily="18" charset="0"/>
                                    </a:rPr>
                                    <m:t>#</m:t>
                                  </m:r>
                                  <m:d>
                                    <m:dPr>
                                      <m:ctrlPr>
                                        <a:rPr lang="de-DE" i="1">
                                          <a:latin typeface="Cambria Math" panose="02040503050406030204" pitchFamily="18" charset="0"/>
                                        </a:rPr>
                                      </m:ctrlPr>
                                    </m:dPr>
                                    <m:e>
                                      <m:r>
                                        <a:rPr lang="de-DE" b="1" i="1" dirty="0">
                                          <a:latin typeface="Cambria Math" panose="02040503050406030204" pitchFamily="18" charset="0"/>
                                        </a:rPr>
                                        <m:t>𝒓</m:t>
                                      </m:r>
                                    </m:e>
                                  </m:d>
                                </m:sup>
                              </m:sSup>
                            </m:e>
                          </m:nary>
                        </m:e>
                      </m:func>
                    </m:oMath>
                  </m:oMathPara>
                </a14:m>
                <a:endParaRPr lang="en-GB" dirty="0"/>
              </a:p>
            </p:txBody>
          </p:sp>
        </mc:Choice>
        <mc:Fallback xmlns="">
          <p:sp>
            <p:nvSpPr>
              <p:cNvPr id="3" name="Content Placeholder 2">
                <a:extLst>
                  <a:ext uri="{FF2B5EF4-FFF2-40B4-BE49-F238E27FC236}">
                    <a16:creationId xmlns:a16="http://schemas.microsoft.com/office/drawing/2014/main" id="{789C3964-7879-8244-97C9-AFA9E52874B5}"/>
                  </a:ext>
                </a:extLst>
              </p:cNvPr>
              <p:cNvSpPr>
                <a:spLocks noGrp="1" noRot="1" noChangeAspect="1" noMove="1" noResize="1" noEditPoints="1" noAdjustHandles="1" noChangeArrowheads="1" noChangeShapeType="1" noTextEdit="1"/>
              </p:cNvSpPr>
              <p:nvPr>
                <p:ph idx="1"/>
              </p:nvPr>
            </p:nvSpPr>
            <p:spPr>
              <a:blipFill>
                <a:blip r:embed="rId2"/>
                <a:stretch>
                  <a:fillRect l="-1608" t="-8081" b="-3535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12"/>
          </p:nvPr>
        </p:nvSpPr>
        <p:spPr/>
        <p:txBody>
          <a:bodyPr/>
          <a:lstStyle/>
          <a:p>
            <a:fld id="{67C9959E-8E6B-B04C-9955-EA096F41CA7A}" type="slidenum">
              <a:rPr lang="en-GB" smtClean="0"/>
              <a:t>20</a:t>
            </a:fld>
            <a:endParaRPr lang="en-GB"/>
          </a:p>
        </p:txBody>
      </p:sp>
    </p:spTree>
    <p:extLst>
      <p:ext uri="{BB962C8B-B14F-4D97-AF65-F5344CB8AC3E}">
        <p14:creationId xmlns:p14="http://schemas.microsoft.com/office/powerpoint/2010/main" val="1199823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fontScale="90000"/>
          </a:bodyPr>
          <a:lstStyle/>
          <a:p>
            <a:r>
              <a:rPr lang="en-GB"/>
              <a:t>ML Procedure for Undirected Models</a:t>
            </a:r>
            <a:endParaRPr lang="en-GB" dirty="0"/>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12"/>
          </p:nvPr>
        </p:nvSpPr>
        <p:spPr/>
        <p:txBody>
          <a:bodyPr/>
          <a:lstStyle/>
          <a:p>
            <a:fld id="{67C9959E-8E6B-B04C-9955-EA096F41CA7A}" type="slidenum">
              <a:rPr lang="en-GB" smtClean="0"/>
              <a:pPr/>
              <a:t>21</a:t>
            </a:fld>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F9A3776-EA36-0C47-A9CD-230AF455B4B1}"/>
                  </a:ext>
                </a:extLst>
              </p:cNvPr>
              <p:cNvSpPr/>
              <p:nvPr/>
            </p:nvSpPr>
            <p:spPr>
              <a:xfrm>
                <a:off x="563335" y="1112948"/>
                <a:ext cx="3481796" cy="7643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m:rPr>
                          <m:aln/>
                        </m:rP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nary>
                            <m:naryPr>
                              <m:chr m:val="∏"/>
                              <m:supHide m:val="on"/>
                              <m:ctrlPr>
                                <a:rPr lang="de-DE" i="1">
                                  <a:latin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rPr>
                                <m:t>𝑃</m:t>
                              </m:r>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rPr>
                                      </m:ctrlPr>
                                    </m:dPr>
                                    <m:e>
                                      <m:r>
                                        <a:rPr lang="de-DE" b="1" i="1" dirty="0">
                                          <a:latin typeface="Cambria Math" panose="02040503050406030204" pitchFamily="18" charset="0"/>
                                        </a:rPr>
                                        <m:t>𝒓</m:t>
                                      </m:r>
                                      <m:r>
                                        <a:rPr lang="de-DE" i="1" dirty="0">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sup>
                                  <m:r>
                                    <a:rPr lang="de-DE" i="1">
                                      <a:latin typeface="Cambria Math" panose="02040503050406030204" pitchFamily="18" charset="0"/>
                                    </a:rPr>
                                    <m:t>#</m:t>
                                  </m:r>
                                  <m:d>
                                    <m:dPr>
                                      <m:ctrlPr>
                                        <a:rPr lang="de-DE" i="1">
                                          <a:latin typeface="Cambria Math" panose="02040503050406030204" pitchFamily="18" charset="0"/>
                                        </a:rPr>
                                      </m:ctrlPr>
                                    </m:dPr>
                                    <m:e>
                                      <m:r>
                                        <a:rPr lang="de-DE" b="1" i="1" dirty="0">
                                          <a:latin typeface="Cambria Math" panose="02040503050406030204" pitchFamily="18" charset="0"/>
                                        </a:rPr>
                                        <m:t>𝒓</m:t>
                                      </m:r>
                                    </m:e>
                                  </m:d>
                                </m:sup>
                              </m:sSup>
                            </m:e>
                          </m:nary>
                        </m:e>
                      </m:func>
                    </m:oMath>
                  </m:oMathPara>
                </a14:m>
                <a:endParaRPr lang="en-GB" dirty="0"/>
              </a:p>
            </p:txBody>
          </p:sp>
        </mc:Choice>
        <mc:Fallback xmlns="">
          <p:sp>
            <p:nvSpPr>
              <p:cNvPr id="8" name="Rectangle 7">
                <a:extLst>
                  <a:ext uri="{FF2B5EF4-FFF2-40B4-BE49-F238E27FC236}">
                    <a16:creationId xmlns:a16="http://schemas.microsoft.com/office/drawing/2014/main" id="{BF9A3776-EA36-0C47-A9CD-230AF455B4B1}"/>
                  </a:ext>
                </a:extLst>
              </p:cNvPr>
              <p:cNvSpPr>
                <a:spLocks noRot="1" noChangeAspect="1" noMove="1" noResize="1" noEditPoints="1" noAdjustHandles="1" noChangeArrowheads="1" noChangeShapeType="1" noTextEdit="1"/>
              </p:cNvSpPr>
              <p:nvPr/>
            </p:nvSpPr>
            <p:spPr>
              <a:xfrm>
                <a:off x="563335" y="1112948"/>
                <a:ext cx="3481796" cy="764376"/>
              </a:xfrm>
              <a:prstGeom prst="rect">
                <a:avLst/>
              </a:prstGeom>
              <a:blipFill>
                <a:blip r:embed="rId2"/>
                <a:stretch>
                  <a:fillRect t="-122951" b="-1688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F45F655-3D23-CC43-AA0A-A03AD693393A}"/>
                  </a:ext>
                </a:extLst>
              </p:cNvPr>
              <p:cNvSpPr/>
              <p:nvPr/>
            </p:nvSpPr>
            <p:spPr>
              <a:xfrm>
                <a:off x="1527723" y="1842633"/>
                <a:ext cx="5865223" cy="7958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rPr>
                                <m:t>𝑃</m:t>
                              </m:r>
                              <m:d>
                                <m:dPr>
                                  <m:ctrlPr>
                                    <a:rPr lang="de-DE" i="1">
                                      <a:latin typeface="Cambria Math" panose="02040503050406030204" pitchFamily="18" charset="0"/>
                                    </a:rPr>
                                  </m:ctrlPr>
                                </m:dPr>
                                <m:e>
                                  <m:r>
                                    <a:rPr lang="de-DE" b="1" i="1" dirty="0">
                                      <a:latin typeface="Cambria Math" panose="02040503050406030204" pitchFamily="18" charset="0"/>
                                    </a:rPr>
                                    <m:t>𝒓</m:t>
                                  </m:r>
                                  <m:r>
                                    <a:rPr lang="de-DE" i="1" dirty="0">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e>
                      </m:nary>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nary>
                                    <m:naryPr>
                                      <m:chr m:val="∏"/>
                                      <m:supHide m:val="on"/>
                                      <m:ctrlPr>
                                        <a:rPr lang="de-DE" i="1">
                                          <a:latin typeface="Cambria Math" panose="02040503050406030204" pitchFamily="18" charset="0"/>
                                        </a:rPr>
                                      </m:ctrlPr>
                                    </m:naryPr>
                                    <m:sub>
                                      <m: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nary>
                                </m:e>
                              </m:d>
                            </m:e>
                          </m:func>
                        </m:e>
                      </m:nary>
                    </m:oMath>
                  </m:oMathPara>
                </a14:m>
                <a:endParaRPr lang="en-GB" dirty="0"/>
              </a:p>
            </p:txBody>
          </p:sp>
        </mc:Choice>
        <mc:Fallback xmlns="">
          <p:sp>
            <p:nvSpPr>
              <p:cNvPr id="9" name="Rectangle 8">
                <a:extLst>
                  <a:ext uri="{FF2B5EF4-FFF2-40B4-BE49-F238E27FC236}">
                    <a16:creationId xmlns:a16="http://schemas.microsoft.com/office/drawing/2014/main" id="{4F45F655-3D23-CC43-AA0A-A03AD693393A}"/>
                  </a:ext>
                </a:extLst>
              </p:cNvPr>
              <p:cNvSpPr>
                <a:spLocks noRot="1" noChangeAspect="1" noMove="1" noResize="1" noEditPoints="1" noAdjustHandles="1" noChangeArrowheads="1" noChangeShapeType="1" noTextEdit="1"/>
              </p:cNvSpPr>
              <p:nvPr/>
            </p:nvSpPr>
            <p:spPr>
              <a:xfrm>
                <a:off x="1527723" y="1842633"/>
                <a:ext cx="5865223" cy="795859"/>
              </a:xfrm>
              <a:prstGeom prst="rect">
                <a:avLst/>
              </a:prstGeom>
              <a:blipFill>
                <a:blip r:embed="rId3"/>
                <a:stretch>
                  <a:fillRect l="-4329" t="-115625" b="-15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2741C01-73D0-A344-A9E2-500CC7FCA3C4}"/>
                  </a:ext>
                </a:extLst>
              </p:cNvPr>
              <p:cNvSpPr/>
              <p:nvPr/>
            </p:nvSpPr>
            <p:spPr>
              <a:xfrm>
                <a:off x="1676400" y="2537628"/>
                <a:ext cx="4182533" cy="7958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d>
                            <m:dPr>
                              <m:ctrlPr>
                                <a:rPr lang="de-DE" i="1" dirty="0">
                                  <a:latin typeface="Cambria Math" panose="02040503050406030204" pitchFamily="18" charset="0"/>
                                </a:rPr>
                              </m:ctrlPr>
                            </m:dPr>
                            <m:e>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e>
                                  </m:d>
                                </m:e>
                              </m:func>
                              <m:r>
                                <a:rPr lang="de-DE" i="1" dirty="0">
                                  <a:latin typeface="Cambria Math" panose="02040503050406030204" pitchFamily="18" charset="0"/>
                                  <a:ea typeface="Cambria Math" panose="02040503050406030204" pitchFamily="18" charset="0"/>
                                </a:rPr>
                                <m:t>+</m:t>
                              </m:r>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nary>
                                    <m:naryPr>
                                      <m:chr m:val="∏"/>
                                      <m:supHide m:val="on"/>
                                      <m:ctrlPr>
                                        <a:rPr lang="de-DE" i="1">
                                          <a:latin typeface="Cambria Math" panose="02040503050406030204" pitchFamily="18" charset="0"/>
                                        </a:rPr>
                                      </m:ctrlPr>
                                    </m:naryPr>
                                    <m:sub>
                                      <m: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nary>
                                </m:e>
                              </m:func>
                            </m:e>
                          </m:d>
                        </m:e>
                      </m:nary>
                    </m:oMath>
                  </m:oMathPara>
                </a14:m>
                <a:endParaRPr lang="en-GB" dirty="0"/>
              </a:p>
            </p:txBody>
          </p:sp>
        </mc:Choice>
        <mc:Fallback xmlns="">
          <p:sp>
            <p:nvSpPr>
              <p:cNvPr id="10" name="Rectangle 9">
                <a:extLst>
                  <a:ext uri="{FF2B5EF4-FFF2-40B4-BE49-F238E27FC236}">
                    <a16:creationId xmlns:a16="http://schemas.microsoft.com/office/drawing/2014/main" id="{52741C01-73D0-A344-A9E2-500CC7FCA3C4}"/>
                  </a:ext>
                </a:extLst>
              </p:cNvPr>
              <p:cNvSpPr>
                <a:spLocks noRot="1" noChangeAspect="1" noMove="1" noResize="1" noEditPoints="1" noAdjustHandles="1" noChangeArrowheads="1" noChangeShapeType="1" noTextEdit="1"/>
              </p:cNvSpPr>
              <p:nvPr/>
            </p:nvSpPr>
            <p:spPr>
              <a:xfrm>
                <a:off x="1676400" y="2537628"/>
                <a:ext cx="4182533" cy="795859"/>
              </a:xfrm>
              <a:prstGeom prst="rect">
                <a:avLst/>
              </a:prstGeom>
              <a:blipFill>
                <a:blip r:embed="rId4"/>
                <a:stretch>
                  <a:fillRect l="-9726" t="-117460" b="-1603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D74ED8F-6901-994E-97E5-686889176E6C}"/>
                  </a:ext>
                </a:extLst>
              </p:cNvPr>
              <p:cNvSpPr/>
              <p:nvPr/>
            </p:nvSpPr>
            <p:spPr>
              <a:xfrm>
                <a:off x="1791544" y="3292803"/>
                <a:ext cx="5025731" cy="79585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d>
                            <m:dPr>
                              <m:ctrlPr>
                                <a:rPr lang="de-DE" i="1" dirty="0">
                                  <a:latin typeface="Cambria Math" panose="02040503050406030204" pitchFamily="18" charset="0"/>
                                </a:rPr>
                              </m:ctrlPr>
                            </m:dPr>
                            <m:e>
                              <m:r>
                                <a:rPr lang="de-DE" i="1" dirty="0">
                                  <a:latin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r>
                                        <a:rPr lang="de-DE" i="1">
                                          <a:latin typeface="Cambria Math" panose="02040503050406030204" pitchFamily="18" charset="0"/>
                                        </a:rPr>
                                        <m:t>𝑍</m:t>
                                      </m:r>
                                    </m:e>
                                  </m:d>
                                </m:e>
                              </m:func>
                              <m:r>
                                <a:rPr lang="de-DE" i="1" dirty="0">
                                  <a:latin typeface="Cambria Math" panose="02040503050406030204" pitchFamily="18" charset="0"/>
                                  <a:ea typeface="Cambria Math" panose="02040503050406030204" pitchFamily="18" charset="0"/>
                                </a:rPr>
                                <m:t>+</m:t>
                              </m:r>
                              <m:nary>
                                <m:naryPr>
                                  <m:chr m:val="∑"/>
                                  <m:supHide m:val="on"/>
                                  <m:ctrlPr>
                                    <a:rPr lang="de-DE" i="1" dirty="0">
                                      <a:latin typeface="Cambria Math" panose="02040503050406030204" pitchFamily="18" charset="0"/>
                                      <a:ea typeface="Cambria Math" panose="02040503050406030204" pitchFamily="18" charset="0"/>
                                    </a:rPr>
                                  </m:ctrlPr>
                                </m:naryPr>
                                <m:sub>
                                  <m:r>
                                    <m:rPr>
                                      <m:brk m:alnAt="7"/>
                                    </m:rP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func>
                                </m:e>
                              </m:nary>
                            </m:e>
                          </m:d>
                        </m:e>
                      </m:nary>
                    </m:oMath>
                  </m:oMathPara>
                </a14:m>
                <a:endParaRPr lang="en-GB" dirty="0"/>
              </a:p>
            </p:txBody>
          </p:sp>
        </mc:Choice>
        <mc:Fallback xmlns="">
          <p:sp>
            <p:nvSpPr>
              <p:cNvPr id="11" name="Rectangle 10">
                <a:extLst>
                  <a:ext uri="{FF2B5EF4-FFF2-40B4-BE49-F238E27FC236}">
                    <a16:creationId xmlns:a16="http://schemas.microsoft.com/office/drawing/2014/main" id="{FD74ED8F-6901-994E-97E5-686889176E6C}"/>
                  </a:ext>
                </a:extLst>
              </p:cNvPr>
              <p:cNvSpPr>
                <a:spLocks noRot="1" noChangeAspect="1" noMove="1" noResize="1" noEditPoints="1" noAdjustHandles="1" noChangeArrowheads="1" noChangeShapeType="1" noTextEdit="1"/>
              </p:cNvSpPr>
              <p:nvPr/>
            </p:nvSpPr>
            <p:spPr>
              <a:xfrm>
                <a:off x="1791544" y="3292803"/>
                <a:ext cx="5025731" cy="795859"/>
              </a:xfrm>
              <a:prstGeom prst="rect">
                <a:avLst/>
              </a:prstGeom>
              <a:blipFill>
                <a:blip r:embed="rId5"/>
                <a:stretch>
                  <a:fillRect l="-10076" t="-115625" b="-15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C26DD74-DA0A-3241-BC9F-1FE393A983C8}"/>
                  </a:ext>
                </a:extLst>
              </p:cNvPr>
              <p:cNvSpPr/>
              <p:nvPr/>
            </p:nvSpPr>
            <p:spPr>
              <a:xfrm>
                <a:off x="1791544" y="3987798"/>
                <a:ext cx="5046133" cy="79585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nary>
                                <m:naryPr>
                                  <m:chr m:val="∑"/>
                                  <m:supHide m:val="on"/>
                                  <m:ctrlPr>
                                    <a:rPr lang="de-DE" i="1" dirty="0">
                                      <a:latin typeface="Cambria Math" panose="02040503050406030204" pitchFamily="18" charset="0"/>
                                      <a:ea typeface="Cambria Math" panose="02040503050406030204" pitchFamily="18" charset="0"/>
                                    </a:rPr>
                                  </m:ctrlPr>
                                </m:naryPr>
                                <m:sub>
                                  <m:r>
                                    <m:rPr>
                                      <m:brk m:alnAt="7"/>
                                    </m:rP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nary>
                        <m:naryPr>
                          <m:chr m:val="∑"/>
                          <m:supHide m:val="on"/>
                          <m:ctrlPr>
                            <a:rPr lang="de-DE" i="1" dirty="0">
                              <a:latin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r>
                                    <a:rPr lang="de-DE" i="1">
                                      <a:latin typeface="Cambria Math" panose="02040503050406030204" pitchFamily="18" charset="0"/>
                                    </a:rPr>
                                    <m:t>𝑍</m:t>
                                  </m:r>
                                </m:e>
                              </m:d>
                            </m:e>
                          </m:func>
                        </m:e>
                      </m:nary>
                    </m:oMath>
                  </m:oMathPara>
                </a14:m>
                <a:endParaRPr lang="en-GB" dirty="0"/>
              </a:p>
            </p:txBody>
          </p:sp>
        </mc:Choice>
        <mc:Fallback xmlns="">
          <p:sp>
            <p:nvSpPr>
              <p:cNvPr id="12" name="Rectangle 11">
                <a:extLst>
                  <a:ext uri="{FF2B5EF4-FFF2-40B4-BE49-F238E27FC236}">
                    <a16:creationId xmlns:a16="http://schemas.microsoft.com/office/drawing/2014/main" id="{EC26DD74-DA0A-3241-BC9F-1FE393A983C8}"/>
                  </a:ext>
                </a:extLst>
              </p:cNvPr>
              <p:cNvSpPr>
                <a:spLocks noRot="1" noChangeAspect="1" noMove="1" noResize="1" noEditPoints="1" noAdjustHandles="1" noChangeArrowheads="1" noChangeShapeType="1" noTextEdit="1"/>
              </p:cNvSpPr>
              <p:nvPr/>
            </p:nvSpPr>
            <p:spPr>
              <a:xfrm>
                <a:off x="1791544" y="3987798"/>
                <a:ext cx="5046133" cy="795859"/>
              </a:xfrm>
              <a:prstGeom prst="rect">
                <a:avLst/>
              </a:prstGeom>
              <a:blipFill>
                <a:blip r:embed="rId6"/>
                <a:stretch>
                  <a:fillRect l="-7538" t="-115625" b="-15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699B35B-4C0F-9D4E-A27A-D347085E6485}"/>
                  </a:ext>
                </a:extLst>
              </p:cNvPr>
              <p:cNvSpPr/>
              <p:nvPr/>
            </p:nvSpPr>
            <p:spPr>
              <a:xfrm>
                <a:off x="1791544" y="4679777"/>
                <a:ext cx="4817533" cy="79585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nary>
                                <m:naryPr>
                                  <m:chr m:val="∑"/>
                                  <m:supHide m:val="on"/>
                                  <m:ctrlPr>
                                    <a:rPr lang="de-DE" i="1" dirty="0">
                                      <a:latin typeface="Cambria Math" panose="02040503050406030204" pitchFamily="18" charset="0"/>
                                      <a:ea typeface="Cambria Math" panose="02040503050406030204" pitchFamily="18" charset="0"/>
                                    </a:rPr>
                                  </m:ctrlPr>
                                </m:naryPr>
                                <m:sub>
                                  <m:r>
                                    <m:rPr>
                                      <m:brk m:alnAt="7"/>
                                    </m:rP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r>
                        <a:rPr lang="de-DE" i="1" dirty="0">
                          <a:latin typeface="Cambria Math" panose="02040503050406030204" pitchFamily="18" charset="0"/>
                        </a:rPr>
                        <m:t>𝑘</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r>
                                <a:rPr lang="de-DE" i="1">
                                  <a:latin typeface="Cambria Math" panose="02040503050406030204" pitchFamily="18" charset="0"/>
                                </a:rPr>
                                <m:t>𝑍</m:t>
                              </m:r>
                            </m:e>
                          </m:d>
                        </m:e>
                      </m:func>
                    </m:oMath>
                  </m:oMathPara>
                </a14:m>
                <a:endParaRPr lang="en-GB" dirty="0"/>
              </a:p>
            </p:txBody>
          </p:sp>
        </mc:Choice>
        <mc:Fallback xmlns="">
          <p:sp>
            <p:nvSpPr>
              <p:cNvPr id="13" name="Rectangle 12">
                <a:extLst>
                  <a:ext uri="{FF2B5EF4-FFF2-40B4-BE49-F238E27FC236}">
                    <a16:creationId xmlns:a16="http://schemas.microsoft.com/office/drawing/2014/main" id="{C699B35B-4C0F-9D4E-A27A-D347085E6485}"/>
                  </a:ext>
                </a:extLst>
              </p:cNvPr>
              <p:cNvSpPr>
                <a:spLocks noRot="1" noChangeAspect="1" noMove="1" noResize="1" noEditPoints="1" noAdjustHandles="1" noChangeArrowheads="1" noChangeShapeType="1" noTextEdit="1"/>
              </p:cNvSpPr>
              <p:nvPr/>
            </p:nvSpPr>
            <p:spPr>
              <a:xfrm>
                <a:off x="1791544" y="4679777"/>
                <a:ext cx="4817533" cy="795859"/>
              </a:xfrm>
              <a:prstGeom prst="rect">
                <a:avLst/>
              </a:prstGeom>
              <a:blipFill>
                <a:blip r:embed="rId7"/>
                <a:stretch>
                  <a:fillRect l="-7895" t="-115625" b="-15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0FF8A01-3FE3-8C49-8488-0C76C83111CF}"/>
                  </a:ext>
                </a:extLst>
              </p:cNvPr>
              <p:cNvSpPr/>
              <p:nvPr/>
            </p:nvSpPr>
            <p:spPr>
              <a:xfrm>
                <a:off x="1791544" y="5374772"/>
                <a:ext cx="5477933" cy="85331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rPr>
                                <m:t>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nary>
                                <m:naryPr>
                                  <m:chr m:val="∑"/>
                                  <m:supHide m:val="on"/>
                                  <m:ctrlPr>
                                    <a:rPr lang="de-DE" i="1" dirty="0">
                                      <a:latin typeface="Cambria Math" panose="02040503050406030204" pitchFamily="18" charset="0"/>
                                      <a:ea typeface="Cambria Math" panose="02040503050406030204" pitchFamily="18" charset="0"/>
                                    </a:rPr>
                                  </m:ctrlPr>
                                </m:naryPr>
                                <m:sub>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r>
                        <a:rPr lang="de-DE" i="1" dirty="0">
                          <a:latin typeface="Cambria Math" panose="02040503050406030204" pitchFamily="18" charset="0"/>
                        </a:rPr>
                        <m:t>𝑘</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r>
                                <a:rPr lang="de-DE" i="1">
                                  <a:latin typeface="Cambria Math" panose="02040503050406030204" pitchFamily="18" charset="0"/>
                                </a:rPr>
                                <m:t>𝑍</m:t>
                              </m:r>
                            </m:e>
                          </m:d>
                        </m:e>
                      </m:func>
                    </m:oMath>
                  </m:oMathPara>
                </a14:m>
                <a:endParaRPr lang="en-GB" dirty="0"/>
              </a:p>
            </p:txBody>
          </p:sp>
        </mc:Choice>
        <mc:Fallback xmlns="">
          <p:sp>
            <p:nvSpPr>
              <p:cNvPr id="14" name="Rectangle 13">
                <a:extLst>
                  <a:ext uri="{FF2B5EF4-FFF2-40B4-BE49-F238E27FC236}">
                    <a16:creationId xmlns:a16="http://schemas.microsoft.com/office/drawing/2014/main" id="{80FF8A01-3FE3-8C49-8488-0C76C83111CF}"/>
                  </a:ext>
                </a:extLst>
              </p:cNvPr>
              <p:cNvSpPr>
                <a:spLocks noRot="1" noChangeAspect="1" noMove="1" noResize="1" noEditPoints="1" noAdjustHandles="1" noChangeArrowheads="1" noChangeShapeType="1" noTextEdit="1"/>
              </p:cNvSpPr>
              <p:nvPr/>
            </p:nvSpPr>
            <p:spPr>
              <a:xfrm>
                <a:off x="1791544" y="5374772"/>
                <a:ext cx="5477933" cy="853311"/>
              </a:xfrm>
              <a:prstGeom prst="rect">
                <a:avLst/>
              </a:prstGeom>
              <a:blipFill>
                <a:blip r:embed="rId8"/>
                <a:stretch>
                  <a:fillRect l="-7176" t="-108824" b="-1426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2AEE359-5265-7548-8313-BFC147A85928}"/>
                  </a:ext>
                </a:extLst>
              </p:cNvPr>
              <p:cNvSpPr txBox="1"/>
              <p:nvPr/>
            </p:nvSpPr>
            <p:spPr>
              <a:xfrm>
                <a:off x="5692090" y="1277988"/>
                <a:ext cx="3154774" cy="411331"/>
              </a:xfrm>
              <a:prstGeom prst="rect">
                <a:avLst/>
              </a:prstGeom>
              <a:noFill/>
            </p:spPr>
            <p:txBody>
              <a:bodyPr wrap="none" rtlCol="0">
                <a:spAutoFit/>
              </a:bodyPr>
              <a:lstStyle/>
              <a:p>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 </m:t>
                    </m:r>
                  </m:oMath>
                </a14:m>
                <a:r>
                  <a:rPr lang="en-GB" dirty="0"/>
                  <a:t>refers to parameter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𝜃</m:t>
                    </m:r>
                  </m:oMath>
                </a14:m>
                <a:endParaRPr lang="en-GB" dirty="0"/>
              </a:p>
            </p:txBody>
          </p:sp>
        </mc:Choice>
        <mc:Fallback xmlns="">
          <p:sp>
            <p:nvSpPr>
              <p:cNvPr id="15" name="TextBox 14">
                <a:extLst>
                  <a:ext uri="{FF2B5EF4-FFF2-40B4-BE49-F238E27FC236}">
                    <a16:creationId xmlns:a16="http://schemas.microsoft.com/office/drawing/2014/main" id="{42AEE359-5265-7548-8313-BFC147A85928}"/>
                  </a:ext>
                </a:extLst>
              </p:cNvPr>
              <p:cNvSpPr txBox="1">
                <a:spLocks noRot="1" noChangeAspect="1" noMove="1" noResize="1" noEditPoints="1" noAdjustHandles="1" noChangeArrowheads="1" noChangeShapeType="1" noTextEdit="1"/>
              </p:cNvSpPr>
              <p:nvPr/>
            </p:nvSpPr>
            <p:spPr>
              <a:xfrm>
                <a:off x="5692090" y="1277988"/>
                <a:ext cx="3154774" cy="411331"/>
              </a:xfrm>
              <a:prstGeom prst="rect">
                <a:avLst/>
              </a:prstGeom>
              <a:blipFill>
                <a:blip r:embed="rId9"/>
                <a:stretch>
                  <a:fillRect b="-18182"/>
                </a:stretch>
              </a:blipFill>
            </p:spPr>
            <p:txBody>
              <a:bodyPr/>
              <a:lstStyle/>
              <a:p>
                <a:r>
                  <a:rPr lang="en-GB">
                    <a:noFill/>
                  </a:rPr>
                  <a:t> </a:t>
                </a:r>
              </a:p>
            </p:txBody>
          </p:sp>
        </mc:Fallback>
      </mc:AlternateContent>
      <p:cxnSp>
        <p:nvCxnSpPr>
          <p:cNvPr id="17" name="Straight Arrow Connector 16">
            <a:extLst>
              <a:ext uri="{FF2B5EF4-FFF2-40B4-BE49-F238E27FC236}">
                <a16:creationId xmlns:a16="http://schemas.microsoft.com/office/drawing/2014/main" id="{879FF919-8B6B-E741-AC8B-D75A288AA747}"/>
              </a:ext>
            </a:extLst>
          </p:cNvPr>
          <p:cNvCxnSpPr>
            <a:stCxn id="15" idx="2"/>
          </p:cNvCxnSpPr>
          <p:nvPr/>
        </p:nvCxnSpPr>
        <p:spPr>
          <a:xfrm flipH="1">
            <a:off x="6697133" y="1689319"/>
            <a:ext cx="572344" cy="347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30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fontScale="90000"/>
          </a:bodyPr>
          <a:lstStyle/>
          <a:p>
            <a:r>
              <a:rPr lang="en-GB"/>
              <a:t>ML Procedure for Undirected Models</a:t>
            </a:r>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F856EB9-6F20-C04F-BDE2-E2E209ADD20C}"/>
                  </a:ext>
                </a:extLst>
              </p:cNvPr>
              <p:cNvSpPr>
                <a:spLocks noGrp="1"/>
              </p:cNvSpPr>
              <p:nvPr>
                <p:ph idx="1"/>
              </p:nvPr>
            </p:nvSpPr>
            <p:spPr/>
            <p:txBody>
              <a:bodyPr/>
              <a:lstStyle/>
              <a:p>
                <a:pPr marL="514350" indent="-514350">
                  <a:buFont typeface="+mj-lt"/>
                  <a:buAutoNum type="arabicPeriod" startAt="2"/>
                </a:pPr>
                <a:r>
                  <a:rPr lang="en-GB" dirty="0"/>
                  <a:t>Take the derivative of the log likelihood with respect to each parameter, i.e.,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a:p>
                <a:endParaRPr lang="en-GB" dirty="0"/>
              </a:p>
              <a:p>
                <a:endParaRPr lang="en-GB" dirty="0"/>
              </a:p>
              <a:p>
                <a:pPr lvl="1"/>
                <a:r>
                  <a:rPr lang="en-GB" dirty="0"/>
                  <a:t>Derivation of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en-GB" i="1" dirty="0">
                            <a:solidFill>
                              <a:schemeClr val="accent1"/>
                            </a:solidFill>
                            <a:latin typeface="Cambria Math" panose="02040503050406030204" pitchFamily="18" charset="0"/>
                          </a:rPr>
                          <m:t>𝑙</m:t>
                        </m:r>
                      </m:e>
                      <m:sub>
                        <m:r>
                          <a:rPr lang="de-DE" i="1" dirty="0">
                            <a:solidFill>
                              <a:schemeClr val="accent1"/>
                            </a:solidFill>
                            <a:latin typeface="Cambria Math" panose="02040503050406030204" pitchFamily="18" charset="0"/>
                          </a:rPr>
                          <m:t>1</m:t>
                        </m:r>
                      </m:sub>
                    </m:sSub>
                  </m:oMath>
                </a14:m>
                <a:endParaRPr lang="en-GB" dirty="0">
                  <a:solidFill>
                    <a:schemeClr val="accent1"/>
                  </a:solidFill>
                </a:endParaRPr>
              </a:p>
              <a:p>
                <a:pPr lvl="1"/>
                <a:endParaRPr lang="en-GB" dirty="0"/>
              </a:p>
              <a:p>
                <a:pPr lvl="1"/>
                <a:endParaRPr lang="en-GB" dirty="0"/>
              </a:p>
            </p:txBody>
          </p:sp>
        </mc:Choice>
        <mc:Fallback xmlns="">
          <p:sp>
            <p:nvSpPr>
              <p:cNvPr id="9" name="Content Placeholder 8">
                <a:extLst>
                  <a:ext uri="{FF2B5EF4-FFF2-40B4-BE49-F238E27FC236}">
                    <a16:creationId xmlns:a16="http://schemas.microsoft.com/office/drawing/2014/main" id="{9F856EB9-6F20-C04F-BDE2-E2E209ADD20C}"/>
                  </a:ext>
                </a:extLst>
              </p:cNvPr>
              <p:cNvSpPr>
                <a:spLocks noGrp="1" noRot="1" noChangeAspect="1" noMove="1" noResize="1" noEditPoints="1" noAdjustHandles="1" noChangeArrowheads="1" noChangeShapeType="1" noTextEdit="1"/>
              </p:cNvSpPr>
              <p:nvPr>
                <p:ph idx="1"/>
              </p:nvPr>
            </p:nvSpPr>
            <p:spPr>
              <a:blipFill>
                <a:blip r:embed="rId2"/>
                <a:stretch>
                  <a:fillRect l="-1608" t="-202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12"/>
          </p:nvPr>
        </p:nvSpPr>
        <p:spPr/>
        <p:txBody>
          <a:bodyPr/>
          <a:lstStyle/>
          <a:p>
            <a:fld id="{67C9959E-8E6B-B04C-9955-EA096F41CA7A}" type="slidenum">
              <a:rPr lang="en-GB" smtClean="0"/>
              <a:pPr/>
              <a:t>22</a:t>
            </a:fld>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FB887EE-FB15-C844-834D-71B52AA2BBC0}"/>
                  </a:ext>
                </a:extLst>
              </p:cNvPr>
              <p:cNvSpPr/>
              <p:nvPr/>
            </p:nvSpPr>
            <p:spPr>
              <a:xfrm>
                <a:off x="1168400" y="1988097"/>
                <a:ext cx="6151877" cy="85337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de-DE" i="1" smtClean="0">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m:rPr>
                          <m:aln/>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rPr>
                                <m:t>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nary>
                                <m:naryPr>
                                  <m:chr m:val="∑"/>
                                  <m:supHide m:val="on"/>
                                  <m:ctrlPr>
                                    <a:rPr lang="de-DE" i="1" dirty="0">
                                      <a:latin typeface="Cambria Math" panose="02040503050406030204" pitchFamily="18" charset="0"/>
                                      <a:ea typeface="Cambria Math" panose="02040503050406030204" pitchFamily="18" charset="0"/>
                                    </a:rPr>
                                  </m:ctrlPr>
                                </m:naryPr>
                                <m:sub>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sub>
                                <m:sup/>
                                <m:e>
                                  <m:r>
                                    <a:rPr lang="de-DE" i="1" smtClean="0">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func>
                                    <m:funcPr>
                                      <m:ctrlPr>
                                        <a:rPr lang="de-DE" i="1" dirty="0">
                                          <a:solidFill>
                                            <a:schemeClr val="accent1"/>
                                          </a:solidFill>
                                          <a:latin typeface="Cambria Math" panose="02040503050406030204" pitchFamily="18" charset="0"/>
                                          <a:ea typeface="Cambria Math" panose="02040503050406030204" pitchFamily="18" charset="0"/>
                                        </a:rPr>
                                      </m:ctrlPr>
                                    </m:funcPr>
                                    <m:fName>
                                      <m:r>
                                        <m:rPr>
                                          <m:sty m:val="p"/>
                                        </m:rPr>
                                        <a:rPr lang="de-DE" dirty="0">
                                          <a:solidFill>
                                            <a:schemeClr val="accent1"/>
                                          </a:solidFill>
                                          <a:latin typeface="Cambria Math" panose="02040503050406030204" pitchFamily="18" charset="0"/>
                                          <a:ea typeface="Cambria Math" panose="02040503050406030204" pitchFamily="18" charset="0"/>
                                        </a:rPr>
                                        <m:t>log</m:t>
                                      </m:r>
                                    </m:fName>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r>
                        <a:rPr lang="de-DE" i="1" dirty="0" smtClean="0">
                          <a:solidFill>
                            <a:srgbClr val="C00000"/>
                          </a:solidFill>
                          <a:latin typeface="Cambria Math" panose="02040503050406030204" pitchFamily="18" charset="0"/>
                        </a:rPr>
                        <m:t>𝑘</m:t>
                      </m:r>
                      <m:func>
                        <m:funcPr>
                          <m:ctrlPr>
                            <a:rPr lang="de-DE" i="1" smtClean="0">
                              <a:solidFill>
                                <a:srgbClr val="C00000"/>
                              </a:solidFill>
                              <a:latin typeface="Cambria Math" panose="02040503050406030204" pitchFamily="18" charset="0"/>
                              <a:ea typeface="Cambria Math" panose="02040503050406030204" pitchFamily="18" charset="0"/>
                            </a:rPr>
                          </m:ctrlPr>
                        </m:funcPr>
                        <m:fName>
                          <m:r>
                            <m:rPr>
                              <m:sty m:val="p"/>
                            </m:rPr>
                            <a:rPr lang="de-DE">
                              <a:solidFill>
                                <a:srgbClr val="C00000"/>
                              </a:solidFill>
                              <a:latin typeface="Cambria Math" panose="02040503050406030204" pitchFamily="18" charset="0"/>
                              <a:ea typeface="Cambria Math" panose="02040503050406030204" pitchFamily="18" charset="0"/>
                            </a:rPr>
                            <m:t>log</m:t>
                          </m:r>
                        </m:fName>
                        <m:e>
                          <m:d>
                            <m:dPr>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𝑍</m:t>
                              </m:r>
                            </m:e>
                          </m:d>
                        </m:e>
                      </m:func>
                    </m:oMath>
                  </m:oMathPara>
                </a14:m>
                <a:endParaRPr lang="en-GB" dirty="0"/>
              </a:p>
            </p:txBody>
          </p:sp>
        </mc:Choice>
        <mc:Fallback xmlns="">
          <p:sp>
            <p:nvSpPr>
              <p:cNvPr id="10" name="Rectangle 9">
                <a:extLst>
                  <a:ext uri="{FF2B5EF4-FFF2-40B4-BE49-F238E27FC236}">
                    <a16:creationId xmlns:a16="http://schemas.microsoft.com/office/drawing/2014/main" id="{3FB887EE-FB15-C844-834D-71B52AA2BBC0}"/>
                  </a:ext>
                </a:extLst>
              </p:cNvPr>
              <p:cNvSpPr>
                <a:spLocks noRot="1" noChangeAspect="1" noMove="1" noResize="1" noEditPoints="1" noAdjustHandles="1" noChangeArrowheads="1" noChangeShapeType="1" noTextEdit="1"/>
              </p:cNvSpPr>
              <p:nvPr/>
            </p:nvSpPr>
            <p:spPr>
              <a:xfrm>
                <a:off x="1168400" y="1988097"/>
                <a:ext cx="6151877" cy="853375"/>
              </a:xfrm>
              <a:prstGeom prst="rect">
                <a:avLst/>
              </a:prstGeom>
              <a:blipFill>
                <a:blip r:embed="rId3"/>
                <a:stretch>
                  <a:fillRect l="-206" t="-108824" b="-1411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11ADF27-2416-2241-898B-17D264057201}"/>
                  </a:ext>
                </a:extLst>
              </p:cNvPr>
              <p:cNvSpPr/>
              <p:nvPr/>
            </p:nvSpPr>
            <p:spPr>
              <a:xfrm>
                <a:off x="1388533" y="3672653"/>
                <a:ext cx="6151877" cy="71891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b="0" i="1" smtClean="0">
                              <a:solidFill>
                                <a:schemeClr val="tx1"/>
                              </a:solidFill>
                              <a:latin typeface="Cambria Math" panose="02040503050406030204" pitchFamily="18" charset="0"/>
                              <a:ea typeface="Cambria Math" panose="02040503050406030204" pitchFamily="18" charset="0"/>
                            </a:rPr>
                          </m:ctrlPr>
                        </m:fPr>
                        <m:num>
                          <m:r>
                            <a:rPr lang="de-DE" b="0" i="1" smtClean="0">
                              <a:solidFill>
                                <a:schemeClr val="tx1"/>
                              </a:solidFill>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𝑙</m:t>
                              </m:r>
                            </m:e>
                            <m:sub>
                              <m:r>
                                <a:rPr lang="de-DE" b="0" i="1" smtClean="0">
                                  <a:solidFill>
                                    <a:schemeClr val="accent1"/>
                                  </a:solidFill>
                                  <a:latin typeface="Cambria Math" panose="02040503050406030204" pitchFamily="18" charset="0"/>
                                  <a:ea typeface="Cambria Math" panose="02040503050406030204" pitchFamily="18" charset="0"/>
                                </a:rPr>
                                <m:t>1</m:t>
                              </m:r>
                            </m:sub>
                          </m:sSub>
                        </m:num>
                        <m:den>
                          <m:r>
                            <a:rPr lang="de-DE" i="1">
                              <a:solidFill>
                                <a:schemeClr val="tx1"/>
                              </a:solidFill>
                              <a:latin typeface="Cambria Math" panose="02040503050406030204" pitchFamily="18" charset="0"/>
                              <a:ea typeface="Cambria Math" panose="02040503050406030204" pitchFamily="18" charset="0"/>
                            </a:rPr>
                            <m:t>𝜕</m:t>
                          </m:r>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r>
                        <m:rPr>
                          <m:aln/>
                        </m:rPr>
                        <a:rPr lang="de-DE" i="1" smtClean="0">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m:t>
                      </m:r>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1"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r>
                        <a:rPr lang="de-DE" b="0" i="1" dirty="0" smtClean="0">
                          <a:solidFill>
                            <a:schemeClr val="tx1"/>
                          </a:solidFill>
                          <a:latin typeface="Cambria Math" panose="02040503050406030204" pitchFamily="18" charset="0"/>
                          <a:ea typeface="Cambria Math" panose="02040503050406030204" pitchFamily="18" charset="0"/>
                        </a:rPr>
                        <m:t>∙</m:t>
                      </m:r>
                      <m:f>
                        <m:fPr>
                          <m:ctrlPr>
                            <a:rPr lang="de-DE" i="1" dirty="0" smtClean="0">
                              <a:solidFill>
                                <a:schemeClr val="tx1"/>
                              </a:solidFill>
                              <a:latin typeface="Cambria Math" panose="02040503050406030204" pitchFamily="18" charset="0"/>
                              <a:ea typeface="Cambria Math" panose="02040503050406030204" pitchFamily="18" charset="0"/>
                            </a:rPr>
                          </m:ctrlPr>
                        </m:fPr>
                        <m:num>
                          <m:r>
                            <a:rPr lang="de-DE" b="0" i="1" dirty="0" smtClean="0">
                              <a:solidFill>
                                <a:schemeClr val="tx1"/>
                              </a:solidFill>
                              <a:latin typeface="Cambria Math" panose="02040503050406030204" pitchFamily="18" charset="0"/>
                              <a:ea typeface="Cambria Math" panose="02040503050406030204" pitchFamily="18" charset="0"/>
                            </a:rPr>
                            <m:t>1</m:t>
                          </m:r>
                        </m:num>
                        <m:den>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11" name="Rectangle 10">
                <a:extLst>
                  <a:ext uri="{FF2B5EF4-FFF2-40B4-BE49-F238E27FC236}">
                    <a16:creationId xmlns:a16="http://schemas.microsoft.com/office/drawing/2014/main" id="{E11ADF27-2416-2241-898B-17D264057201}"/>
                  </a:ext>
                </a:extLst>
              </p:cNvPr>
              <p:cNvSpPr>
                <a:spLocks noRot="1" noChangeAspect="1" noMove="1" noResize="1" noEditPoints="1" noAdjustHandles="1" noChangeArrowheads="1" noChangeShapeType="1" noTextEdit="1"/>
              </p:cNvSpPr>
              <p:nvPr/>
            </p:nvSpPr>
            <p:spPr>
              <a:xfrm>
                <a:off x="1388533" y="3672653"/>
                <a:ext cx="6151877" cy="718915"/>
              </a:xfrm>
              <a:prstGeom prst="rect">
                <a:avLst/>
              </a:prstGeom>
              <a:blipFill>
                <a:blip r:embed="rId4"/>
                <a:stretch>
                  <a:fillRect b="-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7C19D9-194C-C44D-80AB-056CE85139FB}"/>
                  </a:ext>
                </a:extLst>
              </p:cNvPr>
              <p:cNvSpPr txBox="1"/>
              <p:nvPr/>
            </p:nvSpPr>
            <p:spPr>
              <a:xfrm>
                <a:off x="4720638" y="2722606"/>
                <a:ext cx="411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chemeClr val="accent1"/>
                              </a:solidFill>
                              <a:latin typeface="Cambria Math" panose="02040503050406030204" pitchFamily="18" charset="0"/>
                            </a:rPr>
                          </m:ctrlPr>
                        </m:sSubPr>
                        <m:e>
                          <m:r>
                            <a:rPr lang="en-GB" i="1" dirty="0" smtClean="0">
                              <a:solidFill>
                                <a:schemeClr val="accent1"/>
                              </a:solidFill>
                              <a:latin typeface="Cambria Math" panose="02040503050406030204" pitchFamily="18" charset="0"/>
                            </a:rPr>
                            <m:t>𝑙</m:t>
                          </m:r>
                        </m:e>
                        <m:sub>
                          <m:r>
                            <a:rPr lang="de-DE" b="0" i="1" dirty="0" smtClean="0">
                              <a:solidFill>
                                <a:schemeClr val="accent1"/>
                              </a:solidFill>
                              <a:latin typeface="Cambria Math" panose="02040503050406030204" pitchFamily="18" charset="0"/>
                            </a:rPr>
                            <m:t>1</m:t>
                          </m:r>
                        </m:sub>
                      </m:sSub>
                    </m:oMath>
                  </m:oMathPara>
                </a14:m>
                <a:endParaRPr lang="en-GB" dirty="0">
                  <a:solidFill>
                    <a:schemeClr val="accent1"/>
                  </a:solidFill>
                </a:endParaRPr>
              </a:p>
            </p:txBody>
          </p:sp>
        </mc:Choice>
        <mc:Fallback xmlns="">
          <p:sp>
            <p:nvSpPr>
              <p:cNvPr id="12" name="TextBox 11">
                <a:extLst>
                  <a:ext uri="{FF2B5EF4-FFF2-40B4-BE49-F238E27FC236}">
                    <a16:creationId xmlns:a16="http://schemas.microsoft.com/office/drawing/2014/main" id="{257C19D9-194C-C44D-80AB-056CE85139FB}"/>
                  </a:ext>
                </a:extLst>
              </p:cNvPr>
              <p:cNvSpPr txBox="1">
                <a:spLocks noRot="1" noChangeAspect="1" noMove="1" noResize="1" noEditPoints="1" noAdjustHandles="1" noChangeArrowheads="1" noChangeShapeType="1" noTextEdit="1"/>
              </p:cNvSpPr>
              <p:nvPr/>
            </p:nvSpPr>
            <p:spPr>
              <a:xfrm>
                <a:off x="4720638" y="2722606"/>
                <a:ext cx="411715" cy="369332"/>
              </a:xfrm>
              <a:prstGeom prst="rect">
                <a:avLst/>
              </a:prstGeom>
              <a:blipFill>
                <a:blip r:embed="rId5"/>
                <a:stretch>
                  <a:fillRect/>
                </a:stretch>
              </a:blipFill>
            </p:spPr>
            <p:txBody>
              <a:bodyPr/>
              <a:lstStyle/>
              <a:p>
                <a:r>
                  <a:rPr lang="en-GB">
                    <a:noFill/>
                  </a:rPr>
                  <a:t> </a:t>
                </a:r>
              </a:p>
            </p:txBody>
          </p:sp>
        </mc:Fallback>
      </mc:AlternateContent>
      <p:sp>
        <p:nvSpPr>
          <p:cNvPr id="13" name="Right Brace 12">
            <a:extLst>
              <a:ext uri="{FF2B5EF4-FFF2-40B4-BE49-F238E27FC236}">
                <a16:creationId xmlns:a16="http://schemas.microsoft.com/office/drawing/2014/main" id="{5472EFD1-F690-7E43-8271-210D6E4634C5}"/>
              </a:ext>
            </a:extLst>
          </p:cNvPr>
          <p:cNvSpPr/>
          <p:nvPr/>
        </p:nvSpPr>
        <p:spPr>
          <a:xfrm rot="5400000">
            <a:off x="4787855" y="1741473"/>
            <a:ext cx="277283" cy="16955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7EAE824-0BC7-FE4A-A459-5801EC29DD0E}"/>
                  </a:ext>
                </a:extLst>
              </p:cNvPr>
              <p:cNvSpPr txBox="1"/>
              <p:nvPr/>
            </p:nvSpPr>
            <p:spPr>
              <a:xfrm>
                <a:off x="6355072" y="2722606"/>
                <a:ext cx="4170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r>
                            <a:rPr lang="en-GB" i="1" dirty="0" smtClean="0">
                              <a:solidFill>
                                <a:srgbClr val="C00000"/>
                              </a:solidFill>
                              <a:latin typeface="Cambria Math" panose="02040503050406030204" pitchFamily="18" charset="0"/>
                            </a:rPr>
                            <m:t>𝑙</m:t>
                          </m:r>
                        </m:e>
                        <m:sub>
                          <m:r>
                            <a:rPr lang="de-DE" b="0" i="1" dirty="0" smtClean="0">
                              <a:solidFill>
                                <a:srgbClr val="C00000"/>
                              </a:solidFill>
                              <a:latin typeface="Cambria Math" panose="02040503050406030204" pitchFamily="18" charset="0"/>
                            </a:rPr>
                            <m:t>2</m:t>
                          </m:r>
                        </m:sub>
                      </m:sSub>
                    </m:oMath>
                  </m:oMathPara>
                </a14:m>
                <a:endParaRPr lang="en-GB" dirty="0">
                  <a:solidFill>
                    <a:srgbClr val="C00000"/>
                  </a:solidFill>
                </a:endParaRPr>
              </a:p>
            </p:txBody>
          </p:sp>
        </mc:Choice>
        <mc:Fallback xmlns="">
          <p:sp>
            <p:nvSpPr>
              <p:cNvPr id="14" name="TextBox 13">
                <a:extLst>
                  <a:ext uri="{FF2B5EF4-FFF2-40B4-BE49-F238E27FC236}">
                    <a16:creationId xmlns:a16="http://schemas.microsoft.com/office/drawing/2014/main" id="{97EAE824-0BC7-FE4A-A459-5801EC29DD0E}"/>
                  </a:ext>
                </a:extLst>
              </p:cNvPr>
              <p:cNvSpPr txBox="1">
                <a:spLocks noRot="1" noChangeAspect="1" noMove="1" noResize="1" noEditPoints="1" noAdjustHandles="1" noChangeArrowheads="1" noChangeShapeType="1" noTextEdit="1"/>
              </p:cNvSpPr>
              <p:nvPr/>
            </p:nvSpPr>
            <p:spPr>
              <a:xfrm>
                <a:off x="6355072" y="2722606"/>
                <a:ext cx="417037" cy="369332"/>
              </a:xfrm>
              <a:prstGeom prst="rect">
                <a:avLst/>
              </a:prstGeom>
              <a:blipFill>
                <a:blip r:embed="rId6"/>
                <a:stretch>
                  <a:fillRect/>
                </a:stretch>
              </a:blipFill>
            </p:spPr>
            <p:txBody>
              <a:bodyPr/>
              <a:lstStyle/>
              <a:p>
                <a:r>
                  <a:rPr lang="en-GB">
                    <a:noFill/>
                  </a:rPr>
                  <a:t> </a:t>
                </a:r>
              </a:p>
            </p:txBody>
          </p:sp>
        </mc:Fallback>
      </mc:AlternateContent>
      <p:sp>
        <p:nvSpPr>
          <p:cNvPr id="15" name="Right Brace 14">
            <a:extLst>
              <a:ext uri="{FF2B5EF4-FFF2-40B4-BE49-F238E27FC236}">
                <a16:creationId xmlns:a16="http://schemas.microsoft.com/office/drawing/2014/main" id="{9EB361E5-9376-C540-9118-82CE37B42A2D}"/>
              </a:ext>
            </a:extLst>
          </p:cNvPr>
          <p:cNvSpPr/>
          <p:nvPr/>
        </p:nvSpPr>
        <p:spPr>
          <a:xfrm rot="5400000">
            <a:off x="6424950" y="2172451"/>
            <a:ext cx="277283" cy="833584"/>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BF5A900-8135-5D48-9F64-CA1E64BB4BD5}"/>
                  </a:ext>
                </a:extLst>
              </p:cNvPr>
              <p:cNvSpPr txBox="1"/>
              <p:nvPr/>
            </p:nvSpPr>
            <p:spPr>
              <a:xfrm>
                <a:off x="1244600" y="5355885"/>
                <a:ext cx="2245999" cy="411331"/>
              </a:xfrm>
              <a:prstGeom prst="rect">
                <a:avLst/>
              </a:prstGeom>
              <a:noFill/>
            </p:spPr>
            <p:txBody>
              <a:bodyPr wrap="none" rtlCol="0">
                <a:spAutoFit/>
              </a:bodyPr>
              <a:lstStyle/>
              <a:p>
                <a:r>
                  <a:rPr lang="en-GB" dirty="0"/>
                  <a:t>constant w.r.t.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p:txBody>
          </p:sp>
        </mc:Choice>
        <mc:Fallback xmlns="">
          <p:sp>
            <p:nvSpPr>
              <p:cNvPr id="16" name="TextBox 15">
                <a:extLst>
                  <a:ext uri="{FF2B5EF4-FFF2-40B4-BE49-F238E27FC236}">
                    <a16:creationId xmlns:a16="http://schemas.microsoft.com/office/drawing/2014/main" id="{6BF5A900-8135-5D48-9F64-CA1E64BB4BD5}"/>
                  </a:ext>
                </a:extLst>
              </p:cNvPr>
              <p:cNvSpPr txBox="1">
                <a:spLocks noRot="1" noChangeAspect="1" noMove="1" noResize="1" noEditPoints="1" noAdjustHandles="1" noChangeArrowheads="1" noChangeShapeType="1" noTextEdit="1"/>
              </p:cNvSpPr>
              <p:nvPr/>
            </p:nvSpPr>
            <p:spPr>
              <a:xfrm>
                <a:off x="1244600" y="5355885"/>
                <a:ext cx="2245999" cy="411331"/>
              </a:xfrm>
              <a:prstGeom prst="rect">
                <a:avLst/>
              </a:prstGeom>
              <a:blipFill>
                <a:blip r:embed="rId7"/>
                <a:stretch>
                  <a:fillRect l="-1685" b="-1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74C50AB-A19B-5849-A648-7A05F10123DD}"/>
                  </a:ext>
                </a:extLst>
              </p:cNvPr>
              <p:cNvSpPr/>
              <p:nvPr/>
            </p:nvSpPr>
            <p:spPr>
              <a:xfrm>
                <a:off x="5411332" y="4212181"/>
                <a:ext cx="3138103" cy="1759136"/>
              </a:xfrm>
              <a:prstGeom prst="rect">
                <a:avLst/>
              </a:prstGeom>
            </p:spPr>
            <p:txBody>
              <a:bodyPr wrap="none">
                <a:spAutoFit/>
              </a:bodyPr>
              <a:lstStyle/>
              <a:p>
                <a:r>
                  <a:rPr lang="en-GB" dirty="0">
                    <a:solidFill>
                      <a:schemeClr val="tx1"/>
                    </a:solidFill>
                    <a:ea typeface="Cambria Math" panose="02040503050406030204" pitchFamily="18" charset="0"/>
                  </a:rPr>
                  <a:t>Derivation of </a:t>
                </a:r>
                <a14:m>
                  <m:oMath xmlns:m="http://schemas.openxmlformats.org/officeDocument/2006/math">
                    <m:r>
                      <m:rPr>
                        <m:sty m:val="p"/>
                      </m:rPr>
                      <a:rPr lang="en-GB">
                        <a:latin typeface="Cambria Math" panose="02040503050406030204" pitchFamily="18" charset="0"/>
                        <a:ea typeface="Cambria Math" panose="02040503050406030204" pitchFamily="18" charset="0"/>
                      </a:rPr>
                      <m:t>log</m:t>
                    </m:r>
                  </m:oMath>
                </a14:m>
                <a:r>
                  <a:rPr lang="en-GB" dirty="0">
                    <a:solidFill>
                      <a:schemeClr val="tx1"/>
                    </a:solidFill>
                    <a:ea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f>
                        <m:fPr>
                          <m:ctrlPr>
                            <a:rPr lang="en-GB" i="1" smtClean="0">
                              <a:solidFill>
                                <a:schemeClr val="tx1"/>
                              </a:solidFill>
                              <a:latin typeface="Cambria Math" panose="02040503050406030204" pitchFamily="18" charset="0"/>
                              <a:ea typeface="Cambria Math" panose="02040503050406030204" pitchFamily="18" charset="0"/>
                            </a:rPr>
                          </m:ctrlPr>
                        </m:fPr>
                        <m:num>
                          <m:r>
                            <a:rPr lang="en-GB" i="1">
                              <a:solidFill>
                                <a:schemeClr val="tx1"/>
                              </a:solidFill>
                              <a:latin typeface="Cambria Math" panose="02040503050406030204" pitchFamily="18" charset="0"/>
                              <a:ea typeface="Cambria Math" panose="02040503050406030204" pitchFamily="18" charset="0"/>
                            </a:rPr>
                            <m:t>𝜕</m:t>
                          </m:r>
                          <m:func>
                            <m:funcPr>
                              <m:ctrlPr>
                                <a:rPr lang="en-GB" b="0" i="1" smtClean="0">
                                  <a:solidFill>
                                    <a:schemeClr val="tx1"/>
                                  </a:solidFill>
                                  <a:latin typeface="Cambria Math" panose="02040503050406030204" pitchFamily="18" charset="0"/>
                                  <a:ea typeface="Cambria Math" panose="02040503050406030204" pitchFamily="18" charset="0"/>
                                </a:rPr>
                              </m:ctrlPr>
                            </m:funcPr>
                            <m:fName>
                              <m:r>
                                <m:rPr>
                                  <m:sty m:val="p"/>
                                </m:rPr>
                                <a:rPr lang="en-GB" b="0" i="0" smtClean="0">
                                  <a:solidFill>
                                    <a:schemeClr val="tx1"/>
                                  </a:solidFill>
                                  <a:latin typeface="Cambria Math" panose="02040503050406030204" pitchFamily="18" charset="0"/>
                                  <a:ea typeface="Cambria Math" panose="02040503050406030204" pitchFamily="18" charset="0"/>
                                </a:rPr>
                                <m:t>log</m:t>
                              </m:r>
                            </m:fName>
                            <m:e>
                              <m:r>
                                <a:rPr lang="en-GB" b="0" i="1" smtClean="0">
                                  <a:solidFill>
                                    <a:schemeClr val="tx1"/>
                                  </a:solidFill>
                                  <a:latin typeface="Cambria Math" panose="02040503050406030204" pitchFamily="18" charset="0"/>
                                  <a:ea typeface="Cambria Math" panose="02040503050406030204" pitchFamily="18" charset="0"/>
                                </a:rPr>
                                <m:t>𝑓</m:t>
                              </m:r>
                              <m:d>
                                <m:dPr>
                                  <m:ctrlPr>
                                    <a:rPr lang="en-GB" b="0"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𝑥</m:t>
                                  </m:r>
                                </m:e>
                              </m:d>
                            </m:e>
                          </m:func>
                        </m:num>
                        <m:den>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𝑥</m:t>
                          </m:r>
                        </m:den>
                      </m:f>
                      <m:r>
                        <a:rPr lang="en-GB" b="0" i="1" smtClean="0">
                          <a:solidFill>
                            <a:schemeClr val="tx1"/>
                          </a:solidFill>
                          <a:latin typeface="Cambria Math" panose="02040503050406030204" pitchFamily="18" charset="0"/>
                          <a:ea typeface="Cambria Math" panose="02040503050406030204" pitchFamily="18" charset="0"/>
                        </a:rPr>
                        <m:t>=</m:t>
                      </m:r>
                      <m:f>
                        <m:fPr>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1</m:t>
                          </m:r>
                        </m:num>
                        <m:den>
                          <m:r>
                            <a:rPr lang="en-GB" b="0" i="1" smtClean="0">
                              <a:solidFill>
                                <a:schemeClr val="tx1"/>
                              </a:solidFill>
                              <a:latin typeface="Cambria Math" panose="02040503050406030204" pitchFamily="18" charset="0"/>
                              <a:ea typeface="Cambria Math" panose="02040503050406030204" pitchFamily="18" charset="0"/>
                            </a:rPr>
                            <m:t>𝑓</m:t>
                          </m:r>
                          <m:d>
                            <m:dPr>
                              <m:ctrlPr>
                                <a:rPr lang="en-GB" b="0"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𝑥</m:t>
                              </m:r>
                            </m:e>
                          </m:d>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𝑓</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𝑥</m:t>
                              </m:r>
                            </m:e>
                          </m:d>
                        </m:num>
                        <m:den>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den>
                      </m:f>
                    </m:oMath>
                  </m:oMathPara>
                </a14:m>
                <a:endParaRPr lang="en-GB" dirty="0">
                  <a:ea typeface="Cambria Math" panose="02040503050406030204" pitchFamily="18" charset="0"/>
                </a:endParaRPr>
              </a:p>
              <a:p>
                <a:pPr/>
                <a:r>
                  <a:rPr lang="en-GB" dirty="0">
                    <a:ea typeface="Cambria Math" panose="02040503050406030204" pitchFamily="18" charset="0"/>
                  </a:rPr>
                  <a:t>E.g., if </a:t>
                </a:r>
                <a14:m>
                  <m:oMath xmlns:m="http://schemas.openxmlformats.org/officeDocument/2006/math">
                    <m:r>
                      <a:rPr lang="en-GB" i="1">
                        <a:latin typeface="Cambria Math" panose="02040503050406030204" pitchFamily="18" charset="0"/>
                        <a:ea typeface="Cambria Math" panose="02040503050406030204" pitchFamily="18" charset="0"/>
                      </a:rPr>
                      <m:t>𝑓</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𝑥</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oMath>
                </a14:m>
                <a:r>
                  <a:rPr lang="en-GB" dirty="0">
                    <a:ea typeface="Cambria Math" panose="02040503050406030204" pitchFamily="18" charset="0"/>
                  </a:rPr>
                  <a:t>:</a:t>
                </a:r>
                <a:br>
                  <a:rPr lang="en-GB" dirty="0">
                    <a:ea typeface="Cambria Math" panose="02040503050406030204" pitchFamily="18" charset="0"/>
                  </a:rPr>
                </a:b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log</m:t>
                              </m:r>
                            </m:fName>
                            <m:e>
                              <m:r>
                                <a:rPr lang="de-DE" b="0" i="1" smtClean="0">
                                  <a:latin typeface="Cambria Math" panose="02040503050406030204" pitchFamily="18" charset="0"/>
                                  <a:ea typeface="Cambria Math" panose="02040503050406030204" pitchFamily="18" charset="0"/>
                                </a:rPr>
                                <m:t>𝑥</m:t>
                              </m:r>
                            </m:e>
                          </m:func>
                        </m:num>
                        <m:den>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𝑥</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num>
                        <m:den>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den>
                      </m:f>
                      <m:r>
                        <a:rPr lang="de-DE"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𝑥</m:t>
                          </m:r>
                        </m:den>
                      </m:f>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𝑥</m:t>
                          </m:r>
                        </m:den>
                      </m:f>
                    </m:oMath>
                  </m:oMathPara>
                </a14:m>
                <a:endParaRPr lang="en-GB" dirty="0">
                  <a:solidFill>
                    <a:schemeClr val="tx1"/>
                  </a:solidFill>
                </a:endParaRPr>
              </a:p>
            </p:txBody>
          </p:sp>
        </mc:Choice>
        <mc:Fallback xmlns="">
          <p:sp>
            <p:nvSpPr>
              <p:cNvPr id="17" name="Rectangle 16">
                <a:extLst>
                  <a:ext uri="{FF2B5EF4-FFF2-40B4-BE49-F238E27FC236}">
                    <a16:creationId xmlns:a16="http://schemas.microsoft.com/office/drawing/2014/main" id="{F74C50AB-A19B-5849-A648-7A05F10123DD}"/>
                  </a:ext>
                </a:extLst>
              </p:cNvPr>
              <p:cNvSpPr>
                <a:spLocks noRot="1" noChangeAspect="1" noMove="1" noResize="1" noEditPoints="1" noAdjustHandles="1" noChangeArrowheads="1" noChangeShapeType="1" noTextEdit="1"/>
              </p:cNvSpPr>
              <p:nvPr/>
            </p:nvSpPr>
            <p:spPr>
              <a:xfrm>
                <a:off x="5411332" y="4212181"/>
                <a:ext cx="3138103" cy="1759136"/>
              </a:xfrm>
              <a:prstGeom prst="rect">
                <a:avLst/>
              </a:prstGeom>
              <a:blipFill>
                <a:blip r:embed="rId8"/>
                <a:stretch>
                  <a:fillRect l="-1613" t="-1439" b="-719"/>
                </a:stretch>
              </a:blipFill>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EFB7E2ED-3960-3F47-A2F2-13112E8DFF2E}"/>
              </a:ext>
            </a:extLst>
          </p:cNvPr>
          <p:cNvCxnSpPr>
            <a:cxnSpLocks/>
            <a:stCxn id="17" idx="1"/>
          </p:cNvCxnSpPr>
          <p:nvPr/>
        </p:nvCxnSpPr>
        <p:spPr>
          <a:xfrm flipH="1" flipV="1">
            <a:off x="4078727" y="4212181"/>
            <a:ext cx="1332605" cy="8795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5660C0F-92DE-364F-8C1F-1301CA58FAF1}"/>
              </a:ext>
            </a:extLst>
          </p:cNvPr>
          <p:cNvCxnSpPr>
            <a:cxnSpLocks/>
            <a:stCxn id="16" idx="0"/>
          </p:cNvCxnSpPr>
          <p:nvPr/>
        </p:nvCxnSpPr>
        <p:spPr>
          <a:xfrm flipV="1">
            <a:off x="2367600" y="4212181"/>
            <a:ext cx="454133" cy="11437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7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fontScale="90000"/>
          </a:bodyPr>
          <a:lstStyle/>
          <a:p>
            <a:r>
              <a:rPr lang="en-GB"/>
              <a:t>ML Procedure for Undirected Models</a:t>
            </a:r>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F856EB9-6F20-C04F-BDE2-E2E209ADD20C}"/>
                  </a:ext>
                </a:extLst>
              </p:cNvPr>
              <p:cNvSpPr>
                <a:spLocks noGrp="1"/>
              </p:cNvSpPr>
              <p:nvPr>
                <p:ph idx="1"/>
              </p:nvPr>
            </p:nvSpPr>
            <p:spPr/>
            <p:txBody>
              <a:bodyPr/>
              <a:lstStyle/>
              <a:p>
                <a:pPr lvl="1"/>
                <a:r>
                  <a:rPr lang="en-GB" dirty="0"/>
                  <a:t>Derivation of </a:t>
                </a:r>
                <a14:m>
                  <m:oMath xmlns:m="http://schemas.openxmlformats.org/officeDocument/2006/math">
                    <m:sSub>
                      <m:sSubPr>
                        <m:ctrlPr>
                          <a:rPr lang="de-DE" i="1" dirty="0">
                            <a:solidFill>
                              <a:srgbClr val="C00000"/>
                            </a:solidFill>
                            <a:latin typeface="Cambria Math" panose="02040503050406030204" pitchFamily="18" charset="0"/>
                          </a:rPr>
                        </m:ctrlPr>
                      </m:sSubPr>
                      <m:e>
                        <m:r>
                          <a:rPr lang="en-GB" i="1" dirty="0">
                            <a:solidFill>
                              <a:srgbClr val="C00000"/>
                            </a:solidFill>
                            <a:latin typeface="Cambria Math" panose="02040503050406030204" pitchFamily="18" charset="0"/>
                          </a:rPr>
                          <m:t>𝑙</m:t>
                        </m:r>
                      </m:e>
                      <m:sub>
                        <m:r>
                          <a:rPr lang="de-DE" i="1" dirty="0">
                            <a:solidFill>
                              <a:srgbClr val="C00000"/>
                            </a:solidFill>
                            <a:latin typeface="Cambria Math" panose="02040503050406030204" pitchFamily="18" charset="0"/>
                          </a:rPr>
                          <m:t>2</m:t>
                        </m:r>
                      </m:sub>
                    </m:sSub>
                    <m:r>
                      <a:rPr lang="de-DE" b="0" i="1" dirty="0" smtClean="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𝑘</m:t>
                    </m:r>
                    <m:func>
                      <m:funcPr>
                        <m:ctrlPr>
                          <a:rPr lang="de-DE" i="1">
                            <a:solidFill>
                              <a:srgbClr val="C00000"/>
                            </a:solidFill>
                            <a:latin typeface="Cambria Math" panose="02040503050406030204" pitchFamily="18" charset="0"/>
                            <a:ea typeface="Cambria Math" panose="02040503050406030204" pitchFamily="18" charset="0"/>
                          </a:rPr>
                        </m:ctrlPr>
                      </m:funcPr>
                      <m:fName>
                        <m:r>
                          <m:rPr>
                            <m:sty m:val="p"/>
                          </m:rPr>
                          <a:rPr lang="de-DE">
                            <a:solidFill>
                              <a:srgbClr val="C00000"/>
                            </a:solidFill>
                            <a:latin typeface="Cambria Math" panose="02040503050406030204" pitchFamily="18" charset="0"/>
                            <a:ea typeface="Cambria Math" panose="02040503050406030204" pitchFamily="18" charset="0"/>
                          </a:rPr>
                          <m:t>log</m:t>
                        </m:r>
                      </m:fName>
                      <m:e>
                        <m:d>
                          <m:dPr>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𝑍</m:t>
                            </m:r>
                          </m:e>
                        </m:d>
                      </m:e>
                    </m:func>
                  </m:oMath>
                </a14:m>
                <a:endParaRPr lang="en-GB" dirty="0"/>
              </a:p>
              <a:p>
                <a:endParaRPr lang="en-GB" dirty="0"/>
              </a:p>
            </p:txBody>
          </p:sp>
        </mc:Choice>
        <mc:Fallback xmlns="">
          <p:sp>
            <p:nvSpPr>
              <p:cNvPr id="9" name="Content Placeholder 8">
                <a:extLst>
                  <a:ext uri="{FF2B5EF4-FFF2-40B4-BE49-F238E27FC236}">
                    <a16:creationId xmlns:a16="http://schemas.microsoft.com/office/drawing/2014/main" id="{9F856EB9-6F20-C04F-BDE2-E2E209ADD20C}"/>
                  </a:ext>
                </a:extLst>
              </p:cNvPr>
              <p:cNvSpPr>
                <a:spLocks noGrp="1" noRot="1" noChangeAspect="1" noMove="1" noResize="1" noEditPoints="1" noAdjustHandles="1" noChangeArrowheads="1" noChangeShapeType="1" noTextEdit="1"/>
              </p:cNvSpPr>
              <p:nvPr>
                <p:ph idx="1"/>
              </p:nvPr>
            </p:nvSpPr>
            <p:spPr>
              <a:blipFill>
                <a:blip r:embed="rId2"/>
                <a:stretch>
                  <a:fillRect t="-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12"/>
          </p:nvPr>
        </p:nvSpPr>
        <p:spPr/>
        <p:txBody>
          <a:bodyPr/>
          <a:lstStyle/>
          <a:p>
            <a:fld id="{67C9959E-8E6B-B04C-9955-EA096F41CA7A}" type="slidenum">
              <a:rPr lang="en-GB" smtClean="0"/>
              <a:pPr/>
              <a:t>23</a:t>
            </a:fld>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0E3BDA-DD03-1645-8B25-53782BE7823C}"/>
                  </a:ext>
                </a:extLst>
              </p:cNvPr>
              <p:cNvSpPr/>
              <p:nvPr/>
            </p:nvSpPr>
            <p:spPr>
              <a:xfrm>
                <a:off x="1388533" y="1611565"/>
                <a:ext cx="7577667" cy="76456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b="0" i="1" smtClean="0">
                              <a:solidFill>
                                <a:schemeClr val="tx1"/>
                              </a:solidFill>
                              <a:latin typeface="Cambria Math" panose="02040503050406030204" pitchFamily="18" charset="0"/>
                              <a:ea typeface="Cambria Math" panose="02040503050406030204" pitchFamily="18" charset="0"/>
                            </a:rPr>
                          </m:ctrlPr>
                        </m:fPr>
                        <m:num>
                          <m:r>
                            <a:rPr lang="de-DE" b="0" i="1" smtClean="0">
                              <a:solidFill>
                                <a:schemeClr val="tx1"/>
                              </a:solidFill>
                              <a:latin typeface="Cambria Math" panose="02040503050406030204" pitchFamily="18" charset="0"/>
                              <a:ea typeface="Cambria Math" panose="02040503050406030204" pitchFamily="18" charset="0"/>
                            </a:rPr>
                            <m:t>𝜕</m:t>
                          </m:r>
                          <m:sSub>
                            <m:sSubPr>
                              <m:ctrlPr>
                                <a:rPr lang="de-DE" b="0" i="1" smtClean="0">
                                  <a:solidFill>
                                    <a:srgbClr val="C00000"/>
                                  </a:solidFill>
                                  <a:latin typeface="Cambria Math" panose="02040503050406030204" pitchFamily="18" charset="0"/>
                                  <a:ea typeface="Cambria Math" panose="02040503050406030204" pitchFamily="18" charset="0"/>
                                </a:rPr>
                              </m:ctrlPr>
                            </m:sSubPr>
                            <m:e>
                              <m:r>
                                <a:rPr lang="de-DE" b="0" i="1" smtClean="0">
                                  <a:solidFill>
                                    <a:srgbClr val="C00000"/>
                                  </a:solidFill>
                                  <a:latin typeface="Cambria Math" panose="02040503050406030204" pitchFamily="18" charset="0"/>
                                  <a:ea typeface="Cambria Math" panose="02040503050406030204" pitchFamily="18" charset="0"/>
                                </a:rPr>
                                <m:t>𝑙</m:t>
                              </m:r>
                            </m:e>
                            <m:sub>
                              <m:r>
                                <a:rPr lang="de-DE" b="0" i="1" smtClean="0">
                                  <a:solidFill>
                                    <a:srgbClr val="C00000"/>
                                  </a:solidFill>
                                  <a:latin typeface="Cambria Math" panose="02040503050406030204" pitchFamily="18" charset="0"/>
                                  <a:ea typeface="Cambria Math" panose="02040503050406030204" pitchFamily="18" charset="0"/>
                                </a:rPr>
                                <m:t>2</m:t>
                              </m:r>
                            </m:sub>
                          </m:sSub>
                        </m:num>
                        <m:den>
                          <m:r>
                            <a:rPr lang="de-DE" i="1">
                              <a:solidFill>
                                <a:schemeClr val="tx1"/>
                              </a:solidFill>
                              <a:latin typeface="Cambria Math" panose="02040503050406030204" pitchFamily="18" charset="0"/>
                              <a:ea typeface="Cambria Math" panose="02040503050406030204" pitchFamily="18" charset="0"/>
                            </a:rPr>
                            <m:t>𝜕</m:t>
                          </m:r>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r>
                        <m:rPr>
                          <m:aln/>
                        </m:rPr>
                        <a:rPr lang="de-DE" i="1" smtClean="0">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𝑘</m:t>
                      </m:r>
                      <m:r>
                        <a:rPr lang="de-DE" b="0" i="1" smtClean="0">
                          <a:solidFill>
                            <a:schemeClr val="tx1"/>
                          </a:solidFill>
                          <a:latin typeface="Cambria Math" panose="02040503050406030204" pitchFamily="18" charset="0"/>
                          <a:ea typeface="Cambria Math" panose="02040503050406030204" pitchFamily="18" charset="0"/>
                        </a:rPr>
                        <m:t>∙</m:t>
                      </m:r>
                      <m:f>
                        <m:fPr>
                          <m:ctrlPr>
                            <a:rPr lang="de-DE" i="1" dirty="0" smtClean="0">
                              <a:solidFill>
                                <a:schemeClr val="tx1"/>
                              </a:solidFill>
                              <a:latin typeface="Cambria Math" panose="02040503050406030204" pitchFamily="18" charset="0"/>
                              <a:ea typeface="Cambria Math" panose="02040503050406030204" pitchFamily="18" charset="0"/>
                            </a:rPr>
                          </m:ctrlPr>
                        </m:fPr>
                        <m:num>
                          <m:r>
                            <a:rPr lang="de-DE" b="0" i="1" dirty="0" smtClean="0">
                              <a:solidFill>
                                <a:schemeClr val="tx1"/>
                              </a:solidFill>
                              <a:latin typeface="Cambria Math" panose="02040503050406030204" pitchFamily="18" charset="0"/>
                              <a:ea typeface="Cambria Math" panose="02040503050406030204" pitchFamily="18" charset="0"/>
                            </a:rPr>
                            <m:t>1</m:t>
                          </m:r>
                        </m:num>
                        <m:den>
                          <m:r>
                            <a:rPr lang="de-DE" i="1" dirty="0" smtClean="0">
                              <a:solidFill>
                                <a:schemeClr val="tx1"/>
                              </a:solidFill>
                              <a:latin typeface="Cambria Math" panose="02040503050406030204" pitchFamily="18" charset="0"/>
                              <a:ea typeface="Cambria Math" panose="02040503050406030204" pitchFamily="18" charset="0"/>
                            </a:rPr>
                            <m:t>𝑍</m:t>
                          </m:r>
                        </m:den>
                      </m:f>
                      <m:r>
                        <a:rPr lang="de-DE" i="1" dirty="0" smtClean="0">
                          <a:solidFill>
                            <a:schemeClr val="tx1"/>
                          </a:solidFill>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𝑍</m:t>
                          </m:r>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𝑘</m:t>
                      </m:r>
                      <m:r>
                        <a:rPr lang="de-DE" b="0" i="1" dirty="0" smtClean="0">
                          <a:latin typeface="Cambria Math" panose="02040503050406030204" pitchFamily="18" charset="0"/>
                          <a:ea typeface="Cambria Math" panose="02040503050406030204" pitchFamily="18" charset="0"/>
                        </a:rPr>
                        <m:t>∙</m:t>
                      </m:r>
                      <m:f>
                        <m:fPr>
                          <m:ctrlPr>
                            <a:rPr lang="de-DE" b="0" i="1" dirty="0" smtClean="0">
                              <a:latin typeface="Cambria Math" panose="02040503050406030204" pitchFamily="18" charset="0"/>
                              <a:ea typeface="Cambria Math" panose="02040503050406030204" pitchFamily="18" charset="0"/>
                            </a:rPr>
                          </m:ctrlPr>
                        </m:fPr>
                        <m:num>
                          <m:r>
                            <a:rPr lang="de-DE" b="0" i="1" dirty="0" smtClean="0">
                              <a:latin typeface="Cambria Math" panose="02040503050406030204" pitchFamily="18" charset="0"/>
                              <a:ea typeface="Cambria Math" panose="02040503050406030204" pitchFamily="18" charset="0"/>
                            </a:rPr>
                            <m:t>1</m:t>
                          </m:r>
                        </m:num>
                        <m:den>
                          <m:r>
                            <a:rPr lang="de-DE" b="0" i="1" dirty="0" smtClean="0">
                              <a:latin typeface="Cambria Math" panose="02040503050406030204" pitchFamily="18" charset="0"/>
                              <a:ea typeface="Cambria Math" panose="02040503050406030204" pitchFamily="18" charset="0"/>
                            </a:rPr>
                            <m:t>𝑍</m:t>
                          </m:r>
                        </m:den>
                      </m:f>
                      <m:r>
                        <a:rPr lang="de-DE" i="1" dirty="0">
                          <a:latin typeface="Cambria Math" panose="02040503050406030204" pitchFamily="18" charset="0"/>
                          <a:ea typeface="Cambria Math" panose="02040503050406030204" pitchFamily="18" charset="0"/>
                        </a:rPr>
                        <m:t>∙</m:t>
                      </m:r>
                      <m:f>
                        <m:fPr>
                          <m:ctrlPr>
                            <a:rPr lang="de-DE" i="1" smtClean="0">
                              <a:solidFill>
                                <a:schemeClr val="accent1"/>
                              </a:solidFill>
                              <a:latin typeface="Cambria Math" panose="02040503050406030204" pitchFamily="18" charset="0"/>
                              <a:ea typeface="Cambria Math" panose="02040503050406030204" pitchFamily="18" charset="0"/>
                            </a:rPr>
                          </m:ctrlPr>
                        </m:fPr>
                        <m:num>
                          <m:r>
                            <a:rPr lang="de-DE" i="1">
                              <a:solidFill>
                                <a:schemeClr val="accent1"/>
                              </a:solidFill>
                              <a:latin typeface="Cambria Math" panose="02040503050406030204" pitchFamily="18" charset="0"/>
                              <a:ea typeface="Cambria Math" panose="02040503050406030204" pitchFamily="18" charset="0"/>
                            </a:rPr>
                            <m:t>𝜕</m:t>
                          </m:r>
                        </m:num>
                        <m:den>
                          <m:r>
                            <a:rPr lang="de-DE" i="1">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den>
                      </m:f>
                      <m:r>
                        <a:rPr lang="de-DE" b="0" i="1" dirty="0" smtClean="0">
                          <a:solidFill>
                            <a:schemeClr val="accent1"/>
                          </a:solidFill>
                          <a:latin typeface="Cambria Math" panose="02040503050406030204" pitchFamily="18" charset="0"/>
                          <a:ea typeface="Cambria Math" panose="02040503050406030204" pitchFamily="18" charset="0"/>
                        </a:rPr>
                        <m:t>∙</m:t>
                      </m:r>
                      <m:nary>
                        <m:naryPr>
                          <m:chr m:val="∑"/>
                          <m:supHide m:val="on"/>
                          <m:ctrlPr>
                            <a:rPr lang="de-DE" i="1" smtClean="0">
                              <a:solidFill>
                                <a:schemeClr val="accent1"/>
                              </a:solidFill>
                              <a:latin typeface="Cambria Math" panose="02040503050406030204" pitchFamily="18" charset="0"/>
                            </a:rPr>
                          </m:ctrlPr>
                        </m:naryPr>
                        <m:sub>
                          <m:r>
                            <a:rPr lang="de-DE" b="1" i="1" smtClean="0">
                              <a:solidFill>
                                <a:schemeClr val="accent1"/>
                              </a:solidFill>
                              <a:latin typeface="Cambria Math" panose="02040503050406030204" pitchFamily="18" charset="0"/>
                            </a:rPr>
                            <m:t>𝒔</m:t>
                          </m:r>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𝑊</m:t>
                          </m:r>
                        </m:sub>
                        <m:sup/>
                        <m:e>
                          <m:nary>
                            <m:naryPr>
                              <m:chr m:val="∏"/>
                              <m:supHide m:val="on"/>
                              <m:ctrlPr>
                                <a:rPr lang="de-DE" i="1" smtClean="0">
                                  <a:solidFill>
                                    <a:schemeClr val="tx1"/>
                                  </a:solidFill>
                                  <a:latin typeface="Cambria Math" panose="02040503050406030204" pitchFamily="18" charset="0"/>
                                </a:rPr>
                              </m:ctrlPr>
                            </m:naryPr>
                            <m:sub>
                              <m:r>
                                <a:rPr lang="de-DE" b="0" i="1" smtClean="0">
                                  <a:solidFill>
                                    <a:schemeClr val="tx1"/>
                                  </a:solidFill>
                                  <a:latin typeface="Cambria Math" panose="02040503050406030204" pitchFamily="18" charset="0"/>
                                </a:rPr>
                                <m:t>𝑒</m:t>
                              </m:r>
                              <m:r>
                                <a:rPr lang="de-DE" b="0" i="1" smtClean="0">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𝐹</m:t>
                              </m:r>
                            </m:sub>
                            <m:sup/>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b="0" i="1" dirty="0" smtClean="0">
                                      <a:solidFill>
                                        <a:schemeClr val="tx1"/>
                                      </a:solidFill>
                                      <a:latin typeface="Cambria Math" panose="02040503050406030204" pitchFamily="18" charset="0"/>
                                      <a:ea typeface="Cambria Math" panose="02040503050406030204" pitchFamily="18" charset="0"/>
                                    </a:rPr>
                                    <m:t>𝑒</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b="0" i="1" dirty="0" smtClean="0">
                                          <a:solidFill>
                                            <a:schemeClr val="tx1"/>
                                          </a:solidFill>
                                          <a:latin typeface="Cambria Math" panose="02040503050406030204" pitchFamily="18" charset="0"/>
                                          <a:ea typeface="Cambria Math" panose="02040503050406030204" pitchFamily="18" charset="0"/>
                                        </a:rPr>
                                      </m:ctrlPr>
                                    </m:sSubPr>
                                    <m:e>
                                      <m:r>
                                        <a:rPr lang="de-DE" b="1" i="1" dirty="0" smtClean="0">
                                          <a:solidFill>
                                            <a:schemeClr val="tx1"/>
                                          </a:solidFill>
                                          <a:latin typeface="Cambria Math" panose="02040503050406030204" pitchFamily="18" charset="0"/>
                                          <a:ea typeface="Cambria Math" panose="02040503050406030204" pitchFamily="18" charset="0"/>
                                        </a:rPr>
                                        <m:t>𝒔</m:t>
                                      </m:r>
                                    </m:e>
                                    <m:sub>
                                      <m:r>
                                        <a:rPr lang="de-DE" b="0" i="1" dirty="0" smtClean="0">
                                          <a:solidFill>
                                            <a:schemeClr val="tx1"/>
                                          </a:solidFill>
                                          <a:latin typeface="Cambria Math" panose="02040503050406030204" pitchFamily="18" charset="0"/>
                                          <a:ea typeface="Cambria Math" panose="02040503050406030204" pitchFamily="18" charset="0"/>
                                        </a:rPr>
                                        <m:t>𝑒</m:t>
                                      </m:r>
                                    </m:sub>
                                  </m:sSub>
                                </m:e>
                              </m:d>
                            </m:e>
                          </m:nary>
                        </m:e>
                      </m:nary>
                    </m:oMath>
                  </m:oMathPara>
                </a14:m>
                <a:br>
                  <a:rPr lang="de-DE" dirty="0">
                    <a:solidFill>
                      <a:schemeClr val="tx1"/>
                    </a:solidFill>
                    <a:ea typeface="Cambria Math" panose="02040503050406030204" pitchFamily="18" charset="0"/>
                  </a:rPr>
                </a:br>
                <a:endParaRPr lang="en-GB" dirty="0">
                  <a:solidFill>
                    <a:schemeClr val="tx1"/>
                  </a:solidFill>
                </a:endParaRPr>
              </a:p>
            </p:txBody>
          </p:sp>
        </mc:Choice>
        <mc:Fallback xmlns="">
          <p:sp>
            <p:nvSpPr>
              <p:cNvPr id="18" name="Rectangle 17">
                <a:extLst>
                  <a:ext uri="{FF2B5EF4-FFF2-40B4-BE49-F238E27FC236}">
                    <a16:creationId xmlns:a16="http://schemas.microsoft.com/office/drawing/2014/main" id="{F10E3BDA-DD03-1645-8B25-53782BE7823C}"/>
                  </a:ext>
                </a:extLst>
              </p:cNvPr>
              <p:cNvSpPr>
                <a:spLocks noRot="1" noChangeAspect="1" noMove="1" noResize="1" noEditPoints="1" noAdjustHandles="1" noChangeArrowheads="1" noChangeShapeType="1" noTextEdit="1"/>
              </p:cNvSpPr>
              <p:nvPr/>
            </p:nvSpPr>
            <p:spPr>
              <a:xfrm>
                <a:off x="1388533" y="1611565"/>
                <a:ext cx="7577667" cy="764568"/>
              </a:xfrm>
              <a:prstGeom prst="rect">
                <a:avLst/>
              </a:prstGeom>
              <a:blipFill>
                <a:blip r:embed="rId3"/>
                <a:stretch>
                  <a:fillRect t="-121311" b="-1688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5B6769-E6AB-AC42-A5A7-89BA5FE219C5}"/>
                  </a:ext>
                </a:extLst>
              </p:cNvPr>
              <p:cNvSpPr txBox="1"/>
              <p:nvPr/>
            </p:nvSpPr>
            <p:spPr>
              <a:xfrm>
                <a:off x="2744855" y="2528113"/>
                <a:ext cx="5995920" cy="1306191"/>
              </a:xfrm>
              <a:prstGeom prst="rect">
                <a:avLst/>
              </a:prstGeom>
              <a:noFill/>
            </p:spPr>
            <p:txBody>
              <a:bodyPr wrap="square" rtlCol="0">
                <a:spAutoFit/>
              </a:bodyPr>
              <a:lstStyle/>
              <a:p>
                <a:r>
                  <a:rPr lang="en-GB" dirty="0"/>
                  <a:t>Only those summands that contain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𝑓</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𝑓</m:t>
                            </m:r>
                          </m:sub>
                        </m:sSub>
                      </m:e>
                    </m:d>
                  </m:oMath>
                </a14:m>
                <a:r>
                  <a:rPr lang="en-GB" dirty="0"/>
                  <a:t> remain; derivation of the others returns </a:t>
                </a:r>
                <a14:m>
                  <m:oMath xmlns:m="http://schemas.openxmlformats.org/officeDocument/2006/math">
                    <m:r>
                      <a:rPr lang="en-GB" i="1" dirty="0" smtClean="0">
                        <a:latin typeface="Cambria Math" panose="02040503050406030204" pitchFamily="18" charset="0"/>
                      </a:rPr>
                      <m:t>0</m:t>
                    </m:r>
                  </m:oMath>
                </a14:m>
                <a:r>
                  <a:rPr lang="en-GB" dirty="0"/>
                  <a:t>; use indicator function to denote this:</a:t>
                </a:r>
              </a:p>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𝛿</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𝒔</m:t>
                          </m:r>
                        </m:e>
                      </m:d>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eqArr>
                            <m:eqArrPr>
                              <m:ctrlPr>
                                <a:rPr lang="de-DE" i="1" dirty="0">
                                  <a:latin typeface="Cambria Math" panose="02040503050406030204" pitchFamily="18" charset="0"/>
                                  <a:ea typeface="Cambria Math" panose="02040503050406030204" pitchFamily="18" charset="0"/>
                                </a:rPr>
                              </m:ctrlPr>
                            </m:eqArrPr>
                            <m:e>
                              <m:m>
                                <m:mPr>
                                  <m:mcs>
                                    <m:mc>
                                      <m:mcPr>
                                        <m:count m:val="2"/>
                                        <m:mcJc m:val="center"/>
                                      </m:mcPr>
                                    </m:mc>
                                  </m:mcs>
                                  <m:ctrlPr>
                                    <a:rPr lang="de-DE" i="1" dirty="0">
                                      <a:latin typeface="Cambria Math" panose="02040503050406030204" pitchFamily="18" charset="0"/>
                                      <a:ea typeface="Cambria Math" panose="02040503050406030204" pitchFamily="18" charset="0"/>
                                    </a:rPr>
                                  </m:ctrlPr>
                                </m:mPr>
                                <m:mr>
                                  <m:e>
                                    <m:r>
                                      <m:rPr>
                                        <m:brk m:alnAt="7"/>
                                      </m:rPr>
                                      <a:rPr lang="de-DE" i="1" dirty="0">
                                        <a:latin typeface="Cambria Math" panose="02040503050406030204" pitchFamily="18" charset="0"/>
                                        <a:ea typeface="Cambria Math" panose="02040503050406030204" pitchFamily="18" charset="0"/>
                                      </a:rPr>
                                      <m:t>1</m:t>
                                    </m:r>
                                  </m:e>
                                  <m:e>
                                    <m:r>
                                      <m:rPr>
                                        <m:nor/>
                                      </m:rPr>
                                      <a:rPr lang="de-DE" dirty="0">
                                        <a:ea typeface="Cambria Math" panose="02040503050406030204" pitchFamily="18" charset="0"/>
                                      </a:rPr>
                                      <m:t>if</m:t>
                                    </m:r>
                                    <m:r>
                                      <m:rPr>
                                        <m:nor/>
                                      </m:rPr>
                                      <a:rPr lang="de-DE" dirty="0">
                                        <a:ea typeface="Cambria Math" panose="02040503050406030204" pitchFamily="18" charset="0"/>
                                      </a:rPr>
                                      <m:t> </m:t>
                                    </m:r>
                                    <m:r>
                                      <a:rPr lang="de-DE" b="1" i="1" dirty="0">
                                        <a:latin typeface="Cambria Math" panose="02040503050406030204" pitchFamily="18" charset="0"/>
                                        <a:ea typeface="Cambria Math" panose="02040503050406030204" pitchFamily="18" charset="0"/>
                                      </a:rPr>
                                      <m:t>𝒓</m:t>
                                    </m:r>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𝒔</m:t>
                                    </m:r>
                                  </m:e>
                                </m:mr>
                              </m:m>
                              <m:r>
                                <a:rPr lang="de-DE" i="1" dirty="0">
                                  <a:latin typeface="Cambria Math" panose="02040503050406030204" pitchFamily="18" charset="0"/>
                                  <a:ea typeface="Cambria Math" panose="02040503050406030204" pitchFamily="18" charset="0"/>
                                </a:rPr>
                                <m:t>    </m:t>
                              </m:r>
                            </m:e>
                            <m:e>
                              <m:m>
                                <m:mPr>
                                  <m:mcs>
                                    <m:mc>
                                      <m:mcPr>
                                        <m:count m:val="2"/>
                                        <m:mcJc m:val="center"/>
                                      </m:mcPr>
                                    </m:mc>
                                  </m:mcs>
                                  <m:ctrlPr>
                                    <a:rPr lang="en-GB" i="1">
                                      <a:latin typeface="Cambria Math" panose="02040503050406030204" pitchFamily="18" charset="0"/>
                                    </a:rPr>
                                  </m:ctrlPr>
                                </m:mPr>
                                <m:mr>
                                  <m:e>
                                    <m:r>
                                      <m:rPr>
                                        <m:brk m:alnAt="7"/>
                                      </m:rPr>
                                      <a:rPr lang="de-DE" i="1">
                                        <a:latin typeface="Cambria Math" panose="02040503050406030204" pitchFamily="18" charset="0"/>
                                      </a:rPr>
                                      <m:t>0</m:t>
                                    </m:r>
                                  </m:e>
                                  <m:e>
                                    <m:r>
                                      <m:rPr>
                                        <m:nor/>
                                      </m:rPr>
                                      <a:rPr lang="de-DE"/>
                                      <m:t>otherwise</m:t>
                                    </m:r>
                                  </m:e>
                                </m:mr>
                              </m:m>
                            </m:e>
                          </m:eqArr>
                        </m:e>
                      </m:d>
                    </m:oMath>
                  </m:oMathPara>
                </a14:m>
                <a:endParaRPr lang="en-GB" dirty="0"/>
              </a:p>
            </p:txBody>
          </p:sp>
        </mc:Choice>
        <mc:Fallback xmlns="">
          <p:sp>
            <p:nvSpPr>
              <p:cNvPr id="5" name="TextBox 4">
                <a:extLst>
                  <a:ext uri="{FF2B5EF4-FFF2-40B4-BE49-F238E27FC236}">
                    <a16:creationId xmlns:a16="http://schemas.microsoft.com/office/drawing/2014/main" id="{955B6769-E6AB-AC42-A5A7-89BA5FE219C5}"/>
                  </a:ext>
                </a:extLst>
              </p:cNvPr>
              <p:cNvSpPr txBox="1">
                <a:spLocks noRot="1" noChangeAspect="1" noMove="1" noResize="1" noEditPoints="1" noAdjustHandles="1" noChangeArrowheads="1" noChangeShapeType="1" noTextEdit="1"/>
              </p:cNvSpPr>
              <p:nvPr/>
            </p:nvSpPr>
            <p:spPr>
              <a:xfrm>
                <a:off x="2744855" y="2528113"/>
                <a:ext cx="5995920" cy="1306191"/>
              </a:xfrm>
              <a:prstGeom prst="rect">
                <a:avLst/>
              </a:prstGeom>
              <a:blipFill>
                <a:blip r:embed="rId4"/>
                <a:stretch>
                  <a:fillRect l="-847" t="-59615" r="-636" b="-1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E4EA1F3-472C-1543-BB87-7D52AC7C97C0}"/>
                  </a:ext>
                </a:extLst>
              </p:cNvPr>
              <p:cNvSpPr/>
              <p:nvPr/>
            </p:nvSpPr>
            <p:spPr>
              <a:xfrm>
                <a:off x="2275510" y="3838330"/>
                <a:ext cx="4439870" cy="76450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r>
                            <a:rPr lang="de-DE" i="1" dirty="0">
                              <a:latin typeface="Cambria Math" panose="02040503050406030204" pitchFamily="18" charset="0"/>
                              <a:ea typeface="Cambria Math" panose="02040503050406030204" pitchFamily="18" charset="0"/>
                            </a:rPr>
                            <m:t>𝑍</m:t>
                          </m:r>
                        </m:den>
                      </m:f>
                      <m:r>
                        <a:rPr lang="de-DE" i="1" dirty="0">
                          <a:latin typeface="Cambria Math" panose="02040503050406030204" pitchFamily="18" charset="0"/>
                          <a:ea typeface="Cambria Math" panose="02040503050406030204" pitchFamily="18" charset="0"/>
                        </a:rPr>
                        <m:t>∙</m:t>
                      </m:r>
                      <m:nary>
                        <m:naryPr>
                          <m:chr m:val="∑"/>
                          <m:supHide m:val="on"/>
                          <m:ctrlPr>
                            <a:rPr lang="de-DE" i="1" smtClean="0">
                              <a:solidFill>
                                <a:schemeClr val="accent1"/>
                              </a:solidFill>
                              <a:latin typeface="Cambria Math" panose="02040503050406030204" pitchFamily="18" charset="0"/>
                            </a:rPr>
                          </m:ctrlPr>
                        </m:naryPr>
                        <m:sub>
                          <m:r>
                            <a:rPr lang="de-DE" b="1" i="1">
                              <a:solidFill>
                                <a:schemeClr val="accent1"/>
                              </a:solidFill>
                              <a:latin typeface="Cambria Math" panose="02040503050406030204" pitchFamily="18" charset="0"/>
                            </a:rPr>
                            <m:t>𝒔</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𝑊</m:t>
                          </m:r>
                        </m:sub>
                        <m:sup/>
                        <m:e>
                          <m:r>
                            <a:rPr lang="de-DE" i="1">
                              <a:solidFill>
                                <a:schemeClr val="accent1"/>
                              </a:solidFill>
                              <a:latin typeface="Cambria Math" panose="02040503050406030204" pitchFamily="18" charset="0"/>
                              <a:ea typeface="Cambria Math" panose="02040503050406030204" pitchFamily="18" charset="0"/>
                            </a:rPr>
                            <m:t>𝛿</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r>
                                <a:rPr lang="de-DE" i="1" dirty="0">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𝒔</m:t>
                                  </m:r>
                                </m:e>
                                <m:sub>
                                  <m:r>
                                    <a:rPr lang="de-DE" i="1" dirty="0">
                                      <a:solidFill>
                                        <a:schemeClr val="accent1"/>
                                      </a:solidFill>
                                      <a:latin typeface="Cambria Math" panose="02040503050406030204" pitchFamily="18" charset="0"/>
                                      <a:ea typeface="Cambria Math" panose="02040503050406030204" pitchFamily="18" charset="0"/>
                                    </a:rPr>
                                    <m:t>𝑓</m:t>
                                  </m:r>
                                </m:sub>
                              </m:sSub>
                            </m:e>
                          </m:d>
                          <m:f>
                            <m:fPr>
                              <m:ctrlPr>
                                <a:rPr lang="de-DE" i="1">
                                  <a:solidFill>
                                    <a:schemeClr val="accent1"/>
                                  </a:solidFill>
                                  <a:latin typeface="Cambria Math" panose="02040503050406030204" pitchFamily="18" charset="0"/>
                                  <a:ea typeface="Cambria Math" panose="02040503050406030204" pitchFamily="18" charset="0"/>
                                </a:rPr>
                              </m:ctrlPr>
                            </m:fPr>
                            <m:num>
                              <m:r>
                                <a:rPr lang="de-DE" i="1">
                                  <a:solidFill>
                                    <a:schemeClr val="accent1"/>
                                  </a:solidFill>
                                  <a:latin typeface="Cambria Math" panose="02040503050406030204" pitchFamily="18" charset="0"/>
                                  <a:ea typeface="Cambria Math" panose="02040503050406030204" pitchFamily="18" charset="0"/>
                                </a:rPr>
                                <m:t>𝜕</m:t>
                              </m:r>
                            </m:num>
                            <m:den>
                              <m:r>
                                <a:rPr lang="de-DE" i="1">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den>
                          </m:f>
                          <m:r>
                            <a:rPr lang="de-DE" i="1" dirty="0">
                              <a:solidFill>
                                <a:schemeClr val="accent1"/>
                              </a:solidFill>
                              <a:latin typeface="Cambria Math" panose="02040503050406030204" pitchFamily="18" charset="0"/>
                              <a:ea typeface="Cambria Math" panose="02040503050406030204" pitchFamily="18" charset="0"/>
                            </a:rPr>
                            <m:t>∙</m:t>
                          </m:r>
                          <m:nary>
                            <m:naryPr>
                              <m:chr m:val="∏"/>
                              <m:supHide m:val="on"/>
                              <m:ctrlPr>
                                <a:rPr lang="de-DE" i="1" smtClean="0">
                                  <a:solidFill>
                                    <a:schemeClr val="tx1"/>
                                  </a:solidFill>
                                  <a:latin typeface="Cambria Math" panose="02040503050406030204" pitchFamily="18" charset="0"/>
                                </a:rPr>
                              </m:ctrlPr>
                            </m:naryPr>
                            <m:sub>
                              <m:r>
                                <a:rPr lang="de-DE" i="1">
                                  <a:solidFill>
                                    <a:schemeClr val="tx1"/>
                                  </a:solidFill>
                                  <a:latin typeface="Cambria Math" panose="02040503050406030204" pitchFamily="18" charset="0"/>
                                </a:rPr>
                                <m:t>𝑒</m:t>
                              </m:r>
                              <m:r>
                                <a:rPr lang="de-DE" i="1">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𝐹</m:t>
                              </m:r>
                            </m:sub>
                            <m:sup/>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𝑒</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𝒔</m:t>
                                      </m:r>
                                    </m:e>
                                    <m:sub>
                                      <m:r>
                                        <a:rPr lang="de-DE" i="1" dirty="0">
                                          <a:solidFill>
                                            <a:schemeClr val="tx1"/>
                                          </a:solidFill>
                                          <a:latin typeface="Cambria Math" panose="02040503050406030204" pitchFamily="18" charset="0"/>
                                          <a:ea typeface="Cambria Math" panose="02040503050406030204" pitchFamily="18" charset="0"/>
                                        </a:rPr>
                                        <m:t>𝑒</m:t>
                                      </m:r>
                                    </m:sub>
                                  </m:sSub>
                                </m:e>
                              </m:d>
                            </m:e>
                          </m:nary>
                        </m:e>
                      </m:nary>
                    </m:oMath>
                  </m:oMathPara>
                </a14:m>
                <a:endParaRPr lang="en-GB" dirty="0"/>
              </a:p>
            </p:txBody>
          </p:sp>
        </mc:Choice>
        <mc:Fallback xmlns="">
          <p:sp>
            <p:nvSpPr>
              <p:cNvPr id="7" name="Rectangle 6">
                <a:extLst>
                  <a:ext uri="{FF2B5EF4-FFF2-40B4-BE49-F238E27FC236}">
                    <a16:creationId xmlns:a16="http://schemas.microsoft.com/office/drawing/2014/main" id="{8E4EA1F3-472C-1543-BB87-7D52AC7C97C0}"/>
                  </a:ext>
                </a:extLst>
              </p:cNvPr>
              <p:cNvSpPr>
                <a:spLocks noRot="1" noChangeAspect="1" noMove="1" noResize="1" noEditPoints="1" noAdjustHandles="1" noChangeArrowheads="1" noChangeShapeType="1" noTextEdit="1"/>
              </p:cNvSpPr>
              <p:nvPr/>
            </p:nvSpPr>
            <p:spPr>
              <a:xfrm>
                <a:off x="2275510" y="3838330"/>
                <a:ext cx="4439870" cy="764505"/>
              </a:xfrm>
              <a:prstGeom prst="rect">
                <a:avLst/>
              </a:prstGeom>
              <a:blipFill>
                <a:blip r:embed="rId5"/>
                <a:stretch>
                  <a:fillRect t="-121311" b="-170492"/>
                </a:stretch>
              </a:blipFill>
            </p:spPr>
            <p:txBody>
              <a:bodyPr/>
              <a:lstStyle/>
              <a:p>
                <a:r>
                  <a:rPr lang="en-GB">
                    <a:noFill/>
                  </a:rPr>
                  <a:t> </a:t>
                </a:r>
              </a:p>
            </p:txBody>
          </p:sp>
        </mc:Fallback>
      </mc:AlternateContent>
      <p:sp>
        <p:nvSpPr>
          <p:cNvPr id="19" name="Right Brace 18">
            <a:extLst>
              <a:ext uri="{FF2B5EF4-FFF2-40B4-BE49-F238E27FC236}">
                <a16:creationId xmlns:a16="http://schemas.microsoft.com/office/drawing/2014/main" id="{0DFB0CFD-D2D9-BE4D-AED1-66941AEE2AF4}"/>
              </a:ext>
            </a:extLst>
          </p:cNvPr>
          <p:cNvSpPr/>
          <p:nvPr/>
        </p:nvSpPr>
        <p:spPr>
          <a:xfrm rot="5400000">
            <a:off x="6043263" y="1155680"/>
            <a:ext cx="277283" cy="2510821"/>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49ADD45-C5DD-CE41-ADFC-0D9A600BEEDC}"/>
                  </a:ext>
                </a:extLst>
              </p:cNvPr>
              <p:cNvSpPr txBox="1"/>
              <p:nvPr/>
            </p:nvSpPr>
            <p:spPr>
              <a:xfrm>
                <a:off x="2098651" y="4880277"/>
                <a:ext cx="2283273" cy="1284326"/>
              </a:xfrm>
              <a:prstGeom prst="rect">
                <a:avLst/>
              </a:prstGeom>
              <a:noFill/>
            </p:spPr>
            <p:txBody>
              <a:bodyPr wrap="square" rtlCol="0">
                <a:spAutoFit/>
              </a:bodyPr>
              <a:lstStyle/>
              <a:p>
                <a:r>
                  <a:rPr lang="en-GB" dirty="0"/>
                  <a:t>One of the </a:t>
                </a:r>
                <a14:m>
                  <m:oMath xmlns:m="http://schemas.openxmlformats.org/officeDocument/2006/math">
                    <m:r>
                      <a:rPr lang="de-DE" b="0" i="1" smtClean="0">
                        <a:latin typeface="Cambria Math" panose="02040503050406030204" pitchFamily="18" charset="0"/>
                      </a:rPr>
                      <m:t>𝑒</m:t>
                    </m:r>
                  </m:oMath>
                </a14:m>
                <a:r>
                  <a:rPr lang="en-GB" dirty="0"/>
                  <a:t>’s is </a:t>
                </a:r>
                <a14:m>
                  <m:oMath xmlns:m="http://schemas.openxmlformats.org/officeDocument/2006/math">
                    <m:r>
                      <a:rPr lang="de-DE" b="0" i="1" smtClean="0">
                        <a:latin typeface="Cambria Math" panose="02040503050406030204" pitchFamily="18" charset="0"/>
                      </a:rPr>
                      <m:t>𝑓</m:t>
                    </m:r>
                  </m:oMath>
                </a14:m>
                <a:r>
                  <a:rPr lang="en-GB" dirty="0"/>
                  <a:t>, i.e.,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b="0"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b="0" i="1" dirty="0" smtClean="0">
                            <a:latin typeface="Cambria Math" panose="02040503050406030204" pitchFamily="18" charset="0"/>
                            <a:ea typeface="Cambria Math" panose="02040503050406030204" pitchFamily="18" charset="0"/>
                          </a:rPr>
                          <m:t>𝑒</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b="0" i="1" dirty="0" smtClean="0">
                                <a:latin typeface="Cambria Math" panose="02040503050406030204" pitchFamily="18" charset="0"/>
                                <a:ea typeface="Cambria Math" panose="02040503050406030204" pitchFamily="18" charset="0"/>
                              </a:rPr>
                              <m:t>𝑒</m:t>
                            </m:r>
                          </m:sub>
                        </m:sSub>
                      </m:e>
                    </m:d>
                  </m:oMath>
                </a14:m>
                <a:r>
                  <a:rPr lang="en-GB" dirty="0"/>
                  <a:t> for one </a:t>
                </a:r>
                <a14:m>
                  <m:oMath xmlns:m="http://schemas.openxmlformats.org/officeDocument/2006/math">
                    <m:r>
                      <a:rPr lang="de-DE" i="1">
                        <a:latin typeface="Cambria Math" panose="02040503050406030204" pitchFamily="18" charset="0"/>
                      </a:rPr>
                      <m:t>𝑒</m:t>
                    </m:r>
                  </m:oMath>
                </a14:m>
                <a:r>
                  <a:rPr lang="en-GB" dirty="0"/>
                  <a:t>; the rest is constant w.r.t.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p:txBody>
          </p:sp>
        </mc:Choice>
        <mc:Fallback xmlns="">
          <p:sp>
            <p:nvSpPr>
              <p:cNvPr id="16" name="TextBox 15">
                <a:extLst>
                  <a:ext uri="{FF2B5EF4-FFF2-40B4-BE49-F238E27FC236}">
                    <a16:creationId xmlns:a16="http://schemas.microsoft.com/office/drawing/2014/main" id="{B49ADD45-C5DD-CE41-ADFC-0D9A600BEEDC}"/>
                  </a:ext>
                </a:extLst>
              </p:cNvPr>
              <p:cNvSpPr txBox="1">
                <a:spLocks noRot="1" noChangeAspect="1" noMove="1" noResize="1" noEditPoints="1" noAdjustHandles="1" noChangeArrowheads="1" noChangeShapeType="1" noTextEdit="1"/>
              </p:cNvSpPr>
              <p:nvPr/>
            </p:nvSpPr>
            <p:spPr>
              <a:xfrm>
                <a:off x="2098651" y="4880277"/>
                <a:ext cx="2283273" cy="1284326"/>
              </a:xfrm>
              <a:prstGeom prst="rect">
                <a:avLst/>
              </a:prstGeom>
              <a:blipFill>
                <a:blip r:embed="rId6"/>
                <a:stretch>
                  <a:fillRect l="-1657" t="-1980" b="-59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F93DB9D-30E0-E349-A2C2-A03882EFEB23}"/>
                  </a:ext>
                </a:extLst>
              </p:cNvPr>
              <p:cNvSpPr/>
              <p:nvPr/>
            </p:nvSpPr>
            <p:spPr>
              <a:xfrm>
                <a:off x="4381923" y="4782223"/>
                <a:ext cx="4762077" cy="94782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b="0" i="1" smtClean="0">
                          <a:solidFill>
                            <a:srgbClr val="FFC000"/>
                          </a:solidFill>
                          <a:latin typeface="Cambria Math" panose="02040503050406030204" pitchFamily="18" charset="0"/>
                          <a:ea typeface="Cambria Math" panose="02040503050406030204" pitchFamily="18" charset="0"/>
                        </a:rPr>
                        <m:t>=</m:t>
                      </m:r>
                      <m:f>
                        <m:fPr>
                          <m:ctrlPr>
                            <a:rPr lang="de-DE" i="1" smtClean="0">
                              <a:solidFill>
                                <a:srgbClr val="FFC000"/>
                              </a:solidFill>
                              <a:latin typeface="Cambria Math" panose="02040503050406030204" pitchFamily="18" charset="0"/>
                              <a:ea typeface="Cambria Math" panose="02040503050406030204" pitchFamily="18" charset="0"/>
                            </a:rPr>
                          </m:ctrlPr>
                        </m:fPr>
                        <m:num>
                          <m:r>
                            <a:rPr lang="de-DE" i="1">
                              <a:solidFill>
                                <a:srgbClr val="FFC000"/>
                              </a:solidFill>
                              <a:latin typeface="Cambria Math" panose="02040503050406030204" pitchFamily="18" charset="0"/>
                              <a:ea typeface="Cambria Math" panose="02040503050406030204" pitchFamily="18" charset="0"/>
                            </a:rPr>
                            <m:t>𝜕</m:t>
                          </m:r>
                        </m:num>
                        <m:den>
                          <m:r>
                            <a:rPr lang="de-DE" i="1">
                              <a:solidFill>
                                <a:srgbClr val="FFC000"/>
                              </a:solidFill>
                              <a:latin typeface="Cambria Math" panose="02040503050406030204" pitchFamily="18" charset="0"/>
                              <a:ea typeface="Cambria Math" panose="02040503050406030204" pitchFamily="18" charset="0"/>
                            </a:rPr>
                            <m:t>𝜕</m:t>
                          </m:r>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r>
                        <a:rPr lang="de-DE" i="1" dirty="0">
                          <a:solidFill>
                            <a:srgbClr val="FFC000"/>
                          </a:solidFill>
                          <a:latin typeface="Cambria Math" panose="02040503050406030204" pitchFamily="18" charset="0"/>
                          <a:ea typeface="Cambria Math" panose="02040503050406030204" pitchFamily="18" charset="0"/>
                        </a:rPr>
                        <m:t>∙</m:t>
                      </m:r>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𝑓</m:t>
                              </m:r>
                            </m:sub>
                          </m:sSub>
                        </m:e>
                      </m:d>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
                              <m:r>
                                <a:rPr lang="de-DE" i="1">
                                  <a:solidFill>
                                    <a:srgbClr val="FFC000"/>
                                  </a:solidFill>
                                  <a:latin typeface="Cambria Math" panose="02040503050406030204" pitchFamily="18" charset="0"/>
                                  <a:ea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𝑓</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r>
                        <a:rPr lang="de-DE" i="1" dirty="0" smtClean="0">
                          <a:solidFill>
                            <a:srgbClr val="FFC000"/>
                          </a:solidFill>
                          <a:latin typeface="Cambria Math" panose="02040503050406030204" pitchFamily="18" charset="0"/>
                          <a:ea typeface="Cambria Math" panose="02040503050406030204" pitchFamily="18" charset="0"/>
                        </a:rPr>
                        <m:t>=</m:t>
                      </m:r>
                      <m:nary>
                        <m:naryPr>
                          <m:chr m:val="∏"/>
                          <m:supHide m:val="on"/>
                          <m:ctrlPr>
                            <a:rPr lang="de-DE" i="1" smtClean="0">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
                              <m:r>
                                <a:rPr lang="de-DE" i="1">
                                  <a:solidFill>
                                    <a:srgbClr val="FFC000"/>
                                  </a:solidFill>
                                  <a:latin typeface="Cambria Math" panose="02040503050406030204" pitchFamily="18" charset="0"/>
                                  <a:ea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𝑓</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oMath>
                  </m:oMathPara>
                </a14:m>
                <a:endParaRPr lang="en-GB" dirty="0">
                  <a:solidFill>
                    <a:srgbClr val="FFC000"/>
                  </a:solidFill>
                </a:endParaRPr>
              </a:p>
            </p:txBody>
          </p:sp>
        </mc:Choice>
        <mc:Fallback xmlns="">
          <p:sp>
            <p:nvSpPr>
              <p:cNvPr id="17" name="Rectangle 16">
                <a:extLst>
                  <a:ext uri="{FF2B5EF4-FFF2-40B4-BE49-F238E27FC236}">
                    <a16:creationId xmlns:a16="http://schemas.microsoft.com/office/drawing/2014/main" id="{CF93DB9D-30E0-E349-A2C2-A03882EFEB23}"/>
                  </a:ext>
                </a:extLst>
              </p:cNvPr>
              <p:cNvSpPr>
                <a:spLocks noRot="1" noChangeAspect="1" noMove="1" noResize="1" noEditPoints="1" noAdjustHandles="1" noChangeArrowheads="1" noChangeShapeType="1" noTextEdit="1"/>
              </p:cNvSpPr>
              <p:nvPr/>
            </p:nvSpPr>
            <p:spPr>
              <a:xfrm>
                <a:off x="4381923" y="4782223"/>
                <a:ext cx="4762077" cy="947824"/>
              </a:xfrm>
              <a:prstGeom prst="rect">
                <a:avLst/>
              </a:prstGeom>
              <a:blipFill>
                <a:blip r:embed="rId7"/>
                <a:stretch>
                  <a:fillRect t="-100000" b="-118667"/>
                </a:stretch>
              </a:blipFill>
            </p:spPr>
            <p:txBody>
              <a:bodyPr/>
              <a:lstStyle/>
              <a:p>
                <a:r>
                  <a:rPr lang="en-GB">
                    <a:noFill/>
                  </a:rPr>
                  <a:t> </a:t>
                </a:r>
              </a:p>
            </p:txBody>
          </p:sp>
        </mc:Fallback>
      </mc:AlternateContent>
      <p:sp>
        <p:nvSpPr>
          <p:cNvPr id="20" name="Right Brace 19">
            <a:extLst>
              <a:ext uri="{FF2B5EF4-FFF2-40B4-BE49-F238E27FC236}">
                <a16:creationId xmlns:a16="http://schemas.microsoft.com/office/drawing/2014/main" id="{12ECDCBE-DFE7-EB43-8519-A113A04018E2}"/>
              </a:ext>
            </a:extLst>
          </p:cNvPr>
          <p:cNvSpPr/>
          <p:nvPr/>
        </p:nvSpPr>
        <p:spPr>
          <a:xfrm rot="5400000">
            <a:off x="5392545" y="3584505"/>
            <a:ext cx="277283" cy="2087567"/>
          </a:xfrm>
          <a:prstGeom prst="rightBrace">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C000"/>
              </a:solidFill>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7F4F79E-E25F-A040-86D5-84657A09C3EF}"/>
                  </a:ext>
                </a:extLst>
              </p:cNvPr>
              <p:cNvSpPr/>
              <p:nvPr/>
            </p:nvSpPr>
            <p:spPr>
              <a:xfrm>
                <a:off x="4355771" y="5668057"/>
                <a:ext cx="4610429" cy="99309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de-DE" i="1" dirty="0">
                          <a:solidFill>
                            <a:srgbClr val="FFC000"/>
                          </a:solidFill>
                          <a:latin typeface="Cambria Math" panose="02040503050406030204" pitchFamily="18" charset="0"/>
                          <a:ea typeface="Cambria Math" panose="02040503050406030204" pitchFamily="18" charset="0"/>
                        </a:rPr>
                        <m:t>=</m:t>
                      </m:r>
                      <m:f>
                        <m:fPr>
                          <m:ctrlPr>
                            <a:rPr lang="de-DE" i="1">
                              <a:solidFill>
                                <a:srgbClr val="FFC000"/>
                              </a:solidFill>
                              <a:latin typeface="Cambria Math" panose="02040503050406030204" pitchFamily="18" charset="0"/>
                              <a:ea typeface="Cambria Math" panose="02040503050406030204" pitchFamily="18" charset="0"/>
                            </a:rPr>
                          </m:ctrlPr>
                        </m:fPr>
                        <m:num>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num>
                        <m:den>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
                              <m:r>
                                <a:rPr lang="de-DE" i="1">
                                  <a:solidFill>
                                    <a:srgbClr val="FFC000"/>
                                  </a:solidFill>
                                  <a:latin typeface="Cambria Math" panose="02040503050406030204" pitchFamily="18" charset="0"/>
                                  <a:ea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𝑓</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r>
                        <a:rPr lang="de-DE" i="1" dirty="0">
                          <a:solidFill>
                            <a:srgbClr val="FFC000"/>
                          </a:solidFill>
                          <a:latin typeface="Cambria Math" panose="02040503050406030204" pitchFamily="18" charset="0"/>
                          <a:ea typeface="Cambria Math" panose="02040503050406030204" pitchFamily="18" charset="0"/>
                        </a:rPr>
                        <m:t>=</m:t>
                      </m:r>
                      <m:f>
                        <m:fPr>
                          <m:ctrlPr>
                            <a:rPr lang="de-DE" i="1">
                              <a:solidFill>
                                <a:srgbClr val="FFC000"/>
                              </a:solidFill>
                              <a:latin typeface="Cambria Math" panose="02040503050406030204" pitchFamily="18" charset="0"/>
                              <a:ea typeface="Cambria Math" panose="02040503050406030204" pitchFamily="18" charset="0"/>
                            </a:rPr>
                          </m:ctrlPr>
                        </m:fPr>
                        <m:num>
                          <m:r>
                            <a:rPr lang="de-DE" i="1" dirty="0">
                              <a:solidFill>
                                <a:srgbClr val="FFC000"/>
                              </a:solidFill>
                              <a:latin typeface="Cambria Math" panose="02040503050406030204" pitchFamily="18" charset="0"/>
                              <a:ea typeface="Cambria Math" panose="02040503050406030204" pitchFamily="18" charset="0"/>
                            </a:rPr>
                            <m:t>1</m:t>
                          </m:r>
                        </m:num>
                        <m:den>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oMath>
                  </m:oMathPara>
                </a14:m>
                <a:endParaRPr lang="en-GB" dirty="0">
                  <a:solidFill>
                    <a:srgbClr val="FFC000"/>
                  </a:solidFill>
                </a:endParaRPr>
              </a:p>
            </p:txBody>
          </p:sp>
        </mc:Choice>
        <mc:Fallback xmlns="">
          <p:sp>
            <p:nvSpPr>
              <p:cNvPr id="6" name="Rectangle 5">
                <a:extLst>
                  <a:ext uri="{FF2B5EF4-FFF2-40B4-BE49-F238E27FC236}">
                    <a16:creationId xmlns:a16="http://schemas.microsoft.com/office/drawing/2014/main" id="{17F4F79E-E25F-A040-86D5-84657A09C3EF}"/>
                  </a:ext>
                </a:extLst>
              </p:cNvPr>
              <p:cNvSpPr>
                <a:spLocks noRot="1" noChangeAspect="1" noMove="1" noResize="1" noEditPoints="1" noAdjustHandles="1" noChangeArrowheads="1" noChangeShapeType="1" noTextEdit="1"/>
              </p:cNvSpPr>
              <p:nvPr/>
            </p:nvSpPr>
            <p:spPr>
              <a:xfrm>
                <a:off x="4355771" y="5668057"/>
                <a:ext cx="4610429" cy="993092"/>
              </a:xfrm>
              <a:prstGeom prst="rect">
                <a:avLst/>
              </a:prstGeom>
              <a:blipFill>
                <a:blip r:embed="rId8"/>
                <a:stretch>
                  <a:fillRect t="-88608" b="-112658"/>
                </a:stretch>
              </a:blipFill>
            </p:spPr>
            <p:txBody>
              <a:bodyPr/>
              <a:lstStyle/>
              <a:p>
                <a:r>
                  <a:rPr lang="en-GB">
                    <a:noFill/>
                  </a:rPr>
                  <a:t> </a:t>
                </a:r>
              </a:p>
            </p:txBody>
          </p:sp>
        </mc:Fallback>
      </mc:AlternateContent>
    </p:spTree>
    <p:extLst>
      <p:ext uri="{BB962C8B-B14F-4D97-AF65-F5344CB8AC3E}">
        <p14:creationId xmlns:p14="http://schemas.microsoft.com/office/powerpoint/2010/main" val="378495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animBg="1"/>
      <p:bldP spid="16" grpId="0"/>
      <p:bldP spid="17" grpId="0"/>
      <p:bldP spid="20"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fontScale="90000"/>
          </a:bodyPr>
          <a:lstStyle/>
          <a:p>
            <a:r>
              <a:rPr lang="en-GB"/>
              <a:t>ML Procedure for Undirected Models</a:t>
            </a:r>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F856EB9-6F20-C04F-BDE2-E2E209ADD20C}"/>
                  </a:ext>
                </a:extLst>
              </p:cNvPr>
              <p:cNvSpPr>
                <a:spLocks noGrp="1"/>
              </p:cNvSpPr>
              <p:nvPr>
                <p:ph idx="1"/>
              </p:nvPr>
            </p:nvSpPr>
            <p:spPr/>
            <p:txBody>
              <a:bodyPr/>
              <a:lstStyle/>
              <a:p>
                <a:pPr lvl="1"/>
                <a:r>
                  <a:rPr lang="en-GB" dirty="0"/>
                  <a:t>Derivation o</a:t>
                </a:r>
                <a:r>
                  <a:rPr lang="en-GB" dirty="0">
                    <a:solidFill>
                      <a:schemeClr val="tx1"/>
                    </a:solidFill>
                  </a:rPr>
                  <a:t>f </a:t>
                </a:r>
                <a14:m>
                  <m:oMath xmlns:m="http://schemas.openxmlformats.org/officeDocument/2006/math">
                    <m:sSub>
                      <m:sSubPr>
                        <m:ctrlPr>
                          <a:rPr lang="de-DE" i="1" dirty="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𝑙</m:t>
                        </m:r>
                      </m:e>
                      <m:sub>
                        <m:r>
                          <a:rPr lang="de-DE" i="1" dirty="0">
                            <a:solidFill>
                              <a:schemeClr val="tx1"/>
                            </a:solidFill>
                            <a:latin typeface="Cambria Math" panose="02040503050406030204" pitchFamily="18" charset="0"/>
                          </a:rPr>
                          <m:t>2</m:t>
                        </m:r>
                      </m:sub>
                    </m:sSub>
                  </m:oMath>
                </a14:m>
                <a:endParaRPr lang="en-GB" dirty="0">
                  <a:solidFill>
                    <a:schemeClr val="tx1"/>
                  </a:solidFill>
                </a:endParaRPr>
              </a:p>
              <a:p>
                <a:endParaRPr lang="en-GB" dirty="0"/>
              </a:p>
            </p:txBody>
          </p:sp>
        </mc:Choice>
        <mc:Fallback xmlns="">
          <p:sp>
            <p:nvSpPr>
              <p:cNvPr id="9" name="Content Placeholder 8">
                <a:extLst>
                  <a:ext uri="{FF2B5EF4-FFF2-40B4-BE49-F238E27FC236}">
                    <a16:creationId xmlns:a16="http://schemas.microsoft.com/office/drawing/2014/main" id="{9F856EB9-6F20-C04F-BDE2-E2E209ADD20C}"/>
                  </a:ext>
                </a:extLst>
              </p:cNvPr>
              <p:cNvSpPr>
                <a:spLocks noGrp="1" noRot="1" noChangeAspect="1" noMove="1" noResize="1" noEditPoints="1" noAdjustHandles="1" noChangeArrowheads="1" noChangeShapeType="1" noTextEdit="1"/>
              </p:cNvSpPr>
              <p:nvPr>
                <p:ph idx="1"/>
              </p:nvPr>
            </p:nvSpPr>
            <p:spPr>
              <a:blipFill>
                <a:blip r:embed="rId2"/>
                <a:stretch>
                  <a:fillRect t="-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12"/>
          </p:nvPr>
        </p:nvSpPr>
        <p:spPr/>
        <p:txBody>
          <a:bodyPr/>
          <a:lstStyle/>
          <a:p>
            <a:fld id="{67C9959E-8E6B-B04C-9955-EA096F41CA7A}" type="slidenum">
              <a:rPr lang="en-GB" smtClean="0"/>
              <a:pPr/>
              <a:t>24</a:t>
            </a:fld>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0E3BDA-DD03-1645-8B25-53782BE7823C}"/>
                  </a:ext>
                </a:extLst>
              </p:cNvPr>
              <p:cNvSpPr/>
              <p:nvPr/>
            </p:nvSpPr>
            <p:spPr>
              <a:xfrm>
                <a:off x="1371117" y="1777085"/>
                <a:ext cx="5266268" cy="76918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b="0" i="1" smtClean="0">
                              <a:solidFill>
                                <a:schemeClr val="tx1"/>
                              </a:solidFill>
                              <a:latin typeface="Cambria Math" panose="02040503050406030204" pitchFamily="18" charset="0"/>
                              <a:ea typeface="Cambria Math" panose="02040503050406030204" pitchFamily="18" charset="0"/>
                            </a:rPr>
                          </m:ctrlPr>
                        </m:fPr>
                        <m:num>
                          <m:r>
                            <a:rPr lang="de-DE" b="0" i="1" smtClean="0">
                              <a:solidFill>
                                <a:schemeClr val="tx1"/>
                              </a:solidFill>
                              <a:latin typeface="Cambria Math" panose="02040503050406030204" pitchFamily="18" charset="0"/>
                              <a:ea typeface="Cambria Math" panose="02040503050406030204" pitchFamily="18" charset="0"/>
                            </a:rPr>
                            <m:t>𝜕</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𝑙</m:t>
                              </m:r>
                            </m:e>
                            <m:sub>
                              <m:r>
                                <a:rPr lang="de-DE" b="0" i="1" smtClean="0">
                                  <a:solidFill>
                                    <a:schemeClr val="tx1"/>
                                  </a:solidFill>
                                  <a:latin typeface="Cambria Math" panose="02040503050406030204" pitchFamily="18" charset="0"/>
                                  <a:ea typeface="Cambria Math" panose="02040503050406030204" pitchFamily="18" charset="0"/>
                                </a:rPr>
                                <m:t>2</m:t>
                              </m:r>
                            </m:sub>
                          </m:sSub>
                        </m:num>
                        <m:den>
                          <m:r>
                            <a:rPr lang="de-DE" i="1">
                              <a:solidFill>
                                <a:schemeClr val="tx1"/>
                              </a:solidFill>
                              <a:latin typeface="Cambria Math" panose="02040503050406030204" pitchFamily="18" charset="0"/>
                              <a:ea typeface="Cambria Math" panose="02040503050406030204" pitchFamily="18" charset="0"/>
                            </a:rPr>
                            <m:t>𝜕</m:t>
                          </m:r>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r>
                        <m:rPr>
                          <m:aln/>
                        </m:rPr>
                        <a:rPr lang="de-DE" i="1">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r>
                            <a:rPr lang="de-DE" i="1" dirty="0">
                              <a:latin typeface="Cambria Math" panose="02040503050406030204" pitchFamily="18" charset="0"/>
                              <a:ea typeface="Cambria Math" panose="02040503050406030204" pitchFamily="18" charset="0"/>
                            </a:rPr>
                            <m:t>𝑍</m:t>
                          </m:r>
                        </m:den>
                      </m:f>
                      <m:r>
                        <a:rPr lang="de-DE" i="1" dirty="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de-DE" b="1" i="1">
                              <a:latin typeface="Cambria Math" panose="02040503050406030204" pitchFamily="18" charset="0"/>
                            </a:rPr>
                            <m:t>𝒔</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𝛿</m:t>
                          </m:r>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i="1" dirty="0">
                                      <a:latin typeface="Cambria Math" panose="02040503050406030204" pitchFamily="18" charset="0"/>
                                      <a:ea typeface="Cambria Math" panose="02040503050406030204" pitchFamily="18" charset="0"/>
                                    </a:rPr>
                                    <m:t>𝑓</m:t>
                                  </m:r>
                                </m:sub>
                              </m:sSub>
                            </m:e>
                          </m:d>
                          <m:f>
                            <m:fPr>
                              <m:ctrlPr>
                                <a:rPr lang="de-DE" i="1">
                                  <a:solidFill>
                                    <a:srgbClr val="FFC000"/>
                                  </a:solidFill>
                                  <a:latin typeface="Cambria Math" panose="02040503050406030204" pitchFamily="18" charset="0"/>
                                  <a:ea typeface="Cambria Math" panose="02040503050406030204" pitchFamily="18" charset="0"/>
                                </a:rPr>
                              </m:ctrlPr>
                            </m:fPr>
                            <m:num>
                              <m:r>
                                <a:rPr lang="de-DE" i="1" dirty="0">
                                  <a:solidFill>
                                    <a:srgbClr val="FFC000"/>
                                  </a:solidFill>
                                  <a:latin typeface="Cambria Math" panose="02040503050406030204" pitchFamily="18" charset="0"/>
                                  <a:ea typeface="Cambria Math" panose="02040503050406030204" pitchFamily="18" charset="0"/>
                                </a:rPr>
                                <m:t>1</m:t>
                              </m:r>
                            </m:num>
                            <m:den>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e>
                      </m:nary>
                    </m:oMath>
                  </m:oMathPara>
                </a14:m>
                <a:endParaRPr lang="en-GB" dirty="0"/>
              </a:p>
            </p:txBody>
          </p:sp>
        </mc:Choice>
        <mc:Fallback xmlns="">
          <p:sp>
            <p:nvSpPr>
              <p:cNvPr id="18" name="Rectangle 17">
                <a:extLst>
                  <a:ext uri="{FF2B5EF4-FFF2-40B4-BE49-F238E27FC236}">
                    <a16:creationId xmlns:a16="http://schemas.microsoft.com/office/drawing/2014/main" id="{F10E3BDA-DD03-1645-8B25-53782BE7823C}"/>
                  </a:ext>
                </a:extLst>
              </p:cNvPr>
              <p:cNvSpPr>
                <a:spLocks noRot="1" noChangeAspect="1" noMove="1" noResize="1" noEditPoints="1" noAdjustHandles="1" noChangeArrowheads="1" noChangeShapeType="1" noTextEdit="1"/>
              </p:cNvSpPr>
              <p:nvPr/>
            </p:nvSpPr>
            <p:spPr>
              <a:xfrm>
                <a:off x="1371117" y="1777085"/>
                <a:ext cx="5266268" cy="769185"/>
              </a:xfrm>
              <a:prstGeom prst="rect">
                <a:avLst/>
              </a:prstGeom>
              <a:blipFill>
                <a:blip r:embed="rId3"/>
                <a:stretch>
                  <a:fillRect t="-121311" b="-1688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C89BBB8-3180-6F4B-8262-F7EF24DC9775}"/>
                  </a:ext>
                </a:extLst>
              </p:cNvPr>
              <p:cNvSpPr/>
              <p:nvPr/>
            </p:nvSpPr>
            <p:spPr>
              <a:xfrm>
                <a:off x="2258452" y="2546270"/>
                <a:ext cx="4378933" cy="76918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smtClean="0">
                              <a:solidFill>
                                <a:schemeClr val="tx1"/>
                              </a:solidFill>
                              <a:latin typeface="Cambria Math" panose="02040503050406030204" pitchFamily="18" charset="0"/>
                              <a:ea typeface="Cambria Math" panose="02040503050406030204" pitchFamily="18" charset="0"/>
                            </a:rPr>
                          </m:ctrlPr>
                        </m:fPr>
                        <m:num>
                          <m:r>
                            <a:rPr lang="de-DE" i="1" dirty="0">
                              <a:solidFill>
                                <a:schemeClr val="tx1"/>
                              </a:solidFill>
                              <a:latin typeface="Cambria Math" panose="02040503050406030204" pitchFamily="18" charset="0"/>
                              <a:ea typeface="Cambria Math" panose="02040503050406030204" pitchFamily="18" charset="0"/>
                            </a:rPr>
                            <m:t>1</m:t>
                          </m:r>
                        </m:num>
                        <m:den>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r>
                        <a:rPr lang="de-DE" i="1" dirty="0">
                          <a:solidFill>
                            <a:schemeClr val="tx1"/>
                          </a:solidFill>
                          <a:latin typeface="Cambria Math" panose="02040503050406030204" pitchFamily="18" charset="0"/>
                          <a:ea typeface="Cambria Math" panose="02040503050406030204" pitchFamily="18" charset="0"/>
                        </a:rPr>
                        <m:t>∙</m:t>
                      </m:r>
                      <m:nary>
                        <m:naryPr>
                          <m:chr m:val="∑"/>
                          <m:supHide m:val="on"/>
                          <m:ctrlPr>
                            <a:rPr lang="de-DE" i="1">
                              <a:solidFill>
                                <a:schemeClr val="tx1"/>
                              </a:solidFill>
                              <a:latin typeface="Cambria Math" panose="02040503050406030204" pitchFamily="18" charset="0"/>
                            </a:rPr>
                          </m:ctrlPr>
                        </m:naryPr>
                        <m:sub>
                          <m:r>
                            <a:rPr lang="de-DE" b="1" i="1">
                              <a:solidFill>
                                <a:schemeClr val="tx1"/>
                              </a:solidFill>
                              <a:latin typeface="Cambria Math" panose="02040503050406030204" pitchFamily="18" charset="0"/>
                            </a:rPr>
                            <m:t>𝒔</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𝑊</m:t>
                          </m:r>
                        </m:sub>
                        <m:sup/>
                        <m:e>
                          <m:r>
                            <a:rPr lang="de-DE" i="1">
                              <a:solidFill>
                                <a:schemeClr val="tx1"/>
                              </a:solidFill>
                              <a:latin typeface="Cambria Math" panose="02040503050406030204" pitchFamily="18" charset="0"/>
                              <a:ea typeface="Cambria Math" panose="02040503050406030204" pitchFamily="18" charset="0"/>
                            </a:rPr>
                            <m:t>𝛿</m:t>
                          </m:r>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r>
                                <a:rPr lang="de-DE" i="1" dirty="0">
                                  <a:solidFill>
                                    <a:schemeClr val="tx1"/>
                                  </a:solidFill>
                                  <a:latin typeface="Cambria Math" panose="02040503050406030204" pitchFamily="18" charset="0"/>
                                  <a:ea typeface="Cambria Math" panose="02040503050406030204" pitchFamily="18" charset="0"/>
                                </a:rPr>
                                <m:t>,</m:t>
                              </m:r>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𝒔</m:t>
                                  </m:r>
                                </m:e>
                                <m:sub>
                                  <m:r>
                                    <a:rPr lang="de-DE" i="1" dirty="0">
                                      <a:solidFill>
                                        <a:schemeClr val="tx1"/>
                                      </a:solidFill>
                                      <a:latin typeface="Cambria Math" panose="02040503050406030204" pitchFamily="18" charset="0"/>
                                      <a:ea typeface="Cambria Math" panose="02040503050406030204" pitchFamily="18" charset="0"/>
                                    </a:rPr>
                                    <m:t>𝑓</m:t>
                                  </m:r>
                                </m:sub>
                              </m:sSub>
                            </m:e>
                          </m:d>
                          <m:r>
                            <a:rPr lang="de-DE" i="1" dirty="0">
                              <a:solidFill>
                                <a:schemeClr val="tx1"/>
                              </a:solidFill>
                              <a:latin typeface="Cambria Math" panose="02040503050406030204" pitchFamily="18" charset="0"/>
                              <a:ea typeface="Cambria Math" panose="02040503050406030204" pitchFamily="18" charset="0"/>
                            </a:rPr>
                            <m:t>∙</m:t>
                          </m:r>
                          <m:f>
                            <m:fPr>
                              <m:ctrlPr>
                                <a:rPr lang="de-DE" i="1" dirty="0" smtClean="0">
                                  <a:solidFill>
                                    <a:srgbClr val="C00000"/>
                                  </a:solidFill>
                                  <a:latin typeface="Cambria Math" panose="02040503050406030204" pitchFamily="18" charset="0"/>
                                  <a:ea typeface="Cambria Math" panose="02040503050406030204" pitchFamily="18" charset="0"/>
                                </a:rPr>
                              </m:ctrlPr>
                            </m:fPr>
                            <m:num>
                              <m:r>
                                <a:rPr lang="de-DE" i="1" dirty="0">
                                  <a:solidFill>
                                    <a:srgbClr val="C00000"/>
                                  </a:solidFill>
                                  <a:latin typeface="Cambria Math" panose="02040503050406030204" pitchFamily="18" charset="0"/>
                                  <a:ea typeface="Cambria Math" panose="02040503050406030204" pitchFamily="18" charset="0"/>
                                </a:rPr>
                                <m:t>1</m:t>
                              </m:r>
                            </m:num>
                            <m:den>
                              <m:r>
                                <a:rPr lang="de-DE" i="1" dirty="0">
                                  <a:solidFill>
                                    <a:srgbClr val="C00000"/>
                                  </a:solidFill>
                                  <a:latin typeface="Cambria Math" panose="02040503050406030204" pitchFamily="18" charset="0"/>
                                  <a:ea typeface="Cambria Math" panose="02040503050406030204" pitchFamily="18" charset="0"/>
                                </a:rPr>
                                <m:t>𝑍</m:t>
                              </m:r>
                            </m:den>
                          </m:f>
                          <m:r>
                            <a:rPr lang="de-DE" i="1" dirty="0">
                              <a:solidFill>
                                <a:srgbClr val="C00000"/>
                              </a:solidFill>
                              <a:latin typeface="Cambria Math" panose="02040503050406030204" pitchFamily="18" charset="0"/>
                              <a:ea typeface="Cambria Math" panose="02040503050406030204" pitchFamily="18" charset="0"/>
                            </a:rPr>
                            <m:t>∙</m:t>
                          </m:r>
                          <m:nary>
                            <m:naryPr>
                              <m:chr m:val="∏"/>
                              <m:supHide m:val="on"/>
                              <m:ctrlPr>
                                <a:rPr lang="de-DE" i="1">
                                  <a:solidFill>
                                    <a:srgbClr val="C00000"/>
                                  </a:solidFill>
                                  <a:latin typeface="Cambria Math" panose="02040503050406030204" pitchFamily="18" charset="0"/>
                                </a:rPr>
                              </m:ctrlPr>
                            </m:naryPr>
                            <m:sub>
                              <m:eqArr>
                                <m:eqArrPr>
                                  <m:ctrlPr>
                                    <a:rPr lang="de-DE" i="1">
                                      <a:solidFill>
                                        <a:srgbClr val="C00000"/>
                                      </a:solidFill>
                                      <a:latin typeface="Cambria Math" panose="02040503050406030204" pitchFamily="18" charset="0"/>
                                    </a:rPr>
                                  </m:ctrlPr>
                                </m:eqArrPr>
                                <m:e>
                                  <m:r>
                                    <a:rPr lang="de-DE" i="1">
                                      <a:solidFill>
                                        <a:srgbClr val="C00000"/>
                                      </a:solidFill>
                                      <a:latin typeface="Cambria Math" panose="02040503050406030204" pitchFamily="18" charset="0"/>
                                    </a:rPr>
                                    <m:t>𝑒</m:t>
                                  </m:r>
                                  <m:r>
                                    <a:rPr lang="de-DE" i="1">
                                      <a:solidFill>
                                        <a:srgbClr val="C00000"/>
                                      </a:solidFill>
                                      <a:latin typeface="Cambria Math" panose="02040503050406030204" pitchFamily="18" charset="0"/>
                                      <a:ea typeface="Cambria Math" panose="02040503050406030204" pitchFamily="18" charset="0"/>
                                    </a:rPr>
                                    <m:t>∈</m:t>
                                  </m:r>
                                  <m:r>
                                    <a:rPr lang="de-DE" i="1">
                                      <a:solidFill>
                                        <a:srgbClr val="C00000"/>
                                      </a:solidFill>
                                      <a:latin typeface="Cambria Math" panose="02040503050406030204" pitchFamily="18" charset="0"/>
                                      <a:ea typeface="Cambria Math" panose="02040503050406030204" pitchFamily="18" charset="0"/>
                                    </a:rPr>
                                    <m:t>𝐹</m:t>
                                  </m:r>
                                </m:e>
                              </m:eqArr>
                            </m:sub>
                            <m:sup/>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i="1" dirty="0">
                                      <a:solidFill>
                                        <a:srgbClr val="C00000"/>
                                      </a:solidFill>
                                      <a:latin typeface="Cambria Math" panose="02040503050406030204" pitchFamily="18" charset="0"/>
                                      <a:ea typeface="Cambria Math" panose="02040503050406030204" pitchFamily="18" charset="0"/>
                                    </a:rPr>
                                    <m:t>𝜙</m:t>
                                  </m:r>
                                </m:e>
                                <m:sub>
                                  <m:r>
                                    <a:rPr lang="de-DE" i="1" dirty="0">
                                      <a:solidFill>
                                        <a:srgbClr val="C00000"/>
                                      </a:solidFill>
                                      <a:latin typeface="Cambria Math" panose="02040503050406030204" pitchFamily="18" charset="0"/>
                                      <a:ea typeface="Cambria Math" panose="02040503050406030204" pitchFamily="18" charset="0"/>
                                    </a:rPr>
                                    <m:t>𝑒</m:t>
                                  </m:r>
                                </m:sub>
                              </m:sSub>
                              <m:d>
                                <m:dPr>
                                  <m:ctrlPr>
                                    <a:rPr lang="de-DE" i="1" dirty="0">
                                      <a:solidFill>
                                        <a:srgbClr val="C00000"/>
                                      </a:solidFill>
                                      <a:latin typeface="Cambria Math" panose="02040503050406030204" pitchFamily="18" charset="0"/>
                                      <a:ea typeface="Cambria Math" panose="02040503050406030204" pitchFamily="18" charset="0"/>
                                    </a:rPr>
                                  </m:ctrlPr>
                                </m:dPr>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b="1" i="1" dirty="0">
                                          <a:solidFill>
                                            <a:srgbClr val="C00000"/>
                                          </a:solidFill>
                                          <a:latin typeface="Cambria Math" panose="02040503050406030204" pitchFamily="18" charset="0"/>
                                          <a:ea typeface="Cambria Math" panose="02040503050406030204" pitchFamily="18" charset="0"/>
                                        </a:rPr>
                                        <m:t>𝒔</m:t>
                                      </m:r>
                                    </m:e>
                                    <m:sub>
                                      <m:r>
                                        <a:rPr lang="de-DE" i="1" dirty="0">
                                          <a:solidFill>
                                            <a:srgbClr val="C00000"/>
                                          </a:solidFill>
                                          <a:latin typeface="Cambria Math" panose="02040503050406030204" pitchFamily="18" charset="0"/>
                                          <a:ea typeface="Cambria Math" panose="02040503050406030204" pitchFamily="18" charset="0"/>
                                        </a:rPr>
                                        <m:t>𝑒</m:t>
                                      </m:r>
                                    </m:sub>
                                  </m:sSub>
                                </m:e>
                              </m:d>
                            </m:e>
                          </m:nary>
                        </m:e>
                      </m:nary>
                    </m:oMath>
                  </m:oMathPara>
                </a14:m>
                <a:endParaRPr lang="en-GB" dirty="0"/>
              </a:p>
            </p:txBody>
          </p:sp>
        </mc:Choice>
        <mc:Fallback xmlns="">
          <p:sp>
            <p:nvSpPr>
              <p:cNvPr id="16" name="Rectangle 15">
                <a:extLst>
                  <a:ext uri="{FF2B5EF4-FFF2-40B4-BE49-F238E27FC236}">
                    <a16:creationId xmlns:a16="http://schemas.microsoft.com/office/drawing/2014/main" id="{CC89BBB8-3180-6F4B-8262-F7EF24DC9775}"/>
                  </a:ext>
                </a:extLst>
              </p:cNvPr>
              <p:cNvSpPr>
                <a:spLocks noRot="1" noChangeAspect="1" noMove="1" noResize="1" noEditPoints="1" noAdjustHandles="1" noChangeArrowheads="1" noChangeShapeType="1" noTextEdit="1"/>
              </p:cNvSpPr>
              <p:nvPr/>
            </p:nvSpPr>
            <p:spPr>
              <a:xfrm>
                <a:off x="2258452" y="2546270"/>
                <a:ext cx="4378933" cy="769185"/>
              </a:xfrm>
              <a:prstGeom prst="rect">
                <a:avLst/>
              </a:prstGeom>
              <a:blipFill>
                <a:blip r:embed="rId4"/>
                <a:stretch>
                  <a:fillRect t="-119355" b="-1661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1839ACF-AF82-BA45-BCE0-355D4E0C0D08}"/>
                  </a:ext>
                </a:extLst>
              </p:cNvPr>
              <p:cNvSpPr/>
              <p:nvPr/>
            </p:nvSpPr>
            <p:spPr>
              <a:xfrm>
                <a:off x="2258452" y="3350609"/>
                <a:ext cx="4241351" cy="76450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de-DE" b="1" i="1">
                              <a:latin typeface="Cambria Math" panose="02040503050406030204" pitchFamily="18" charset="0"/>
                            </a:rPr>
                            <m:t>𝒔</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𝛿</m:t>
                          </m:r>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r>
                            <a:rPr lang="de-DE" i="1" dirty="0" smtClean="0">
                              <a:solidFill>
                                <a:srgbClr val="C00000"/>
                              </a:solidFill>
                              <a:latin typeface="Cambria Math" panose="02040503050406030204" pitchFamily="18" charset="0"/>
                              <a:ea typeface="Cambria Math" panose="02040503050406030204" pitchFamily="18" charset="0"/>
                            </a:rPr>
                            <m:t>𝑃</m:t>
                          </m:r>
                          <m:d>
                            <m:dPr>
                              <m:ctrlPr>
                                <a:rPr lang="de-DE" i="1" dirty="0">
                                  <a:solidFill>
                                    <a:srgbClr val="C00000"/>
                                  </a:solidFill>
                                  <a:latin typeface="Cambria Math" panose="02040503050406030204" pitchFamily="18" charset="0"/>
                                  <a:ea typeface="Cambria Math" panose="02040503050406030204" pitchFamily="18" charset="0"/>
                                </a:rPr>
                              </m:ctrlPr>
                            </m:dPr>
                            <m:e>
                              <m:r>
                                <a:rPr lang="de-DE" b="1" i="1" dirty="0">
                                  <a:solidFill>
                                    <a:srgbClr val="C00000"/>
                                  </a:solidFill>
                                  <a:latin typeface="Cambria Math" panose="02040503050406030204" pitchFamily="18" charset="0"/>
                                  <a:ea typeface="Cambria Math" panose="02040503050406030204" pitchFamily="18" charset="0"/>
                                </a:rPr>
                                <m:t>𝒔</m:t>
                              </m:r>
                            </m:e>
                          </m:d>
                        </m:e>
                      </m:nary>
                    </m:oMath>
                  </m:oMathPara>
                </a14:m>
                <a:endParaRPr lang="en-GB" dirty="0"/>
              </a:p>
            </p:txBody>
          </p:sp>
        </mc:Choice>
        <mc:Fallback xmlns="">
          <p:sp>
            <p:nvSpPr>
              <p:cNvPr id="20" name="Rectangle 19">
                <a:extLst>
                  <a:ext uri="{FF2B5EF4-FFF2-40B4-BE49-F238E27FC236}">
                    <a16:creationId xmlns:a16="http://schemas.microsoft.com/office/drawing/2014/main" id="{51839ACF-AF82-BA45-BCE0-355D4E0C0D08}"/>
                  </a:ext>
                </a:extLst>
              </p:cNvPr>
              <p:cNvSpPr>
                <a:spLocks noRot="1" noChangeAspect="1" noMove="1" noResize="1" noEditPoints="1" noAdjustHandles="1" noChangeArrowheads="1" noChangeShapeType="1" noTextEdit="1"/>
              </p:cNvSpPr>
              <p:nvPr/>
            </p:nvSpPr>
            <p:spPr>
              <a:xfrm>
                <a:off x="2258452" y="3350609"/>
                <a:ext cx="4241351" cy="764505"/>
              </a:xfrm>
              <a:prstGeom prst="rect">
                <a:avLst/>
              </a:prstGeom>
              <a:blipFill>
                <a:blip r:embed="rId5"/>
                <a:stretch>
                  <a:fillRect t="-125000" b="-17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7FDBAB7-5CB5-B84B-BD41-2BD8D0883CF5}"/>
                  </a:ext>
                </a:extLst>
              </p:cNvPr>
              <p:cNvSpPr/>
              <p:nvPr/>
            </p:nvSpPr>
            <p:spPr>
              <a:xfrm>
                <a:off x="2258452" y="4150268"/>
                <a:ext cx="4378933" cy="7126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m:oMathPara>
                </a14:m>
                <a:endParaRPr lang="en-GB" dirty="0"/>
              </a:p>
            </p:txBody>
          </p:sp>
        </mc:Choice>
        <mc:Fallback xmlns="">
          <p:sp>
            <p:nvSpPr>
              <p:cNvPr id="21" name="Rectangle 20">
                <a:extLst>
                  <a:ext uri="{FF2B5EF4-FFF2-40B4-BE49-F238E27FC236}">
                    <a16:creationId xmlns:a16="http://schemas.microsoft.com/office/drawing/2014/main" id="{57FDBAB7-5CB5-B84B-BD41-2BD8D0883CF5}"/>
                  </a:ext>
                </a:extLst>
              </p:cNvPr>
              <p:cNvSpPr>
                <a:spLocks noRot="1" noChangeAspect="1" noMove="1" noResize="1" noEditPoints="1" noAdjustHandles="1" noChangeArrowheads="1" noChangeShapeType="1" noTextEdit="1"/>
              </p:cNvSpPr>
              <p:nvPr/>
            </p:nvSpPr>
            <p:spPr>
              <a:xfrm>
                <a:off x="2258452" y="4150268"/>
                <a:ext cx="4378933" cy="712631"/>
              </a:xfrm>
              <a:prstGeom prst="rect">
                <a:avLst/>
              </a:prstGeom>
              <a:blipFill>
                <a:blip r:embed="rId6"/>
                <a:stretch>
                  <a:fillRect b="-1754"/>
                </a:stretch>
              </a:blipFill>
            </p:spPr>
            <p:txBody>
              <a:bodyPr/>
              <a:lstStyle/>
              <a:p>
                <a:r>
                  <a:rPr lang="en-GB">
                    <a:noFill/>
                  </a:rPr>
                  <a:t> </a:t>
                </a:r>
              </a:p>
            </p:txBody>
          </p:sp>
        </mc:Fallback>
      </mc:AlternateContent>
    </p:spTree>
    <p:extLst>
      <p:ext uri="{BB962C8B-B14F-4D97-AF65-F5344CB8AC3E}">
        <p14:creationId xmlns:p14="http://schemas.microsoft.com/office/powerpoint/2010/main" val="273920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fontScale="90000"/>
          </a:bodyPr>
          <a:lstStyle/>
          <a:p>
            <a:r>
              <a:rPr lang="en-GB"/>
              <a:t>ML Procedure for Undirected Models</a:t>
            </a:r>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F856EB9-6F20-C04F-BDE2-E2E209ADD20C}"/>
                  </a:ext>
                </a:extLst>
              </p:cNvPr>
              <p:cNvSpPr>
                <a:spLocks noGrp="1"/>
              </p:cNvSpPr>
              <p:nvPr>
                <p:ph idx="1"/>
              </p:nvPr>
            </p:nvSpPr>
            <p:spPr/>
            <p:txBody>
              <a:bodyPr/>
              <a:lstStyle/>
              <a:p>
                <a:pPr marL="514350" indent="-514350">
                  <a:buFont typeface="+mj-lt"/>
                  <a:buAutoNum type="arabicPeriod" startAt="2"/>
                </a:pPr>
                <a:r>
                  <a:rPr lang="en-GB" dirty="0"/>
                  <a:t>Take the derivative of the log likelihood with respect to each parameter, i.e.,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a:p>
                <a:endParaRPr lang="en-GB" dirty="0"/>
              </a:p>
              <a:p>
                <a:endParaRPr lang="en-GB" dirty="0"/>
              </a:p>
              <a:p>
                <a:pPr lvl="1"/>
                <a:r>
                  <a:rPr lang="en-GB" dirty="0"/>
                  <a:t>Derivative for each parameter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a:p>
                <a:endParaRPr lang="en-GB" dirty="0"/>
              </a:p>
            </p:txBody>
          </p:sp>
        </mc:Choice>
        <mc:Fallback xmlns="">
          <p:sp>
            <p:nvSpPr>
              <p:cNvPr id="9" name="Content Placeholder 8">
                <a:extLst>
                  <a:ext uri="{FF2B5EF4-FFF2-40B4-BE49-F238E27FC236}">
                    <a16:creationId xmlns:a16="http://schemas.microsoft.com/office/drawing/2014/main" id="{9F856EB9-6F20-C04F-BDE2-E2E209ADD20C}"/>
                  </a:ext>
                </a:extLst>
              </p:cNvPr>
              <p:cNvSpPr>
                <a:spLocks noGrp="1" noRot="1" noChangeAspect="1" noMove="1" noResize="1" noEditPoints="1" noAdjustHandles="1" noChangeArrowheads="1" noChangeShapeType="1" noTextEdit="1"/>
              </p:cNvSpPr>
              <p:nvPr>
                <p:ph idx="1"/>
              </p:nvPr>
            </p:nvSpPr>
            <p:spPr>
              <a:blipFill>
                <a:blip r:embed="rId2"/>
                <a:stretch>
                  <a:fillRect l="-1608" t="-202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12"/>
          </p:nvPr>
        </p:nvSpPr>
        <p:spPr/>
        <p:txBody>
          <a:bodyPr/>
          <a:lstStyle/>
          <a:p>
            <a:fld id="{67C9959E-8E6B-B04C-9955-EA096F41CA7A}" type="slidenum">
              <a:rPr lang="en-GB" smtClean="0"/>
              <a:pPr/>
              <a:t>25</a:t>
            </a:fld>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FB887EE-FB15-C844-834D-71B52AA2BBC0}"/>
                  </a:ext>
                </a:extLst>
              </p:cNvPr>
              <p:cNvSpPr/>
              <p:nvPr/>
            </p:nvSpPr>
            <p:spPr>
              <a:xfrm>
                <a:off x="1168400" y="1988097"/>
                <a:ext cx="6151877" cy="85337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de-DE" i="1" smtClean="0">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m:rPr>
                          <m:aln/>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rPr>
                                <m:t>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nary>
                                <m:naryPr>
                                  <m:chr m:val="∑"/>
                                  <m:supHide m:val="on"/>
                                  <m:ctrlPr>
                                    <a:rPr lang="de-DE" i="1" dirty="0">
                                      <a:latin typeface="Cambria Math" panose="02040503050406030204" pitchFamily="18" charset="0"/>
                                      <a:ea typeface="Cambria Math" panose="02040503050406030204" pitchFamily="18" charset="0"/>
                                    </a:rPr>
                                  </m:ctrlPr>
                                </m:naryPr>
                                <m:sub>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sub>
                                <m:sup/>
                                <m:e>
                                  <m:r>
                                    <a:rPr lang="de-DE" i="1" smtClean="0">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func>
                                    <m:funcPr>
                                      <m:ctrlPr>
                                        <a:rPr lang="de-DE" i="1" dirty="0">
                                          <a:solidFill>
                                            <a:schemeClr val="accent1"/>
                                          </a:solidFill>
                                          <a:latin typeface="Cambria Math" panose="02040503050406030204" pitchFamily="18" charset="0"/>
                                          <a:ea typeface="Cambria Math" panose="02040503050406030204" pitchFamily="18" charset="0"/>
                                        </a:rPr>
                                      </m:ctrlPr>
                                    </m:funcPr>
                                    <m:fName>
                                      <m:r>
                                        <m:rPr>
                                          <m:sty m:val="p"/>
                                        </m:rPr>
                                        <a:rPr lang="de-DE" dirty="0">
                                          <a:solidFill>
                                            <a:schemeClr val="accent1"/>
                                          </a:solidFill>
                                          <a:latin typeface="Cambria Math" panose="02040503050406030204" pitchFamily="18" charset="0"/>
                                          <a:ea typeface="Cambria Math" panose="02040503050406030204" pitchFamily="18" charset="0"/>
                                        </a:rPr>
                                        <m:t>log</m:t>
                                      </m:r>
                                    </m:fName>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r>
                        <a:rPr lang="de-DE" i="1" dirty="0" smtClean="0">
                          <a:solidFill>
                            <a:srgbClr val="C00000"/>
                          </a:solidFill>
                          <a:latin typeface="Cambria Math" panose="02040503050406030204" pitchFamily="18" charset="0"/>
                        </a:rPr>
                        <m:t>𝑘</m:t>
                      </m:r>
                      <m:func>
                        <m:funcPr>
                          <m:ctrlPr>
                            <a:rPr lang="de-DE" i="1" smtClean="0">
                              <a:solidFill>
                                <a:srgbClr val="C00000"/>
                              </a:solidFill>
                              <a:latin typeface="Cambria Math" panose="02040503050406030204" pitchFamily="18" charset="0"/>
                              <a:ea typeface="Cambria Math" panose="02040503050406030204" pitchFamily="18" charset="0"/>
                            </a:rPr>
                          </m:ctrlPr>
                        </m:funcPr>
                        <m:fName>
                          <m:r>
                            <m:rPr>
                              <m:sty m:val="p"/>
                            </m:rPr>
                            <a:rPr lang="de-DE">
                              <a:solidFill>
                                <a:srgbClr val="C00000"/>
                              </a:solidFill>
                              <a:latin typeface="Cambria Math" panose="02040503050406030204" pitchFamily="18" charset="0"/>
                              <a:ea typeface="Cambria Math" panose="02040503050406030204" pitchFamily="18" charset="0"/>
                            </a:rPr>
                            <m:t>log</m:t>
                          </m:r>
                        </m:fName>
                        <m:e>
                          <m:d>
                            <m:dPr>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𝑍</m:t>
                              </m:r>
                            </m:e>
                          </m:d>
                        </m:e>
                      </m:func>
                    </m:oMath>
                  </m:oMathPara>
                </a14:m>
                <a:endParaRPr lang="en-GB" dirty="0"/>
              </a:p>
            </p:txBody>
          </p:sp>
        </mc:Choice>
        <mc:Fallback xmlns="">
          <p:sp>
            <p:nvSpPr>
              <p:cNvPr id="10" name="Rectangle 9">
                <a:extLst>
                  <a:ext uri="{FF2B5EF4-FFF2-40B4-BE49-F238E27FC236}">
                    <a16:creationId xmlns:a16="http://schemas.microsoft.com/office/drawing/2014/main" id="{3FB887EE-FB15-C844-834D-71B52AA2BBC0}"/>
                  </a:ext>
                </a:extLst>
              </p:cNvPr>
              <p:cNvSpPr>
                <a:spLocks noRot="1" noChangeAspect="1" noMove="1" noResize="1" noEditPoints="1" noAdjustHandles="1" noChangeArrowheads="1" noChangeShapeType="1" noTextEdit="1"/>
              </p:cNvSpPr>
              <p:nvPr/>
            </p:nvSpPr>
            <p:spPr>
              <a:xfrm>
                <a:off x="1168400" y="1988097"/>
                <a:ext cx="6151877" cy="853375"/>
              </a:xfrm>
              <a:prstGeom prst="rect">
                <a:avLst/>
              </a:prstGeom>
              <a:blipFill>
                <a:blip r:embed="rId3"/>
                <a:stretch>
                  <a:fillRect l="-206" t="-108824" b="-1411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7C19D9-194C-C44D-80AB-056CE85139FB}"/>
                  </a:ext>
                </a:extLst>
              </p:cNvPr>
              <p:cNvSpPr txBox="1"/>
              <p:nvPr/>
            </p:nvSpPr>
            <p:spPr>
              <a:xfrm>
                <a:off x="4720638" y="2722606"/>
                <a:ext cx="411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chemeClr val="accent1"/>
                              </a:solidFill>
                              <a:latin typeface="Cambria Math" panose="02040503050406030204" pitchFamily="18" charset="0"/>
                            </a:rPr>
                          </m:ctrlPr>
                        </m:sSubPr>
                        <m:e>
                          <m:r>
                            <a:rPr lang="en-GB" i="1" dirty="0" smtClean="0">
                              <a:solidFill>
                                <a:schemeClr val="accent1"/>
                              </a:solidFill>
                              <a:latin typeface="Cambria Math" panose="02040503050406030204" pitchFamily="18" charset="0"/>
                            </a:rPr>
                            <m:t>𝑙</m:t>
                          </m:r>
                        </m:e>
                        <m:sub>
                          <m:r>
                            <a:rPr lang="de-DE" b="0" i="1" dirty="0" smtClean="0">
                              <a:solidFill>
                                <a:schemeClr val="accent1"/>
                              </a:solidFill>
                              <a:latin typeface="Cambria Math" panose="02040503050406030204" pitchFamily="18" charset="0"/>
                            </a:rPr>
                            <m:t>1</m:t>
                          </m:r>
                        </m:sub>
                      </m:sSub>
                    </m:oMath>
                  </m:oMathPara>
                </a14:m>
                <a:endParaRPr lang="en-GB" dirty="0">
                  <a:solidFill>
                    <a:schemeClr val="accent1"/>
                  </a:solidFill>
                </a:endParaRPr>
              </a:p>
            </p:txBody>
          </p:sp>
        </mc:Choice>
        <mc:Fallback xmlns="">
          <p:sp>
            <p:nvSpPr>
              <p:cNvPr id="12" name="TextBox 11">
                <a:extLst>
                  <a:ext uri="{FF2B5EF4-FFF2-40B4-BE49-F238E27FC236}">
                    <a16:creationId xmlns:a16="http://schemas.microsoft.com/office/drawing/2014/main" id="{257C19D9-194C-C44D-80AB-056CE85139FB}"/>
                  </a:ext>
                </a:extLst>
              </p:cNvPr>
              <p:cNvSpPr txBox="1">
                <a:spLocks noRot="1" noChangeAspect="1" noMove="1" noResize="1" noEditPoints="1" noAdjustHandles="1" noChangeArrowheads="1" noChangeShapeType="1" noTextEdit="1"/>
              </p:cNvSpPr>
              <p:nvPr/>
            </p:nvSpPr>
            <p:spPr>
              <a:xfrm>
                <a:off x="4720638" y="2722606"/>
                <a:ext cx="411715" cy="369332"/>
              </a:xfrm>
              <a:prstGeom prst="rect">
                <a:avLst/>
              </a:prstGeom>
              <a:blipFill>
                <a:blip r:embed="rId4"/>
                <a:stretch>
                  <a:fillRect/>
                </a:stretch>
              </a:blipFill>
            </p:spPr>
            <p:txBody>
              <a:bodyPr/>
              <a:lstStyle/>
              <a:p>
                <a:r>
                  <a:rPr lang="en-GB">
                    <a:noFill/>
                  </a:rPr>
                  <a:t> </a:t>
                </a:r>
              </a:p>
            </p:txBody>
          </p:sp>
        </mc:Fallback>
      </mc:AlternateContent>
      <p:sp>
        <p:nvSpPr>
          <p:cNvPr id="13" name="Right Brace 12">
            <a:extLst>
              <a:ext uri="{FF2B5EF4-FFF2-40B4-BE49-F238E27FC236}">
                <a16:creationId xmlns:a16="http://schemas.microsoft.com/office/drawing/2014/main" id="{5472EFD1-F690-7E43-8271-210D6E4634C5}"/>
              </a:ext>
            </a:extLst>
          </p:cNvPr>
          <p:cNvSpPr/>
          <p:nvPr/>
        </p:nvSpPr>
        <p:spPr>
          <a:xfrm rot="5400000">
            <a:off x="4787855" y="1741473"/>
            <a:ext cx="277283" cy="16955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7EAE824-0BC7-FE4A-A459-5801EC29DD0E}"/>
                  </a:ext>
                </a:extLst>
              </p:cNvPr>
              <p:cNvSpPr txBox="1"/>
              <p:nvPr/>
            </p:nvSpPr>
            <p:spPr>
              <a:xfrm>
                <a:off x="6355072" y="2722606"/>
                <a:ext cx="4170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r>
                            <a:rPr lang="en-GB" i="1" dirty="0" smtClean="0">
                              <a:solidFill>
                                <a:srgbClr val="C00000"/>
                              </a:solidFill>
                              <a:latin typeface="Cambria Math" panose="02040503050406030204" pitchFamily="18" charset="0"/>
                            </a:rPr>
                            <m:t>𝑙</m:t>
                          </m:r>
                        </m:e>
                        <m:sub>
                          <m:r>
                            <a:rPr lang="de-DE" b="0" i="1" dirty="0" smtClean="0">
                              <a:solidFill>
                                <a:srgbClr val="C00000"/>
                              </a:solidFill>
                              <a:latin typeface="Cambria Math" panose="02040503050406030204" pitchFamily="18" charset="0"/>
                            </a:rPr>
                            <m:t>2</m:t>
                          </m:r>
                        </m:sub>
                      </m:sSub>
                    </m:oMath>
                  </m:oMathPara>
                </a14:m>
                <a:endParaRPr lang="en-GB" dirty="0">
                  <a:solidFill>
                    <a:srgbClr val="C00000"/>
                  </a:solidFill>
                </a:endParaRPr>
              </a:p>
            </p:txBody>
          </p:sp>
        </mc:Choice>
        <mc:Fallback xmlns="">
          <p:sp>
            <p:nvSpPr>
              <p:cNvPr id="14" name="TextBox 13">
                <a:extLst>
                  <a:ext uri="{FF2B5EF4-FFF2-40B4-BE49-F238E27FC236}">
                    <a16:creationId xmlns:a16="http://schemas.microsoft.com/office/drawing/2014/main" id="{97EAE824-0BC7-FE4A-A459-5801EC29DD0E}"/>
                  </a:ext>
                </a:extLst>
              </p:cNvPr>
              <p:cNvSpPr txBox="1">
                <a:spLocks noRot="1" noChangeAspect="1" noMove="1" noResize="1" noEditPoints="1" noAdjustHandles="1" noChangeArrowheads="1" noChangeShapeType="1" noTextEdit="1"/>
              </p:cNvSpPr>
              <p:nvPr/>
            </p:nvSpPr>
            <p:spPr>
              <a:xfrm>
                <a:off x="6355072" y="2722606"/>
                <a:ext cx="417037" cy="369332"/>
              </a:xfrm>
              <a:prstGeom prst="rect">
                <a:avLst/>
              </a:prstGeom>
              <a:blipFill>
                <a:blip r:embed="rId5"/>
                <a:stretch>
                  <a:fillRect/>
                </a:stretch>
              </a:blipFill>
            </p:spPr>
            <p:txBody>
              <a:bodyPr/>
              <a:lstStyle/>
              <a:p>
                <a:r>
                  <a:rPr lang="en-GB">
                    <a:noFill/>
                  </a:rPr>
                  <a:t> </a:t>
                </a:r>
              </a:p>
            </p:txBody>
          </p:sp>
        </mc:Fallback>
      </mc:AlternateContent>
      <p:sp>
        <p:nvSpPr>
          <p:cNvPr id="15" name="Right Brace 14">
            <a:extLst>
              <a:ext uri="{FF2B5EF4-FFF2-40B4-BE49-F238E27FC236}">
                <a16:creationId xmlns:a16="http://schemas.microsoft.com/office/drawing/2014/main" id="{9EB361E5-9376-C540-9118-82CE37B42A2D}"/>
              </a:ext>
            </a:extLst>
          </p:cNvPr>
          <p:cNvSpPr/>
          <p:nvPr/>
        </p:nvSpPr>
        <p:spPr>
          <a:xfrm rot="5400000">
            <a:off x="6424950" y="2172451"/>
            <a:ext cx="277283" cy="833584"/>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0E3BDA-DD03-1645-8B25-53782BE7823C}"/>
                  </a:ext>
                </a:extLst>
              </p:cNvPr>
              <p:cNvSpPr/>
              <p:nvPr/>
            </p:nvSpPr>
            <p:spPr>
              <a:xfrm>
                <a:off x="1388533" y="3571051"/>
                <a:ext cx="7577667" cy="77014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𝑙</m:t>
                              </m:r>
                            </m:e>
                            <m:sub>
                              <m:r>
                                <a:rPr lang="de-DE" i="1">
                                  <a:solidFill>
                                    <a:schemeClr val="accent1"/>
                                  </a:solidFill>
                                  <a:latin typeface="Cambria Math" panose="02040503050406030204" pitchFamily="18" charset="0"/>
                                  <a:ea typeface="Cambria Math" panose="02040503050406030204" pitchFamily="18" charset="0"/>
                                </a:rPr>
                                <m:t>1</m:t>
                              </m:r>
                            </m:sub>
                          </m:sSub>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m:rPr>
                          <m:aln/>
                        </m:rPr>
                        <a:rPr lang="de-DE" i="1">
                          <a:latin typeface="Cambria Math" panose="02040503050406030204" pitchFamily="18" charset="0"/>
                          <a:ea typeface="Cambria Math" panose="02040503050406030204" pitchFamily="18" charset="0"/>
                        </a:rPr>
                        <m:t>=</m:t>
                      </m:r>
                      <m:f>
                        <m:fPr>
                          <m:ctrlPr>
                            <a:rPr lang="de-DE" i="1" dirty="0">
                              <a:solidFill>
                                <a:schemeClr val="accent1"/>
                              </a:solidFill>
                              <a:latin typeface="Cambria Math" panose="02040503050406030204" pitchFamily="18" charset="0"/>
                              <a:ea typeface="Cambria Math" panose="02040503050406030204" pitchFamily="18" charset="0"/>
                            </a:rPr>
                          </m:ctrlPr>
                        </m:fPr>
                        <m:num>
                          <m:r>
                            <a:rPr lang="de-DE" i="1">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num>
                        <m:den>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18" name="Rectangle 17">
                <a:extLst>
                  <a:ext uri="{FF2B5EF4-FFF2-40B4-BE49-F238E27FC236}">
                    <a16:creationId xmlns:a16="http://schemas.microsoft.com/office/drawing/2014/main" id="{F10E3BDA-DD03-1645-8B25-53782BE7823C}"/>
                  </a:ext>
                </a:extLst>
              </p:cNvPr>
              <p:cNvSpPr>
                <a:spLocks noRot="1" noChangeAspect="1" noMove="1" noResize="1" noEditPoints="1" noAdjustHandles="1" noChangeArrowheads="1" noChangeShapeType="1" noTextEdit="1"/>
              </p:cNvSpPr>
              <p:nvPr/>
            </p:nvSpPr>
            <p:spPr>
              <a:xfrm>
                <a:off x="1388533" y="3571051"/>
                <a:ext cx="7577667" cy="770147"/>
              </a:xfrm>
              <a:prstGeom prst="rect">
                <a:avLst/>
              </a:prstGeom>
              <a:blipFill>
                <a:blip r:embed="rId6"/>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16E584C-59D3-6845-B71D-2EA1F8A5B94D}"/>
                  </a:ext>
                </a:extLst>
              </p:cNvPr>
              <p:cNvSpPr/>
              <p:nvPr/>
            </p:nvSpPr>
            <p:spPr>
              <a:xfrm>
                <a:off x="1388533" y="4469354"/>
                <a:ext cx="6151877" cy="77014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a:solidFill>
                                    <a:srgbClr val="C00000"/>
                                  </a:solidFill>
                                  <a:latin typeface="Cambria Math" panose="02040503050406030204" pitchFamily="18" charset="0"/>
                                  <a:ea typeface="Cambria Math" panose="02040503050406030204" pitchFamily="18" charset="0"/>
                                </a:rPr>
                              </m:ctrlPr>
                            </m:sSubPr>
                            <m:e>
                              <m:r>
                                <a:rPr lang="de-DE" i="1">
                                  <a:solidFill>
                                    <a:srgbClr val="C00000"/>
                                  </a:solidFill>
                                  <a:latin typeface="Cambria Math" panose="02040503050406030204" pitchFamily="18" charset="0"/>
                                  <a:ea typeface="Cambria Math" panose="02040503050406030204" pitchFamily="18" charset="0"/>
                                </a:rPr>
                                <m:t>𝑙</m:t>
                              </m:r>
                            </m:e>
                            <m:sub>
                              <m:r>
                                <a:rPr lang="de-DE" i="1">
                                  <a:solidFill>
                                    <a:srgbClr val="C00000"/>
                                  </a:solidFill>
                                  <a:latin typeface="Cambria Math" panose="02040503050406030204" pitchFamily="18" charset="0"/>
                                  <a:ea typeface="Cambria Math" panose="02040503050406030204" pitchFamily="18" charset="0"/>
                                </a:rPr>
                                <m:t>2</m:t>
                              </m:r>
                            </m:sub>
                          </m:sSub>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a:latin typeface="Cambria Math" panose="02040503050406030204" pitchFamily="18" charset="0"/>
                          <a:ea typeface="Cambria Math" panose="02040503050406030204" pitchFamily="18" charset="0"/>
                        </a:rPr>
                        <m:t>=</m:t>
                      </m:r>
                      <m:r>
                        <a:rPr lang="de-DE" i="1" dirty="0" smtClean="0">
                          <a:solidFill>
                            <a:srgbClr val="C00000"/>
                          </a:solidFill>
                          <a:latin typeface="Cambria Math" panose="02040503050406030204" pitchFamily="18" charset="0"/>
                          <a:ea typeface="Cambria Math" panose="02040503050406030204" pitchFamily="18" charset="0"/>
                        </a:rPr>
                        <m:t>𝑘</m:t>
                      </m:r>
                      <m:r>
                        <a:rPr lang="de-DE" i="1" dirty="0" smtClean="0">
                          <a:solidFill>
                            <a:srgbClr val="C00000"/>
                          </a:solidFill>
                          <a:latin typeface="Cambria Math" panose="02040503050406030204" pitchFamily="18" charset="0"/>
                          <a:ea typeface="Cambria Math" panose="02040503050406030204" pitchFamily="18" charset="0"/>
                        </a:rPr>
                        <m:t>∙</m:t>
                      </m:r>
                      <m:f>
                        <m:fPr>
                          <m:ctrlPr>
                            <a:rPr lang="de-DE" i="1">
                              <a:solidFill>
                                <a:srgbClr val="C00000"/>
                              </a:solidFill>
                              <a:latin typeface="Cambria Math" panose="02040503050406030204" pitchFamily="18" charset="0"/>
                              <a:ea typeface="Cambria Math" panose="02040503050406030204" pitchFamily="18" charset="0"/>
                            </a:rPr>
                          </m:ctrlPr>
                        </m:fPr>
                        <m:num>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b="1" i="1" dirty="0">
                                      <a:solidFill>
                                        <a:srgbClr val="C00000"/>
                                      </a:solidFill>
                                      <a:latin typeface="Cambria Math" panose="02040503050406030204" pitchFamily="18" charset="0"/>
                                      <a:ea typeface="Cambria Math" panose="02040503050406030204" pitchFamily="18" charset="0"/>
                                    </a:rPr>
                                    <m:t>𝒓</m:t>
                                  </m:r>
                                </m:e>
                                <m:sub>
                                  <m:r>
                                    <a:rPr lang="de-DE" i="1" dirty="0">
                                      <a:solidFill>
                                        <a:srgbClr val="C00000"/>
                                      </a:solidFill>
                                      <a:latin typeface="Cambria Math" panose="02040503050406030204" pitchFamily="18" charset="0"/>
                                      <a:ea typeface="Cambria Math" panose="02040503050406030204" pitchFamily="18" charset="0"/>
                                    </a:rPr>
                                    <m:t>𝑓</m:t>
                                  </m:r>
                                </m:sub>
                              </m:sSub>
                            </m:e>
                          </m:d>
                        </m:num>
                        <m:den>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i="1" dirty="0">
                                  <a:solidFill>
                                    <a:srgbClr val="C00000"/>
                                  </a:solidFill>
                                  <a:latin typeface="Cambria Math" panose="02040503050406030204" pitchFamily="18" charset="0"/>
                                  <a:ea typeface="Cambria Math" panose="02040503050406030204" pitchFamily="18" charset="0"/>
                                </a:rPr>
                                <m:t>𝜙</m:t>
                              </m:r>
                            </m:e>
                            <m:sub>
                              <m:r>
                                <a:rPr lang="de-DE" i="1" dirty="0">
                                  <a:solidFill>
                                    <a:srgbClr val="C00000"/>
                                  </a:solidFill>
                                  <a:latin typeface="Cambria Math" panose="02040503050406030204" pitchFamily="18" charset="0"/>
                                  <a:ea typeface="Cambria Math" panose="02040503050406030204" pitchFamily="18" charset="0"/>
                                </a:rPr>
                                <m:t>𝑓</m:t>
                              </m:r>
                            </m:sub>
                          </m:sSub>
                          <m:d>
                            <m:dPr>
                              <m:ctrlPr>
                                <a:rPr lang="de-DE" i="1" dirty="0">
                                  <a:solidFill>
                                    <a:srgbClr val="C00000"/>
                                  </a:solidFill>
                                  <a:latin typeface="Cambria Math" panose="02040503050406030204" pitchFamily="18" charset="0"/>
                                  <a:ea typeface="Cambria Math" panose="02040503050406030204" pitchFamily="18" charset="0"/>
                                </a:rPr>
                              </m:ctrlPr>
                            </m:dPr>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b="1" i="1" dirty="0">
                                      <a:solidFill>
                                        <a:srgbClr val="C00000"/>
                                      </a:solidFill>
                                      <a:latin typeface="Cambria Math" panose="02040503050406030204" pitchFamily="18" charset="0"/>
                                      <a:ea typeface="Cambria Math" panose="02040503050406030204" pitchFamily="18" charset="0"/>
                                    </a:rPr>
                                    <m:t>𝒓</m:t>
                                  </m:r>
                                </m:e>
                                <m:sub>
                                  <m:r>
                                    <a:rPr lang="de-DE" i="1" dirty="0">
                                      <a:solidFill>
                                        <a:srgbClr val="C00000"/>
                                      </a:solidFill>
                                      <a:latin typeface="Cambria Math" panose="02040503050406030204" pitchFamily="18" charset="0"/>
                                      <a:ea typeface="Cambria Math" panose="02040503050406030204" pitchFamily="18" charset="0"/>
                                    </a:rPr>
                                    <m:t>𝑓</m:t>
                                  </m:r>
                                </m:sub>
                              </m:sSub>
                            </m:e>
                          </m:d>
                        </m:den>
                      </m:f>
                    </m:oMath>
                  </m:oMathPara>
                </a14:m>
                <a:endParaRPr lang="en-GB" dirty="0">
                  <a:solidFill>
                    <a:srgbClr val="C00000"/>
                  </a:solidFill>
                </a:endParaRPr>
              </a:p>
            </p:txBody>
          </p:sp>
        </mc:Choice>
        <mc:Fallback xmlns="">
          <p:sp>
            <p:nvSpPr>
              <p:cNvPr id="17" name="Rectangle 16">
                <a:extLst>
                  <a:ext uri="{FF2B5EF4-FFF2-40B4-BE49-F238E27FC236}">
                    <a16:creationId xmlns:a16="http://schemas.microsoft.com/office/drawing/2014/main" id="{716E584C-59D3-6845-B71D-2EA1F8A5B94D}"/>
                  </a:ext>
                </a:extLst>
              </p:cNvPr>
              <p:cNvSpPr>
                <a:spLocks noRot="1" noChangeAspect="1" noMove="1" noResize="1" noEditPoints="1" noAdjustHandles="1" noChangeArrowheads="1" noChangeShapeType="1" noTextEdit="1"/>
              </p:cNvSpPr>
              <p:nvPr/>
            </p:nvSpPr>
            <p:spPr>
              <a:xfrm>
                <a:off x="1388533" y="4469354"/>
                <a:ext cx="6151877" cy="770147"/>
              </a:xfrm>
              <a:prstGeom prst="rect">
                <a:avLst/>
              </a:prstGeom>
              <a:blipFill>
                <a:blip r:embed="rId7"/>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C57DF37B-3A87-8541-99EC-7972893527D6}"/>
                  </a:ext>
                </a:extLst>
              </p:cNvPr>
              <p:cNvSpPr/>
              <p:nvPr/>
            </p:nvSpPr>
            <p:spPr>
              <a:xfrm>
                <a:off x="1388532" y="5367657"/>
                <a:ext cx="6151877" cy="77014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smtClean="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a:latin typeface="Cambria Math" panose="02040503050406030204" pitchFamily="18" charset="0"/>
                          <a:ea typeface="Cambria Math" panose="02040503050406030204" pitchFamily="18" charset="0"/>
                        </a:rPr>
                        <m:t>=</m:t>
                      </m:r>
                      <m:f>
                        <m:fPr>
                          <m:ctrlPr>
                            <a:rPr lang="de-DE" i="1" dirty="0">
                              <a:solidFill>
                                <a:schemeClr val="accent1"/>
                              </a:solidFill>
                              <a:latin typeface="Cambria Math" panose="02040503050406030204" pitchFamily="18" charset="0"/>
                              <a:ea typeface="Cambria Math" panose="02040503050406030204" pitchFamily="18" charset="0"/>
                            </a:rPr>
                          </m:ctrlPr>
                        </m:fPr>
                        <m:num>
                          <m:r>
                            <a:rPr lang="de-DE" i="1">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num>
                        <m:den>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den>
                      </m:f>
                      <m:r>
                        <a:rPr lang="de-DE" b="0" i="1" dirty="0" smtClean="0">
                          <a:solidFill>
                            <a:schemeClr val="tx1"/>
                          </a:solidFill>
                          <a:latin typeface="Cambria Math" panose="02040503050406030204" pitchFamily="18" charset="0"/>
                          <a:ea typeface="Cambria Math" panose="02040503050406030204" pitchFamily="18" charset="0"/>
                        </a:rPr>
                        <m:t>−</m:t>
                      </m:r>
                      <m:r>
                        <a:rPr lang="de-DE" i="1" dirty="0">
                          <a:solidFill>
                            <a:srgbClr val="C00000"/>
                          </a:solidFill>
                          <a:latin typeface="Cambria Math" panose="02040503050406030204" pitchFamily="18" charset="0"/>
                          <a:ea typeface="Cambria Math" panose="02040503050406030204" pitchFamily="18" charset="0"/>
                        </a:rPr>
                        <m:t>𝑘</m:t>
                      </m:r>
                      <m:r>
                        <a:rPr lang="de-DE" i="1" dirty="0">
                          <a:solidFill>
                            <a:srgbClr val="C00000"/>
                          </a:solidFill>
                          <a:latin typeface="Cambria Math" panose="02040503050406030204" pitchFamily="18" charset="0"/>
                          <a:ea typeface="Cambria Math" panose="02040503050406030204" pitchFamily="18" charset="0"/>
                        </a:rPr>
                        <m:t>∙</m:t>
                      </m:r>
                      <m:f>
                        <m:fPr>
                          <m:ctrlPr>
                            <a:rPr lang="de-DE" i="1">
                              <a:solidFill>
                                <a:srgbClr val="C00000"/>
                              </a:solidFill>
                              <a:latin typeface="Cambria Math" panose="02040503050406030204" pitchFamily="18" charset="0"/>
                              <a:ea typeface="Cambria Math" panose="02040503050406030204" pitchFamily="18" charset="0"/>
                            </a:rPr>
                          </m:ctrlPr>
                        </m:fPr>
                        <m:num>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b="1" i="1" dirty="0">
                                      <a:solidFill>
                                        <a:srgbClr val="C00000"/>
                                      </a:solidFill>
                                      <a:latin typeface="Cambria Math" panose="02040503050406030204" pitchFamily="18" charset="0"/>
                                      <a:ea typeface="Cambria Math" panose="02040503050406030204" pitchFamily="18" charset="0"/>
                                    </a:rPr>
                                    <m:t>𝒓</m:t>
                                  </m:r>
                                </m:e>
                                <m:sub>
                                  <m:r>
                                    <a:rPr lang="de-DE" i="1" dirty="0">
                                      <a:solidFill>
                                        <a:srgbClr val="C00000"/>
                                      </a:solidFill>
                                      <a:latin typeface="Cambria Math" panose="02040503050406030204" pitchFamily="18" charset="0"/>
                                      <a:ea typeface="Cambria Math" panose="02040503050406030204" pitchFamily="18" charset="0"/>
                                    </a:rPr>
                                    <m:t>𝑓</m:t>
                                  </m:r>
                                </m:sub>
                              </m:sSub>
                            </m:e>
                          </m:d>
                        </m:num>
                        <m:den>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i="1" dirty="0">
                                  <a:solidFill>
                                    <a:srgbClr val="C00000"/>
                                  </a:solidFill>
                                  <a:latin typeface="Cambria Math" panose="02040503050406030204" pitchFamily="18" charset="0"/>
                                  <a:ea typeface="Cambria Math" panose="02040503050406030204" pitchFamily="18" charset="0"/>
                                </a:rPr>
                                <m:t>𝜙</m:t>
                              </m:r>
                            </m:e>
                            <m:sub>
                              <m:r>
                                <a:rPr lang="de-DE" i="1" dirty="0">
                                  <a:solidFill>
                                    <a:srgbClr val="C00000"/>
                                  </a:solidFill>
                                  <a:latin typeface="Cambria Math" panose="02040503050406030204" pitchFamily="18" charset="0"/>
                                  <a:ea typeface="Cambria Math" panose="02040503050406030204" pitchFamily="18" charset="0"/>
                                </a:rPr>
                                <m:t>𝑓</m:t>
                              </m:r>
                            </m:sub>
                          </m:sSub>
                          <m:d>
                            <m:dPr>
                              <m:ctrlPr>
                                <a:rPr lang="de-DE" i="1" dirty="0">
                                  <a:solidFill>
                                    <a:srgbClr val="C00000"/>
                                  </a:solidFill>
                                  <a:latin typeface="Cambria Math" panose="02040503050406030204" pitchFamily="18" charset="0"/>
                                  <a:ea typeface="Cambria Math" panose="02040503050406030204" pitchFamily="18" charset="0"/>
                                </a:rPr>
                              </m:ctrlPr>
                            </m:dPr>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b="1" i="1" dirty="0">
                                      <a:solidFill>
                                        <a:srgbClr val="C00000"/>
                                      </a:solidFill>
                                      <a:latin typeface="Cambria Math" panose="02040503050406030204" pitchFamily="18" charset="0"/>
                                      <a:ea typeface="Cambria Math" panose="02040503050406030204" pitchFamily="18" charset="0"/>
                                    </a:rPr>
                                    <m:t>𝒓</m:t>
                                  </m:r>
                                </m:e>
                                <m:sub>
                                  <m:r>
                                    <a:rPr lang="de-DE" i="1" dirty="0">
                                      <a:solidFill>
                                        <a:srgbClr val="C00000"/>
                                      </a:solidFill>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19" name="Rectangle 18">
                <a:extLst>
                  <a:ext uri="{FF2B5EF4-FFF2-40B4-BE49-F238E27FC236}">
                    <a16:creationId xmlns:a16="http://schemas.microsoft.com/office/drawing/2014/main" id="{C57DF37B-3A87-8541-99EC-7972893527D6}"/>
                  </a:ext>
                </a:extLst>
              </p:cNvPr>
              <p:cNvSpPr>
                <a:spLocks noRot="1" noChangeAspect="1" noMove="1" noResize="1" noEditPoints="1" noAdjustHandles="1" noChangeArrowheads="1" noChangeShapeType="1" noTextEdit="1"/>
              </p:cNvSpPr>
              <p:nvPr/>
            </p:nvSpPr>
            <p:spPr>
              <a:xfrm>
                <a:off x="1388532" y="5367657"/>
                <a:ext cx="6151877" cy="770147"/>
              </a:xfrm>
              <a:prstGeom prst="rect">
                <a:avLst/>
              </a:prstGeom>
              <a:blipFill>
                <a:blip r:embed="rId8"/>
                <a:stretch>
                  <a:fillRect b="-3279"/>
                </a:stretch>
              </a:blipFill>
            </p:spPr>
            <p:txBody>
              <a:bodyPr/>
              <a:lstStyle/>
              <a:p>
                <a:r>
                  <a:rPr lang="en-GB">
                    <a:noFill/>
                  </a:rPr>
                  <a:t> </a:t>
                </a:r>
              </a:p>
            </p:txBody>
          </p:sp>
        </mc:Fallback>
      </mc:AlternateContent>
    </p:spTree>
    <p:extLst>
      <p:ext uri="{BB962C8B-B14F-4D97-AF65-F5344CB8AC3E}">
        <p14:creationId xmlns:p14="http://schemas.microsoft.com/office/powerpoint/2010/main" val="4175793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fontScale="90000"/>
          </a:bodyPr>
          <a:lstStyle/>
          <a:p>
            <a:r>
              <a:rPr lang="en-GB" dirty="0"/>
              <a:t>ML Procedure for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9C3964-7879-8244-97C9-AFA9E52874B5}"/>
                  </a:ext>
                </a:extLst>
              </p:cNvPr>
              <p:cNvSpPr>
                <a:spLocks noGrp="1"/>
              </p:cNvSpPr>
              <p:nvPr>
                <p:ph idx="1"/>
              </p:nvPr>
            </p:nvSpPr>
            <p:spPr/>
            <p:txBody>
              <a:bodyPr>
                <a:normAutofit/>
              </a:bodyPr>
              <a:lstStyle/>
              <a:p>
                <a:pPr marL="514350" indent="-514350">
                  <a:buFont typeface="+mj-lt"/>
                  <a:buAutoNum type="arabicPeriod" startAt="3"/>
                </a:pPr>
                <a:r>
                  <a:rPr lang="en-GB" dirty="0"/>
                  <a:t>Find the parameter value that makes the derivative equal to 0</a:t>
                </a:r>
              </a:p>
              <a:p>
                <a:endParaRPr lang="en-GB" dirty="0"/>
              </a:p>
              <a:p>
                <a:endParaRPr lang="en-GB" dirty="0"/>
              </a:p>
              <a:p>
                <a:endParaRPr lang="en-GB" dirty="0"/>
              </a:p>
              <a:p>
                <a:endParaRPr lang="en-GB" dirty="0"/>
              </a:p>
              <a:p>
                <a:pPr lvl="1"/>
                <a:r>
                  <a:rPr lang="en-GB" dirty="0"/>
                  <a:t>States that the ML estimates should be in such a way that the model marginals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r>
                  <a:rPr lang="en-GB" dirty="0"/>
                  <a:t> are equal to the normalised empirical counts:</a:t>
                </a:r>
              </a:p>
              <a:p>
                <a:pPr marL="7938" lvl="2" indent="0">
                  <a:buNone/>
                </a:pPr>
                <a14:m>
                  <m:oMathPara xmlns:m="http://schemas.openxmlformats.org/officeDocument/2006/math">
                    <m:oMathParaPr>
                      <m:jc m:val="centerGroup"/>
                    </m:oMathParaPr>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de-DE" b="0" i="1" dirty="0">
                              <a:solidFill>
                                <a:schemeClr val="accent1"/>
                              </a:solidFill>
                              <a:latin typeface="Cambria Math" panose="02040503050406030204" pitchFamily="18" charset="0"/>
                              <a:ea typeface="Cambria Math" panose="02040503050406030204" pitchFamily="18" charset="0"/>
                            </a:rPr>
                            <m:t>𝑃</m:t>
                          </m:r>
                        </m:e>
                        <m:sup>
                          <m:r>
                            <a:rPr lang="de-DE" b="0" i="1" dirty="0" smtClean="0">
                              <a:solidFill>
                                <a:schemeClr val="accent1"/>
                              </a:solidFill>
                              <a:latin typeface="Cambria Math" panose="02040503050406030204" pitchFamily="18" charset="0"/>
                              <a:ea typeface="Cambria Math" panose="02040503050406030204" pitchFamily="18" charset="0"/>
                            </a:rPr>
                            <m:t>#</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b="0" i="1" dirty="0">
                                  <a:solidFill>
                                    <a:schemeClr val="accent1"/>
                                  </a:solidFill>
                                  <a:latin typeface="Cambria Math" panose="02040503050406030204" pitchFamily="18" charset="0"/>
                                </a:rPr>
                                <m:t>𝑓</m:t>
                              </m:r>
                            </m:sub>
                          </m:sSub>
                        </m:e>
                      </m:d>
                      <m:r>
                        <a:rPr lang="de-DE" b="0" i="1" dirty="0" smtClean="0">
                          <a:solidFill>
                            <a:schemeClr val="accent1"/>
                          </a:solidFill>
                          <a:latin typeface="Cambria Math" panose="02040503050406030204" pitchFamily="18" charset="0"/>
                        </a:rPr>
                        <m:t>≝</m:t>
                      </m:r>
                      <m:f>
                        <m:fPr>
                          <m:ctrlPr>
                            <a:rPr lang="de-DE" i="1" dirty="0">
                              <a:solidFill>
                                <a:schemeClr val="accent1"/>
                              </a:solidFill>
                              <a:latin typeface="Cambria Math" panose="02040503050406030204" pitchFamily="18" charset="0"/>
                              <a:ea typeface="Cambria Math" panose="02040503050406030204" pitchFamily="18" charset="0"/>
                            </a:rPr>
                          </m:ctrlPr>
                        </m:fPr>
                        <m:num>
                          <m:r>
                            <a:rPr lang="de-DE" b="0" i="1" dirty="0">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b="0" i="1" dirty="0">
                                      <a:solidFill>
                                        <a:schemeClr val="accent1"/>
                                      </a:solidFill>
                                      <a:latin typeface="Cambria Math" panose="02040503050406030204" pitchFamily="18" charset="0"/>
                                    </a:rPr>
                                    <m:t>𝑓</m:t>
                                  </m:r>
                                </m:sub>
                              </m:sSub>
                            </m:e>
                          </m:d>
                        </m:num>
                        <m:den>
                          <m:r>
                            <a:rPr lang="de-DE" b="0" i="1" dirty="0">
                              <a:solidFill>
                                <a:schemeClr val="accent1"/>
                              </a:solidFill>
                              <a:latin typeface="Cambria Math" panose="02040503050406030204" pitchFamily="18" charset="0"/>
                            </a:rPr>
                            <m:t>𝑘</m:t>
                          </m:r>
                        </m:den>
                      </m:f>
                      <m:r>
                        <a:rPr lang="de-DE" b="0" i="1" dirty="0" smtClean="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𝑃</m:t>
                      </m:r>
                      <m:d>
                        <m:dPr>
                          <m:ctrlPr>
                            <a:rPr lang="de-DE" b="0" i="1" dirty="0" smtClean="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oMath>
                  </m:oMathPara>
                </a14:m>
                <a:endParaRPr lang="en-GB" dirty="0"/>
              </a:p>
              <a:p>
                <a:pPr lvl="1"/>
                <a:r>
                  <a:rPr lang="en-GB" dirty="0"/>
                  <a:t>Does not state how to get the estimates</a:t>
                </a:r>
              </a:p>
              <a:p>
                <a:pPr lvl="1"/>
                <a:endParaRPr lang="en-GB" dirty="0"/>
              </a:p>
            </p:txBody>
          </p:sp>
        </mc:Choice>
        <mc:Fallback xmlns="">
          <p:sp>
            <p:nvSpPr>
              <p:cNvPr id="3" name="Content Placeholder 2">
                <a:extLst>
                  <a:ext uri="{FF2B5EF4-FFF2-40B4-BE49-F238E27FC236}">
                    <a16:creationId xmlns:a16="http://schemas.microsoft.com/office/drawing/2014/main" id="{789C3964-7879-8244-97C9-AFA9E52874B5}"/>
                  </a:ext>
                </a:extLst>
              </p:cNvPr>
              <p:cNvSpPr>
                <a:spLocks noGrp="1" noRot="1" noChangeAspect="1" noMove="1" noResize="1" noEditPoints="1" noAdjustHandles="1" noChangeArrowheads="1" noChangeShapeType="1" noTextEdit="1"/>
              </p:cNvSpPr>
              <p:nvPr>
                <p:ph idx="1"/>
              </p:nvPr>
            </p:nvSpPr>
            <p:spPr>
              <a:blipFill>
                <a:blip r:embed="rId2"/>
                <a:stretch>
                  <a:fillRect l="-1608" t="-2020" b="-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12"/>
          </p:nvPr>
        </p:nvSpPr>
        <p:spPr/>
        <p:txBody>
          <a:bodyPr/>
          <a:lstStyle/>
          <a:p>
            <a:fld id="{67C9959E-8E6B-B04C-9955-EA096F41CA7A}" type="slidenum">
              <a:rPr lang="en-GB" smtClean="0"/>
              <a:t>26</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7D8FA40-E5B4-FE48-8B8E-C751203D022E}"/>
                  </a:ext>
                </a:extLst>
              </p:cNvPr>
              <p:cNvSpPr/>
              <p:nvPr/>
            </p:nvSpPr>
            <p:spPr>
              <a:xfrm>
                <a:off x="1145989" y="2020706"/>
                <a:ext cx="4162358" cy="77014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f>
                        <m:fPr>
                          <m:ctrlPr>
                            <a:rPr lang="de-DE" i="1" smtClean="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func>
                            <m:funcPr>
                              <m:ctrlPr>
                                <a:rPr lang="de-DE" i="1" smtClean="0">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a:latin typeface="Cambria Math" panose="02040503050406030204" pitchFamily="18" charset="0"/>
                          <a:ea typeface="Cambria Math" panose="02040503050406030204" pitchFamily="18" charset="0"/>
                        </a:rPr>
                        <m:t>=</m:t>
                      </m:r>
                      <m:f>
                        <m:fPr>
                          <m:ctrlPr>
                            <a:rPr lang="de-DE" i="1" dirty="0" smtClean="0">
                              <a:solidFill>
                                <a:schemeClr val="tx1"/>
                              </a:solidFill>
                              <a:latin typeface="Cambria Math" panose="02040503050406030204" pitchFamily="18" charset="0"/>
                              <a:ea typeface="Cambria Math" panose="02040503050406030204" pitchFamily="18" charset="0"/>
                            </a:rPr>
                          </m:ctrlPr>
                        </m:fPr>
                        <m:num>
                          <m:r>
                            <a:rPr lang="de-DE" i="1">
                              <a:solidFill>
                                <a:schemeClr val="tx1"/>
                              </a:solidFill>
                              <a:latin typeface="Cambria Math" panose="02040503050406030204" pitchFamily="18" charset="0"/>
                              <a:ea typeface="Cambria Math" panose="02040503050406030204" pitchFamily="18" charset="0"/>
                            </a:rPr>
                            <m:t>#</m:t>
                          </m:r>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1"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num>
                        <m:den>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r>
                        <a:rPr lang="de-DE" i="1" dirty="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ea typeface="Cambria Math" panose="02040503050406030204" pitchFamily="18" charset="0"/>
                        </a:rPr>
                        <m:t>𝑘</m:t>
                      </m:r>
                      <m:r>
                        <a:rPr lang="de-DE" i="1" dirty="0">
                          <a:solidFill>
                            <a:schemeClr val="tx1"/>
                          </a:solidFill>
                          <a:latin typeface="Cambria Math" panose="02040503050406030204" pitchFamily="18" charset="0"/>
                          <a:ea typeface="Cambria Math" panose="02040503050406030204" pitchFamily="18" charset="0"/>
                        </a:rPr>
                        <m:t>∙</m:t>
                      </m:r>
                      <m:f>
                        <m:fPr>
                          <m:ctrlPr>
                            <a:rPr lang="de-DE" i="1">
                              <a:solidFill>
                                <a:schemeClr val="tx1"/>
                              </a:solidFill>
                              <a:latin typeface="Cambria Math" panose="02040503050406030204" pitchFamily="18" charset="0"/>
                              <a:ea typeface="Cambria Math" panose="02040503050406030204" pitchFamily="18" charset="0"/>
                            </a:rPr>
                          </m:ctrlPr>
                        </m:fPr>
                        <m:num>
                          <m:r>
                            <a:rPr lang="de-DE" i="1">
                              <a:solidFill>
                                <a:schemeClr val="tx1"/>
                              </a:solidFill>
                              <a:latin typeface="Cambria Math" panose="02040503050406030204" pitchFamily="18" charset="0"/>
                            </a:rPr>
                            <m:t>𝑃</m:t>
                          </m:r>
                          <m:d>
                            <m:dPr>
                              <m:ctrlPr>
                                <a:rPr lang="de-DE" i="1">
                                  <a:solidFill>
                                    <a:schemeClr val="tx1"/>
                                  </a:solidFill>
                                  <a:latin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num>
                        <m:den>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r>
                        <a:rPr lang="de-DE" b="0" i="1" dirty="0" smtClean="0">
                          <a:solidFill>
                            <a:schemeClr val="tx1"/>
                          </a:solidFill>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5" name="Rectangle 4">
                <a:extLst>
                  <a:ext uri="{FF2B5EF4-FFF2-40B4-BE49-F238E27FC236}">
                    <a16:creationId xmlns:a16="http://schemas.microsoft.com/office/drawing/2014/main" id="{07D8FA40-E5B4-FE48-8B8E-C751203D022E}"/>
                  </a:ext>
                </a:extLst>
              </p:cNvPr>
              <p:cNvSpPr>
                <a:spLocks noRot="1" noChangeAspect="1" noMove="1" noResize="1" noEditPoints="1" noAdjustHandles="1" noChangeArrowheads="1" noChangeShapeType="1" noTextEdit="1"/>
              </p:cNvSpPr>
              <p:nvPr/>
            </p:nvSpPr>
            <p:spPr>
              <a:xfrm>
                <a:off x="1145989" y="2020706"/>
                <a:ext cx="4162358" cy="770147"/>
              </a:xfrm>
              <a:prstGeom prst="rect">
                <a:avLst/>
              </a:prstGeom>
              <a:blipFill>
                <a:blip r:embed="rId3"/>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593DE98-79F4-C345-9D18-727EDD563628}"/>
                  </a:ext>
                </a:extLst>
              </p:cNvPr>
              <p:cNvSpPr/>
              <p:nvPr/>
            </p:nvSpPr>
            <p:spPr>
              <a:xfrm>
                <a:off x="5158838" y="2019054"/>
                <a:ext cx="2796470"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    </m:t>
                      </m:r>
                      <m:f>
                        <m:fPr>
                          <m:ctrlPr>
                            <a:rPr lang="de-DE" i="1" dirty="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6" name="Rectangle 5">
                <a:extLst>
                  <a:ext uri="{FF2B5EF4-FFF2-40B4-BE49-F238E27FC236}">
                    <a16:creationId xmlns:a16="http://schemas.microsoft.com/office/drawing/2014/main" id="{4593DE98-79F4-C345-9D18-727EDD563628}"/>
                  </a:ext>
                </a:extLst>
              </p:cNvPr>
              <p:cNvSpPr>
                <a:spLocks noRot="1" noChangeAspect="1" noMove="1" noResize="1" noEditPoints="1" noAdjustHandles="1" noChangeArrowheads="1" noChangeShapeType="1" noTextEdit="1"/>
              </p:cNvSpPr>
              <p:nvPr/>
            </p:nvSpPr>
            <p:spPr>
              <a:xfrm>
                <a:off x="5158838" y="2019054"/>
                <a:ext cx="2796470" cy="770147"/>
              </a:xfrm>
              <a:prstGeom prst="rect">
                <a:avLst/>
              </a:prstGeom>
              <a:blipFill>
                <a:blip r:embed="rId4"/>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E80CB35-E107-4441-9A1E-FB01F09D94C0}"/>
                  </a:ext>
                </a:extLst>
              </p:cNvPr>
              <p:cNvSpPr/>
              <p:nvPr/>
            </p:nvSpPr>
            <p:spPr>
              <a:xfrm>
                <a:off x="5791055" y="2844218"/>
                <a:ext cx="1995418" cy="411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m:oMathPara>
                </a14:m>
                <a:endParaRPr lang="en-GB" dirty="0"/>
              </a:p>
            </p:txBody>
          </p:sp>
        </mc:Choice>
        <mc:Fallback xmlns="">
          <p:sp>
            <p:nvSpPr>
              <p:cNvPr id="7" name="Rectangle 6">
                <a:extLst>
                  <a:ext uri="{FF2B5EF4-FFF2-40B4-BE49-F238E27FC236}">
                    <a16:creationId xmlns:a16="http://schemas.microsoft.com/office/drawing/2014/main" id="{8E80CB35-E107-4441-9A1E-FB01F09D94C0}"/>
                  </a:ext>
                </a:extLst>
              </p:cNvPr>
              <p:cNvSpPr>
                <a:spLocks noRot="1" noChangeAspect="1" noMove="1" noResize="1" noEditPoints="1" noAdjustHandles="1" noChangeArrowheads="1" noChangeShapeType="1" noTextEdit="1"/>
              </p:cNvSpPr>
              <p:nvPr/>
            </p:nvSpPr>
            <p:spPr>
              <a:xfrm>
                <a:off x="5791055" y="2844218"/>
                <a:ext cx="1995418" cy="411331"/>
              </a:xfrm>
              <a:prstGeom prst="rect">
                <a:avLst/>
              </a:prstGeom>
              <a:blipFill>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6D22985-B463-8B40-BEA1-E81AC4D3DC87}"/>
                  </a:ext>
                </a:extLst>
              </p:cNvPr>
              <p:cNvSpPr/>
              <p:nvPr/>
            </p:nvSpPr>
            <p:spPr>
              <a:xfrm>
                <a:off x="5791055" y="3306466"/>
                <a:ext cx="1693733" cy="670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b="1" i="1" dirty="0" smtClean="0">
                              <a:latin typeface="Cambria Math" panose="02040503050406030204" pitchFamily="18" charset="0"/>
                              <a:ea typeface="Cambria Math" panose="02040503050406030204" pitchFamily="18" charset="0"/>
                            </a:rPr>
                          </m:ctrlPr>
                        </m:fPr>
                        <m:num>
                          <m:r>
                            <a:rPr lang="de-DE" b="0" i="1" dirty="0" smtClean="0">
                              <a:latin typeface="Cambria Math" panose="02040503050406030204" pitchFamily="18" charset="0"/>
                              <a:ea typeface="Cambria Math" panose="02040503050406030204" pitchFamily="18" charset="0"/>
                            </a:rPr>
                            <m:t>#</m:t>
                          </m:r>
                          <m:d>
                            <m:dPr>
                              <m:ctrlPr>
                                <a:rPr lang="de-DE" i="1" smtClean="0">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r>
                            <a:rPr lang="de-DE" b="0" i="1" dirty="0" smtClean="0">
                              <a:latin typeface="Cambria Math" panose="02040503050406030204" pitchFamily="18" charset="0"/>
                            </a:rPr>
                            <m:t>𝑘</m:t>
                          </m:r>
                        </m:den>
                      </m:f>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m:oMathPara>
                </a14:m>
                <a:endParaRPr lang="en-GB" dirty="0"/>
              </a:p>
            </p:txBody>
          </p:sp>
        </mc:Choice>
        <mc:Fallback xmlns="">
          <p:sp>
            <p:nvSpPr>
              <p:cNvPr id="8" name="Rectangle 7">
                <a:extLst>
                  <a:ext uri="{FF2B5EF4-FFF2-40B4-BE49-F238E27FC236}">
                    <a16:creationId xmlns:a16="http://schemas.microsoft.com/office/drawing/2014/main" id="{46D22985-B463-8B40-BEA1-E81AC4D3DC87}"/>
                  </a:ext>
                </a:extLst>
              </p:cNvPr>
              <p:cNvSpPr>
                <a:spLocks noRot="1" noChangeAspect="1" noMove="1" noResize="1" noEditPoints="1" noAdjustHandles="1" noChangeArrowheads="1" noChangeShapeType="1" noTextEdit="1"/>
              </p:cNvSpPr>
              <p:nvPr/>
            </p:nvSpPr>
            <p:spPr>
              <a:xfrm>
                <a:off x="5791055" y="3306466"/>
                <a:ext cx="1693733" cy="670248"/>
              </a:xfrm>
              <a:prstGeom prst="rect">
                <a:avLst/>
              </a:prstGeom>
              <a:blipFill>
                <a:blip r:embed="rId6"/>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81DDB2-AD85-794E-BB11-6EFE9142575D}"/>
                  </a:ext>
                </a:extLst>
              </p:cNvPr>
              <p:cNvSpPr txBox="1"/>
              <p:nvPr/>
            </p:nvSpPr>
            <p:spPr>
              <a:xfrm>
                <a:off x="4990012" y="5190308"/>
                <a:ext cx="27603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m:t>
                      </m:r>
                    </m:oMath>
                  </m:oMathPara>
                </a14:m>
                <a:endParaRPr lang="en-GB" sz="2000" dirty="0">
                  <a:solidFill>
                    <a:schemeClr val="accent1"/>
                  </a:solidFill>
                </a:endParaRPr>
              </a:p>
            </p:txBody>
          </p:sp>
        </mc:Choice>
        <mc:Fallback xmlns="">
          <p:sp>
            <p:nvSpPr>
              <p:cNvPr id="9" name="TextBox 8">
                <a:extLst>
                  <a:ext uri="{FF2B5EF4-FFF2-40B4-BE49-F238E27FC236}">
                    <a16:creationId xmlns:a16="http://schemas.microsoft.com/office/drawing/2014/main" id="{DF81DDB2-AD85-794E-BB11-6EFE9142575D}"/>
                  </a:ext>
                </a:extLst>
              </p:cNvPr>
              <p:cNvSpPr txBox="1">
                <a:spLocks noRot="1" noChangeAspect="1" noMove="1" noResize="1" noEditPoints="1" noAdjustHandles="1" noChangeArrowheads="1" noChangeShapeType="1" noTextEdit="1"/>
              </p:cNvSpPr>
              <p:nvPr/>
            </p:nvSpPr>
            <p:spPr>
              <a:xfrm>
                <a:off x="4990012" y="5190308"/>
                <a:ext cx="276037" cy="307777"/>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0895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2F78-911C-0D48-9B6C-952E330A6E02}"/>
              </a:ext>
            </a:extLst>
          </p:cNvPr>
          <p:cNvSpPr>
            <a:spLocks noGrp="1"/>
          </p:cNvSpPr>
          <p:nvPr>
            <p:ph type="title"/>
          </p:nvPr>
        </p:nvSpPr>
        <p:spPr/>
        <p:txBody>
          <a:bodyPr>
            <a:normAutofit/>
          </a:bodyPr>
          <a:lstStyle/>
          <a:p>
            <a:r>
              <a:rPr lang="en-GB" dirty="0"/>
              <a:t>Factors over Maximal Cliques</a:t>
            </a:r>
          </a:p>
        </p:txBody>
      </p:sp>
      <p:sp>
        <p:nvSpPr>
          <p:cNvPr id="3" name="Content Placeholder 2">
            <a:extLst>
              <a:ext uri="{FF2B5EF4-FFF2-40B4-BE49-F238E27FC236}">
                <a16:creationId xmlns:a16="http://schemas.microsoft.com/office/drawing/2014/main" id="{1A2924B7-EA97-6B43-86D6-BA6B5D9DB42F}"/>
              </a:ext>
            </a:extLst>
          </p:cNvPr>
          <p:cNvSpPr>
            <a:spLocks noGrp="1"/>
          </p:cNvSpPr>
          <p:nvPr>
            <p:ph idx="1"/>
          </p:nvPr>
        </p:nvSpPr>
        <p:spPr>
          <a:xfrm>
            <a:off x="628650" y="1158240"/>
            <a:ext cx="5155550" cy="5018723"/>
          </a:xfrm>
        </p:spPr>
        <p:txBody>
          <a:bodyPr>
            <a:normAutofit fontScale="92500" lnSpcReduction="20000"/>
          </a:bodyPr>
          <a:lstStyle/>
          <a:p>
            <a:r>
              <a:rPr lang="en-GB" dirty="0"/>
              <a:t>Markov net with potential functions over its maximal cliques</a:t>
            </a:r>
          </a:p>
          <a:p>
            <a:pPr lvl="1"/>
            <a:r>
              <a:rPr lang="en-GB" dirty="0"/>
              <a:t>Clique: set of nodes where every node is directly connected with every other node</a:t>
            </a:r>
          </a:p>
          <a:p>
            <a:pPr lvl="2"/>
            <a:r>
              <a:rPr lang="en-GB" dirty="0"/>
              <a:t>In factor graphs: Directly connected = appear in same factor</a:t>
            </a:r>
          </a:p>
          <a:p>
            <a:pPr lvl="1"/>
            <a:r>
              <a:rPr lang="en-GB" dirty="0"/>
              <a:t>Maximal clique</a:t>
            </a:r>
          </a:p>
          <a:p>
            <a:pPr lvl="2"/>
            <a:r>
              <a:rPr lang="en-GB" dirty="0"/>
              <a:t>There is no node in the graph that you could add to the clique with the clique remaining a clique</a:t>
            </a:r>
          </a:p>
          <a:p>
            <a:pPr lvl="1"/>
            <a:r>
              <a:rPr lang="en-GB" dirty="0"/>
              <a:t>Equivalent factor models</a:t>
            </a:r>
          </a:p>
          <a:p>
            <a:r>
              <a:rPr lang="en-GB" dirty="0"/>
              <a:t>Corresponding junction tree with the nodes of each clique as the clusters and one factor per cluster assigned as local model with its arguments making up the cluster</a:t>
            </a:r>
          </a:p>
          <a:p>
            <a:endParaRPr lang="en-GB" dirty="0"/>
          </a:p>
          <a:p>
            <a:endParaRPr lang="en-GB" dirty="0"/>
          </a:p>
        </p:txBody>
      </p:sp>
      <p:sp>
        <p:nvSpPr>
          <p:cNvPr id="4" name="Slide Number Placeholder 3">
            <a:extLst>
              <a:ext uri="{FF2B5EF4-FFF2-40B4-BE49-F238E27FC236}">
                <a16:creationId xmlns:a16="http://schemas.microsoft.com/office/drawing/2014/main" id="{4F923368-B9A3-BE46-96CC-5FBA4312B9B6}"/>
              </a:ext>
            </a:extLst>
          </p:cNvPr>
          <p:cNvSpPr>
            <a:spLocks noGrp="1"/>
          </p:cNvSpPr>
          <p:nvPr>
            <p:ph type="sldNum" sz="quarter" idx="12"/>
          </p:nvPr>
        </p:nvSpPr>
        <p:spPr/>
        <p:txBody>
          <a:bodyPr/>
          <a:lstStyle/>
          <a:p>
            <a:fld id="{67C9959E-8E6B-B04C-9955-EA096F41CA7A}" type="slidenum">
              <a:rPr lang="en-GB" smtClean="0"/>
              <a:t>27</a:t>
            </a:fld>
            <a:endParaRPr lang="en-GB"/>
          </a:p>
        </p:txBody>
      </p:sp>
      <p:grpSp>
        <p:nvGrpSpPr>
          <p:cNvPr id="9" name="Group 8">
            <a:extLst>
              <a:ext uri="{FF2B5EF4-FFF2-40B4-BE49-F238E27FC236}">
                <a16:creationId xmlns:a16="http://schemas.microsoft.com/office/drawing/2014/main" id="{FC10BFD9-3300-4A4D-8888-32D50E3C2915}"/>
              </a:ext>
            </a:extLst>
          </p:cNvPr>
          <p:cNvGrpSpPr/>
          <p:nvPr/>
        </p:nvGrpSpPr>
        <p:grpSpPr>
          <a:xfrm>
            <a:off x="6056776" y="1252368"/>
            <a:ext cx="2551761" cy="1563173"/>
            <a:chOff x="6806696" y="3454016"/>
            <a:chExt cx="2551761" cy="1563173"/>
          </a:xfrm>
        </p:grpSpPr>
        <p:grpSp>
          <p:nvGrpSpPr>
            <p:cNvPr id="10" name="Group 9">
              <a:extLst>
                <a:ext uri="{FF2B5EF4-FFF2-40B4-BE49-F238E27FC236}">
                  <a16:creationId xmlns:a16="http://schemas.microsoft.com/office/drawing/2014/main" id="{976F2A54-BAFD-7643-AE15-96FA0CEA0969}"/>
                </a:ext>
              </a:extLst>
            </p:cNvPr>
            <p:cNvGrpSpPr/>
            <p:nvPr/>
          </p:nvGrpSpPr>
          <p:grpSpPr>
            <a:xfrm>
              <a:off x="6806696" y="3454016"/>
              <a:ext cx="2551761" cy="1146768"/>
              <a:chOff x="685857" y="3446111"/>
              <a:chExt cx="2551761" cy="1146768"/>
            </a:xfrm>
          </p:grpSpPr>
          <p:grpSp>
            <p:nvGrpSpPr>
              <p:cNvPr id="12" name="Group 11">
                <a:extLst>
                  <a:ext uri="{FF2B5EF4-FFF2-40B4-BE49-F238E27FC236}">
                    <a16:creationId xmlns:a16="http://schemas.microsoft.com/office/drawing/2014/main" id="{4A7C5A13-EA12-B040-A561-5C8F7BCE82C0}"/>
                  </a:ext>
                </a:extLst>
              </p:cNvPr>
              <p:cNvGrpSpPr/>
              <p:nvPr/>
            </p:nvGrpSpPr>
            <p:grpSpPr>
              <a:xfrm>
                <a:off x="685857" y="4203366"/>
                <a:ext cx="1329467" cy="389513"/>
                <a:chOff x="5409113" y="2979431"/>
                <a:chExt cx="1329467" cy="389513"/>
              </a:xfrm>
            </p:grpSpPr>
            <p:sp>
              <p:nvSpPr>
                <p:cNvPr id="21" name="TextBox 20">
                  <a:extLst>
                    <a:ext uri="{FF2B5EF4-FFF2-40B4-BE49-F238E27FC236}">
                      <a16:creationId xmlns:a16="http://schemas.microsoft.com/office/drawing/2014/main" id="{F3FA4D8B-45E3-A349-B3D9-4B57380C0B89}"/>
                    </a:ext>
                  </a:extLst>
                </p:cNvPr>
                <p:cNvSpPr txBox="1"/>
                <p:nvPr/>
              </p:nvSpPr>
              <p:spPr>
                <a:xfrm>
                  <a:off x="5415960" y="2979431"/>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46C815E0-5CEB-724B-8BDA-13E3A804586E}"/>
                        </a:ext>
                      </a:extLst>
                    </p:cNvPr>
                    <p:cNvSpPr/>
                    <p:nvPr/>
                  </p:nvSpPr>
                  <p:spPr>
                    <a:xfrm>
                      <a:off x="5409113" y="2998508"/>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r>
                              <m:rPr>
                                <m:nor/>
                              </m:rPr>
                              <a:rPr lang="de-DE">
                                <a:latin typeface="Cambria Math" charset="0"/>
                              </a:rPr>
                              <m:t>.</m:t>
                            </m:r>
                            <m:r>
                              <a:rPr lang="de-DE" i="1">
                                <a:latin typeface="Cambria Math" charset="0"/>
                              </a:rPr>
                              <m:t>𝑒𝑣𝑒</m:t>
                            </m:r>
                          </m:oMath>
                        </m:oMathPara>
                      </a14:m>
                      <a:endParaRPr lang="en-GB" dirty="0"/>
                    </a:p>
                  </p:txBody>
                </p:sp>
              </mc:Choice>
              <mc:Fallback xmlns="">
                <p:sp>
                  <p:nvSpPr>
                    <p:cNvPr id="54" name="Rectangle 53">
                      <a:extLst>
                        <a:ext uri="{FF2B5EF4-FFF2-40B4-BE49-F238E27FC236}">
                          <a16:creationId xmlns:a16="http://schemas.microsoft.com/office/drawing/2014/main" id="{ED2F3929-5919-3D4E-A591-D4FBCBCD085B}"/>
                        </a:ext>
                      </a:extLst>
                    </p:cNvPr>
                    <p:cNvSpPr>
                      <a:spLocks noRot="1" noChangeAspect="1" noMove="1" noResize="1" noEditPoints="1" noAdjustHandles="1" noChangeArrowheads="1" noChangeShapeType="1" noTextEdit="1"/>
                    </p:cNvSpPr>
                    <p:nvPr/>
                  </p:nvSpPr>
                  <p:spPr>
                    <a:xfrm>
                      <a:off x="5409113" y="2998508"/>
                      <a:ext cx="1329467" cy="369332"/>
                    </a:xfrm>
                    <a:prstGeom prst="rect">
                      <a:avLst/>
                    </a:prstGeom>
                    <a:blipFill>
                      <a:blip r:embed="rId16"/>
                      <a:stretch>
                        <a:fillRect/>
                      </a:stretch>
                    </a:blipFill>
                  </p:spPr>
                  <p:txBody>
                    <a:bodyPr/>
                    <a:lstStyle/>
                    <a:p>
                      <a:r>
                        <a:rPr lang="en-GB">
                          <a:noFill/>
                        </a:rPr>
                        <a:t> </a:t>
                      </a:r>
                    </a:p>
                  </p:txBody>
                </p:sp>
              </mc:Fallback>
            </mc:AlternateContent>
          </p:grpSp>
          <p:grpSp>
            <p:nvGrpSpPr>
              <p:cNvPr id="13" name="Group 12">
                <a:extLst>
                  <a:ext uri="{FF2B5EF4-FFF2-40B4-BE49-F238E27FC236}">
                    <a16:creationId xmlns:a16="http://schemas.microsoft.com/office/drawing/2014/main" id="{B83A76B0-7BF2-2344-9998-8211E97A4E58}"/>
                  </a:ext>
                </a:extLst>
              </p:cNvPr>
              <p:cNvGrpSpPr/>
              <p:nvPr/>
            </p:nvGrpSpPr>
            <p:grpSpPr>
              <a:xfrm>
                <a:off x="1729496" y="3446111"/>
                <a:ext cx="724173" cy="389513"/>
                <a:chOff x="6545891" y="3371343"/>
                <a:chExt cx="724173" cy="389513"/>
              </a:xfrm>
            </p:grpSpPr>
            <p:sp>
              <p:nvSpPr>
                <p:cNvPr id="19" name="TextBox 18">
                  <a:extLst>
                    <a:ext uri="{FF2B5EF4-FFF2-40B4-BE49-F238E27FC236}">
                      <a16:creationId xmlns:a16="http://schemas.microsoft.com/office/drawing/2014/main" id="{FE7B7C94-BECD-3C43-B067-A1FF7CD7A8BF}"/>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0701F42-7EF0-6444-8CE8-846B00BD1BBE}"/>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64" name="Rectangle 63">
                      <a:extLst>
                        <a:ext uri="{FF2B5EF4-FFF2-40B4-BE49-F238E27FC236}">
                          <a16:creationId xmlns:a16="http://schemas.microsoft.com/office/drawing/2014/main" id="{2768999B-82FF-504D-884E-130285304723}"/>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3"/>
                      <a:stretch>
                        <a:fillRect b="-13333"/>
                      </a:stretch>
                    </a:blipFill>
                  </p:spPr>
                  <p:txBody>
                    <a:bodyPr/>
                    <a:lstStyle/>
                    <a:p>
                      <a:r>
                        <a:rPr lang="en-GB">
                          <a:noFill/>
                        </a:rPr>
                        <a:t> </a:t>
                      </a:r>
                    </a:p>
                  </p:txBody>
                </p:sp>
              </mc:Fallback>
            </mc:AlternateContent>
          </p:grpSp>
          <p:grpSp>
            <p:nvGrpSpPr>
              <p:cNvPr id="14" name="Group 13">
                <a:extLst>
                  <a:ext uri="{FF2B5EF4-FFF2-40B4-BE49-F238E27FC236}">
                    <a16:creationId xmlns:a16="http://schemas.microsoft.com/office/drawing/2014/main" id="{2B678291-C42A-0842-8F61-67EB60E896AF}"/>
                  </a:ext>
                </a:extLst>
              </p:cNvPr>
              <p:cNvGrpSpPr/>
              <p:nvPr/>
            </p:nvGrpSpPr>
            <p:grpSpPr>
              <a:xfrm>
                <a:off x="2225583" y="4203366"/>
                <a:ext cx="1012035" cy="389513"/>
                <a:chOff x="5970830" y="5664879"/>
                <a:chExt cx="1012035" cy="389513"/>
              </a:xfrm>
            </p:grpSpPr>
            <p:sp>
              <p:nvSpPr>
                <p:cNvPr id="17" name="TextBox 16">
                  <a:extLst>
                    <a:ext uri="{FF2B5EF4-FFF2-40B4-BE49-F238E27FC236}">
                      <a16:creationId xmlns:a16="http://schemas.microsoft.com/office/drawing/2014/main" id="{3622BC55-4E3E-794B-AD81-73445F65A051}"/>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39CAB5B-A1A2-5E46-B515-9CC6533EE396}"/>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r>
                              <m:rPr>
                                <m:nor/>
                              </m:rPr>
                              <a:rPr lang="de-DE">
                                <a:latin typeface="Cambria Math" charset="0"/>
                              </a:rPr>
                              <m:t>.</m:t>
                            </m:r>
                            <m:r>
                              <a:rPr lang="de-DE" i="1">
                                <a:latin typeface="Cambria Math" charset="0"/>
                              </a:rPr>
                              <m:t>𝑒𝑣𝑒</m:t>
                            </m:r>
                          </m:oMath>
                        </m:oMathPara>
                      </a14:m>
                      <a:endParaRPr lang="en-GB" dirty="0"/>
                    </a:p>
                  </p:txBody>
                </p:sp>
              </mc:Choice>
              <mc:Fallback xmlns="">
                <p:sp>
                  <p:nvSpPr>
                    <p:cNvPr id="62" name="Rectangle 61">
                      <a:extLst>
                        <a:ext uri="{FF2B5EF4-FFF2-40B4-BE49-F238E27FC236}">
                          <a16:creationId xmlns:a16="http://schemas.microsoft.com/office/drawing/2014/main" id="{FA75CA91-B82C-254B-9977-6F0A397AD221}"/>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4"/>
                      <a:stretch>
                        <a:fillRect r="-6944"/>
                      </a:stretch>
                    </a:blipFill>
                  </p:spPr>
                  <p:txBody>
                    <a:bodyPr/>
                    <a:lstStyle/>
                    <a:p>
                      <a:r>
                        <a:rPr lang="en-GB">
                          <a:noFill/>
                        </a:rPr>
                        <a:t> </a:t>
                      </a:r>
                    </a:p>
                  </p:txBody>
                </p:sp>
              </mc:Fallback>
            </mc:AlternateContent>
          </p:grpSp>
          <p:cxnSp>
            <p:nvCxnSpPr>
              <p:cNvPr id="15" name="Straight Arrow Connector 14">
                <a:extLst>
                  <a:ext uri="{FF2B5EF4-FFF2-40B4-BE49-F238E27FC236}">
                    <a16:creationId xmlns:a16="http://schemas.microsoft.com/office/drawing/2014/main" id="{4E4D26D9-0E1D-4641-A750-E31083384F20}"/>
                  </a:ext>
                </a:extLst>
              </p:cNvPr>
              <p:cNvCxnSpPr>
                <a:cxnSpLocks/>
                <a:stCxn id="19" idx="3"/>
                <a:endCxn id="21" idx="0"/>
              </p:cNvCxnSpPr>
              <p:nvPr/>
            </p:nvCxnSpPr>
            <p:spPr>
              <a:xfrm flipH="1">
                <a:off x="1329899" y="3778581"/>
                <a:ext cx="542887" cy="42478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A3AFA2-306F-5341-BF39-CD88AA6E0253}"/>
                  </a:ext>
                </a:extLst>
              </p:cNvPr>
              <p:cNvCxnSpPr>
                <a:cxnSpLocks/>
                <a:stCxn id="19" idx="5"/>
                <a:endCxn id="17" idx="0"/>
              </p:cNvCxnSpPr>
              <p:nvPr/>
            </p:nvCxnSpPr>
            <p:spPr>
              <a:xfrm>
                <a:off x="2308852" y="3778581"/>
                <a:ext cx="422749" cy="42478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C490510-8FFA-254D-989F-02C51B02EE83}"/>
                </a:ext>
              </a:extLst>
            </p:cNvPr>
            <p:cNvSpPr txBox="1"/>
            <p:nvPr/>
          </p:nvSpPr>
          <p:spPr>
            <a:xfrm>
              <a:off x="7059419" y="4647857"/>
              <a:ext cx="2269276" cy="369332"/>
            </a:xfrm>
            <a:prstGeom prst="rect">
              <a:avLst/>
            </a:prstGeom>
            <a:noFill/>
          </p:spPr>
          <p:txBody>
            <a:bodyPr wrap="none" rtlCol="0">
              <a:spAutoFit/>
            </a:bodyPr>
            <a:lstStyle/>
            <a:p>
              <a:r>
                <a:rPr lang="en-GB" dirty="0"/>
                <a:t>Markov network (MN)</a:t>
              </a:r>
            </a:p>
          </p:txBody>
        </p:sp>
      </p:grpSp>
      <p:grpSp>
        <p:nvGrpSpPr>
          <p:cNvPr id="23" name="Group 22">
            <a:extLst>
              <a:ext uri="{FF2B5EF4-FFF2-40B4-BE49-F238E27FC236}">
                <a16:creationId xmlns:a16="http://schemas.microsoft.com/office/drawing/2014/main" id="{5E60AA65-DD95-6D48-A5EB-8129AA65D5B7}"/>
              </a:ext>
            </a:extLst>
          </p:cNvPr>
          <p:cNvGrpSpPr/>
          <p:nvPr/>
        </p:nvGrpSpPr>
        <p:grpSpPr>
          <a:xfrm>
            <a:off x="6062132" y="2879272"/>
            <a:ext cx="2551761" cy="1576658"/>
            <a:chOff x="5356733" y="4872541"/>
            <a:chExt cx="2551761" cy="1576658"/>
          </a:xfrm>
        </p:grpSpPr>
        <p:grpSp>
          <p:nvGrpSpPr>
            <p:cNvPr id="24" name="Group 23">
              <a:extLst>
                <a:ext uri="{FF2B5EF4-FFF2-40B4-BE49-F238E27FC236}">
                  <a16:creationId xmlns:a16="http://schemas.microsoft.com/office/drawing/2014/main" id="{BA295D27-E4A1-4241-8934-CD9B2CF1B87D}"/>
                </a:ext>
              </a:extLst>
            </p:cNvPr>
            <p:cNvGrpSpPr/>
            <p:nvPr/>
          </p:nvGrpSpPr>
          <p:grpSpPr>
            <a:xfrm>
              <a:off x="5356733" y="4872541"/>
              <a:ext cx="2551761" cy="1146768"/>
              <a:chOff x="5192586" y="3969104"/>
              <a:chExt cx="2551761" cy="1146768"/>
            </a:xfrm>
          </p:grpSpPr>
          <p:grpSp>
            <p:nvGrpSpPr>
              <p:cNvPr id="26" name="Group 25">
                <a:extLst>
                  <a:ext uri="{FF2B5EF4-FFF2-40B4-BE49-F238E27FC236}">
                    <a16:creationId xmlns:a16="http://schemas.microsoft.com/office/drawing/2014/main" id="{24F57862-7B49-F846-8AA1-B6A7A40103AE}"/>
                  </a:ext>
                </a:extLst>
              </p:cNvPr>
              <p:cNvGrpSpPr/>
              <p:nvPr/>
            </p:nvGrpSpPr>
            <p:grpSpPr>
              <a:xfrm>
                <a:off x="5192586" y="4726359"/>
                <a:ext cx="1329467" cy="389513"/>
                <a:chOff x="5409113" y="2979431"/>
                <a:chExt cx="1329467" cy="389513"/>
              </a:xfrm>
            </p:grpSpPr>
            <p:sp>
              <p:nvSpPr>
                <p:cNvPr id="39" name="TextBox 38">
                  <a:extLst>
                    <a:ext uri="{FF2B5EF4-FFF2-40B4-BE49-F238E27FC236}">
                      <a16:creationId xmlns:a16="http://schemas.microsoft.com/office/drawing/2014/main" id="{8C748E37-E308-8F4F-BF01-0C02C516CFB0}"/>
                    </a:ext>
                  </a:extLst>
                </p:cNvPr>
                <p:cNvSpPr txBox="1"/>
                <p:nvPr/>
              </p:nvSpPr>
              <p:spPr>
                <a:xfrm>
                  <a:off x="5415960" y="2979431"/>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6B70DF0C-F19D-0242-99A2-ADCCC41D1F76}"/>
                        </a:ext>
                      </a:extLst>
                    </p:cNvPr>
                    <p:cNvSpPr/>
                    <p:nvPr/>
                  </p:nvSpPr>
                  <p:spPr>
                    <a:xfrm>
                      <a:off x="5409113" y="2998508"/>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r>
                              <m:rPr>
                                <m:nor/>
                              </m:rPr>
                              <a:rPr lang="de-DE">
                                <a:latin typeface="Cambria Math" charset="0"/>
                              </a:rPr>
                              <m:t>.</m:t>
                            </m:r>
                            <m:r>
                              <a:rPr lang="de-DE" i="1">
                                <a:latin typeface="Cambria Math" charset="0"/>
                              </a:rPr>
                              <m:t>𝑒𝑣𝑒</m:t>
                            </m:r>
                          </m:oMath>
                        </m:oMathPara>
                      </a14:m>
                      <a:endParaRPr lang="en-GB" dirty="0"/>
                    </a:p>
                  </p:txBody>
                </p:sp>
              </mc:Choice>
              <mc:Fallback xmlns="">
                <p:sp>
                  <p:nvSpPr>
                    <p:cNvPr id="16" name="Rectangle 15">
                      <a:extLst>
                        <a:ext uri="{FF2B5EF4-FFF2-40B4-BE49-F238E27FC236}">
                          <a16:creationId xmlns:a16="http://schemas.microsoft.com/office/drawing/2014/main" id="{2482EB6A-BCAB-524E-8FEA-A2E2AD1CD7A2}"/>
                        </a:ext>
                      </a:extLst>
                    </p:cNvPr>
                    <p:cNvSpPr>
                      <a:spLocks noRot="1" noChangeAspect="1" noMove="1" noResize="1" noEditPoints="1" noAdjustHandles="1" noChangeArrowheads="1" noChangeShapeType="1" noTextEdit="1"/>
                    </p:cNvSpPr>
                    <p:nvPr/>
                  </p:nvSpPr>
                  <p:spPr>
                    <a:xfrm>
                      <a:off x="5409113" y="2998508"/>
                      <a:ext cx="1329467" cy="369332"/>
                    </a:xfrm>
                    <a:prstGeom prst="rect">
                      <a:avLst/>
                    </a:prstGeom>
                    <a:blipFill>
                      <a:blip r:embed="rId15"/>
                      <a:stretch>
                        <a:fillRect/>
                      </a:stretch>
                    </a:blipFill>
                  </p:spPr>
                  <p:txBody>
                    <a:bodyPr/>
                    <a:lstStyle/>
                    <a:p>
                      <a:r>
                        <a:rPr lang="en-GB">
                          <a:noFill/>
                        </a:rPr>
                        <a:t> </a:t>
                      </a:r>
                    </a:p>
                  </p:txBody>
                </p:sp>
              </mc:Fallback>
            </mc:AlternateContent>
          </p:grpSp>
          <p:grpSp>
            <p:nvGrpSpPr>
              <p:cNvPr id="27" name="Group 26">
                <a:extLst>
                  <a:ext uri="{FF2B5EF4-FFF2-40B4-BE49-F238E27FC236}">
                    <a16:creationId xmlns:a16="http://schemas.microsoft.com/office/drawing/2014/main" id="{725AAD3C-8898-244E-B674-A42558E94760}"/>
                  </a:ext>
                </a:extLst>
              </p:cNvPr>
              <p:cNvGrpSpPr/>
              <p:nvPr/>
            </p:nvGrpSpPr>
            <p:grpSpPr>
              <a:xfrm>
                <a:off x="6236225" y="3969104"/>
                <a:ext cx="724173" cy="389513"/>
                <a:chOff x="6545891" y="3371343"/>
                <a:chExt cx="724173" cy="389513"/>
              </a:xfrm>
            </p:grpSpPr>
            <p:sp>
              <p:nvSpPr>
                <p:cNvPr id="37" name="TextBox 36">
                  <a:extLst>
                    <a:ext uri="{FF2B5EF4-FFF2-40B4-BE49-F238E27FC236}">
                      <a16:creationId xmlns:a16="http://schemas.microsoft.com/office/drawing/2014/main" id="{217C5DE0-4BA4-D241-B387-560161AB1C79}"/>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D52DE644-95BF-2D4A-A05F-F94097DB5EC2}"/>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64" name="Rectangle 63">
                      <a:extLst>
                        <a:ext uri="{FF2B5EF4-FFF2-40B4-BE49-F238E27FC236}">
                          <a16:creationId xmlns:a16="http://schemas.microsoft.com/office/drawing/2014/main" id="{2768999B-82FF-504D-884E-130285304723}"/>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3"/>
                      <a:stretch>
                        <a:fillRect b="-13333"/>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AA1825D0-AF19-5C4D-BA96-2ED5D7A2769C}"/>
                  </a:ext>
                </a:extLst>
              </p:cNvPr>
              <p:cNvGrpSpPr/>
              <p:nvPr/>
            </p:nvGrpSpPr>
            <p:grpSpPr>
              <a:xfrm>
                <a:off x="6732312" y="4726359"/>
                <a:ext cx="1012035" cy="389513"/>
                <a:chOff x="5970830" y="5664879"/>
                <a:chExt cx="1012035" cy="389513"/>
              </a:xfrm>
            </p:grpSpPr>
            <p:sp>
              <p:nvSpPr>
                <p:cNvPr id="35" name="TextBox 34">
                  <a:extLst>
                    <a:ext uri="{FF2B5EF4-FFF2-40B4-BE49-F238E27FC236}">
                      <a16:creationId xmlns:a16="http://schemas.microsoft.com/office/drawing/2014/main" id="{FB1F7964-A215-C24E-86F5-18E1C769C3E0}"/>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288817F-A78B-5B44-B87A-76BC4C31929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r>
                              <m:rPr>
                                <m:nor/>
                              </m:rPr>
                              <a:rPr lang="de-DE">
                                <a:latin typeface="Cambria Math" charset="0"/>
                              </a:rPr>
                              <m:t>.</m:t>
                            </m:r>
                            <m:r>
                              <a:rPr lang="de-DE" i="1">
                                <a:latin typeface="Cambria Math" charset="0"/>
                              </a:rPr>
                              <m:t>𝑒𝑣𝑒</m:t>
                            </m:r>
                          </m:oMath>
                        </m:oMathPara>
                      </a14:m>
                      <a:endParaRPr lang="en-GB" dirty="0"/>
                    </a:p>
                  </p:txBody>
                </p:sp>
              </mc:Choice>
              <mc:Fallback xmlns="">
                <p:sp>
                  <p:nvSpPr>
                    <p:cNvPr id="62" name="Rectangle 61">
                      <a:extLst>
                        <a:ext uri="{FF2B5EF4-FFF2-40B4-BE49-F238E27FC236}">
                          <a16:creationId xmlns:a16="http://schemas.microsoft.com/office/drawing/2014/main" id="{FA75CA91-B82C-254B-9977-6F0A397AD221}"/>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4"/>
                      <a:stretch>
                        <a:fillRect r="-6944"/>
                      </a:stretch>
                    </a:blipFill>
                  </p:spPr>
                  <p:txBody>
                    <a:bodyPr/>
                    <a:lstStyle/>
                    <a:p>
                      <a:r>
                        <a:rPr lang="en-GB">
                          <a:noFill/>
                        </a:rPr>
                        <a:t> </a:t>
                      </a:r>
                    </a:p>
                  </p:txBody>
                </p:sp>
              </mc:Fallback>
            </mc:AlternateContent>
          </p:grpSp>
          <p:sp>
            <p:nvSpPr>
              <p:cNvPr id="29" name="Rectangle 28">
                <a:extLst>
                  <a:ext uri="{FF2B5EF4-FFF2-40B4-BE49-F238E27FC236}">
                    <a16:creationId xmlns:a16="http://schemas.microsoft.com/office/drawing/2014/main" id="{FC228A9A-2489-C844-A9FF-258C41C63291}"/>
                  </a:ext>
                </a:extLst>
              </p:cNvPr>
              <p:cNvSpPr/>
              <p:nvPr/>
            </p:nvSpPr>
            <p:spPr>
              <a:xfrm>
                <a:off x="6989713" y="442066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99E893E7-3A9F-524F-903C-F4D4B4CC9133}"/>
                  </a:ext>
                </a:extLst>
              </p:cNvPr>
              <p:cNvCxnSpPr>
                <a:cxnSpLocks/>
                <a:stCxn id="37" idx="5"/>
                <a:endCxn id="29" idx="0"/>
              </p:cNvCxnSpPr>
              <p:nvPr/>
            </p:nvCxnSpPr>
            <p:spPr>
              <a:xfrm>
                <a:off x="6815581" y="4301574"/>
                <a:ext cx="246132" cy="119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2DFBE2-F02E-AB4F-A1C9-D1E8C3D00ACB}"/>
                  </a:ext>
                </a:extLst>
              </p:cNvPr>
              <p:cNvCxnSpPr>
                <a:cxnSpLocks/>
                <a:stCxn id="29" idx="2"/>
                <a:endCxn id="35" idx="0"/>
              </p:cNvCxnSpPr>
              <p:nvPr/>
            </p:nvCxnSpPr>
            <p:spPr>
              <a:xfrm>
                <a:off x="7061713" y="4564665"/>
                <a:ext cx="176617" cy="161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00678BB-9913-F04A-8CF5-E9BD060240FE}"/>
                  </a:ext>
                </a:extLst>
              </p:cNvPr>
              <p:cNvSpPr/>
              <p:nvPr/>
            </p:nvSpPr>
            <p:spPr>
              <a:xfrm>
                <a:off x="6017041" y="442066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6ED7B808-30D3-9444-9471-1CD1B5C23847}"/>
                  </a:ext>
                </a:extLst>
              </p:cNvPr>
              <p:cNvCxnSpPr>
                <a:cxnSpLocks/>
                <a:stCxn id="37" idx="3"/>
                <a:endCxn id="32" idx="0"/>
              </p:cNvCxnSpPr>
              <p:nvPr/>
            </p:nvCxnSpPr>
            <p:spPr>
              <a:xfrm flipH="1">
                <a:off x="6089041" y="4301574"/>
                <a:ext cx="290474" cy="119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9878A94-9584-6446-B034-72C36312403A}"/>
                  </a:ext>
                </a:extLst>
              </p:cNvPr>
              <p:cNvCxnSpPr>
                <a:cxnSpLocks/>
                <a:stCxn id="32" idx="2"/>
                <a:endCxn id="39" idx="0"/>
              </p:cNvCxnSpPr>
              <p:nvPr/>
            </p:nvCxnSpPr>
            <p:spPr>
              <a:xfrm flipH="1">
                <a:off x="5836628" y="4564665"/>
                <a:ext cx="252413" cy="161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28154FBA-6C9D-C444-B45F-8903C130D9B5}"/>
                </a:ext>
              </a:extLst>
            </p:cNvPr>
            <p:cNvSpPr txBox="1"/>
            <p:nvPr/>
          </p:nvSpPr>
          <p:spPr>
            <a:xfrm>
              <a:off x="5796474" y="6079867"/>
              <a:ext cx="1804468" cy="369332"/>
            </a:xfrm>
            <a:prstGeom prst="rect">
              <a:avLst/>
            </a:prstGeom>
            <a:noFill/>
          </p:spPr>
          <p:txBody>
            <a:bodyPr wrap="none" rtlCol="0">
              <a:spAutoFit/>
            </a:bodyPr>
            <a:lstStyle/>
            <a:p>
              <a:r>
                <a:rPr lang="en-GB" dirty="0"/>
                <a:t>Factor graph (FG)</a:t>
              </a:r>
            </a:p>
          </p:txBody>
        </p:sp>
      </p:grpSp>
      <p:grpSp>
        <p:nvGrpSpPr>
          <p:cNvPr id="5" name="Group 4">
            <a:extLst>
              <a:ext uri="{FF2B5EF4-FFF2-40B4-BE49-F238E27FC236}">
                <a16:creationId xmlns:a16="http://schemas.microsoft.com/office/drawing/2014/main" id="{2E17F4C5-0660-3746-B6E6-9351E82BC542}"/>
              </a:ext>
            </a:extLst>
          </p:cNvPr>
          <p:cNvGrpSpPr/>
          <p:nvPr/>
        </p:nvGrpSpPr>
        <p:grpSpPr>
          <a:xfrm>
            <a:off x="5799069" y="4799126"/>
            <a:ext cx="3174347" cy="1359989"/>
            <a:chOff x="5799069" y="4799126"/>
            <a:chExt cx="3174347" cy="1359989"/>
          </a:xfrm>
        </p:grpSpPr>
        <p:grpSp>
          <p:nvGrpSpPr>
            <p:cNvPr id="41" name="Group 40">
              <a:extLst>
                <a:ext uri="{FF2B5EF4-FFF2-40B4-BE49-F238E27FC236}">
                  <a16:creationId xmlns:a16="http://schemas.microsoft.com/office/drawing/2014/main" id="{76B7FD6C-85BD-A749-8D7F-01CB631D6E16}"/>
                </a:ext>
              </a:extLst>
            </p:cNvPr>
            <p:cNvGrpSpPr/>
            <p:nvPr/>
          </p:nvGrpSpPr>
          <p:grpSpPr>
            <a:xfrm>
              <a:off x="5799069" y="4799126"/>
              <a:ext cx="3174347" cy="990657"/>
              <a:chOff x="1619794" y="5321651"/>
              <a:chExt cx="3174347" cy="990657"/>
            </a:xfrm>
          </p:grpSpPr>
          <p:grpSp>
            <p:nvGrpSpPr>
              <p:cNvPr id="42" name="Group 41">
                <a:extLst>
                  <a:ext uri="{FF2B5EF4-FFF2-40B4-BE49-F238E27FC236}">
                    <a16:creationId xmlns:a16="http://schemas.microsoft.com/office/drawing/2014/main" id="{6A9B2D4D-CA97-6A4E-9449-23CD15041611}"/>
                  </a:ext>
                </a:extLst>
              </p:cNvPr>
              <p:cNvGrpSpPr/>
              <p:nvPr/>
            </p:nvGrpSpPr>
            <p:grpSpPr>
              <a:xfrm>
                <a:off x="2165744" y="6035309"/>
                <a:ext cx="2085277" cy="276999"/>
                <a:chOff x="1955638" y="5629599"/>
                <a:chExt cx="2085277" cy="276999"/>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3842BC7-AF69-7441-9D4D-E76C4B60B026}"/>
                        </a:ext>
                      </a:extLst>
                    </p:cNvPr>
                    <p:cNvSpPr txBox="1"/>
                    <p:nvPr/>
                  </p:nvSpPr>
                  <p:spPr>
                    <a:xfrm>
                      <a:off x="3790077" y="5629599"/>
                      <a:ext cx="2508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𝑓</m:t>
                                </m:r>
                              </m:e>
                              <m:sub>
                                <m:r>
                                  <a:rPr lang="de-DE" b="0" i="1" smtClean="0">
                                    <a:solidFill>
                                      <a:schemeClr val="tx1"/>
                                    </a:solidFill>
                                    <a:latin typeface="Cambria Math" charset="0"/>
                                  </a:rPr>
                                  <m:t>2</m:t>
                                </m:r>
                              </m:sub>
                            </m:sSub>
                          </m:oMath>
                        </m:oMathPara>
                      </a14:m>
                      <a:endParaRPr lang="en-GB" dirty="0">
                        <a:solidFill>
                          <a:schemeClr val="tx1"/>
                        </a:solidFill>
                      </a:endParaRPr>
                    </a:p>
                  </p:txBody>
                </p:sp>
              </mc:Choice>
              <mc:Fallback xmlns="">
                <p:sp>
                  <p:nvSpPr>
                    <p:cNvPr id="53" name="TextBox 52">
                      <a:extLst>
                        <a:ext uri="{FF2B5EF4-FFF2-40B4-BE49-F238E27FC236}">
                          <a16:creationId xmlns:a16="http://schemas.microsoft.com/office/drawing/2014/main" id="{13842BC7-AF69-7441-9D4D-E76C4B60B026}"/>
                        </a:ext>
                      </a:extLst>
                    </p:cNvPr>
                    <p:cNvSpPr txBox="1">
                      <a:spLocks noRot="1" noChangeAspect="1" noMove="1" noResize="1" noEditPoints="1" noAdjustHandles="1" noChangeArrowheads="1" noChangeShapeType="1" noTextEdit="1"/>
                    </p:cNvSpPr>
                    <p:nvPr/>
                  </p:nvSpPr>
                  <p:spPr>
                    <a:xfrm>
                      <a:off x="3790077" y="5629599"/>
                      <a:ext cx="250838" cy="276999"/>
                    </a:xfrm>
                    <a:prstGeom prst="rect">
                      <a:avLst/>
                    </a:prstGeom>
                    <a:blipFill>
                      <a:blip r:embed="rId17"/>
                      <a:stretch>
                        <a:fillRect l="-28571" r="-4762"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F91A388-97A5-CE4B-A2EE-F3F6EB024899}"/>
                        </a:ext>
                      </a:extLst>
                    </p:cNvPr>
                    <p:cNvSpPr txBox="1"/>
                    <p:nvPr/>
                  </p:nvSpPr>
                  <p:spPr>
                    <a:xfrm>
                      <a:off x="1955638" y="5629599"/>
                      <a:ext cx="2455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𝑓</m:t>
                                </m:r>
                              </m:e>
                              <m:sub>
                                <m:r>
                                  <a:rPr lang="de-DE" b="0" i="1" smtClean="0">
                                    <a:solidFill>
                                      <a:schemeClr val="tx1"/>
                                    </a:solidFill>
                                    <a:latin typeface="Cambria Math" charset="0"/>
                                  </a:rPr>
                                  <m:t>1</m:t>
                                </m:r>
                              </m:sub>
                            </m:sSub>
                          </m:oMath>
                        </m:oMathPara>
                      </a14:m>
                      <a:endParaRPr lang="en-GB" dirty="0">
                        <a:solidFill>
                          <a:schemeClr val="tx1"/>
                        </a:solidFill>
                      </a:endParaRPr>
                    </a:p>
                  </p:txBody>
                </p:sp>
              </mc:Choice>
              <mc:Fallback xmlns="">
                <p:sp>
                  <p:nvSpPr>
                    <p:cNvPr id="55" name="TextBox 54">
                      <a:extLst>
                        <a:ext uri="{FF2B5EF4-FFF2-40B4-BE49-F238E27FC236}">
                          <a16:creationId xmlns:a16="http://schemas.microsoft.com/office/drawing/2014/main" id="{2F91A388-97A5-CE4B-A2EE-F3F6EB024899}"/>
                        </a:ext>
                      </a:extLst>
                    </p:cNvPr>
                    <p:cNvSpPr txBox="1">
                      <a:spLocks noRot="1" noChangeAspect="1" noMove="1" noResize="1" noEditPoints="1" noAdjustHandles="1" noChangeArrowheads="1" noChangeShapeType="1" noTextEdit="1"/>
                    </p:cNvSpPr>
                    <p:nvPr/>
                  </p:nvSpPr>
                  <p:spPr>
                    <a:xfrm>
                      <a:off x="1955638" y="5629599"/>
                      <a:ext cx="245516" cy="276999"/>
                    </a:xfrm>
                    <a:prstGeom prst="rect">
                      <a:avLst/>
                    </a:prstGeom>
                    <a:blipFill>
                      <a:blip r:embed="rId18"/>
                      <a:stretch>
                        <a:fillRect l="-35000" r="-5000" b="-30435"/>
                      </a:stretch>
                    </a:blipFill>
                  </p:spPr>
                  <p:txBody>
                    <a:bodyPr/>
                    <a:lstStyle/>
                    <a:p>
                      <a:r>
                        <a:rPr lang="en-GB">
                          <a:noFill/>
                        </a:rPr>
                        <a:t> </a:t>
                      </a:r>
                    </a:p>
                  </p:txBody>
                </p:sp>
              </mc:Fallback>
            </mc:AlternateContent>
          </p:grpSp>
          <p:grpSp>
            <p:nvGrpSpPr>
              <p:cNvPr id="43" name="Group 42">
                <a:extLst>
                  <a:ext uri="{FF2B5EF4-FFF2-40B4-BE49-F238E27FC236}">
                    <a16:creationId xmlns:a16="http://schemas.microsoft.com/office/drawing/2014/main" id="{D0F3D266-D83E-614C-9E73-1C858EE3EC29}"/>
                  </a:ext>
                </a:extLst>
              </p:cNvPr>
              <p:cNvGrpSpPr/>
              <p:nvPr/>
            </p:nvGrpSpPr>
            <p:grpSpPr>
              <a:xfrm>
                <a:off x="1619794" y="5321651"/>
                <a:ext cx="3174347" cy="715089"/>
                <a:chOff x="1849097" y="5467386"/>
                <a:chExt cx="3174347" cy="715089"/>
              </a:xfrm>
            </p:grpSpPr>
            <p:grpSp>
              <p:nvGrpSpPr>
                <p:cNvPr id="44" name="Group 43">
                  <a:extLst>
                    <a:ext uri="{FF2B5EF4-FFF2-40B4-BE49-F238E27FC236}">
                      <a16:creationId xmlns:a16="http://schemas.microsoft.com/office/drawing/2014/main" id="{20CCC60F-DDF2-B145-AE5C-F2B4FE9569D4}"/>
                    </a:ext>
                  </a:extLst>
                </p:cNvPr>
                <p:cNvGrpSpPr/>
                <p:nvPr/>
              </p:nvGrpSpPr>
              <p:grpSpPr>
                <a:xfrm>
                  <a:off x="1849097" y="5467386"/>
                  <a:ext cx="3174347" cy="715089"/>
                  <a:chOff x="-341404" y="4954798"/>
                  <a:chExt cx="3174347" cy="715089"/>
                </a:xfrm>
              </p:grpSpPr>
              <p:cxnSp>
                <p:nvCxnSpPr>
                  <p:cNvPr id="48" name="Straight Connector 47">
                    <a:extLst>
                      <a:ext uri="{FF2B5EF4-FFF2-40B4-BE49-F238E27FC236}">
                        <a16:creationId xmlns:a16="http://schemas.microsoft.com/office/drawing/2014/main" id="{B9CCA7C5-F5C9-714A-A3B5-9B0E576F37C6}"/>
                      </a:ext>
                    </a:extLst>
                  </p:cNvPr>
                  <p:cNvCxnSpPr>
                    <a:cxnSpLocks/>
                    <a:stCxn id="52" idx="3"/>
                    <a:endCxn id="50" idx="1"/>
                  </p:cNvCxnSpPr>
                  <p:nvPr/>
                </p:nvCxnSpPr>
                <p:spPr>
                  <a:xfrm>
                    <a:off x="986190" y="5312343"/>
                    <a:ext cx="509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957F888-0A6A-B741-8F6D-430B81E88BE4}"/>
                          </a:ext>
                        </a:extLst>
                      </p:cNvPr>
                      <p:cNvSpPr txBox="1"/>
                      <p:nvPr/>
                    </p:nvSpPr>
                    <p:spPr>
                      <a:xfrm>
                        <a:off x="1495866" y="4954798"/>
                        <a:ext cx="133707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15875"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𝑆𝑖𝑐𝑘</m:t>
                              </m:r>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𝑒𝑣𝑒</m:t>
                                  </m:r>
                                </m:e>
                              </m:d>
                            </m:oMath>
                            <m:oMath xmlns:m="http://schemas.openxmlformats.org/officeDocument/2006/math">
                              <m:r>
                                <a:rPr lang="de-DE" i="1" dirty="0" smtClean="0">
                                  <a:solidFill>
                                    <a:schemeClr val="tx1"/>
                                  </a:solidFill>
                                  <a:latin typeface="Cambria Math" panose="02040503050406030204" pitchFamily="18" charset="0"/>
                                </a:rPr>
                                <m:t>𝐸</m:t>
                              </m:r>
                              <m:r>
                                <a:rPr lang="de-DE" b="0" i="1" dirty="0" smtClean="0">
                                  <a:solidFill>
                                    <a:schemeClr val="tx1"/>
                                  </a:solidFill>
                                  <a:latin typeface="Cambria Math" panose="02040503050406030204" pitchFamily="18" charset="0"/>
                                </a:rPr>
                                <m:t>𝑝𝑖𝑑</m:t>
                              </m:r>
                            </m:oMath>
                          </m:oMathPara>
                        </a14:m>
                        <a:endParaRPr lang="en-GB" dirty="0">
                          <a:solidFill>
                            <a:schemeClr val="tx1"/>
                          </a:solidFill>
                        </a:endParaRPr>
                      </a:p>
                    </p:txBody>
                  </p:sp>
                </mc:Choice>
                <mc:Fallback xmlns="">
                  <p:sp>
                    <p:nvSpPr>
                      <p:cNvPr id="50" name="TextBox 49">
                        <a:extLst>
                          <a:ext uri="{FF2B5EF4-FFF2-40B4-BE49-F238E27FC236}">
                            <a16:creationId xmlns:a16="http://schemas.microsoft.com/office/drawing/2014/main" id="{6957F888-0A6A-B741-8F6D-430B81E88BE4}"/>
                          </a:ext>
                        </a:extLst>
                      </p:cNvPr>
                      <p:cNvSpPr txBox="1">
                        <a:spLocks noRot="1" noChangeAspect="1" noMove="1" noResize="1" noEditPoints="1" noAdjustHandles="1" noChangeArrowheads="1" noChangeShapeType="1" noTextEdit="1"/>
                      </p:cNvSpPr>
                      <p:nvPr/>
                    </p:nvSpPr>
                    <p:spPr>
                      <a:xfrm>
                        <a:off x="1495866" y="4954798"/>
                        <a:ext cx="1337077" cy="715089"/>
                      </a:xfrm>
                      <a:prstGeom prst="roundRect">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5310C2F-FD92-8A45-A3AF-19B6056EE27A}"/>
                          </a:ext>
                        </a:extLst>
                      </p:cNvPr>
                      <p:cNvSpPr txBox="1"/>
                      <p:nvPr/>
                    </p:nvSpPr>
                    <p:spPr>
                      <a:xfrm>
                        <a:off x="-341404" y="4954798"/>
                        <a:ext cx="1327594"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9213"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𝑇𝑟𝑎𝑣𝑒𝑙</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𝑒𝑣𝑒</m:t>
                              </m:r>
                            </m:oMath>
                            <m:oMath xmlns:m="http://schemas.openxmlformats.org/officeDocument/2006/math">
                              <m:r>
                                <a:rPr lang="en-GB" i="1" dirty="0">
                                  <a:solidFill>
                                    <a:schemeClr val="tx1"/>
                                  </a:solidFill>
                                  <a:latin typeface="Cambria Math" charset="0"/>
                                </a:rPr>
                                <m:t>𝐸𝑝𝑖𝑑</m:t>
                              </m:r>
                            </m:oMath>
                          </m:oMathPara>
                        </a14:m>
                        <a:endParaRPr lang="en-GB" dirty="0">
                          <a:solidFill>
                            <a:schemeClr val="tx1"/>
                          </a:solidFill>
                        </a:endParaRPr>
                      </a:p>
                    </p:txBody>
                  </p:sp>
                </mc:Choice>
                <mc:Fallback xmlns="">
                  <p:sp>
                    <p:nvSpPr>
                      <p:cNvPr id="52" name="TextBox 51">
                        <a:extLst>
                          <a:ext uri="{FF2B5EF4-FFF2-40B4-BE49-F238E27FC236}">
                            <a16:creationId xmlns:a16="http://schemas.microsoft.com/office/drawing/2014/main" id="{45310C2F-FD92-8A45-A3AF-19B6056EE27A}"/>
                          </a:ext>
                        </a:extLst>
                      </p:cNvPr>
                      <p:cNvSpPr txBox="1">
                        <a:spLocks noRot="1" noChangeAspect="1" noMove="1" noResize="1" noEditPoints="1" noAdjustHandles="1" noChangeArrowheads="1" noChangeShapeType="1" noTextEdit="1"/>
                      </p:cNvSpPr>
                      <p:nvPr/>
                    </p:nvSpPr>
                    <p:spPr>
                      <a:xfrm>
                        <a:off x="-341404" y="4954798"/>
                        <a:ext cx="1327594" cy="715089"/>
                      </a:xfrm>
                      <a:prstGeom prst="roundRect">
                        <a:avLst/>
                      </a:prstGeom>
                      <a:blipFill>
                        <a:blip r:embed="rId20"/>
                        <a:stretch>
                          <a:fillRect/>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0F4A0ED-286D-8F45-AF0D-EF8F374CE87E}"/>
                        </a:ext>
                      </a:extLst>
                    </p:cNvPr>
                    <p:cNvSpPr txBox="1"/>
                    <p:nvPr/>
                  </p:nvSpPr>
                  <p:spPr>
                    <a:xfrm rot="5400000">
                      <a:off x="2893561" y="5898014"/>
                      <a:ext cx="270879" cy="295377"/>
                    </a:xfrm>
                    <a:prstGeom prst="round1Rect">
                      <a:avLst>
                        <a:gd name="adj" fmla="val 28634"/>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FC56B537-44C3-D442-91E7-071758629962}"/>
                        </a:ext>
                      </a:extLst>
                    </p:cNvPr>
                    <p:cNvSpPr txBox="1">
                      <a:spLocks noRot="1" noChangeAspect="1" noMove="1" noResize="1" noEditPoints="1" noAdjustHandles="1" noChangeArrowheads="1" noChangeShapeType="1" noTextEdit="1"/>
                    </p:cNvSpPr>
                    <p:nvPr/>
                  </p:nvSpPr>
                  <p:spPr>
                    <a:xfrm rot="5400000">
                      <a:off x="2893561" y="5898014"/>
                      <a:ext cx="270879" cy="295377"/>
                    </a:xfrm>
                    <a:prstGeom prst="round1Rect">
                      <a:avLst>
                        <a:gd name="adj" fmla="val 28634"/>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403A8C6-C8E7-D242-8522-A66F6F97F948}"/>
                        </a:ext>
                      </a:extLst>
                    </p:cNvPr>
                    <p:cNvSpPr txBox="1"/>
                    <p:nvPr/>
                  </p:nvSpPr>
                  <p:spPr>
                    <a:xfrm rot="5400000">
                      <a:off x="4740315" y="5898014"/>
                      <a:ext cx="270879" cy="295377"/>
                    </a:xfrm>
                    <a:prstGeom prst="round1Rect">
                      <a:avLst>
                        <a:gd name="adj" fmla="val 28634"/>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9403A8C6-C8E7-D242-8522-A66F6F97F948}"/>
                        </a:ext>
                      </a:extLst>
                    </p:cNvPr>
                    <p:cNvSpPr txBox="1">
                      <a:spLocks noRot="1" noChangeAspect="1" noMove="1" noResize="1" noEditPoints="1" noAdjustHandles="1" noChangeArrowheads="1" noChangeShapeType="1" noTextEdit="1"/>
                    </p:cNvSpPr>
                    <p:nvPr/>
                  </p:nvSpPr>
                  <p:spPr>
                    <a:xfrm rot="5400000">
                      <a:off x="4740315" y="5898014"/>
                      <a:ext cx="270879" cy="295377"/>
                    </a:xfrm>
                    <a:prstGeom prst="round1Rect">
                      <a:avLst>
                        <a:gd name="adj" fmla="val 28634"/>
                      </a:avLst>
                    </a:prstGeom>
                    <a:blipFill>
                      <a:blip r:embed="rId46"/>
                      <a:stretch>
                        <a:fillRect/>
                      </a:stretch>
                    </a:blipFill>
                  </p:spPr>
                  <p:txBody>
                    <a:bodyPr/>
                    <a:lstStyle/>
                    <a:p>
                      <a:r>
                        <a:rPr lang="en-GB">
                          <a:noFill/>
                        </a:rPr>
                        <a:t> </a:t>
                      </a:r>
                    </a:p>
                  </p:txBody>
                </p:sp>
              </mc:Fallback>
            </mc:AlternateContent>
          </p:grpSp>
        </p:grpSp>
        <p:sp>
          <p:nvSpPr>
            <p:cNvPr id="58" name="TextBox 57">
              <a:extLst>
                <a:ext uri="{FF2B5EF4-FFF2-40B4-BE49-F238E27FC236}">
                  <a16:creationId xmlns:a16="http://schemas.microsoft.com/office/drawing/2014/main" id="{3663D8E3-8B36-6A47-9373-187285BE997A}"/>
                </a:ext>
              </a:extLst>
            </p:cNvPr>
            <p:cNvSpPr txBox="1"/>
            <p:nvPr/>
          </p:nvSpPr>
          <p:spPr>
            <a:xfrm>
              <a:off x="6688045" y="5789783"/>
              <a:ext cx="1432123" cy="369332"/>
            </a:xfrm>
            <a:prstGeom prst="rect">
              <a:avLst/>
            </a:prstGeom>
            <a:noFill/>
          </p:spPr>
          <p:txBody>
            <a:bodyPr wrap="none" rtlCol="0">
              <a:spAutoFit/>
            </a:bodyPr>
            <a:lstStyle/>
            <a:p>
              <a:r>
                <a:rPr lang="en-GB" dirty="0"/>
                <a:t>Junction tree</a:t>
              </a:r>
            </a:p>
          </p:txBody>
        </p:sp>
      </p:grpSp>
    </p:spTree>
    <p:extLst>
      <p:ext uri="{BB962C8B-B14F-4D97-AF65-F5344CB8AC3E}">
        <p14:creationId xmlns:p14="http://schemas.microsoft.com/office/powerpoint/2010/main" val="384615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2F78-911C-0D48-9B6C-952E330A6E02}"/>
              </a:ext>
            </a:extLst>
          </p:cNvPr>
          <p:cNvSpPr>
            <a:spLocks noGrp="1"/>
          </p:cNvSpPr>
          <p:nvPr>
            <p:ph type="title"/>
          </p:nvPr>
        </p:nvSpPr>
        <p:spPr/>
        <p:txBody>
          <a:bodyPr>
            <a:normAutofit/>
          </a:bodyPr>
          <a:lstStyle/>
          <a:p>
            <a:r>
              <a:rPr lang="en-GB" dirty="0"/>
              <a:t>Factors over Maximal Cliques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2924B7-EA97-6B43-86D6-BA6B5D9DB42F}"/>
                  </a:ext>
                </a:extLst>
              </p:cNvPr>
              <p:cNvSpPr>
                <a:spLocks noGrp="1"/>
              </p:cNvSpPr>
              <p:nvPr>
                <p:ph idx="1"/>
              </p:nvPr>
            </p:nvSpPr>
            <p:spPr/>
            <p:txBody>
              <a:bodyPr>
                <a:normAutofit/>
              </a:bodyPr>
              <a:lstStyle/>
              <a:p>
                <a:r>
                  <a:rPr lang="en-GB" dirty="0"/>
                  <a:t>Factor model </a:t>
                </a:r>
                <a14:m>
                  <m:oMath xmlns:m="http://schemas.openxmlformats.org/officeDocument/2006/math">
                    <m:r>
                      <a:rPr lang="en-GB" i="1" dirty="0" smtClean="0">
                        <a:latin typeface="Cambria Math" panose="02040503050406030204" pitchFamily="18" charset="0"/>
                      </a:rPr>
                      <m:t>𝐹</m:t>
                    </m:r>
                    <m:r>
                      <a:rPr lang="de-DE" b="0" i="1" dirty="0" smtClean="0">
                        <a:latin typeface="Cambria Math" panose="02040503050406030204" pitchFamily="18" charset="0"/>
                      </a:rPr>
                      <m:t>=</m:t>
                    </m:r>
                    <m:sSubSup>
                      <m:sSubSupPr>
                        <m:ctrlPr>
                          <a:rPr lang="de-DE" b="0" i="1" dirty="0" smtClean="0">
                            <a:latin typeface="Cambria Math" panose="02040503050406030204" pitchFamily="18" charset="0"/>
                          </a:rPr>
                        </m:ctrlPr>
                      </m:sSubSupPr>
                      <m:e>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𝑖</m:t>
                                </m:r>
                              </m:sub>
                            </m:sSub>
                          </m:e>
                        </m:d>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𝑛</m:t>
                        </m:r>
                      </m:sup>
                    </m:sSubSup>
                  </m:oMath>
                </a14:m>
                <a:r>
                  <a:rPr lang="en-GB" dirty="0"/>
                  <a:t> with a junction tree </a:t>
                </a:r>
                <a14:m>
                  <m:oMath xmlns:m="http://schemas.openxmlformats.org/officeDocument/2006/math">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𝑉</m:t>
                        </m:r>
                        <m:r>
                          <a:rPr lang="de-DE" b="0" i="1" dirty="0" smtClean="0">
                            <a:latin typeface="Cambria Math" panose="02040503050406030204" pitchFamily="18" charset="0"/>
                          </a:rPr>
                          <m:t>,</m:t>
                        </m:r>
                        <m:r>
                          <a:rPr lang="de-DE" b="0" i="1" dirty="0" smtClean="0">
                            <a:latin typeface="Cambria Math" panose="02040503050406030204" pitchFamily="18" charset="0"/>
                          </a:rPr>
                          <m:t>𝐸</m:t>
                        </m:r>
                      </m:e>
                    </m:d>
                  </m:oMath>
                </a14:m>
                <a:r>
                  <a:rPr lang="en-GB" dirty="0"/>
                  <a:t> where</a:t>
                </a:r>
                <a:endParaRPr lang="de-DE"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r>
                        <m:rPr>
                          <m:brk m:alnAt="7"/>
                        </m:rP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r>
                        <a:rPr lang="de-DE" b="0" i="0"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 </m:t>
                      </m:r>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𝑪</m:t>
                          </m:r>
                        </m:e>
                        <m:sub>
                          <m:r>
                            <a:rPr lang="de-DE" b="0" i="1" dirty="0" smtClean="0">
                              <a:latin typeface="Cambria Math" panose="02040503050406030204" pitchFamily="18" charset="0"/>
                            </a:rPr>
                            <m:t>𝑖</m:t>
                          </m:r>
                        </m:sub>
                      </m:sSub>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𝑉</m:t>
                      </m:r>
                      <m:r>
                        <a:rPr lang="de-DE" b="0" i="1" dirty="0" smtClean="0">
                          <a:latin typeface="Cambria Math" panose="02040503050406030204" pitchFamily="18" charset="0"/>
                          <a:ea typeface="Cambria Math" panose="02040503050406030204" pitchFamily="18" charset="0"/>
                        </a:rPr>
                        <m:t> </m:t>
                      </m:r>
                      <m:r>
                        <a:rPr lang="de-DE" b="0" i="0" dirty="0" smtClean="0">
                          <a:latin typeface="Cambria Math" panose="02040503050406030204" pitchFamily="18" charset="0"/>
                          <a:ea typeface="Cambria Math" panose="02040503050406030204" pitchFamily="18" charset="0"/>
                        </a:rPr>
                        <m:t> </m:t>
                      </m:r>
                      <m:r>
                        <a:rPr lang="de-DE" b="0" i="0" dirty="0" smtClean="0">
                          <a:latin typeface="Cambria Math" panose="02040503050406030204" pitchFamily="18" charset="0"/>
                        </a:rPr>
                        <m:t>:</m:t>
                      </m:r>
                      <m:r>
                        <a:rPr lang="de-DE" b="0" i="1" dirty="0" smtClean="0">
                          <a:latin typeface="Cambria Math" panose="02040503050406030204" pitchFamily="18" charset="0"/>
                        </a:rPr>
                        <m:t>𝑟𝑣</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𝑓</m:t>
                          </m:r>
                        </m:e>
                      </m:d>
                      <m:r>
                        <a:rPr lang="de-DE" b="0" i="0" dirty="0" smtClean="0">
                          <a:latin typeface="Cambria Math" panose="02040503050406030204" pitchFamily="18" charset="0"/>
                        </a:rPr>
                        <m:t>=</m:t>
                      </m:r>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oMath>
                    <m:oMath xmlns:m="http://schemas.openxmlformats.org/officeDocument/2006/math">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𝑗</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𝑉</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𝑖</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𝑗</m:t>
                      </m:r>
                      <m:r>
                        <a:rPr lang="de-DE" b="0" i="1" dirty="0" smtClean="0">
                          <a:latin typeface="Cambria Math" panose="02040503050406030204" pitchFamily="18" charset="0"/>
                          <a:ea typeface="Cambria Math" panose="02040503050406030204" pitchFamily="18" charset="0"/>
                        </a:rPr>
                        <m:t>, </m:t>
                      </m:r>
                      <m:r>
                        <a:rPr lang="de-DE" i="1" dirty="0">
                          <a:latin typeface="Cambria Math" panose="02040503050406030204" pitchFamily="18" charset="0"/>
                        </a:rPr>
                        <m:t>𝑟𝑣</m:t>
                      </m:r>
                      <m:d>
                        <m:dPr>
                          <m:ctrlPr>
                            <a:rPr lang="de-DE" i="1" dirty="0">
                              <a:latin typeface="Cambria Math" panose="02040503050406030204" pitchFamily="18" charset="0"/>
                            </a:rPr>
                          </m:ctrlPr>
                        </m:dPr>
                        <m:e>
                          <m:r>
                            <a:rPr lang="de-DE" i="1" dirty="0">
                              <a:latin typeface="Cambria Math" panose="02040503050406030204" pitchFamily="18" charset="0"/>
                            </a:rPr>
                            <m:t>𝑓</m:t>
                          </m:r>
                        </m:e>
                      </m:d>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oMath>
                  </m:oMathPara>
                </a14:m>
                <a:endParaRPr lang="en-GB" dirty="0"/>
              </a:p>
              <a:p>
                <a:pPr marL="457200" lvl="1" indent="0">
                  <a:buNone/>
                </a:pPr>
                <a:r>
                  <a:rPr lang="en-GB" dirty="0"/>
                  <a:t>➝ Each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oMath>
                </a14:m>
                <a:r>
                  <a:rPr lang="en-GB" dirty="0"/>
                  <a:t> has one factor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i="1" dirty="0">
                            <a:latin typeface="Cambria Math" panose="02040503050406030204" pitchFamily="18" charset="0"/>
                          </a:rPr>
                          <m:t>𝑖</m:t>
                        </m:r>
                      </m:sub>
                    </m:sSub>
                  </m:oMath>
                </a14:m>
                <a:r>
                  <a:rPr lang="en-GB" dirty="0"/>
                  <a:t> assigned</a:t>
                </a:r>
              </a:p>
              <a:p>
                <a:r>
                  <a:rPr lang="en-GB" dirty="0"/>
                  <a:t>Full joint represented:</a:t>
                </a:r>
              </a:p>
              <a:p>
                <a:pPr marL="457200"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𝑍</m:t>
                          </m:r>
                        </m:den>
                      </m:f>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sub>
                        <m:sup/>
                        <m:e>
                          <m:r>
                            <a:rPr lang="de-DE" b="0" i="1" smtClean="0">
                              <a:latin typeface="Cambria Math" panose="02040503050406030204" pitchFamily="18" charset="0"/>
                            </a:rPr>
                            <m:t>𝑓</m:t>
                          </m:r>
                        </m:e>
                      </m:nary>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nary>
                        <m:naryPr>
                          <m:chr m:val="∏"/>
                          <m:supHide m:val="on"/>
                          <m:ctrlPr>
                            <a:rPr lang="de-DE" i="1">
                              <a:latin typeface="Cambria Math" panose="02040503050406030204" pitchFamily="18" charset="0"/>
                            </a:rPr>
                          </m:ctrlPr>
                        </m:naryPr>
                        <m:sub>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𝑉</m:t>
                          </m:r>
                        </m:sub>
                        <m:sup/>
                        <m:e>
                          <m:sSub>
                            <m:sSubPr>
                              <m:ctrlPr>
                                <a:rPr lang="de-DE" b="0" i="1" smtClean="0">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𝑖</m:t>
                              </m:r>
                            </m:sub>
                          </m:sSub>
                        </m:e>
                      </m:nary>
                      <m:r>
                        <a:rPr lang="de-DE" b="0" i="1" smtClean="0">
                          <a:latin typeface="Cambria Math" panose="02040503050406030204" pitchFamily="18" charset="0"/>
                        </a:rPr>
                        <m:t>=</m:t>
                      </m:r>
                      <m:f>
                        <m:fPr>
                          <m:ctrlPr>
                            <a:rPr lang="de-DE" b="0" i="1" smtClean="0">
                              <a:solidFill>
                                <a:schemeClr val="accent1"/>
                              </a:solidFill>
                              <a:latin typeface="Cambria Math" panose="02040503050406030204" pitchFamily="18" charset="0"/>
                            </a:rPr>
                          </m:ctrlPr>
                        </m:fPr>
                        <m:num>
                          <m:nary>
                            <m:naryPr>
                              <m:chr m:val="∏"/>
                              <m:supHide m:val="on"/>
                              <m:ctrlPr>
                                <a:rPr lang="de-DE" i="1">
                                  <a:solidFill>
                                    <a:schemeClr val="accent1"/>
                                  </a:solidFill>
                                  <a:latin typeface="Cambria Math" panose="02040503050406030204" pitchFamily="18" charset="0"/>
                                </a:rPr>
                              </m:ctrlPr>
                            </m:naryPr>
                            <m:sub>
                              <m:sSub>
                                <m:sSubPr>
                                  <m:ctrlPr>
                                    <a:rPr lang="de-DE" i="1" dirty="0">
                                      <a:solidFill>
                                        <a:schemeClr val="accent1"/>
                                      </a:solidFill>
                                      <a:latin typeface="Cambria Math" panose="02040503050406030204" pitchFamily="18" charset="0"/>
                                    </a:rPr>
                                  </m:ctrlPr>
                                </m:sSubPr>
                                <m:e>
                                  <m:r>
                                    <a:rPr lang="en-GB" b="1" i="1" dirty="0">
                                      <a:solidFill>
                                        <a:schemeClr val="accent1"/>
                                      </a:solidFill>
                                      <a:latin typeface="Cambria Math" panose="02040503050406030204" pitchFamily="18" charset="0"/>
                                    </a:rPr>
                                    <m:t>𝑪</m:t>
                                  </m:r>
                                </m:e>
                                <m:sub>
                                  <m:r>
                                    <a:rPr lang="de-DE" i="1" dirty="0">
                                      <a:solidFill>
                                        <a:schemeClr val="accent1"/>
                                      </a:solidFill>
                                      <a:latin typeface="Cambria Math" panose="02040503050406030204" pitchFamily="18" charset="0"/>
                                    </a:rPr>
                                    <m:t>𝑖</m:t>
                                  </m:r>
                                </m:sub>
                              </m:sSub>
                              <m:r>
                                <a:rPr lang="de-DE" i="1" dirty="0">
                                  <a:solidFill>
                                    <a:schemeClr val="accent1"/>
                                  </a:solidFill>
                                  <a:latin typeface="Cambria Math" panose="02040503050406030204" pitchFamily="18" charset="0"/>
                                  <a:ea typeface="Cambria Math" panose="02040503050406030204" pitchFamily="18" charset="0"/>
                                </a:rPr>
                                <m:t>∈</m:t>
                              </m:r>
                              <m:r>
                                <a:rPr lang="de-DE" i="1" dirty="0">
                                  <a:solidFill>
                                    <a:schemeClr val="accent1"/>
                                  </a:solidFill>
                                  <a:latin typeface="Cambria Math" panose="02040503050406030204" pitchFamily="18" charset="0"/>
                                  <a:ea typeface="Cambria Math" panose="02040503050406030204" pitchFamily="18" charset="0"/>
                                </a:rPr>
                                <m:t>𝑉</m:t>
                              </m:r>
                            </m:sub>
                            <m:sup/>
                            <m:e>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en-GB" b="1" i="1" dirty="0">
                                          <a:solidFill>
                                            <a:schemeClr val="accent1"/>
                                          </a:solidFill>
                                          <a:latin typeface="Cambria Math" panose="02040503050406030204" pitchFamily="18" charset="0"/>
                                        </a:rPr>
                                        <m:t>𝑪</m:t>
                                      </m:r>
                                    </m:e>
                                    <m:sub>
                                      <m:r>
                                        <a:rPr lang="de-DE" i="1" dirty="0">
                                          <a:solidFill>
                                            <a:schemeClr val="accent1"/>
                                          </a:solidFill>
                                          <a:latin typeface="Cambria Math" panose="02040503050406030204" pitchFamily="18" charset="0"/>
                                        </a:rPr>
                                        <m:t>𝑖</m:t>
                                      </m:r>
                                    </m:sub>
                                  </m:sSub>
                                </m:e>
                              </m:d>
                            </m:e>
                          </m:nary>
                        </m:num>
                        <m:den>
                          <m:nary>
                            <m:naryPr>
                              <m:chr m:val="∏"/>
                              <m:supHide m:val="on"/>
                              <m:ctrlPr>
                                <a:rPr lang="de-DE" i="1">
                                  <a:solidFill>
                                    <a:schemeClr val="accent1"/>
                                  </a:solidFill>
                                  <a:latin typeface="Cambria Math" panose="02040503050406030204" pitchFamily="18" charset="0"/>
                                </a:rPr>
                              </m:ctrlPr>
                            </m:naryPr>
                            <m:sub>
                              <m:d>
                                <m:dPr>
                                  <m:begChr m:val="{"/>
                                  <m:endChr m:val="}"/>
                                  <m:ctrlPr>
                                    <a:rPr lang="de-DE" b="0" i="1" dirty="0" smtClean="0">
                                      <a:solidFill>
                                        <a:schemeClr val="accent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𝑖</m:t>
                                  </m:r>
                                  <m:r>
                                    <a:rPr lang="de-DE" b="0" i="1" dirty="0" smtClean="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𝑗</m:t>
                                  </m:r>
                                </m:e>
                              </m:d>
                              <m:r>
                                <a:rPr lang="de-DE" i="1" dirty="0">
                                  <a:solidFill>
                                    <a:schemeClr val="accent1"/>
                                  </a:solidFill>
                                  <a:latin typeface="Cambria Math" panose="02040503050406030204" pitchFamily="18" charset="0"/>
                                  <a:ea typeface="Cambria Math" panose="02040503050406030204" pitchFamily="18" charset="0"/>
                                </a:rPr>
                                <m:t>∈</m:t>
                              </m:r>
                              <m:r>
                                <a:rPr lang="de-DE" b="0" i="1" dirty="0" smtClean="0">
                                  <a:solidFill>
                                    <a:schemeClr val="accent1"/>
                                  </a:solidFill>
                                  <a:latin typeface="Cambria Math" panose="02040503050406030204" pitchFamily="18" charset="0"/>
                                  <a:ea typeface="Cambria Math" panose="02040503050406030204" pitchFamily="18" charset="0"/>
                                </a:rPr>
                                <m:t>𝐸</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b="0" i="1" dirty="0" smtClean="0">
                                          <a:solidFill>
                                            <a:schemeClr val="accent1"/>
                                          </a:solidFill>
                                          <a:latin typeface="Cambria Math" panose="02040503050406030204" pitchFamily="18" charset="0"/>
                                        </a:rPr>
                                      </m:ctrlPr>
                                    </m:sSubPr>
                                    <m:e>
                                      <m:r>
                                        <a:rPr lang="de-DE" b="1" i="1" dirty="0" smtClean="0">
                                          <a:solidFill>
                                            <a:schemeClr val="accent1"/>
                                          </a:solidFill>
                                          <a:latin typeface="Cambria Math" panose="02040503050406030204" pitchFamily="18" charset="0"/>
                                        </a:rPr>
                                        <m:t>𝑺</m:t>
                                      </m:r>
                                    </m:e>
                                    <m:sub>
                                      <m:r>
                                        <a:rPr lang="de-DE" b="0" i="1" dirty="0" smtClean="0">
                                          <a:solidFill>
                                            <a:schemeClr val="accent1"/>
                                          </a:solidFill>
                                          <a:latin typeface="Cambria Math" panose="02040503050406030204" pitchFamily="18" charset="0"/>
                                        </a:rPr>
                                        <m:t>𝑖𝑗</m:t>
                                      </m:r>
                                    </m:sub>
                                  </m:sSub>
                                </m:e>
                              </m:d>
                            </m:e>
                          </m:nary>
                        </m:den>
                      </m:f>
                    </m:oMath>
                  </m:oMathPara>
                </a14:m>
                <a:endParaRPr lang="de-DE" b="0" i="1" dirty="0">
                  <a:latin typeface="Cambria Math" panose="02040503050406030204" pitchFamily="18" charset="0"/>
                </a:endParaRPr>
              </a:p>
              <a:p>
                <a:pPr lvl="1"/>
                <a:r>
                  <a:rPr lang="en-GB" b="0" dirty="0"/>
                  <a:t>For a world </a:t>
                </a:r>
                <a14:m>
                  <m:oMath xmlns:m="http://schemas.openxmlformats.org/officeDocument/2006/math">
                    <m:r>
                      <a:rPr lang="en-GB" b="1" i="1">
                        <a:latin typeface="Cambria Math" panose="02040503050406030204" pitchFamily="18" charset="0"/>
                      </a:rPr>
                      <m:t>𝒓</m:t>
                    </m:r>
                  </m:oMath>
                </a14:m>
                <a:r>
                  <a:rPr lang="en-GB" b="0" dirty="0"/>
                  <a:t>,</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1" i="1" smtClean="0">
                              <a:latin typeface="Cambria Math" panose="02040503050406030204" pitchFamily="18" charset="0"/>
                            </a:rPr>
                            <m:t>𝒓</m:t>
                          </m:r>
                        </m:e>
                      </m:d>
                      <m:r>
                        <a:rPr lang="de-DE" b="0" i="1" smtClean="0">
                          <a:latin typeface="Cambria Math" panose="02040503050406030204" pitchFamily="18" charset="0"/>
                        </a:rPr>
                        <m:t>=</m:t>
                      </m:r>
                      <m:f>
                        <m:fPr>
                          <m:ctrlPr>
                            <a:rPr lang="de-DE" i="1" smtClean="0">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𝑉</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smtClean="0">
                                          <a:latin typeface="Cambria Math" panose="02040503050406030204" pitchFamily="18" charset="0"/>
                                        </a:rPr>
                                        <m:t>𝒓</m:t>
                                      </m:r>
                                    </m:e>
                                    <m:sub>
                                      <m:r>
                                        <a:rPr lang="de-DE" i="1" dirty="0">
                                          <a:latin typeface="Cambria Math" panose="02040503050406030204" pitchFamily="18" charset="0"/>
                                        </a:rPr>
                                        <m:t>𝑖</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smtClean="0">
                                          <a:latin typeface="Cambria Math" panose="02040503050406030204" pitchFamily="18" charset="0"/>
                                        </a:rPr>
                                        <m:t>𝒓</m:t>
                                      </m:r>
                                    </m:e>
                                    <m:sub>
                                      <m:r>
                                        <a:rPr lang="de-DE" i="1" dirty="0">
                                          <a:latin typeface="Cambria Math" panose="02040503050406030204" pitchFamily="18" charset="0"/>
                                        </a:rPr>
                                        <m:t>𝑖𝑗</m:t>
                                      </m:r>
                                    </m:sub>
                                  </m:sSub>
                                </m:e>
                              </m:d>
                            </m:e>
                          </m:nary>
                        </m:den>
                      </m:f>
                      <m:r>
                        <a:rPr lang="de-DE" b="0" i="1" dirty="0" smtClean="0">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r>
                                <a:rPr lang="de-DE" i="1" dirty="0" smtClean="0">
                                  <a:latin typeface="Cambria Math" panose="02040503050406030204" pitchFamily="18" charset="0"/>
                                </a:rPr>
                                <m:t>𝑓</m:t>
                              </m:r>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𝐹</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b="0" i="1" dirty="0" smtClean="0">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𝑖𝑗</m:t>
                                      </m:r>
                                    </m:sub>
                                  </m:sSub>
                                </m:e>
                              </m:d>
                            </m:e>
                          </m:nary>
                        </m:den>
                      </m:f>
                    </m:oMath>
                  </m:oMathPara>
                </a14:m>
                <a:endParaRPr lang="en-GB" dirty="0"/>
              </a:p>
              <a:p>
                <a:pPr lvl="1"/>
                <a:endParaRPr lang="en-GB" dirty="0">
                  <a:solidFill>
                    <a:schemeClr val="tx1"/>
                  </a:solidFill>
                </a:endParaRPr>
              </a:p>
            </p:txBody>
          </p:sp>
        </mc:Choice>
        <mc:Fallback xmlns="">
          <p:sp>
            <p:nvSpPr>
              <p:cNvPr id="3" name="Content Placeholder 2">
                <a:extLst>
                  <a:ext uri="{FF2B5EF4-FFF2-40B4-BE49-F238E27FC236}">
                    <a16:creationId xmlns:a16="http://schemas.microsoft.com/office/drawing/2014/main" id="{1A2924B7-EA97-6B43-86D6-BA6B5D9DB42F}"/>
                  </a:ext>
                </a:extLst>
              </p:cNvPr>
              <p:cNvSpPr>
                <a:spLocks noGrp="1" noRot="1" noChangeAspect="1" noMove="1" noResize="1" noEditPoints="1" noAdjustHandles="1" noChangeArrowheads="1" noChangeShapeType="1" noTextEdit="1"/>
              </p:cNvSpPr>
              <p:nvPr>
                <p:ph idx="1"/>
              </p:nvPr>
            </p:nvSpPr>
            <p:spPr>
              <a:blipFill>
                <a:blip r:embed="rId2"/>
                <a:stretch>
                  <a:fillRect l="-1447" t="-1768" b="-1035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923368-B9A3-BE46-96CC-5FBA4312B9B6}"/>
              </a:ext>
            </a:extLst>
          </p:cNvPr>
          <p:cNvSpPr>
            <a:spLocks noGrp="1"/>
          </p:cNvSpPr>
          <p:nvPr>
            <p:ph type="sldNum" sz="quarter" idx="12"/>
          </p:nvPr>
        </p:nvSpPr>
        <p:spPr/>
        <p:txBody>
          <a:bodyPr/>
          <a:lstStyle/>
          <a:p>
            <a:fld id="{67C9959E-8E6B-B04C-9955-EA096F41CA7A}" type="slidenum">
              <a:rPr lang="en-GB" smtClean="0"/>
              <a:t>28</a:t>
            </a:fld>
            <a:endParaRPr lang="en-GB" dirty="0"/>
          </a:p>
        </p:txBody>
      </p:sp>
    </p:spTree>
    <p:extLst>
      <p:ext uri="{BB962C8B-B14F-4D97-AF65-F5344CB8AC3E}">
        <p14:creationId xmlns:p14="http://schemas.microsoft.com/office/powerpoint/2010/main" val="75322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2F78-911C-0D48-9B6C-952E330A6E02}"/>
              </a:ext>
            </a:extLst>
          </p:cNvPr>
          <p:cNvSpPr>
            <a:spLocks noGrp="1"/>
          </p:cNvSpPr>
          <p:nvPr>
            <p:ph type="title"/>
          </p:nvPr>
        </p:nvSpPr>
        <p:spPr/>
        <p:txBody>
          <a:bodyPr>
            <a:normAutofit/>
          </a:bodyPr>
          <a:lstStyle/>
          <a:p>
            <a:r>
              <a:rPr lang="en-GB" dirty="0"/>
              <a:t>Factors over Maximal Cliques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2924B7-EA97-6B43-86D6-BA6B5D9DB42F}"/>
                  </a:ext>
                </a:extLst>
              </p:cNvPr>
              <p:cNvSpPr>
                <a:spLocks noGrp="1"/>
              </p:cNvSpPr>
              <p:nvPr>
                <p:ph idx="1"/>
              </p:nvPr>
            </p:nvSpPr>
            <p:spPr/>
            <p:txBody>
              <a:bodyPr>
                <a:normAutofit fontScale="92500" lnSpcReduction="10000"/>
              </a:bodyPr>
              <a:lstStyle/>
              <a:p>
                <a:pPr marL="266700" lvl="1" indent="0">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1" i="1" smtClean="0">
                              <a:latin typeface="Cambria Math" panose="02040503050406030204" pitchFamily="18" charset="0"/>
                            </a:rPr>
                            <m:t>𝒓</m:t>
                          </m:r>
                        </m:e>
                      </m:d>
                      <m:r>
                        <a:rPr lang="de-DE" b="0" i="1" smtClean="0">
                          <a:latin typeface="Cambria Math" panose="02040503050406030204" pitchFamily="18" charset="0"/>
                        </a:rPr>
                        <m:t>=</m:t>
                      </m:r>
                      <m:f>
                        <m:fPr>
                          <m:ctrlPr>
                            <a:rPr lang="de-DE" i="1" smtClean="0">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𝑉</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smtClean="0">
                                          <a:latin typeface="Cambria Math" panose="02040503050406030204" pitchFamily="18" charset="0"/>
                                        </a:rPr>
                                        <m:t>𝒓</m:t>
                                      </m:r>
                                    </m:e>
                                    <m:sub>
                                      <m:r>
                                        <a:rPr lang="de-DE" i="1" dirty="0">
                                          <a:latin typeface="Cambria Math" panose="02040503050406030204" pitchFamily="18" charset="0"/>
                                        </a:rPr>
                                        <m:t>𝑖</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smtClean="0">
                                          <a:latin typeface="Cambria Math" panose="02040503050406030204" pitchFamily="18" charset="0"/>
                                        </a:rPr>
                                        <m:t>𝒓</m:t>
                                      </m:r>
                                    </m:e>
                                    <m:sub>
                                      <m:r>
                                        <a:rPr lang="de-DE" i="1" dirty="0">
                                          <a:latin typeface="Cambria Math" panose="02040503050406030204" pitchFamily="18" charset="0"/>
                                        </a:rPr>
                                        <m:t>𝑖𝑗</m:t>
                                      </m:r>
                                    </m:sub>
                                  </m:sSub>
                                </m:e>
                              </m:d>
                            </m:e>
                          </m:nary>
                        </m:den>
                      </m:f>
                      <m:r>
                        <a:rPr lang="de-DE" b="0" i="1" dirty="0" smtClean="0">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smtClean="0">
                                  <a:solidFill>
                                    <a:schemeClr val="tx1"/>
                                  </a:solidFill>
                                  <a:latin typeface="Cambria Math" panose="02040503050406030204" pitchFamily="18" charset="0"/>
                                </a:rPr>
                              </m:ctrlPr>
                            </m:naryPr>
                            <m:sub>
                              <m:r>
                                <a:rPr lang="de-DE" i="1" dirty="0" smtClean="0">
                                  <a:solidFill>
                                    <a:schemeClr val="tx1"/>
                                  </a:solidFill>
                                  <a:latin typeface="Cambria Math" panose="02040503050406030204" pitchFamily="18" charset="0"/>
                                </a:rPr>
                                <m:t>𝑓</m:t>
                              </m:r>
                              <m:r>
                                <a:rPr lang="de-DE"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𝐹</m:t>
                              </m:r>
                            </m:sub>
                            <m:sup/>
                            <m:e>
                              <m:r>
                                <a:rPr lang="de-DE" i="1" smtClean="0">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b="0" i="1" dirty="0" smtClean="0">
                                          <a:solidFill>
                                            <a:schemeClr val="accent1"/>
                                          </a:solidFill>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smtClean="0">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b="1" i="1" dirty="0">
                                          <a:solidFill>
                                            <a:srgbClr val="C00000"/>
                                          </a:solidFill>
                                          <a:latin typeface="Cambria Math" panose="02040503050406030204" pitchFamily="18" charset="0"/>
                                        </a:rPr>
                                        <m:t>𝒓</m:t>
                                      </m:r>
                                    </m:e>
                                    <m:sub>
                                      <m:r>
                                        <a:rPr lang="de-DE" i="1" dirty="0">
                                          <a:solidFill>
                                            <a:srgbClr val="C00000"/>
                                          </a:solidFill>
                                          <a:latin typeface="Cambria Math" panose="02040503050406030204" pitchFamily="18" charset="0"/>
                                        </a:rPr>
                                        <m:t>𝑖𝑗</m:t>
                                      </m:r>
                                    </m:sub>
                                  </m:sSub>
                                </m:e>
                              </m:d>
                            </m:e>
                          </m:nary>
                        </m:den>
                      </m:f>
                    </m:oMath>
                  </m:oMathPara>
                </a14:m>
                <a:endParaRPr lang="en-GB" dirty="0"/>
              </a:p>
              <a:p>
                <a:r>
                  <a:rPr lang="en-GB" dirty="0"/>
                  <a:t>Set factors to be the normalised empirical counts </a:t>
                </a:r>
                <a14:m>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oMath>
                </a14:m>
                <a:r>
                  <a:rPr lang="en-GB" dirty="0"/>
                  <a:t> and, for each separator, pick one neighbour and divide the factor by the normalised empirical count of the separator </a:t>
                </a:r>
                <a14:m>
                  <m:oMath xmlns:m="http://schemas.openxmlformats.org/officeDocument/2006/math">
                    <m:sSup>
                      <m:sSupPr>
                        <m:ctrlPr>
                          <a:rPr lang="de-DE" i="1" smtClean="0">
                            <a:solidFill>
                              <a:srgbClr val="C00000"/>
                            </a:solidFill>
                            <a:latin typeface="Cambria Math" panose="02040503050406030204" pitchFamily="18" charset="0"/>
                            <a:ea typeface="Cambria Math" panose="02040503050406030204" pitchFamily="18" charset="0"/>
                          </a:rPr>
                        </m:ctrlPr>
                      </m:sSupPr>
                      <m:e>
                        <m:r>
                          <a:rPr lang="de-DE" i="1">
                            <a:solidFill>
                              <a:srgbClr val="C00000"/>
                            </a:solidFill>
                            <a:latin typeface="Cambria Math" panose="02040503050406030204" pitchFamily="18" charset="0"/>
                            <a:ea typeface="Cambria Math" panose="02040503050406030204" pitchFamily="18" charset="0"/>
                          </a:rPr>
                          <m:t>𝑃</m:t>
                        </m:r>
                      </m:e>
                      <m:sup>
                        <m:r>
                          <a:rPr lang="de-DE" i="1">
                            <a:solidFill>
                              <a:srgbClr val="C00000"/>
                            </a:solidFill>
                            <a:latin typeface="Cambria Math" panose="02040503050406030204" pitchFamily="18" charset="0"/>
                            <a:ea typeface="Cambria Math" panose="02040503050406030204" pitchFamily="18" charset="0"/>
                          </a:rPr>
                          <m:t>#</m:t>
                        </m:r>
                      </m:sup>
                    </m:sSup>
                    <m:d>
                      <m:dPr>
                        <m:ctrlPr>
                          <a:rPr lang="de-DE" i="1">
                            <a:solidFill>
                              <a:srgbClr val="C00000"/>
                            </a:solidFill>
                            <a:latin typeface="Cambria Math" panose="02040503050406030204" pitchFamily="18" charset="0"/>
                            <a:ea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b="1" i="1" dirty="0">
                                <a:solidFill>
                                  <a:srgbClr val="C00000"/>
                                </a:solidFill>
                                <a:latin typeface="Cambria Math" panose="02040503050406030204" pitchFamily="18" charset="0"/>
                              </a:rPr>
                              <m:t>𝒓</m:t>
                            </m:r>
                          </m:e>
                          <m:sub>
                            <m:r>
                              <a:rPr lang="de-DE" i="1" dirty="0">
                                <a:solidFill>
                                  <a:srgbClr val="C00000"/>
                                </a:solidFill>
                                <a:latin typeface="Cambria Math" panose="02040503050406030204" pitchFamily="18" charset="0"/>
                              </a:rPr>
                              <m:t>𝑖𝑗</m:t>
                            </m:r>
                          </m:sub>
                        </m:sSub>
                      </m:e>
                    </m:d>
                  </m:oMath>
                </a14:m>
                <a:r>
                  <a:rPr lang="en-GB" dirty="0"/>
                  <a:t>, i.e.,</a:t>
                </a:r>
              </a:p>
              <a:p>
                <a:pPr lvl="1"/>
                <a:r>
                  <a:rPr lang="en-GB" dirty="0"/>
                  <a:t>For each </a:t>
                </a:r>
                <a14:m>
                  <m:oMath xmlns:m="http://schemas.openxmlformats.org/officeDocument/2006/math">
                    <m:r>
                      <m:rPr>
                        <m:brk m:alnAt="7"/>
                      </m:rP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oMath>
                </a14:m>
                <a:r>
                  <a:rPr lang="en-GB" dirty="0"/>
                  <a:t>,</a:t>
                </a:r>
              </a:p>
              <a:p>
                <a:pPr lvl="2"/>
                <a:r>
                  <a:rPr lang="de-DE" b="0" dirty="0">
                    <a:ea typeface="Cambria Math" panose="02040503050406030204" pitchFamily="18" charset="0"/>
                  </a:rPr>
                  <a:t>Set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𝑓</m:t>
                        </m:r>
                      </m:sub>
                    </m:sSub>
                    <m:d>
                      <m:dPr>
                        <m:ctrlPr>
                          <a:rPr lang="de-DE" b="0" i="1" smtClean="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r>
                      <a:rPr lang="de-DE" i="1">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oMath>
                </a14:m>
                <a:endParaRPr lang="en-GB" dirty="0"/>
              </a:p>
              <a:p>
                <a:pPr lvl="1"/>
                <a:r>
                  <a:rPr lang="en-GB" dirty="0">
                    <a:solidFill>
                      <a:schemeClr val="tx1"/>
                    </a:solidFill>
                  </a:rPr>
                  <a:t>For each </a:t>
                </a:r>
                <a14:m>
                  <m:oMath xmlns:m="http://schemas.openxmlformats.org/officeDocument/2006/math">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oMath>
                </a14:m>
                <a:r>
                  <a:rPr lang="en-GB" dirty="0">
                    <a:solidFill>
                      <a:schemeClr val="tx1"/>
                    </a:solidFill>
                  </a:rPr>
                  <a:t>, i.e., </a:t>
                </a:r>
                <a:r>
                  <a:rPr lang="en-GB" dirty="0"/>
                  <a:t>separator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𝑺</m:t>
                        </m:r>
                      </m:e>
                      <m:sub>
                        <m:r>
                          <a:rPr lang="de-DE" b="0" i="1" dirty="0" smtClean="0">
                            <a:latin typeface="Cambria Math" panose="02040503050406030204" pitchFamily="18" charset="0"/>
                          </a:rPr>
                          <m:t>𝑖𝑗</m:t>
                        </m:r>
                      </m:sub>
                    </m:sSub>
                  </m:oMath>
                </a14:m>
                <a:r>
                  <a:rPr lang="en-GB" dirty="0">
                    <a:solidFill>
                      <a:schemeClr val="tx1"/>
                    </a:solidFill>
                  </a:rPr>
                  <a:t>, </a:t>
                </a:r>
              </a:p>
              <a:p>
                <a:pPr lvl="2"/>
                <a:r>
                  <a:rPr lang="en-GB" dirty="0">
                    <a:solidFill>
                      <a:schemeClr val="tx1"/>
                    </a:solidFill>
                  </a:rPr>
                  <a:t>Choose </a:t>
                </a:r>
                <a14:m>
                  <m:oMath xmlns:m="http://schemas.openxmlformats.org/officeDocument/2006/math">
                    <m:r>
                      <a:rPr lang="de-DE" b="0" i="1" dirty="0" smtClean="0">
                        <a:solidFill>
                          <a:schemeClr val="tx1"/>
                        </a:solidFill>
                        <a:latin typeface="Cambria Math" panose="02040503050406030204" pitchFamily="18" charset="0"/>
                      </a:rPr>
                      <m:t>h</m:t>
                    </m:r>
                    <m:r>
                      <a:rPr lang="de-DE" b="0" i="1" dirty="0" smtClean="0">
                        <a:solidFill>
                          <a:schemeClr val="tx1"/>
                        </a:solidFill>
                        <a:latin typeface="Cambria Math" panose="02040503050406030204" pitchFamily="18" charset="0"/>
                        <a:ea typeface="Cambria Math" panose="02040503050406030204" pitchFamily="18" charset="0"/>
                      </a:rPr>
                      <m:t>∈</m:t>
                    </m:r>
                    <m:d>
                      <m:dPr>
                        <m:begChr m:val="{"/>
                        <m:endChr m:val="}"/>
                        <m:ctrlPr>
                          <a:rPr lang="de-DE" b="0" i="1" dirty="0" smtClean="0">
                            <a:solidFill>
                              <a:schemeClr val="tx1"/>
                            </a:solidFill>
                            <a:latin typeface="Cambria Math" panose="02040503050406030204" pitchFamily="18" charset="0"/>
                            <a:ea typeface="Cambria Math" panose="02040503050406030204" pitchFamily="18" charset="0"/>
                          </a:rPr>
                        </m:ctrlPr>
                      </m:dPr>
                      <m:e>
                        <m:r>
                          <a:rPr lang="de-DE" b="0" i="1" dirty="0" smtClean="0">
                            <a:solidFill>
                              <a:schemeClr val="tx1"/>
                            </a:solidFill>
                            <a:latin typeface="Cambria Math" panose="02040503050406030204" pitchFamily="18" charset="0"/>
                            <a:ea typeface="Cambria Math" panose="02040503050406030204" pitchFamily="18" charset="0"/>
                          </a:rPr>
                          <m:t>𝑖</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𝑗</m:t>
                        </m:r>
                      </m:e>
                    </m:d>
                  </m:oMath>
                </a14:m>
                <a:r>
                  <a:rPr lang="en-GB" dirty="0">
                    <a:solidFill>
                      <a:schemeClr val="tx1"/>
                    </a:solidFill>
                  </a:rPr>
                  <a:t> at random</a:t>
                </a:r>
              </a:p>
              <a:p>
                <a:pPr lvl="2"/>
                <a:r>
                  <a:rPr lang="en-GB" dirty="0">
                    <a:solidFill>
                      <a:schemeClr val="tx1"/>
                    </a:solidFill>
                  </a:rPr>
                  <a:t>Set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h</m:t>
                        </m:r>
                      </m:sub>
                    </m:sSub>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b="0" i="1" dirty="0" smtClean="0">
                                <a:latin typeface="Cambria Math" panose="02040503050406030204" pitchFamily="18" charset="0"/>
                              </a:rPr>
                              <m:t>h</m:t>
                            </m:r>
                          </m:sub>
                        </m:sSub>
                      </m:e>
                    </m:d>
                    <m:r>
                      <a:rPr lang="de-DE" i="1">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h</m:t>
                            </m:r>
                          </m:sub>
                        </m:sSub>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b="0" i="1" dirty="0" smtClean="0">
                                    <a:latin typeface="Cambria Math" panose="02040503050406030204" pitchFamily="18" charset="0"/>
                                  </a:rPr>
                                  <m:t>h</m:t>
                                </m:r>
                              </m:sub>
                            </m:sSub>
                          </m:e>
                        </m:d>
                      </m:num>
                      <m:den>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𝑃</m:t>
                            </m:r>
                          </m:e>
                          <m:sup>
                            <m:r>
                              <a:rPr lang="de-DE" b="0" i="1" smtClean="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b="0" i="1" dirty="0" smtClean="0">
                                    <a:latin typeface="Cambria Math" panose="02040503050406030204" pitchFamily="18" charset="0"/>
                                  </a:rPr>
                                  <m:t>𝑖𝑗</m:t>
                                </m:r>
                              </m:sub>
                            </m:sSub>
                          </m:e>
                        </m:d>
                      </m:den>
                    </m:f>
                  </m:oMath>
                </a14:m>
                <a:endParaRPr lang="en-GB" dirty="0">
                  <a:solidFill>
                    <a:schemeClr val="tx1"/>
                  </a:solidFill>
                </a:endParaRPr>
              </a:p>
              <a:p>
                <a:r>
                  <a:rPr lang="en-GB" dirty="0"/>
                  <a:t>Enforces </a:t>
                </a:r>
                <a14:m>
                  <m:oMath xmlns:m="http://schemas.openxmlformats.org/officeDocument/2006/math">
                    <m:r>
                      <a:rPr lang="en-GB" i="1" dirty="0" smtClean="0">
                        <a:latin typeface="Cambria Math" panose="02040503050406030204" pitchFamily="18" charset="0"/>
                      </a:rPr>
                      <m:t>𝑍</m:t>
                    </m:r>
                    <m:r>
                      <a:rPr lang="de-DE" b="0" i="1" dirty="0" smtClean="0">
                        <a:latin typeface="Cambria Math" panose="02040503050406030204" pitchFamily="18" charset="0"/>
                      </a:rPr>
                      <m:t>=1</m:t>
                    </m:r>
                  </m:oMath>
                </a14:m>
                <a:r>
                  <a:rPr lang="en-GB" dirty="0">
                    <a:solidFill>
                      <a:schemeClr val="tx1"/>
                    </a:solidFill>
                  </a:rPr>
                  <a:t> </a:t>
                </a:r>
              </a:p>
              <a:p>
                <a:pPr lvl="1"/>
                <a:r>
                  <a:rPr lang="en-GB" dirty="0">
                    <a:solidFill>
                      <a:schemeClr val="tx1"/>
                    </a:solidFill>
                  </a:rPr>
                  <a:t>As we have now probability distributions in the factors</a:t>
                </a:r>
              </a:p>
            </p:txBody>
          </p:sp>
        </mc:Choice>
        <mc:Fallback xmlns="">
          <p:sp>
            <p:nvSpPr>
              <p:cNvPr id="3" name="Content Placeholder 2">
                <a:extLst>
                  <a:ext uri="{FF2B5EF4-FFF2-40B4-BE49-F238E27FC236}">
                    <a16:creationId xmlns:a16="http://schemas.microsoft.com/office/drawing/2014/main" id="{1A2924B7-EA97-6B43-86D6-BA6B5D9DB42F}"/>
                  </a:ext>
                </a:extLst>
              </p:cNvPr>
              <p:cNvSpPr>
                <a:spLocks noGrp="1" noRot="1" noChangeAspect="1" noMove="1" noResize="1" noEditPoints="1" noAdjustHandles="1" noChangeArrowheads="1" noChangeShapeType="1" noTextEdit="1"/>
              </p:cNvSpPr>
              <p:nvPr>
                <p:ph idx="1"/>
              </p:nvPr>
            </p:nvSpPr>
            <p:spPr>
              <a:blipFill>
                <a:blip r:embed="rId2"/>
                <a:stretch>
                  <a:fillRect l="-1286" t="-11111" r="-2090" b="-50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923368-B9A3-BE46-96CC-5FBA4312B9B6}"/>
              </a:ext>
            </a:extLst>
          </p:cNvPr>
          <p:cNvSpPr>
            <a:spLocks noGrp="1"/>
          </p:cNvSpPr>
          <p:nvPr>
            <p:ph type="sldNum" sz="quarter" idx="12"/>
          </p:nvPr>
        </p:nvSpPr>
        <p:spPr/>
        <p:txBody>
          <a:bodyPr/>
          <a:lstStyle/>
          <a:p>
            <a:fld id="{67C9959E-8E6B-B04C-9955-EA096F41CA7A}" type="slidenum">
              <a:rPr lang="en-GB" smtClean="0"/>
              <a:t>29</a:t>
            </a:fld>
            <a:endParaRPr lang="en-GB"/>
          </a:p>
        </p:txBody>
      </p:sp>
      <p:grpSp>
        <p:nvGrpSpPr>
          <p:cNvPr id="7" name="Group 6">
            <a:extLst>
              <a:ext uri="{FF2B5EF4-FFF2-40B4-BE49-F238E27FC236}">
                <a16:creationId xmlns:a16="http://schemas.microsoft.com/office/drawing/2014/main" id="{DE72AD20-8623-E149-9E66-ED982427B9E2}"/>
              </a:ext>
            </a:extLst>
          </p:cNvPr>
          <p:cNvGrpSpPr/>
          <p:nvPr/>
        </p:nvGrpSpPr>
        <p:grpSpPr>
          <a:xfrm>
            <a:off x="5797107" y="1236609"/>
            <a:ext cx="2718244" cy="670248"/>
            <a:chOff x="5505393" y="5338354"/>
            <a:chExt cx="2718244" cy="670248"/>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6BC0F29-A475-E14D-959C-91A46DA4F891}"/>
                    </a:ext>
                  </a:extLst>
                </p:cNvPr>
                <p:cNvSpPr/>
                <p:nvPr/>
              </p:nvSpPr>
              <p:spPr>
                <a:xfrm>
                  <a:off x="5505393" y="5338354"/>
                  <a:ext cx="2718244" cy="670248"/>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marL="7938" lvl="1"/>
                  <a14:m>
                    <m:oMathPara xmlns:m="http://schemas.openxmlformats.org/officeDocument/2006/math">
                      <m:oMathParaPr>
                        <m:jc m:val="centerGroup"/>
                      </m:oMathParaPr>
                      <m:oMath xmlns:m="http://schemas.openxmlformats.org/officeDocument/2006/math">
                        <m:sSup>
                          <m:sSupPr>
                            <m:ctrlPr>
                              <a:rPr lang="de-DE" i="1" dirty="0" smtClean="0">
                                <a:solidFill>
                                  <a:schemeClr val="bg1"/>
                                </a:solidFill>
                                <a:latin typeface="Cambria Math" panose="02040503050406030204" pitchFamily="18" charset="0"/>
                                <a:ea typeface="Cambria Math" panose="02040503050406030204" pitchFamily="18" charset="0"/>
                              </a:rPr>
                            </m:ctrlPr>
                          </m:sSupPr>
                          <m:e>
                            <m:r>
                              <a:rPr lang="de-DE" i="1" dirty="0">
                                <a:solidFill>
                                  <a:schemeClr val="bg1"/>
                                </a:solidFill>
                                <a:latin typeface="Cambria Math" panose="02040503050406030204" pitchFamily="18" charset="0"/>
                                <a:ea typeface="Cambria Math" panose="02040503050406030204" pitchFamily="18" charset="0"/>
                              </a:rPr>
                              <m:t>𝑃</m:t>
                            </m:r>
                          </m:e>
                          <m:sup>
                            <m:r>
                              <a:rPr lang="de-DE" i="1" dirty="0">
                                <a:solidFill>
                                  <a:schemeClr val="bg1"/>
                                </a:solidFill>
                                <a:latin typeface="Cambria Math" panose="02040503050406030204" pitchFamily="18" charset="0"/>
                                <a:ea typeface="Cambria Math" panose="02040503050406030204" pitchFamily="18" charset="0"/>
                              </a:rPr>
                              <m:t>#</m:t>
                            </m:r>
                          </m:sup>
                        </m:sSup>
                        <m:d>
                          <m:dPr>
                            <m:ctrlPr>
                              <a:rPr lang="de-DE" i="1" dirty="0">
                                <a:solidFill>
                                  <a:schemeClr val="bg1"/>
                                </a:solidFill>
                                <a:latin typeface="Cambria Math" panose="02040503050406030204" pitchFamily="18" charset="0"/>
                                <a:ea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b="1" i="1" dirty="0">
                                    <a:solidFill>
                                      <a:schemeClr val="bg1"/>
                                    </a:solidFill>
                                    <a:latin typeface="Cambria Math" panose="02040503050406030204" pitchFamily="18" charset="0"/>
                                  </a:rPr>
                                  <m:t>𝒓</m:t>
                                </m:r>
                              </m:e>
                              <m:sub>
                                <m:r>
                                  <a:rPr lang="de-DE" i="1" dirty="0">
                                    <a:solidFill>
                                      <a:schemeClr val="bg1"/>
                                    </a:solidFill>
                                    <a:latin typeface="Cambria Math" panose="02040503050406030204" pitchFamily="18" charset="0"/>
                                  </a:rPr>
                                  <m:t>𝑓</m:t>
                                </m:r>
                              </m:sub>
                            </m:sSub>
                          </m:e>
                        </m:d>
                        <m:r>
                          <a:rPr lang="de-DE" i="1" dirty="0">
                            <a:solidFill>
                              <a:schemeClr val="bg1"/>
                            </a:solidFill>
                            <a:latin typeface="Cambria Math" panose="02040503050406030204" pitchFamily="18" charset="0"/>
                          </a:rPr>
                          <m:t>≝</m:t>
                        </m:r>
                        <m:f>
                          <m:fPr>
                            <m:ctrlPr>
                              <a:rPr lang="de-DE" i="1" dirty="0">
                                <a:solidFill>
                                  <a:schemeClr val="bg1"/>
                                </a:solidFill>
                                <a:latin typeface="Cambria Math" panose="02040503050406030204" pitchFamily="18" charset="0"/>
                                <a:ea typeface="Cambria Math" panose="02040503050406030204" pitchFamily="18" charset="0"/>
                              </a:rPr>
                            </m:ctrlPr>
                          </m:fPr>
                          <m:num>
                            <m:r>
                              <a:rPr lang="de-DE" i="1" dirty="0">
                                <a:solidFill>
                                  <a:schemeClr val="bg1"/>
                                </a:solidFill>
                                <a:latin typeface="Cambria Math" panose="02040503050406030204" pitchFamily="18" charset="0"/>
                                <a:ea typeface="Cambria Math" panose="02040503050406030204" pitchFamily="18" charset="0"/>
                              </a:rPr>
                              <m:t>#</m:t>
                            </m:r>
                            <m:d>
                              <m:dPr>
                                <m:ctrlPr>
                                  <a:rPr lang="de-DE" i="1">
                                    <a:solidFill>
                                      <a:schemeClr val="bg1"/>
                                    </a:solidFill>
                                    <a:latin typeface="Cambria Math" panose="02040503050406030204" pitchFamily="18" charset="0"/>
                                    <a:ea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b="1" i="1" dirty="0">
                                        <a:solidFill>
                                          <a:schemeClr val="bg1"/>
                                        </a:solidFill>
                                        <a:latin typeface="Cambria Math" panose="02040503050406030204" pitchFamily="18" charset="0"/>
                                      </a:rPr>
                                      <m:t>𝒓</m:t>
                                    </m:r>
                                  </m:e>
                                  <m:sub>
                                    <m:r>
                                      <a:rPr lang="de-DE" i="1" dirty="0">
                                        <a:solidFill>
                                          <a:schemeClr val="bg1"/>
                                        </a:solidFill>
                                        <a:latin typeface="Cambria Math" panose="02040503050406030204" pitchFamily="18" charset="0"/>
                                      </a:rPr>
                                      <m:t>𝑓</m:t>
                                    </m:r>
                                  </m:sub>
                                </m:sSub>
                              </m:e>
                            </m:d>
                          </m:num>
                          <m:den>
                            <m:r>
                              <a:rPr lang="de-DE" i="1" dirty="0">
                                <a:solidFill>
                                  <a:schemeClr val="bg1"/>
                                </a:solidFill>
                                <a:latin typeface="Cambria Math" panose="02040503050406030204" pitchFamily="18" charset="0"/>
                              </a:rPr>
                              <m:t>𝑘</m:t>
                            </m:r>
                          </m:den>
                        </m:f>
                        <m:r>
                          <a:rPr lang="de-DE" i="1" dirty="0">
                            <a:solidFill>
                              <a:schemeClr val="bg1"/>
                            </a:solidFill>
                            <a:latin typeface="Cambria Math" panose="02040503050406030204" pitchFamily="18" charset="0"/>
                          </a:rPr>
                          <m:t>=</m:t>
                        </m:r>
                        <m:r>
                          <a:rPr lang="de-DE" i="1" dirty="0">
                            <a:solidFill>
                              <a:schemeClr val="bg1"/>
                            </a:solidFill>
                            <a:latin typeface="Cambria Math" panose="02040503050406030204" pitchFamily="18" charset="0"/>
                          </a:rPr>
                          <m:t>𝑃</m:t>
                        </m:r>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b="1" i="1" dirty="0">
                                    <a:solidFill>
                                      <a:schemeClr val="bg1"/>
                                    </a:solidFill>
                                    <a:latin typeface="Cambria Math" panose="02040503050406030204" pitchFamily="18" charset="0"/>
                                  </a:rPr>
                                  <m:t>𝒓</m:t>
                                </m:r>
                              </m:e>
                              <m:sub>
                                <m:r>
                                  <a:rPr lang="de-DE" i="1" dirty="0">
                                    <a:solidFill>
                                      <a:schemeClr val="bg1"/>
                                    </a:solidFill>
                                    <a:latin typeface="Cambria Math" panose="02040503050406030204" pitchFamily="18" charset="0"/>
                                  </a:rPr>
                                  <m:t>𝑓</m:t>
                                </m:r>
                              </m:sub>
                            </m:sSub>
                          </m:e>
                        </m:d>
                      </m:oMath>
                    </m:oMathPara>
                  </a14:m>
                  <a:endParaRPr lang="en-GB" dirty="0">
                    <a:solidFill>
                      <a:schemeClr val="bg1"/>
                    </a:solidFill>
                  </a:endParaRPr>
                </a:p>
              </p:txBody>
            </p:sp>
          </mc:Choice>
          <mc:Fallback xmlns="">
            <p:sp>
              <p:nvSpPr>
                <p:cNvPr id="6" name="Rectangle 5">
                  <a:extLst>
                    <a:ext uri="{FF2B5EF4-FFF2-40B4-BE49-F238E27FC236}">
                      <a16:creationId xmlns:a16="http://schemas.microsoft.com/office/drawing/2014/main" id="{D6BC0F29-A475-E14D-959C-91A46DA4F891}"/>
                    </a:ext>
                  </a:extLst>
                </p:cNvPr>
                <p:cNvSpPr>
                  <a:spLocks noRot="1" noChangeAspect="1" noMove="1" noResize="1" noEditPoints="1" noAdjustHandles="1" noChangeArrowheads="1" noChangeShapeType="1" noTextEdit="1"/>
                </p:cNvSpPr>
                <p:nvPr/>
              </p:nvSpPr>
              <p:spPr>
                <a:xfrm>
                  <a:off x="5505393" y="5338354"/>
                  <a:ext cx="2718244" cy="67024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FCF7960-7EDF-B246-9AC7-3E86BABD08DF}"/>
                    </a:ext>
                  </a:extLst>
                </p:cNvPr>
                <p:cNvSpPr txBox="1"/>
                <p:nvPr/>
              </p:nvSpPr>
              <p:spPr>
                <a:xfrm>
                  <a:off x="7219404" y="5442857"/>
                  <a:ext cx="27603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dirty="0" smtClean="0">
                            <a:solidFill>
                              <a:schemeClr val="bg1"/>
                            </a:solidFill>
                            <a:latin typeface="Cambria Math" panose="02040503050406030204" pitchFamily="18" charset="0"/>
                          </a:rPr>
                          <m:t>!</m:t>
                        </m:r>
                      </m:oMath>
                    </m:oMathPara>
                  </a14:m>
                  <a:endParaRPr lang="en-GB" sz="2000" dirty="0">
                    <a:solidFill>
                      <a:schemeClr val="bg1"/>
                    </a:solidFill>
                  </a:endParaRPr>
                </a:p>
              </p:txBody>
            </p:sp>
          </mc:Choice>
          <mc:Fallback xmlns="">
            <p:sp>
              <p:nvSpPr>
                <p:cNvPr id="5" name="TextBox 4">
                  <a:extLst>
                    <a:ext uri="{FF2B5EF4-FFF2-40B4-BE49-F238E27FC236}">
                      <a16:creationId xmlns:a16="http://schemas.microsoft.com/office/drawing/2014/main" id="{FFCF7960-7EDF-B246-9AC7-3E86BABD08DF}"/>
                    </a:ext>
                  </a:extLst>
                </p:cNvPr>
                <p:cNvSpPr txBox="1">
                  <a:spLocks noRot="1" noChangeAspect="1" noMove="1" noResize="1" noEditPoints="1" noAdjustHandles="1" noChangeArrowheads="1" noChangeShapeType="1" noTextEdit="1"/>
                </p:cNvSpPr>
                <p:nvPr/>
              </p:nvSpPr>
              <p:spPr>
                <a:xfrm>
                  <a:off x="7219404" y="5442857"/>
                  <a:ext cx="276037" cy="307777"/>
                </a:xfrm>
                <a:prstGeom prst="rect">
                  <a:avLst/>
                </a:prstGeom>
                <a:blipFill>
                  <a:blip r:embed="rId4"/>
                  <a:stretch>
                    <a:fillRect/>
                  </a:stretch>
                </a:blipFill>
              </p:spPr>
              <p:txBody>
                <a:bodyPr/>
                <a:lstStyle/>
                <a:p>
                  <a:r>
                    <a:rPr lang="en-GB">
                      <a:noFill/>
                    </a:rPr>
                    <a:t> </a:t>
                  </a:r>
                </a:p>
              </p:txBody>
            </p:sp>
          </mc:Fallback>
        </mc:AlternateContent>
      </p:grpSp>
      <p:sp>
        <p:nvSpPr>
          <p:cNvPr id="9" name="Rectangle 8">
            <a:extLst>
              <a:ext uri="{FF2B5EF4-FFF2-40B4-BE49-F238E27FC236}">
                <a16:creationId xmlns:a16="http://schemas.microsoft.com/office/drawing/2014/main" id="{3C96CB52-7887-B040-85E0-EF4B5A86F968}"/>
              </a:ext>
            </a:extLst>
          </p:cNvPr>
          <p:cNvSpPr/>
          <p:nvPr/>
        </p:nvSpPr>
        <p:spPr>
          <a:xfrm>
            <a:off x="1358537" y="3474720"/>
            <a:ext cx="7156813" cy="1818850"/>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31C1788-359B-8C4E-BC41-71AFEE2EBA1F}"/>
              </a:ext>
            </a:extLst>
          </p:cNvPr>
          <p:cNvSpPr/>
          <p:nvPr/>
        </p:nvSpPr>
        <p:spPr>
          <a:xfrm>
            <a:off x="6719769" y="5013384"/>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LearnMaxCliques</a:t>
            </a:r>
            <a:endParaRPr lang="en-GB" dirty="0"/>
          </a:p>
        </p:txBody>
      </p:sp>
    </p:spTree>
    <p:extLst>
      <p:ext uri="{BB962C8B-B14F-4D97-AF65-F5344CB8AC3E}">
        <p14:creationId xmlns:p14="http://schemas.microsoft.com/office/powerpoint/2010/main" val="267980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rgbClr val="C00000"/>
                </a:solidFill>
              </a:rPr>
              <a:t>Recap: Learning directed models</a:t>
            </a:r>
          </a:p>
          <a:p>
            <a:pPr lvl="1"/>
            <a:r>
              <a:rPr lang="en-GB" dirty="0">
                <a:solidFill>
                  <a:srgbClr val="C00000"/>
                </a:solidFill>
              </a:rPr>
              <a:t>Maximum likelihood (ML) estimation, expectation-maximisation (EM), structural EM</a:t>
            </a:r>
          </a:p>
          <a:p>
            <a:pPr marL="514350" indent="-514350">
              <a:buFont typeface="+mj-lt"/>
              <a:buAutoNum type="alphaUcPeriod"/>
            </a:pPr>
            <a:r>
              <a:rPr lang="en-GB" i="1" dirty="0"/>
              <a:t>Learning undirected models</a:t>
            </a:r>
          </a:p>
          <a:p>
            <a:pPr lvl="1"/>
            <a:r>
              <a:rPr lang="en-GB" dirty="0"/>
              <a:t>Iterative fitting procedure</a:t>
            </a:r>
          </a:p>
          <a:p>
            <a:pPr marL="514350" indent="-514350">
              <a:buFont typeface="+mj-lt"/>
              <a:buAutoNum type="alphaUcPeriod"/>
            </a:pPr>
            <a:r>
              <a:rPr lang="en-GB" i="1" dirty="0"/>
              <a:t>Lifted encoding of propositional models</a:t>
            </a:r>
          </a:p>
          <a:p>
            <a:pPr lvl="1"/>
            <a:r>
              <a:rPr lang="en-GB" dirty="0"/>
              <a:t>Colour passing</a:t>
            </a:r>
          </a:p>
          <a:p>
            <a:pPr marL="514350" indent="-514350">
              <a:buFont typeface="+mj-lt"/>
              <a:buAutoNum type="alphaUcPeriod"/>
            </a:pPr>
            <a:r>
              <a:rPr lang="en-GB" i="1" dirty="0"/>
              <a:t>Statistical relational learning</a:t>
            </a:r>
          </a:p>
          <a:p>
            <a:pPr lvl="1"/>
            <a:r>
              <a:rPr lang="en-GB" dirty="0"/>
              <a:t>First-order inductive learning</a:t>
            </a:r>
          </a:p>
          <a:p>
            <a:pPr lvl="1"/>
            <a:r>
              <a:rPr lang="en-GB" dirty="0"/>
              <a:t>Decision tree representations</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12"/>
          </p:nvPr>
        </p:nvSpPr>
        <p:spPr/>
        <p:txBody>
          <a:bodyPr/>
          <a:lstStyle/>
          <a:p>
            <a:fld id="{67C9959E-8E6B-B04C-9955-EA096F41CA7A}" type="slidenum">
              <a:rPr lang="en-GB" smtClean="0"/>
              <a:t>3</a:t>
            </a:fld>
            <a:endParaRPr lang="en-GB"/>
          </a:p>
        </p:txBody>
      </p:sp>
    </p:spTree>
    <p:extLst>
      <p:ext uri="{BB962C8B-B14F-4D97-AF65-F5344CB8AC3E}">
        <p14:creationId xmlns:p14="http://schemas.microsoft.com/office/powerpoint/2010/main" val="761209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Learning with General 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rmAutofit/>
              </a:bodyPr>
              <a:lstStyle/>
              <a:p>
                <a:r>
                  <a:rPr lang="en-GB" dirty="0"/>
                  <a:t>If factors over non-maximal cliques, closed form solution not possible; fixed-point iteration:</a:t>
                </a:r>
              </a:p>
              <a:p>
                <a:endParaRPr lang="en-GB" dirty="0"/>
              </a:p>
              <a:p>
                <a:endParaRPr lang="en-GB" dirty="0"/>
              </a:p>
              <a:p>
                <a:pPr lvl="1"/>
                <a:r>
                  <a:rPr lang="en-GB" dirty="0"/>
                  <a:t>Update rule</a:t>
                </a:r>
              </a:p>
              <a:p>
                <a:pPr marL="457200" lvl="1" indent="0">
                  <a:buNone/>
                </a:pPr>
                <a14:m>
                  <m:oMath xmlns:m="http://schemas.openxmlformats.org/officeDocument/2006/math">
                    <m:sSubSup>
                      <m:sSubSupPr>
                        <m:ctrlPr>
                          <a:rPr lang="de-DE" i="1" dirty="0" smtClean="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up>
                        <m:r>
                          <a:rPr lang="de-DE" b="0" i="1" dirty="0" smtClean="0">
                            <a:solidFill>
                              <a:schemeClr val="accent1"/>
                            </a:solidFill>
                            <a:latin typeface="Cambria Math" panose="02040503050406030204" pitchFamily="18" charset="0"/>
                            <a:ea typeface="Cambria Math" panose="02040503050406030204" pitchFamily="18" charset="0"/>
                          </a:rPr>
                          <m:t>(</m:t>
                        </m:r>
                        <m:r>
                          <a:rPr lang="de-DE" b="0" i="1" dirty="0" smtClean="0">
                            <a:solidFill>
                              <a:schemeClr val="accent1"/>
                            </a:solidFill>
                            <a:latin typeface="Cambria Math" panose="02040503050406030204" pitchFamily="18" charset="0"/>
                            <a:ea typeface="Cambria Math" panose="02040503050406030204" pitchFamily="18" charset="0"/>
                          </a:rPr>
                          <m:t>𝑡</m:t>
                        </m:r>
                        <m:r>
                          <a:rPr lang="de-DE" b="0" i="1" dirty="0" smtClean="0">
                            <a:solidFill>
                              <a:schemeClr val="accent1"/>
                            </a:solidFill>
                            <a:latin typeface="Cambria Math" panose="02040503050406030204" pitchFamily="18" charset="0"/>
                            <a:ea typeface="Cambria Math" panose="02040503050406030204" pitchFamily="18" charset="0"/>
                          </a:rPr>
                          <m:t>+1)</m:t>
                        </m:r>
                      </m:sup>
                    </m:sSub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r>
                      <a:rPr lang="de-DE" i="1" dirty="0">
                        <a:solidFill>
                          <a:schemeClr val="accent1"/>
                        </a:solidFill>
                        <a:latin typeface="Cambria Math" panose="02040503050406030204" pitchFamily="18" charset="0"/>
                        <a:ea typeface="Cambria Math" panose="02040503050406030204" pitchFamily="18" charset="0"/>
                      </a:rPr>
                      <m:t>←</m:t>
                    </m:r>
                    <m:sSubSup>
                      <m:sSubSupPr>
                        <m:ctrlPr>
                          <a:rPr lang="de-DE" i="1" dirty="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up>
                        <m:r>
                          <a:rPr lang="de-DE" b="0" i="1" dirty="0" smtClean="0">
                            <a:solidFill>
                              <a:schemeClr val="accent1"/>
                            </a:solidFill>
                            <a:latin typeface="Cambria Math" panose="02040503050406030204" pitchFamily="18" charset="0"/>
                            <a:ea typeface="Cambria Math" panose="02040503050406030204" pitchFamily="18" charset="0"/>
                          </a:rPr>
                          <m:t>𝑡</m:t>
                        </m:r>
                      </m:sup>
                    </m:sSub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f>
                      <m:fPr>
                        <m:ctrlPr>
                          <a:rPr lang="de-DE" i="1">
                            <a:solidFill>
                              <a:schemeClr val="accent1"/>
                            </a:solidFill>
                            <a:latin typeface="Cambria Math" panose="02040503050406030204" pitchFamily="18" charset="0"/>
                            <a:ea typeface="Cambria Math" panose="02040503050406030204" pitchFamily="18" charset="0"/>
                          </a:rPr>
                        </m:ctrlPr>
                      </m:fPr>
                      <m:num>
                        <m:sSup>
                          <m:sSupPr>
                            <m:ctrlPr>
                              <a:rPr lang="de-DE" i="1" dirty="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m:t>
                            </m:r>
                          </m:sup>
                        </m:sSup>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num>
                      <m:den>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b="0" i="1" dirty="0" smtClean="0">
                                <a:solidFill>
                                  <a:schemeClr val="accent1"/>
                                </a:solidFill>
                                <a:latin typeface="Cambria Math" panose="02040503050406030204" pitchFamily="18" charset="0"/>
                                <a:ea typeface="Cambria Math" panose="02040503050406030204" pitchFamily="18" charset="0"/>
                              </a:rPr>
                              <m:t>𝑡</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den>
                    </m:f>
                  </m:oMath>
                </a14:m>
                <a:r>
                  <a:rPr lang="en-GB" dirty="0">
                    <a:solidFill>
                      <a:schemeClr val="accent1"/>
                    </a:solidFill>
                  </a:rPr>
                  <a:t> </a:t>
                </a:r>
              </a:p>
              <a:p>
                <a:pPr lvl="2"/>
                <a14:m>
                  <m:oMath xmlns:m="http://schemas.openxmlformats.org/officeDocument/2006/math">
                    <m:sSubSup>
                      <m:sSubSupPr>
                        <m:ctrlPr>
                          <a:rPr lang="de-DE" i="1" dirty="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up>
                        <m:r>
                          <a:rPr lang="de-DE" i="1" dirty="0">
                            <a:solidFill>
                              <a:schemeClr val="accent1"/>
                            </a:solidFill>
                            <a:latin typeface="Cambria Math" panose="02040503050406030204" pitchFamily="18" charset="0"/>
                            <a:ea typeface="Cambria Math" panose="02040503050406030204" pitchFamily="18" charset="0"/>
                          </a:rPr>
                          <m:t>𝑡</m:t>
                        </m:r>
                      </m:sup>
                    </m:sSubSup>
                    <m:d>
                      <m:dPr>
                        <m:ctrlPr>
                          <a:rPr lang="en-GB" i="1" smtClean="0">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b="1" i="1">
                                <a:solidFill>
                                  <a:schemeClr val="accent1"/>
                                </a:solidFill>
                                <a:latin typeface="Cambria Math" panose="02040503050406030204" pitchFamily="18" charset="0"/>
                                <a:ea typeface="Cambria Math" panose="02040503050406030204" pitchFamily="18" charset="0"/>
                              </a:rPr>
                              <m:t>𝒓</m:t>
                            </m:r>
                          </m:e>
                          <m:sub>
                            <m:r>
                              <a:rPr lang="en-GB" i="1">
                                <a:solidFill>
                                  <a:schemeClr val="accent1"/>
                                </a:solidFill>
                                <a:latin typeface="Cambria Math" panose="02040503050406030204" pitchFamily="18" charset="0"/>
                                <a:ea typeface="Cambria Math" panose="02040503050406030204" pitchFamily="18" charset="0"/>
                              </a:rPr>
                              <m:t>𝑓</m:t>
                            </m:r>
                          </m:sub>
                        </m:sSub>
                      </m:e>
                    </m:d>
                  </m:oMath>
                </a14:m>
                <a:r>
                  <a:rPr lang="en-GB" dirty="0">
                    <a:ea typeface="Cambria Math" panose="02040503050406030204" pitchFamily="18" charset="0"/>
                  </a:rPr>
                  <a:t> current potentials</a:t>
                </a:r>
              </a:p>
              <a:p>
                <a:pPr lvl="2"/>
                <a14:m>
                  <m:oMath xmlns:m="http://schemas.openxmlformats.org/officeDocument/2006/math">
                    <m:sSup>
                      <m:sSupPr>
                        <m:ctrlPr>
                          <a:rPr lang="de-DE" i="1" dirty="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m:t>
                        </m:r>
                      </m:sup>
                    </m:sSup>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oMath>
                </a14:m>
                <a:r>
                  <a:rPr lang="en-GB" dirty="0"/>
                  <a:t> fixed</a:t>
                </a:r>
              </a:p>
              <a:p>
                <a:pPr lvl="2"/>
                <a14:m>
                  <m:oMath xmlns:m="http://schemas.openxmlformats.org/officeDocument/2006/math">
                    <m:sSup>
                      <m:sSupPr>
                        <m:ctrlPr>
                          <a:rPr lang="de-DE" i="1" dirty="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𝑡</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oMath>
                </a14:m>
                <a:r>
                  <a:rPr lang="en-GB" dirty="0"/>
                  <a:t> query to compute </a:t>
                </a:r>
                <a:br>
                  <a:rPr lang="en-GB" dirty="0"/>
                </a:br>
                <a:r>
                  <a:rPr lang="en-GB" dirty="0"/>
                  <a:t>on current </a:t>
                </a:r>
                <a14:m>
                  <m:oMath xmlns:m="http://schemas.openxmlformats.org/officeDocument/2006/math">
                    <m:sSubSup>
                      <m:sSubSupPr>
                        <m:ctrlPr>
                          <a:rPr lang="de-DE" i="1" dirty="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up>
                        <m:r>
                          <a:rPr lang="de-DE" i="1" dirty="0">
                            <a:solidFill>
                              <a:schemeClr val="accent1"/>
                            </a:solidFill>
                            <a:latin typeface="Cambria Math" panose="02040503050406030204" pitchFamily="18" charset="0"/>
                            <a:ea typeface="Cambria Math" panose="02040503050406030204" pitchFamily="18" charset="0"/>
                          </a:rPr>
                          <m:t>𝑡</m:t>
                        </m:r>
                      </m:sup>
                    </m:sSub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oMath>
                </a14:m>
                <a:endParaRPr lang="en-GB" dirty="0"/>
              </a:p>
              <a:p>
                <a:pPr lvl="2"/>
                <a:endParaRPr lang="en-GB" dirty="0"/>
              </a:p>
              <a:p>
                <a:endParaRPr lang="en-GB" dirty="0"/>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12"/>
          </p:nvPr>
        </p:nvSpPr>
        <p:spPr/>
        <p:txBody>
          <a:bodyPr/>
          <a:lstStyle/>
          <a:p>
            <a:fld id="{67C9959E-8E6B-B04C-9955-EA096F41CA7A}" type="slidenum">
              <a:rPr lang="en-GB" smtClean="0"/>
              <a:t>30</a:t>
            </a:fld>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7B743A5-CD3A-8742-91A8-1E0FE98B1449}"/>
                  </a:ext>
                </a:extLst>
              </p:cNvPr>
              <p:cNvSpPr/>
              <p:nvPr/>
            </p:nvSpPr>
            <p:spPr>
              <a:xfrm>
                <a:off x="860241" y="1949944"/>
                <a:ext cx="4162358" cy="77014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f>
                        <m:fPr>
                          <m:ctrlPr>
                            <a:rPr lang="de-DE" i="1" smtClean="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a:latin typeface="Cambria Math" panose="02040503050406030204" pitchFamily="18" charset="0"/>
                          <a:ea typeface="Cambria Math" panose="02040503050406030204" pitchFamily="18" charset="0"/>
                        </a:rPr>
                        <m:t>=</m:t>
                      </m:r>
                      <m:f>
                        <m:fPr>
                          <m:ctrlPr>
                            <a:rPr lang="de-DE" i="1" dirty="0" smtClean="0">
                              <a:solidFill>
                                <a:schemeClr val="tx1"/>
                              </a:solidFill>
                              <a:latin typeface="Cambria Math" panose="02040503050406030204" pitchFamily="18" charset="0"/>
                              <a:ea typeface="Cambria Math" panose="02040503050406030204" pitchFamily="18" charset="0"/>
                            </a:rPr>
                          </m:ctrlPr>
                        </m:fPr>
                        <m:num>
                          <m:r>
                            <a:rPr lang="de-DE" i="1">
                              <a:solidFill>
                                <a:schemeClr val="tx1"/>
                              </a:solidFill>
                              <a:latin typeface="Cambria Math" panose="02040503050406030204" pitchFamily="18" charset="0"/>
                              <a:ea typeface="Cambria Math" panose="02040503050406030204" pitchFamily="18" charset="0"/>
                            </a:rPr>
                            <m:t>#</m:t>
                          </m:r>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1"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num>
                        <m:den>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r>
                        <a:rPr lang="de-DE" i="1" dirty="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ea typeface="Cambria Math" panose="02040503050406030204" pitchFamily="18" charset="0"/>
                        </a:rPr>
                        <m:t>𝑘</m:t>
                      </m:r>
                      <m:r>
                        <a:rPr lang="de-DE" i="1" dirty="0">
                          <a:solidFill>
                            <a:schemeClr val="tx1"/>
                          </a:solidFill>
                          <a:latin typeface="Cambria Math" panose="02040503050406030204" pitchFamily="18" charset="0"/>
                          <a:ea typeface="Cambria Math" panose="02040503050406030204" pitchFamily="18" charset="0"/>
                        </a:rPr>
                        <m:t>∙</m:t>
                      </m:r>
                      <m:f>
                        <m:fPr>
                          <m:ctrlPr>
                            <a:rPr lang="de-DE" i="1">
                              <a:solidFill>
                                <a:schemeClr val="tx1"/>
                              </a:solidFill>
                              <a:latin typeface="Cambria Math" panose="02040503050406030204" pitchFamily="18" charset="0"/>
                              <a:ea typeface="Cambria Math" panose="02040503050406030204" pitchFamily="18" charset="0"/>
                            </a:rPr>
                          </m:ctrlPr>
                        </m:fPr>
                        <m:num>
                          <m:r>
                            <a:rPr lang="de-DE" i="1">
                              <a:solidFill>
                                <a:schemeClr val="tx1"/>
                              </a:solidFill>
                              <a:latin typeface="Cambria Math" panose="02040503050406030204" pitchFamily="18" charset="0"/>
                            </a:rPr>
                            <m:t>𝑃</m:t>
                          </m:r>
                          <m:d>
                            <m:dPr>
                              <m:ctrlPr>
                                <a:rPr lang="de-DE" i="1">
                                  <a:solidFill>
                                    <a:schemeClr val="tx1"/>
                                  </a:solidFill>
                                  <a:latin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num>
                        <m:den>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den>
                      </m:f>
                      <m:r>
                        <a:rPr lang="de-DE" b="0" i="1" dirty="0" smtClean="0">
                          <a:solidFill>
                            <a:schemeClr val="tx1"/>
                          </a:solidFill>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6" name="Rectangle 5">
                <a:extLst>
                  <a:ext uri="{FF2B5EF4-FFF2-40B4-BE49-F238E27FC236}">
                    <a16:creationId xmlns:a16="http://schemas.microsoft.com/office/drawing/2014/main" id="{67B743A5-CD3A-8742-91A8-1E0FE98B1449}"/>
                  </a:ext>
                </a:extLst>
              </p:cNvPr>
              <p:cNvSpPr>
                <a:spLocks noRot="1" noChangeAspect="1" noMove="1" noResize="1" noEditPoints="1" noAdjustHandles="1" noChangeArrowheads="1" noChangeShapeType="1" noTextEdit="1"/>
              </p:cNvSpPr>
              <p:nvPr/>
            </p:nvSpPr>
            <p:spPr>
              <a:xfrm>
                <a:off x="860241" y="1949944"/>
                <a:ext cx="4162358" cy="770147"/>
              </a:xfrm>
              <a:prstGeom prst="rect">
                <a:avLst/>
              </a:prstGeom>
              <a:blipFill>
                <a:blip r:embed="rId3"/>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56A08A2-A04F-9A42-A2E7-59368A5A80B4}"/>
                  </a:ext>
                </a:extLst>
              </p:cNvPr>
              <p:cNvSpPr/>
              <p:nvPr/>
            </p:nvSpPr>
            <p:spPr>
              <a:xfrm>
                <a:off x="4962291" y="1943758"/>
                <a:ext cx="2745175"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     </m:t>
                      </m:r>
                      <m:f>
                        <m:fPr>
                          <m:ctrlPr>
                            <a:rPr lang="de-DE" i="1" dirty="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7" name="Rectangle 6">
                <a:extLst>
                  <a:ext uri="{FF2B5EF4-FFF2-40B4-BE49-F238E27FC236}">
                    <a16:creationId xmlns:a16="http://schemas.microsoft.com/office/drawing/2014/main" id="{756A08A2-A04F-9A42-A2E7-59368A5A80B4}"/>
                  </a:ext>
                </a:extLst>
              </p:cNvPr>
              <p:cNvSpPr>
                <a:spLocks noRot="1" noChangeAspect="1" noMove="1" noResize="1" noEditPoints="1" noAdjustHandles="1" noChangeArrowheads="1" noChangeShapeType="1" noTextEdit="1"/>
              </p:cNvSpPr>
              <p:nvPr/>
            </p:nvSpPr>
            <p:spPr>
              <a:xfrm>
                <a:off x="4962291" y="1943758"/>
                <a:ext cx="2745175" cy="770147"/>
              </a:xfrm>
              <a:prstGeom prst="rect">
                <a:avLst/>
              </a:prstGeom>
              <a:blipFill>
                <a:blip r:embed="rId4"/>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5A643BC-C11D-8C44-ABA8-D59998CA363B}"/>
                  </a:ext>
                </a:extLst>
              </p:cNvPr>
              <p:cNvSpPr/>
              <p:nvPr/>
            </p:nvSpPr>
            <p:spPr>
              <a:xfrm>
                <a:off x="5476855" y="2713905"/>
                <a:ext cx="2230611"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dirty="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8" name="Rectangle 7">
                <a:extLst>
                  <a:ext uri="{FF2B5EF4-FFF2-40B4-BE49-F238E27FC236}">
                    <a16:creationId xmlns:a16="http://schemas.microsoft.com/office/drawing/2014/main" id="{35A643BC-C11D-8C44-ABA8-D59998CA363B}"/>
                  </a:ext>
                </a:extLst>
              </p:cNvPr>
              <p:cNvSpPr>
                <a:spLocks noRot="1" noChangeAspect="1" noMove="1" noResize="1" noEditPoints="1" noAdjustHandles="1" noChangeArrowheads="1" noChangeShapeType="1" noTextEdit="1"/>
              </p:cNvSpPr>
              <p:nvPr/>
            </p:nvSpPr>
            <p:spPr>
              <a:xfrm>
                <a:off x="5476855" y="2713905"/>
                <a:ext cx="2230611" cy="770147"/>
              </a:xfrm>
              <a:prstGeom prst="rect">
                <a:avLst/>
              </a:prstGeom>
              <a:blipFill>
                <a:blip r:embed="rId5"/>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E78FB45-ED60-614C-ACB3-5DEA7483E7C7}"/>
                  </a:ext>
                </a:extLst>
              </p:cNvPr>
              <p:cNvSpPr/>
              <p:nvPr/>
            </p:nvSpPr>
            <p:spPr>
              <a:xfrm>
                <a:off x="5476855" y="3484052"/>
                <a:ext cx="1928925"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dirty="0" smtClean="0">
                              <a:latin typeface="Cambria Math" panose="02040503050406030204" pitchFamily="18" charset="0"/>
                              <a:ea typeface="Cambria Math" panose="02040503050406030204" pitchFamily="18" charset="0"/>
                            </a:rPr>
                          </m:ctrlPr>
                        </m:fPr>
                        <m:num>
                          <m:sSup>
                            <m:sSupPr>
                              <m:ctrlPr>
                                <a:rPr lang="de-DE" i="1" dirty="0" smtClean="0">
                                  <a:solidFill>
                                    <a:schemeClr val="tx1"/>
                                  </a:solidFill>
                                  <a:latin typeface="Cambria Math" panose="02040503050406030204" pitchFamily="18" charset="0"/>
                                  <a:ea typeface="Cambria Math" panose="02040503050406030204" pitchFamily="18" charset="0"/>
                                </a:rPr>
                              </m:ctrlPr>
                            </m:sSupPr>
                            <m:e>
                              <m:r>
                                <a:rPr lang="de-DE" i="1" dirty="0">
                                  <a:solidFill>
                                    <a:schemeClr val="tx1"/>
                                  </a:solidFill>
                                  <a:latin typeface="Cambria Math" panose="02040503050406030204" pitchFamily="18" charset="0"/>
                                  <a:ea typeface="Cambria Math" panose="02040503050406030204" pitchFamily="18" charset="0"/>
                                </a:rPr>
                                <m:t>𝑃</m:t>
                              </m:r>
                            </m:e>
                            <m:sup>
                              <m:r>
                                <a:rPr lang="de-DE" i="1" dirty="0">
                                  <a:solidFill>
                                    <a:schemeClr val="tx1"/>
                                  </a:solidFill>
                                  <a:latin typeface="Cambria Math" panose="02040503050406030204" pitchFamily="18" charset="0"/>
                                  <a:ea typeface="Cambria Math" panose="02040503050406030204" pitchFamily="18" charset="0"/>
                                </a:rPr>
                                <m:t>#</m:t>
                              </m:r>
                            </m:sup>
                          </m:s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9" name="Rectangle 8">
                <a:extLst>
                  <a:ext uri="{FF2B5EF4-FFF2-40B4-BE49-F238E27FC236}">
                    <a16:creationId xmlns:a16="http://schemas.microsoft.com/office/drawing/2014/main" id="{1E78FB45-ED60-614C-ACB3-5DEA7483E7C7}"/>
                  </a:ext>
                </a:extLst>
              </p:cNvPr>
              <p:cNvSpPr>
                <a:spLocks noRot="1" noChangeAspect="1" noMove="1" noResize="1" noEditPoints="1" noAdjustHandles="1" noChangeArrowheads="1" noChangeShapeType="1" noTextEdit="1"/>
              </p:cNvSpPr>
              <p:nvPr/>
            </p:nvSpPr>
            <p:spPr>
              <a:xfrm>
                <a:off x="5476855" y="3484052"/>
                <a:ext cx="1928925" cy="770147"/>
              </a:xfrm>
              <a:prstGeom prst="rect">
                <a:avLst/>
              </a:prstGeom>
              <a:blipFill>
                <a:blip r:embed="rId6"/>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3B3AE3F-C1AB-7143-9DF8-B16AA8CE023B}"/>
                  </a:ext>
                </a:extLst>
              </p:cNvPr>
              <p:cNvSpPr/>
              <p:nvPr/>
            </p:nvSpPr>
            <p:spPr>
              <a:xfrm>
                <a:off x="5476855" y="5024346"/>
                <a:ext cx="2661370"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r>
                        <a:rPr lang="de-DE" i="1" dirty="0">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f>
                        <m:fPr>
                          <m:ctrlPr>
                            <a:rPr lang="de-DE" i="1">
                              <a:solidFill>
                                <a:schemeClr val="accent1"/>
                              </a:solidFill>
                              <a:latin typeface="Cambria Math" panose="02040503050406030204" pitchFamily="18" charset="0"/>
                              <a:ea typeface="Cambria Math" panose="02040503050406030204" pitchFamily="18" charset="0"/>
                            </a:rPr>
                          </m:ctrlPr>
                        </m:fPr>
                        <m:num>
                          <m:sSup>
                            <m:sSupPr>
                              <m:ctrlPr>
                                <a:rPr lang="de-DE" i="1" dirty="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m:t>
                              </m:r>
                            </m:sup>
                          </m:sSup>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num>
                        <m:den>
                          <m:r>
                            <a:rPr lang="de-DE" b="0" i="1" dirty="0" smtClean="0">
                              <a:solidFill>
                                <a:schemeClr val="accent1"/>
                              </a:solidFill>
                              <a:latin typeface="Cambria Math" panose="02040503050406030204" pitchFamily="18" charset="0"/>
                              <a:ea typeface="Cambria Math" panose="02040503050406030204" pitchFamily="18" charset="0"/>
                            </a:rPr>
                            <m:t>𝑃</m:t>
                          </m:r>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den>
                      </m:f>
                    </m:oMath>
                  </m:oMathPara>
                </a14:m>
                <a:endParaRPr lang="en-GB" dirty="0">
                  <a:solidFill>
                    <a:schemeClr val="accent1"/>
                  </a:solidFill>
                </a:endParaRPr>
              </a:p>
            </p:txBody>
          </p:sp>
        </mc:Choice>
        <mc:Fallback xmlns="">
          <p:sp>
            <p:nvSpPr>
              <p:cNvPr id="10" name="Rectangle 9">
                <a:extLst>
                  <a:ext uri="{FF2B5EF4-FFF2-40B4-BE49-F238E27FC236}">
                    <a16:creationId xmlns:a16="http://schemas.microsoft.com/office/drawing/2014/main" id="{23B3AE3F-C1AB-7143-9DF8-B16AA8CE023B}"/>
                  </a:ext>
                </a:extLst>
              </p:cNvPr>
              <p:cNvSpPr>
                <a:spLocks noRot="1" noChangeAspect="1" noMove="1" noResize="1" noEditPoints="1" noAdjustHandles="1" noChangeArrowheads="1" noChangeShapeType="1" noTextEdit="1"/>
              </p:cNvSpPr>
              <p:nvPr/>
            </p:nvSpPr>
            <p:spPr>
              <a:xfrm>
                <a:off x="5476855" y="5024346"/>
                <a:ext cx="2661370" cy="770147"/>
              </a:xfrm>
              <a:prstGeom prst="rect">
                <a:avLst/>
              </a:prstGeom>
              <a:blipFill>
                <a:blip r:embed="rId7"/>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1FB201D-AB53-3C43-BB05-747274A5CC4C}"/>
                  </a:ext>
                </a:extLst>
              </p:cNvPr>
              <p:cNvSpPr/>
              <p:nvPr/>
            </p:nvSpPr>
            <p:spPr>
              <a:xfrm>
                <a:off x="5476855" y="4254199"/>
                <a:ext cx="1928926"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dirty="0" smtClean="0">
                              <a:latin typeface="Cambria Math" panose="02040503050406030204" pitchFamily="18" charset="0"/>
                              <a:ea typeface="Cambria Math" panose="02040503050406030204" pitchFamily="18" charset="0"/>
                            </a:rPr>
                          </m:ctrlPr>
                        </m:fPr>
                        <m:num>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11" name="Rectangle 10">
                <a:extLst>
                  <a:ext uri="{FF2B5EF4-FFF2-40B4-BE49-F238E27FC236}">
                    <a16:creationId xmlns:a16="http://schemas.microsoft.com/office/drawing/2014/main" id="{71FB201D-AB53-3C43-BB05-747274A5CC4C}"/>
                  </a:ext>
                </a:extLst>
              </p:cNvPr>
              <p:cNvSpPr>
                <a:spLocks noRot="1" noChangeAspect="1" noMove="1" noResize="1" noEditPoints="1" noAdjustHandles="1" noChangeArrowheads="1" noChangeShapeType="1" noTextEdit="1"/>
              </p:cNvSpPr>
              <p:nvPr/>
            </p:nvSpPr>
            <p:spPr>
              <a:xfrm>
                <a:off x="5476855" y="4254199"/>
                <a:ext cx="1928926" cy="770147"/>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07118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Iterative proportional fitting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a:xfrm>
                <a:off x="628650" y="1158240"/>
                <a:ext cx="7886700" cy="5018723"/>
              </a:xfrm>
            </p:spPr>
            <p:txBody>
              <a:bodyPr>
                <a:normAutofit lnSpcReduction="10000"/>
              </a:bodyPr>
              <a:lstStyle/>
              <a:p>
                <a:r>
                  <a:rPr lang="en-GB" dirty="0"/>
                  <a:t>Iterative proportional fitting (</a:t>
                </a:r>
                <a:r>
                  <a:rPr lang="en-GB" dirty="0">
                    <a:solidFill>
                      <a:schemeClr val="accent1"/>
                    </a:solidFill>
                  </a:rPr>
                  <a:t>IPF</a:t>
                </a:r>
                <a:r>
                  <a:rPr lang="en-GB" dirty="0"/>
                  <a:t>) procedure</a:t>
                </a:r>
              </a:p>
              <a:p>
                <a:pPr lvl="1"/>
                <a:r>
                  <a:rPr lang="en-GB" dirty="0"/>
                  <a:t>Initialise all factors with </a:t>
                </a:r>
                <a14:m>
                  <m:oMath xmlns:m="http://schemas.openxmlformats.org/officeDocument/2006/math">
                    <m:r>
                      <a:rPr lang="en-GB" i="1" dirty="0" smtClean="0">
                        <a:latin typeface="Cambria Math" panose="02040503050406030204" pitchFamily="18" charset="0"/>
                      </a:rPr>
                      <m:t>𝑡</m:t>
                    </m:r>
                    <m:r>
                      <a:rPr lang="de-DE" b="0" i="1" dirty="0" smtClean="0">
                        <a:latin typeface="Cambria Math" panose="02040503050406030204" pitchFamily="18" charset="0"/>
                      </a:rPr>
                      <m:t>=0</m:t>
                    </m:r>
                  </m:oMath>
                </a14:m>
                <a:r>
                  <a:rPr lang="en-GB" dirty="0"/>
                  <a:t> uniformly, e.g., all potentials </a:t>
                </a:r>
                <a14:m>
                  <m:oMath xmlns:m="http://schemas.openxmlformats.org/officeDocument/2006/math">
                    <m:r>
                      <a:rPr lang="en-GB" i="1" dirty="0" smtClean="0">
                        <a:latin typeface="Cambria Math" panose="02040503050406030204" pitchFamily="18" charset="0"/>
                      </a:rPr>
                      <m:t>1</m:t>
                    </m:r>
                  </m:oMath>
                </a14:m>
                <a:endParaRPr lang="en-GB" dirty="0"/>
              </a:p>
              <a:p>
                <a:pPr lvl="1"/>
                <a:r>
                  <a:rPr lang="en-GB" b="1" dirty="0"/>
                  <a:t>for</a:t>
                </a:r>
                <a:r>
                  <a:rPr lang="en-GB" dirty="0"/>
                  <a:t> </a:t>
                </a:r>
                <a14:m>
                  <m:oMath xmlns:m="http://schemas.openxmlformats.org/officeDocument/2006/math">
                    <m:r>
                      <a:rPr lang="de-DE" b="0" i="1" dirty="0" smtClean="0">
                        <a:latin typeface="Cambria Math" panose="02040503050406030204" pitchFamily="18" charset="0"/>
                      </a:rPr>
                      <m:t>𝑡</m:t>
                    </m:r>
                    <m:r>
                      <a:rPr lang="de-DE" b="0" i="1" dirty="0" smtClean="0">
                        <a:latin typeface="Cambria Math" panose="02040503050406030204" pitchFamily="18" charset="0"/>
                      </a:rPr>
                      <m:t>=1,2, …</m:t>
                    </m:r>
                  </m:oMath>
                </a14:m>
                <a:r>
                  <a:rPr lang="en-GB" b="1" dirty="0"/>
                  <a:t> do</a:t>
                </a:r>
              </a:p>
              <a:p>
                <a:pPr lvl="2"/>
                <a:r>
                  <a:rPr lang="en-GB" b="1" dirty="0"/>
                  <a:t>if</a:t>
                </a:r>
                <a:r>
                  <a:rPr lang="en-GB" dirty="0"/>
                  <a:t> convergence criterion does not hold </a:t>
                </a:r>
                <a:r>
                  <a:rPr lang="en-GB" b="1" dirty="0"/>
                  <a:t>then</a:t>
                </a:r>
              </a:p>
              <a:p>
                <a:pPr lvl="3"/>
                <a:r>
                  <a:rPr lang="en-GB" b="1" dirty="0"/>
                  <a:t>for</a:t>
                </a:r>
                <a:r>
                  <a:rPr lang="en-GB" dirty="0"/>
                  <a:t> all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en-GB" dirty="0">
                        <a:latin typeface="Cambria Math" panose="02040503050406030204" pitchFamily="18" charset="0"/>
                      </a:rPr>
                      <m:t>∈</m:t>
                    </m:r>
                    <m:r>
                      <a:rPr lang="en-GB" i="1" dirty="0" smtClean="0">
                        <a:latin typeface="Cambria Math" panose="02040503050406030204" pitchFamily="18" charset="0"/>
                        <a:ea typeface="Cambria Math" panose="02040503050406030204" pitchFamily="18" charset="0"/>
                      </a:rPr>
                      <m:t>ℛ</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𝑟𝑣</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𝑓</m:t>
                            </m:r>
                          </m:e>
                        </m:d>
                      </m:e>
                    </m:d>
                    <m:r>
                      <a:rPr lang="de-DE" b="0" i="1" dirty="0" smtClean="0">
                        <a:latin typeface="Cambria Math" panose="02040503050406030204" pitchFamily="18" charset="0"/>
                        <a:ea typeface="Cambria Math" panose="02040503050406030204" pitchFamily="18" charset="0"/>
                      </a:rPr>
                      <m:t>,</m:t>
                    </m:r>
                    <m:r>
                      <a:rPr lang="en-GB" i="1" dirty="0">
                        <a:latin typeface="Cambria Math" panose="02040503050406030204" pitchFamily="18" charset="0"/>
                      </a:rPr>
                      <m:t>𝑓</m:t>
                    </m:r>
                    <m:r>
                      <a:rPr lang="en-GB"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oMath>
                </a14:m>
                <a:r>
                  <a:rPr lang="en-GB" dirty="0"/>
                  <a:t> </a:t>
                </a:r>
                <a:r>
                  <a:rPr lang="en-GB" b="1" dirty="0"/>
                  <a:t>do</a:t>
                </a:r>
              </a:p>
              <a:p>
                <a:pPr lvl="4"/>
                <a14:m>
                  <m:oMath xmlns:m="http://schemas.openxmlformats.org/officeDocument/2006/math">
                    <m:sSubSup>
                      <m:sSubSupPr>
                        <m:ctrlPr>
                          <a:rPr lang="de-DE" i="1" dirty="0" smtClean="0">
                            <a:solidFill>
                              <a:schemeClr val="tx1"/>
                            </a:solidFill>
                            <a:latin typeface="Cambria Math" panose="02040503050406030204" pitchFamily="18" charset="0"/>
                            <a:ea typeface="Cambria Math" panose="02040503050406030204" pitchFamily="18" charset="0"/>
                          </a:rPr>
                        </m:ctrlPr>
                      </m:sSubSup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up>
                        <m:r>
                          <a:rPr lang="de-DE" i="1" dirty="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ea typeface="Cambria Math" panose="02040503050406030204" pitchFamily="18" charset="0"/>
                          </a:rPr>
                          <m:t>𝑡</m:t>
                        </m:r>
                        <m:r>
                          <a:rPr lang="de-DE" i="1" dirty="0">
                            <a:solidFill>
                              <a:schemeClr val="tx1"/>
                            </a:solidFill>
                            <a:latin typeface="Cambria Math" panose="02040503050406030204" pitchFamily="18" charset="0"/>
                            <a:ea typeface="Cambria Math" panose="02040503050406030204" pitchFamily="18" charset="0"/>
                          </a:rPr>
                          <m:t>+1)</m:t>
                        </m:r>
                      </m:sup>
                    </m:sSub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r>
                      <a:rPr lang="de-DE" i="1" dirty="0" smtClean="0">
                        <a:solidFill>
                          <a:schemeClr val="tx1"/>
                        </a:solidFill>
                        <a:latin typeface="Cambria Math" panose="02040503050406030204" pitchFamily="18" charset="0"/>
                        <a:ea typeface="Cambria Math" panose="02040503050406030204" pitchFamily="18" charset="0"/>
                      </a:rPr>
                      <m:t>←</m:t>
                    </m:r>
                    <m:sSubSup>
                      <m:sSubSupPr>
                        <m:ctrlPr>
                          <a:rPr lang="de-DE" i="1" dirty="0">
                            <a:solidFill>
                              <a:schemeClr val="tx1"/>
                            </a:solidFill>
                            <a:latin typeface="Cambria Math" panose="02040503050406030204" pitchFamily="18" charset="0"/>
                            <a:ea typeface="Cambria Math" panose="02040503050406030204" pitchFamily="18" charset="0"/>
                          </a:rPr>
                        </m:ctrlPr>
                      </m:sSubSup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up>
                        <m:r>
                          <a:rPr lang="de-DE" i="1" dirty="0">
                            <a:solidFill>
                              <a:schemeClr val="tx1"/>
                            </a:solidFill>
                            <a:latin typeface="Cambria Math" panose="02040503050406030204" pitchFamily="18" charset="0"/>
                            <a:ea typeface="Cambria Math" panose="02040503050406030204" pitchFamily="18" charset="0"/>
                          </a:rPr>
                          <m:t>𝑡</m:t>
                        </m:r>
                      </m:sup>
                    </m:sSub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f>
                      <m:fPr>
                        <m:ctrlPr>
                          <a:rPr lang="de-DE" i="1">
                            <a:solidFill>
                              <a:schemeClr val="tx1"/>
                            </a:solidFill>
                            <a:latin typeface="Cambria Math" panose="02040503050406030204" pitchFamily="18" charset="0"/>
                            <a:ea typeface="Cambria Math" panose="02040503050406030204" pitchFamily="18" charset="0"/>
                          </a:rPr>
                        </m:ctrlPr>
                      </m:fPr>
                      <m:num>
                        <m:sSup>
                          <m:sSupPr>
                            <m:ctrlPr>
                              <a:rPr lang="de-DE" i="1" dirty="0">
                                <a:solidFill>
                                  <a:schemeClr val="tx1"/>
                                </a:solidFill>
                                <a:latin typeface="Cambria Math" panose="02040503050406030204" pitchFamily="18" charset="0"/>
                                <a:ea typeface="Cambria Math" panose="02040503050406030204" pitchFamily="18" charset="0"/>
                              </a:rPr>
                            </m:ctrlPr>
                          </m:sSupPr>
                          <m:e>
                            <m:r>
                              <a:rPr lang="de-DE" i="1" dirty="0">
                                <a:solidFill>
                                  <a:schemeClr val="tx1"/>
                                </a:solidFill>
                                <a:latin typeface="Cambria Math" panose="02040503050406030204" pitchFamily="18" charset="0"/>
                                <a:ea typeface="Cambria Math" panose="02040503050406030204" pitchFamily="18" charset="0"/>
                              </a:rPr>
                              <m:t>𝑃</m:t>
                            </m:r>
                          </m:e>
                          <m:sup>
                            <m:r>
                              <a:rPr lang="de-DE" i="1" dirty="0">
                                <a:solidFill>
                                  <a:schemeClr val="tx1"/>
                                </a:solidFill>
                                <a:latin typeface="Cambria Math" panose="02040503050406030204" pitchFamily="18" charset="0"/>
                                <a:ea typeface="Cambria Math" panose="02040503050406030204" pitchFamily="18" charset="0"/>
                              </a:rPr>
                              <m:t>#</m:t>
                            </m:r>
                          </m:sup>
                        </m:sSup>
                        <m:d>
                          <m:dPr>
                            <m:ctrlPr>
                              <a:rPr lang="de-DE" i="1">
                                <a:solidFill>
                                  <a:schemeClr val="tx1"/>
                                </a:solidFill>
                                <a:latin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num>
                      <m:den>
                        <m:sSup>
                          <m:sSupPr>
                            <m:ctrlPr>
                              <a:rPr lang="de-DE" i="1" dirty="0">
                                <a:solidFill>
                                  <a:schemeClr val="tx1"/>
                                </a:solidFill>
                                <a:latin typeface="Cambria Math" panose="02040503050406030204" pitchFamily="18" charset="0"/>
                                <a:ea typeface="Cambria Math" panose="02040503050406030204" pitchFamily="18" charset="0"/>
                              </a:rPr>
                            </m:ctrlPr>
                          </m:sSupPr>
                          <m:e>
                            <m:r>
                              <a:rPr lang="de-DE" i="1" dirty="0">
                                <a:solidFill>
                                  <a:schemeClr val="tx1"/>
                                </a:solidFill>
                                <a:latin typeface="Cambria Math" panose="02040503050406030204" pitchFamily="18" charset="0"/>
                                <a:ea typeface="Cambria Math" panose="02040503050406030204" pitchFamily="18" charset="0"/>
                              </a:rPr>
                              <m:t>𝑃</m:t>
                            </m:r>
                          </m:e>
                          <m:sup>
                            <m:r>
                              <a:rPr lang="de-DE" i="1" dirty="0">
                                <a:solidFill>
                                  <a:schemeClr val="tx1"/>
                                </a:solidFill>
                                <a:latin typeface="Cambria Math" panose="02040503050406030204" pitchFamily="18" charset="0"/>
                                <a:ea typeface="Cambria Math" panose="02040503050406030204" pitchFamily="18" charset="0"/>
                              </a:rPr>
                              <m:t>𝑡</m:t>
                            </m:r>
                          </m:sup>
                        </m:s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den>
                    </m:f>
                  </m:oMath>
                </a14:m>
                <a:endParaRPr lang="de-DE" dirty="0">
                  <a:solidFill>
                    <a:schemeClr val="tx1"/>
                  </a:solidFill>
                </a:endParaRPr>
              </a:p>
              <a:p>
                <a:pPr lvl="2"/>
                <a:r>
                  <a:rPr lang="en-GB" b="1" dirty="0"/>
                  <a:t>else break</a:t>
                </a:r>
                <a:endParaRPr lang="en-GB" b="1" dirty="0">
                  <a:solidFill>
                    <a:schemeClr val="tx1"/>
                  </a:solidFill>
                </a:endParaRPr>
              </a:p>
              <a:p>
                <a:r>
                  <a:rPr lang="en-GB" dirty="0"/>
                  <a:t>Convergence criterion, e.g., given error threshold</a:t>
                </a:r>
                <a:r>
                  <a:rPr lang="de-DE" dirty="0">
                    <a:ea typeface="Cambria Math" panose="02040503050406030204" pitchFamily="18" charset="0"/>
                  </a:rPr>
                  <a:t> </a:t>
                </a:r>
                <a14:m>
                  <m:oMath xmlns:m="http://schemas.openxmlformats.org/officeDocument/2006/math">
                    <m:r>
                      <a:rPr lang="de-DE" i="1" dirty="0">
                        <a:latin typeface="Cambria Math" panose="02040503050406030204" pitchFamily="18" charset="0"/>
                        <a:ea typeface="Cambria Math" panose="02040503050406030204" pitchFamily="18" charset="0"/>
                      </a:rPr>
                      <m:t>𝜀</m:t>
                    </m:r>
                  </m:oMath>
                </a14:m>
                <a:endParaRPr lang="en-GB" dirty="0"/>
              </a:p>
              <a:p>
                <a:pPr lvl="1"/>
                <a14:m>
                  <m:oMath xmlns:m="http://schemas.openxmlformats.org/officeDocument/2006/math">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r>
                      <a:rPr lang="de-DE" b="0" i="1" smtClean="0">
                        <a:latin typeface="Cambria Math" panose="02040503050406030204" pitchFamily="18" charset="0"/>
                        <a:ea typeface="Cambria Math" panose="02040503050406030204" pitchFamily="18" charset="0"/>
                      </a:rPr>
                      <m:t> :</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+1</m:t>
                            </m:r>
                          </m:e>
                        </m:d>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b="0" i="1" dirty="0" smtClean="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r>
                          <a:rPr lang="de-DE" i="1" dirty="0">
                            <a:latin typeface="Cambria Math" panose="02040503050406030204" pitchFamily="18" charset="0"/>
                            <a:ea typeface="Cambria Math" panose="02040503050406030204" pitchFamily="18" charset="0"/>
                          </a:rPr>
                          <m:t>𝑡</m:t>
                        </m:r>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b="0" i="1" dirty="0" smtClean="0">
                        <a:latin typeface="Cambria Math" panose="02040503050406030204" pitchFamily="18" charset="0"/>
                        <a:ea typeface="Cambria Math" panose="02040503050406030204" pitchFamily="18" charset="0"/>
                      </a:rPr>
                      <m:t>&lt;</m:t>
                    </m:r>
                    <m:r>
                      <a:rPr lang="de-DE" b="0" i="1" dirty="0" smtClean="0">
                        <a:latin typeface="Cambria Math" panose="02040503050406030204" pitchFamily="18" charset="0"/>
                        <a:ea typeface="Cambria Math" panose="02040503050406030204" pitchFamily="18" charset="0"/>
                      </a:rPr>
                      <m:t>𝜀</m:t>
                    </m:r>
                  </m:oMath>
                </a14:m>
                <a:endParaRPr lang="en-GB" dirty="0"/>
              </a:p>
              <a:p>
                <a:r>
                  <a:rPr lang="en-GB" dirty="0">
                    <a:solidFill>
                      <a:schemeClr val="tx1"/>
                    </a:solidFill>
                    <a:ea typeface="Cambria Math" panose="02040503050406030204" pitchFamily="18" charset="0"/>
                  </a:rPr>
                  <a:t>Many </a:t>
                </a:r>
                <a14:m>
                  <m:oMath xmlns:m="http://schemas.openxmlformats.org/officeDocument/2006/math">
                    <m:sSup>
                      <m:sSupPr>
                        <m:ctrlPr>
                          <a:rPr lang="en-GB" i="1" smtClean="0">
                            <a:solidFill>
                              <a:srgbClr val="C00000"/>
                            </a:solidFill>
                            <a:latin typeface="Cambria Math" panose="02040503050406030204" pitchFamily="18" charset="0"/>
                            <a:ea typeface="Cambria Math" panose="02040503050406030204" pitchFamily="18" charset="0"/>
                          </a:rPr>
                        </m:ctrlPr>
                      </m:sSupPr>
                      <m:e>
                        <m:r>
                          <a:rPr lang="en-GB" i="1" smtClean="0">
                            <a:solidFill>
                              <a:srgbClr val="C00000"/>
                            </a:solidFill>
                            <a:latin typeface="Cambria Math" panose="02040503050406030204" pitchFamily="18" charset="0"/>
                            <a:ea typeface="Cambria Math" panose="02040503050406030204" pitchFamily="18" charset="0"/>
                          </a:rPr>
                          <m:t>𝑃</m:t>
                        </m:r>
                      </m:e>
                      <m:sup>
                        <m:r>
                          <a:rPr lang="en-GB" i="1" smtClean="0">
                            <a:solidFill>
                              <a:srgbClr val="C00000"/>
                            </a:solidFill>
                            <a:latin typeface="Cambria Math" panose="02040503050406030204" pitchFamily="18" charset="0"/>
                            <a:ea typeface="Cambria Math" panose="02040503050406030204" pitchFamily="18" charset="0"/>
                          </a:rPr>
                          <m:t>𝑡</m:t>
                        </m:r>
                      </m:sup>
                    </m:sSup>
                    <m:d>
                      <m:dPr>
                        <m:ctrlPr>
                          <a:rPr lang="en-GB" i="1" smtClean="0">
                            <a:solidFill>
                              <a:srgbClr val="C00000"/>
                            </a:solidFill>
                            <a:latin typeface="Cambria Math" panose="02040503050406030204" pitchFamily="18" charset="0"/>
                            <a:ea typeface="Cambria Math" panose="02040503050406030204" pitchFamily="18" charset="0"/>
                          </a:rPr>
                        </m:ctrlPr>
                      </m:dPr>
                      <m:e>
                        <m:sSub>
                          <m:sSubPr>
                            <m:ctrlPr>
                              <a:rPr lang="en-GB" i="1" smtClean="0">
                                <a:solidFill>
                                  <a:srgbClr val="C00000"/>
                                </a:solidFill>
                                <a:latin typeface="Cambria Math" panose="02040503050406030204" pitchFamily="18" charset="0"/>
                              </a:rPr>
                            </m:ctrlPr>
                          </m:sSubPr>
                          <m:e>
                            <m:r>
                              <a:rPr lang="en-GB" b="1" i="1" smtClean="0">
                                <a:solidFill>
                                  <a:srgbClr val="C00000"/>
                                </a:solidFill>
                                <a:latin typeface="Cambria Math" panose="02040503050406030204" pitchFamily="18" charset="0"/>
                              </a:rPr>
                              <m:t>𝒓</m:t>
                            </m:r>
                          </m:e>
                          <m:sub>
                            <m:r>
                              <a:rPr lang="en-GB" i="1" smtClean="0">
                                <a:solidFill>
                                  <a:srgbClr val="C00000"/>
                                </a:solidFill>
                                <a:latin typeface="Cambria Math" panose="02040503050406030204" pitchFamily="18" charset="0"/>
                              </a:rPr>
                              <m:t>𝑓</m:t>
                            </m:r>
                          </m:sub>
                        </m:sSub>
                      </m:e>
                    </m:d>
                  </m:oMath>
                </a14:m>
                <a:r>
                  <a:rPr lang="en-GB" dirty="0">
                    <a:solidFill>
                      <a:schemeClr val="tx1"/>
                    </a:solidFill>
                  </a:rPr>
                  <a:t> queries to compute </a:t>
                </a:r>
                <a:r>
                  <a:rPr lang="en-GB" dirty="0"/>
                  <a:t>over all factors!</a:t>
                </a:r>
              </a:p>
              <a:p>
                <a:pPr lvl="1"/>
                <a:r>
                  <a:rPr lang="en-GB" dirty="0"/>
                  <a:t>Efficient execution using a junction tree (jtree)</a:t>
                </a:r>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2"/>
                <a:stretch>
                  <a:fillRect l="-1447" t="-2525"/>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12"/>
          </p:nvPr>
        </p:nvSpPr>
        <p:spPr/>
        <p:txBody>
          <a:bodyPr/>
          <a:lstStyle/>
          <a:p>
            <a:fld id="{67C9959E-8E6B-B04C-9955-EA096F41CA7A}" type="slidenum">
              <a:rPr lang="en-GB" smtClean="0"/>
              <a:t>31</a:t>
            </a:fld>
            <a:endParaRPr lang="en-GB"/>
          </a:p>
        </p:txBody>
      </p:sp>
      <p:sp>
        <p:nvSpPr>
          <p:cNvPr id="6" name="Rectangle 5">
            <a:extLst>
              <a:ext uri="{FF2B5EF4-FFF2-40B4-BE49-F238E27FC236}">
                <a16:creationId xmlns:a16="http://schemas.microsoft.com/office/drawing/2014/main" id="{66659BA2-AAAE-D74A-9F43-7518E48DECD5}"/>
              </a:ext>
            </a:extLst>
          </p:cNvPr>
          <p:cNvSpPr/>
          <p:nvPr/>
        </p:nvSpPr>
        <p:spPr>
          <a:xfrm>
            <a:off x="844730" y="1114694"/>
            <a:ext cx="7515499" cy="2934791"/>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12AB20C-951A-924D-A7DE-390294317478}"/>
              </a:ext>
            </a:extLst>
          </p:cNvPr>
          <p:cNvSpPr/>
          <p:nvPr/>
        </p:nvSpPr>
        <p:spPr>
          <a:xfrm>
            <a:off x="6564647" y="3769299"/>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IPF</a:t>
            </a:r>
          </a:p>
        </p:txBody>
      </p:sp>
      <p:sp>
        <p:nvSpPr>
          <p:cNvPr id="4" name="Rectangle 3">
            <a:extLst>
              <a:ext uri="{FF2B5EF4-FFF2-40B4-BE49-F238E27FC236}">
                <a16:creationId xmlns:a16="http://schemas.microsoft.com/office/drawing/2014/main" id="{61B4EE40-1ADE-274B-8EF8-018166333972}"/>
              </a:ext>
            </a:extLst>
          </p:cNvPr>
          <p:cNvSpPr/>
          <p:nvPr/>
        </p:nvSpPr>
        <p:spPr>
          <a:xfrm>
            <a:off x="1970287" y="6167478"/>
            <a:ext cx="6224479" cy="553998"/>
          </a:xfrm>
          <a:prstGeom prst="rect">
            <a:avLst/>
          </a:prstGeom>
        </p:spPr>
        <p:txBody>
          <a:bodyPr wrap="square">
            <a:spAutoFit/>
          </a:bodyPr>
          <a:lstStyle/>
          <a:p>
            <a:r>
              <a:rPr lang="en-GB" sz="1000" dirty="0" err="1">
                <a:solidFill>
                  <a:schemeClr val="accent3"/>
                </a:solidFill>
                <a:latin typeface="CMR10"/>
              </a:rPr>
              <a:t>Radim</a:t>
            </a:r>
            <a:r>
              <a:rPr lang="en-GB" sz="1000" dirty="0">
                <a:solidFill>
                  <a:schemeClr val="accent3"/>
                </a:solidFill>
                <a:latin typeface="CMR10"/>
              </a:rPr>
              <a:t> </a:t>
            </a:r>
            <a:r>
              <a:rPr lang="en-GB" sz="1000" dirty="0" err="1">
                <a:solidFill>
                  <a:schemeClr val="accent3"/>
                </a:solidFill>
                <a:latin typeface="CMR10"/>
              </a:rPr>
              <a:t>Jiroušek</a:t>
            </a:r>
            <a:r>
              <a:rPr lang="en-GB" sz="1000" dirty="0">
                <a:solidFill>
                  <a:schemeClr val="accent3"/>
                </a:solidFill>
                <a:latin typeface="CMR10"/>
              </a:rPr>
              <a:t>: Solution of the Marginal Problem and Decomposable Distributions. In: </a:t>
            </a:r>
            <a:r>
              <a:rPr lang="en-GB" sz="1000" i="1" dirty="0" err="1">
                <a:solidFill>
                  <a:schemeClr val="accent3"/>
                </a:solidFill>
                <a:latin typeface="CMR10"/>
              </a:rPr>
              <a:t>Kybernetika</a:t>
            </a:r>
            <a:r>
              <a:rPr lang="en-GB" sz="1000" i="1" dirty="0">
                <a:solidFill>
                  <a:schemeClr val="accent3"/>
                </a:solidFill>
                <a:latin typeface="CMR10"/>
              </a:rPr>
              <a:t> 27</a:t>
            </a:r>
            <a:r>
              <a:rPr lang="en-GB" sz="1000" dirty="0">
                <a:solidFill>
                  <a:schemeClr val="accent3"/>
                </a:solidFill>
                <a:latin typeface="CMR10"/>
              </a:rPr>
              <a:t>, 1991.</a:t>
            </a:r>
          </a:p>
          <a:p>
            <a:r>
              <a:rPr lang="en-GB" sz="1000" dirty="0" err="1">
                <a:solidFill>
                  <a:schemeClr val="accent3"/>
                </a:solidFill>
                <a:latin typeface="CMR10"/>
              </a:rPr>
              <a:t>Radim</a:t>
            </a:r>
            <a:r>
              <a:rPr lang="en-GB" sz="1000" dirty="0">
                <a:solidFill>
                  <a:schemeClr val="accent3"/>
                </a:solidFill>
                <a:latin typeface="CMR10"/>
              </a:rPr>
              <a:t> </a:t>
            </a:r>
            <a:r>
              <a:rPr lang="en-GB" sz="1000" dirty="0" err="1">
                <a:solidFill>
                  <a:schemeClr val="accent3"/>
                </a:solidFill>
                <a:latin typeface="CMR10"/>
              </a:rPr>
              <a:t>Jiroušek</a:t>
            </a:r>
            <a:r>
              <a:rPr lang="en-GB" sz="1000" dirty="0">
                <a:solidFill>
                  <a:schemeClr val="accent3"/>
                </a:solidFill>
                <a:latin typeface="CMR10"/>
              </a:rPr>
              <a:t> and Stanislav </a:t>
            </a:r>
            <a:r>
              <a:rPr lang="en-GB" sz="1000" dirty="0" err="1">
                <a:solidFill>
                  <a:schemeClr val="accent3"/>
                </a:solidFill>
                <a:latin typeface="CMR10"/>
              </a:rPr>
              <a:t>Přeučil</a:t>
            </a:r>
            <a:r>
              <a:rPr lang="en-GB" sz="1000" dirty="0">
                <a:solidFill>
                  <a:schemeClr val="accent3"/>
                </a:solidFill>
                <a:latin typeface="CMR10"/>
              </a:rPr>
              <a:t>: On the Effective Implementation of the Iterative Proportional Fitting Procedure. In: </a:t>
            </a:r>
            <a:r>
              <a:rPr lang="en-GB" sz="1000" i="1" dirty="0">
                <a:solidFill>
                  <a:schemeClr val="accent3"/>
                </a:solidFill>
                <a:latin typeface="CMR10"/>
              </a:rPr>
              <a:t>Computational Statistics &amp; Data Analysis 19</a:t>
            </a:r>
            <a:r>
              <a:rPr lang="en-GB" sz="1000" dirty="0">
                <a:solidFill>
                  <a:schemeClr val="accent3"/>
                </a:solidFill>
                <a:latin typeface="CMR10"/>
              </a:rPr>
              <a:t>, 1995.</a:t>
            </a:r>
            <a:endParaRPr lang="en-GB" sz="1000" dirty="0">
              <a:solidFill>
                <a:schemeClr val="accent3"/>
              </a:solidFill>
            </a:endParaRPr>
          </a:p>
        </p:txBody>
      </p:sp>
    </p:spTree>
    <p:extLst>
      <p:ext uri="{BB962C8B-B14F-4D97-AF65-F5344CB8AC3E}">
        <p14:creationId xmlns:p14="http://schemas.microsoft.com/office/powerpoint/2010/main" val="31427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IPF with Jtrees</a:t>
            </a:r>
          </a:p>
        </p:txBody>
      </p:sp>
      <p:sp>
        <p:nvSpPr>
          <p:cNvPr id="6" name="Rectangle 5">
            <a:extLst>
              <a:ext uri="{FF2B5EF4-FFF2-40B4-BE49-F238E27FC236}">
                <a16:creationId xmlns:a16="http://schemas.microsoft.com/office/drawing/2014/main" id="{66659BA2-AAAE-D74A-9F43-7518E48DECD5}"/>
              </a:ext>
            </a:extLst>
          </p:cNvPr>
          <p:cNvSpPr/>
          <p:nvPr/>
        </p:nvSpPr>
        <p:spPr>
          <a:xfrm>
            <a:off x="879564" y="1994261"/>
            <a:ext cx="7410996" cy="4032070"/>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12AB20C-951A-924D-A7DE-390294317478}"/>
              </a:ext>
            </a:extLst>
          </p:cNvPr>
          <p:cNvSpPr/>
          <p:nvPr/>
        </p:nvSpPr>
        <p:spPr>
          <a:xfrm>
            <a:off x="6494978" y="5746145"/>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IPF-JT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rmAutofit lnSpcReduction="10000"/>
              </a:bodyPr>
              <a:lstStyle/>
              <a:p>
                <a:r>
                  <a:rPr lang="de-DE" dirty="0">
                    <a:ea typeface="Cambria Math" panose="02040503050406030204" pitchFamily="18" charset="0"/>
                  </a:rPr>
                  <a:t>Use jtree </a:t>
                </a:r>
                <a:r>
                  <a:rPr lang="en-GB" dirty="0"/>
                  <a:t>to compute</a:t>
                </a:r>
                <a:r>
                  <a:rPr lang="de-DE" dirty="0">
                    <a:ea typeface="Cambria Math" panose="02040503050406030204" pitchFamily="18" charset="0"/>
                  </a:rPr>
                  <a:t> </a:t>
                </a:r>
                <a14:m>
                  <m:oMath xmlns:m="http://schemas.openxmlformats.org/officeDocument/2006/math">
                    <m:sSup>
                      <m:sSupPr>
                        <m:ctrlPr>
                          <a:rPr lang="de-DE" i="1" dirty="0" smtClean="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𝑡</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oMath>
                </a14:m>
                <a:r>
                  <a:rPr lang="en-GB" dirty="0"/>
                  <a:t> efficiently</a:t>
                </a:r>
              </a:p>
              <a:p>
                <a:pPr lvl="1"/>
                <a:r>
                  <a:rPr lang="en-GB" dirty="0"/>
                  <a:t>Construction independent of parameters</a:t>
                </a:r>
              </a:p>
              <a:p>
                <a:r>
                  <a:rPr lang="en-GB" dirty="0">
                    <a:solidFill>
                      <a:schemeClr val="accent1"/>
                    </a:solidFill>
                  </a:rPr>
                  <a:t>IPF-JT</a:t>
                </a:r>
                <a:r>
                  <a:rPr lang="en-GB" dirty="0"/>
                  <a:t>: IPF with junction trees</a:t>
                </a:r>
              </a:p>
              <a:p>
                <a:pPr lvl="1"/>
                <a:r>
                  <a:rPr lang="en-GB" dirty="0"/>
                  <a:t>Construct a jtree</a:t>
                </a:r>
              </a:p>
              <a:p>
                <a:pPr lvl="1"/>
                <a:r>
                  <a:rPr lang="en-GB" dirty="0"/>
                  <a:t>Initialise all factors and messages uniformly for </a:t>
                </a:r>
                <a14:m>
                  <m:oMath xmlns:m="http://schemas.openxmlformats.org/officeDocument/2006/math">
                    <m:r>
                      <a:rPr lang="en-GB" i="1" dirty="0" smtClean="0">
                        <a:latin typeface="Cambria Math" panose="02040503050406030204" pitchFamily="18" charset="0"/>
                      </a:rPr>
                      <m:t>𝑡</m:t>
                    </m:r>
                    <m:r>
                      <a:rPr lang="de-DE" b="0" i="1" dirty="0" smtClean="0">
                        <a:latin typeface="Cambria Math" panose="02040503050406030204" pitchFamily="18" charset="0"/>
                      </a:rPr>
                      <m:t>=0</m:t>
                    </m:r>
                  </m:oMath>
                </a14:m>
                <a:endParaRPr lang="en-GB" dirty="0"/>
              </a:p>
              <a:p>
                <a:pPr lvl="1"/>
                <a:r>
                  <a:rPr lang="en-GB" dirty="0"/>
                  <a:t>Pick a random cluster </a:t>
                </a:r>
                <a14:m>
                  <m:oMath xmlns:m="http://schemas.openxmlformats.org/officeDocument/2006/math">
                    <m:sSub>
                      <m:sSubPr>
                        <m:ctrlPr>
                          <a:rPr lang="de-DE" b="1" i="1" dirty="0" smtClean="0">
                            <a:latin typeface="Cambria Math" panose="02040503050406030204" pitchFamily="18" charset="0"/>
                          </a:rPr>
                        </m:ctrlPr>
                      </m:sSubPr>
                      <m:e>
                        <m:r>
                          <a:rPr lang="en-GB" b="1" i="1" dirty="0" smtClean="0">
                            <a:latin typeface="Cambria Math" panose="02040503050406030204" pitchFamily="18" charset="0"/>
                          </a:rPr>
                          <m:t>𝑪</m:t>
                        </m:r>
                      </m:e>
                      <m:sub>
                        <m:r>
                          <a:rPr lang="de-DE" b="0" i="1" dirty="0" smtClean="0">
                            <a:latin typeface="Cambria Math" panose="02040503050406030204" pitchFamily="18" charset="0"/>
                          </a:rPr>
                          <m:t>𝑖</m:t>
                        </m:r>
                      </m:sub>
                    </m:sSub>
                  </m:oMath>
                </a14:m>
                <a:r>
                  <a:rPr lang="en-GB" b="1" dirty="0"/>
                  <a:t> </a:t>
                </a:r>
                <a:r>
                  <a:rPr lang="en-GB" dirty="0"/>
                  <a:t>as the current cluster</a:t>
                </a:r>
              </a:p>
              <a:p>
                <a:pPr lvl="1"/>
                <a:r>
                  <a:rPr lang="en-GB" b="1" dirty="0"/>
                  <a:t>for</a:t>
                </a:r>
                <a:r>
                  <a:rPr lang="en-GB" dirty="0"/>
                  <a:t> </a:t>
                </a:r>
                <a14:m>
                  <m:oMath xmlns:m="http://schemas.openxmlformats.org/officeDocument/2006/math">
                    <m:r>
                      <a:rPr lang="de-DE" i="1" dirty="0">
                        <a:latin typeface="Cambria Math" panose="02040503050406030204" pitchFamily="18" charset="0"/>
                      </a:rPr>
                      <m:t>𝑡</m:t>
                    </m:r>
                    <m:r>
                      <a:rPr lang="de-DE" i="1" dirty="0">
                        <a:latin typeface="Cambria Math" panose="02040503050406030204" pitchFamily="18" charset="0"/>
                      </a:rPr>
                      <m:t>=1,2, …</m:t>
                    </m:r>
                  </m:oMath>
                </a14:m>
                <a:r>
                  <a:rPr lang="en-GB" b="1" dirty="0"/>
                  <a:t> do</a:t>
                </a:r>
              </a:p>
              <a:p>
                <a:pPr lvl="2"/>
                <a:r>
                  <a:rPr lang="en-GB" b="1" dirty="0"/>
                  <a:t>if</a:t>
                </a:r>
                <a:r>
                  <a:rPr lang="en-GB" dirty="0"/>
                  <a:t> convergence criterion does not hold </a:t>
                </a:r>
                <a:r>
                  <a:rPr lang="en-GB" b="1" dirty="0"/>
                  <a:t>then</a:t>
                </a:r>
              </a:p>
              <a:p>
                <a:pPr lvl="3"/>
                <a:r>
                  <a:rPr lang="en-GB" b="1" dirty="0"/>
                  <a:t>for</a:t>
                </a:r>
                <a:r>
                  <a:rPr lang="en-GB" dirty="0"/>
                  <a:t> all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en-GB" dirty="0">
                        <a:latin typeface="Cambria Math" panose="02040503050406030204" pitchFamily="18" charset="0"/>
                      </a:rPr>
                      <m:t>∈</m:t>
                    </m:r>
                    <m:r>
                      <a:rPr lang="en-GB"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r>
                      <a:rPr lang="de-DE" i="1" dirty="0">
                        <a:latin typeface="Cambria Math" panose="02040503050406030204" pitchFamily="18" charset="0"/>
                        <a:ea typeface="Cambria Math" panose="02040503050406030204" pitchFamily="18" charset="0"/>
                      </a:rPr>
                      <m:t>,</m:t>
                    </m:r>
                    <m:r>
                      <a:rPr lang="en-GB" i="1" dirty="0">
                        <a:latin typeface="Cambria Math" panose="02040503050406030204" pitchFamily="18" charset="0"/>
                      </a:rPr>
                      <m:t>𝑓</m:t>
                    </m:r>
                    <m:r>
                      <a:rPr lang="en-GB" i="1" dirty="0">
                        <a:latin typeface="Cambria Math" panose="02040503050406030204" pitchFamily="18" charset="0"/>
                        <a:ea typeface="Cambria Math" panose="02040503050406030204" pitchFamily="18" charset="0"/>
                      </a:rPr>
                      <m:t>∈</m:t>
                    </m:r>
                    <m:sSubSup>
                      <m:sSubSupPr>
                        <m:ctrlPr>
                          <a:rPr lang="de-DE" b="0" i="1" dirty="0" smtClean="0">
                            <a:latin typeface="Cambria Math" panose="02040503050406030204" pitchFamily="18" charset="0"/>
                            <a:ea typeface="Cambria Math" panose="02040503050406030204" pitchFamily="18" charset="0"/>
                          </a:rPr>
                        </m:ctrlPr>
                      </m:sSubSupPr>
                      <m:e>
                        <m:r>
                          <a:rPr lang="de-DE" b="0" i="1" dirty="0" smtClean="0">
                            <a:latin typeface="Cambria Math" panose="02040503050406030204" pitchFamily="18" charset="0"/>
                            <a:ea typeface="Cambria Math" panose="02040503050406030204" pitchFamily="18" charset="0"/>
                          </a:rPr>
                          <m:t>𝐹</m:t>
                        </m:r>
                      </m:e>
                      <m:sub>
                        <m:r>
                          <a:rPr lang="de-DE" b="0" i="1" dirty="0" smtClean="0">
                            <a:latin typeface="Cambria Math" panose="02040503050406030204" pitchFamily="18" charset="0"/>
                            <a:ea typeface="Cambria Math" panose="02040503050406030204" pitchFamily="18" charset="0"/>
                          </a:rPr>
                          <m:t>𝑖</m:t>
                        </m:r>
                      </m:sub>
                      <m:sup>
                        <m:r>
                          <a:rPr lang="de-DE" b="0" i="1" dirty="0" smtClean="0">
                            <a:latin typeface="Cambria Math" panose="02040503050406030204" pitchFamily="18" charset="0"/>
                            <a:ea typeface="Cambria Math" panose="02040503050406030204" pitchFamily="18" charset="0"/>
                          </a:rPr>
                          <m:t>𝑡</m:t>
                        </m:r>
                      </m:sup>
                    </m:sSubSup>
                  </m:oMath>
                </a14:m>
                <a:r>
                  <a:rPr lang="en-GB" dirty="0"/>
                  <a:t> </a:t>
                </a:r>
                <a:r>
                  <a:rPr lang="en-GB" b="1" dirty="0"/>
                  <a:t>do</a:t>
                </a:r>
              </a:p>
              <a:p>
                <a:pPr lvl="4"/>
                <a14:m>
                  <m:oMath xmlns:m="http://schemas.openxmlformats.org/officeDocument/2006/math">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+1)</m:t>
                        </m:r>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r>
                          <a:rPr lang="de-DE" i="1" dirty="0">
                            <a:latin typeface="Cambria Math" panose="02040503050406030204" pitchFamily="18" charset="0"/>
                            <a:ea typeface="Cambria Math" panose="02040503050406030204" pitchFamily="18" charset="0"/>
                          </a:rPr>
                          <m:t>𝑡</m:t>
                        </m:r>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f>
                      <m:fPr>
                        <m:ctrlPr>
                          <a:rPr lang="de-DE" i="1">
                            <a:latin typeface="Cambria Math" panose="02040503050406030204" pitchFamily="18" charset="0"/>
                            <a:ea typeface="Cambria Math" panose="02040503050406030204" pitchFamily="18" charset="0"/>
                          </a:rPr>
                        </m:ctrlPr>
                      </m:fPr>
                      <m:num>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p>
                          <m:sSupPr>
                            <m:ctrlPr>
                              <a:rPr lang="de-DE" i="1" dirty="0" smtClean="0">
                                <a:solidFill>
                                  <a:schemeClr val="accent4"/>
                                </a:solidFill>
                                <a:latin typeface="Cambria Math" panose="02040503050406030204" pitchFamily="18" charset="0"/>
                                <a:ea typeface="Cambria Math" panose="02040503050406030204" pitchFamily="18" charset="0"/>
                              </a:rPr>
                            </m:ctrlPr>
                          </m:sSupPr>
                          <m:e>
                            <m:r>
                              <a:rPr lang="de-DE" i="1" dirty="0">
                                <a:solidFill>
                                  <a:schemeClr val="accent4"/>
                                </a:solidFill>
                                <a:latin typeface="Cambria Math" panose="02040503050406030204" pitchFamily="18" charset="0"/>
                                <a:ea typeface="Cambria Math" panose="02040503050406030204" pitchFamily="18" charset="0"/>
                              </a:rPr>
                              <m:t>𝑃</m:t>
                            </m:r>
                          </m:e>
                          <m:sup>
                            <m:r>
                              <a:rPr lang="de-DE" i="1" dirty="0">
                                <a:solidFill>
                                  <a:schemeClr val="accent4"/>
                                </a:solidFill>
                                <a:latin typeface="Cambria Math" panose="02040503050406030204" pitchFamily="18" charset="0"/>
                                <a:ea typeface="Cambria Math" panose="02040503050406030204" pitchFamily="18" charset="0"/>
                              </a:rPr>
                              <m:t>𝑡</m:t>
                            </m:r>
                          </m:sup>
                        </m:sSup>
                        <m:d>
                          <m:dPr>
                            <m:ctrlPr>
                              <a:rPr lang="de-DE" i="1" dirty="0">
                                <a:solidFill>
                                  <a:schemeClr val="accent4"/>
                                </a:solidFill>
                                <a:latin typeface="Cambria Math" panose="02040503050406030204" pitchFamily="18" charset="0"/>
                                <a:ea typeface="Cambria Math" panose="02040503050406030204" pitchFamily="18" charset="0"/>
                              </a:rPr>
                            </m:ctrlPr>
                          </m:dPr>
                          <m:e>
                            <m:sSub>
                              <m:sSubPr>
                                <m:ctrlPr>
                                  <a:rPr lang="de-DE" i="1" dirty="0">
                                    <a:solidFill>
                                      <a:schemeClr val="accent4"/>
                                    </a:solidFill>
                                    <a:latin typeface="Cambria Math" panose="02040503050406030204" pitchFamily="18" charset="0"/>
                                  </a:rPr>
                                </m:ctrlPr>
                              </m:sSubPr>
                              <m:e>
                                <m:r>
                                  <a:rPr lang="de-DE" b="1" i="1" dirty="0">
                                    <a:solidFill>
                                      <a:schemeClr val="accent4"/>
                                    </a:solidFill>
                                    <a:latin typeface="Cambria Math" panose="02040503050406030204" pitchFamily="18" charset="0"/>
                                  </a:rPr>
                                  <m:t>𝒓</m:t>
                                </m:r>
                              </m:e>
                              <m:sub>
                                <m:r>
                                  <a:rPr lang="de-DE" i="1" dirty="0">
                                    <a:solidFill>
                                      <a:schemeClr val="accent4"/>
                                    </a:solidFill>
                                    <a:latin typeface="Cambria Math" panose="02040503050406030204" pitchFamily="18" charset="0"/>
                                  </a:rPr>
                                  <m:t>𝑓</m:t>
                                </m:r>
                              </m:sub>
                            </m:sSub>
                          </m:e>
                        </m:d>
                      </m:den>
                    </m:f>
                  </m:oMath>
                </a14:m>
                <a:endParaRPr lang="de-DE" dirty="0"/>
              </a:p>
              <a:p>
                <a:pPr lvl="2"/>
                <a:r>
                  <a:rPr lang="en-GB" b="1" dirty="0"/>
                  <a:t>else break</a:t>
                </a:r>
              </a:p>
              <a:p>
                <a:pPr lvl="2"/>
                <a:r>
                  <a:rPr lang="en-GB" dirty="0">
                    <a:solidFill>
                      <a:schemeClr val="tx1"/>
                    </a:solidFill>
                  </a:rPr>
                  <a:t>Choose a neighbour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𝑗</m:t>
                        </m:r>
                      </m:sub>
                    </m:sSub>
                  </m:oMath>
                </a14:m>
                <a:r>
                  <a:rPr lang="en-GB" dirty="0">
                    <a:solidFill>
                      <a:schemeClr val="tx1"/>
                    </a:solidFill>
                  </a:rPr>
                  <a:t> as new current cluster at random</a:t>
                </a:r>
              </a:p>
              <a:p>
                <a:pPr lvl="2"/>
                <a:r>
                  <a:rPr lang="en-GB" dirty="0"/>
                  <a:t>Compute and send message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𝑚</m:t>
                        </m:r>
                      </m:e>
                      <m:sub>
                        <m:r>
                          <a:rPr lang="de-DE" b="0" i="1" dirty="0" smtClean="0">
                            <a:latin typeface="Cambria Math" panose="02040503050406030204" pitchFamily="18" charset="0"/>
                          </a:rPr>
                          <m:t>𝑖𝑗</m:t>
                        </m:r>
                      </m:sub>
                      <m:sup>
                        <m:r>
                          <a:rPr lang="de-DE" i="1" dirty="0">
                            <a:latin typeface="Cambria Math" panose="02040503050406030204" pitchFamily="18" charset="0"/>
                          </a:rPr>
                          <m:t>𝑡</m:t>
                        </m:r>
                      </m:sup>
                    </m:sSubSup>
                  </m:oMath>
                </a14:m>
                <a:r>
                  <a:rPr lang="en-GB" dirty="0">
                    <a:solidFill>
                      <a:schemeClr val="tx1"/>
                    </a:solidFill>
                  </a:rPr>
                  <a:t> to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𝑗</m:t>
                        </m:r>
                      </m:sub>
                    </m:sSub>
                  </m:oMath>
                </a14:m>
                <a:endParaRPr lang="en-GB" dirty="0">
                  <a:solidFill>
                    <a:schemeClr val="tx1"/>
                  </a:solidFill>
                </a:endParaRPr>
              </a:p>
              <a:p>
                <a:endParaRPr lang="en-GB" dirty="0"/>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12"/>
          </p:nvPr>
        </p:nvSpPr>
        <p:spPr/>
        <p:txBody>
          <a:bodyPr/>
          <a:lstStyle/>
          <a:p>
            <a:fld id="{67C9959E-8E6B-B04C-9955-EA096F41CA7A}" type="slidenum">
              <a:rPr lang="en-GB" smtClean="0"/>
              <a:t>32</a:t>
            </a:fld>
            <a:endParaRPr lang="en-GB"/>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1488549-1DC7-144B-BAC6-CF8260E47FB4}"/>
                  </a:ext>
                </a:extLst>
              </p:cNvPr>
              <p:cNvSpPr txBox="1"/>
              <p:nvPr/>
            </p:nvSpPr>
            <p:spPr>
              <a:xfrm>
                <a:off x="4946468" y="190539"/>
                <a:ext cx="4101738" cy="967701"/>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de-DE" dirty="0">
                    <a:ea typeface="Cambria Math" panose="02040503050406030204" pitchFamily="18" charset="0"/>
                  </a:rPr>
                  <a:t>Compute </a:t>
                </a:r>
                <a14:m>
                  <m:oMath xmlns:m="http://schemas.openxmlformats.org/officeDocument/2006/math">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𝑡</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oMath>
                </a14:m>
                <a:r>
                  <a:rPr lang="en-GB" b="1" dirty="0"/>
                  <a:t> </a:t>
                </a:r>
                <a:r>
                  <a:rPr lang="en-GB" dirty="0"/>
                  <a:t>using current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𝑚</m:t>
                        </m:r>
                      </m:e>
                      <m:sub>
                        <m:r>
                          <a:rPr lang="de-DE" i="1" dirty="0">
                            <a:latin typeface="Cambria Math" panose="02040503050406030204" pitchFamily="18" charset="0"/>
                          </a:rPr>
                          <m:t>𝑗𝑖</m:t>
                        </m:r>
                      </m:sub>
                      <m:sup>
                        <m:r>
                          <a:rPr lang="de-DE" i="1" dirty="0">
                            <a:latin typeface="Cambria Math" panose="02040503050406030204" pitchFamily="18" charset="0"/>
                          </a:rPr>
                          <m:t>𝑡</m:t>
                        </m:r>
                      </m:sup>
                    </m:sSubSup>
                  </m:oMath>
                </a14:m>
                <a:r>
                  <a:rPr lang="en-GB" dirty="0"/>
                  <a:t> and</a:t>
                </a:r>
                <a:r>
                  <a:rPr lang="de-DE" dirty="0">
                    <a:ea typeface="Cambria Math" panose="02040503050406030204" pitchFamily="18" charset="0"/>
                  </a:rPr>
                  <a:t> </a:t>
                </a:r>
                <a14:m>
                  <m:oMath xmlns:m="http://schemas.openxmlformats.org/officeDocument/2006/math">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𝐹</m:t>
                        </m:r>
                      </m:e>
                      <m:sub>
                        <m:r>
                          <a:rPr lang="de-DE" i="1" dirty="0">
                            <a:latin typeface="Cambria Math" panose="02040503050406030204" pitchFamily="18" charset="0"/>
                            <a:ea typeface="Cambria Math" panose="02040503050406030204" pitchFamily="18" charset="0"/>
                          </a:rPr>
                          <m:t>𝑖</m:t>
                        </m:r>
                      </m:sub>
                      <m:sup>
                        <m:r>
                          <a:rPr lang="de-DE" i="1" dirty="0">
                            <a:latin typeface="Cambria Math" panose="02040503050406030204" pitchFamily="18" charset="0"/>
                            <a:ea typeface="Cambria Math" panose="02040503050406030204" pitchFamily="18" charset="0"/>
                          </a:rPr>
                          <m:t>𝑡</m:t>
                        </m:r>
                      </m:sup>
                    </m:sSubSup>
                  </m:oMath>
                </a14:m>
                <a:r>
                  <a:rPr lang="en-GB" dirty="0"/>
                  <a:t> </a:t>
                </a:r>
              </a:p>
              <a:p>
                <a:pPr marL="285750" indent="-285750">
                  <a:buFont typeface="Arial" panose="020B0604020202020204" pitchFamily="34" charset="0"/>
                  <a:buChar char="•"/>
                </a:pPr>
                <a:r>
                  <a:rPr lang="en-GB" dirty="0"/>
                  <a:t>Organise in a reasonable way over all local factors and assignments</a:t>
                </a:r>
              </a:p>
            </p:txBody>
          </p:sp>
        </mc:Choice>
        <mc:Fallback xmlns="">
          <p:sp>
            <p:nvSpPr>
              <p:cNvPr id="4" name="TextBox 3">
                <a:extLst>
                  <a:ext uri="{FF2B5EF4-FFF2-40B4-BE49-F238E27FC236}">
                    <a16:creationId xmlns:a16="http://schemas.microsoft.com/office/drawing/2014/main" id="{11488549-1DC7-144B-BAC6-CF8260E47FB4}"/>
                  </a:ext>
                </a:extLst>
              </p:cNvPr>
              <p:cNvSpPr txBox="1">
                <a:spLocks noRot="1" noChangeAspect="1" noMove="1" noResize="1" noEditPoints="1" noAdjustHandles="1" noChangeArrowheads="1" noChangeShapeType="1" noTextEdit="1"/>
              </p:cNvSpPr>
              <p:nvPr/>
            </p:nvSpPr>
            <p:spPr>
              <a:xfrm>
                <a:off x="4946468" y="190539"/>
                <a:ext cx="4101738" cy="967701"/>
              </a:xfrm>
              <a:prstGeom prst="rect">
                <a:avLst/>
              </a:prstGeom>
              <a:blipFill>
                <a:blip r:embed="rId3"/>
                <a:stretch>
                  <a:fillRect/>
                </a:stretch>
              </a:blipFill>
            </p:spPr>
            <p:txBody>
              <a:bodyPr/>
              <a:lstStyle/>
              <a:p>
                <a:r>
                  <a:rPr lang="en-GB">
                    <a:noFill/>
                  </a:rPr>
                  <a:t> </a:t>
                </a:r>
              </a:p>
            </p:txBody>
          </p:sp>
        </mc:Fallback>
      </mc:AlternateContent>
      <p:cxnSp>
        <p:nvCxnSpPr>
          <p:cNvPr id="9" name="Straight Arrow Connector 8">
            <a:extLst>
              <a:ext uri="{FF2B5EF4-FFF2-40B4-BE49-F238E27FC236}">
                <a16:creationId xmlns:a16="http://schemas.microsoft.com/office/drawing/2014/main" id="{52958991-4F6D-B64C-91C2-BAAB8830139C}"/>
              </a:ext>
            </a:extLst>
          </p:cNvPr>
          <p:cNvCxnSpPr>
            <a:cxnSpLocks/>
            <a:stCxn id="4" idx="2"/>
          </p:cNvCxnSpPr>
          <p:nvPr/>
        </p:nvCxnSpPr>
        <p:spPr>
          <a:xfrm flipH="1">
            <a:off x="5399314" y="1158240"/>
            <a:ext cx="1598023" cy="368372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8B4200E-7E0C-2A4A-B5E2-C1F9C3FB676F}"/>
                  </a:ext>
                </a:extLst>
              </p:cNvPr>
              <p:cNvSpPr txBox="1"/>
              <p:nvPr/>
            </p:nvSpPr>
            <p:spPr>
              <a:xfrm>
                <a:off x="6399185" y="3573809"/>
                <a:ext cx="2649021" cy="1754326"/>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dirty="0">
                    <a:ea typeface="Cambria Math" panose="02040503050406030204" pitchFamily="18" charset="0"/>
                  </a:rPr>
                  <a:t>No ordering prescribed; </a:t>
                </a:r>
                <a:r>
                  <a:rPr lang="en-GB" dirty="0"/>
                  <a:t>implicit requirement that all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oMath>
                </a14:m>
                <a:r>
                  <a:rPr lang="en-GB" dirty="0"/>
                  <a:t> visited enough times</a:t>
                </a:r>
              </a:p>
              <a:p>
                <a:pPr marL="285750" indent="-285750">
                  <a:buFont typeface="Arial" panose="020B0604020202020204" pitchFamily="34" charset="0"/>
                  <a:buChar char="•"/>
                </a:pPr>
                <a:r>
                  <a:rPr lang="en-GB" dirty="0"/>
                  <a:t>E.g., start at a leaf, traverse the clusters by depth first search</a:t>
                </a:r>
              </a:p>
            </p:txBody>
          </p:sp>
        </mc:Choice>
        <mc:Fallback xmlns="">
          <p:sp>
            <p:nvSpPr>
              <p:cNvPr id="16" name="TextBox 15">
                <a:extLst>
                  <a:ext uri="{FF2B5EF4-FFF2-40B4-BE49-F238E27FC236}">
                    <a16:creationId xmlns:a16="http://schemas.microsoft.com/office/drawing/2014/main" id="{78B4200E-7E0C-2A4A-B5E2-C1F9C3FB676F}"/>
                  </a:ext>
                </a:extLst>
              </p:cNvPr>
              <p:cNvSpPr txBox="1">
                <a:spLocks noRot="1" noChangeAspect="1" noMove="1" noResize="1" noEditPoints="1" noAdjustHandles="1" noChangeArrowheads="1" noChangeShapeType="1" noTextEdit="1"/>
              </p:cNvSpPr>
              <p:nvPr/>
            </p:nvSpPr>
            <p:spPr>
              <a:xfrm>
                <a:off x="6399185" y="3573809"/>
                <a:ext cx="2649021" cy="1754326"/>
              </a:xfrm>
              <a:prstGeom prst="rect">
                <a:avLst/>
              </a:prstGeom>
              <a:blipFill>
                <a:blip r:embed="rId4"/>
                <a:stretch>
                  <a:fillRect/>
                </a:stretch>
              </a:blipFill>
            </p:spPr>
            <p:txBody>
              <a:bodyPr/>
              <a:lstStyle/>
              <a:p>
                <a:r>
                  <a:rPr lang="en-GB">
                    <a:noFill/>
                  </a:rPr>
                  <a:t> </a:t>
                </a:r>
              </a:p>
            </p:txBody>
          </p:sp>
        </mc:Fallback>
      </mc:AlternateContent>
      <p:cxnSp>
        <p:nvCxnSpPr>
          <p:cNvPr id="17" name="Straight Arrow Connector 16">
            <a:extLst>
              <a:ext uri="{FF2B5EF4-FFF2-40B4-BE49-F238E27FC236}">
                <a16:creationId xmlns:a16="http://schemas.microsoft.com/office/drawing/2014/main" id="{BA87ABCE-694B-CD4C-9957-A43F6CDF36C0}"/>
              </a:ext>
            </a:extLst>
          </p:cNvPr>
          <p:cNvCxnSpPr>
            <a:cxnSpLocks/>
            <a:stCxn id="16" idx="1"/>
          </p:cNvCxnSpPr>
          <p:nvPr/>
        </p:nvCxnSpPr>
        <p:spPr>
          <a:xfrm flipH="1">
            <a:off x="5592527" y="4450972"/>
            <a:ext cx="806658" cy="94937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F57A426-5CD2-DE4A-AE87-F456C0E8075E}"/>
              </a:ext>
            </a:extLst>
          </p:cNvPr>
          <p:cNvSpPr/>
          <p:nvPr/>
        </p:nvSpPr>
        <p:spPr>
          <a:xfrm>
            <a:off x="1970287" y="6321366"/>
            <a:ext cx="6224479" cy="400110"/>
          </a:xfrm>
          <a:prstGeom prst="rect">
            <a:avLst/>
          </a:prstGeom>
        </p:spPr>
        <p:txBody>
          <a:bodyPr wrap="square">
            <a:spAutoFit/>
          </a:bodyPr>
          <a:lstStyle/>
          <a:p>
            <a:r>
              <a:rPr lang="en-GB" sz="1000" dirty="0">
                <a:solidFill>
                  <a:schemeClr val="accent3"/>
                </a:solidFill>
                <a:latin typeface="CMR10"/>
              </a:rPr>
              <a:t>Yee </a:t>
            </a:r>
            <a:r>
              <a:rPr lang="en-GB" sz="1000" dirty="0" err="1">
                <a:solidFill>
                  <a:schemeClr val="accent3"/>
                </a:solidFill>
                <a:latin typeface="CMR10"/>
              </a:rPr>
              <a:t>Whye</a:t>
            </a:r>
            <a:r>
              <a:rPr lang="en-GB" sz="1000" dirty="0">
                <a:solidFill>
                  <a:schemeClr val="accent3"/>
                </a:solidFill>
                <a:latin typeface="CMR10"/>
              </a:rPr>
              <a:t> </a:t>
            </a:r>
            <a:r>
              <a:rPr lang="en-GB" sz="1000" dirty="0" err="1">
                <a:solidFill>
                  <a:schemeClr val="accent3"/>
                </a:solidFill>
                <a:latin typeface="CMR10"/>
              </a:rPr>
              <a:t>Teh</a:t>
            </a:r>
            <a:r>
              <a:rPr lang="en-GB" sz="1000" dirty="0">
                <a:solidFill>
                  <a:schemeClr val="accent3"/>
                </a:solidFill>
                <a:latin typeface="CMR10"/>
              </a:rPr>
              <a:t> and Max Welling: On Improving the Efficiency of the Iterative Proportional Fitting Procedure. In: </a:t>
            </a:r>
            <a:r>
              <a:rPr lang="en-GB" sz="1000" i="1" dirty="0">
                <a:solidFill>
                  <a:schemeClr val="accent3"/>
                </a:solidFill>
                <a:latin typeface="CMR10"/>
              </a:rPr>
              <a:t>AISTATS-03 Proceedings of the Ninth International Workshop on Artificial Intelligence and Statistics</a:t>
            </a:r>
            <a:r>
              <a:rPr lang="en-GB" sz="1000" dirty="0">
                <a:solidFill>
                  <a:schemeClr val="accent3"/>
                </a:solidFill>
                <a:latin typeface="CMR10"/>
              </a:rPr>
              <a:t>, 2003.</a:t>
            </a:r>
            <a:endParaRPr lang="en-GB" sz="1000" dirty="0">
              <a:solidFill>
                <a:schemeClr val="accent3"/>
              </a:solidFill>
            </a:endParaRPr>
          </a:p>
        </p:txBody>
      </p:sp>
    </p:spTree>
    <p:extLst>
      <p:ext uri="{BB962C8B-B14F-4D97-AF65-F5344CB8AC3E}">
        <p14:creationId xmlns:p14="http://schemas.microsoft.com/office/powerpoint/2010/main" val="226732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58E7-38EF-A842-BAB8-FF73FA06BCA5}"/>
              </a:ext>
            </a:extLst>
          </p:cNvPr>
          <p:cNvSpPr>
            <a:spLocks noGrp="1"/>
          </p:cNvSpPr>
          <p:nvPr>
            <p:ph type="title"/>
          </p:nvPr>
        </p:nvSpPr>
        <p:spPr/>
        <p:txBody>
          <a:bodyPr/>
          <a:lstStyle/>
          <a:p>
            <a:r>
              <a:rPr lang="en-GB" dirty="0"/>
              <a:t>Properties of IPF Updates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07BE60-CEDB-4F43-91AC-F75C6FE96A79}"/>
                  </a:ext>
                </a:extLst>
              </p:cNvPr>
              <p:cNvSpPr>
                <a:spLocks noGrp="1"/>
              </p:cNvSpPr>
              <p:nvPr>
                <p:ph idx="1"/>
              </p:nvPr>
            </p:nvSpPr>
            <p:spPr>
              <a:xfrm>
                <a:off x="628649" y="1158240"/>
                <a:ext cx="6379569" cy="5018723"/>
              </a:xfrm>
            </p:spPr>
            <p:txBody>
              <a:bodyPr>
                <a:normAutofit fontScale="92500" lnSpcReduction="20000"/>
              </a:bodyPr>
              <a:lstStyle/>
              <a:p>
                <a:r>
                  <a:rPr lang="en-GB" dirty="0">
                    <a:ea typeface="Cambria Math" panose="02040503050406030204" pitchFamily="18" charset="0"/>
                  </a:rPr>
                  <a:t>Reduces to one update per factor if factors are over maximal cliques</a:t>
                </a:r>
              </a:p>
              <a:p>
                <a:r>
                  <a:rPr lang="en-GB" dirty="0"/>
                  <a:t>Coordinate ascent algorithm</a:t>
                </a:r>
              </a:p>
              <a:p>
                <a:pPr lvl="1"/>
                <a:r>
                  <a:rPr lang="en-GB" dirty="0"/>
                  <a:t>Coordinates = parameters </a:t>
                </a:r>
                <a14:m>
                  <m:oMath xmlns:m="http://schemas.openxmlformats.org/officeDocument/2006/math">
                    <m:r>
                      <a:rPr lang="en-GB" i="1" smtClean="0">
                        <a:latin typeface="Cambria Math" panose="02040503050406030204" pitchFamily="18" charset="0"/>
                        <a:ea typeface="Cambria Math" panose="02040503050406030204" pitchFamily="18" charset="0"/>
                      </a:rPr>
                      <m:t>𝜃</m:t>
                    </m:r>
                  </m:oMath>
                </a14:m>
                <a:r>
                  <a:rPr lang="en-GB" dirty="0"/>
                  <a:t> in clusters</a:t>
                </a:r>
              </a:p>
              <a:p>
                <a:pPr lvl="1"/>
                <a:r>
                  <a:rPr lang="en-GB" dirty="0"/>
                  <a:t>At each step, the update increases the log-likelihood of the data </a:t>
                </a:r>
                <a14:m>
                  <m:oMath xmlns:m="http://schemas.openxmlformats.org/officeDocument/2006/math">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a:rPr lang="de-DE" i="1">
                        <a:latin typeface="Cambria Math" panose="02040503050406030204" pitchFamily="18" charset="0"/>
                        <a:ea typeface="Cambria Math" panose="02040503050406030204" pitchFamily="18" charset="0"/>
                      </a:rPr>
                      <m:t> </m:t>
                    </m:r>
                  </m:oMath>
                </a14:m>
                <a:r>
                  <a:rPr lang="en-GB" dirty="0"/>
                  <a:t>and it will converge to a global maximum</a:t>
                </a:r>
              </a:p>
              <a:p>
                <a:r>
                  <a:rPr lang="en-GB" dirty="0"/>
                  <a:t>Maximising the log-likelihood is equivalent to minimising the KL divergence (cross entropy)</a:t>
                </a:r>
              </a:p>
              <a:p>
                <a:pPr marL="457200" lvl="1"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max</m:t>
                          </m:r>
                        </m:fName>
                        <m:e>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e>
                      </m:func>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min</m:t>
                          </m:r>
                        </m:fName>
                        <m:e>
                          <m:r>
                            <a:rPr lang="de-DE" b="0" i="1" smtClean="0">
                              <a:latin typeface="Cambria Math" panose="02040503050406030204" pitchFamily="18" charset="0"/>
                              <a:ea typeface="Cambria Math" panose="02040503050406030204" pitchFamily="18" charset="0"/>
                            </a:rPr>
                            <m:t>𝐾𝐿</m:t>
                          </m:r>
                          <m:d>
                            <m:dPr>
                              <m:ctrlPr>
                                <a:rPr lang="de-DE" b="0" i="1" smtClean="0">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e>
                              </m:d>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𝑃</m:t>
                              </m:r>
                              <m:d>
                                <m:dPr>
                                  <m:ctrlPr>
                                    <a:rPr lang="de-DE" b="0" i="1" dirty="0" smtClean="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r>
                                    <a:rPr lang="de-DE" b="0" i="1" dirty="0"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d>
                        </m:e>
                      </m:func>
                    </m:oMath>
                    <m:oMath xmlns:m="http://schemas.openxmlformats.org/officeDocument/2006/math">
                      <m:r>
                        <a:rPr lang="de-DE" i="1">
                          <a:latin typeface="Cambria Math" panose="02040503050406030204" pitchFamily="18" charset="0"/>
                          <a:ea typeface="Cambria Math" panose="02040503050406030204" pitchFamily="18" charset="0"/>
                        </a:rPr>
                        <m:t>𝐾𝐿</m:t>
                      </m:r>
                      <m:d>
                        <m:dPr>
                          <m:ctrlPr>
                            <a:rPr lang="de-DE" i="1">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𝑃</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d>
                      <m:r>
                        <a:rPr lang="de-DE" b="0" i="1" smtClean="0">
                          <a:latin typeface="Cambria Math" panose="02040503050406030204" pitchFamily="18" charset="0"/>
                          <a:ea typeface="Cambria Math" panose="02040503050406030204" pitchFamily="18" charset="0"/>
                        </a:rPr>
                        <m:t>=</m:t>
                      </m:r>
                      <m:nary>
                        <m:naryPr>
                          <m:chr m:val="∑"/>
                          <m:supHide m:val="on"/>
                          <m:ctrlPr>
                            <a:rPr lang="de-DE" b="0" i="1" smtClean="0">
                              <a:latin typeface="Cambria Math" panose="02040503050406030204" pitchFamily="18" charset="0"/>
                              <a:ea typeface="Cambria Math" panose="02040503050406030204" pitchFamily="18" charset="0"/>
                            </a:rPr>
                          </m:ctrlPr>
                        </m:naryPr>
                        <m:sub>
                          <m:r>
                            <m:rPr>
                              <m:brk m:alnAt="7"/>
                            </m:rPr>
                            <a:rPr lang="de-DE" b="1" i="1" smtClean="0">
                              <a:latin typeface="Cambria Math" panose="02040503050406030204" pitchFamily="18" charset="0"/>
                              <a:ea typeface="Cambria Math" panose="02040503050406030204" pitchFamily="18" charset="0"/>
                            </a:rPr>
                            <m:t>𝒓</m:t>
                          </m:r>
                        </m:sub>
                        <m:sup/>
                        <m:e>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e>
                          </m:d>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log</m:t>
                              </m:r>
                            </m:fName>
                            <m:e>
                              <m:f>
                                <m:fPr>
                                  <m:ctrlPr>
                                    <a:rPr lang="de-DE" b="1" i="1" dirty="0">
                                      <a:latin typeface="Cambria Math" panose="02040503050406030204" pitchFamily="18" charset="0"/>
                                      <a:ea typeface="Cambria Math" panose="02040503050406030204" pitchFamily="18" charset="0"/>
                                    </a:rPr>
                                  </m:ctrlPr>
                                </m:fPr>
                                <m:num>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e>
                                  </m:d>
                                </m:num>
                                <m:den>
                                  <m:r>
                                    <a:rPr lang="de-DE" i="1" dirty="0">
                                      <a:latin typeface="Cambria Math" panose="02040503050406030204" pitchFamily="18" charset="0"/>
                                      <a:ea typeface="Cambria Math" panose="02040503050406030204" pitchFamily="18" charset="0"/>
                                    </a:rPr>
                                    <m:t>𝑃</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den>
                              </m:f>
                            </m:e>
                          </m:func>
                        </m:e>
                      </m:nary>
                    </m:oMath>
                  </m:oMathPara>
                </a14:m>
                <a:endParaRPr lang="en-GB" dirty="0"/>
              </a:p>
              <a:p>
                <a:r>
                  <a:rPr lang="en-GB" dirty="0"/>
                  <a:t>Max-entropy principle for parameterisation: dual perspective to MLE</a:t>
                </a:r>
              </a:p>
            </p:txBody>
          </p:sp>
        </mc:Choice>
        <mc:Fallback xmlns="">
          <p:sp>
            <p:nvSpPr>
              <p:cNvPr id="3" name="Content Placeholder 2">
                <a:extLst>
                  <a:ext uri="{FF2B5EF4-FFF2-40B4-BE49-F238E27FC236}">
                    <a16:creationId xmlns:a16="http://schemas.microsoft.com/office/drawing/2014/main" id="{2707BE60-CEDB-4F43-91AC-F75C6FE96A79}"/>
                  </a:ext>
                </a:extLst>
              </p:cNvPr>
              <p:cNvSpPr>
                <a:spLocks noGrp="1" noRot="1" noChangeAspect="1" noMove="1" noResize="1" noEditPoints="1" noAdjustHandles="1" noChangeArrowheads="1" noChangeShapeType="1" noTextEdit="1"/>
              </p:cNvSpPr>
              <p:nvPr>
                <p:ph idx="1"/>
              </p:nvPr>
            </p:nvSpPr>
            <p:spPr>
              <a:xfrm>
                <a:off x="628649" y="1158240"/>
                <a:ext cx="6379569" cy="5018723"/>
              </a:xfrm>
              <a:blipFill>
                <a:blip r:embed="rId2"/>
                <a:stretch>
                  <a:fillRect l="-1389" t="-3030" r="-1587" b="-1893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206A60A-F036-DF43-8C57-049F3E231A32}"/>
              </a:ext>
            </a:extLst>
          </p:cNvPr>
          <p:cNvSpPr>
            <a:spLocks noGrp="1"/>
          </p:cNvSpPr>
          <p:nvPr>
            <p:ph type="sldNum" sz="quarter" idx="12"/>
          </p:nvPr>
        </p:nvSpPr>
        <p:spPr/>
        <p:txBody>
          <a:bodyPr/>
          <a:lstStyle/>
          <a:p>
            <a:fld id="{67C9959E-8E6B-B04C-9955-EA096F41CA7A}" type="slidenum">
              <a:rPr lang="en-GB" smtClean="0"/>
              <a:t>33</a:t>
            </a:fld>
            <a:endParaRPr lang="en-GB"/>
          </a:p>
        </p:txBody>
      </p:sp>
      <p:graphicFrame>
        <p:nvGraphicFramePr>
          <p:cNvPr id="8" name="Chart 7">
            <a:extLst>
              <a:ext uri="{FF2B5EF4-FFF2-40B4-BE49-F238E27FC236}">
                <a16:creationId xmlns:a16="http://schemas.microsoft.com/office/drawing/2014/main" id="{9E0F3AAC-711A-0C44-B25E-A8DAEA4D39E3}"/>
              </a:ext>
            </a:extLst>
          </p:cNvPr>
          <p:cNvGraphicFramePr>
            <a:graphicFrameLocks/>
          </p:cNvGraphicFramePr>
          <p:nvPr>
            <p:extLst>
              <p:ext uri="{D42A27DB-BD31-4B8C-83A1-F6EECF244321}">
                <p14:modId xmlns:p14="http://schemas.microsoft.com/office/powerpoint/2010/main" val="2871875319"/>
              </p:ext>
            </p:extLst>
          </p:nvPr>
        </p:nvGraphicFramePr>
        <p:xfrm>
          <a:off x="6644643" y="1546326"/>
          <a:ext cx="2378803" cy="21248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6DC8A53F-EACD-DE4B-AED8-7E4B4D78B42A}"/>
              </a:ext>
            </a:extLst>
          </p:cNvPr>
          <p:cNvGraphicFramePr>
            <a:graphicFrameLocks/>
          </p:cNvGraphicFramePr>
          <p:nvPr>
            <p:extLst>
              <p:ext uri="{D42A27DB-BD31-4B8C-83A1-F6EECF244321}">
                <p14:modId xmlns:p14="http://schemas.microsoft.com/office/powerpoint/2010/main" val="1483780146"/>
              </p:ext>
            </p:extLst>
          </p:nvPr>
        </p:nvGraphicFramePr>
        <p:xfrm>
          <a:off x="6644643" y="3895174"/>
          <a:ext cx="2378803" cy="2113739"/>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D8D8426-9215-D944-81A0-1EF999FCF322}"/>
                  </a:ext>
                </a:extLst>
              </p:cNvPr>
              <p:cNvSpPr txBox="1"/>
              <p:nvPr/>
            </p:nvSpPr>
            <p:spPr>
              <a:xfrm>
                <a:off x="7123613" y="2420104"/>
                <a:ext cx="535210" cy="2489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sz="1000" i="1" dirty="0" smtClean="0">
                              <a:solidFill>
                                <a:schemeClr val="accent1"/>
                              </a:solidFill>
                              <a:latin typeface="Cambria Math" panose="02040503050406030204" pitchFamily="18" charset="0"/>
                              <a:ea typeface="Cambria Math" panose="02040503050406030204" pitchFamily="18" charset="0"/>
                            </a:rPr>
                          </m:ctrlPr>
                        </m:sSupPr>
                        <m:e>
                          <m:r>
                            <a:rPr lang="de-DE" sz="1000" i="1" dirty="0">
                              <a:solidFill>
                                <a:schemeClr val="accent1"/>
                              </a:solidFill>
                              <a:latin typeface="Cambria Math" panose="02040503050406030204" pitchFamily="18" charset="0"/>
                              <a:ea typeface="Cambria Math" panose="02040503050406030204" pitchFamily="18" charset="0"/>
                            </a:rPr>
                            <m:t>𝑃</m:t>
                          </m:r>
                        </m:e>
                        <m:sup>
                          <m:r>
                            <a:rPr lang="de-DE" sz="1000" i="1" dirty="0">
                              <a:solidFill>
                                <a:schemeClr val="accent1"/>
                              </a:solidFill>
                              <a:latin typeface="Cambria Math" panose="02040503050406030204" pitchFamily="18" charset="0"/>
                              <a:ea typeface="Cambria Math" panose="02040503050406030204" pitchFamily="18" charset="0"/>
                            </a:rPr>
                            <m:t>#</m:t>
                          </m:r>
                        </m:sup>
                      </m:sSup>
                      <m:d>
                        <m:dPr>
                          <m:ctrlPr>
                            <a:rPr lang="de-DE" sz="1000" i="1">
                              <a:solidFill>
                                <a:schemeClr val="accent1"/>
                              </a:solidFill>
                              <a:latin typeface="Cambria Math" panose="02040503050406030204" pitchFamily="18" charset="0"/>
                            </a:rPr>
                          </m:ctrlPr>
                        </m:dPr>
                        <m:e>
                          <m:r>
                            <a:rPr lang="de-DE" sz="1000" b="1" i="1" dirty="0">
                              <a:solidFill>
                                <a:schemeClr val="accent1"/>
                              </a:solidFill>
                              <a:latin typeface="Cambria Math" panose="02040503050406030204" pitchFamily="18" charset="0"/>
                              <a:ea typeface="Cambria Math" panose="02040503050406030204" pitchFamily="18" charset="0"/>
                            </a:rPr>
                            <m:t>𝒓</m:t>
                          </m:r>
                        </m:e>
                      </m:d>
                    </m:oMath>
                  </m:oMathPara>
                </a14:m>
                <a:endParaRPr lang="en-GB" sz="1000" dirty="0">
                  <a:solidFill>
                    <a:schemeClr val="accent1"/>
                  </a:solidFill>
                </a:endParaRPr>
              </a:p>
            </p:txBody>
          </p:sp>
        </mc:Choice>
        <mc:Fallback xmlns="">
          <p:sp>
            <p:nvSpPr>
              <p:cNvPr id="10" name="TextBox 9">
                <a:extLst>
                  <a:ext uri="{FF2B5EF4-FFF2-40B4-BE49-F238E27FC236}">
                    <a16:creationId xmlns:a16="http://schemas.microsoft.com/office/drawing/2014/main" id="{AD8D8426-9215-D944-81A0-1EF999FCF322}"/>
                  </a:ext>
                </a:extLst>
              </p:cNvPr>
              <p:cNvSpPr txBox="1">
                <a:spLocks noRot="1" noChangeAspect="1" noMove="1" noResize="1" noEditPoints="1" noAdjustHandles="1" noChangeArrowheads="1" noChangeShapeType="1" noTextEdit="1"/>
              </p:cNvSpPr>
              <p:nvPr/>
            </p:nvSpPr>
            <p:spPr>
              <a:xfrm>
                <a:off x="7123613" y="2420104"/>
                <a:ext cx="535210" cy="24897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6C344D6-89CC-EC48-AD1B-4DA0CF4FFC6D}"/>
                  </a:ext>
                </a:extLst>
              </p:cNvPr>
              <p:cNvSpPr/>
              <p:nvPr/>
            </p:nvSpPr>
            <p:spPr>
              <a:xfrm>
                <a:off x="8319877" y="2575916"/>
                <a:ext cx="588174"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000" i="1" dirty="0" smtClean="0">
                          <a:solidFill>
                            <a:srgbClr val="C00000"/>
                          </a:solidFill>
                          <a:latin typeface="Cambria Math" panose="02040503050406030204" pitchFamily="18" charset="0"/>
                          <a:ea typeface="Cambria Math" panose="02040503050406030204" pitchFamily="18" charset="0"/>
                        </a:rPr>
                        <m:t>𝑃</m:t>
                      </m:r>
                      <m:d>
                        <m:dPr>
                          <m:ctrlPr>
                            <a:rPr lang="de-DE" sz="1000" i="1" dirty="0">
                              <a:solidFill>
                                <a:srgbClr val="C00000"/>
                              </a:solidFill>
                              <a:latin typeface="Cambria Math" panose="02040503050406030204" pitchFamily="18" charset="0"/>
                              <a:ea typeface="Cambria Math" panose="02040503050406030204" pitchFamily="18" charset="0"/>
                            </a:rPr>
                          </m:ctrlPr>
                        </m:dPr>
                        <m:e>
                          <m:r>
                            <a:rPr lang="de-DE" sz="1000" b="1" i="1" dirty="0">
                              <a:solidFill>
                                <a:srgbClr val="C00000"/>
                              </a:solidFill>
                              <a:latin typeface="Cambria Math" panose="02040503050406030204" pitchFamily="18" charset="0"/>
                              <a:ea typeface="Cambria Math" panose="02040503050406030204" pitchFamily="18" charset="0"/>
                            </a:rPr>
                            <m:t>𝒓</m:t>
                          </m:r>
                          <m:r>
                            <a:rPr lang="de-DE" sz="1000" i="1" dirty="0">
                              <a:solidFill>
                                <a:srgbClr val="C00000"/>
                              </a:solidFill>
                              <a:latin typeface="Cambria Math" panose="02040503050406030204" pitchFamily="18" charset="0"/>
                              <a:ea typeface="Cambria Math" panose="02040503050406030204" pitchFamily="18" charset="0"/>
                            </a:rPr>
                            <m:t>|</m:t>
                          </m:r>
                          <m:r>
                            <a:rPr lang="de-DE" sz="1000" i="1">
                              <a:solidFill>
                                <a:srgbClr val="C00000"/>
                              </a:solidFill>
                              <a:latin typeface="Cambria Math" panose="02040503050406030204" pitchFamily="18" charset="0"/>
                              <a:ea typeface="Cambria Math" panose="02040503050406030204" pitchFamily="18" charset="0"/>
                            </a:rPr>
                            <m:t>𝜃</m:t>
                          </m:r>
                        </m:e>
                      </m:d>
                    </m:oMath>
                  </m:oMathPara>
                </a14:m>
                <a:endParaRPr lang="en-GB" sz="1000" dirty="0">
                  <a:solidFill>
                    <a:srgbClr val="C00000"/>
                  </a:solidFill>
                </a:endParaRPr>
              </a:p>
            </p:txBody>
          </p:sp>
        </mc:Choice>
        <mc:Fallback xmlns="">
          <p:sp>
            <p:nvSpPr>
              <p:cNvPr id="11" name="Rectangle 10">
                <a:extLst>
                  <a:ext uri="{FF2B5EF4-FFF2-40B4-BE49-F238E27FC236}">
                    <a16:creationId xmlns:a16="http://schemas.microsoft.com/office/drawing/2014/main" id="{76C344D6-89CC-EC48-AD1B-4DA0CF4FFC6D}"/>
                  </a:ext>
                </a:extLst>
              </p:cNvPr>
              <p:cNvSpPr>
                <a:spLocks noRot="1" noChangeAspect="1" noMove="1" noResize="1" noEditPoints="1" noAdjustHandles="1" noChangeArrowheads="1" noChangeShapeType="1" noTextEdit="1"/>
              </p:cNvSpPr>
              <p:nvPr/>
            </p:nvSpPr>
            <p:spPr>
              <a:xfrm>
                <a:off x="8319877" y="2575916"/>
                <a:ext cx="588174" cy="24622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E7C05CF-8C6B-7A49-B990-A75909BB0961}"/>
                  </a:ext>
                </a:extLst>
              </p:cNvPr>
              <p:cNvSpPr/>
              <p:nvPr/>
            </p:nvSpPr>
            <p:spPr>
              <a:xfrm>
                <a:off x="7779261" y="4524950"/>
                <a:ext cx="1348831" cy="3226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000" i="1" smtClean="0">
                          <a:solidFill>
                            <a:schemeClr val="tx1">
                              <a:lumMod val="50000"/>
                              <a:lumOff val="50000"/>
                            </a:schemeClr>
                          </a:solidFill>
                          <a:latin typeface="Cambria Math" panose="02040503050406030204" pitchFamily="18" charset="0"/>
                          <a:ea typeface="Cambria Math" panose="02040503050406030204" pitchFamily="18" charset="0"/>
                        </a:rPr>
                        <m:t>𝐾𝐿</m:t>
                      </m:r>
                      <m:d>
                        <m:dPr>
                          <m:ctrlPr>
                            <a:rPr lang="de-DE" sz="1000" i="1">
                              <a:solidFill>
                                <a:schemeClr val="tx1">
                                  <a:lumMod val="50000"/>
                                  <a:lumOff val="50000"/>
                                </a:schemeClr>
                              </a:solidFill>
                              <a:latin typeface="Cambria Math" panose="02040503050406030204" pitchFamily="18" charset="0"/>
                              <a:ea typeface="Cambria Math" panose="02040503050406030204" pitchFamily="18" charset="0"/>
                            </a:rPr>
                          </m:ctrlPr>
                        </m:dPr>
                        <m:e>
                          <m:sSup>
                            <m:sSupPr>
                              <m:ctrlPr>
                                <a:rPr lang="de-DE" sz="1000" i="1" dirty="0">
                                  <a:solidFill>
                                    <a:schemeClr val="tx1">
                                      <a:lumMod val="50000"/>
                                      <a:lumOff val="50000"/>
                                    </a:schemeClr>
                                  </a:solidFill>
                                  <a:latin typeface="Cambria Math" panose="02040503050406030204" pitchFamily="18" charset="0"/>
                                  <a:ea typeface="Cambria Math" panose="02040503050406030204" pitchFamily="18" charset="0"/>
                                </a:rPr>
                              </m:ctrlPr>
                            </m:sSupPr>
                            <m:e>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𝑃</m:t>
                              </m:r>
                            </m:e>
                            <m:sup>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m:t>
                              </m:r>
                            </m:sup>
                          </m:sSup>
                          <m:d>
                            <m:dPr>
                              <m:ctrlPr>
                                <a:rPr lang="de-DE" sz="1000" i="1">
                                  <a:solidFill>
                                    <a:schemeClr val="tx1">
                                      <a:lumMod val="50000"/>
                                      <a:lumOff val="50000"/>
                                    </a:schemeClr>
                                  </a:solidFill>
                                  <a:latin typeface="Cambria Math" panose="02040503050406030204" pitchFamily="18" charset="0"/>
                                </a:rPr>
                              </m:ctrlPr>
                            </m:dPr>
                            <m:e>
                              <m:r>
                                <a:rPr lang="de-DE" sz="1000" b="1" i="1" dirty="0">
                                  <a:solidFill>
                                    <a:schemeClr val="tx1">
                                      <a:lumMod val="50000"/>
                                      <a:lumOff val="50000"/>
                                    </a:schemeClr>
                                  </a:solidFill>
                                  <a:latin typeface="Cambria Math" panose="02040503050406030204" pitchFamily="18" charset="0"/>
                                  <a:ea typeface="Cambria Math" panose="02040503050406030204" pitchFamily="18" charset="0"/>
                                </a:rPr>
                                <m:t>𝒓</m:t>
                              </m:r>
                            </m:e>
                          </m:d>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m:t>
                          </m:r>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𝑃</m:t>
                          </m:r>
                          <m:d>
                            <m:dPr>
                              <m:ctrlPr>
                                <a:rPr lang="de-DE" sz="1000" i="1" dirty="0">
                                  <a:solidFill>
                                    <a:schemeClr val="tx1">
                                      <a:lumMod val="50000"/>
                                      <a:lumOff val="50000"/>
                                    </a:schemeClr>
                                  </a:solidFill>
                                  <a:latin typeface="Cambria Math" panose="02040503050406030204" pitchFamily="18" charset="0"/>
                                  <a:ea typeface="Cambria Math" panose="02040503050406030204" pitchFamily="18" charset="0"/>
                                </a:rPr>
                              </m:ctrlPr>
                            </m:dPr>
                            <m:e>
                              <m:r>
                                <a:rPr lang="de-DE" sz="1000" b="1" i="1" dirty="0">
                                  <a:solidFill>
                                    <a:schemeClr val="tx1">
                                      <a:lumMod val="50000"/>
                                      <a:lumOff val="50000"/>
                                    </a:schemeClr>
                                  </a:solidFill>
                                  <a:latin typeface="Cambria Math" panose="02040503050406030204" pitchFamily="18" charset="0"/>
                                  <a:ea typeface="Cambria Math" panose="02040503050406030204" pitchFamily="18" charset="0"/>
                                </a:rPr>
                                <m:t>𝒓</m:t>
                              </m:r>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m:t>
                              </m:r>
                              <m:r>
                                <a:rPr lang="de-DE" sz="1000" i="1">
                                  <a:solidFill>
                                    <a:schemeClr val="tx1">
                                      <a:lumMod val="50000"/>
                                      <a:lumOff val="50000"/>
                                    </a:schemeClr>
                                  </a:solidFill>
                                  <a:latin typeface="Cambria Math" panose="02040503050406030204" pitchFamily="18" charset="0"/>
                                  <a:ea typeface="Cambria Math" panose="02040503050406030204" pitchFamily="18" charset="0"/>
                                </a:rPr>
                                <m:t>𝜃</m:t>
                              </m:r>
                            </m:e>
                          </m:d>
                        </m:e>
                      </m:d>
                    </m:oMath>
                  </m:oMathPara>
                </a14:m>
                <a:endParaRPr lang="en-GB" sz="1000" dirty="0">
                  <a:solidFill>
                    <a:schemeClr val="tx1">
                      <a:lumMod val="50000"/>
                      <a:lumOff val="50000"/>
                    </a:schemeClr>
                  </a:solidFill>
                </a:endParaRPr>
              </a:p>
            </p:txBody>
          </p:sp>
        </mc:Choice>
        <mc:Fallback xmlns="">
          <p:sp>
            <p:nvSpPr>
              <p:cNvPr id="12" name="Rectangle 11">
                <a:extLst>
                  <a:ext uri="{FF2B5EF4-FFF2-40B4-BE49-F238E27FC236}">
                    <a16:creationId xmlns:a16="http://schemas.microsoft.com/office/drawing/2014/main" id="{0E7C05CF-8C6B-7A49-B990-A75909BB0961}"/>
                  </a:ext>
                </a:extLst>
              </p:cNvPr>
              <p:cNvSpPr>
                <a:spLocks noRot="1" noChangeAspect="1" noMove="1" noResize="1" noEditPoints="1" noAdjustHandles="1" noChangeArrowheads="1" noChangeShapeType="1" noTextEdit="1"/>
              </p:cNvSpPr>
              <p:nvPr/>
            </p:nvSpPr>
            <p:spPr>
              <a:xfrm>
                <a:off x="7779261" y="4524950"/>
                <a:ext cx="1348831" cy="322652"/>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03931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IPF with Incomplete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rmAutofit/>
              </a:bodyPr>
              <a:lstStyle/>
              <a:p>
                <a:r>
                  <a:rPr lang="en-GB" dirty="0"/>
                  <a:t>Problem with incomplete data:</a:t>
                </a:r>
              </a:p>
              <a:p>
                <a:pPr lvl="1"/>
                <a:r>
                  <a:rPr lang="en-GB" dirty="0"/>
                  <a:t>Update rule </a:t>
                </a:r>
              </a:p>
              <a:p>
                <a:pPr marL="457200" lvl="1" indent="0">
                  <a:buNone/>
                </a:pPr>
                <a14:m>
                  <m:oMathPara xmlns:m="http://schemas.openxmlformats.org/officeDocument/2006/math">
                    <m:oMathParaPr>
                      <m:jc m:val="centerGroup"/>
                    </m:oMathParaPr>
                    <m:oMath xmlns:m="http://schemas.openxmlformats.org/officeDocument/2006/math">
                      <m:sSubSup>
                        <m:sSubSupPr>
                          <m:ctrlPr>
                            <a:rPr lang="de-DE" i="1" dirty="0" smtClean="0">
                              <a:solidFill>
                                <a:schemeClr val="tx1"/>
                              </a:solidFill>
                              <a:latin typeface="Cambria Math" panose="02040503050406030204" pitchFamily="18" charset="0"/>
                              <a:ea typeface="Cambria Math" panose="02040503050406030204" pitchFamily="18" charset="0"/>
                            </a:rPr>
                          </m:ctrlPr>
                        </m:sSubSup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up>
                          <m:r>
                            <a:rPr lang="de-DE" i="1" dirty="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ea typeface="Cambria Math" panose="02040503050406030204" pitchFamily="18" charset="0"/>
                            </a:rPr>
                            <m:t>𝑡</m:t>
                          </m:r>
                          <m:r>
                            <a:rPr lang="de-DE" i="1" dirty="0">
                              <a:solidFill>
                                <a:schemeClr val="tx1"/>
                              </a:solidFill>
                              <a:latin typeface="Cambria Math" panose="02040503050406030204" pitchFamily="18" charset="0"/>
                              <a:ea typeface="Cambria Math" panose="02040503050406030204" pitchFamily="18" charset="0"/>
                            </a:rPr>
                            <m:t>+1)</m:t>
                          </m:r>
                        </m:sup>
                      </m:sSub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r>
                        <a:rPr lang="de-DE" i="1" dirty="0">
                          <a:solidFill>
                            <a:schemeClr val="tx1"/>
                          </a:solidFill>
                          <a:latin typeface="Cambria Math" panose="02040503050406030204" pitchFamily="18" charset="0"/>
                          <a:ea typeface="Cambria Math" panose="02040503050406030204" pitchFamily="18" charset="0"/>
                        </a:rPr>
                        <m:t>←</m:t>
                      </m:r>
                      <m:sSubSup>
                        <m:sSubSupPr>
                          <m:ctrlPr>
                            <a:rPr lang="de-DE" i="1" dirty="0">
                              <a:solidFill>
                                <a:schemeClr val="tx1"/>
                              </a:solidFill>
                              <a:latin typeface="Cambria Math" panose="02040503050406030204" pitchFamily="18" charset="0"/>
                              <a:ea typeface="Cambria Math" panose="02040503050406030204" pitchFamily="18" charset="0"/>
                            </a:rPr>
                          </m:ctrlPr>
                        </m:sSubSup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up>
                          <m:r>
                            <a:rPr lang="de-DE" i="1" dirty="0">
                              <a:solidFill>
                                <a:schemeClr val="tx1"/>
                              </a:solidFill>
                              <a:latin typeface="Cambria Math" panose="02040503050406030204" pitchFamily="18" charset="0"/>
                              <a:ea typeface="Cambria Math" panose="02040503050406030204" pitchFamily="18" charset="0"/>
                            </a:rPr>
                            <m:t>𝑡</m:t>
                          </m:r>
                        </m:sup>
                      </m:sSub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f>
                        <m:fPr>
                          <m:ctrlPr>
                            <a:rPr lang="de-DE" i="1">
                              <a:solidFill>
                                <a:schemeClr val="tx1"/>
                              </a:solidFill>
                              <a:latin typeface="Cambria Math" panose="02040503050406030204" pitchFamily="18" charset="0"/>
                              <a:ea typeface="Cambria Math" panose="02040503050406030204" pitchFamily="18" charset="0"/>
                            </a:rPr>
                          </m:ctrlPr>
                        </m:fPr>
                        <m:num>
                          <m:sSup>
                            <m:sSupPr>
                              <m:ctrlPr>
                                <a:rPr lang="de-DE" i="1" dirty="0" smtClean="0">
                                  <a:solidFill>
                                    <a:srgbClr val="C00000"/>
                                  </a:solidFill>
                                  <a:latin typeface="Cambria Math" panose="02040503050406030204" pitchFamily="18" charset="0"/>
                                  <a:ea typeface="Cambria Math" panose="02040503050406030204" pitchFamily="18" charset="0"/>
                                </a:rPr>
                              </m:ctrlPr>
                            </m:sSupPr>
                            <m:e>
                              <m:r>
                                <a:rPr lang="de-DE" i="1" dirty="0">
                                  <a:solidFill>
                                    <a:srgbClr val="C00000"/>
                                  </a:solidFill>
                                  <a:latin typeface="Cambria Math" panose="02040503050406030204" pitchFamily="18" charset="0"/>
                                  <a:ea typeface="Cambria Math" panose="02040503050406030204" pitchFamily="18" charset="0"/>
                                </a:rPr>
                                <m:t>𝑃</m:t>
                              </m:r>
                            </m:e>
                            <m:sup>
                              <m:r>
                                <a:rPr lang="de-DE" i="1" dirty="0">
                                  <a:solidFill>
                                    <a:srgbClr val="C00000"/>
                                  </a:solidFill>
                                  <a:latin typeface="Cambria Math" panose="02040503050406030204" pitchFamily="18" charset="0"/>
                                  <a:ea typeface="Cambria Math" panose="02040503050406030204" pitchFamily="18" charset="0"/>
                                </a:rPr>
                                <m:t>#</m:t>
                              </m:r>
                            </m:sup>
                          </m:sSup>
                          <m:d>
                            <m:dPr>
                              <m:ctrlPr>
                                <a:rPr lang="de-DE" i="1">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b="1" i="1" dirty="0">
                                      <a:solidFill>
                                        <a:srgbClr val="C00000"/>
                                      </a:solidFill>
                                      <a:latin typeface="Cambria Math" panose="02040503050406030204" pitchFamily="18" charset="0"/>
                                      <a:ea typeface="Cambria Math" panose="02040503050406030204" pitchFamily="18" charset="0"/>
                                    </a:rPr>
                                    <m:t>𝒓</m:t>
                                  </m:r>
                                </m:e>
                                <m:sub>
                                  <m:r>
                                    <a:rPr lang="de-DE" i="1" dirty="0">
                                      <a:solidFill>
                                        <a:srgbClr val="C00000"/>
                                      </a:solidFill>
                                      <a:latin typeface="Cambria Math" panose="02040503050406030204" pitchFamily="18" charset="0"/>
                                      <a:ea typeface="Cambria Math" panose="02040503050406030204" pitchFamily="18" charset="0"/>
                                    </a:rPr>
                                    <m:t>𝑓</m:t>
                                  </m:r>
                                </m:sub>
                              </m:sSub>
                            </m:e>
                          </m:d>
                        </m:num>
                        <m:den>
                          <m:sSup>
                            <m:sSupPr>
                              <m:ctrlPr>
                                <a:rPr lang="de-DE" i="1" dirty="0">
                                  <a:solidFill>
                                    <a:schemeClr val="tx1"/>
                                  </a:solidFill>
                                  <a:latin typeface="Cambria Math" panose="02040503050406030204" pitchFamily="18" charset="0"/>
                                  <a:ea typeface="Cambria Math" panose="02040503050406030204" pitchFamily="18" charset="0"/>
                                </a:rPr>
                              </m:ctrlPr>
                            </m:sSupPr>
                            <m:e>
                              <m:r>
                                <a:rPr lang="de-DE" i="1" dirty="0">
                                  <a:solidFill>
                                    <a:schemeClr val="tx1"/>
                                  </a:solidFill>
                                  <a:latin typeface="Cambria Math" panose="02040503050406030204" pitchFamily="18" charset="0"/>
                                  <a:ea typeface="Cambria Math" panose="02040503050406030204" pitchFamily="18" charset="0"/>
                                </a:rPr>
                                <m:t>𝑃</m:t>
                              </m:r>
                            </m:e>
                            <m:sup>
                              <m:r>
                                <a:rPr lang="de-DE" i="1" dirty="0">
                                  <a:solidFill>
                                    <a:schemeClr val="tx1"/>
                                  </a:solidFill>
                                  <a:latin typeface="Cambria Math" panose="02040503050406030204" pitchFamily="18" charset="0"/>
                                  <a:ea typeface="Cambria Math" panose="02040503050406030204" pitchFamily="18" charset="0"/>
                                </a:rPr>
                                <m:t>𝑡</m:t>
                              </m:r>
                            </m:sup>
                          </m:s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den>
                      </m:f>
                    </m:oMath>
                  </m:oMathPara>
                </a14:m>
                <a:endParaRPr lang="en-GB" dirty="0">
                  <a:solidFill>
                    <a:schemeClr val="tx1"/>
                  </a:solidFill>
                </a:endParaRPr>
              </a:p>
              <a:p>
                <a:pPr lvl="1"/>
                <a:r>
                  <a:rPr lang="en-GB" dirty="0"/>
                  <a:t>Hidden variables do not have </a:t>
                </a:r>
                <a14:m>
                  <m:oMath xmlns:m="http://schemas.openxmlformats.org/officeDocument/2006/math">
                    <m:sSup>
                      <m:sSupPr>
                        <m:ctrlPr>
                          <a:rPr lang="de-DE" i="1" dirty="0" smtClean="0">
                            <a:solidFill>
                              <a:srgbClr val="C00000"/>
                            </a:solidFill>
                            <a:latin typeface="Cambria Math" panose="02040503050406030204" pitchFamily="18" charset="0"/>
                            <a:ea typeface="Cambria Math" panose="02040503050406030204" pitchFamily="18" charset="0"/>
                          </a:rPr>
                        </m:ctrlPr>
                      </m:sSupPr>
                      <m:e>
                        <m:r>
                          <a:rPr lang="de-DE" i="1" dirty="0">
                            <a:solidFill>
                              <a:srgbClr val="C00000"/>
                            </a:solidFill>
                            <a:latin typeface="Cambria Math" panose="02040503050406030204" pitchFamily="18" charset="0"/>
                            <a:ea typeface="Cambria Math" panose="02040503050406030204" pitchFamily="18" charset="0"/>
                          </a:rPr>
                          <m:t>𝑃</m:t>
                        </m:r>
                      </m:e>
                      <m:sup>
                        <m:r>
                          <a:rPr lang="de-DE" i="1" dirty="0">
                            <a:solidFill>
                              <a:srgbClr val="C00000"/>
                            </a:solidFill>
                            <a:latin typeface="Cambria Math" panose="02040503050406030204" pitchFamily="18" charset="0"/>
                            <a:ea typeface="Cambria Math" panose="02040503050406030204" pitchFamily="18" charset="0"/>
                          </a:rPr>
                          <m:t>#</m:t>
                        </m:r>
                      </m:sup>
                    </m:sSup>
                    <m:d>
                      <m:dPr>
                        <m:ctrlPr>
                          <a:rPr lang="de-DE" i="1">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ea typeface="Cambria Math" panose="02040503050406030204" pitchFamily="18" charset="0"/>
                              </a:rPr>
                            </m:ctrlPr>
                          </m:sSubPr>
                          <m:e>
                            <m:r>
                              <a:rPr lang="de-DE" b="1" i="1" dirty="0">
                                <a:solidFill>
                                  <a:srgbClr val="C00000"/>
                                </a:solidFill>
                                <a:latin typeface="Cambria Math" panose="02040503050406030204" pitchFamily="18" charset="0"/>
                                <a:ea typeface="Cambria Math" panose="02040503050406030204" pitchFamily="18" charset="0"/>
                              </a:rPr>
                              <m:t>𝒓</m:t>
                            </m:r>
                          </m:e>
                          <m:sub>
                            <m:r>
                              <a:rPr lang="de-DE" i="1" dirty="0">
                                <a:solidFill>
                                  <a:srgbClr val="C00000"/>
                                </a:solidFill>
                                <a:latin typeface="Cambria Math" panose="02040503050406030204" pitchFamily="18" charset="0"/>
                                <a:ea typeface="Cambria Math" panose="02040503050406030204" pitchFamily="18" charset="0"/>
                              </a:rPr>
                              <m:t>𝑓</m:t>
                            </m:r>
                          </m:sub>
                        </m:sSub>
                      </m:e>
                    </m:d>
                  </m:oMath>
                </a14:m>
                <a:endParaRPr lang="en-GB" dirty="0"/>
              </a:p>
              <a:p>
                <a:endParaRPr lang="en-GB" dirty="0"/>
              </a:p>
              <a:p>
                <a:r>
                  <a:rPr lang="en-GB" dirty="0">
                    <a:solidFill>
                      <a:schemeClr val="accent1"/>
                    </a:solidFill>
                  </a:rPr>
                  <a:t>EM-IPF</a:t>
                </a:r>
                <a:r>
                  <a:rPr lang="en-GB" dirty="0"/>
                  <a:t>: IPF procedure merged with EM scheme</a:t>
                </a:r>
              </a:p>
              <a:p>
                <a:pPr lvl="1"/>
                <a:r>
                  <a:rPr lang="en-GB" dirty="0">
                    <a:solidFill>
                      <a:schemeClr val="accent1"/>
                    </a:solidFill>
                  </a:rPr>
                  <a:t>E</a:t>
                </a:r>
                <a:r>
                  <a:rPr lang="en-GB" dirty="0"/>
                  <a:t> step: Calculate </a:t>
                </a:r>
                <a:r>
                  <a:rPr lang="en-GB" i="1" dirty="0"/>
                  <a:t>expected</a:t>
                </a:r>
                <a:r>
                  <a:rPr lang="en-GB" dirty="0"/>
                  <a:t> counts for hidden variables</a:t>
                </a:r>
              </a:p>
              <a:p>
                <a:pPr lvl="1"/>
                <a:r>
                  <a:rPr lang="en-GB" dirty="0">
                    <a:solidFill>
                      <a:schemeClr val="accent1"/>
                    </a:solidFill>
                  </a:rPr>
                  <a:t>M</a:t>
                </a:r>
                <a:r>
                  <a:rPr lang="en-GB" dirty="0"/>
                  <a:t> step: Update parameters </a:t>
                </a:r>
                <a14:m>
                  <m:oMath xmlns:m="http://schemas.openxmlformats.org/officeDocument/2006/math">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+1</m:t>
                            </m:r>
                          </m:e>
                        </m:d>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a:p>
                <a:pPr lvl="1"/>
                <a:r>
                  <a:rPr lang="en-GB" dirty="0"/>
                  <a:t>Could also use jtree for efficiency</a:t>
                </a:r>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12"/>
          </p:nvPr>
        </p:nvSpPr>
        <p:spPr/>
        <p:txBody>
          <a:bodyPr/>
          <a:lstStyle/>
          <a:p>
            <a:fld id="{67C9959E-8E6B-B04C-9955-EA096F41CA7A}" type="slidenum">
              <a:rPr lang="en-GB" smtClean="0"/>
              <a:t>34</a:t>
            </a:fld>
            <a:endParaRPr lang="en-GB"/>
          </a:p>
        </p:txBody>
      </p:sp>
    </p:spTree>
    <p:extLst>
      <p:ext uri="{BB962C8B-B14F-4D97-AF65-F5344CB8AC3E}">
        <p14:creationId xmlns:p14="http://schemas.microsoft.com/office/powerpoint/2010/main" val="3686634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24A16-A1E3-4A46-89BC-1941B2E13167}"/>
              </a:ext>
            </a:extLst>
          </p:cNvPr>
          <p:cNvSpPr>
            <a:spLocks noGrp="1"/>
          </p:cNvSpPr>
          <p:nvPr>
            <p:ph type="title"/>
          </p:nvPr>
        </p:nvSpPr>
        <p:spPr/>
        <p:txBody>
          <a:bodyPr/>
          <a:lstStyle/>
          <a:p>
            <a:r>
              <a:rPr lang="en-GB" dirty="0"/>
              <a:t>Interim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BC9E1B-E016-4D4F-8B09-9BA12F00E6F7}"/>
                  </a:ext>
                </a:extLst>
              </p:cNvPr>
              <p:cNvSpPr>
                <a:spLocks noGrp="1"/>
              </p:cNvSpPr>
              <p:nvPr>
                <p:ph idx="1"/>
              </p:nvPr>
            </p:nvSpPr>
            <p:spPr/>
            <p:txBody>
              <a:bodyPr>
                <a:normAutofit/>
              </a:bodyPr>
              <a:lstStyle/>
              <a:p>
                <a:r>
                  <a:rPr lang="en-GB" dirty="0"/>
                  <a:t>Parameter learning in undirected models harder because of </a:t>
                </a:r>
                <a14:m>
                  <m:oMath xmlns:m="http://schemas.openxmlformats.org/officeDocument/2006/math">
                    <m:r>
                      <a:rPr lang="en-GB" i="1" dirty="0" smtClean="0">
                        <a:latin typeface="Cambria Math" panose="02040503050406030204" pitchFamily="18" charset="0"/>
                      </a:rPr>
                      <m:t>𝑍</m:t>
                    </m:r>
                    <m:r>
                      <a:rPr lang="en-GB"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1</m:t>
                    </m:r>
                  </m:oMath>
                </a14:m>
                <a:endParaRPr lang="en-GB" dirty="0"/>
              </a:p>
              <a:p>
                <a:r>
                  <a:rPr lang="en-GB" dirty="0"/>
                  <a:t>IPF</a:t>
                </a:r>
              </a:p>
              <a:p>
                <a:pPr lvl="1"/>
                <a:r>
                  <a:rPr lang="en-GB" dirty="0"/>
                  <a:t>Fix-point iteration</a:t>
                </a:r>
              </a:p>
              <a:p>
                <a:pPr lvl="2"/>
                <a:r>
                  <a:rPr lang="en-GB" dirty="0">
                    <a:ea typeface="Cambria Math" panose="02040503050406030204" pitchFamily="18" charset="0"/>
                  </a:rPr>
                  <a:t>Reduces to one update per factor if factors on maximal cliques</a:t>
                </a:r>
              </a:p>
              <a:p>
                <a:pPr lvl="3"/>
                <a:r>
                  <a:rPr lang="en-GB" dirty="0">
                    <a:ea typeface="Cambria Math" panose="02040503050406030204" pitchFamily="18" charset="0"/>
                  </a:rPr>
                  <a:t>Then </a:t>
                </a:r>
                <a14:m>
                  <m:oMath xmlns:m="http://schemas.openxmlformats.org/officeDocument/2006/math">
                    <m:r>
                      <a:rPr lang="en-GB" i="1" dirty="0">
                        <a:latin typeface="Cambria Math" panose="02040503050406030204" pitchFamily="18" charset="0"/>
                      </a:rPr>
                      <m:t>𝑍</m:t>
                    </m:r>
                    <m:r>
                      <a:rPr lang="de-DE" b="0"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1</m:t>
                    </m:r>
                  </m:oMath>
                </a14:m>
                <a:r>
                  <a:rPr lang="en-GB" dirty="0">
                    <a:ea typeface="Cambria Math" panose="02040503050406030204" pitchFamily="18" charset="0"/>
                  </a:rPr>
                  <a:t> enforced</a:t>
                </a:r>
              </a:p>
              <a:p>
                <a:pPr lvl="1"/>
                <a:r>
                  <a:rPr lang="en-GB" dirty="0">
                    <a:ea typeface="Cambria Math" panose="02040503050406030204" pitchFamily="18" charset="0"/>
                  </a:rPr>
                  <a:t>Jtrees for efficiency</a:t>
                </a:r>
              </a:p>
              <a:p>
                <a:pPr lvl="2"/>
                <a:r>
                  <a:rPr lang="en-GB" dirty="0">
                    <a:ea typeface="Cambria Math" panose="02040503050406030204" pitchFamily="18" charset="0"/>
                  </a:rPr>
                  <a:t>Update per cluster, then send updated information to neighbour</a:t>
                </a:r>
              </a:p>
              <a:p>
                <a:pPr lvl="1"/>
                <a:r>
                  <a:rPr lang="en-GB" dirty="0">
                    <a:ea typeface="Cambria Math" panose="02040503050406030204" pitchFamily="18" charset="0"/>
                  </a:rPr>
                  <a:t>EM version for incomplete data</a:t>
                </a:r>
              </a:p>
              <a:p>
                <a:endParaRPr lang="en-GB" dirty="0">
                  <a:ea typeface="Cambria Math" panose="02040503050406030204" pitchFamily="18" charset="0"/>
                </a:endParaRPr>
              </a:p>
              <a:p>
                <a:endParaRPr lang="en-GB" dirty="0">
                  <a:ea typeface="Cambria Math" panose="02040503050406030204" pitchFamily="18" charset="0"/>
                </a:endParaRPr>
              </a:p>
              <a:p>
                <a:endParaRPr lang="en-GB" dirty="0">
                  <a:ea typeface="Cambria Math" panose="02040503050406030204" pitchFamily="18" charset="0"/>
                </a:endParaRPr>
              </a:p>
              <a:p>
                <a:pPr lvl="1"/>
                <a:endParaRPr lang="en-GB" dirty="0"/>
              </a:p>
            </p:txBody>
          </p:sp>
        </mc:Choice>
        <mc:Fallback xmlns="">
          <p:sp>
            <p:nvSpPr>
              <p:cNvPr id="3" name="Content Placeholder 2">
                <a:extLst>
                  <a:ext uri="{FF2B5EF4-FFF2-40B4-BE49-F238E27FC236}">
                    <a16:creationId xmlns:a16="http://schemas.microsoft.com/office/drawing/2014/main" id="{7EBC9E1B-E016-4D4F-8B09-9BA12F00E6F7}"/>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1005C5E-7534-DB40-A711-C975E58C8B85}"/>
              </a:ext>
            </a:extLst>
          </p:cNvPr>
          <p:cNvSpPr>
            <a:spLocks noGrp="1"/>
          </p:cNvSpPr>
          <p:nvPr>
            <p:ph type="sldNum" sz="quarter" idx="12"/>
          </p:nvPr>
        </p:nvSpPr>
        <p:spPr/>
        <p:txBody>
          <a:bodyPr/>
          <a:lstStyle/>
          <a:p>
            <a:fld id="{67C9959E-8E6B-B04C-9955-EA096F41CA7A}" type="slidenum">
              <a:rPr lang="en-GB" smtClean="0"/>
              <a:t>35</a:t>
            </a:fld>
            <a:endParaRPr lang="en-GB"/>
          </a:p>
        </p:txBody>
      </p:sp>
    </p:spTree>
    <p:extLst>
      <p:ext uri="{BB962C8B-B14F-4D97-AF65-F5344CB8AC3E}">
        <p14:creationId xmlns:p14="http://schemas.microsoft.com/office/powerpoint/2010/main" val="575043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BD27-C875-A940-AE5A-B8E4EDAAD905}"/>
              </a:ext>
            </a:extLst>
          </p:cNvPr>
          <p:cNvSpPr>
            <a:spLocks noGrp="1"/>
          </p:cNvSpPr>
          <p:nvPr>
            <p:ph type="title"/>
          </p:nvPr>
        </p:nvSpPr>
        <p:spPr/>
        <p:txBody>
          <a:bodyPr>
            <a:normAutofit fontScale="90000"/>
          </a:bodyPr>
          <a:lstStyle/>
          <a:p>
            <a:r>
              <a:rPr lang="en-GB" dirty="0"/>
              <a:t>Addendum to Propositional Learning</a:t>
            </a:r>
          </a:p>
        </p:txBody>
      </p:sp>
      <p:sp>
        <p:nvSpPr>
          <p:cNvPr id="3" name="Content Placeholder 2">
            <a:extLst>
              <a:ext uri="{FF2B5EF4-FFF2-40B4-BE49-F238E27FC236}">
                <a16:creationId xmlns:a16="http://schemas.microsoft.com/office/drawing/2014/main" id="{5AD117D2-4D32-5741-BD30-EF14C74F9C32}"/>
              </a:ext>
            </a:extLst>
          </p:cNvPr>
          <p:cNvSpPr>
            <a:spLocks noGrp="1"/>
          </p:cNvSpPr>
          <p:nvPr>
            <p:ph idx="1"/>
          </p:nvPr>
        </p:nvSpPr>
        <p:spPr>
          <a:xfrm>
            <a:off x="628650" y="1158240"/>
            <a:ext cx="6343650" cy="5381897"/>
          </a:xfrm>
        </p:spPr>
        <p:txBody>
          <a:bodyPr>
            <a:normAutofit fontScale="92500" lnSpcReduction="20000"/>
          </a:bodyPr>
          <a:lstStyle/>
          <a:p>
            <a:r>
              <a:rPr lang="en-GB" dirty="0"/>
              <a:t>Can use approximate inference </a:t>
            </a:r>
            <a:br>
              <a:rPr lang="en-GB" dirty="0"/>
            </a:br>
            <a:r>
              <a:rPr lang="en-GB" dirty="0"/>
              <a:t>to compute </a:t>
            </a:r>
            <a:r>
              <a:rPr lang="en-GB" dirty="0">
                <a:solidFill>
                  <a:srgbClr val="C00000"/>
                </a:solidFill>
              </a:rPr>
              <a:t>queries</a:t>
            </a:r>
            <a:r>
              <a:rPr lang="en-GB" dirty="0"/>
              <a:t> in update rule</a:t>
            </a:r>
          </a:p>
          <a:p>
            <a:pPr lvl="1"/>
            <a:r>
              <a:rPr lang="en-GB" dirty="0"/>
              <a:t>E.g., sampling</a:t>
            </a:r>
          </a:p>
          <a:p>
            <a:r>
              <a:rPr lang="en-GB" dirty="0"/>
              <a:t>Can use alternative objectives</a:t>
            </a:r>
          </a:p>
          <a:p>
            <a:pPr lvl="1"/>
            <a:r>
              <a:rPr lang="en-GB" dirty="0"/>
              <a:t>Pseudo-likelihood</a:t>
            </a:r>
          </a:p>
          <a:p>
            <a:pPr lvl="1"/>
            <a:r>
              <a:rPr lang="en-GB" dirty="0"/>
              <a:t>Contrastive divergence</a:t>
            </a:r>
          </a:p>
          <a:p>
            <a:r>
              <a:rPr lang="en-GB" dirty="0"/>
              <a:t>Structure learning </a:t>
            </a:r>
          </a:p>
          <a:p>
            <a:pPr lvl="1"/>
            <a:r>
              <a:rPr lang="en-GB" dirty="0"/>
              <a:t>In undirected models can follow </a:t>
            </a:r>
            <a:br>
              <a:rPr lang="en-GB" dirty="0"/>
            </a:br>
            <a:r>
              <a:rPr lang="en-GB" dirty="0"/>
              <a:t>the same idea as before</a:t>
            </a:r>
          </a:p>
          <a:p>
            <a:pPr lvl="2"/>
            <a:r>
              <a:rPr lang="en-GB" dirty="0"/>
              <a:t>Model selection + parameter estimation, possibly interleaved as in structural EM</a:t>
            </a:r>
          </a:p>
          <a:p>
            <a:pPr lvl="1"/>
            <a:r>
              <a:rPr lang="en-GB" dirty="0"/>
              <a:t>Different approach: independence tests</a:t>
            </a:r>
          </a:p>
          <a:p>
            <a:pPr lvl="2"/>
            <a:r>
              <a:rPr lang="en-GB" dirty="0"/>
              <a:t>Find which randvars are independent of each other, delete edges accordingly</a:t>
            </a:r>
          </a:p>
          <a:p>
            <a:pPr lvl="2"/>
            <a:r>
              <a:rPr lang="en-GB" dirty="0"/>
              <a:t>As indicated in first lecture on propositional models</a:t>
            </a:r>
            <a:endParaRPr lang="en-GB" sz="600" dirty="0">
              <a:solidFill>
                <a:schemeClr val="accent3"/>
              </a:solidFill>
            </a:endParaRPr>
          </a:p>
          <a:p>
            <a:pPr marL="0" indent="0">
              <a:buNone/>
            </a:pPr>
            <a:r>
              <a:rPr lang="en-GB" sz="1900" dirty="0">
                <a:solidFill>
                  <a:schemeClr val="accent3"/>
                </a:solidFill>
              </a:rPr>
              <a:t>See Chapter 20, in “Probabilistic Graphical Models” by </a:t>
            </a:r>
            <a:br>
              <a:rPr lang="en-GB" sz="1900" dirty="0">
                <a:solidFill>
                  <a:schemeClr val="accent3"/>
                </a:solidFill>
              </a:rPr>
            </a:br>
            <a:r>
              <a:rPr lang="en-GB" sz="1900" dirty="0">
                <a:solidFill>
                  <a:schemeClr val="accent3"/>
                </a:solidFill>
              </a:rPr>
              <a:t>Koller &amp; Friedman (2009) for more details on learning</a:t>
            </a:r>
          </a:p>
          <a:p>
            <a:pPr lvl="2"/>
            <a:endParaRPr lang="en-GB" dirty="0"/>
          </a:p>
          <a:p>
            <a:pPr lvl="2"/>
            <a:endParaRPr lang="en-GB" dirty="0"/>
          </a:p>
        </p:txBody>
      </p:sp>
      <p:sp>
        <p:nvSpPr>
          <p:cNvPr id="4" name="Slide Number Placeholder 3">
            <a:extLst>
              <a:ext uri="{FF2B5EF4-FFF2-40B4-BE49-F238E27FC236}">
                <a16:creationId xmlns:a16="http://schemas.microsoft.com/office/drawing/2014/main" id="{FBC095F7-B0FB-F649-92D9-2B8403A2894C}"/>
              </a:ext>
            </a:extLst>
          </p:cNvPr>
          <p:cNvSpPr>
            <a:spLocks noGrp="1"/>
          </p:cNvSpPr>
          <p:nvPr>
            <p:ph type="sldNum" sz="quarter" idx="12"/>
          </p:nvPr>
        </p:nvSpPr>
        <p:spPr/>
        <p:txBody>
          <a:bodyPr/>
          <a:lstStyle/>
          <a:p>
            <a:fld id="{67C9959E-8E6B-B04C-9955-EA096F41CA7A}" type="slidenum">
              <a:rPr lang="en-GB" smtClean="0"/>
              <a:t>36</a:t>
            </a:fld>
            <a:endParaRPr lang="en-GB"/>
          </a:p>
        </p:txBody>
      </p:sp>
      <p:pic>
        <p:nvPicPr>
          <p:cNvPr id="5" name="Picture 4">
            <a:extLst>
              <a:ext uri="{FF2B5EF4-FFF2-40B4-BE49-F238E27FC236}">
                <a16:creationId xmlns:a16="http://schemas.microsoft.com/office/drawing/2014/main" id="{E73E3B51-6F77-DA44-96C7-605B21D6123D}"/>
              </a:ext>
            </a:extLst>
          </p:cNvPr>
          <p:cNvPicPr>
            <a:picLocks noChangeAspect="1"/>
          </p:cNvPicPr>
          <p:nvPr/>
        </p:nvPicPr>
        <p:blipFill>
          <a:blip r:embed="rId2"/>
          <a:stretch>
            <a:fillRect/>
          </a:stretch>
        </p:blipFill>
        <p:spPr>
          <a:xfrm>
            <a:off x="7236719" y="4217283"/>
            <a:ext cx="1907281" cy="21390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25A7E8AA-654E-A941-B898-6D992DF8DF43}"/>
              </a:ext>
            </a:extLst>
          </p:cNvPr>
          <p:cNvPicPr>
            <a:picLocks noChangeAspect="1"/>
          </p:cNvPicPr>
          <p:nvPr/>
        </p:nvPicPr>
        <p:blipFill rotWithShape="1">
          <a:blip r:embed="rId3"/>
          <a:srcRect r="10893"/>
          <a:stretch/>
        </p:blipFill>
        <p:spPr>
          <a:xfrm>
            <a:off x="5268321" y="1602037"/>
            <a:ext cx="4606268" cy="2065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Oval 6">
            <a:extLst>
              <a:ext uri="{FF2B5EF4-FFF2-40B4-BE49-F238E27FC236}">
                <a16:creationId xmlns:a16="http://schemas.microsoft.com/office/drawing/2014/main" id="{CBD3843E-7655-EA47-88C6-436616C795CC}"/>
              </a:ext>
            </a:extLst>
          </p:cNvPr>
          <p:cNvSpPr/>
          <p:nvPr/>
        </p:nvSpPr>
        <p:spPr>
          <a:xfrm rot="21039165">
            <a:off x="8038798" y="3116164"/>
            <a:ext cx="499061" cy="26309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1233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Generative &amp; Discriminative Models</a:t>
            </a:r>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fontScale="92500"/>
              </a:bodyPr>
              <a:lstStyle/>
              <a:p>
                <a:r>
                  <a:rPr lang="en-GB" dirty="0"/>
                  <a:t>Methods described are for learning models representing a full joint probability distribution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en-GB" i="1" dirty="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𝑌</m:t>
                        </m:r>
                      </m:e>
                    </m:d>
                  </m:oMath>
                </a14:m>
                <a:endParaRPr lang="en-GB" dirty="0"/>
              </a:p>
              <a:p>
                <a:pPr lvl="1"/>
                <a:r>
                  <a:rPr lang="en-GB" dirty="0"/>
                  <a:t>One can do any kind of inference (prediction, classification, any probability of randvars) one is interested in</a:t>
                </a:r>
              </a:p>
              <a:p>
                <a:pPr marL="406400" indent="-406400">
                  <a:buFont typeface="Zapf Dingbats"/>
                  <a:buChar char="➝"/>
                </a:pPr>
                <a:r>
                  <a:rPr lang="en-GB" dirty="0">
                    <a:solidFill>
                      <a:schemeClr val="accent1"/>
                    </a:solidFill>
                  </a:rPr>
                  <a:t>Generative</a:t>
                </a:r>
                <a:r>
                  <a:rPr lang="en-GB" dirty="0"/>
                  <a:t> models </a:t>
                </a:r>
              </a:p>
              <a:p>
                <a:r>
                  <a:rPr lang="en-GB" dirty="0"/>
                  <a:t>In contrast: </a:t>
                </a:r>
                <a:r>
                  <a:rPr lang="en-GB" dirty="0">
                    <a:solidFill>
                      <a:schemeClr val="accent1"/>
                    </a:solidFill>
                  </a:rPr>
                  <a:t>Discriminative </a:t>
                </a:r>
                <a:r>
                  <a:rPr lang="en-GB" dirty="0"/>
                  <a:t>models (such as neural nets)</a:t>
                </a:r>
              </a:p>
              <a:p>
                <a:pPr lvl="1"/>
                <a:r>
                  <a:rPr lang="en-GB" dirty="0"/>
                  <a:t>Specifically designed and trained to maximise performance of classification: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r>
                          <a:rPr lang="en-GB" i="1" dirty="0">
                            <a:latin typeface="Cambria Math" panose="02040503050406030204" pitchFamily="18" charset="0"/>
                          </a:rPr>
                          <m:t>𝑌</m:t>
                        </m:r>
                        <m:r>
                          <a:rPr lang="en-GB" i="1" dirty="0">
                            <a:latin typeface="Cambria Math" panose="02040503050406030204" pitchFamily="18" charset="0"/>
                          </a:rPr>
                          <m:t>|</m:t>
                        </m:r>
                        <m:r>
                          <a:rPr lang="en-GB" i="1" dirty="0">
                            <a:latin typeface="Cambria Math" panose="02040503050406030204" pitchFamily="18" charset="0"/>
                          </a:rPr>
                          <m:t>𝑋</m:t>
                        </m:r>
                      </m:e>
                    </m:d>
                  </m:oMath>
                </a14:m>
                <a:r>
                  <a:rPr lang="en-GB" dirty="0"/>
                  <a:t> </a:t>
                </a:r>
              </a:p>
              <a:p>
                <a:pPr lvl="2"/>
                <a14:m>
                  <m:oMath xmlns:m="http://schemas.openxmlformats.org/officeDocument/2006/math">
                    <m:r>
                      <a:rPr lang="en-GB" i="1" dirty="0" smtClean="0">
                        <a:latin typeface="Cambria Math" panose="02040503050406030204" pitchFamily="18" charset="0"/>
                      </a:rPr>
                      <m:t>𝑌</m:t>
                    </m:r>
                  </m:oMath>
                </a14:m>
                <a:r>
                  <a:rPr lang="en-GB" dirty="0"/>
                  <a:t> a classification randvar and </a:t>
                </a:r>
                <a14:m>
                  <m:oMath xmlns:m="http://schemas.openxmlformats.org/officeDocument/2006/math">
                    <m:r>
                      <a:rPr lang="en-GB" i="1" dirty="0" smtClean="0">
                        <a:latin typeface="Cambria Math" panose="02040503050406030204" pitchFamily="18" charset="0"/>
                      </a:rPr>
                      <m:t>𝑋</m:t>
                    </m:r>
                  </m:oMath>
                </a14:m>
                <a:r>
                  <a:rPr lang="en-GB" dirty="0"/>
                  <a:t> a vector of features</a:t>
                </a:r>
              </a:p>
              <a:p>
                <a:pPr lvl="1"/>
                <a:r>
                  <a:rPr lang="en-GB" dirty="0"/>
                  <a:t>Generally perform better on classification than generative models when given a reasonable amount of training data</a:t>
                </a:r>
              </a:p>
              <a:p>
                <a:pPr lvl="2"/>
                <a:r>
                  <a:rPr lang="en-GB" dirty="0"/>
                  <a:t>By focusing on modelling a conditional distribution</a:t>
                </a: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a:blip r:embed="rId2"/>
                <a:stretch>
                  <a:fillRect l="-1768" t="-1515" r="-965"/>
                </a:stretch>
              </a:blipFill>
            </p:spPr>
            <p:txBody>
              <a:bodyPr/>
              <a:lstStyle/>
              <a:p>
                <a:r>
                  <a:rPr lang="en-GB">
                    <a:noFill/>
                  </a:rPr>
                  <a:t> </a:t>
                </a:r>
              </a:p>
            </p:txBody>
          </p:sp>
        </mc:Fallback>
      </mc:AlternateContent>
      <p:sp>
        <p:nvSpPr>
          <p:cNvPr id="4" name="Foliennummernplatzhalter 3"/>
          <p:cNvSpPr>
            <a:spLocks noGrp="1"/>
          </p:cNvSpPr>
          <p:nvPr>
            <p:ph type="sldNum" sz="quarter" idx="12"/>
          </p:nvPr>
        </p:nvSpPr>
        <p:spPr/>
        <p:txBody>
          <a:bodyPr/>
          <a:lstStyle/>
          <a:p>
            <a:fld id="{A4C577E2-95DD-1F4B-A688-E8FB02007787}" type="slidenum">
              <a:rPr lang="en-GB" smtClean="0"/>
              <a:pPr/>
              <a:t>37</a:t>
            </a:fld>
            <a:endParaRPr lang="en-GB"/>
          </a:p>
        </p:txBody>
      </p:sp>
      <p:sp>
        <p:nvSpPr>
          <p:cNvPr id="8" name="TextBox 7">
            <a:extLst>
              <a:ext uri="{FF2B5EF4-FFF2-40B4-BE49-F238E27FC236}">
                <a16:creationId xmlns:a16="http://schemas.microsoft.com/office/drawing/2014/main" id="{F60FBAB3-FA92-AA47-9FEE-C7426DFD1BF6}"/>
              </a:ext>
            </a:extLst>
          </p:cNvPr>
          <p:cNvSpPr txBox="1"/>
          <p:nvPr/>
        </p:nvSpPr>
        <p:spPr>
          <a:xfrm>
            <a:off x="1049110" y="5710020"/>
            <a:ext cx="704577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In both cases: Models are an abstraction/generalisation of data, which cannot represent the data with 100% accuracy. Only the data can do that.</a:t>
            </a:r>
          </a:p>
        </p:txBody>
      </p:sp>
    </p:spTree>
    <p:extLst>
      <p:ext uri="{BB962C8B-B14F-4D97-AF65-F5344CB8AC3E}">
        <p14:creationId xmlns:p14="http://schemas.microsoft.com/office/powerpoint/2010/main" val="1418689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Recap: Learning directed models</a:t>
            </a:r>
          </a:p>
          <a:p>
            <a:pPr lvl="1"/>
            <a:r>
              <a:rPr lang="en-GB" dirty="0"/>
              <a:t>Maximum likelihood (ML) estimation, expectation-maximisation (EM), structural EM</a:t>
            </a:r>
          </a:p>
          <a:p>
            <a:pPr marL="514350" indent="-514350">
              <a:buFont typeface="+mj-lt"/>
              <a:buAutoNum type="alphaUcPeriod"/>
            </a:pPr>
            <a:r>
              <a:rPr lang="en-GB" i="1" dirty="0"/>
              <a:t>Learning undirected models</a:t>
            </a:r>
          </a:p>
          <a:p>
            <a:pPr lvl="1"/>
            <a:r>
              <a:rPr lang="en-GB" dirty="0"/>
              <a:t>Iterative fitting procedure</a:t>
            </a:r>
          </a:p>
          <a:p>
            <a:pPr marL="514350" indent="-514350">
              <a:buFont typeface="+mj-lt"/>
              <a:buAutoNum type="alphaUcPeriod"/>
            </a:pPr>
            <a:r>
              <a:rPr lang="en-GB" b="1" i="1" dirty="0">
                <a:solidFill>
                  <a:srgbClr val="C00000"/>
                </a:solidFill>
              </a:rPr>
              <a:t>Lifted encoding of propositional models</a:t>
            </a:r>
          </a:p>
          <a:p>
            <a:pPr lvl="1"/>
            <a:r>
              <a:rPr lang="en-GB" dirty="0">
                <a:solidFill>
                  <a:srgbClr val="C00000"/>
                </a:solidFill>
              </a:rPr>
              <a:t>Colour passing</a:t>
            </a:r>
          </a:p>
          <a:p>
            <a:pPr marL="514350" indent="-514350">
              <a:buFont typeface="+mj-lt"/>
              <a:buAutoNum type="alphaUcPeriod"/>
            </a:pPr>
            <a:r>
              <a:rPr lang="en-GB" i="1" dirty="0"/>
              <a:t>Relational learning</a:t>
            </a:r>
          </a:p>
          <a:p>
            <a:pPr lvl="1"/>
            <a:r>
              <a:rPr lang="en-GB" dirty="0"/>
              <a:t>First-order inductive learning</a:t>
            </a:r>
          </a:p>
          <a:p>
            <a:pPr lvl="1"/>
            <a:r>
              <a:rPr lang="en-GB" dirty="0"/>
              <a:t>Decision tree representations</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12"/>
          </p:nvPr>
        </p:nvSpPr>
        <p:spPr/>
        <p:txBody>
          <a:bodyPr/>
          <a:lstStyle/>
          <a:p>
            <a:fld id="{67C9959E-8E6B-B04C-9955-EA096F41CA7A}" type="slidenum">
              <a:rPr lang="en-GB" smtClean="0"/>
              <a:t>38</a:t>
            </a:fld>
            <a:endParaRPr lang="en-GB"/>
          </a:p>
        </p:txBody>
      </p:sp>
    </p:spTree>
    <p:extLst>
      <p:ext uri="{BB962C8B-B14F-4D97-AF65-F5344CB8AC3E}">
        <p14:creationId xmlns:p14="http://schemas.microsoft.com/office/powerpoint/2010/main" val="3368843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1</m:t>
                              </m:r>
                            </m:sub>
                            <m:sup>
                              <m:r>
                                <a:rPr lang="de-DE" b="0" i="1" smtClean="0">
                                  <a:solidFill>
                                    <a:srgbClr val="C00000"/>
                                  </a:solidFill>
                                  <a:latin typeface="Cambria Math" charset="0"/>
                                </a:rPr>
                                <m:t>1</m:t>
                              </m:r>
                            </m:sup>
                          </m:sSubSup>
                        </m:oMath>
                      </m:oMathPara>
                    </a14:m>
                    <a:endParaRPr lang="en-GB" dirty="0">
                      <a:solidFill>
                        <a:srgbClr val="C00000"/>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2</m:t>
                              </m:r>
                            </m:sub>
                            <m:sup>
                              <m:r>
                                <a:rPr lang="de-DE" b="0" i="1" smtClean="0">
                                  <a:solidFill>
                                    <a:srgbClr val="C00000"/>
                                  </a:solidFill>
                                  <a:latin typeface="Cambria Math" panose="02040503050406030204" pitchFamily="18" charset="0"/>
                                </a:rPr>
                                <m:t>1</m:t>
                              </m:r>
                            </m:sup>
                          </m:sSubSup>
                        </m:oMath>
                      </m:oMathPara>
                    </a14:m>
                    <a:endParaRPr lang="en-GB" dirty="0">
                      <a:solidFill>
                        <a:srgbClr val="C00000"/>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1</m:t>
                              </m:r>
                            </m:sup>
                          </m:sSubSup>
                        </m:oMath>
                      </m:oMathPara>
                    </a14:m>
                    <a:endParaRPr lang="en-GB" dirty="0">
                      <a:solidFill>
                        <a:srgbClr val="C00000"/>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1</m:t>
                              </m:r>
                            </m:sub>
                            <m:sup>
                              <m:r>
                                <a:rPr lang="de-DE" b="0" i="1" smtClean="0">
                                  <a:solidFill>
                                    <a:srgbClr val="C00000"/>
                                  </a:solidFill>
                                  <a:latin typeface="Cambria Math" charset="0"/>
                                </a:rPr>
                                <m:t>2</m:t>
                              </m:r>
                            </m:sup>
                          </m:sSubSup>
                        </m:oMath>
                      </m:oMathPara>
                    </a14:m>
                    <a:endParaRPr lang="en-GB" dirty="0">
                      <a:solidFill>
                        <a:srgbClr val="C00000"/>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1</m:t>
                              </m:r>
                            </m:sub>
                            <m:sup>
                              <m:r>
                                <a:rPr lang="de-DE" b="0" i="1" smtClean="0">
                                  <a:solidFill>
                                    <a:srgbClr val="C00000"/>
                                  </a:solidFill>
                                  <a:latin typeface="Cambria Math" charset="0"/>
                                </a:rPr>
                                <m:t>3</m:t>
                              </m:r>
                            </m:sup>
                          </m:sSubSup>
                        </m:oMath>
                      </m:oMathPara>
                    </a14:m>
                    <a:endParaRPr lang="en-GB" dirty="0">
                      <a:solidFill>
                        <a:srgbClr val="C00000"/>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1</m:t>
                              </m:r>
                            </m:sub>
                            <m:sup>
                              <m:r>
                                <a:rPr lang="de-DE" b="0" i="1" smtClean="0">
                                  <a:solidFill>
                                    <a:srgbClr val="C00000"/>
                                  </a:solidFill>
                                  <a:latin typeface="Cambria Math" charset="0"/>
                                </a:rPr>
                                <m:t>4</m:t>
                              </m:r>
                            </m:sup>
                          </m:sSubSup>
                        </m:oMath>
                      </m:oMathPara>
                    </a14:m>
                    <a:endParaRPr lang="en-GB" dirty="0">
                      <a:solidFill>
                        <a:srgbClr val="C00000"/>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solidFill>
                    <a:srgbClr val="C00000"/>
                  </a:solidFil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𝑁𝑎𝑡</m:t>
                          </m:r>
                          <m:r>
                            <m:rPr>
                              <m:nor/>
                            </m:rPr>
                            <a:rPr lang="de-DE">
                              <a:solidFill>
                                <a:srgbClr val="C00000"/>
                              </a:solidFill>
                              <a:latin typeface="Cambria Math" charset="0"/>
                            </a:rPr>
                            <m:t>.</m:t>
                          </m:r>
                          <m:r>
                            <a:rPr lang="de-DE" i="1">
                              <a:solidFill>
                                <a:srgbClr val="C00000"/>
                              </a:solidFill>
                              <a:latin typeface="Cambria Math" panose="02040503050406030204" pitchFamily="18" charset="0"/>
                            </a:rPr>
                            <m:t>𝑓𝑙𝑜𝑜𝑑</m:t>
                          </m:r>
                        </m:oMath>
                      </m:oMathPara>
                    </a14:m>
                    <a:endParaRPr lang="en-GB" dirty="0">
                      <a:solidFill>
                        <a:srgbClr val="C00000"/>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panose="02040503050406030204" pitchFamily="18" charset="0"/>
                            </a:rPr>
                            <m:t>𝑁𝑎𝑡</m:t>
                          </m:r>
                          <m:r>
                            <m:rPr>
                              <m:nor/>
                            </m:rPr>
                            <a:rPr lang="de-DE">
                              <a:solidFill>
                                <a:srgbClr val="C00000"/>
                              </a:solidFill>
                              <a:latin typeface="Cambria Math" charset="0"/>
                            </a:rPr>
                            <m:t>.</m:t>
                          </m:r>
                          <m:r>
                            <a:rPr lang="de-DE" i="1">
                              <a:solidFill>
                                <a:srgbClr val="C00000"/>
                              </a:solidFill>
                              <a:latin typeface="Cambria Math" panose="02040503050406030204" pitchFamily="18" charset="0"/>
                            </a:rPr>
                            <m:t>𝑓𝑖𝑟𝑒</m:t>
                          </m:r>
                        </m:oMath>
                      </m:oMathPara>
                    </a14:m>
                    <a:endParaRPr lang="en-GB" dirty="0">
                      <a:solidFill>
                        <a:srgbClr val="C00000"/>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𝑀𝑎𝑛</m:t>
                          </m:r>
                          <m:r>
                            <m:rPr>
                              <m:nor/>
                            </m:rPr>
                            <a:rPr lang="de-DE">
                              <a:solidFill>
                                <a:srgbClr val="C00000"/>
                              </a:solidFill>
                              <a:latin typeface="Cambria Math" charset="0"/>
                            </a:rPr>
                            <m:t>.</m:t>
                          </m:r>
                          <m:r>
                            <a:rPr lang="de-DE" i="1">
                              <a:solidFill>
                                <a:srgbClr val="C00000"/>
                              </a:solidFill>
                              <a:latin typeface="Cambria Math" panose="02040503050406030204" pitchFamily="18" charset="0"/>
                            </a:rPr>
                            <m:t>𝑣𝑖𝑟𝑢𝑠</m:t>
                          </m:r>
                        </m:oMath>
                      </m:oMathPara>
                    </a14:m>
                    <a:endParaRPr lang="en-GB" dirty="0">
                      <a:solidFill>
                        <a:srgbClr val="C00000"/>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𝑀𝑎𝑛</m:t>
                          </m:r>
                          <m:r>
                            <m:rPr>
                              <m:nor/>
                            </m:rPr>
                            <a:rPr lang="de-DE">
                              <a:solidFill>
                                <a:srgbClr val="C00000"/>
                              </a:solidFill>
                              <a:latin typeface="Cambria Math" charset="0"/>
                            </a:rPr>
                            <m:t>.</m:t>
                          </m:r>
                          <m:r>
                            <a:rPr lang="de-DE" i="1">
                              <a:solidFill>
                                <a:srgbClr val="C00000"/>
                              </a:solidFill>
                              <a:latin typeface="Cambria Math" panose="02040503050406030204" pitchFamily="18" charset="0"/>
                            </a:rPr>
                            <m:t>𝑤𝑎𝑟</m:t>
                          </m:r>
                        </m:oMath>
                      </m:oMathPara>
                    </a14:m>
                    <a:endParaRPr lang="en-GB" dirty="0">
                      <a:solidFill>
                        <a:srgbClr val="C00000"/>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𝑇𝑟𝑎𝑣𝑒𝑙</m:t>
                          </m:r>
                          <m:r>
                            <m:rPr>
                              <m:nor/>
                            </m:rPr>
                            <a:rPr lang="de-DE">
                              <a:solidFill>
                                <a:srgbClr val="C00000"/>
                              </a:solidFill>
                              <a:latin typeface="Cambria Math" charset="0"/>
                            </a:rPr>
                            <m:t>.</m:t>
                          </m:r>
                          <m:r>
                            <a:rPr lang="de-DE" i="1">
                              <a:solidFill>
                                <a:srgbClr val="C00000"/>
                              </a:solidFill>
                              <a:latin typeface="Cambria Math" charset="0"/>
                            </a:rPr>
                            <m:t>𝑒𝑣𝑒</m:t>
                          </m:r>
                        </m:oMath>
                      </m:oMathPara>
                    </a14:m>
                    <a:endParaRPr lang="en-GB" dirty="0">
                      <a:solidFill>
                        <a:srgbClr val="C00000"/>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i="1">
                              <a:solidFill>
                                <a:srgbClr val="C00000"/>
                              </a:solidFill>
                              <a:latin typeface="Cambria Math" charset="0"/>
                            </a:rPr>
                            <m:t>𝑒𝑣𝑒</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2</m:t>
                              </m:r>
                            </m:sub>
                          </m:sSub>
                        </m:oMath>
                      </m:oMathPara>
                    </a14:m>
                    <a:endParaRPr lang="en-GB" dirty="0">
                      <a:solidFill>
                        <a:srgbClr val="C00000"/>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i="1">
                              <a:solidFill>
                                <a:srgbClr val="C00000"/>
                              </a:solidFill>
                              <a:latin typeface="Cambria Math" charset="0"/>
                            </a:rPr>
                            <m:t>𝑒𝑣𝑒</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1</m:t>
                              </m:r>
                            </m:sub>
                          </m:sSub>
                        </m:oMath>
                      </m:oMathPara>
                    </a14:m>
                    <a:endParaRPr lang="en-GB" dirty="0">
                      <a:solidFill>
                        <a:srgbClr val="C00000"/>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𝐸𝑝𝑖𝑑</m:t>
                          </m:r>
                        </m:oMath>
                      </m:oMathPara>
                    </a14:m>
                    <a:endParaRPr lang="en-GB" dirty="0">
                      <a:solidFill>
                        <a:srgbClr val="C00000"/>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𝑆𝑖𝑐𝑘</m:t>
                          </m:r>
                          <m:r>
                            <m:rPr>
                              <m:nor/>
                            </m:rPr>
                            <a:rPr lang="de-DE">
                              <a:solidFill>
                                <a:srgbClr val="C00000"/>
                              </a:solidFill>
                              <a:latin typeface="Cambria Math" charset="0"/>
                            </a:rPr>
                            <m:t>.</m:t>
                          </m:r>
                          <m:r>
                            <a:rPr lang="de-DE" i="1">
                              <a:solidFill>
                                <a:srgbClr val="C00000"/>
                              </a:solidFill>
                              <a:latin typeface="Cambria Math" charset="0"/>
                            </a:rPr>
                            <m:t>𝑒𝑣𝑒</m:t>
                          </m:r>
                        </m:oMath>
                      </m:oMathPara>
                    </a14:m>
                    <a:endParaRPr lang="en-GB" dirty="0">
                      <a:solidFill>
                        <a:srgbClr val="C00000"/>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2</m:t>
                              </m:r>
                            </m:sub>
                            <m:sup>
                              <m:r>
                                <a:rPr lang="de-DE" b="0" i="1" smtClean="0">
                                  <a:solidFill>
                                    <a:srgbClr val="C00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3</m:t>
                              </m:r>
                            </m:sup>
                          </m:sSubSup>
                        </m:oMath>
                      </m:oMathPara>
                    </a14:m>
                    <a:endParaRPr lang="en-GB" dirty="0">
                      <a:solidFill>
                        <a:srgbClr val="C00000"/>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4</m:t>
                              </m:r>
                            </m:sup>
                          </m:sSubSup>
                        </m:oMath>
                      </m:oMathPara>
                    </a14:m>
                    <a:endParaRPr lang="en-GB" dirty="0">
                      <a:solidFill>
                        <a:srgbClr val="C00000"/>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𝑇𝑟𝑎𝑣𝑒𝑙</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𝑎𝑙𝑖𝑐𝑒</m:t>
                          </m:r>
                        </m:oMath>
                      </m:oMathPara>
                    </a14:m>
                    <a:endParaRPr lang="en-GB" dirty="0">
                      <a:solidFill>
                        <a:srgbClr val="C00000"/>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𝑎𝑙𝑖𝑐𝑒</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2</m:t>
                              </m:r>
                            </m:sub>
                          </m:sSub>
                        </m:oMath>
                      </m:oMathPara>
                    </a14:m>
                    <a:endParaRPr lang="en-GB" dirty="0">
                      <a:solidFill>
                        <a:srgbClr val="C00000"/>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𝑎𝑙𝑖𝑐𝑒</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1</m:t>
                              </m:r>
                            </m:sub>
                          </m:sSub>
                        </m:oMath>
                      </m:oMathPara>
                    </a14:m>
                    <a:endParaRPr lang="en-GB" dirty="0">
                      <a:solidFill>
                        <a:srgbClr val="C00000"/>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𝑆𝑖𝑐𝑘</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𝑎𝑙𝑖𝑐𝑒</m:t>
                          </m:r>
                        </m:oMath>
                      </m:oMathPara>
                    </a14:m>
                    <a:endParaRPr lang="en-GB" dirty="0">
                      <a:solidFill>
                        <a:srgbClr val="C00000"/>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2</m:t>
                              </m:r>
                            </m:sub>
                            <m:sup>
                              <m:r>
                                <a:rPr lang="de-DE" b="0" i="1" smtClean="0">
                                  <a:solidFill>
                                    <a:srgbClr val="C00000"/>
                                  </a:solidFill>
                                  <a:latin typeface="Cambria Math" panose="02040503050406030204" pitchFamily="18" charset="0"/>
                                </a:rPr>
                                <m:t>3</m:t>
                              </m:r>
                            </m:sup>
                          </m:sSubSup>
                        </m:oMath>
                      </m:oMathPara>
                    </a14:m>
                    <a:endParaRPr lang="en-GB" dirty="0">
                      <a:solidFill>
                        <a:srgbClr val="C00000"/>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5</m:t>
                              </m:r>
                            </m:sup>
                          </m:sSubSup>
                        </m:oMath>
                      </m:oMathPara>
                    </a14:m>
                    <a:endParaRPr lang="en-GB" dirty="0">
                      <a:solidFill>
                        <a:srgbClr val="C00000"/>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6</m:t>
                              </m:r>
                            </m:sup>
                          </m:sSubSup>
                        </m:oMath>
                      </m:oMathPara>
                    </a14:m>
                    <a:endParaRPr lang="en-GB" dirty="0">
                      <a:solidFill>
                        <a:srgbClr val="C00000"/>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𝑇𝑟𝑎𝑣𝑒</m:t>
                          </m:r>
                          <m:r>
                            <a:rPr lang="de-DE" b="0" i="1" smtClean="0">
                              <a:solidFill>
                                <a:srgbClr val="C00000"/>
                              </a:solidFill>
                              <a:latin typeface="Cambria Math" panose="02040503050406030204" pitchFamily="18" charset="0"/>
                            </a:rPr>
                            <m:t>𝑙</m:t>
                          </m:r>
                          <m:r>
                            <a:rPr lang="de-DE" b="0" i="1" smtClean="0">
                              <a:solidFill>
                                <a:srgbClr val="C00000"/>
                              </a:solidFill>
                              <a:latin typeface="Cambria Math" panose="02040503050406030204" pitchFamily="18" charset="0"/>
                            </a:rPr>
                            <m:t>.</m:t>
                          </m:r>
                          <m:r>
                            <a:rPr lang="de-DE" b="0" i="1" smtClean="0">
                              <a:solidFill>
                                <a:srgbClr val="C00000"/>
                              </a:solidFill>
                              <a:latin typeface="Cambria Math" panose="02040503050406030204" pitchFamily="18" charset="0"/>
                            </a:rPr>
                            <m:t>𝑏𝑜𝑏</m:t>
                          </m:r>
                        </m:oMath>
                      </m:oMathPara>
                    </a14:m>
                    <a:endParaRPr lang="en-GB" dirty="0">
                      <a:solidFill>
                        <a:srgbClr val="C00000"/>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𝑏𝑜𝑏</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2</m:t>
                              </m:r>
                            </m:sub>
                          </m:sSub>
                        </m:oMath>
                      </m:oMathPara>
                    </a14:m>
                    <a:endParaRPr lang="en-GB" dirty="0">
                      <a:solidFill>
                        <a:srgbClr val="C00000"/>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𝑏𝑜𝑏</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1</m:t>
                              </m:r>
                            </m:sub>
                          </m:sSub>
                        </m:oMath>
                      </m:oMathPara>
                    </a14:m>
                    <a:endParaRPr lang="en-GB" dirty="0">
                      <a:solidFill>
                        <a:srgbClr val="C00000"/>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𝑆𝑖𝑐𝑘</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𝑏𝑜𝑏</m:t>
                          </m:r>
                        </m:oMath>
                      </m:oMathPara>
                    </a14:m>
                    <a:endParaRPr lang="en-GB" dirty="0">
                      <a:solidFill>
                        <a:srgbClr val="C00000"/>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2940D769-87A6-314B-B187-EF4FF9755BDE}"/>
              </a:ext>
            </a:extLst>
          </p:cNvPr>
          <p:cNvGrpSpPr/>
          <p:nvPr/>
        </p:nvGrpSpPr>
        <p:grpSpPr>
          <a:xfrm>
            <a:off x="4340302" y="208132"/>
            <a:ext cx="4539915" cy="2208228"/>
            <a:chOff x="4604084" y="2639275"/>
            <a:chExt cx="4539915" cy="2208228"/>
          </a:xfrm>
          <a:solidFill>
            <a:schemeClr val="accent1"/>
          </a:solidFill>
        </p:grpSpPr>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02311A26-13FA-094C-A59D-0BF6163E6E8F}"/>
                    </a:ext>
                  </a:extLst>
                </p:cNvPr>
                <p:cNvSpPr txBox="1"/>
                <p:nvPr/>
              </p:nvSpPr>
              <p:spPr>
                <a:xfrm>
                  <a:off x="6461825" y="3256865"/>
                  <a:ext cx="648000"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461825" y="3256865"/>
                  <a:ext cx="648000" cy="389513"/>
                </a:xfrm>
                <a:prstGeom prst="ellipse">
                  <a:avLst/>
                </a:prstGeom>
                <a:blipFill>
                  <a:blip r:embed="rId33"/>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A330D3CA-7C9B-1947-8C1E-E07B630B6CDA}"/>
                    </a:ext>
                  </a:extLst>
                </p:cNvPr>
                <p:cNvSpPr txBox="1"/>
                <p:nvPr/>
              </p:nvSpPr>
              <p:spPr>
                <a:xfrm>
                  <a:off x="5231863" y="2639275"/>
                  <a:ext cx="985062"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𝑁𝑎𝑡</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𝐷</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231863" y="2639275"/>
                  <a:ext cx="985062" cy="389513"/>
                </a:xfrm>
                <a:prstGeom prst="ellipse">
                  <a:avLst/>
                </a:prstGeom>
                <a:blipFill>
                  <a:blip r:embed="rId3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8C5CCD98-CBD8-FA43-BE1D-272C9A71CA7A}"/>
                    </a:ext>
                  </a:extLst>
                </p:cNvPr>
                <p:cNvSpPr txBox="1"/>
                <p:nvPr/>
              </p:nvSpPr>
              <p:spPr>
                <a:xfrm>
                  <a:off x="7371224" y="2642307"/>
                  <a:ext cx="1144125"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𝑀𝑎𝑛</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𝑊</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371224" y="2642307"/>
                  <a:ext cx="1144125" cy="389513"/>
                </a:xfrm>
                <a:prstGeom prst="ellipse">
                  <a:avLst/>
                </a:prstGeom>
                <a:blipFill>
                  <a:blip r:embed="rId35"/>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83638305-6CF5-5D44-93BC-878D841F4594}"/>
                    </a:ext>
                  </a:extLst>
                </p:cNvPr>
                <p:cNvSpPr txBox="1"/>
                <p:nvPr/>
              </p:nvSpPr>
              <p:spPr>
                <a:xfrm>
                  <a:off x="4604084" y="3858871"/>
                  <a:ext cx="1383249"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𝑇𝑟𝑎𝑣𝑒𝑙</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604084" y="3858871"/>
                  <a:ext cx="1383249" cy="389513"/>
                </a:xfrm>
                <a:prstGeom prst="ellipse">
                  <a:avLst/>
                </a:prstGeom>
                <a:blipFill>
                  <a:blip r:embed="rId36"/>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F0D2170C-F462-FB4B-9E35-018C1E879E2C}"/>
                    </a:ext>
                  </a:extLst>
                </p:cNvPr>
                <p:cNvSpPr txBox="1"/>
                <p:nvPr/>
              </p:nvSpPr>
              <p:spPr>
                <a:xfrm>
                  <a:off x="6254283" y="4457990"/>
                  <a:ext cx="1120628"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𝑆𝑖𝑐𝑘</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254283" y="4457990"/>
                  <a:ext cx="1120628" cy="389513"/>
                </a:xfrm>
                <a:prstGeom prst="ellipse">
                  <a:avLst/>
                </a:prstGeom>
                <a:blipFill>
                  <a:blip r:embed="rId3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9012CD27-E145-F745-A0A9-87A02878112F}"/>
                    </a:ext>
                  </a:extLst>
                </p:cNvPr>
                <p:cNvSpPr txBox="1"/>
                <p:nvPr/>
              </p:nvSpPr>
              <p:spPr>
                <a:xfrm>
                  <a:off x="7511218" y="3850296"/>
                  <a:ext cx="1632781"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𝑇𝑟𝑒𝑎𝑡</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𝑀</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511218" y="3850296"/>
                  <a:ext cx="1632781" cy="389513"/>
                </a:xfrm>
                <a:prstGeom prst="ellipse">
                  <a:avLst/>
                </a:prstGeom>
                <a:blipFill>
                  <a:blip r:embed="rId38"/>
                  <a:stretch>
                    <a:fillRect b="-6061"/>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31B19DE3-0091-FF42-BA8D-F3B2B26D8C9E}"/>
                </a:ext>
              </a:extLst>
            </p:cNvPr>
            <p:cNvCxnSpPr>
              <a:stCxn id="167" idx="6"/>
              <a:endCxn id="194" idx="1"/>
            </p:cNvCxnSpPr>
            <p:nvPr/>
          </p:nvCxnSpPr>
          <p:spPr>
            <a:xfrm>
              <a:off x="6216925" y="2834032"/>
              <a:ext cx="499132" cy="110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BC3D981-4189-BD4F-925F-2D24880FA353}"/>
                </a:ext>
              </a:extLst>
            </p:cNvPr>
            <p:cNvCxnSpPr>
              <a:cxnSpLocks/>
              <a:stCxn id="168" idx="2"/>
              <a:endCxn id="194" idx="3"/>
            </p:cNvCxnSpPr>
            <p:nvPr/>
          </p:nvCxnSpPr>
          <p:spPr>
            <a:xfrm flipH="1" flipV="1">
              <a:off x="6860057" y="2835140"/>
              <a:ext cx="511167" cy="192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7451D5F-79CA-3446-ABB3-5D7768E4ABF1}"/>
                </a:ext>
              </a:extLst>
            </p:cNvPr>
            <p:cNvCxnSpPr>
              <a:cxnSpLocks/>
              <a:stCxn id="169" idx="6"/>
              <a:endCxn id="190" idx="1"/>
            </p:cNvCxnSpPr>
            <p:nvPr/>
          </p:nvCxnSpPr>
          <p:spPr>
            <a:xfrm>
              <a:off x="5987333" y="4053628"/>
              <a:ext cx="439403"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6B52887-1D2B-F243-9274-E78FE8C4D7BB}"/>
                </a:ext>
              </a:extLst>
            </p:cNvPr>
            <p:cNvCxnSpPr>
              <a:cxnSpLocks/>
              <a:stCxn id="190" idx="0"/>
              <a:endCxn id="166" idx="4"/>
            </p:cNvCxnSpPr>
            <p:nvPr/>
          </p:nvCxnSpPr>
          <p:spPr>
            <a:xfrm flipV="1">
              <a:off x="6498736" y="3646378"/>
              <a:ext cx="287089" cy="33525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B3B933A-2BAE-D141-9CAF-C11BAD4831EB}"/>
                </a:ext>
              </a:extLst>
            </p:cNvPr>
            <p:cNvCxnSpPr>
              <a:cxnSpLocks/>
              <a:stCxn id="166" idx="4"/>
              <a:endCxn id="186" idx="0"/>
            </p:cNvCxnSpPr>
            <p:nvPr/>
          </p:nvCxnSpPr>
          <p:spPr>
            <a:xfrm>
              <a:off x="6785825" y="3646378"/>
              <a:ext cx="308081" cy="329397"/>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88D26C0-175D-4545-B20F-33DF05D8EF5F}"/>
                </a:ext>
              </a:extLst>
            </p:cNvPr>
            <p:cNvCxnSpPr>
              <a:cxnSpLocks/>
              <a:stCxn id="171" idx="2"/>
              <a:endCxn id="186" idx="3"/>
            </p:cNvCxnSpPr>
            <p:nvPr/>
          </p:nvCxnSpPr>
          <p:spPr>
            <a:xfrm flipH="1">
              <a:off x="7165906" y="4045053"/>
              <a:ext cx="345312" cy="27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E4DCF13-08A2-EF44-92B9-90E905C93940}"/>
                </a:ext>
              </a:extLst>
            </p:cNvPr>
            <p:cNvCxnSpPr>
              <a:cxnSpLocks/>
              <a:stCxn id="190" idx="2"/>
              <a:endCxn id="170" idx="0"/>
            </p:cNvCxnSpPr>
            <p:nvPr/>
          </p:nvCxnSpPr>
          <p:spPr>
            <a:xfrm>
              <a:off x="6498736" y="4125628"/>
              <a:ext cx="315861" cy="3323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A154FB3-3C19-B04A-A412-7D8DF7034F20}"/>
                </a:ext>
              </a:extLst>
            </p:cNvPr>
            <p:cNvCxnSpPr>
              <a:cxnSpLocks/>
              <a:stCxn id="186" idx="2"/>
              <a:endCxn id="170" idx="0"/>
            </p:cNvCxnSpPr>
            <p:nvPr/>
          </p:nvCxnSpPr>
          <p:spPr>
            <a:xfrm flipH="1">
              <a:off x="6814597" y="4119775"/>
              <a:ext cx="279309" cy="33821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09919BE-106B-D346-91B7-3F5F768D5592}"/>
                </a:ext>
              </a:extLst>
            </p:cNvPr>
            <p:cNvCxnSpPr>
              <a:cxnSpLocks/>
              <a:stCxn id="166" idx="0"/>
              <a:endCxn id="194" idx="2"/>
            </p:cNvCxnSpPr>
            <p:nvPr/>
          </p:nvCxnSpPr>
          <p:spPr>
            <a:xfrm flipV="1">
              <a:off x="6785825" y="2907140"/>
              <a:ext cx="2232" cy="34972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5AAFF7A7-73BE-8A42-814D-A302DCA6D400}"/>
                </a:ext>
              </a:extLst>
            </p:cNvPr>
            <p:cNvGrpSpPr/>
            <p:nvPr/>
          </p:nvGrpSpPr>
          <p:grpSpPr>
            <a:xfrm>
              <a:off x="6669977" y="2717060"/>
              <a:ext cx="521894" cy="393368"/>
              <a:chOff x="6669977" y="2717060"/>
              <a:chExt cx="521894" cy="393368"/>
            </a:xfrm>
            <a:grpFill/>
          </p:grpSpPr>
          <p:sp>
            <p:nvSpPr>
              <p:cNvPr id="193" name="Rectangle 192">
                <a:extLst>
                  <a:ext uri="{FF2B5EF4-FFF2-40B4-BE49-F238E27FC236}">
                    <a16:creationId xmlns:a16="http://schemas.microsoft.com/office/drawing/2014/main" id="{0CD65187-462E-184F-8A5A-963F614F7D76}"/>
                  </a:ext>
                </a:extLst>
              </p:cNvPr>
              <p:cNvSpPr/>
              <p:nvPr/>
            </p:nvSpPr>
            <p:spPr>
              <a:xfrm>
                <a:off x="6669977" y="2717060"/>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4" name="Rectangle 193">
                <a:extLst>
                  <a:ext uri="{FF2B5EF4-FFF2-40B4-BE49-F238E27FC236}">
                    <a16:creationId xmlns:a16="http://schemas.microsoft.com/office/drawing/2014/main" id="{CC88A12B-DB32-C741-BD2E-4C7E93B1B510}"/>
                  </a:ext>
                </a:extLst>
              </p:cNvPr>
              <p:cNvSpPr/>
              <p:nvPr/>
            </p:nvSpPr>
            <p:spPr>
              <a:xfrm>
                <a:off x="6716057" y="2763140"/>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5" name="Rectangle 194">
                <a:extLst>
                  <a:ext uri="{FF2B5EF4-FFF2-40B4-BE49-F238E27FC236}">
                    <a16:creationId xmlns:a16="http://schemas.microsoft.com/office/drawing/2014/main" id="{C462CEAB-EC11-1F4C-AB0C-9BFB0CC13E6E}"/>
                  </a:ext>
                </a:extLst>
              </p:cNvPr>
              <p:cNvSpPr/>
              <p:nvPr/>
            </p:nvSpPr>
            <p:spPr>
              <a:xfrm>
                <a:off x="6762137" y="2809220"/>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0E29A4D0-407B-EB4D-AB8C-B8CAEC915B5C}"/>
                      </a:ext>
                    </a:extLst>
                  </p:cNvPr>
                  <p:cNvSpPr txBox="1"/>
                  <p:nvPr/>
                </p:nvSpPr>
                <p:spPr>
                  <a:xfrm>
                    <a:off x="6903780" y="283342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1</m:t>
                              </m:r>
                            </m:sub>
                          </m:sSub>
                        </m:oMath>
                      </m:oMathPara>
                    </a14:m>
                    <a:endParaRPr lang="en-GB" dirty="0">
                      <a:solidFill>
                        <a:schemeClr val="accent1"/>
                      </a:solidFill>
                    </a:endParaRPr>
                  </a:p>
                </p:txBody>
              </p:sp>
            </mc:Choice>
            <mc:Fallback xmlns="">
              <p:sp>
                <p:nvSpPr>
                  <p:cNvPr id="196" name="TextBox 195">
                    <a:extLst>
                      <a:ext uri="{FF2B5EF4-FFF2-40B4-BE49-F238E27FC236}">
                        <a16:creationId xmlns:a16="http://schemas.microsoft.com/office/drawing/2014/main" id="{0E29A4D0-407B-EB4D-AB8C-B8CAEC915B5C}"/>
                      </a:ext>
                    </a:extLst>
                  </p:cNvPr>
                  <p:cNvSpPr txBox="1">
                    <a:spLocks noRot="1" noChangeAspect="1" noMove="1" noResize="1" noEditPoints="1" noAdjustHandles="1" noChangeArrowheads="1" noChangeShapeType="1" noTextEdit="1"/>
                  </p:cNvSpPr>
                  <p:nvPr/>
                </p:nvSpPr>
                <p:spPr>
                  <a:xfrm>
                    <a:off x="6903780" y="2833429"/>
                    <a:ext cx="288091" cy="276999"/>
                  </a:xfrm>
                  <a:prstGeom prst="rect">
                    <a:avLst/>
                  </a:prstGeom>
                  <a:blipFill>
                    <a:blip r:embed="rId39"/>
                    <a:stretch>
                      <a:fillRect l="-16667" b="-27273"/>
                    </a:stretch>
                  </a:blipFill>
                </p:spPr>
                <p:txBody>
                  <a:bodyPr/>
                  <a:lstStyle/>
                  <a:p>
                    <a:r>
                      <a:rPr lang="en-GB">
                        <a:noFill/>
                      </a:rPr>
                      <a:t> </a:t>
                    </a:r>
                  </a:p>
                </p:txBody>
              </p:sp>
            </mc:Fallback>
          </mc:AlternateContent>
        </p:grpSp>
        <p:grpSp>
          <p:nvGrpSpPr>
            <p:cNvPr id="182" name="Group 181">
              <a:extLst>
                <a:ext uri="{FF2B5EF4-FFF2-40B4-BE49-F238E27FC236}">
                  <a16:creationId xmlns:a16="http://schemas.microsoft.com/office/drawing/2014/main" id="{B75CE07D-F4A1-C249-AB20-1FC12760F3C1}"/>
                </a:ext>
              </a:extLst>
            </p:cNvPr>
            <p:cNvGrpSpPr/>
            <p:nvPr/>
          </p:nvGrpSpPr>
          <p:grpSpPr>
            <a:xfrm>
              <a:off x="6191042" y="3935548"/>
              <a:ext cx="425774" cy="392260"/>
              <a:chOff x="6191042" y="3935548"/>
              <a:chExt cx="425774" cy="392260"/>
            </a:xfrm>
            <a:grpFill/>
          </p:grpSpPr>
          <p:sp>
            <p:nvSpPr>
              <p:cNvPr id="189" name="Rectangle 188">
                <a:extLst>
                  <a:ext uri="{FF2B5EF4-FFF2-40B4-BE49-F238E27FC236}">
                    <a16:creationId xmlns:a16="http://schemas.microsoft.com/office/drawing/2014/main" id="{56115D8E-8881-E546-8540-05FE16518215}"/>
                  </a:ext>
                </a:extLst>
              </p:cNvPr>
              <p:cNvSpPr/>
              <p:nvPr/>
            </p:nvSpPr>
            <p:spPr>
              <a:xfrm>
                <a:off x="6380656" y="3935548"/>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0" name="Rectangle 189">
                <a:extLst>
                  <a:ext uri="{FF2B5EF4-FFF2-40B4-BE49-F238E27FC236}">
                    <a16:creationId xmlns:a16="http://schemas.microsoft.com/office/drawing/2014/main" id="{17C33AE1-5B6F-AD46-A6BD-8074BBEE575F}"/>
                  </a:ext>
                </a:extLst>
              </p:cNvPr>
              <p:cNvSpPr/>
              <p:nvPr/>
            </p:nvSpPr>
            <p:spPr>
              <a:xfrm>
                <a:off x="6426736" y="3981628"/>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1" name="Rectangle 190">
                <a:extLst>
                  <a:ext uri="{FF2B5EF4-FFF2-40B4-BE49-F238E27FC236}">
                    <a16:creationId xmlns:a16="http://schemas.microsoft.com/office/drawing/2014/main" id="{17732F67-85CD-CD48-B5E4-DB5199EBB03E}"/>
                  </a:ext>
                </a:extLst>
              </p:cNvPr>
              <p:cNvSpPr/>
              <p:nvPr/>
            </p:nvSpPr>
            <p:spPr>
              <a:xfrm>
                <a:off x="6472816" y="4027708"/>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C5FEE0B-601B-8845-8300-E96CD6C2ECAE}"/>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2</m:t>
                              </m:r>
                            </m:sub>
                          </m:sSub>
                        </m:oMath>
                      </m:oMathPara>
                    </a14:m>
                    <a:endParaRPr lang="en-GB" dirty="0">
                      <a:solidFill>
                        <a:schemeClr val="accent1"/>
                      </a:solidFill>
                    </a:endParaRPr>
                  </a:p>
                </p:txBody>
              </p:sp>
            </mc:Choice>
            <mc:Fallback xmlns="">
              <p:sp>
                <p:nvSpPr>
                  <p:cNvPr id="192" name="TextBox 191">
                    <a:extLst>
                      <a:ext uri="{FF2B5EF4-FFF2-40B4-BE49-F238E27FC236}">
                        <a16:creationId xmlns:a16="http://schemas.microsoft.com/office/drawing/2014/main" id="{DC5FEE0B-601B-8845-8300-E96CD6C2ECAE}"/>
                      </a:ext>
                    </a:extLst>
                  </p:cNvPr>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40"/>
                    <a:stretch>
                      <a:fillRect l="-16667" r="-4167" b="-27273"/>
                    </a:stretch>
                  </a:blipFill>
                </p:spPr>
                <p:txBody>
                  <a:bodyPr/>
                  <a:lstStyle/>
                  <a:p>
                    <a:r>
                      <a:rPr lang="en-GB">
                        <a:noFill/>
                      </a:rPr>
                      <a:t> </a:t>
                    </a:r>
                  </a:p>
                </p:txBody>
              </p:sp>
            </mc:Fallback>
          </mc:AlternateContent>
        </p:grpSp>
        <p:grpSp>
          <p:nvGrpSpPr>
            <p:cNvPr id="183" name="Group 182">
              <a:extLst>
                <a:ext uri="{FF2B5EF4-FFF2-40B4-BE49-F238E27FC236}">
                  <a16:creationId xmlns:a16="http://schemas.microsoft.com/office/drawing/2014/main" id="{C926210A-F322-3A41-933F-F746F5E1F733}"/>
                </a:ext>
              </a:extLst>
            </p:cNvPr>
            <p:cNvGrpSpPr/>
            <p:nvPr/>
          </p:nvGrpSpPr>
          <p:grpSpPr>
            <a:xfrm>
              <a:off x="6975826" y="3929695"/>
              <a:ext cx="516037" cy="397857"/>
              <a:chOff x="6975826" y="3929695"/>
              <a:chExt cx="516037" cy="397857"/>
            </a:xfrm>
            <a:grpFill/>
          </p:grpSpPr>
          <p:sp>
            <p:nvSpPr>
              <p:cNvPr id="185" name="Rectangle 184">
                <a:extLst>
                  <a:ext uri="{FF2B5EF4-FFF2-40B4-BE49-F238E27FC236}">
                    <a16:creationId xmlns:a16="http://schemas.microsoft.com/office/drawing/2014/main" id="{D7DBC424-8F5E-AE44-866A-05B5ED0D6258}"/>
                  </a:ext>
                </a:extLst>
              </p:cNvPr>
              <p:cNvSpPr/>
              <p:nvPr/>
            </p:nvSpPr>
            <p:spPr>
              <a:xfrm>
                <a:off x="6975826" y="3929695"/>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6" name="Rectangle 185">
                <a:extLst>
                  <a:ext uri="{FF2B5EF4-FFF2-40B4-BE49-F238E27FC236}">
                    <a16:creationId xmlns:a16="http://schemas.microsoft.com/office/drawing/2014/main" id="{8DB4D22A-CFB4-ED4C-8CEC-0F535E5CF195}"/>
                  </a:ext>
                </a:extLst>
              </p:cNvPr>
              <p:cNvSpPr/>
              <p:nvPr/>
            </p:nvSpPr>
            <p:spPr>
              <a:xfrm>
                <a:off x="7021906" y="3975775"/>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7" name="Rectangle 186">
                <a:extLst>
                  <a:ext uri="{FF2B5EF4-FFF2-40B4-BE49-F238E27FC236}">
                    <a16:creationId xmlns:a16="http://schemas.microsoft.com/office/drawing/2014/main" id="{485EC1AB-8382-3F4A-AD7A-94E9CD09DE2C}"/>
                  </a:ext>
                </a:extLst>
              </p:cNvPr>
              <p:cNvSpPr/>
              <p:nvPr/>
            </p:nvSpPr>
            <p:spPr>
              <a:xfrm>
                <a:off x="7067986" y="4021855"/>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B28BB9EC-7AF7-0B40-A652-D252D38CF404}"/>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3</m:t>
                              </m:r>
                            </m:sub>
                          </m:sSub>
                        </m:oMath>
                      </m:oMathPara>
                    </a14:m>
                    <a:endParaRPr lang="en-GB" dirty="0">
                      <a:solidFill>
                        <a:schemeClr val="accent1"/>
                      </a:solidFill>
                    </a:endParaRPr>
                  </a:p>
                </p:txBody>
              </p:sp>
            </mc:Choice>
            <mc:Fallback xmlns="">
              <p:sp>
                <p:nvSpPr>
                  <p:cNvPr id="188" name="TextBox 187">
                    <a:extLst>
                      <a:ext uri="{FF2B5EF4-FFF2-40B4-BE49-F238E27FC236}">
                        <a16:creationId xmlns:a16="http://schemas.microsoft.com/office/drawing/2014/main" id="{B28BB9EC-7AF7-0B40-A652-D252D38CF404}"/>
                      </a:ext>
                    </a:extLst>
                  </p:cNvPr>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41"/>
                    <a:stretch>
                      <a:fillRect l="-16667" r="-4167" b="-27273"/>
                    </a:stretch>
                  </a:blipFill>
                </p:spPr>
                <p:txBody>
                  <a:bodyPr/>
                  <a:lstStyle/>
                  <a:p>
                    <a:r>
                      <a:rPr lang="en-GB">
                        <a:noFill/>
                      </a:rPr>
                      <a:t> </a:t>
                    </a:r>
                  </a:p>
                </p:txBody>
              </p:sp>
            </mc:Fallback>
          </mc:AlternateContent>
        </p:grpSp>
      </p:grpSp>
      <p:sp>
        <p:nvSpPr>
          <p:cNvPr id="5" name="TextBox 4">
            <a:extLst>
              <a:ext uri="{FF2B5EF4-FFF2-40B4-BE49-F238E27FC236}">
                <a16:creationId xmlns:a16="http://schemas.microsoft.com/office/drawing/2014/main" id="{1475D3AD-194F-134A-8828-85BEFF94F6B2}"/>
              </a:ext>
            </a:extLst>
          </p:cNvPr>
          <p:cNvSpPr txBox="1"/>
          <p:nvPr/>
        </p:nvSpPr>
        <p:spPr>
          <a:xfrm>
            <a:off x="827292" y="2517669"/>
            <a:ext cx="1181734" cy="646331"/>
          </a:xfrm>
          <a:prstGeom prst="rect">
            <a:avLst/>
          </a:prstGeom>
          <a:noFill/>
        </p:spPr>
        <p:txBody>
          <a:bodyPr wrap="none" rtlCol="0">
            <a:spAutoFit/>
          </a:bodyPr>
          <a:lstStyle/>
          <a:p>
            <a:r>
              <a:rPr lang="de-DE" sz="3600" dirty="0">
                <a:solidFill>
                  <a:srgbClr val="C00000"/>
                </a:solidFill>
              </a:rPr>
              <a:t>Input</a:t>
            </a:r>
          </a:p>
        </p:txBody>
      </p:sp>
      <p:sp>
        <p:nvSpPr>
          <p:cNvPr id="228" name="TextBox 227">
            <a:extLst>
              <a:ext uri="{FF2B5EF4-FFF2-40B4-BE49-F238E27FC236}">
                <a16:creationId xmlns:a16="http://schemas.microsoft.com/office/drawing/2014/main" id="{B7ED3D91-2822-384B-A2EA-70D707A0501B}"/>
              </a:ext>
            </a:extLst>
          </p:cNvPr>
          <p:cNvSpPr txBox="1"/>
          <p:nvPr/>
        </p:nvSpPr>
        <p:spPr>
          <a:xfrm>
            <a:off x="3049091" y="1165318"/>
            <a:ext cx="1047082" cy="646331"/>
          </a:xfrm>
          <a:prstGeom prst="rect">
            <a:avLst/>
          </a:prstGeom>
          <a:noFill/>
        </p:spPr>
        <p:txBody>
          <a:bodyPr wrap="none" rtlCol="0">
            <a:spAutoFit/>
          </a:bodyPr>
          <a:lstStyle/>
          <a:p>
            <a:r>
              <a:rPr lang="de-DE" sz="3600" dirty="0">
                <a:solidFill>
                  <a:schemeClr val="accent1"/>
                </a:solidFill>
              </a:rPr>
              <a:t>Goal</a:t>
            </a:r>
          </a:p>
        </p:txBody>
      </p:sp>
      <p:sp>
        <p:nvSpPr>
          <p:cNvPr id="3" name="Slide Number Placeholder 2">
            <a:extLst>
              <a:ext uri="{FF2B5EF4-FFF2-40B4-BE49-F238E27FC236}">
                <a16:creationId xmlns:a16="http://schemas.microsoft.com/office/drawing/2014/main" id="{D84D4325-5FC7-5947-860B-9DB4CC52984F}"/>
              </a:ext>
            </a:extLst>
          </p:cNvPr>
          <p:cNvSpPr>
            <a:spLocks noGrp="1"/>
          </p:cNvSpPr>
          <p:nvPr>
            <p:ph type="sldNum" sz="quarter" idx="12"/>
          </p:nvPr>
        </p:nvSpPr>
        <p:spPr/>
        <p:txBody>
          <a:bodyPr/>
          <a:lstStyle/>
          <a:p>
            <a:fld id="{67C9959E-8E6B-B04C-9955-EA096F41CA7A}" type="slidenum">
              <a:rPr lang="en-GB" smtClean="0"/>
              <a:t>39</a:t>
            </a:fld>
            <a:endParaRPr lang="en-GB"/>
          </a:p>
        </p:txBody>
      </p:sp>
    </p:spTree>
    <p:extLst>
      <p:ext uri="{BB962C8B-B14F-4D97-AF65-F5344CB8AC3E}">
        <p14:creationId xmlns:p14="http://schemas.microsoft.com/office/powerpoint/2010/main" val="321167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7D4DA-093C-2B40-8727-A37B4090FA07}"/>
              </a:ext>
            </a:extLst>
          </p:cNvPr>
          <p:cNvSpPr>
            <a:spLocks noGrp="1"/>
          </p:cNvSpPr>
          <p:nvPr>
            <p:ph type="title"/>
          </p:nvPr>
        </p:nvSpPr>
        <p:spPr/>
        <p:txBody>
          <a:bodyPr/>
          <a:lstStyle/>
          <a:p>
            <a:r>
              <a:rPr lang="en-GB" dirty="0"/>
              <a:t>Learning BNs</a:t>
            </a:r>
          </a:p>
        </p:txBody>
      </p:sp>
      <p:sp>
        <p:nvSpPr>
          <p:cNvPr id="6" name="Content Placeholder 5">
            <a:extLst>
              <a:ext uri="{FF2B5EF4-FFF2-40B4-BE49-F238E27FC236}">
                <a16:creationId xmlns:a16="http://schemas.microsoft.com/office/drawing/2014/main" id="{9383E7CF-3D9C-DD4B-ACD8-7A77A84E13F9}"/>
              </a:ext>
            </a:extLst>
          </p:cNvPr>
          <p:cNvSpPr>
            <a:spLocks noGrp="1"/>
          </p:cNvSpPr>
          <p:nvPr>
            <p:ph idx="1"/>
          </p:nvPr>
        </p:nvSpPr>
        <p:spPr>
          <a:xfrm>
            <a:off x="628650" y="1158240"/>
            <a:ext cx="7886700" cy="5018723"/>
          </a:xfrm>
        </p:spPr>
        <p:txBody>
          <a:bodyPr>
            <a:normAutofit/>
          </a:bodyPr>
          <a:lstStyle/>
          <a:p>
            <a:r>
              <a:rPr lang="en-GB" dirty="0"/>
              <a:t>Known structure, unknown parameters in CPTs</a:t>
            </a:r>
          </a:p>
          <a:p>
            <a:pPr lvl="1"/>
            <a:r>
              <a:rPr lang="en-GB" dirty="0"/>
              <a:t>Fully observable (complete data)</a:t>
            </a:r>
          </a:p>
          <a:p>
            <a:pPr lvl="2"/>
            <a:r>
              <a:rPr lang="en-GB" dirty="0"/>
              <a:t>Maximum-likelihood (ML) estimation</a:t>
            </a:r>
          </a:p>
          <a:p>
            <a:pPr lvl="1"/>
            <a:r>
              <a:rPr lang="en-GB" dirty="0"/>
              <a:t>Hidden (unobservable) variables (incomplete data)</a:t>
            </a:r>
          </a:p>
          <a:p>
            <a:pPr lvl="2"/>
            <a:r>
              <a:rPr lang="en-GB" dirty="0"/>
              <a:t>Expectation-maximisation (EM)</a:t>
            </a:r>
          </a:p>
          <a:p>
            <a:r>
              <a:rPr lang="en-GB" dirty="0"/>
              <a:t>Unknown structure</a:t>
            </a:r>
          </a:p>
          <a:p>
            <a:pPr lvl="1"/>
            <a:r>
              <a:rPr lang="en-GB" dirty="0"/>
              <a:t>Model selection</a:t>
            </a:r>
          </a:p>
          <a:p>
            <a:pPr lvl="1"/>
            <a:r>
              <a:rPr lang="en-GB" dirty="0"/>
              <a:t>Structural EM</a:t>
            </a:r>
          </a:p>
          <a:p>
            <a:pPr lvl="1"/>
            <a:endParaRPr lang="en-GB" dirty="0"/>
          </a:p>
          <a:p>
            <a:r>
              <a:rPr lang="en-GB" dirty="0"/>
              <a:t>See also propaedeutic material in Moodle course: </a:t>
            </a:r>
            <a:br>
              <a:rPr lang="en-GB" dirty="0"/>
            </a:br>
            <a:r>
              <a:rPr lang="en-GB" dirty="0" err="1"/>
              <a:t>Grundlagen</a:t>
            </a:r>
            <a:r>
              <a:rPr lang="en-GB" dirty="0"/>
              <a:t> des </a:t>
            </a:r>
            <a:r>
              <a:rPr lang="en-GB" dirty="0" err="1"/>
              <a:t>Lernens</a:t>
            </a:r>
            <a:r>
              <a:rPr lang="en-GB" dirty="0"/>
              <a:t> </a:t>
            </a:r>
            <a:r>
              <a:rPr lang="en-GB" dirty="0" err="1"/>
              <a:t>mit</a:t>
            </a:r>
            <a:r>
              <a:rPr lang="en-GB" dirty="0"/>
              <a:t> </a:t>
            </a:r>
            <a:r>
              <a:rPr lang="en-GB" dirty="0" err="1"/>
              <a:t>partiellen</a:t>
            </a:r>
            <a:r>
              <a:rPr lang="en-GB" dirty="0"/>
              <a:t> </a:t>
            </a:r>
            <a:r>
              <a:rPr lang="en-GB" dirty="0" err="1"/>
              <a:t>Daten</a:t>
            </a:r>
            <a:r>
              <a:rPr lang="en-GB" dirty="0"/>
              <a:t>: Expectation Maximisation (EM) (</a:t>
            </a:r>
            <a:r>
              <a:rPr lang="en-GB" dirty="0">
                <a:hlinkClick r:id="rId2"/>
              </a:rPr>
              <a:t>pdf</a:t>
            </a:r>
            <a:r>
              <a:rPr lang="en-GB" dirty="0"/>
              <a:t>, </a:t>
            </a:r>
            <a:r>
              <a:rPr lang="en-GB" dirty="0">
                <a:hlinkClick r:id="rId3"/>
              </a:rPr>
              <a:t>pptx</a:t>
            </a:r>
            <a:r>
              <a:rPr lang="en-GB" dirty="0"/>
              <a:t>, </a:t>
            </a:r>
            <a:r>
              <a:rPr lang="en-GB" dirty="0">
                <a:hlinkClick r:id="rId4"/>
              </a:rPr>
              <a:t>mp4</a:t>
            </a:r>
            <a:r>
              <a:rPr lang="en-GB" dirty="0"/>
              <a:t>)</a:t>
            </a:r>
          </a:p>
        </p:txBody>
      </p:sp>
      <p:sp>
        <p:nvSpPr>
          <p:cNvPr id="7" name="Slide Number Placeholder 6">
            <a:extLst>
              <a:ext uri="{FF2B5EF4-FFF2-40B4-BE49-F238E27FC236}">
                <a16:creationId xmlns:a16="http://schemas.microsoft.com/office/drawing/2014/main" id="{FC21F263-B614-774D-AFBE-4862698B7859}"/>
              </a:ext>
            </a:extLst>
          </p:cNvPr>
          <p:cNvSpPr>
            <a:spLocks noGrp="1"/>
          </p:cNvSpPr>
          <p:nvPr>
            <p:ph type="sldNum" sz="quarter" idx="12"/>
          </p:nvPr>
        </p:nvSpPr>
        <p:spPr/>
        <p:txBody>
          <a:bodyPr/>
          <a:lstStyle/>
          <a:p>
            <a:fld id="{67C9959E-8E6B-B04C-9955-EA096F41CA7A}" type="slidenum">
              <a:rPr lang="en-GB" smtClean="0"/>
              <a:t>4</a:t>
            </a:fld>
            <a:endParaRPr lang="en-GB"/>
          </a:p>
        </p:txBody>
      </p:sp>
    </p:spTree>
    <p:extLst>
      <p:ext uri="{BB962C8B-B14F-4D97-AF65-F5344CB8AC3E}">
        <p14:creationId xmlns:p14="http://schemas.microsoft.com/office/powerpoint/2010/main" val="4123864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949-715A-6642-A720-599698D6856D}"/>
              </a:ext>
            </a:extLst>
          </p:cNvPr>
          <p:cNvSpPr>
            <a:spLocks noGrp="1"/>
          </p:cNvSpPr>
          <p:nvPr>
            <p:ph type="title"/>
          </p:nvPr>
        </p:nvSpPr>
        <p:spPr/>
        <p:txBody>
          <a:bodyPr/>
          <a:lstStyle/>
          <a:p>
            <a:r>
              <a:rPr lang="en-GB" dirty="0"/>
              <a:t>Recap: Foundations of Clustering</a:t>
            </a:r>
          </a:p>
        </p:txBody>
      </p:sp>
      <p:sp>
        <p:nvSpPr>
          <p:cNvPr id="3" name="Content Placeholder 2">
            <a:extLst>
              <a:ext uri="{FF2B5EF4-FFF2-40B4-BE49-F238E27FC236}">
                <a16:creationId xmlns:a16="http://schemas.microsoft.com/office/drawing/2014/main" id="{55A84B71-7751-B444-A4F5-BA683EA5EA76}"/>
              </a:ext>
            </a:extLst>
          </p:cNvPr>
          <p:cNvSpPr>
            <a:spLocks noGrp="1"/>
          </p:cNvSpPr>
          <p:nvPr>
            <p:ph idx="1"/>
          </p:nvPr>
        </p:nvSpPr>
        <p:spPr>
          <a:xfrm>
            <a:off x="628650" y="1158241"/>
            <a:ext cx="7886700" cy="4693722"/>
          </a:xfrm>
        </p:spPr>
        <p:txBody>
          <a:bodyPr>
            <a:normAutofit/>
          </a:bodyPr>
          <a:lstStyle/>
          <a:p>
            <a:r>
              <a:rPr lang="en-GB" dirty="0"/>
              <a:t>History in propositional probabilistic inference:</a:t>
            </a:r>
          </a:p>
          <a:p>
            <a:pPr lvl="1"/>
            <a:r>
              <a:rPr lang="en-GB" dirty="0"/>
              <a:t>Based on </a:t>
            </a:r>
            <a:r>
              <a:rPr lang="en-GB" dirty="0">
                <a:solidFill>
                  <a:schemeClr val="accent1"/>
                </a:solidFill>
              </a:rPr>
              <a:t>probability propagation </a:t>
            </a:r>
            <a:r>
              <a:rPr lang="en-GB" dirty="0"/>
              <a:t>introduced by Pearl (1988)</a:t>
            </a:r>
          </a:p>
          <a:p>
            <a:pPr marL="4489450" lvl="2" indent="-203200"/>
            <a:r>
              <a:rPr lang="en-GB" dirty="0"/>
              <a:t>If a BN is a </a:t>
            </a:r>
            <a:r>
              <a:rPr lang="en-GB" dirty="0">
                <a:solidFill>
                  <a:schemeClr val="accent1"/>
                </a:solidFill>
              </a:rPr>
              <a:t>polytree</a:t>
            </a:r>
            <a:r>
              <a:rPr lang="en-GB" dirty="0"/>
              <a:t>, i.e., the underlying undirected graph has no trivial cycles, then </a:t>
            </a:r>
          </a:p>
          <a:p>
            <a:pPr marL="4946650" lvl="3" indent="-203200"/>
            <a:r>
              <a:rPr lang="en-GB" dirty="0"/>
              <a:t>Treat each node in a BN as a cluster with the randvars of the accompanying CPT as the cluster randvars</a:t>
            </a:r>
          </a:p>
          <a:p>
            <a:pPr marL="4946650" lvl="3" indent="-203200"/>
            <a:r>
              <a:rPr lang="en-GB" dirty="0"/>
              <a:t>Send messages along the edges (to parents and children), eliminating randvars not occurring in the parent or child nodes</a:t>
            </a:r>
          </a:p>
          <a:p>
            <a:pPr lvl="2"/>
            <a:endParaRPr lang="en-GB" dirty="0"/>
          </a:p>
        </p:txBody>
      </p:sp>
      <p:sp>
        <p:nvSpPr>
          <p:cNvPr id="4" name="Slide Number Placeholder 3">
            <a:extLst>
              <a:ext uri="{FF2B5EF4-FFF2-40B4-BE49-F238E27FC236}">
                <a16:creationId xmlns:a16="http://schemas.microsoft.com/office/drawing/2014/main" id="{782BEDAE-FE5E-1341-823B-541B531062AD}"/>
              </a:ext>
            </a:extLst>
          </p:cNvPr>
          <p:cNvSpPr>
            <a:spLocks noGrp="1"/>
          </p:cNvSpPr>
          <p:nvPr>
            <p:ph type="sldNum" sz="quarter" idx="12"/>
          </p:nvPr>
        </p:nvSpPr>
        <p:spPr/>
        <p:txBody>
          <a:bodyPr/>
          <a:lstStyle/>
          <a:p>
            <a:fld id="{67C9959E-8E6B-B04C-9955-EA096F41CA7A}" type="slidenum">
              <a:rPr lang="en-GB" smtClean="0"/>
              <a:t>40</a:t>
            </a:fld>
            <a:endParaRPr lang="en-GB"/>
          </a:p>
        </p:txBody>
      </p:sp>
      <p:sp>
        <p:nvSpPr>
          <p:cNvPr id="5" name="TextBox 4">
            <a:extLst>
              <a:ext uri="{FF2B5EF4-FFF2-40B4-BE49-F238E27FC236}">
                <a16:creationId xmlns:a16="http://schemas.microsoft.com/office/drawing/2014/main" id="{864578B4-5DDD-3346-88B8-AFE07006B834}"/>
              </a:ext>
            </a:extLst>
          </p:cNvPr>
          <p:cNvSpPr txBox="1"/>
          <p:nvPr/>
        </p:nvSpPr>
        <p:spPr>
          <a:xfrm>
            <a:off x="1934574" y="6292712"/>
            <a:ext cx="6421934" cy="400110"/>
          </a:xfrm>
          <a:prstGeom prst="rect">
            <a:avLst/>
          </a:prstGeom>
          <a:noFill/>
        </p:spPr>
        <p:txBody>
          <a:bodyPr wrap="square" rtlCol="0">
            <a:spAutoFit/>
          </a:bodyPr>
          <a:lstStyle/>
          <a:p>
            <a:r>
              <a:rPr lang="en-GB" sz="1000" dirty="0">
                <a:solidFill>
                  <a:schemeClr val="accent3"/>
                </a:solidFill>
              </a:rPr>
              <a:t>Judea Pearl: Reverend Bayes on Inference Engines: A Distributed Hierarchical Approach. In: </a:t>
            </a:r>
            <a:r>
              <a:rPr lang="en-GB" sz="1000" i="1" dirty="0">
                <a:solidFill>
                  <a:schemeClr val="accent3"/>
                </a:solidFill>
              </a:rPr>
              <a:t>AAAI-82 Proceedings of the 2</a:t>
            </a:r>
            <a:r>
              <a:rPr lang="en-GB" sz="1000" i="1" baseline="30000" dirty="0">
                <a:solidFill>
                  <a:schemeClr val="accent3"/>
                </a:solidFill>
              </a:rPr>
              <a:t>nd</a:t>
            </a:r>
            <a:r>
              <a:rPr lang="en-GB" sz="1000" i="1" dirty="0">
                <a:solidFill>
                  <a:schemeClr val="accent3"/>
                </a:solidFill>
              </a:rPr>
              <a:t> National Conference on Artificial Intelligence</a:t>
            </a:r>
            <a:r>
              <a:rPr lang="en-GB" sz="1000" dirty="0">
                <a:solidFill>
                  <a:schemeClr val="accent3"/>
                </a:solidFill>
              </a:rPr>
              <a:t>, 1982. </a:t>
            </a:r>
          </a:p>
        </p:txBody>
      </p:sp>
      <p:grpSp>
        <p:nvGrpSpPr>
          <p:cNvPr id="6" name="Group 5">
            <a:extLst>
              <a:ext uri="{FF2B5EF4-FFF2-40B4-BE49-F238E27FC236}">
                <a16:creationId xmlns:a16="http://schemas.microsoft.com/office/drawing/2014/main" id="{D4FEC0E9-F491-984B-A66F-148E961E6D11}"/>
              </a:ext>
            </a:extLst>
          </p:cNvPr>
          <p:cNvGrpSpPr/>
          <p:nvPr/>
        </p:nvGrpSpPr>
        <p:grpSpPr>
          <a:xfrm>
            <a:off x="495982" y="2419072"/>
            <a:ext cx="4076018" cy="3348120"/>
            <a:chOff x="1460500" y="1152525"/>
            <a:chExt cx="5843588" cy="4856163"/>
          </a:xfrm>
        </p:grpSpPr>
        <mc:AlternateContent xmlns:mc="http://schemas.openxmlformats.org/markup-compatibility/2006" xmlns:a14="http://schemas.microsoft.com/office/drawing/2010/main">
          <mc:Choice Requires="a14">
            <p:sp>
              <p:nvSpPr>
                <p:cNvPr id="7" name="Oval 4">
                  <a:extLst>
                    <a:ext uri="{FF2B5EF4-FFF2-40B4-BE49-F238E27FC236}">
                      <a16:creationId xmlns:a16="http://schemas.microsoft.com/office/drawing/2014/main" id="{7AEB1DBD-C4BF-2E40-8154-F033321717C5}"/>
                    </a:ext>
                  </a:extLst>
                </p:cNvPr>
                <p:cNvSpPr>
                  <a:spLocks noChangeArrowheads="1"/>
                </p:cNvSpPr>
                <p:nvPr/>
              </p:nvSpPr>
              <p:spPr bwMode="auto">
                <a:xfrm>
                  <a:off x="4267200" y="3200400"/>
                  <a:ext cx="457200" cy="457200"/>
                </a:xfrm>
                <a:prstGeom prst="ellipse">
                  <a:avLst/>
                </a:prstGeom>
                <a:solidFill>
                  <a:schemeClr val="accent1"/>
                </a:solidFill>
                <a:ln w="9525">
                  <a:solidFill>
                    <a:schemeClr val="tx1"/>
                  </a:solidFill>
                  <a:round/>
                  <a:headEnd/>
                  <a:tailEn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wrap="none" rIns="36000" anchor="ctr"/>
                <a:lstStyle/>
                <a:p>
                  <a:pPr algn="ctr"/>
                  <a14:m>
                    <m:oMathPara xmlns:m="http://schemas.openxmlformats.org/officeDocument/2006/math">
                      <m:oMathParaPr>
                        <m:jc m:val="centerGroup"/>
                      </m:oMathParaPr>
                      <m:oMath xmlns:m="http://schemas.openxmlformats.org/officeDocument/2006/math">
                        <m:r>
                          <a:rPr lang="en-US" i="1" dirty="0" smtClean="0">
                            <a:solidFill>
                              <a:schemeClr val="bg1"/>
                            </a:solidFill>
                            <a:latin typeface="Cambria Math" panose="02040503050406030204" pitchFamily="18" charset="0"/>
                          </a:rPr>
                          <m:t>𝑉</m:t>
                        </m:r>
                      </m:oMath>
                    </m:oMathPara>
                  </a14:m>
                  <a:endParaRPr lang="en-US" dirty="0">
                    <a:solidFill>
                      <a:schemeClr val="bg1"/>
                    </a:solidFill>
                  </a:endParaRPr>
                </a:p>
              </p:txBody>
            </p:sp>
          </mc:Choice>
          <mc:Fallback xmlns="">
            <p:sp>
              <p:nvSpPr>
                <p:cNvPr id="7" name="Oval 4">
                  <a:extLst>
                    <a:ext uri="{FF2B5EF4-FFF2-40B4-BE49-F238E27FC236}">
                      <a16:creationId xmlns:a16="http://schemas.microsoft.com/office/drawing/2014/main" id="{7AEB1DBD-C4BF-2E40-8154-F033321717C5}"/>
                    </a:ext>
                  </a:extLst>
                </p:cNvPr>
                <p:cNvSpPr>
                  <a:spLocks noRot="1" noChangeAspect="1" noMove="1" noResize="1" noEditPoints="1" noAdjustHandles="1" noChangeArrowheads="1" noChangeShapeType="1" noTextEdit="1"/>
                </p:cNvSpPr>
                <p:nvPr/>
              </p:nvSpPr>
              <p:spPr bwMode="auto">
                <a:xfrm>
                  <a:off x="4267200" y="3200400"/>
                  <a:ext cx="457200" cy="457200"/>
                </a:xfrm>
                <a:prstGeom prst="ellipse">
                  <a:avLst/>
                </a:prstGeom>
                <a:blipFill>
                  <a:blip r:embed="rId2"/>
                  <a:stretch>
                    <a:fillRect/>
                  </a:stretch>
                </a:bli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 5">
                  <a:extLst>
                    <a:ext uri="{FF2B5EF4-FFF2-40B4-BE49-F238E27FC236}">
                      <a16:creationId xmlns:a16="http://schemas.microsoft.com/office/drawing/2014/main" id="{E208FA6A-F057-A443-8388-D9C859ED1038}"/>
                    </a:ext>
                  </a:extLst>
                </p:cNvPr>
                <p:cNvSpPr>
                  <a:spLocks noChangeArrowheads="1"/>
                </p:cNvSpPr>
                <p:nvPr/>
              </p:nvSpPr>
              <p:spPr bwMode="auto">
                <a:xfrm>
                  <a:off x="6400800" y="1600200"/>
                  <a:ext cx="457200" cy="457200"/>
                </a:xfrm>
                <a:prstGeom prst="ellipse">
                  <a:avLst/>
                </a:prstGeom>
                <a:solidFill>
                  <a:schemeClr val="accent1"/>
                </a:solidFill>
                <a:ln w="9525">
                  <a:solidFill>
                    <a:schemeClr val="tx1"/>
                  </a:solidFill>
                  <a:round/>
                  <a:headEnd/>
                  <a:tailEn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wrap="none" tIns="36000" rIns="72000" anchor="ctr"/>
                <a:lstStyle/>
                <a:p>
                  <a:pPr marL="50800" algn="ctr"/>
                  <a14:m>
                    <m:oMathPara xmlns:m="http://schemas.openxmlformats.org/officeDocument/2006/math">
                      <m:oMathParaPr>
                        <m:jc m:val="centerGroup"/>
                      </m:oMathParaPr>
                      <m:oMath xmlns:m="http://schemas.openxmlformats.org/officeDocument/2006/math">
                        <m:sSub>
                          <m:sSubPr>
                            <m:ctrlPr>
                              <a:rPr lang="de-DE" b="0" i="1" dirty="0" smtClean="0">
                                <a:solidFill>
                                  <a:schemeClr val="bg1"/>
                                </a:solidFill>
                                <a:latin typeface="Cambria Math" panose="02040503050406030204" pitchFamily="18" charset="0"/>
                              </a:rPr>
                            </m:ctrlPr>
                          </m:sSubPr>
                          <m:e>
                            <m:r>
                              <a:rPr lang="en-US" i="1" dirty="0" smtClean="0">
                                <a:solidFill>
                                  <a:schemeClr val="bg1"/>
                                </a:solidFill>
                                <a:latin typeface="Cambria Math" panose="02040503050406030204" pitchFamily="18" charset="0"/>
                              </a:rPr>
                              <m:t>𝑈</m:t>
                            </m:r>
                          </m:e>
                          <m:sub>
                            <m:r>
                              <a:rPr lang="de-DE" b="0" i="1" dirty="0" smtClean="0">
                                <a:solidFill>
                                  <a:schemeClr val="bg1"/>
                                </a:solidFill>
                                <a:latin typeface="Cambria Math" panose="02040503050406030204" pitchFamily="18" charset="0"/>
                              </a:rPr>
                              <m:t>2</m:t>
                            </m:r>
                          </m:sub>
                        </m:sSub>
                      </m:oMath>
                    </m:oMathPara>
                  </a14:m>
                  <a:endParaRPr lang="en-US" dirty="0">
                    <a:solidFill>
                      <a:schemeClr val="bg1"/>
                    </a:solidFill>
                  </a:endParaRPr>
                </a:p>
              </p:txBody>
            </p:sp>
          </mc:Choice>
          <mc:Fallback xmlns="">
            <p:sp>
              <p:nvSpPr>
                <p:cNvPr id="8" name="Oval 5">
                  <a:extLst>
                    <a:ext uri="{FF2B5EF4-FFF2-40B4-BE49-F238E27FC236}">
                      <a16:creationId xmlns:a16="http://schemas.microsoft.com/office/drawing/2014/main" id="{E208FA6A-F057-A443-8388-D9C859ED1038}"/>
                    </a:ext>
                  </a:extLst>
                </p:cNvPr>
                <p:cNvSpPr>
                  <a:spLocks noRot="1" noChangeAspect="1" noMove="1" noResize="1" noEditPoints="1" noAdjustHandles="1" noChangeArrowheads="1" noChangeShapeType="1" noTextEdit="1"/>
                </p:cNvSpPr>
                <p:nvPr/>
              </p:nvSpPr>
              <p:spPr bwMode="auto">
                <a:xfrm>
                  <a:off x="6400800" y="1600200"/>
                  <a:ext cx="457200" cy="457200"/>
                </a:xfrm>
                <a:prstGeom prst="ellipse">
                  <a:avLst/>
                </a:prstGeom>
                <a:blipFill>
                  <a:blip r:embed="rId3"/>
                  <a:stretch>
                    <a:fillRect l="-7407"/>
                  </a:stretch>
                </a:bli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6">
                  <a:extLst>
                    <a:ext uri="{FF2B5EF4-FFF2-40B4-BE49-F238E27FC236}">
                      <a16:creationId xmlns:a16="http://schemas.microsoft.com/office/drawing/2014/main" id="{94057F4E-8CFA-724E-B9E1-142DCB101899}"/>
                    </a:ext>
                  </a:extLst>
                </p:cNvPr>
                <p:cNvSpPr>
                  <a:spLocks noChangeArrowheads="1"/>
                </p:cNvSpPr>
                <p:nvPr/>
              </p:nvSpPr>
              <p:spPr bwMode="auto">
                <a:xfrm>
                  <a:off x="1828800" y="5257800"/>
                  <a:ext cx="457200" cy="457200"/>
                </a:xfrm>
                <a:prstGeom prst="ellipse">
                  <a:avLst/>
                </a:prstGeom>
                <a:solidFill>
                  <a:schemeClr val="accent1"/>
                </a:solidFill>
                <a:ln w="9525">
                  <a:solidFill>
                    <a:schemeClr val="tx1"/>
                  </a:solidFill>
                  <a:round/>
                  <a:headEnd/>
                  <a:tailEn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wrap="none" tIns="36000" rIns="36000" anchor="ctr"/>
                <a:lstStyle/>
                <a:p>
                  <a:pPr algn="ctr"/>
                  <a14:m>
                    <m:oMathPara xmlns:m="http://schemas.openxmlformats.org/officeDocument/2006/math">
                      <m:oMathParaPr>
                        <m:jc m:val="centerGroup"/>
                      </m:oMathParaPr>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b="0" i="1" dirty="0" smtClean="0">
                                <a:solidFill>
                                  <a:schemeClr val="bg1"/>
                                </a:solidFill>
                                <a:latin typeface="Cambria Math" panose="02040503050406030204" pitchFamily="18" charset="0"/>
                              </a:rPr>
                              <m:t>𝑉</m:t>
                            </m:r>
                          </m:e>
                          <m:sub>
                            <m:r>
                              <a:rPr lang="de-DE" i="1" dirty="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9" name="Oval 6">
                  <a:extLst>
                    <a:ext uri="{FF2B5EF4-FFF2-40B4-BE49-F238E27FC236}">
                      <a16:creationId xmlns:a16="http://schemas.microsoft.com/office/drawing/2014/main" id="{94057F4E-8CFA-724E-B9E1-142DCB101899}"/>
                    </a:ext>
                  </a:extLst>
                </p:cNvPr>
                <p:cNvSpPr>
                  <a:spLocks noRot="1" noChangeAspect="1" noMove="1" noResize="1" noEditPoints="1" noAdjustHandles="1" noChangeArrowheads="1" noChangeShapeType="1" noTextEdit="1"/>
                </p:cNvSpPr>
                <p:nvPr/>
              </p:nvSpPr>
              <p:spPr bwMode="auto">
                <a:xfrm>
                  <a:off x="1828800" y="5257800"/>
                  <a:ext cx="457200" cy="457200"/>
                </a:xfrm>
                <a:prstGeom prst="ellipse">
                  <a:avLst/>
                </a:prstGeom>
                <a:blipFill>
                  <a:blip r:embed="rId4"/>
                  <a:stretch>
                    <a:fillRect l="-3704"/>
                  </a:stretch>
                </a:bli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7">
                  <a:extLst>
                    <a:ext uri="{FF2B5EF4-FFF2-40B4-BE49-F238E27FC236}">
                      <a16:creationId xmlns:a16="http://schemas.microsoft.com/office/drawing/2014/main" id="{DD9D6255-8BFD-F84A-9583-0ABB766A4B99}"/>
                    </a:ext>
                  </a:extLst>
                </p:cNvPr>
                <p:cNvSpPr>
                  <a:spLocks noChangeArrowheads="1"/>
                </p:cNvSpPr>
                <p:nvPr/>
              </p:nvSpPr>
              <p:spPr bwMode="auto">
                <a:xfrm>
                  <a:off x="6400800" y="5257800"/>
                  <a:ext cx="457200" cy="457200"/>
                </a:xfrm>
                <a:prstGeom prst="ellipse">
                  <a:avLst/>
                </a:prstGeom>
                <a:solidFill>
                  <a:schemeClr val="accent1"/>
                </a:solidFill>
                <a:ln w="9525">
                  <a:solidFill>
                    <a:schemeClr val="tx1"/>
                  </a:solidFill>
                  <a:round/>
                  <a:headEnd/>
                  <a:tailEn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wrap="none" tIns="36000" rIns="36000" anchor="ctr"/>
                <a:lstStyle/>
                <a:p>
                  <a:pPr algn="ctr"/>
                  <a14:m>
                    <m:oMathPara xmlns:m="http://schemas.openxmlformats.org/officeDocument/2006/math">
                      <m:oMathParaPr>
                        <m:jc m:val="centerGroup"/>
                      </m:oMathParaPr>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b="0" i="1" dirty="0" smtClean="0">
                                <a:solidFill>
                                  <a:schemeClr val="bg1"/>
                                </a:solidFill>
                                <a:latin typeface="Cambria Math" panose="02040503050406030204" pitchFamily="18" charset="0"/>
                              </a:rPr>
                              <m:t>𝑉</m:t>
                            </m:r>
                          </m:e>
                          <m:sub>
                            <m:r>
                              <a:rPr lang="de-DE" b="0" i="1" dirty="0" smtClean="0">
                                <a:solidFill>
                                  <a:schemeClr val="bg1"/>
                                </a:solidFill>
                                <a:latin typeface="Cambria Math" panose="02040503050406030204" pitchFamily="18" charset="0"/>
                              </a:rPr>
                              <m:t>2</m:t>
                            </m:r>
                          </m:sub>
                        </m:sSub>
                      </m:oMath>
                    </m:oMathPara>
                  </a14:m>
                  <a:endParaRPr lang="en-US" dirty="0">
                    <a:solidFill>
                      <a:schemeClr val="bg1"/>
                    </a:solidFill>
                  </a:endParaRPr>
                </a:p>
              </p:txBody>
            </p:sp>
          </mc:Choice>
          <mc:Fallback xmlns="">
            <p:sp>
              <p:nvSpPr>
                <p:cNvPr id="10" name="Oval 7">
                  <a:extLst>
                    <a:ext uri="{FF2B5EF4-FFF2-40B4-BE49-F238E27FC236}">
                      <a16:creationId xmlns:a16="http://schemas.microsoft.com/office/drawing/2014/main" id="{DD9D6255-8BFD-F84A-9583-0ABB766A4B99}"/>
                    </a:ext>
                  </a:extLst>
                </p:cNvPr>
                <p:cNvSpPr>
                  <a:spLocks noRot="1" noChangeAspect="1" noMove="1" noResize="1" noEditPoints="1" noAdjustHandles="1" noChangeArrowheads="1" noChangeShapeType="1" noTextEdit="1"/>
                </p:cNvSpPr>
                <p:nvPr/>
              </p:nvSpPr>
              <p:spPr bwMode="auto">
                <a:xfrm>
                  <a:off x="6400800" y="5257800"/>
                  <a:ext cx="457200" cy="457200"/>
                </a:xfrm>
                <a:prstGeom prst="ellipse">
                  <a:avLst/>
                </a:prstGeom>
                <a:blipFill>
                  <a:blip r:embed="rId5"/>
                  <a:stretch>
                    <a:fillRect l="-3704"/>
                  </a:stretch>
                </a:bli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8">
                  <a:extLst>
                    <a:ext uri="{FF2B5EF4-FFF2-40B4-BE49-F238E27FC236}">
                      <a16:creationId xmlns:a16="http://schemas.microsoft.com/office/drawing/2014/main" id="{6121F87F-28AF-5F4E-98DE-A5966279EC30}"/>
                    </a:ext>
                  </a:extLst>
                </p:cNvPr>
                <p:cNvSpPr>
                  <a:spLocks noChangeArrowheads="1"/>
                </p:cNvSpPr>
                <p:nvPr/>
              </p:nvSpPr>
              <p:spPr bwMode="auto">
                <a:xfrm>
                  <a:off x="1828801" y="1600200"/>
                  <a:ext cx="457200" cy="457200"/>
                </a:xfrm>
                <a:prstGeom prst="ellipse">
                  <a:avLst/>
                </a:prstGeom>
                <a:solidFill>
                  <a:schemeClr val="accent1"/>
                </a:solidFill>
                <a:ln w="9525">
                  <a:solidFill>
                    <a:schemeClr val="tx1"/>
                  </a:solidFill>
                  <a:round/>
                  <a:headEnd/>
                  <a:tailEnd/>
                </a:ln>
                <a:effectLst/>
                <a:extLst>
                  <a:ext uri="{AF507438-7753-43e0-B8FC-AC1667EBCBE1}">
                    <a14:hiddenEffects xmlns="">
                      <a:effectLst>
                        <a:outerShdw blurRad="63500" dist="38099" dir="2700000" algn="ctr" rotWithShape="0">
                          <a:schemeClr val="bg2">
                            <a:alpha val="74998"/>
                          </a:schemeClr>
                        </a:outerShdw>
                      </a:effectLst>
                    </a14:hiddenEffects>
                  </a:ext>
                </a:extLst>
              </p:spPr>
              <p:txBody>
                <a:bodyPr wrap="none" lIns="72000" tIns="36000" rIns="72000" anchor="ctr"/>
                <a:lstStyle/>
                <a:p>
                  <a:pPr marL="50800" algn="ctr"/>
                  <a14:m>
                    <m:oMathPara xmlns:m="http://schemas.openxmlformats.org/officeDocument/2006/math">
                      <m:oMathParaPr>
                        <m:jc m:val="centerGroup"/>
                      </m:oMathParaPr>
                      <m:oMath xmlns:m="http://schemas.openxmlformats.org/officeDocument/2006/math">
                        <m:sSub>
                          <m:sSubPr>
                            <m:ctrlPr>
                              <a:rPr lang="de-DE" b="0" i="1" dirty="0" smtClean="0">
                                <a:solidFill>
                                  <a:schemeClr val="bg1"/>
                                </a:solidFill>
                                <a:latin typeface="Cambria Math" panose="02040503050406030204" pitchFamily="18" charset="0"/>
                              </a:rPr>
                            </m:ctrlPr>
                          </m:sSubPr>
                          <m:e>
                            <m:r>
                              <a:rPr lang="en-US" i="1" dirty="0" smtClean="0">
                                <a:solidFill>
                                  <a:schemeClr val="bg1"/>
                                </a:solidFill>
                                <a:latin typeface="Cambria Math" panose="02040503050406030204" pitchFamily="18" charset="0"/>
                              </a:rPr>
                              <m:t>𝑈</m:t>
                            </m:r>
                          </m:e>
                          <m:sub>
                            <m:r>
                              <a:rPr lang="de-DE" b="0" i="1" dirty="0" smtClean="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11" name="Oval 8">
                  <a:extLst>
                    <a:ext uri="{FF2B5EF4-FFF2-40B4-BE49-F238E27FC236}">
                      <a16:creationId xmlns:a16="http://schemas.microsoft.com/office/drawing/2014/main" id="{6121F87F-28AF-5F4E-98DE-A5966279EC30}"/>
                    </a:ext>
                  </a:extLst>
                </p:cNvPr>
                <p:cNvSpPr>
                  <a:spLocks noRot="1" noChangeAspect="1" noMove="1" noResize="1" noEditPoints="1" noAdjustHandles="1" noChangeArrowheads="1" noChangeShapeType="1" noTextEdit="1"/>
                </p:cNvSpPr>
                <p:nvPr/>
              </p:nvSpPr>
              <p:spPr bwMode="auto">
                <a:xfrm>
                  <a:off x="1828801" y="1600200"/>
                  <a:ext cx="457200" cy="457200"/>
                </a:xfrm>
                <a:prstGeom prst="ellipse">
                  <a:avLst/>
                </a:prstGeom>
                <a:blipFill>
                  <a:blip r:embed="rId6"/>
                  <a:stretch>
                    <a:fillRect l="-7407"/>
                  </a:stretch>
                </a:bli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sp>
          <p:nvSpPr>
            <p:cNvPr id="12" name="Line 11">
              <a:extLst>
                <a:ext uri="{FF2B5EF4-FFF2-40B4-BE49-F238E27FC236}">
                  <a16:creationId xmlns:a16="http://schemas.microsoft.com/office/drawing/2014/main" id="{E12C5580-4681-5F4D-B5A0-CD27A4E82EDD}"/>
                </a:ext>
              </a:extLst>
            </p:cNvPr>
            <p:cNvSpPr>
              <a:spLocks noChangeShapeType="1"/>
            </p:cNvSpPr>
            <p:nvPr/>
          </p:nvSpPr>
          <p:spPr bwMode="auto">
            <a:xfrm>
              <a:off x="2219325" y="1987550"/>
              <a:ext cx="2047875" cy="1365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3" name="Line 12">
              <a:extLst>
                <a:ext uri="{FF2B5EF4-FFF2-40B4-BE49-F238E27FC236}">
                  <a16:creationId xmlns:a16="http://schemas.microsoft.com/office/drawing/2014/main" id="{13788684-0015-D246-A333-259FB89C7DE6}"/>
                </a:ext>
              </a:extLst>
            </p:cNvPr>
            <p:cNvSpPr>
              <a:spLocks noChangeShapeType="1"/>
            </p:cNvSpPr>
            <p:nvPr/>
          </p:nvSpPr>
          <p:spPr bwMode="auto">
            <a:xfrm flipH="1">
              <a:off x="4724400" y="1987550"/>
              <a:ext cx="1744663" cy="1365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4" name="Line 13">
              <a:extLst>
                <a:ext uri="{FF2B5EF4-FFF2-40B4-BE49-F238E27FC236}">
                  <a16:creationId xmlns:a16="http://schemas.microsoft.com/office/drawing/2014/main" id="{8F81B6B9-B416-E74B-8AAB-2C02B36787FB}"/>
                </a:ext>
              </a:extLst>
            </p:cNvPr>
            <p:cNvSpPr>
              <a:spLocks noChangeShapeType="1"/>
            </p:cNvSpPr>
            <p:nvPr/>
          </p:nvSpPr>
          <p:spPr bwMode="auto">
            <a:xfrm>
              <a:off x="4648200" y="3581400"/>
              <a:ext cx="1820863" cy="1744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5" name="Line 14">
              <a:extLst>
                <a:ext uri="{FF2B5EF4-FFF2-40B4-BE49-F238E27FC236}">
                  <a16:creationId xmlns:a16="http://schemas.microsoft.com/office/drawing/2014/main" id="{D5964931-4CEE-6348-87B9-606219411C2B}"/>
                </a:ext>
              </a:extLst>
            </p:cNvPr>
            <p:cNvSpPr>
              <a:spLocks noChangeShapeType="1"/>
            </p:cNvSpPr>
            <p:nvPr/>
          </p:nvSpPr>
          <p:spPr bwMode="auto">
            <a:xfrm flipH="1">
              <a:off x="2219325" y="3581400"/>
              <a:ext cx="2125663" cy="1744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6" name="Line 15">
              <a:extLst>
                <a:ext uri="{FF2B5EF4-FFF2-40B4-BE49-F238E27FC236}">
                  <a16:creationId xmlns:a16="http://schemas.microsoft.com/office/drawing/2014/main" id="{E60F16D0-A7A2-0C41-B78E-D2DDA6F77279}"/>
                </a:ext>
              </a:extLst>
            </p:cNvPr>
            <p:cNvSpPr>
              <a:spLocks noChangeShapeType="1"/>
            </p:cNvSpPr>
            <p:nvPr/>
          </p:nvSpPr>
          <p:spPr bwMode="auto">
            <a:xfrm flipH="1">
              <a:off x="1460500" y="5629275"/>
              <a:ext cx="368300"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7" name="Line 16">
              <a:extLst>
                <a:ext uri="{FF2B5EF4-FFF2-40B4-BE49-F238E27FC236}">
                  <a16:creationId xmlns:a16="http://schemas.microsoft.com/office/drawing/2014/main" id="{F09EF065-795D-9740-8BC3-0A6F57D41B98}"/>
                </a:ext>
              </a:extLst>
            </p:cNvPr>
            <p:cNvSpPr>
              <a:spLocks noChangeShapeType="1"/>
            </p:cNvSpPr>
            <p:nvPr/>
          </p:nvSpPr>
          <p:spPr bwMode="auto">
            <a:xfrm>
              <a:off x="2219325" y="5629275"/>
              <a:ext cx="379413"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8" name="Line 17">
              <a:extLst>
                <a:ext uri="{FF2B5EF4-FFF2-40B4-BE49-F238E27FC236}">
                  <a16:creationId xmlns:a16="http://schemas.microsoft.com/office/drawing/2014/main" id="{E0583490-7F89-2B4C-9BE8-61C648893EA6}"/>
                </a:ext>
              </a:extLst>
            </p:cNvPr>
            <p:cNvSpPr>
              <a:spLocks noChangeShapeType="1"/>
            </p:cNvSpPr>
            <p:nvPr/>
          </p:nvSpPr>
          <p:spPr bwMode="auto">
            <a:xfrm flipH="1">
              <a:off x="1460500" y="1987550"/>
              <a:ext cx="455613" cy="4556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9" name="Line 18">
              <a:extLst>
                <a:ext uri="{FF2B5EF4-FFF2-40B4-BE49-F238E27FC236}">
                  <a16:creationId xmlns:a16="http://schemas.microsoft.com/office/drawing/2014/main" id="{0356BE08-DCEA-194C-9AC7-9712150E819B}"/>
                </a:ext>
              </a:extLst>
            </p:cNvPr>
            <p:cNvSpPr>
              <a:spLocks noChangeShapeType="1"/>
            </p:cNvSpPr>
            <p:nvPr/>
          </p:nvSpPr>
          <p:spPr bwMode="auto">
            <a:xfrm flipH="1">
              <a:off x="6089650" y="5629275"/>
              <a:ext cx="379413"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20" name="Line 20">
              <a:extLst>
                <a:ext uri="{FF2B5EF4-FFF2-40B4-BE49-F238E27FC236}">
                  <a16:creationId xmlns:a16="http://schemas.microsoft.com/office/drawing/2014/main" id="{9072D9E1-4E79-894D-BF08-4FF389774FD7}"/>
                </a:ext>
              </a:extLst>
            </p:cNvPr>
            <p:cNvSpPr>
              <a:spLocks noChangeShapeType="1"/>
            </p:cNvSpPr>
            <p:nvPr/>
          </p:nvSpPr>
          <p:spPr bwMode="auto">
            <a:xfrm>
              <a:off x="6772275" y="1987550"/>
              <a:ext cx="531813" cy="53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21" name="Line 21">
              <a:extLst>
                <a:ext uri="{FF2B5EF4-FFF2-40B4-BE49-F238E27FC236}">
                  <a16:creationId xmlns:a16="http://schemas.microsoft.com/office/drawing/2014/main" id="{0528D49C-60DC-CC42-91EF-05B4827BDEF8}"/>
                </a:ext>
              </a:extLst>
            </p:cNvPr>
            <p:cNvSpPr>
              <a:spLocks noChangeShapeType="1"/>
            </p:cNvSpPr>
            <p:nvPr/>
          </p:nvSpPr>
          <p:spPr bwMode="auto">
            <a:xfrm>
              <a:off x="6772275" y="5629275"/>
              <a:ext cx="379413"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22" name="Line 22">
              <a:extLst>
                <a:ext uri="{FF2B5EF4-FFF2-40B4-BE49-F238E27FC236}">
                  <a16:creationId xmlns:a16="http://schemas.microsoft.com/office/drawing/2014/main" id="{0CDF2E32-560A-3648-88E7-F51C585BC6B0}"/>
                </a:ext>
              </a:extLst>
            </p:cNvPr>
            <p:cNvSpPr>
              <a:spLocks noChangeShapeType="1"/>
            </p:cNvSpPr>
            <p:nvPr/>
          </p:nvSpPr>
          <p:spPr bwMode="auto">
            <a:xfrm>
              <a:off x="1612900" y="1152525"/>
              <a:ext cx="303213" cy="53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23" name="Line 24">
              <a:extLst>
                <a:ext uri="{FF2B5EF4-FFF2-40B4-BE49-F238E27FC236}">
                  <a16:creationId xmlns:a16="http://schemas.microsoft.com/office/drawing/2014/main" id="{ED648574-CFBF-FC4A-8154-51549FB5764C}"/>
                </a:ext>
              </a:extLst>
            </p:cNvPr>
            <p:cNvSpPr>
              <a:spLocks noChangeShapeType="1"/>
            </p:cNvSpPr>
            <p:nvPr/>
          </p:nvSpPr>
          <p:spPr bwMode="auto">
            <a:xfrm flipH="1">
              <a:off x="2219325" y="1152525"/>
              <a:ext cx="227013" cy="53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24" name="Line 25">
              <a:extLst>
                <a:ext uri="{FF2B5EF4-FFF2-40B4-BE49-F238E27FC236}">
                  <a16:creationId xmlns:a16="http://schemas.microsoft.com/office/drawing/2014/main" id="{921F280E-94AF-844B-B812-2F881AAF2AF6}"/>
                </a:ext>
              </a:extLst>
            </p:cNvPr>
            <p:cNvSpPr>
              <a:spLocks noChangeShapeType="1"/>
            </p:cNvSpPr>
            <p:nvPr/>
          </p:nvSpPr>
          <p:spPr bwMode="auto">
            <a:xfrm>
              <a:off x="6242050" y="1152525"/>
              <a:ext cx="227013" cy="53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25" name="Line 26">
              <a:extLst>
                <a:ext uri="{FF2B5EF4-FFF2-40B4-BE49-F238E27FC236}">
                  <a16:creationId xmlns:a16="http://schemas.microsoft.com/office/drawing/2014/main" id="{485C0E6A-9AB8-D94B-AD33-FE0C07B48B8E}"/>
                </a:ext>
              </a:extLst>
            </p:cNvPr>
            <p:cNvSpPr>
              <a:spLocks noChangeShapeType="1"/>
            </p:cNvSpPr>
            <p:nvPr/>
          </p:nvSpPr>
          <p:spPr bwMode="auto">
            <a:xfrm flipH="1">
              <a:off x="6772275" y="1152525"/>
              <a:ext cx="379413" cy="53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mc:AlternateContent xmlns:mc="http://schemas.openxmlformats.org/markup-compatibility/2006" xmlns:a14="http://schemas.microsoft.com/office/drawing/2010/main">
          <mc:Choice Requires="a14">
            <p:sp>
              <p:nvSpPr>
                <p:cNvPr id="26" name="Rectangle 27">
                  <a:extLst>
                    <a:ext uri="{FF2B5EF4-FFF2-40B4-BE49-F238E27FC236}">
                      <a16:creationId xmlns:a16="http://schemas.microsoft.com/office/drawing/2014/main" id="{14832F50-E165-2041-9F9A-372EAD6F4867}"/>
                    </a:ext>
                  </a:extLst>
                </p:cNvPr>
                <p:cNvSpPr>
                  <a:spLocks noChangeArrowheads="1"/>
                </p:cNvSpPr>
                <p:nvPr/>
              </p:nvSpPr>
              <p:spPr bwMode="auto">
                <a:xfrm>
                  <a:off x="5685527" y="2552246"/>
                  <a:ext cx="1408114" cy="44640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l-GR" sz="1400" i="1" dirty="0" smtClean="0">
                            <a:solidFill>
                              <a:schemeClr val="tx1">
                                <a:lumMod val="50000"/>
                                <a:lumOff val="50000"/>
                              </a:schemeClr>
                            </a:solidFill>
                            <a:latin typeface="Cambria Math" panose="02040503050406030204" pitchFamily="18" charset="0"/>
                          </a:rPr>
                          <m:t>𝜋</m:t>
                        </m:r>
                        <m:d>
                          <m:dPr>
                            <m:ctrlPr>
                              <a:rPr lang="en-US" sz="1400" i="1" dirty="0">
                                <a:solidFill>
                                  <a:schemeClr val="tx1">
                                    <a:lumMod val="50000"/>
                                    <a:lumOff val="50000"/>
                                  </a:schemeClr>
                                </a:solidFill>
                                <a:latin typeface="Cambria Math" panose="02040503050406030204" pitchFamily="18" charset="0"/>
                              </a:rPr>
                            </m:ctrlPr>
                          </m:dPr>
                          <m:e>
                            <m:sSub>
                              <m:sSubPr>
                                <m:ctrlPr>
                                  <a:rPr lang="de-DE" sz="1400" b="0" i="1" dirty="0" smtClean="0">
                                    <a:solidFill>
                                      <a:schemeClr val="tx1">
                                        <a:lumMod val="50000"/>
                                        <a:lumOff val="50000"/>
                                      </a:schemeClr>
                                    </a:solidFill>
                                    <a:latin typeface="Cambria Math" panose="02040503050406030204" pitchFamily="18" charset="0"/>
                                  </a:rPr>
                                </m:ctrlPr>
                              </m:sSubPr>
                              <m:e>
                                <m:r>
                                  <a:rPr lang="de-DE" sz="1400" b="0" i="1" dirty="0" smtClean="0">
                                    <a:solidFill>
                                      <a:schemeClr val="tx1">
                                        <a:lumMod val="50000"/>
                                        <a:lumOff val="50000"/>
                                      </a:schemeClr>
                                    </a:solidFill>
                                    <a:latin typeface="Cambria Math" panose="02040503050406030204" pitchFamily="18" charset="0"/>
                                  </a:rPr>
                                  <m:t>𝑈</m:t>
                                </m:r>
                              </m:e>
                              <m:sub>
                                <m:r>
                                  <a:rPr lang="de-DE" sz="1400" b="0" i="1" dirty="0" smtClean="0">
                                    <a:solidFill>
                                      <a:schemeClr val="tx1">
                                        <a:lumMod val="50000"/>
                                        <a:lumOff val="50000"/>
                                      </a:schemeClr>
                                    </a:solidFill>
                                    <a:latin typeface="Cambria Math" panose="02040503050406030204" pitchFamily="18" charset="0"/>
                                  </a:rPr>
                                  <m:t>2</m:t>
                                </m:r>
                              </m:sub>
                            </m:sSub>
                            <m:r>
                              <a:rPr lang="de-DE" sz="1400" i="1" dirty="0">
                                <a:solidFill>
                                  <a:schemeClr val="tx1">
                                    <a:lumMod val="50000"/>
                                    <a:lumOff val="50000"/>
                                  </a:schemeClr>
                                </a:solidFill>
                                <a:latin typeface="Cambria Math" panose="02040503050406030204" pitchFamily="18" charset="0"/>
                              </a:rPr>
                              <m:t>,</m:t>
                            </m:r>
                            <m:r>
                              <a:rPr lang="de-DE" sz="1400" b="0" i="1" dirty="0" smtClean="0">
                                <a:solidFill>
                                  <a:schemeClr val="tx1">
                                    <a:lumMod val="50000"/>
                                    <a:lumOff val="50000"/>
                                  </a:schemeClr>
                                </a:solidFill>
                                <a:latin typeface="Cambria Math" panose="02040503050406030204" pitchFamily="18" charset="0"/>
                              </a:rPr>
                              <m:t>𝑉</m:t>
                            </m:r>
                          </m:e>
                        </m:d>
                      </m:oMath>
                    </m:oMathPara>
                  </a14:m>
                  <a:endParaRPr lang="en-US" sz="1400" i="1" dirty="0">
                    <a:solidFill>
                      <a:schemeClr val="tx1">
                        <a:lumMod val="50000"/>
                        <a:lumOff val="50000"/>
                      </a:schemeClr>
                    </a:solidFill>
                  </a:endParaRPr>
                </a:p>
              </p:txBody>
            </p:sp>
          </mc:Choice>
          <mc:Fallback xmlns="">
            <p:sp>
              <p:nvSpPr>
                <p:cNvPr id="26" name="Rectangle 27">
                  <a:extLst>
                    <a:ext uri="{FF2B5EF4-FFF2-40B4-BE49-F238E27FC236}">
                      <a16:creationId xmlns:a16="http://schemas.microsoft.com/office/drawing/2014/main" id="{14832F50-E165-2041-9F9A-372EAD6F4867}"/>
                    </a:ext>
                  </a:extLst>
                </p:cNvPr>
                <p:cNvSpPr>
                  <a:spLocks noRot="1" noChangeAspect="1" noMove="1" noResize="1" noEditPoints="1" noAdjustHandles="1" noChangeArrowheads="1" noChangeShapeType="1" noTextEdit="1"/>
                </p:cNvSpPr>
                <p:nvPr/>
              </p:nvSpPr>
              <p:spPr bwMode="auto">
                <a:xfrm>
                  <a:off x="5685527" y="2552246"/>
                  <a:ext cx="1408114" cy="446404"/>
                </a:xfrm>
                <a:prstGeom prst="rect">
                  <a:avLst/>
                </a:prstGeom>
                <a:blipFill>
                  <a:blip r:embed="rId7"/>
                  <a:stretch>
                    <a:fillRect/>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sp>
          <p:nvSpPr>
            <p:cNvPr id="27" name="Line 28">
              <a:extLst>
                <a:ext uri="{FF2B5EF4-FFF2-40B4-BE49-F238E27FC236}">
                  <a16:creationId xmlns:a16="http://schemas.microsoft.com/office/drawing/2014/main" id="{3C2AF343-1163-2F45-B3B3-12228A380613}"/>
                </a:ext>
              </a:extLst>
            </p:cNvPr>
            <p:cNvSpPr>
              <a:spLocks noChangeShapeType="1"/>
            </p:cNvSpPr>
            <p:nvPr/>
          </p:nvSpPr>
          <p:spPr bwMode="auto">
            <a:xfrm flipH="1">
              <a:off x="5705475" y="2530475"/>
              <a:ext cx="379413" cy="303213"/>
            </a:xfrm>
            <a:prstGeom prst="line">
              <a:avLst/>
            </a:prstGeom>
            <a:noFill/>
            <a:ln w="9525">
              <a:solidFill>
                <a:schemeClr val="tx1">
                  <a:lumMod val="50000"/>
                  <a:lumOff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28" name="Line 29">
              <a:extLst>
                <a:ext uri="{FF2B5EF4-FFF2-40B4-BE49-F238E27FC236}">
                  <a16:creationId xmlns:a16="http://schemas.microsoft.com/office/drawing/2014/main" id="{98FEA5E3-02B1-D14D-BA69-899759760CF7}"/>
                </a:ext>
              </a:extLst>
            </p:cNvPr>
            <p:cNvSpPr>
              <a:spLocks noChangeShapeType="1"/>
            </p:cNvSpPr>
            <p:nvPr/>
          </p:nvSpPr>
          <p:spPr bwMode="auto">
            <a:xfrm flipH="1">
              <a:off x="3281363" y="4340225"/>
              <a:ext cx="379412" cy="303213"/>
            </a:xfrm>
            <a:prstGeom prst="line">
              <a:avLst/>
            </a:prstGeom>
            <a:noFill/>
            <a:ln w="9525">
              <a:solidFill>
                <a:schemeClr val="tx1">
                  <a:lumMod val="50000"/>
                  <a:lumOff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mc:AlternateContent xmlns:mc="http://schemas.openxmlformats.org/markup-compatibility/2006" xmlns:a14="http://schemas.microsoft.com/office/drawing/2010/main">
          <mc:Choice Requires="a14">
            <p:sp>
              <p:nvSpPr>
                <p:cNvPr id="29" name="Rectangle 30">
                  <a:extLst>
                    <a:ext uri="{FF2B5EF4-FFF2-40B4-BE49-F238E27FC236}">
                      <a16:creationId xmlns:a16="http://schemas.microsoft.com/office/drawing/2014/main" id="{F303F910-FA89-1F4D-AA0E-F5C3C6940F2F}"/>
                    </a:ext>
                  </a:extLst>
                </p:cNvPr>
                <p:cNvSpPr>
                  <a:spLocks noChangeArrowheads="1"/>
                </p:cNvSpPr>
                <p:nvPr/>
              </p:nvSpPr>
              <p:spPr bwMode="auto">
                <a:xfrm>
                  <a:off x="3379290" y="4304255"/>
                  <a:ext cx="1197242" cy="44640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l-GR" sz="1400" i="1" dirty="0" smtClean="0">
                            <a:solidFill>
                              <a:schemeClr val="tx1">
                                <a:lumMod val="50000"/>
                                <a:lumOff val="50000"/>
                              </a:schemeClr>
                            </a:solidFill>
                            <a:latin typeface="Cambria Math" panose="02040503050406030204" pitchFamily="18" charset="0"/>
                          </a:rPr>
                          <m:t>𝜋</m:t>
                        </m:r>
                        <m:d>
                          <m:dPr>
                            <m:ctrlPr>
                              <a:rPr lang="en-US" sz="1400" i="1" dirty="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𝑉</m:t>
                            </m:r>
                            <m:r>
                              <a:rPr lang="de-DE" sz="1400" b="0" i="1" dirty="0" smtClean="0">
                                <a:solidFill>
                                  <a:schemeClr val="tx1">
                                    <a:lumMod val="50000"/>
                                    <a:lumOff val="50000"/>
                                  </a:schemeClr>
                                </a:solidFill>
                                <a:latin typeface="Cambria Math" panose="02040503050406030204" pitchFamily="18" charset="0"/>
                              </a:rPr>
                              <m:t>,</m:t>
                            </m:r>
                            <m:sSub>
                              <m:sSubPr>
                                <m:ctrlPr>
                                  <a:rPr lang="de-DE" sz="1400" i="1" dirty="0">
                                    <a:solidFill>
                                      <a:schemeClr val="tx1">
                                        <a:lumMod val="50000"/>
                                        <a:lumOff val="50000"/>
                                      </a:schemeClr>
                                    </a:solidFill>
                                    <a:latin typeface="Cambria Math" panose="02040503050406030204" pitchFamily="18" charset="0"/>
                                  </a:rPr>
                                </m:ctrlPr>
                              </m:sSubPr>
                              <m:e>
                                <m:r>
                                  <a:rPr lang="de-DE" sz="1400" b="0" i="1" dirty="0" smtClean="0">
                                    <a:solidFill>
                                      <a:schemeClr val="tx1">
                                        <a:lumMod val="50000"/>
                                        <a:lumOff val="50000"/>
                                      </a:schemeClr>
                                    </a:solidFill>
                                    <a:latin typeface="Cambria Math" panose="02040503050406030204" pitchFamily="18" charset="0"/>
                                  </a:rPr>
                                  <m:t>𝑉</m:t>
                                </m:r>
                              </m:e>
                              <m:sub>
                                <m:r>
                                  <a:rPr lang="de-DE" sz="1400" i="1" dirty="0">
                                    <a:solidFill>
                                      <a:schemeClr val="tx1">
                                        <a:lumMod val="50000"/>
                                        <a:lumOff val="50000"/>
                                      </a:schemeClr>
                                    </a:solidFill>
                                    <a:latin typeface="Cambria Math" panose="02040503050406030204" pitchFamily="18" charset="0"/>
                                  </a:rPr>
                                  <m:t>1</m:t>
                                </m:r>
                              </m:sub>
                            </m:sSub>
                          </m:e>
                        </m:d>
                      </m:oMath>
                    </m:oMathPara>
                  </a14:m>
                  <a:endParaRPr lang="en-US" sz="1400" i="1" dirty="0">
                    <a:solidFill>
                      <a:schemeClr val="tx1">
                        <a:lumMod val="50000"/>
                        <a:lumOff val="50000"/>
                      </a:schemeClr>
                    </a:solidFill>
                  </a:endParaRPr>
                </a:p>
              </p:txBody>
            </p:sp>
          </mc:Choice>
          <mc:Fallback xmlns="">
            <p:sp>
              <p:nvSpPr>
                <p:cNvPr id="29" name="Rectangle 30">
                  <a:extLst>
                    <a:ext uri="{FF2B5EF4-FFF2-40B4-BE49-F238E27FC236}">
                      <a16:creationId xmlns:a16="http://schemas.microsoft.com/office/drawing/2014/main" id="{F303F910-FA89-1F4D-AA0E-F5C3C6940F2F}"/>
                    </a:ext>
                  </a:extLst>
                </p:cNvPr>
                <p:cNvSpPr>
                  <a:spLocks noRot="1" noChangeAspect="1" noMove="1" noResize="1" noEditPoints="1" noAdjustHandles="1" noChangeArrowheads="1" noChangeShapeType="1" noTextEdit="1"/>
                </p:cNvSpPr>
                <p:nvPr/>
              </p:nvSpPr>
              <p:spPr bwMode="auto">
                <a:xfrm>
                  <a:off x="3379290" y="4304255"/>
                  <a:ext cx="1197242" cy="446404"/>
                </a:xfrm>
                <a:prstGeom prst="rect">
                  <a:avLst/>
                </a:prstGeom>
                <a:blipFill>
                  <a:blip r:embed="rId8"/>
                  <a:stretch>
                    <a:fillRect/>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sp>
          <p:nvSpPr>
            <p:cNvPr id="30" name="Line 31">
              <a:extLst>
                <a:ext uri="{FF2B5EF4-FFF2-40B4-BE49-F238E27FC236}">
                  <a16:creationId xmlns:a16="http://schemas.microsoft.com/office/drawing/2014/main" id="{85A70DDA-4841-D84B-9FEB-5F71E9271250}"/>
                </a:ext>
              </a:extLst>
            </p:cNvPr>
            <p:cNvSpPr>
              <a:spLocks noChangeShapeType="1"/>
            </p:cNvSpPr>
            <p:nvPr/>
          </p:nvSpPr>
          <p:spPr bwMode="auto">
            <a:xfrm>
              <a:off x="3216275" y="2443163"/>
              <a:ext cx="550863" cy="385762"/>
            </a:xfrm>
            <a:prstGeom prst="line">
              <a:avLst/>
            </a:prstGeom>
            <a:noFill/>
            <a:ln w="9525">
              <a:solidFill>
                <a:schemeClr val="tx1">
                  <a:lumMod val="50000"/>
                  <a:lumOff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31" name="Line 32">
              <a:extLst>
                <a:ext uri="{FF2B5EF4-FFF2-40B4-BE49-F238E27FC236}">
                  <a16:creationId xmlns:a16="http://schemas.microsoft.com/office/drawing/2014/main" id="{B048ECB9-32AD-5E4C-90E5-EF8B96D4F311}"/>
                </a:ext>
              </a:extLst>
            </p:cNvPr>
            <p:cNvSpPr>
              <a:spLocks noChangeShapeType="1"/>
            </p:cNvSpPr>
            <p:nvPr/>
          </p:nvSpPr>
          <p:spPr bwMode="auto">
            <a:xfrm flipH="1" flipV="1">
              <a:off x="3038475" y="2708275"/>
              <a:ext cx="527050" cy="381000"/>
            </a:xfrm>
            <a:prstGeom prst="line">
              <a:avLst/>
            </a:prstGeom>
            <a:noFill/>
            <a:ln w="9525">
              <a:solidFill>
                <a:schemeClr val="tx1">
                  <a:lumMod val="50000"/>
                  <a:lumOff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32" name="Line 33">
              <a:extLst>
                <a:ext uri="{FF2B5EF4-FFF2-40B4-BE49-F238E27FC236}">
                  <a16:creationId xmlns:a16="http://schemas.microsoft.com/office/drawing/2014/main" id="{D3DF31E0-7CE8-4043-9093-CCD2F585420B}"/>
                </a:ext>
              </a:extLst>
            </p:cNvPr>
            <p:cNvSpPr>
              <a:spLocks noChangeShapeType="1"/>
            </p:cNvSpPr>
            <p:nvPr/>
          </p:nvSpPr>
          <p:spPr bwMode="auto">
            <a:xfrm flipH="1" flipV="1">
              <a:off x="5289550" y="4414838"/>
              <a:ext cx="379413" cy="381000"/>
            </a:xfrm>
            <a:prstGeom prst="line">
              <a:avLst/>
            </a:prstGeom>
            <a:noFill/>
            <a:ln w="9525">
              <a:solidFill>
                <a:schemeClr val="tx1">
                  <a:lumMod val="50000"/>
                  <a:lumOff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33" name="Line 34">
              <a:extLst>
                <a:ext uri="{FF2B5EF4-FFF2-40B4-BE49-F238E27FC236}">
                  <a16:creationId xmlns:a16="http://schemas.microsoft.com/office/drawing/2014/main" id="{3BCC96A9-2A9F-B241-80A3-14EA9424FBE9}"/>
                </a:ext>
              </a:extLst>
            </p:cNvPr>
            <p:cNvSpPr>
              <a:spLocks noChangeShapeType="1"/>
            </p:cNvSpPr>
            <p:nvPr/>
          </p:nvSpPr>
          <p:spPr bwMode="auto">
            <a:xfrm>
              <a:off x="5494338" y="4227513"/>
              <a:ext cx="420687" cy="415925"/>
            </a:xfrm>
            <a:prstGeom prst="line">
              <a:avLst/>
            </a:prstGeom>
            <a:noFill/>
            <a:ln w="9525">
              <a:solidFill>
                <a:schemeClr val="tx1">
                  <a:lumMod val="50000"/>
                  <a:lumOff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mc:AlternateContent xmlns:mc="http://schemas.openxmlformats.org/markup-compatibility/2006" xmlns:a14="http://schemas.microsoft.com/office/drawing/2010/main">
          <mc:Choice Requires="a14">
            <p:sp>
              <p:nvSpPr>
                <p:cNvPr id="34" name="Rectangle 35">
                  <a:extLst>
                    <a:ext uri="{FF2B5EF4-FFF2-40B4-BE49-F238E27FC236}">
                      <a16:creationId xmlns:a16="http://schemas.microsoft.com/office/drawing/2014/main" id="{07267298-45FB-6642-A4C0-B84C3EDF5666}"/>
                    </a:ext>
                  </a:extLst>
                </p:cNvPr>
                <p:cNvSpPr>
                  <a:spLocks noChangeArrowheads="1"/>
                </p:cNvSpPr>
                <p:nvPr/>
              </p:nvSpPr>
              <p:spPr bwMode="auto">
                <a:xfrm>
                  <a:off x="5535415" y="4092485"/>
                  <a:ext cx="1333698" cy="44640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l-GR" sz="1400" i="1" dirty="0" smtClean="0">
                            <a:solidFill>
                              <a:schemeClr val="tx1">
                                <a:lumMod val="50000"/>
                                <a:lumOff val="50000"/>
                              </a:schemeClr>
                            </a:solidFill>
                            <a:latin typeface="Cambria Math" panose="02040503050406030204" pitchFamily="18" charset="0"/>
                          </a:rPr>
                          <m:t>𝜋</m:t>
                        </m:r>
                        <m:d>
                          <m:dPr>
                            <m:ctrlPr>
                              <a:rPr lang="en-US" sz="1400" i="1" dirty="0">
                                <a:solidFill>
                                  <a:schemeClr val="tx1">
                                    <a:lumMod val="50000"/>
                                    <a:lumOff val="50000"/>
                                  </a:schemeClr>
                                </a:solidFill>
                                <a:latin typeface="Cambria Math" panose="02040503050406030204" pitchFamily="18" charset="0"/>
                              </a:rPr>
                            </m:ctrlPr>
                          </m:dPr>
                          <m:e>
                            <m:r>
                              <a:rPr lang="de-DE" sz="1400" i="1" dirty="0">
                                <a:solidFill>
                                  <a:schemeClr val="tx1">
                                    <a:lumMod val="50000"/>
                                    <a:lumOff val="50000"/>
                                  </a:schemeClr>
                                </a:solidFill>
                                <a:latin typeface="Cambria Math" panose="02040503050406030204" pitchFamily="18" charset="0"/>
                              </a:rPr>
                              <m:t>𝑉</m:t>
                            </m:r>
                            <m:r>
                              <a:rPr lang="de-DE" sz="1400" i="1" dirty="0">
                                <a:solidFill>
                                  <a:schemeClr val="tx1">
                                    <a:lumMod val="50000"/>
                                    <a:lumOff val="50000"/>
                                  </a:schemeClr>
                                </a:solidFill>
                                <a:latin typeface="Cambria Math" panose="02040503050406030204" pitchFamily="18" charset="0"/>
                              </a:rPr>
                              <m:t>,</m:t>
                            </m:r>
                            <m:sSub>
                              <m:sSubPr>
                                <m:ctrlPr>
                                  <a:rPr lang="de-DE" sz="1400" i="1" dirty="0">
                                    <a:solidFill>
                                      <a:schemeClr val="tx1">
                                        <a:lumMod val="50000"/>
                                        <a:lumOff val="50000"/>
                                      </a:schemeClr>
                                    </a:solidFill>
                                    <a:latin typeface="Cambria Math" panose="02040503050406030204" pitchFamily="18" charset="0"/>
                                  </a:rPr>
                                </m:ctrlPr>
                              </m:sSubPr>
                              <m:e>
                                <m:r>
                                  <a:rPr lang="de-DE" sz="1400" i="1" dirty="0">
                                    <a:solidFill>
                                      <a:schemeClr val="tx1">
                                        <a:lumMod val="50000"/>
                                        <a:lumOff val="50000"/>
                                      </a:schemeClr>
                                    </a:solidFill>
                                    <a:latin typeface="Cambria Math" panose="02040503050406030204" pitchFamily="18" charset="0"/>
                                  </a:rPr>
                                  <m:t>𝑉</m:t>
                                </m:r>
                              </m:e>
                              <m:sub>
                                <m:r>
                                  <a:rPr lang="de-DE" sz="1400" b="0" i="1" dirty="0" smtClean="0">
                                    <a:solidFill>
                                      <a:schemeClr val="tx1">
                                        <a:lumMod val="50000"/>
                                        <a:lumOff val="50000"/>
                                      </a:schemeClr>
                                    </a:solidFill>
                                    <a:latin typeface="Cambria Math" panose="02040503050406030204" pitchFamily="18" charset="0"/>
                                  </a:rPr>
                                  <m:t>2</m:t>
                                </m:r>
                              </m:sub>
                            </m:sSub>
                          </m:e>
                        </m:d>
                      </m:oMath>
                    </m:oMathPara>
                  </a14:m>
                  <a:endParaRPr lang="en-US" sz="1400" i="1" dirty="0">
                    <a:solidFill>
                      <a:schemeClr val="tx1">
                        <a:lumMod val="50000"/>
                        <a:lumOff val="50000"/>
                      </a:schemeClr>
                    </a:solidFill>
                  </a:endParaRPr>
                </a:p>
              </p:txBody>
            </p:sp>
          </mc:Choice>
          <mc:Fallback xmlns="">
            <p:sp>
              <p:nvSpPr>
                <p:cNvPr id="34" name="Rectangle 35">
                  <a:extLst>
                    <a:ext uri="{FF2B5EF4-FFF2-40B4-BE49-F238E27FC236}">
                      <a16:creationId xmlns:a16="http://schemas.microsoft.com/office/drawing/2014/main" id="{07267298-45FB-6642-A4C0-B84C3EDF5666}"/>
                    </a:ext>
                  </a:extLst>
                </p:cNvPr>
                <p:cNvSpPr>
                  <a:spLocks noRot="1" noChangeAspect="1" noMove="1" noResize="1" noEditPoints="1" noAdjustHandles="1" noChangeArrowheads="1" noChangeShapeType="1" noTextEdit="1"/>
                </p:cNvSpPr>
                <p:nvPr/>
              </p:nvSpPr>
              <p:spPr bwMode="auto">
                <a:xfrm>
                  <a:off x="5535415" y="4092485"/>
                  <a:ext cx="1333698" cy="446404"/>
                </a:xfrm>
                <a:prstGeom prst="rect">
                  <a:avLst/>
                </a:prstGeom>
                <a:blipFill>
                  <a:blip r:embed="rId9"/>
                  <a:stretch>
                    <a:fillRect/>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6">
                  <a:extLst>
                    <a:ext uri="{FF2B5EF4-FFF2-40B4-BE49-F238E27FC236}">
                      <a16:creationId xmlns:a16="http://schemas.microsoft.com/office/drawing/2014/main" id="{340C3E9D-6EC0-7E4E-93EB-8A9796C71E34}"/>
                    </a:ext>
                  </a:extLst>
                </p:cNvPr>
                <p:cNvSpPr>
                  <a:spLocks noChangeArrowheads="1"/>
                </p:cNvSpPr>
                <p:nvPr/>
              </p:nvSpPr>
              <p:spPr bwMode="auto">
                <a:xfrm>
                  <a:off x="3243360" y="2284198"/>
                  <a:ext cx="1427955" cy="44640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l-GR" sz="1400" i="1" dirty="0" smtClean="0">
                            <a:solidFill>
                              <a:schemeClr val="tx1">
                                <a:lumMod val="50000"/>
                                <a:lumOff val="50000"/>
                              </a:schemeClr>
                            </a:solidFill>
                            <a:latin typeface="Cambria Math" panose="02040503050406030204" pitchFamily="18" charset="0"/>
                          </a:rPr>
                          <m:t>𝜋</m:t>
                        </m:r>
                        <m:d>
                          <m:dPr>
                            <m:ctrlPr>
                              <a:rPr lang="en-US" sz="1400" i="1" dirty="0">
                                <a:solidFill>
                                  <a:schemeClr val="tx1">
                                    <a:lumMod val="50000"/>
                                    <a:lumOff val="50000"/>
                                  </a:schemeClr>
                                </a:solidFill>
                                <a:latin typeface="Cambria Math" panose="02040503050406030204" pitchFamily="18" charset="0"/>
                              </a:rPr>
                            </m:ctrlPr>
                          </m:dPr>
                          <m:e>
                            <m:sSub>
                              <m:sSubPr>
                                <m:ctrlPr>
                                  <a:rPr lang="de-DE" sz="1400" b="0" i="1" dirty="0" smtClean="0">
                                    <a:solidFill>
                                      <a:schemeClr val="tx1">
                                        <a:lumMod val="50000"/>
                                        <a:lumOff val="50000"/>
                                      </a:schemeClr>
                                    </a:solidFill>
                                    <a:latin typeface="Cambria Math" panose="02040503050406030204" pitchFamily="18" charset="0"/>
                                  </a:rPr>
                                </m:ctrlPr>
                              </m:sSubPr>
                              <m:e>
                                <m:r>
                                  <a:rPr lang="en-US" sz="1400" i="1" dirty="0">
                                    <a:solidFill>
                                      <a:schemeClr val="tx1">
                                        <a:lumMod val="50000"/>
                                        <a:lumOff val="50000"/>
                                      </a:schemeClr>
                                    </a:solidFill>
                                    <a:latin typeface="Cambria Math" panose="02040503050406030204" pitchFamily="18" charset="0"/>
                                  </a:rPr>
                                  <m:t>𝑈</m:t>
                                </m:r>
                              </m:e>
                              <m:sub>
                                <m:r>
                                  <a:rPr lang="de-DE" sz="1400" b="0" i="1" dirty="0" smtClean="0">
                                    <a:solidFill>
                                      <a:schemeClr val="tx1">
                                        <a:lumMod val="50000"/>
                                        <a:lumOff val="50000"/>
                                      </a:schemeClr>
                                    </a:solidFill>
                                    <a:latin typeface="Cambria Math" panose="02040503050406030204" pitchFamily="18" charset="0"/>
                                  </a:rPr>
                                  <m:t>1</m:t>
                                </m:r>
                              </m:sub>
                            </m:sSub>
                            <m:r>
                              <a:rPr lang="de-DE" sz="1400" b="0" i="1" dirty="0" smtClean="0">
                                <a:solidFill>
                                  <a:schemeClr val="tx1">
                                    <a:lumMod val="50000"/>
                                    <a:lumOff val="50000"/>
                                  </a:schemeClr>
                                </a:solidFill>
                                <a:latin typeface="Cambria Math" panose="02040503050406030204" pitchFamily="18" charset="0"/>
                              </a:rPr>
                              <m:t>,</m:t>
                            </m:r>
                            <m:r>
                              <a:rPr lang="de-DE" sz="1400" b="0" i="1" dirty="0" smtClean="0">
                                <a:solidFill>
                                  <a:schemeClr val="tx1">
                                    <a:lumMod val="50000"/>
                                    <a:lumOff val="50000"/>
                                  </a:schemeClr>
                                </a:solidFill>
                                <a:latin typeface="Cambria Math" panose="02040503050406030204" pitchFamily="18" charset="0"/>
                              </a:rPr>
                              <m:t>𝑉</m:t>
                            </m:r>
                          </m:e>
                        </m:d>
                      </m:oMath>
                    </m:oMathPara>
                  </a14:m>
                  <a:endParaRPr lang="en-US" sz="1400" i="1" dirty="0">
                    <a:solidFill>
                      <a:schemeClr val="tx1">
                        <a:lumMod val="50000"/>
                        <a:lumOff val="50000"/>
                      </a:schemeClr>
                    </a:solidFill>
                  </a:endParaRPr>
                </a:p>
              </p:txBody>
            </p:sp>
          </mc:Choice>
          <mc:Fallback xmlns="">
            <p:sp>
              <p:nvSpPr>
                <p:cNvPr id="35" name="Rectangle 36">
                  <a:extLst>
                    <a:ext uri="{FF2B5EF4-FFF2-40B4-BE49-F238E27FC236}">
                      <a16:creationId xmlns:a16="http://schemas.microsoft.com/office/drawing/2014/main" id="{340C3E9D-6EC0-7E4E-93EB-8A9796C71E34}"/>
                    </a:ext>
                  </a:extLst>
                </p:cNvPr>
                <p:cNvSpPr>
                  <a:spLocks noRot="1" noChangeAspect="1" noMove="1" noResize="1" noEditPoints="1" noAdjustHandles="1" noChangeArrowheads="1" noChangeShapeType="1" noTextEdit="1"/>
                </p:cNvSpPr>
                <p:nvPr/>
              </p:nvSpPr>
              <p:spPr bwMode="auto">
                <a:xfrm>
                  <a:off x="3243360" y="2284198"/>
                  <a:ext cx="1427955" cy="446404"/>
                </a:xfrm>
                <a:prstGeom prst="rect">
                  <a:avLst/>
                </a:prstGeom>
                <a:blipFill>
                  <a:blip r:embed="rId10"/>
                  <a:stretch>
                    <a:fillRect/>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7">
                  <a:extLst>
                    <a:ext uri="{FF2B5EF4-FFF2-40B4-BE49-F238E27FC236}">
                      <a16:creationId xmlns:a16="http://schemas.microsoft.com/office/drawing/2014/main" id="{2483D358-7FCB-AE43-89BE-E8C8C41C148E}"/>
                    </a:ext>
                  </a:extLst>
                </p:cNvPr>
                <p:cNvSpPr>
                  <a:spLocks noChangeArrowheads="1"/>
                </p:cNvSpPr>
                <p:nvPr/>
              </p:nvSpPr>
              <p:spPr bwMode="auto">
                <a:xfrm>
                  <a:off x="2325805" y="2836403"/>
                  <a:ext cx="1212318" cy="44640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l-GR" sz="1400" i="1" dirty="0" smtClean="0">
                            <a:solidFill>
                              <a:schemeClr val="tx1">
                                <a:lumMod val="50000"/>
                                <a:lumOff val="50000"/>
                              </a:schemeClr>
                            </a:solidFill>
                            <a:latin typeface="Cambria Math" panose="02040503050406030204" pitchFamily="18" charset="0"/>
                          </a:rPr>
                          <m:t>𝜆</m:t>
                        </m:r>
                        <m:d>
                          <m:dPr>
                            <m:ctrlPr>
                              <a:rPr lang="en-US" sz="1400" i="1" dirty="0">
                                <a:solidFill>
                                  <a:schemeClr val="tx1">
                                    <a:lumMod val="50000"/>
                                    <a:lumOff val="50000"/>
                                  </a:schemeClr>
                                </a:solidFill>
                                <a:latin typeface="Cambria Math" panose="02040503050406030204" pitchFamily="18" charset="0"/>
                              </a:rPr>
                            </m:ctrlPr>
                          </m:dPr>
                          <m:e>
                            <m:r>
                              <a:rPr lang="de-DE" sz="1400" i="1" dirty="0">
                                <a:solidFill>
                                  <a:schemeClr val="tx1">
                                    <a:lumMod val="50000"/>
                                    <a:lumOff val="50000"/>
                                  </a:schemeClr>
                                </a:solidFill>
                                <a:latin typeface="Cambria Math" panose="02040503050406030204" pitchFamily="18" charset="0"/>
                              </a:rPr>
                              <m:t>𝑉</m:t>
                            </m:r>
                            <m:r>
                              <a:rPr lang="de-DE" sz="1400" i="1" dirty="0">
                                <a:solidFill>
                                  <a:schemeClr val="tx1">
                                    <a:lumMod val="50000"/>
                                    <a:lumOff val="50000"/>
                                  </a:schemeClr>
                                </a:solidFill>
                                <a:latin typeface="Cambria Math" panose="02040503050406030204" pitchFamily="18" charset="0"/>
                              </a:rPr>
                              <m:t>,</m:t>
                            </m:r>
                            <m:sSub>
                              <m:sSubPr>
                                <m:ctrlPr>
                                  <a:rPr lang="de-DE" sz="1400" i="1" dirty="0">
                                    <a:solidFill>
                                      <a:schemeClr val="tx1">
                                        <a:lumMod val="50000"/>
                                        <a:lumOff val="50000"/>
                                      </a:schemeClr>
                                    </a:solidFill>
                                    <a:latin typeface="Cambria Math" panose="02040503050406030204" pitchFamily="18" charset="0"/>
                                  </a:rPr>
                                </m:ctrlPr>
                              </m:sSubPr>
                              <m:e>
                                <m:r>
                                  <a:rPr lang="en-US" sz="1400" i="1" dirty="0">
                                    <a:solidFill>
                                      <a:schemeClr val="tx1">
                                        <a:lumMod val="50000"/>
                                        <a:lumOff val="50000"/>
                                      </a:schemeClr>
                                    </a:solidFill>
                                    <a:latin typeface="Cambria Math" panose="02040503050406030204" pitchFamily="18" charset="0"/>
                                  </a:rPr>
                                  <m:t>𝑈</m:t>
                                </m:r>
                              </m:e>
                              <m:sub>
                                <m:r>
                                  <a:rPr lang="de-DE" sz="1400" b="0" i="1" dirty="0" smtClean="0">
                                    <a:solidFill>
                                      <a:schemeClr val="tx1">
                                        <a:lumMod val="50000"/>
                                        <a:lumOff val="50000"/>
                                      </a:schemeClr>
                                    </a:solidFill>
                                    <a:latin typeface="Cambria Math" panose="02040503050406030204" pitchFamily="18" charset="0"/>
                                  </a:rPr>
                                  <m:t>1</m:t>
                                </m:r>
                              </m:sub>
                            </m:sSub>
                          </m:e>
                        </m:d>
                      </m:oMath>
                    </m:oMathPara>
                  </a14:m>
                  <a:endParaRPr lang="en-US" sz="1400" i="1" dirty="0">
                    <a:solidFill>
                      <a:schemeClr val="tx1">
                        <a:lumMod val="50000"/>
                        <a:lumOff val="50000"/>
                      </a:schemeClr>
                    </a:solidFill>
                  </a:endParaRPr>
                </a:p>
              </p:txBody>
            </p:sp>
          </mc:Choice>
          <mc:Fallback xmlns="">
            <p:sp>
              <p:nvSpPr>
                <p:cNvPr id="36" name="Rectangle 37">
                  <a:extLst>
                    <a:ext uri="{FF2B5EF4-FFF2-40B4-BE49-F238E27FC236}">
                      <a16:creationId xmlns:a16="http://schemas.microsoft.com/office/drawing/2014/main" id="{2483D358-7FCB-AE43-89BE-E8C8C41C148E}"/>
                    </a:ext>
                  </a:extLst>
                </p:cNvPr>
                <p:cNvSpPr>
                  <a:spLocks noRot="1" noChangeAspect="1" noMove="1" noResize="1" noEditPoints="1" noAdjustHandles="1" noChangeArrowheads="1" noChangeShapeType="1" noTextEdit="1"/>
                </p:cNvSpPr>
                <p:nvPr/>
              </p:nvSpPr>
              <p:spPr bwMode="auto">
                <a:xfrm>
                  <a:off x="2325805" y="2836403"/>
                  <a:ext cx="1212318" cy="446404"/>
                </a:xfrm>
                <a:prstGeom prst="rect">
                  <a:avLst/>
                </a:prstGeom>
                <a:blipFill>
                  <a:blip r:embed="rId11"/>
                  <a:stretch>
                    <a:fillRect/>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Rectangle 38">
                  <a:extLst>
                    <a:ext uri="{FF2B5EF4-FFF2-40B4-BE49-F238E27FC236}">
                      <a16:creationId xmlns:a16="http://schemas.microsoft.com/office/drawing/2014/main" id="{4F71C687-6C0D-744E-AC80-8C70E963882D}"/>
                    </a:ext>
                  </a:extLst>
                </p:cNvPr>
                <p:cNvSpPr>
                  <a:spLocks noChangeArrowheads="1"/>
                </p:cNvSpPr>
                <p:nvPr/>
              </p:nvSpPr>
              <p:spPr bwMode="auto">
                <a:xfrm>
                  <a:off x="4497178" y="4495273"/>
                  <a:ext cx="1183729" cy="44640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l-GR" sz="1400" i="1" dirty="0" smtClean="0">
                            <a:solidFill>
                              <a:schemeClr val="tx1">
                                <a:lumMod val="50000"/>
                                <a:lumOff val="50000"/>
                              </a:schemeClr>
                            </a:solidFill>
                            <a:latin typeface="Cambria Math" panose="02040503050406030204" pitchFamily="18" charset="0"/>
                          </a:rPr>
                          <m:t>𝜆</m:t>
                        </m:r>
                        <m:d>
                          <m:dPr>
                            <m:ctrlPr>
                              <a:rPr lang="en-US" sz="1400" i="1" dirty="0">
                                <a:solidFill>
                                  <a:schemeClr val="tx1">
                                    <a:lumMod val="50000"/>
                                    <a:lumOff val="50000"/>
                                  </a:schemeClr>
                                </a:solidFill>
                                <a:latin typeface="Cambria Math" panose="02040503050406030204" pitchFamily="18" charset="0"/>
                              </a:rPr>
                            </m:ctrlPr>
                          </m:dPr>
                          <m:e>
                            <m:sSub>
                              <m:sSubPr>
                                <m:ctrlPr>
                                  <a:rPr lang="de-DE" sz="1400" b="0" i="1" dirty="0" smtClean="0">
                                    <a:solidFill>
                                      <a:schemeClr val="tx1">
                                        <a:lumMod val="50000"/>
                                        <a:lumOff val="50000"/>
                                      </a:schemeClr>
                                    </a:solidFill>
                                    <a:latin typeface="Cambria Math" panose="02040503050406030204" pitchFamily="18" charset="0"/>
                                  </a:rPr>
                                </m:ctrlPr>
                              </m:sSubPr>
                              <m:e>
                                <m:r>
                                  <a:rPr lang="de-DE" sz="1400" i="1" dirty="0">
                                    <a:solidFill>
                                      <a:schemeClr val="tx1">
                                        <a:lumMod val="50000"/>
                                        <a:lumOff val="50000"/>
                                      </a:schemeClr>
                                    </a:solidFill>
                                    <a:latin typeface="Cambria Math" panose="02040503050406030204" pitchFamily="18" charset="0"/>
                                  </a:rPr>
                                  <m:t>𝑉</m:t>
                                </m:r>
                              </m:e>
                              <m:sub>
                                <m:r>
                                  <a:rPr lang="de-DE" sz="1400" b="0" i="1" dirty="0" smtClean="0">
                                    <a:solidFill>
                                      <a:schemeClr val="tx1">
                                        <a:lumMod val="50000"/>
                                        <a:lumOff val="50000"/>
                                      </a:schemeClr>
                                    </a:solidFill>
                                    <a:latin typeface="Cambria Math" panose="02040503050406030204" pitchFamily="18" charset="0"/>
                                  </a:rPr>
                                  <m:t>2</m:t>
                                </m:r>
                              </m:sub>
                            </m:sSub>
                            <m:r>
                              <a:rPr lang="de-DE" sz="1400" i="1" dirty="0">
                                <a:solidFill>
                                  <a:schemeClr val="tx1">
                                    <a:lumMod val="50000"/>
                                    <a:lumOff val="50000"/>
                                  </a:schemeClr>
                                </a:solidFill>
                                <a:latin typeface="Cambria Math" panose="02040503050406030204" pitchFamily="18" charset="0"/>
                              </a:rPr>
                              <m:t>,</m:t>
                            </m:r>
                            <m:r>
                              <a:rPr lang="de-DE" sz="1400" b="0" i="1" dirty="0" smtClean="0">
                                <a:solidFill>
                                  <a:schemeClr val="tx1">
                                    <a:lumMod val="50000"/>
                                    <a:lumOff val="50000"/>
                                  </a:schemeClr>
                                </a:solidFill>
                                <a:latin typeface="Cambria Math" panose="02040503050406030204" pitchFamily="18" charset="0"/>
                              </a:rPr>
                              <m:t>𝑉</m:t>
                            </m:r>
                          </m:e>
                        </m:d>
                      </m:oMath>
                    </m:oMathPara>
                  </a14:m>
                  <a:endParaRPr lang="en-US" sz="1400" i="1" dirty="0">
                    <a:solidFill>
                      <a:schemeClr val="tx1">
                        <a:lumMod val="50000"/>
                        <a:lumOff val="50000"/>
                      </a:schemeClr>
                    </a:solidFill>
                  </a:endParaRPr>
                </a:p>
              </p:txBody>
            </p:sp>
          </mc:Choice>
          <mc:Fallback xmlns="">
            <p:sp>
              <p:nvSpPr>
                <p:cNvPr id="37" name="Rectangle 38">
                  <a:extLst>
                    <a:ext uri="{FF2B5EF4-FFF2-40B4-BE49-F238E27FC236}">
                      <a16:creationId xmlns:a16="http://schemas.microsoft.com/office/drawing/2014/main" id="{4F71C687-6C0D-744E-AC80-8C70E963882D}"/>
                    </a:ext>
                  </a:extLst>
                </p:cNvPr>
                <p:cNvSpPr>
                  <a:spLocks noRot="1" noChangeAspect="1" noMove="1" noResize="1" noEditPoints="1" noAdjustHandles="1" noChangeArrowheads="1" noChangeShapeType="1" noTextEdit="1"/>
                </p:cNvSpPr>
                <p:nvPr/>
              </p:nvSpPr>
              <p:spPr bwMode="auto">
                <a:xfrm>
                  <a:off x="4497178" y="4495273"/>
                  <a:ext cx="1183729" cy="446404"/>
                </a:xfrm>
                <a:prstGeom prst="rect">
                  <a:avLst/>
                </a:prstGeom>
                <a:blipFill>
                  <a:blip r:embed="rId12"/>
                  <a:stretch>
                    <a:fillRect/>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sp>
          <p:nvSpPr>
            <p:cNvPr id="38" name="Line 39">
              <a:extLst>
                <a:ext uri="{FF2B5EF4-FFF2-40B4-BE49-F238E27FC236}">
                  <a16:creationId xmlns:a16="http://schemas.microsoft.com/office/drawing/2014/main" id="{B5B30DF5-4E1B-204B-8392-0027D4666554}"/>
                </a:ext>
              </a:extLst>
            </p:cNvPr>
            <p:cNvSpPr>
              <a:spLocks noChangeShapeType="1"/>
            </p:cNvSpPr>
            <p:nvPr/>
          </p:nvSpPr>
          <p:spPr bwMode="auto">
            <a:xfrm flipV="1">
              <a:off x="5291138" y="2295525"/>
              <a:ext cx="414337" cy="354013"/>
            </a:xfrm>
            <a:prstGeom prst="line">
              <a:avLst/>
            </a:prstGeom>
            <a:noFill/>
            <a:ln w="9525">
              <a:solidFill>
                <a:schemeClr val="tx1">
                  <a:lumMod val="50000"/>
                  <a:lumOff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39" name="Line 40">
              <a:extLst>
                <a:ext uri="{FF2B5EF4-FFF2-40B4-BE49-F238E27FC236}">
                  <a16:creationId xmlns:a16="http://schemas.microsoft.com/office/drawing/2014/main" id="{2E97C8A2-9FAC-034C-ADD8-63F09354D963}"/>
                </a:ext>
              </a:extLst>
            </p:cNvPr>
            <p:cNvSpPr>
              <a:spLocks noChangeShapeType="1"/>
            </p:cNvSpPr>
            <p:nvPr/>
          </p:nvSpPr>
          <p:spPr bwMode="auto">
            <a:xfrm flipV="1">
              <a:off x="3019425" y="4038600"/>
              <a:ext cx="473075" cy="381000"/>
            </a:xfrm>
            <a:prstGeom prst="line">
              <a:avLst/>
            </a:prstGeom>
            <a:noFill/>
            <a:ln w="9525">
              <a:solidFill>
                <a:schemeClr val="tx1">
                  <a:lumMod val="50000"/>
                  <a:lumOff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mc:AlternateContent xmlns:mc="http://schemas.openxmlformats.org/markup-compatibility/2006" xmlns:a14="http://schemas.microsoft.com/office/drawing/2010/main">
          <mc:Choice Requires="a14">
            <p:sp>
              <p:nvSpPr>
                <p:cNvPr id="40" name="Rectangle 41">
                  <a:extLst>
                    <a:ext uri="{FF2B5EF4-FFF2-40B4-BE49-F238E27FC236}">
                      <a16:creationId xmlns:a16="http://schemas.microsoft.com/office/drawing/2014/main" id="{E7681A28-671B-C74D-A3CB-9913FA671AEC}"/>
                    </a:ext>
                  </a:extLst>
                </p:cNvPr>
                <p:cNvSpPr>
                  <a:spLocks noChangeArrowheads="1"/>
                </p:cNvSpPr>
                <p:nvPr/>
              </p:nvSpPr>
              <p:spPr bwMode="auto">
                <a:xfrm>
                  <a:off x="2210430" y="3915647"/>
                  <a:ext cx="1177754" cy="44640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l-GR" sz="1400" i="1" dirty="0" smtClean="0">
                            <a:solidFill>
                              <a:schemeClr val="tx1">
                                <a:lumMod val="50000"/>
                                <a:lumOff val="50000"/>
                              </a:schemeClr>
                            </a:solidFill>
                            <a:latin typeface="Cambria Math" panose="02040503050406030204" pitchFamily="18" charset="0"/>
                          </a:rPr>
                          <m:t>𝜆</m:t>
                        </m:r>
                        <m:d>
                          <m:dPr>
                            <m:ctrlPr>
                              <a:rPr lang="en-US" sz="1400" i="1" dirty="0">
                                <a:solidFill>
                                  <a:schemeClr val="tx1">
                                    <a:lumMod val="50000"/>
                                    <a:lumOff val="50000"/>
                                  </a:schemeClr>
                                </a:solidFill>
                                <a:latin typeface="Cambria Math" panose="02040503050406030204" pitchFamily="18" charset="0"/>
                              </a:rPr>
                            </m:ctrlPr>
                          </m:dPr>
                          <m:e>
                            <m:sSub>
                              <m:sSubPr>
                                <m:ctrlPr>
                                  <a:rPr lang="de-DE" sz="1400" i="1" dirty="0">
                                    <a:solidFill>
                                      <a:schemeClr val="tx1">
                                        <a:lumMod val="50000"/>
                                        <a:lumOff val="50000"/>
                                      </a:schemeClr>
                                    </a:solidFill>
                                    <a:latin typeface="Cambria Math" panose="02040503050406030204" pitchFamily="18" charset="0"/>
                                  </a:rPr>
                                </m:ctrlPr>
                              </m:sSubPr>
                              <m:e>
                                <m:r>
                                  <a:rPr lang="de-DE" sz="1400" i="1" dirty="0">
                                    <a:solidFill>
                                      <a:schemeClr val="tx1">
                                        <a:lumMod val="50000"/>
                                        <a:lumOff val="50000"/>
                                      </a:schemeClr>
                                    </a:solidFill>
                                    <a:latin typeface="Cambria Math" panose="02040503050406030204" pitchFamily="18" charset="0"/>
                                  </a:rPr>
                                  <m:t>𝑉</m:t>
                                </m:r>
                              </m:e>
                              <m:sub>
                                <m:r>
                                  <a:rPr lang="de-DE" sz="1400" b="0" i="1" dirty="0" smtClean="0">
                                    <a:solidFill>
                                      <a:schemeClr val="tx1">
                                        <a:lumMod val="50000"/>
                                        <a:lumOff val="50000"/>
                                      </a:schemeClr>
                                    </a:solidFill>
                                    <a:latin typeface="Cambria Math" panose="02040503050406030204" pitchFamily="18" charset="0"/>
                                  </a:rPr>
                                  <m:t>1</m:t>
                                </m:r>
                              </m:sub>
                            </m:sSub>
                            <m:r>
                              <a:rPr lang="de-DE" sz="1400" i="1" dirty="0">
                                <a:solidFill>
                                  <a:schemeClr val="tx1">
                                    <a:lumMod val="50000"/>
                                    <a:lumOff val="50000"/>
                                  </a:schemeClr>
                                </a:solidFill>
                                <a:latin typeface="Cambria Math" panose="02040503050406030204" pitchFamily="18" charset="0"/>
                              </a:rPr>
                              <m:t>,</m:t>
                            </m:r>
                            <m:r>
                              <a:rPr lang="de-DE" sz="1400" i="1" dirty="0">
                                <a:solidFill>
                                  <a:schemeClr val="tx1">
                                    <a:lumMod val="50000"/>
                                    <a:lumOff val="50000"/>
                                  </a:schemeClr>
                                </a:solidFill>
                                <a:latin typeface="Cambria Math" panose="02040503050406030204" pitchFamily="18" charset="0"/>
                              </a:rPr>
                              <m:t>𝑉</m:t>
                            </m:r>
                          </m:e>
                        </m:d>
                      </m:oMath>
                    </m:oMathPara>
                  </a14:m>
                  <a:endParaRPr lang="en-US" sz="1400" i="1" dirty="0">
                    <a:solidFill>
                      <a:schemeClr val="tx1">
                        <a:lumMod val="50000"/>
                        <a:lumOff val="50000"/>
                      </a:schemeClr>
                    </a:solidFill>
                  </a:endParaRPr>
                </a:p>
              </p:txBody>
            </p:sp>
          </mc:Choice>
          <mc:Fallback xmlns="">
            <p:sp>
              <p:nvSpPr>
                <p:cNvPr id="40" name="Rectangle 41">
                  <a:extLst>
                    <a:ext uri="{FF2B5EF4-FFF2-40B4-BE49-F238E27FC236}">
                      <a16:creationId xmlns:a16="http://schemas.microsoft.com/office/drawing/2014/main" id="{E7681A28-671B-C74D-A3CB-9913FA671AEC}"/>
                    </a:ext>
                  </a:extLst>
                </p:cNvPr>
                <p:cNvSpPr>
                  <a:spLocks noRot="1" noChangeAspect="1" noMove="1" noResize="1" noEditPoints="1" noAdjustHandles="1" noChangeArrowheads="1" noChangeShapeType="1" noTextEdit="1"/>
                </p:cNvSpPr>
                <p:nvPr/>
              </p:nvSpPr>
              <p:spPr bwMode="auto">
                <a:xfrm>
                  <a:off x="2210430" y="3915647"/>
                  <a:ext cx="1177754" cy="446404"/>
                </a:xfrm>
                <a:prstGeom prst="rect">
                  <a:avLst/>
                </a:prstGeom>
                <a:blipFill>
                  <a:blip r:embed="rId13"/>
                  <a:stretch>
                    <a:fillRect/>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ctangle 42">
                  <a:extLst>
                    <a:ext uri="{FF2B5EF4-FFF2-40B4-BE49-F238E27FC236}">
                      <a16:creationId xmlns:a16="http://schemas.microsoft.com/office/drawing/2014/main" id="{248CE55F-C703-2E48-98D0-4BFD9B3C16CF}"/>
                    </a:ext>
                  </a:extLst>
                </p:cNvPr>
                <p:cNvSpPr>
                  <a:spLocks noChangeArrowheads="1"/>
                </p:cNvSpPr>
                <p:nvPr/>
              </p:nvSpPr>
              <p:spPr bwMode="auto">
                <a:xfrm>
                  <a:off x="4486387" y="2127930"/>
                  <a:ext cx="1218294" cy="44640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l-GR" sz="1400" i="1" dirty="0" smtClean="0">
                            <a:solidFill>
                              <a:schemeClr val="tx1">
                                <a:lumMod val="50000"/>
                                <a:lumOff val="50000"/>
                              </a:schemeClr>
                            </a:solidFill>
                            <a:latin typeface="Cambria Math" panose="02040503050406030204" pitchFamily="18" charset="0"/>
                          </a:rPr>
                          <m:t>𝜆</m:t>
                        </m:r>
                        <m:d>
                          <m:dPr>
                            <m:ctrlPr>
                              <a:rPr lang="en-US" sz="1400" i="1" dirty="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𝑉</m:t>
                            </m:r>
                            <m:r>
                              <a:rPr lang="de-DE" sz="1400" b="0" i="1" dirty="0" smtClean="0">
                                <a:solidFill>
                                  <a:schemeClr val="tx1">
                                    <a:lumMod val="50000"/>
                                    <a:lumOff val="50000"/>
                                  </a:schemeClr>
                                </a:solidFill>
                                <a:latin typeface="Cambria Math" panose="02040503050406030204" pitchFamily="18" charset="0"/>
                              </a:rPr>
                              <m:t>,</m:t>
                            </m:r>
                            <m:sSub>
                              <m:sSubPr>
                                <m:ctrlPr>
                                  <a:rPr lang="de-DE" sz="1400" b="0" i="1" dirty="0" smtClean="0">
                                    <a:solidFill>
                                      <a:schemeClr val="tx1">
                                        <a:lumMod val="50000"/>
                                        <a:lumOff val="50000"/>
                                      </a:schemeClr>
                                    </a:solidFill>
                                    <a:latin typeface="Cambria Math" panose="02040503050406030204" pitchFamily="18" charset="0"/>
                                  </a:rPr>
                                </m:ctrlPr>
                              </m:sSubPr>
                              <m:e>
                                <m:r>
                                  <a:rPr lang="en-US" sz="1400" i="1" dirty="0">
                                    <a:solidFill>
                                      <a:schemeClr val="tx1">
                                        <a:lumMod val="50000"/>
                                        <a:lumOff val="50000"/>
                                      </a:schemeClr>
                                    </a:solidFill>
                                    <a:latin typeface="Cambria Math" panose="02040503050406030204" pitchFamily="18" charset="0"/>
                                  </a:rPr>
                                  <m:t>𝑈</m:t>
                                </m:r>
                              </m:e>
                              <m:sub>
                                <m:r>
                                  <a:rPr lang="de-DE" sz="1400" b="0" i="1" dirty="0" smtClean="0">
                                    <a:solidFill>
                                      <a:schemeClr val="tx1">
                                        <a:lumMod val="50000"/>
                                        <a:lumOff val="50000"/>
                                      </a:schemeClr>
                                    </a:solidFill>
                                    <a:latin typeface="Cambria Math" panose="02040503050406030204" pitchFamily="18" charset="0"/>
                                  </a:rPr>
                                  <m:t>2</m:t>
                                </m:r>
                              </m:sub>
                            </m:sSub>
                          </m:e>
                        </m:d>
                      </m:oMath>
                    </m:oMathPara>
                  </a14:m>
                  <a:endParaRPr lang="en-US" sz="1400" i="1" dirty="0">
                    <a:solidFill>
                      <a:schemeClr val="tx1">
                        <a:lumMod val="50000"/>
                        <a:lumOff val="50000"/>
                      </a:schemeClr>
                    </a:solidFill>
                  </a:endParaRPr>
                </a:p>
              </p:txBody>
            </p:sp>
          </mc:Choice>
          <mc:Fallback xmlns="">
            <p:sp>
              <p:nvSpPr>
                <p:cNvPr id="41" name="Rectangle 42">
                  <a:extLst>
                    <a:ext uri="{FF2B5EF4-FFF2-40B4-BE49-F238E27FC236}">
                      <a16:creationId xmlns:a16="http://schemas.microsoft.com/office/drawing/2014/main" id="{248CE55F-C703-2E48-98D0-4BFD9B3C16CF}"/>
                    </a:ext>
                  </a:extLst>
                </p:cNvPr>
                <p:cNvSpPr>
                  <a:spLocks noRot="1" noChangeAspect="1" noMove="1" noResize="1" noEditPoints="1" noAdjustHandles="1" noChangeArrowheads="1" noChangeShapeType="1" noTextEdit="1"/>
                </p:cNvSpPr>
                <p:nvPr/>
              </p:nvSpPr>
              <p:spPr bwMode="auto">
                <a:xfrm>
                  <a:off x="4486387" y="2127930"/>
                  <a:ext cx="1218294" cy="446404"/>
                </a:xfrm>
                <a:prstGeom prst="rect">
                  <a:avLst/>
                </a:prstGeom>
                <a:blipFill>
                  <a:blip r:embed="rId14"/>
                  <a:stretch>
                    <a:fillRect/>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grpSp>
    </p:spTree>
    <p:extLst>
      <p:ext uri="{BB962C8B-B14F-4D97-AF65-F5344CB8AC3E}">
        <p14:creationId xmlns:p14="http://schemas.microsoft.com/office/powerpoint/2010/main" val="3239131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DF95-CD9B-3F44-A585-7E13CD238202}"/>
              </a:ext>
            </a:extLst>
          </p:cNvPr>
          <p:cNvSpPr>
            <a:spLocks noGrp="1"/>
          </p:cNvSpPr>
          <p:nvPr>
            <p:ph type="title"/>
          </p:nvPr>
        </p:nvSpPr>
        <p:spPr/>
        <p:txBody>
          <a:bodyPr/>
          <a:lstStyle/>
          <a:p>
            <a:r>
              <a:rPr lang="en-GB" dirty="0"/>
              <a:t>Loopy Belief Propagation</a:t>
            </a:r>
          </a:p>
        </p:txBody>
      </p:sp>
      <p:sp>
        <p:nvSpPr>
          <p:cNvPr id="3" name="Content Placeholder 2">
            <a:extLst>
              <a:ext uri="{FF2B5EF4-FFF2-40B4-BE49-F238E27FC236}">
                <a16:creationId xmlns:a16="http://schemas.microsoft.com/office/drawing/2014/main" id="{6DBF6C91-74F5-E546-9B11-369A815775A5}"/>
              </a:ext>
            </a:extLst>
          </p:cNvPr>
          <p:cNvSpPr>
            <a:spLocks noGrp="1"/>
          </p:cNvSpPr>
          <p:nvPr>
            <p:ph idx="1"/>
          </p:nvPr>
        </p:nvSpPr>
        <p:spPr/>
        <p:txBody>
          <a:bodyPr/>
          <a:lstStyle/>
          <a:p>
            <a:r>
              <a:rPr lang="en-GB" dirty="0"/>
              <a:t>Pass messages on graph</a:t>
            </a:r>
          </a:p>
          <a:p>
            <a:pPr lvl="1"/>
            <a:r>
              <a:rPr lang="en-GB" dirty="0">
                <a:solidFill>
                  <a:schemeClr val="accent1"/>
                </a:solidFill>
              </a:rPr>
              <a:t>If no cycles: exact</a:t>
            </a:r>
          </a:p>
          <a:p>
            <a:pPr lvl="1"/>
            <a:r>
              <a:rPr lang="en-GB" dirty="0">
                <a:solidFill>
                  <a:srgbClr val="C00000"/>
                </a:solidFill>
              </a:rPr>
              <a:t>Else: approximate</a:t>
            </a:r>
          </a:p>
          <a:p>
            <a:pPr lvl="2"/>
            <a:endParaRPr lang="en-GB" dirty="0"/>
          </a:p>
          <a:p>
            <a:r>
              <a:rPr lang="en-GB" dirty="0"/>
              <a:t>Lifted (loopy) belief propagation</a:t>
            </a:r>
          </a:p>
          <a:p>
            <a:pPr lvl="1"/>
            <a:r>
              <a:rPr lang="en-GB" dirty="0"/>
              <a:t>Exploit computational symmetries</a:t>
            </a:r>
          </a:p>
          <a:p>
            <a:pPr lvl="1"/>
            <a:r>
              <a:rPr lang="en-GB" dirty="0"/>
              <a:t>Compress graph whenever nodes would send identical messages</a:t>
            </a:r>
          </a:p>
          <a:p>
            <a:pPr lvl="1"/>
            <a:r>
              <a:rPr lang="en-GB" dirty="0"/>
              <a:t>Send messages on compressed graph</a:t>
            </a:r>
          </a:p>
          <a:p>
            <a:pPr lvl="2"/>
            <a:endParaRPr lang="en-GB" dirty="0"/>
          </a:p>
          <a:p>
            <a:pPr>
              <a:buFont typeface="Zapf Dingbats"/>
              <a:buChar char="➝"/>
            </a:pPr>
            <a:r>
              <a:rPr lang="en-GB" dirty="0">
                <a:solidFill>
                  <a:schemeClr val="accent1"/>
                </a:solidFill>
              </a:rPr>
              <a:t> Colour passing algorithm for compression</a:t>
            </a:r>
          </a:p>
          <a:p>
            <a:endParaRPr lang="en-GB" dirty="0"/>
          </a:p>
        </p:txBody>
      </p:sp>
      <p:sp>
        <p:nvSpPr>
          <p:cNvPr id="5" name="Slide Number Placeholder 4">
            <a:extLst>
              <a:ext uri="{FF2B5EF4-FFF2-40B4-BE49-F238E27FC236}">
                <a16:creationId xmlns:a16="http://schemas.microsoft.com/office/drawing/2014/main" id="{56223BB2-A8F0-FB49-866B-87F51D7AE7E5}"/>
              </a:ext>
            </a:extLst>
          </p:cNvPr>
          <p:cNvSpPr>
            <a:spLocks noGrp="1"/>
          </p:cNvSpPr>
          <p:nvPr>
            <p:ph type="sldNum" sz="quarter" idx="12"/>
          </p:nvPr>
        </p:nvSpPr>
        <p:spPr/>
        <p:txBody>
          <a:bodyPr/>
          <a:lstStyle/>
          <a:p>
            <a:fld id="{67C9959E-8E6B-B04C-9955-EA096F41CA7A}" type="slidenum">
              <a:rPr lang="en-GB" smtClean="0"/>
              <a:t>41</a:t>
            </a:fld>
            <a:endParaRPr lang="en-GB"/>
          </a:p>
        </p:txBody>
      </p:sp>
      <p:sp>
        <p:nvSpPr>
          <p:cNvPr id="7" name="TextBox 6">
            <a:extLst>
              <a:ext uri="{FF2B5EF4-FFF2-40B4-BE49-F238E27FC236}">
                <a16:creationId xmlns:a16="http://schemas.microsoft.com/office/drawing/2014/main" id="{58146F1B-E39E-0146-ABC5-0DF6B6301D10}"/>
              </a:ext>
            </a:extLst>
          </p:cNvPr>
          <p:cNvSpPr txBox="1"/>
          <p:nvPr/>
        </p:nvSpPr>
        <p:spPr>
          <a:xfrm>
            <a:off x="1943282" y="5705813"/>
            <a:ext cx="6421934" cy="1015663"/>
          </a:xfrm>
          <a:prstGeom prst="rect">
            <a:avLst/>
          </a:prstGeom>
          <a:noFill/>
        </p:spPr>
        <p:txBody>
          <a:bodyPr wrap="square" rtlCol="0">
            <a:spAutoFit/>
          </a:bodyPr>
          <a:lstStyle/>
          <a:p>
            <a:r>
              <a:rPr lang="en-GB" sz="1000" dirty="0">
                <a:solidFill>
                  <a:schemeClr val="accent3"/>
                </a:solidFill>
              </a:rPr>
              <a:t>Parag Singla and Pedro </a:t>
            </a:r>
            <a:r>
              <a:rPr lang="en-GB" sz="1000" dirty="0" err="1">
                <a:solidFill>
                  <a:schemeClr val="accent3"/>
                </a:solidFill>
              </a:rPr>
              <a:t>Domingos</a:t>
            </a:r>
            <a:r>
              <a:rPr lang="en-GB" sz="1000" dirty="0">
                <a:solidFill>
                  <a:schemeClr val="accent3"/>
                </a:solidFill>
              </a:rPr>
              <a:t>: Lifted First-order Belief Propagation. In </a:t>
            </a:r>
            <a:r>
              <a:rPr lang="en-GB" sz="1000" i="1" dirty="0">
                <a:solidFill>
                  <a:schemeClr val="accent3"/>
                </a:solidFill>
              </a:rPr>
              <a:t>AAAI-08 Proceedings of the 23</a:t>
            </a:r>
            <a:r>
              <a:rPr lang="en-GB" sz="1000" i="1" baseline="30000" dirty="0">
                <a:solidFill>
                  <a:schemeClr val="accent3"/>
                </a:solidFill>
              </a:rPr>
              <a:t>rd</a:t>
            </a:r>
            <a:r>
              <a:rPr lang="en-GB" sz="1000" i="1" dirty="0">
                <a:solidFill>
                  <a:schemeClr val="accent3"/>
                </a:solidFill>
              </a:rPr>
              <a:t> AAAI Conference on Artificial Intelligence</a:t>
            </a:r>
            <a:r>
              <a:rPr lang="en-GB" sz="1000" dirty="0">
                <a:solidFill>
                  <a:schemeClr val="accent3"/>
                </a:solidFill>
              </a:rPr>
              <a:t>, 2008. </a:t>
            </a:r>
          </a:p>
          <a:p>
            <a:r>
              <a:rPr lang="en-GB" sz="1000" dirty="0">
                <a:solidFill>
                  <a:schemeClr val="accent3"/>
                </a:solidFill>
              </a:rPr>
              <a:t>Kristian </a:t>
            </a:r>
            <a:r>
              <a:rPr lang="en-GB" sz="1000" dirty="0" err="1">
                <a:solidFill>
                  <a:schemeClr val="accent3"/>
                </a:solidFill>
              </a:rPr>
              <a:t>Kersting</a:t>
            </a:r>
            <a:r>
              <a:rPr lang="en-GB" sz="1000" dirty="0">
                <a:solidFill>
                  <a:schemeClr val="accent3"/>
                </a:solidFill>
              </a:rPr>
              <a:t>, Babak Ahmadi, and </a:t>
            </a:r>
            <a:r>
              <a:rPr lang="en-GB" sz="1000" dirty="0" err="1">
                <a:solidFill>
                  <a:schemeClr val="accent3"/>
                </a:solidFill>
              </a:rPr>
              <a:t>Sriraam</a:t>
            </a:r>
            <a:r>
              <a:rPr lang="en-GB" sz="1000" dirty="0">
                <a:solidFill>
                  <a:schemeClr val="accent3"/>
                </a:solidFill>
              </a:rPr>
              <a:t> Natarajan. Counting Belief Propagation. In </a:t>
            </a:r>
            <a:r>
              <a:rPr lang="en-GB" sz="1000" i="1" dirty="0">
                <a:solidFill>
                  <a:schemeClr val="accent3"/>
                </a:solidFill>
              </a:rPr>
              <a:t>UAI-09 Proceedings of the 25th Conference on Uncertainty in Artificial Intelligence</a:t>
            </a:r>
            <a:r>
              <a:rPr lang="en-GB" sz="1000" dirty="0">
                <a:solidFill>
                  <a:schemeClr val="accent3"/>
                </a:solidFill>
              </a:rPr>
              <a:t>, 2009.</a:t>
            </a:r>
          </a:p>
          <a:p>
            <a:r>
              <a:rPr lang="en-GB" sz="1000" dirty="0">
                <a:solidFill>
                  <a:schemeClr val="accent3"/>
                </a:solidFill>
              </a:rPr>
              <a:t>Babak Ahmadi, Kristian </a:t>
            </a:r>
            <a:r>
              <a:rPr lang="en-GB" sz="1000" dirty="0" err="1">
                <a:solidFill>
                  <a:schemeClr val="accent3"/>
                </a:solidFill>
              </a:rPr>
              <a:t>Kersting</a:t>
            </a:r>
            <a:r>
              <a:rPr lang="en-GB" sz="1000" dirty="0">
                <a:solidFill>
                  <a:schemeClr val="accent3"/>
                </a:solidFill>
              </a:rPr>
              <a:t>, Martin </a:t>
            </a:r>
            <a:r>
              <a:rPr lang="en-GB" sz="1000" dirty="0" err="1">
                <a:solidFill>
                  <a:schemeClr val="accent3"/>
                </a:solidFill>
              </a:rPr>
              <a:t>Mladenov</a:t>
            </a:r>
            <a:r>
              <a:rPr lang="en-GB" sz="1000" dirty="0">
                <a:solidFill>
                  <a:schemeClr val="accent3"/>
                </a:solidFill>
              </a:rPr>
              <a:t>, and </a:t>
            </a:r>
            <a:r>
              <a:rPr lang="en-GB" sz="1000" dirty="0" err="1">
                <a:solidFill>
                  <a:schemeClr val="accent3"/>
                </a:solidFill>
              </a:rPr>
              <a:t>Sriraam</a:t>
            </a:r>
            <a:r>
              <a:rPr lang="en-GB" sz="1000" dirty="0">
                <a:solidFill>
                  <a:schemeClr val="accent3"/>
                </a:solidFill>
              </a:rPr>
              <a:t> Natarajan. Exploiting Symmetries for Scaling Loopy Belief Propagation and Relational Training. In </a:t>
            </a:r>
            <a:r>
              <a:rPr lang="en-GB" sz="1000" i="1" dirty="0">
                <a:solidFill>
                  <a:schemeClr val="accent3"/>
                </a:solidFill>
              </a:rPr>
              <a:t>Machine Learning</a:t>
            </a:r>
            <a:r>
              <a:rPr lang="en-GB" sz="1000" dirty="0">
                <a:solidFill>
                  <a:schemeClr val="accent3"/>
                </a:solidFill>
              </a:rPr>
              <a:t>. 92(1):91-132, 2013.</a:t>
            </a:r>
          </a:p>
        </p:txBody>
      </p:sp>
    </p:spTree>
    <p:extLst>
      <p:ext uri="{BB962C8B-B14F-4D97-AF65-F5344CB8AC3E}">
        <p14:creationId xmlns:p14="http://schemas.microsoft.com/office/powerpoint/2010/main" val="3694047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EBD2-94C5-A048-9CB1-E5F04F12D356}"/>
              </a:ext>
            </a:extLst>
          </p:cNvPr>
          <p:cNvSpPr>
            <a:spLocks noGrp="1"/>
          </p:cNvSpPr>
          <p:nvPr>
            <p:ph type="title"/>
          </p:nvPr>
        </p:nvSpPr>
        <p:spPr/>
        <p:txBody>
          <a:bodyPr>
            <a:noAutofit/>
          </a:bodyPr>
          <a:lstStyle/>
          <a:p>
            <a:r>
              <a:rPr lang="en-GB" sz="3600" dirty="0"/>
              <a:t>Compression: Pass the colours around*</a:t>
            </a:r>
          </a:p>
        </p:txBody>
      </p:sp>
      <p:sp>
        <p:nvSpPr>
          <p:cNvPr id="3" name="Content Placeholder 2">
            <a:extLst>
              <a:ext uri="{FF2B5EF4-FFF2-40B4-BE49-F238E27FC236}">
                <a16:creationId xmlns:a16="http://schemas.microsoft.com/office/drawing/2014/main" id="{58D1E608-F927-3C43-8E37-DACEB8137A82}"/>
              </a:ext>
            </a:extLst>
          </p:cNvPr>
          <p:cNvSpPr>
            <a:spLocks noGrp="1"/>
          </p:cNvSpPr>
          <p:nvPr>
            <p:ph idx="1"/>
          </p:nvPr>
        </p:nvSpPr>
        <p:spPr>
          <a:xfrm>
            <a:off x="628650" y="1178097"/>
            <a:ext cx="4698725" cy="4981236"/>
          </a:xfrm>
        </p:spPr>
        <p:txBody>
          <a:bodyPr/>
          <a:lstStyle/>
          <a:p>
            <a:r>
              <a:rPr lang="en-GB" sz="2400" b="1" dirty="0"/>
              <a:t>Colour nodes according to the evidence you have</a:t>
            </a:r>
          </a:p>
          <a:p>
            <a:pPr lvl="1"/>
            <a:r>
              <a:rPr lang="en-GB" sz="2000" dirty="0"/>
              <a:t>No evidence, say </a:t>
            </a:r>
            <a:r>
              <a:rPr lang="en-GB" sz="2000" b="1" dirty="0">
                <a:solidFill>
                  <a:srgbClr val="FF0000"/>
                </a:solidFill>
              </a:rPr>
              <a:t>red</a:t>
            </a:r>
            <a:endParaRPr lang="en-GB" sz="2000" b="1" dirty="0"/>
          </a:p>
          <a:p>
            <a:pPr lvl="1"/>
            <a:r>
              <a:rPr lang="en-GB" sz="2000" dirty="0"/>
              <a:t>State „one“, say </a:t>
            </a:r>
            <a:r>
              <a:rPr lang="en-GB" sz="2000" b="1" dirty="0">
                <a:solidFill>
                  <a:srgbClr val="800000"/>
                </a:solidFill>
              </a:rPr>
              <a:t>brown</a:t>
            </a:r>
          </a:p>
          <a:p>
            <a:pPr lvl="1"/>
            <a:r>
              <a:rPr lang="en-GB" sz="2000" dirty="0"/>
              <a:t>State „two“, say </a:t>
            </a:r>
            <a:r>
              <a:rPr lang="en-GB" sz="2000" b="1" dirty="0">
                <a:solidFill>
                  <a:srgbClr val="FF6600"/>
                </a:solidFill>
              </a:rPr>
              <a:t>orange</a:t>
            </a:r>
          </a:p>
          <a:p>
            <a:pPr lvl="1"/>
            <a:r>
              <a:rPr lang="en-GB" sz="2000" dirty="0"/>
              <a:t>...</a:t>
            </a:r>
          </a:p>
          <a:p>
            <a:pPr lvl="1"/>
            <a:endParaRPr lang="en-GB" sz="1050" dirty="0"/>
          </a:p>
          <a:p>
            <a:r>
              <a:rPr lang="en-GB" sz="2400" b="1" dirty="0"/>
              <a:t>Colour factors distinctively according  to their equivalences </a:t>
            </a:r>
            <a:r>
              <a:rPr lang="en-GB" sz="2400" dirty="0"/>
              <a:t>For instance, assuming f</a:t>
            </a:r>
            <a:r>
              <a:rPr lang="en-GB" sz="2400" baseline="-25000" dirty="0"/>
              <a:t>1</a:t>
            </a:r>
            <a:r>
              <a:rPr lang="en-GB" sz="2400" dirty="0"/>
              <a:t> and f</a:t>
            </a:r>
            <a:r>
              <a:rPr lang="en-GB" sz="2400" baseline="-25000" dirty="0"/>
              <a:t>2</a:t>
            </a:r>
            <a:r>
              <a:rPr lang="en-GB" sz="2400" dirty="0"/>
              <a:t> to be identical and B appears at the second position within both, say </a:t>
            </a:r>
            <a:r>
              <a:rPr lang="en-GB" sz="2400" b="1" dirty="0">
                <a:solidFill>
                  <a:srgbClr val="0033CC"/>
                </a:solidFill>
              </a:rPr>
              <a:t>blue</a:t>
            </a:r>
          </a:p>
        </p:txBody>
      </p:sp>
      <p:pic>
        <p:nvPicPr>
          <p:cNvPr id="5" name="Picture 2">
            <a:extLst>
              <a:ext uri="{FF2B5EF4-FFF2-40B4-BE49-F238E27FC236}">
                <a16:creationId xmlns:a16="http://schemas.microsoft.com/office/drawing/2014/main" id="{4353C55F-3031-EA46-A8F8-DD71E5A12E8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930742" y="2039058"/>
            <a:ext cx="1638770" cy="2971800"/>
          </a:xfrm>
          <a:prstGeom prst="rect">
            <a:avLst/>
          </a:prstGeom>
          <a:noFill/>
          <a:ln w="9525">
            <a:noFill/>
            <a:miter lim="800000"/>
            <a:headEnd/>
            <a:tailEnd/>
          </a:ln>
          <a:effectLst/>
        </p:spPr>
      </p:pic>
      <p:sp>
        <p:nvSpPr>
          <p:cNvPr id="6" name="Rechteck 8">
            <a:extLst>
              <a:ext uri="{FF2B5EF4-FFF2-40B4-BE49-F238E27FC236}">
                <a16:creationId xmlns:a16="http://schemas.microsoft.com/office/drawing/2014/main" id="{023507AC-0A18-6D4C-8539-9B1735C60C6E}"/>
              </a:ext>
            </a:extLst>
          </p:cNvPr>
          <p:cNvSpPr/>
          <p:nvPr/>
        </p:nvSpPr>
        <p:spPr bwMode="auto">
          <a:xfrm>
            <a:off x="1346191" y="3357318"/>
            <a:ext cx="184404" cy="1676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grpSp>
        <p:nvGrpSpPr>
          <p:cNvPr id="7" name="Gruppierung 2">
            <a:extLst>
              <a:ext uri="{FF2B5EF4-FFF2-40B4-BE49-F238E27FC236}">
                <a16:creationId xmlns:a16="http://schemas.microsoft.com/office/drawing/2014/main" id="{45545E72-8E13-C84E-8A26-9DCBD9326003}"/>
              </a:ext>
            </a:extLst>
          </p:cNvPr>
          <p:cNvGrpSpPr/>
          <p:nvPr/>
        </p:nvGrpSpPr>
        <p:grpSpPr>
          <a:xfrm>
            <a:off x="7486650" y="2521773"/>
            <a:ext cx="256821" cy="2062289"/>
            <a:chOff x="1181572" y="2304814"/>
            <a:chExt cx="256821" cy="2062289"/>
          </a:xfrm>
        </p:grpSpPr>
        <p:sp>
          <p:nvSpPr>
            <p:cNvPr id="8" name="Rechteck 7">
              <a:extLst>
                <a:ext uri="{FF2B5EF4-FFF2-40B4-BE49-F238E27FC236}">
                  <a16:creationId xmlns:a16="http://schemas.microsoft.com/office/drawing/2014/main" id="{331BBAC6-2128-FD44-9C51-26AC31D5F8A5}"/>
                </a:ext>
              </a:extLst>
            </p:cNvPr>
            <p:cNvSpPr/>
            <p:nvPr/>
          </p:nvSpPr>
          <p:spPr bwMode="auto">
            <a:xfrm>
              <a:off x="1184383" y="3204918"/>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sp>
          <p:nvSpPr>
            <p:cNvPr id="9" name="Rechteck 9">
              <a:extLst>
                <a:ext uri="{FF2B5EF4-FFF2-40B4-BE49-F238E27FC236}">
                  <a16:creationId xmlns:a16="http://schemas.microsoft.com/office/drawing/2014/main" id="{8BFD42CA-96F4-D648-B482-0E5A03355982}"/>
                </a:ext>
              </a:extLst>
            </p:cNvPr>
            <p:cNvSpPr/>
            <p:nvPr/>
          </p:nvSpPr>
          <p:spPr bwMode="auto">
            <a:xfrm>
              <a:off x="1184384" y="2304814"/>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sp>
          <p:nvSpPr>
            <p:cNvPr id="10" name="Rechteck 11">
              <a:extLst>
                <a:ext uri="{FF2B5EF4-FFF2-40B4-BE49-F238E27FC236}">
                  <a16:creationId xmlns:a16="http://schemas.microsoft.com/office/drawing/2014/main" id="{8BB56FDB-B794-014E-8D91-E73B2A20CF9D}"/>
                </a:ext>
              </a:extLst>
            </p:cNvPr>
            <p:cNvSpPr/>
            <p:nvPr/>
          </p:nvSpPr>
          <p:spPr bwMode="auto">
            <a:xfrm>
              <a:off x="1181572" y="4143021"/>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grpSp>
      <p:grpSp>
        <p:nvGrpSpPr>
          <p:cNvPr id="11" name="Gruppierung 4">
            <a:extLst>
              <a:ext uri="{FF2B5EF4-FFF2-40B4-BE49-F238E27FC236}">
                <a16:creationId xmlns:a16="http://schemas.microsoft.com/office/drawing/2014/main" id="{AAD7921C-508B-0C4C-91B5-B2C771A78AF4}"/>
              </a:ext>
            </a:extLst>
          </p:cNvPr>
          <p:cNvGrpSpPr/>
          <p:nvPr/>
        </p:nvGrpSpPr>
        <p:grpSpPr>
          <a:xfrm>
            <a:off x="8317426" y="2771707"/>
            <a:ext cx="254009" cy="1338861"/>
            <a:chOff x="2000014" y="2542821"/>
            <a:chExt cx="254009" cy="1338861"/>
          </a:xfrm>
        </p:grpSpPr>
        <p:sp>
          <p:nvSpPr>
            <p:cNvPr id="12" name="Rechteck 10">
              <a:extLst>
                <a:ext uri="{FF2B5EF4-FFF2-40B4-BE49-F238E27FC236}">
                  <a16:creationId xmlns:a16="http://schemas.microsoft.com/office/drawing/2014/main" id="{5B691D6A-50A4-1541-BC58-82FC34C79CEE}"/>
                </a:ext>
              </a:extLst>
            </p:cNvPr>
            <p:cNvSpPr/>
            <p:nvPr/>
          </p:nvSpPr>
          <p:spPr bwMode="auto">
            <a:xfrm>
              <a:off x="2000014" y="2542821"/>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sp>
          <p:nvSpPr>
            <p:cNvPr id="13" name="Rechteck 12">
              <a:extLst>
                <a:ext uri="{FF2B5EF4-FFF2-40B4-BE49-F238E27FC236}">
                  <a16:creationId xmlns:a16="http://schemas.microsoft.com/office/drawing/2014/main" id="{F7EFD67F-0D3F-B842-B71F-1012D232B96A}"/>
                </a:ext>
              </a:extLst>
            </p:cNvPr>
            <p:cNvSpPr/>
            <p:nvPr/>
          </p:nvSpPr>
          <p:spPr bwMode="auto">
            <a:xfrm>
              <a:off x="2000014" y="3657600"/>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grpSp>
      <p:sp>
        <p:nvSpPr>
          <p:cNvPr id="15" name="Rectangle 14">
            <a:extLst>
              <a:ext uri="{FF2B5EF4-FFF2-40B4-BE49-F238E27FC236}">
                <a16:creationId xmlns:a16="http://schemas.microsoft.com/office/drawing/2014/main" id="{281AF20A-B70D-F849-B0A9-BEAE2D9551B0}"/>
              </a:ext>
            </a:extLst>
          </p:cNvPr>
          <p:cNvSpPr/>
          <p:nvPr/>
        </p:nvSpPr>
        <p:spPr>
          <a:xfrm>
            <a:off x="2056928" y="6207387"/>
            <a:ext cx="5429722" cy="369332"/>
          </a:xfrm>
          <a:prstGeom prst="rect">
            <a:avLst/>
          </a:prstGeom>
        </p:spPr>
        <p:txBody>
          <a:bodyPr wrap="square">
            <a:spAutoFit/>
          </a:bodyPr>
          <a:lstStyle/>
          <a:p>
            <a:r>
              <a:rPr lang="en-GB" dirty="0">
                <a:solidFill>
                  <a:schemeClr val="tx1">
                    <a:lumMod val="50000"/>
                    <a:lumOff val="50000"/>
                  </a:schemeClr>
                </a:solidFill>
              </a:rPr>
              <a:t>*can also be done at the „lifted“, i.e., relational level</a:t>
            </a:r>
            <a:endParaRPr lang="en-GB" dirty="0"/>
          </a:p>
        </p:txBody>
      </p:sp>
      <p:sp>
        <p:nvSpPr>
          <p:cNvPr id="14" name="Slide Number Placeholder 13">
            <a:extLst>
              <a:ext uri="{FF2B5EF4-FFF2-40B4-BE49-F238E27FC236}">
                <a16:creationId xmlns:a16="http://schemas.microsoft.com/office/drawing/2014/main" id="{F55DD88A-CD1E-3847-93FA-0DF2C954162C}"/>
              </a:ext>
            </a:extLst>
          </p:cNvPr>
          <p:cNvSpPr>
            <a:spLocks noGrp="1"/>
          </p:cNvSpPr>
          <p:nvPr>
            <p:ph type="sldNum" sz="quarter" idx="12"/>
          </p:nvPr>
        </p:nvSpPr>
        <p:spPr/>
        <p:txBody>
          <a:bodyPr/>
          <a:lstStyle/>
          <a:p>
            <a:fld id="{67C9959E-8E6B-B04C-9955-EA096F41CA7A}" type="slidenum">
              <a:rPr lang="en-GB" smtClean="0"/>
              <a:t>42</a:t>
            </a:fld>
            <a:endParaRPr lang="en-GB"/>
          </a:p>
        </p:txBody>
      </p:sp>
    </p:spTree>
    <p:extLst>
      <p:ext uri="{BB962C8B-B14F-4D97-AF65-F5344CB8AC3E}">
        <p14:creationId xmlns:p14="http://schemas.microsoft.com/office/powerpoint/2010/main" val="4872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6" name="Content Placeholder 5">
            <a:extLst>
              <a:ext uri="{FF2B5EF4-FFF2-40B4-BE49-F238E27FC236}">
                <a16:creationId xmlns:a16="http://schemas.microsoft.com/office/drawing/2014/main" id="{863CC9D5-711F-1A47-B29A-2A7DAAF67C1F}"/>
              </a:ext>
            </a:extLst>
          </p:cNvPr>
          <p:cNvSpPr>
            <a:spLocks noGrp="1"/>
          </p:cNvSpPr>
          <p:nvPr>
            <p:ph idx="1"/>
          </p:nvPr>
        </p:nvSpPr>
        <p:spPr>
          <a:xfrm>
            <a:off x="628650" y="1178097"/>
            <a:ext cx="7886700" cy="4981236"/>
          </a:xfrm>
        </p:spPr>
        <p:txBody>
          <a:bodyPr/>
          <a:lstStyle/>
          <a:p>
            <a:pPr marL="514350" indent="-514350">
              <a:buFont typeface="+mj-lt"/>
              <a:buAutoNum type="arabicPeriod"/>
            </a:pPr>
            <a:r>
              <a:rPr lang="en-GB" dirty="0"/>
              <a:t>Colour nodes and factors</a:t>
            </a:r>
          </a:p>
          <a:p>
            <a:pPr lvl="1"/>
            <a:r>
              <a:rPr lang="en-GB" dirty="0"/>
              <a:t>1 colour for the </a:t>
            </a:r>
            <a:br>
              <a:rPr lang="en-GB" dirty="0"/>
            </a:br>
            <a:r>
              <a:rPr lang="en-GB" dirty="0"/>
              <a:t>nodes: </a:t>
            </a:r>
            <a:r>
              <a:rPr lang="en-GB" dirty="0">
                <a:solidFill>
                  <a:schemeClr val="accent4"/>
                </a:solidFill>
              </a:rPr>
              <a:t>●</a:t>
            </a:r>
          </a:p>
          <a:p>
            <a:pPr lvl="1"/>
            <a:r>
              <a:rPr lang="en-GB" dirty="0"/>
              <a:t>3 colours for the </a:t>
            </a:r>
            <a:br>
              <a:rPr lang="en-GB" dirty="0"/>
            </a:br>
            <a:r>
              <a:rPr lang="en-GB" dirty="0"/>
              <a:t>factors: </a:t>
            </a:r>
            <a:r>
              <a:rPr lang="en-GB" dirty="0">
                <a:solidFill>
                  <a:schemeClr val="tx2"/>
                </a:solidFill>
              </a:rPr>
              <a:t>■</a:t>
            </a:r>
            <a:r>
              <a:rPr lang="en-GB" dirty="0"/>
              <a:t> </a:t>
            </a:r>
            <a:r>
              <a:rPr lang="en-GB" dirty="0">
                <a:solidFill>
                  <a:schemeClr val="accent1"/>
                </a:solidFill>
              </a:rPr>
              <a:t>■</a:t>
            </a:r>
            <a:r>
              <a:rPr lang="en-GB" dirty="0"/>
              <a:t> </a:t>
            </a:r>
            <a:r>
              <a:rPr lang="en-GB" dirty="0">
                <a:solidFill>
                  <a:schemeClr val="accent6"/>
                </a:solidFill>
              </a:rPr>
              <a:t>■</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6A39EFA5-E3E6-9748-8E60-FFADD223F669}"/>
              </a:ext>
            </a:extLst>
          </p:cNvPr>
          <p:cNvSpPr/>
          <p:nvPr/>
        </p:nvSpPr>
        <p:spPr>
          <a:xfrm>
            <a:off x="5031142" y="2361609"/>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a:extLst>
              <a:ext uri="{FF2B5EF4-FFF2-40B4-BE49-F238E27FC236}">
                <a16:creationId xmlns:a16="http://schemas.microsoft.com/office/drawing/2014/main" id="{6639911B-02E1-7E47-A8CB-85E03B213970}"/>
              </a:ext>
            </a:extLst>
          </p:cNvPr>
          <p:cNvSpPr/>
          <p:nvPr/>
        </p:nvSpPr>
        <p:spPr>
          <a:xfrm>
            <a:off x="5139867" y="2962732"/>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a:extLst>
              <a:ext uri="{FF2B5EF4-FFF2-40B4-BE49-F238E27FC236}">
                <a16:creationId xmlns:a16="http://schemas.microsoft.com/office/drawing/2014/main" id="{12854B8A-B8CD-F54B-9115-1395FDCED2D9}"/>
              </a:ext>
            </a:extLst>
          </p:cNvPr>
          <p:cNvSpPr/>
          <p:nvPr/>
        </p:nvSpPr>
        <p:spPr>
          <a:xfrm>
            <a:off x="3993091" y="3629771"/>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58F6E6B0-41DA-544F-B1C9-E4A8A1570587}"/>
              </a:ext>
            </a:extLst>
          </p:cNvPr>
          <p:cNvSpPr/>
          <p:nvPr/>
        </p:nvSpPr>
        <p:spPr>
          <a:xfrm>
            <a:off x="5081104" y="3647771"/>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9B933896-BABF-EF43-8418-8FD385EFA651}"/>
              </a:ext>
            </a:extLst>
          </p:cNvPr>
          <p:cNvSpPr/>
          <p:nvPr/>
        </p:nvSpPr>
        <p:spPr>
          <a:xfrm>
            <a:off x="4799755" y="403457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a:extLst>
              <a:ext uri="{FF2B5EF4-FFF2-40B4-BE49-F238E27FC236}">
                <a16:creationId xmlns:a16="http://schemas.microsoft.com/office/drawing/2014/main" id="{F4DE5289-BA78-5646-8905-5704A7024D66}"/>
              </a:ext>
            </a:extLst>
          </p:cNvPr>
          <p:cNvSpPr/>
          <p:nvPr/>
        </p:nvSpPr>
        <p:spPr>
          <a:xfrm>
            <a:off x="5666304" y="4569371"/>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a:extLst>
              <a:ext uri="{FF2B5EF4-FFF2-40B4-BE49-F238E27FC236}">
                <a16:creationId xmlns:a16="http://schemas.microsoft.com/office/drawing/2014/main" id="{12642024-5AA1-FE4A-B960-121688155583}"/>
              </a:ext>
            </a:extLst>
          </p:cNvPr>
          <p:cNvSpPr/>
          <p:nvPr/>
        </p:nvSpPr>
        <p:spPr>
          <a:xfrm>
            <a:off x="7630752" y="5355094"/>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a:extLst>
              <a:ext uri="{FF2B5EF4-FFF2-40B4-BE49-F238E27FC236}">
                <a16:creationId xmlns:a16="http://schemas.microsoft.com/office/drawing/2014/main" id="{EA2D8C73-50D6-CB4D-99A9-54CC69FE0CE6}"/>
              </a:ext>
            </a:extLst>
          </p:cNvPr>
          <p:cNvSpPr/>
          <p:nvPr/>
        </p:nvSpPr>
        <p:spPr>
          <a:xfrm>
            <a:off x="8714333" y="5091050"/>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l 203">
            <a:extLst>
              <a:ext uri="{FF2B5EF4-FFF2-40B4-BE49-F238E27FC236}">
                <a16:creationId xmlns:a16="http://schemas.microsoft.com/office/drawing/2014/main" id="{4711D3CD-F460-4540-8937-E85038970E08}"/>
              </a:ext>
            </a:extLst>
          </p:cNvPr>
          <p:cNvSpPr/>
          <p:nvPr/>
        </p:nvSpPr>
        <p:spPr>
          <a:xfrm>
            <a:off x="7068647" y="5925878"/>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Oval 204">
            <a:extLst>
              <a:ext uri="{FF2B5EF4-FFF2-40B4-BE49-F238E27FC236}">
                <a16:creationId xmlns:a16="http://schemas.microsoft.com/office/drawing/2014/main" id="{F9F4988E-6437-2745-8F7E-77321696174B}"/>
              </a:ext>
            </a:extLst>
          </p:cNvPr>
          <p:cNvSpPr/>
          <p:nvPr/>
        </p:nvSpPr>
        <p:spPr>
          <a:xfrm>
            <a:off x="6192334" y="6457365"/>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a:extLst>
              <a:ext uri="{FF2B5EF4-FFF2-40B4-BE49-F238E27FC236}">
                <a16:creationId xmlns:a16="http://schemas.microsoft.com/office/drawing/2014/main" id="{CADEB8CA-5B58-2C42-93E8-E6549DDF3BF8}"/>
              </a:ext>
            </a:extLst>
          </p:cNvPr>
          <p:cNvSpPr/>
          <p:nvPr/>
        </p:nvSpPr>
        <p:spPr>
          <a:xfrm>
            <a:off x="4582011" y="6475538"/>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2D5AEA9B-F3B2-7641-9E7B-FF83B7E11E74}"/>
              </a:ext>
            </a:extLst>
          </p:cNvPr>
          <p:cNvSpPr/>
          <p:nvPr/>
        </p:nvSpPr>
        <p:spPr>
          <a:xfrm>
            <a:off x="3589669" y="6215068"/>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Oval 207">
            <a:extLst>
              <a:ext uri="{FF2B5EF4-FFF2-40B4-BE49-F238E27FC236}">
                <a16:creationId xmlns:a16="http://schemas.microsoft.com/office/drawing/2014/main" id="{E424AAA9-949A-6F41-B09A-39A02333F91C}"/>
              </a:ext>
            </a:extLst>
          </p:cNvPr>
          <p:cNvSpPr/>
          <p:nvPr/>
        </p:nvSpPr>
        <p:spPr>
          <a:xfrm>
            <a:off x="2363409" y="5934975"/>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Oval 208">
            <a:extLst>
              <a:ext uri="{FF2B5EF4-FFF2-40B4-BE49-F238E27FC236}">
                <a16:creationId xmlns:a16="http://schemas.microsoft.com/office/drawing/2014/main" id="{14D211BC-D63C-9B41-BB88-4E321FB7E87D}"/>
              </a:ext>
            </a:extLst>
          </p:cNvPr>
          <p:cNvSpPr/>
          <p:nvPr/>
        </p:nvSpPr>
        <p:spPr>
          <a:xfrm>
            <a:off x="200506" y="5087936"/>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a:extLst>
              <a:ext uri="{FF2B5EF4-FFF2-40B4-BE49-F238E27FC236}">
                <a16:creationId xmlns:a16="http://schemas.microsoft.com/office/drawing/2014/main" id="{ABDCFF08-BD71-3F4F-A1FF-1D3AC224C970}"/>
              </a:ext>
            </a:extLst>
          </p:cNvPr>
          <p:cNvSpPr/>
          <p:nvPr/>
        </p:nvSpPr>
        <p:spPr>
          <a:xfrm>
            <a:off x="1248237" y="5325849"/>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a:extLst>
              <a:ext uri="{FF2B5EF4-FFF2-40B4-BE49-F238E27FC236}">
                <a16:creationId xmlns:a16="http://schemas.microsoft.com/office/drawing/2014/main" id="{04EC6D1E-A6A3-1844-AA47-4D5082526F38}"/>
              </a:ext>
            </a:extLst>
          </p:cNvPr>
          <p:cNvSpPr/>
          <p:nvPr/>
        </p:nvSpPr>
        <p:spPr>
          <a:xfrm>
            <a:off x="2099741" y="4776816"/>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a:extLst>
              <a:ext uri="{FF2B5EF4-FFF2-40B4-BE49-F238E27FC236}">
                <a16:creationId xmlns:a16="http://schemas.microsoft.com/office/drawing/2014/main" id="{62424A0D-4554-8540-A98F-8D55F281FDAD}"/>
              </a:ext>
            </a:extLst>
          </p:cNvPr>
          <p:cNvSpPr/>
          <p:nvPr/>
        </p:nvSpPr>
        <p:spPr>
          <a:xfrm>
            <a:off x="4106430" y="5552961"/>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86B23A01-2118-5B4D-8607-F7DD6667CD49}"/>
              </a:ext>
            </a:extLst>
          </p:cNvPr>
          <p:cNvSpPr>
            <a:spLocks noGrp="1"/>
          </p:cNvSpPr>
          <p:nvPr>
            <p:ph type="sldNum" sz="quarter" idx="12"/>
          </p:nvPr>
        </p:nvSpPr>
        <p:spPr/>
        <p:txBody>
          <a:bodyPr/>
          <a:lstStyle/>
          <a:p>
            <a:fld id="{67C9959E-8E6B-B04C-9955-EA096F41CA7A}" type="slidenum">
              <a:rPr lang="en-GB" smtClean="0"/>
              <a:t>43</a:t>
            </a:fld>
            <a:endParaRPr lang="en-GB"/>
          </a:p>
        </p:txBody>
      </p:sp>
    </p:spTree>
    <p:extLst>
      <p:ext uri="{BB962C8B-B14F-4D97-AF65-F5344CB8AC3E}">
        <p14:creationId xmlns:p14="http://schemas.microsoft.com/office/powerpoint/2010/main" val="1036693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605318EA-B86A-4C41-844D-B6E299D18378}"/>
              </a:ext>
            </a:extLst>
          </p:cNvPr>
          <p:cNvSpPr>
            <a:spLocks noGrp="1"/>
          </p:cNvSpPr>
          <p:nvPr>
            <p:ph idx="1"/>
          </p:nvPr>
        </p:nvSpPr>
        <p:spPr/>
        <p:txBody>
          <a:bodyPr/>
          <a:lstStyle/>
          <a:p>
            <a:pPr marL="514350" indent="-514350">
              <a:buFont typeface="+mj-lt"/>
              <a:buAutoNum type="arabicPeriod" startAt="2"/>
            </a:pPr>
            <a:r>
              <a:rPr lang="en-GB" dirty="0"/>
              <a:t>Factors collecting colours from nodes,</a:t>
            </a:r>
            <a:br>
              <a:rPr lang="en-GB" dirty="0"/>
            </a:br>
            <a:r>
              <a:rPr lang="en-GB" dirty="0"/>
              <a:t>signing their own colours to the collected ones</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8" name="Oval 197">
            <a:extLst>
              <a:ext uri="{FF2B5EF4-FFF2-40B4-BE49-F238E27FC236}">
                <a16:creationId xmlns:a16="http://schemas.microsoft.com/office/drawing/2014/main" id="{12854B8A-B8CD-F54B-9115-1395FDCED2D9}"/>
              </a:ext>
            </a:extLst>
          </p:cNvPr>
          <p:cNvSpPr/>
          <p:nvPr/>
        </p:nvSpPr>
        <p:spPr>
          <a:xfrm>
            <a:off x="2378660" y="35238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58F6E6B0-41DA-544F-B1C9-E4A8A1570587}"/>
              </a:ext>
            </a:extLst>
          </p:cNvPr>
          <p:cNvSpPr/>
          <p:nvPr/>
        </p:nvSpPr>
        <p:spPr>
          <a:xfrm>
            <a:off x="1889587" y="35238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9B933896-BABF-EF43-8418-8FD385EFA651}"/>
              </a:ext>
            </a:extLst>
          </p:cNvPr>
          <p:cNvSpPr/>
          <p:nvPr/>
        </p:nvSpPr>
        <p:spPr>
          <a:xfrm>
            <a:off x="2134123" y="35238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Oval 164">
            <a:extLst>
              <a:ext uri="{FF2B5EF4-FFF2-40B4-BE49-F238E27FC236}">
                <a16:creationId xmlns:a16="http://schemas.microsoft.com/office/drawing/2014/main" id="{719233ED-08A7-194E-9E07-561B483FACBF}"/>
              </a:ext>
            </a:extLst>
          </p:cNvPr>
          <p:cNvSpPr/>
          <p:nvPr/>
        </p:nvSpPr>
        <p:spPr>
          <a:xfrm>
            <a:off x="4343233" y="370954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1108F130-DC47-9D42-945E-FB01E0099B69}"/>
              </a:ext>
            </a:extLst>
          </p:cNvPr>
          <p:cNvSpPr/>
          <p:nvPr/>
        </p:nvSpPr>
        <p:spPr>
          <a:xfrm>
            <a:off x="3854160" y="370954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a:extLst>
              <a:ext uri="{FF2B5EF4-FFF2-40B4-BE49-F238E27FC236}">
                <a16:creationId xmlns:a16="http://schemas.microsoft.com/office/drawing/2014/main" id="{C6058BAC-4DC7-C948-9614-33F942EF7038}"/>
              </a:ext>
            </a:extLst>
          </p:cNvPr>
          <p:cNvSpPr/>
          <p:nvPr/>
        </p:nvSpPr>
        <p:spPr>
          <a:xfrm>
            <a:off x="4098696" y="370954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a:extLst>
              <a:ext uri="{FF2B5EF4-FFF2-40B4-BE49-F238E27FC236}">
                <a16:creationId xmlns:a16="http://schemas.microsoft.com/office/drawing/2014/main" id="{B2D059AD-61EC-2C4C-AA21-F492DFDB738F}"/>
              </a:ext>
            </a:extLst>
          </p:cNvPr>
          <p:cNvSpPr/>
          <p:nvPr/>
        </p:nvSpPr>
        <p:spPr>
          <a:xfrm>
            <a:off x="5160647" y="36956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9C98FC31-C31F-7F41-ABC5-8B44569EF3DA}"/>
              </a:ext>
            </a:extLst>
          </p:cNvPr>
          <p:cNvSpPr/>
          <p:nvPr/>
        </p:nvSpPr>
        <p:spPr>
          <a:xfrm>
            <a:off x="4671574" y="36956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a:extLst>
              <a:ext uri="{FF2B5EF4-FFF2-40B4-BE49-F238E27FC236}">
                <a16:creationId xmlns:a16="http://schemas.microsoft.com/office/drawing/2014/main" id="{93CFD3AC-890C-C843-904D-E7388C4875A1}"/>
              </a:ext>
            </a:extLst>
          </p:cNvPr>
          <p:cNvSpPr/>
          <p:nvPr/>
        </p:nvSpPr>
        <p:spPr>
          <a:xfrm>
            <a:off x="4916110" y="36956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a:extLst>
              <a:ext uri="{FF2B5EF4-FFF2-40B4-BE49-F238E27FC236}">
                <a16:creationId xmlns:a16="http://schemas.microsoft.com/office/drawing/2014/main" id="{143E13B9-29DC-CE4F-92CA-2480C6B2A51A}"/>
              </a:ext>
            </a:extLst>
          </p:cNvPr>
          <p:cNvSpPr/>
          <p:nvPr/>
        </p:nvSpPr>
        <p:spPr>
          <a:xfrm>
            <a:off x="7125220" y="35155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A01C9F09-4E66-CA41-88A9-D82702678C80}"/>
              </a:ext>
            </a:extLst>
          </p:cNvPr>
          <p:cNvSpPr/>
          <p:nvPr/>
        </p:nvSpPr>
        <p:spPr>
          <a:xfrm>
            <a:off x="6636147" y="35155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a:extLst>
              <a:ext uri="{FF2B5EF4-FFF2-40B4-BE49-F238E27FC236}">
                <a16:creationId xmlns:a16="http://schemas.microsoft.com/office/drawing/2014/main" id="{5301F7C5-F689-9A4C-ADBE-D1523C0E1682}"/>
              </a:ext>
            </a:extLst>
          </p:cNvPr>
          <p:cNvSpPr/>
          <p:nvPr/>
        </p:nvSpPr>
        <p:spPr>
          <a:xfrm>
            <a:off x="6880683" y="35155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C0A11547-5744-A743-9F51-99A588BF8037}"/>
              </a:ext>
            </a:extLst>
          </p:cNvPr>
          <p:cNvGrpSpPr/>
          <p:nvPr/>
        </p:nvGrpSpPr>
        <p:grpSpPr>
          <a:xfrm>
            <a:off x="534372" y="4094580"/>
            <a:ext cx="633073" cy="144000"/>
            <a:chOff x="4823974" y="3848093"/>
            <a:chExt cx="633073" cy="144000"/>
          </a:xfrm>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 name="Group 176">
            <a:extLst>
              <a:ext uri="{FF2B5EF4-FFF2-40B4-BE49-F238E27FC236}">
                <a16:creationId xmlns:a16="http://schemas.microsoft.com/office/drawing/2014/main" id="{78B13ED4-1F3D-7642-9630-14771C6BD6F0}"/>
              </a:ext>
            </a:extLst>
          </p:cNvPr>
          <p:cNvGrpSpPr/>
          <p:nvPr/>
        </p:nvGrpSpPr>
        <p:grpSpPr>
          <a:xfrm>
            <a:off x="7853847" y="4115084"/>
            <a:ext cx="633073" cy="144000"/>
            <a:chOff x="4823974" y="3848093"/>
            <a:chExt cx="633073" cy="144000"/>
          </a:xfrm>
        </p:grpSpPr>
        <p:sp>
          <p:nvSpPr>
            <p:cNvPr id="178" name="Oval 177">
              <a:extLst>
                <a:ext uri="{FF2B5EF4-FFF2-40B4-BE49-F238E27FC236}">
                  <a16:creationId xmlns:a16="http://schemas.microsoft.com/office/drawing/2014/main" id="{8942B024-9C43-EF43-B0BC-752138351F6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7EF64B05-9FB1-BD48-87FD-F1D369818AF2}"/>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3DE33882-43A8-5A40-82C5-FB01EA331255}"/>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1" name="Group 180">
            <a:extLst>
              <a:ext uri="{FF2B5EF4-FFF2-40B4-BE49-F238E27FC236}">
                <a16:creationId xmlns:a16="http://schemas.microsoft.com/office/drawing/2014/main" id="{7AABEEA2-8837-C240-A3F9-D490B8B28E3E}"/>
              </a:ext>
            </a:extLst>
          </p:cNvPr>
          <p:cNvGrpSpPr/>
          <p:nvPr/>
        </p:nvGrpSpPr>
        <p:grpSpPr>
          <a:xfrm>
            <a:off x="1069023" y="4513158"/>
            <a:ext cx="633073" cy="144000"/>
            <a:chOff x="4823974" y="3848093"/>
            <a:chExt cx="633073" cy="144000"/>
          </a:xfrm>
        </p:grpSpPr>
        <p:sp>
          <p:nvSpPr>
            <p:cNvPr id="182" name="Oval 181">
              <a:extLst>
                <a:ext uri="{FF2B5EF4-FFF2-40B4-BE49-F238E27FC236}">
                  <a16:creationId xmlns:a16="http://schemas.microsoft.com/office/drawing/2014/main" id="{92F5D850-672B-2044-B60F-3CEB3517692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a:extLst>
                <a:ext uri="{FF2B5EF4-FFF2-40B4-BE49-F238E27FC236}">
                  <a16:creationId xmlns:a16="http://schemas.microsoft.com/office/drawing/2014/main" id="{6B0B72B5-15A1-0E4E-9FBB-3F6D9E78F0C2}"/>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a:extLst>
                <a:ext uri="{FF2B5EF4-FFF2-40B4-BE49-F238E27FC236}">
                  <a16:creationId xmlns:a16="http://schemas.microsoft.com/office/drawing/2014/main" id="{062955E8-33F2-B845-AB2D-90356409264B}"/>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6" name="Group 185">
            <a:extLst>
              <a:ext uri="{FF2B5EF4-FFF2-40B4-BE49-F238E27FC236}">
                <a16:creationId xmlns:a16="http://schemas.microsoft.com/office/drawing/2014/main" id="{5F10C434-77E5-F145-ACA2-A82ECB637FC1}"/>
              </a:ext>
            </a:extLst>
          </p:cNvPr>
          <p:cNvGrpSpPr/>
          <p:nvPr/>
        </p:nvGrpSpPr>
        <p:grpSpPr>
          <a:xfrm>
            <a:off x="2166192" y="5211094"/>
            <a:ext cx="633073" cy="144000"/>
            <a:chOff x="4823974" y="3848093"/>
            <a:chExt cx="633073" cy="144000"/>
          </a:xfrm>
        </p:grpSpPr>
        <p:sp>
          <p:nvSpPr>
            <p:cNvPr id="187" name="Oval 186">
              <a:extLst>
                <a:ext uri="{FF2B5EF4-FFF2-40B4-BE49-F238E27FC236}">
                  <a16:creationId xmlns:a16="http://schemas.microsoft.com/office/drawing/2014/main" id="{6CA49BCC-6A93-9045-AB0F-9AEC75FBF080}"/>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a:extLst>
                <a:ext uri="{FF2B5EF4-FFF2-40B4-BE49-F238E27FC236}">
                  <a16:creationId xmlns:a16="http://schemas.microsoft.com/office/drawing/2014/main" id="{3ACCF9A3-9488-364C-8471-AE4DA3B2F21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a:extLst>
                <a:ext uri="{FF2B5EF4-FFF2-40B4-BE49-F238E27FC236}">
                  <a16:creationId xmlns:a16="http://schemas.microsoft.com/office/drawing/2014/main" id="{B3EDA383-BA7C-E24B-AF65-BEE98880598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oup 189">
            <a:extLst>
              <a:ext uri="{FF2B5EF4-FFF2-40B4-BE49-F238E27FC236}">
                <a16:creationId xmlns:a16="http://schemas.microsoft.com/office/drawing/2014/main" id="{32B8E36E-CC6A-D443-AD6D-0C9F0F24A72A}"/>
              </a:ext>
            </a:extLst>
          </p:cNvPr>
          <p:cNvGrpSpPr/>
          <p:nvPr/>
        </p:nvGrpSpPr>
        <p:grpSpPr>
          <a:xfrm>
            <a:off x="6169298" y="5193009"/>
            <a:ext cx="633073" cy="144000"/>
            <a:chOff x="4823974" y="3848093"/>
            <a:chExt cx="633073" cy="144000"/>
          </a:xfrm>
        </p:grpSpPr>
        <p:sp>
          <p:nvSpPr>
            <p:cNvPr id="191" name="Oval 190">
              <a:extLst>
                <a:ext uri="{FF2B5EF4-FFF2-40B4-BE49-F238E27FC236}">
                  <a16:creationId xmlns:a16="http://schemas.microsoft.com/office/drawing/2014/main" id="{A9946A73-93EF-F749-A1EF-B197C9E1EA3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a:extLst>
                <a:ext uri="{FF2B5EF4-FFF2-40B4-BE49-F238E27FC236}">
                  <a16:creationId xmlns:a16="http://schemas.microsoft.com/office/drawing/2014/main" id="{756C2663-424A-D649-A932-2887675F6D1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6DE09B55-F459-A64B-8B78-3E4B556ABA3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4" name="Group 193">
            <a:extLst>
              <a:ext uri="{FF2B5EF4-FFF2-40B4-BE49-F238E27FC236}">
                <a16:creationId xmlns:a16="http://schemas.microsoft.com/office/drawing/2014/main" id="{466B5EEC-26B3-1944-9E6F-CE56DE1A8C07}"/>
              </a:ext>
            </a:extLst>
          </p:cNvPr>
          <p:cNvGrpSpPr/>
          <p:nvPr/>
        </p:nvGrpSpPr>
        <p:grpSpPr>
          <a:xfrm>
            <a:off x="2715479" y="5559642"/>
            <a:ext cx="633073" cy="144000"/>
            <a:chOff x="4823974" y="3848093"/>
            <a:chExt cx="633073" cy="144000"/>
          </a:xfrm>
        </p:grpSpPr>
        <p:sp>
          <p:nvSpPr>
            <p:cNvPr id="195" name="Oval 194">
              <a:extLst>
                <a:ext uri="{FF2B5EF4-FFF2-40B4-BE49-F238E27FC236}">
                  <a16:creationId xmlns:a16="http://schemas.microsoft.com/office/drawing/2014/main" id="{F0954AFE-0CD9-BE42-BE74-71A8BE2840E6}"/>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51F46E0F-602A-5443-9947-A4B6C4C6C8C3}"/>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a:extLst>
                <a:ext uri="{FF2B5EF4-FFF2-40B4-BE49-F238E27FC236}">
                  <a16:creationId xmlns:a16="http://schemas.microsoft.com/office/drawing/2014/main" id="{AE304A90-9916-B246-ABBC-6C50B1661F2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4" name="Group 213">
            <a:extLst>
              <a:ext uri="{FF2B5EF4-FFF2-40B4-BE49-F238E27FC236}">
                <a16:creationId xmlns:a16="http://schemas.microsoft.com/office/drawing/2014/main" id="{D9C3F3EF-FBDF-CA43-909B-5B3101E4E980}"/>
              </a:ext>
            </a:extLst>
          </p:cNvPr>
          <p:cNvGrpSpPr/>
          <p:nvPr/>
        </p:nvGrpSpPr>
        <p:grpSpPr>
          <a:xfrm>
            <a:off x="3710160" y="5543829"/>
            <a:ext cx="633073" cy="144000"/>
            <a:chOff x="4823974" y="3848093"/>
            <a:chExt cx="633073" cy="144000"/>
          </a:xfrm>
        </p:grpSpPr>
        <p:sp>
          <p:nvSpPr>
            <p:cNvPr id="215" name="Oval 214">
              <a:extLst>
                <a:ext uri="{FF2B5EF4-FFF2-40B4-BE49-F238E27FC236}">
                  <a16:creationId xmlns:a16="http://schemas.microsoft.com/office/drawing/2014/main" id="{BEE996DD-3134-8742-9640-39167093A90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a:extLst>
                <a:ext uri="{FF2B5EF4-FFF2-40B4-BE49-F238E27FC236}">
                  <a16:creationId xmlns:a16="http://schemas.microsoft.com/office/drawing/2014/main" id="{26C5DD7F-99FA-BE43-979A-D12F945E0FA8}"/>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B8A0FD88-6B54-9648-8BD8-5EA1F2D94945}"/>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8" name="Group 217">
            <a:extLst>
              <a:ext uri="{FF2B5EF4-FFF2-40B4-BE49-F238E27FC236}">
                <a16:creationId xmlns:a16="http://schemas.microsoft.com/office/drawing/2014/main" id="{9697B784-CA00-EE4A-A0A4-849797C63DDA}"/>
              </a:ext>
            </a:extLst>
          </p:cNvPr>
          <p:cNvGrpSpPr/>
          <p:nvPr/>
        </p:nvGrpSpPr>
        <p:grpSpPr>
          <a:xfrm>
            <a:off x="5736816" y="5393954"/>
            <a:ext cx="633073" cy="144000"/>
            <a:chOff x="4823974" y="3848093"/>
            <a:chExt cx="633073" cy="144000"/>
          </a:xfrm>
        </p:grpSpPr>
        <p:sp>
          <p:nvSpPr>
            <p:cNvPr id="219" name="Oval 218">
              <a:extLst>
                <a:ext uri="{FF2B5EF4-FFF2-40B4-BE49-F238E27FC236}">
                  <a16:creationId xmlns:a16="http://schemas.microsoft.com/office/drawing/2014/main" id="{A0FCEF0B-44C7-B845-A868-E069AC63078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a:extLst>
                <a:ext uri="{FF2B5EF4-FFF2-40B4-BE49-F238E27FC236}">
                  <a16:creationId xmlns:a16="http://schemas.microsoft.com/office/drawing/2014/main" id="{C3CDB0B4-14F9-764B-A336-4960C8834F6C}"/>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a:extLst>
                <a:ext uri="{FF2B5EF4-FFF2-40B4-BE49-F238E27FC236}">
                  <a16:creationId xmlns:a16="http://schemas.microsoft.com/office/drawing/2014/main" id="{D84B66C2-79AB-B64B-837A-AA0248011C49}"/>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Slide Number Placeholder 5">
            <a:extLst>
              <a:ext uri="{FF2B5EF4-FFF2-40B4-BE49-F238E27FC236}">
                <a16:creationId xmlns:a16="http://schemas.microsoft.com/office/drawing/2014/main" id="{4AA74075-6055-084E-AB61-90E1A4D87B52}"/>
              </a:ext>
            </a:extLst>
          </p:cNvPr>
          <p:cNvSpPr>
            <a:spLocks noGrp="1"/>
          </p:cNvSpPr>
          <p:nvPr>
            <p:ph type="sldNum" sz="quarter" idx="12"/>
          </p:nvPr>
        </p:nvSpPr>
        <p:spPr/>
        <p:txBody>
          <a:bodyPr/>
          <a:lstStyle/>
          <a:p>
            <a:fld id="{67C9959E-8E6B-B04C-9955-EA096F41CA7A}" type="slidenum">
              <a:rPr lang="en-GB" smtClean="0"/>
              <a:t>44</a:t>
            </a:fld>
            <a:endParaRPr lang="en-GB"/>
          </a:p>
        </p:txBody>
      </p:sp>
    </p:spTree>
    <p:extLst>
      <p:ext uri="{BB962C8B-B14F-4D97-AF65-F5344CB8AC3E}">
        <p14:creationId xmlns:p14="http://schemas.microsoft.com/office/powerpoint/2010/main" val="475412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8" name="Content Placeholder 7">
            <a:extLst>
              <a:ext uri="{FF2B5EF4-FFF2-40B4-BE49-F238E27FC236}">
                <a16:creationId xmlns:a16="http://schemas.microsoft.com/office/drawing/2014/main" id="{2E347CBD-2282-1F48-B73A-D8F9B58884F0}"/>
              </a:ext>
            </a:extLst>
          </p:cNvPr>
          <p:cNvSpPr>
            <a:spLocks noGrp="1"/>
          </p:cNvSpPr>
          <p:nvPr>
            <p:ph idx="1"/>
          </p:nvPr>
        </p:nvSpPr>
        <p:spPr/>
        <p:txBody>
          <a:bodyPr/>
          <a:lstStyle/>
          <a:p>
            <a:pPr marL="514350" indent="-514350">
              <a:buFont typeface="+mj-lt"/>
              <a:buAutoNum type="arabicPeriod" startAt="3"/>
            </a:pPr>
            <a:r>
              <a:rPr lang="en-GB" dirty="0"/>
              <a:t>Nodes collecting colours from factors</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F49597B-4829-934D-BDD9-3381121378B0}"/>
              </a:ext>
            </a:extLst>
          </p:cNvPr>
          <p:cNvGrpSpPr/>
          <p:nvPr/>
        </p:nvGrpSpPr>
        <p:grpSpPr>
          <a:xfrm>
            <a:off x="458446" y="4953072"/>
            <a:ext cx="845511" cy="146091"/>
            <a:chOff x="321934" y="4094580"/>
            <a:chExt cx="845511" cy="146091"/>
          </a:xfrm>
        </p:grpSpPr>
        <p:grpSp>
          <p:nvGrpSpPr>
            <p:cNvPr id="5" name="Group 4">
              <a:extLst>
                <a:ext uri="{FF2B5EF4-FFF2-40B4-BE49-F238E27FC236}">
                  <a16:creationId xmlns:a16="http://schemas.microsoft.com/office/drawing/2014/main" id="{C0A11547-5744-A743-9F51-99A588BF8037}"/>
                </a:ext>
              </a:extLst>
            </p:cNvPr>
            <p:cNvGrpSpPr/>
            <p:nvPr/>
          </p:nvGrpSpPr>
          <p:grpSpPr>
            <a:xfrm>
              <a:off x="534372" y="4094580"/>
              <a:ext cx="633073" cy="144000"/>
              <a:chOff x="4823974" y="3848093"/>
              <a:chExt cx="633073" cy="144000"/>
            </a:xfrm>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1" name="Rectangle 200">
              <a:extLst>
                <a:ext uri="{FF2B5EF4-FFF2-40B4-BE49-F238E27FC236}">
                  <a16:creationId xmlns:a16="http://schemas.microsoft.com/office/drawing/2014/main" id="{492F453D-2B20-6F4E-A2B3-F331C06F85BD}"/>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2" name="Group 201">
            <a:extLst>
              <a:ext uri="{FF2B5EF4-FFF2-40B4-BE49-F238E27FC236}">
                <a16:creationId xmlns:a16="http://schemas.microsoft.com/office/drawing/2014/main" id="{1F5B4121-5F74-AD42-A6CD-065D8A4B3CAE}"/>
              </a:ext>
            </a:extLst>
          </p:cNvPr>
          <p:cNvGrpSpPr/>
          <p:nvPr/>
        </p:nvGrpSpPr>
        <p:grpSpPr>
          <a:xfrm>
            <a:off x="2813757" y="6013495"/>
            <a:ext cx="845511" cy="162716"/>
            <a:chOff x="321934" y="4094580"/>
            <a:chExt cx="845511" cy="162716"/>
          </a:xfrm>
        </p:grpSpPr>
        <p:grpSp>
          <p:nvGrpSpPr>
            <p:cNvPr id="203" name="Group 202">
              <a:extLst>
                <a:ext uri="{FF2B5EF4-FFF2-40B4-BE49-F238E27FC236}">
                  <a16:creationId xmlns:a16="http://schemas.microsoft.com/office/drawing/2014/main" id="{EBDBA4C7-FA9C-A34F-A232-004A7A87CF53}"/>
                </a:ext>
              </a:extLst>
            </p:cNvPr>
            <p:cNvGrpSpPr/>
            <p:nvPr/>
          </p:nvGrpSpPr>
          <p:grpSpPr>
            <a:xfrm>
              <a:off x="534372" y="4094580"/>
              <a:ext cx="633073" cy="144000"/>
              <a:chOff x="4823974" y="3848093"/>
              <a:chExt cx="633073" cy="144000"/>
            </a:xfrm>
          </p:grpSpPr>
          <p:sp>
            <p:nvSpPr>
              <p:cNvPr id="205" name="Oval 204">
                <a:extLst>
                  <a:ext uri="{FF2B5EF4-FFF2-40B4-BE49-F238E27FC236}">
                    <a16:creationId xmlns:a16="http://schemas.microsoft.com/office/drawing/2014/main" id="{53CA9EBE-1264-0943-A6ED-B1051E74FFE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a:extLst>
                  <a:ext uri="{FF2B5EF4-FFF2-40B4-BE49-F238E27FC236}">
                    <a16:creationId xmlns:a16="http://schemas.microsoft.com/office/drawing/2014/main" id="{4362557D-4B69-674E-BA9D-2923C09A9B2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6463F261-0E7C-D347-84F0-878F4D85E9C8}"/>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4" name="Rectangle 203">
              <a:extLst>
                <a:ext uri="{FF2B5EF4-FFF2-40B4-BE49-F238E27FC236}">
                  <a16:creationId xmlns:a16="http://schemas.microsoft.com/office/drawing/2014/main" id="{C88A8B15-16E1-5644-901E-B11829AE4A56}"/>
                </a:ext>
              </a:extLst>
            </p:cNvPr>
            <p:cNvSpPr/>
            <p:nvPr/>
          </p:nvSpPr>
          <p:spPr>
            <a:xfrm>
              <a:off x="321934" y="4113296"/>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08" name="Group 207">
            <a:extLst>
              <a:ext uri="{FF2B5EF4-FFF2-40B4-BE49-F238E27FC236}">
                <a16:creationId xmlns:a16="http://schemas.microsoft.com/office/drawing/2014/main" id="{C667F2D3-7148-B94A-8505-B091B8156DAC}"/>
              </a:ext>
            </a:extLst>
          </p:cNvPr>
          <p:cNvGrpSpPr/>
          <p:nvPr/>
        </p:nvGrpSpPr>
        <p:grpSpPr>
          <a:xfrm>
            <a:off x="7968092" y="4932984"/>
            <a:ext cx="845511" cy="146091"/>
            <a:chOff x="321934" y="4094580"/>
            <a:chExt cx="845511" cy="146091"/>
          </a:xfrm>
        </p:grpSpPr>
        <p:grpSp>
          <p:nvGrpSpPr>
            <p:cNvPr id="209" name="Group 208">
              <a:extLst>
                <a:ext uri="{FF2B5EF4-FFF2-40B4-BE49-F238E27FC236}">
                  <a16:creationId xmlns:a16="http://schemas.microsoft.com/office/drawing/2014/main" id="{84121DB2-8528-1A43-828F-F50B3C54C11A}"/>
                </a:ext>
              </a:extLst>
            </p:cNvPr>
            <p:cNvGrpSpPr/>
            <p:nvPr/>
          </p:nvGrpSpPr>
          <p:grpSpPr>
            <a:xfrm>
              <a:off x="534372" y="4094580"/>
              <a:ext cx="633073" cy="144000"/>
              <a:chOff x="4823974" y="3848093"/>
              <a:chExt cx="633073" cy="144000"/>
            </a:xfrm>
          </p:grpSpPr>
          <p:sp>
            <p:nvSpPr>
              <p:cNvPr id="211" name="Oval 210">
                <a:extLst>
                  <a:ext uri="{FF2B5EF4-FFF2-40B4-BE49-F238E27FC236}">
                    <a16:creationId xmlns:a16="http://schemas.microsoft.com/office/drawing/2014/main" id="{7F367C40-CAC1-6543-B9F7-EE7E7B450B5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a:extLst>
                  <a:ext uri="{FF2B5EF4-FFF2-40B4-BE49-F238E27FC236}">
                    <a16:creationId xmlns:a16="http://schemas.microsoft.com/office/drawing/2014/main" id="{7E7C2CEC-E517-C743-8093-83F894218057}"/>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a:extLst>
                  <a:ext uri="{FF2B5EF4-FFF2-40B4-BE49-F238E27FC236}">
                    <a16:creationId xmlns:a16="http://schemas.microsoft.com/office/drawing/2014/main" id="{B35FF2BA-DBB3-6E4E-A047-75AAB78AC10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0" name="Rectangle 209">
              <a:extLst>
                <a:ext uri="{FF2B5EF4-FFF2-40B4-BE49-F238E27FC236}">
                  <a16:creationId xmlns:a16="http://schemas.microsoft.com/office/drawing/2014/main" id="{DE059C7D-518E-3A46-9BAE-CC0C3138B3EB}"/>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23" name="Group 222">
            <a:extLst>
              <a:ext uri="{FF2B5EF4-FFF2-40B4-BE49-F238E27FC236}">
                <a16:creationId xmlns:a16="http://schemas.microsoft.com/office/drawing/2014/main" id="{4A48F325-FA00-1F44-8513-60D9D63A1C9A}"/>
              </a:ext>
            </a:extLst>
          </p:cNvPr>
          <p:cNvGrpSpPr/>
          <p:nvPr/>
        </p:nvGrpSpPr>
        <p:grpSpPr>
          <a:xfrm>
            <a:off x="2417383" y="4665170"/>
            <a:ext cx="845511" cy="146091"/>
            <a:chOff x="321934" y="4094580"/>
            <a:chExt cx="845511" cy="146091"/>
          </a:xfrm>
        </p:grpSpPr>
        <p:grpSp>
          <p:nvGrpSpPr>
            <p:cNvPr id="224" name="Group 223">
              <a:extLst>
                <a:ext uri="{FF2B5EF4-FFF2-40B4-BE49-F238E27FC236}">
                  <a16:creationId xmlns:a16="http://schemas.microsoft.com/office/drawing/2014/main" id="{8BC925EF-9F04-5640-9528-2F6896C712CA}"/>
                </a:ext>
              </a:extLst>
            </p:cNvPr>
            <p:cNvGrpSpPr/>
            <p:nvPr/>
          </p:nvGrpSpPr>
          <p:grpSpPr>
            <a:xfrm>
              <a:off x="534372" y="4094580"/>
              <a:ext cx="633073" cy="144000"/>
              <a:chOff x="4823974" y="3848093"/>
              <a:chExt cx="633073" cy="144000"/>
            </a:xfrm>
          </p:grpSpPr>
          <p:sp>
            <p:nvSpPr>
              <p:cNvPr id="226" name="Oval 225">
                <a:extLst>
                  <a:ext uri="{FF2B5EF4-FFF2-40B4-BE49-F238E27FC236}">
                    <a16:creationId xmlns:a16="http://schemas.microsoft.com/office/drawing/2014/main" id="{77D99E7A-1CCF-AB47-A939-3732D6F45DC3}"/>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a:extLst>
                  <a:ext uri="{FF2B5EF4-FFF2-40B4-BE49-F238E27FC236}">
                    <a16:creationId xmlns:a16="http://schemas.microsoft.com/office/drawing/2014/main" id="{9FFB66D8-FC2B-034C-8D1A-6CD9CE302D96}"/>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Oval 227">
                <a:extLst>
                  <a:ext uri="{FF2B5EF4-FFF2-40B4-BE49-F238E27FC236}">
                    <a16:creationId xmlns:a16="http://schemas.microsoft.com/office/drawing/2014/main" id="{8C846A10-92DC-4D47-B3DD-5AB26E7C883E}"/>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5" name="Rectangle 224">
              <a:extLst>
                <a:ext uri="{FF2B5EF4-FFF2-40B4-BE49-F238E27FC236}">
                  <a16:creationId xmlns:a16="http://schemas.microsoft.com/office/drawing/2014/main" id="{FECBD1D5-CAE7-254A-86A1-07E5465DA9D3}"/>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29" name="Group 228">
            <a:extLst>
              <a:ext uri="{FF2B5EF4-FFF2-40B4-BE49-F238E27FC236}">
                <a16:creationId xmlns:a16="http://schemas.microsoft.com/office/drawing/2014/main" id="{2EE940D1-76FD-DE48-B89F-EA0D25C0B6FD}"/>
              </a:ext>
            </a:extLst>
          </p:cNvPr>
          <p:cNvGrpSpPr/>
          <p:nvPr/>
        </p:nvGrpSpPr>
        <p:grpSpPr>
          <a:xfrm>
            <a:off x="4249321" y="5366088"/>
            <a:ext cx="845511" cy="146091"/>
            <a:chOff x="321934" y="4094580"/>
            <a:chExt cx="845511" cy="146091"/>
          </a:xfrm>
        </p:grpSpPr>
        <p:grpSp>
          <p:nvGrpSpPr>
            <p:cNvPr id="230" name="Group 229">
              <a:extLst>
                <a:ext uri="{FF2B5EF4-FFF2-40B4-BE49-F238E27FC236}">
                  <a16:creationId xmlns:a16="http://schemas.microsoft.com/office/drawing/2014/main" id="{3C1DB3A5-4BB3-A741-8C90-32B3CB7794A3}"/>
                </a:ext>
              </a:extLst>
            </p:cNvPr>
            <p:cNvGrpSpPr/>
            <p:nvPr/>
          </p:nvGrpSpPr>
          <p:grpSpPr>
            <a:xfrm>
              <a:off x="534372" y="4094580"/>
              <a:ext cx="633073" cy="144000"/>
              <a:chOff x="4823974" y="3848093"/>
              <a:chExt cx="633073" cy="144000"/>
            </a:xfrm>
          </p:grpSpPr>
          <p:sp>
            <p:nvSpPr>
              <p:cNvPr id="232" name="Oval 231">
                <a:extLst>
                  <a:ext uri="{FF2B5EF4-FFF2-40B4-BE49-F238E27FC236}">
                    <a16:creationId xmlns:a16="http://schemas.microsoft.com/office/drawing/2014/main" id="{44F1A215-F5CA-F343-988A-5097FBF6C41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Oval 232">
                <a:extLst>
                  <a:ext uri="{FF2B5EF4-FFF2-40B4-BE49-F238E27FC236}">
                    <a16:creationId xmlns:a16="http://schemas.microsoft.com/office/drawing/2014/main" id="{5576739C-4289-744A-A9A5-E3D81D15905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BB73C0D8-8B62-C54D-BA17-DB9E07C6B102}"/>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1" name="Rectangle 230">
              <a:extLst>
                <a:ext uri="{FF2B5EF4-FFF2-40B4-BE49-F238E27FC236}">
                  <a16:creationId xmlns:a16="http://schemas.microsoft.com/office/drawing/2014/main" id="{44FDFBF8-CB74-F54D-AE11-7511BC709AA9}"/>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35" name="Group 234">
            <a:extLst>
              <a:ext uri="{FF2B5EF4-FFF2-40B4-BE49-F238E27FC236}">
                <a16:creationId xmlns:a16="http://schemas.microsoft.com/office/drawing/2014/main" id="{48D13098-EC84-4443-A550-995C03E0C6D7}"/>
              </a:ext>
            </a:extLst>
          </p:cNvPr>
          <p:cNvGrpSpPr/>
          <p:nvPr/>
        </p:nvGrpSpPr>
        <p:grpSpPr>
          <a:xfrm>
            <a:off x="1437914" y="5760797"/>
            <a:ext cx="845511" cy="146091"/>
            <a:chOff x="321934" y="4094580"/>
            <a:chExt cx="845511" cy="146091"/>
          </a:xfrm>
        </p:grpSpPr>
        <p:grpSp>
          <p:nvGrpSpPr>
            <p:cNvPr id="236" name="Group 235">
              <a:extLst>
                <a:ext uri="{FF2B5EF4-FFF2-40B4-BE49-F238E27FC236}">
                  <a16:creationId xmlns:a16="http://schemas.microsoft.com/office/drawing/2014/main" id="{A7A3040B-7CE3-7B45-A151-21A8E334F14D}"/>
                </a:ext>
              </a:extLst>
            </p:cNvPr>
            <p:cNvGrpSpPr/>
            <p:nvPr/>
          </p:nvGrpSpPr>
          <p:grpSpPr>
            <a:xfrm>
              <a:off x="534372" y="4094580"/>
              <a:ext cx="633073" cy="144000"/>
              <a:chOff x="4823974" y="3848093"/>
              <a:chExt cx="633073" cy="144000"/>
            </a:xfrm>
          </p:grpSpPr>
          <p:sp>
            <p:nvSpPr>
              <p:cNvPr id="238" name="Oval 237">
                <a:extLst>
                  <a:ext uri="{FF2B5EF4-FFF2-40B4-BE49-F238E27FC236}">
                    <a16:creationId xmlns:a16="http://schemas.microsoft.com/office/drawing/2014/main" id="{94E8E89A-420C-4343-8E99-6593CCABB4D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Oval 238">
                <a:extLst>
                  <a:ext uri="{FF2B5EF4-FFF2-40B4-BE49-F238E27FC236}">
                    <a16:creationId xmlns:a16="http://schemas.microsoft.com/office/drawing/2014/main" id="{590829EE-29F3-784E-89EF-A31D5A8A1BBB}"/>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19E52E60-CA64-7B43-99DC-6D5E3C1B5C3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7" name="Rectangle 236">
              <a:extLst>
                <a:ext uri="{FF2B5EF4-FFF2-40B4-BE49-F238E27FC236}">
                  <a16:creationId xmlns:a16="http://schemas.microsoft.com/office/drawing/2014/main" id="{7DA99B0C-C144-7B47-B1BE-7A9C6DE2C50C}"/>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1" name="Group 240">
            <a:extLst>
              <a:ext uri="{FF2B5EF4-FFF2-40B4-BE49-F238E27FC236}">
                <a16:creationId xmlns:a16="http://schemas.microsoft.com/office/drawing/2014/main" id="{46E328A7-AFE8-604F-B0CA-3FB0439DB419}"/>
              </a:ext>
            </a:extLst>
          </p:cNvPr>
          <p:cNvGrpSpPr/>
          <p:nvPr/>
        </p:nvGrpSpPr>
        <p:grpSpPr>
          <a:xfrm>
            <a:off x="6068822" y="4683489"/>
            <a:ext cx="845511" cy="146091"/>
            <a:chOff x="321934" y="4094580"/>
            <a:chExt cx="845511" cy="146091"/>
          </a:xfrm>
        </p:grpSpPr>
        <p:grpSp>
          <p:nvGrpSpPr>
            <p:cNvPr id="242" name="Group 241">
              <a:extLst>
                <a:ext uri="{FF2B5EF4-FFF2-40B4-BE49-F238E27FC236}">
                  <a16:creationId xmlns:a16="http://schemas.microsoft.com/office/drawing/2014/main" id="{BFA5698D-5498-1943-B1EB-62DABE7E8D73}"/>
                </a:ext>
              </a:extLst>
            </p:cNvPr>
            <p:cNvGrpSpPr/>
            <p:nvPr/>
          </p:nvGrpSpPr>
          <p:grpSpPr>
            <a:xfrm>
              <a:off x="534372" y="4094580"/>
              <a:ext cx="633073" cy="144000"/>
              <a:chOff x="4823974" y="3848093"/>
              <a:chExt cx="633073" cy="144000"/>
            </a:xfrm>
          </p:grpSpPr>
          <p:sp>
            <p:nvSpPr>
              <p:cNvPr id="244" name="Oval 243">
                <a:extLst>
                  <a:ext uri="{FF2B5EF4-FFF2-40B4-BE49-F238E27FC236}">
                    <a16:creationId xmlns:a16="http://schemas.microsoft.com/office/drawing/2014/main" id="{76B12075-252D-C441-9C64-E8492E70B1D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Oval 244">
                <a:extLst>
                  <a:ext uri="{FF2B5EF4-FFF2-40B4-BE49-F238E27FC236}">
                    <a16:creationId xmlns:a16="http://schemas.microsoft.com/office/drawing/2014/main" id="{140E3281-D3BC-F44A-8D3D-02AD7362898B}"/>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Oval 245">
                <a:extLst>
                  <a:ext uri="{FF2B5EF4-FFF2-40B4-BE49-F238E27FC236}">
                    <a16:creationId xmlns:a16="http://schemas.microsoft.com/office/drawing/2014/main" id="{7BC7E714-7918-4343-8EBF-168A3BE8DAC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3" name="Rectangle 242">
              <a:extLst>
                <a:ext uri="{FF2B5EF4-FFF2-40B4-BE49-F238E27FC236}">
                  <a16:creationId xmlns:a16="http://schemas.microsoft.com/office/drawing/2014/main" id="{B980BA8F-DD7F-9040-9B64-F0DAD8598B7B}"/>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7" name="Group 246">
            <a:extLst>
              <a:ext uri="{FF2B5EF4-FFF2-40B4-BE49-F238E27FC236}">
                <a16:creationId xmlns:a16="http://schemas.microsoft.com/office/drawing/2014/main" id="{7584D2AF-C567-1E4C-AB21-101E0253B241}"/>
              </a:ext>
            </a:extLst>
          </p:cNvPr>
          <p:cNvGrpSpPr/>
          <p:nvPr/>
        </p:nvGrpSpPr>
        <p:grpSpPr>
          <a:xfrm>
            <a:off x="6265839" y="5746990"/>
            <a:ext cx="845511" cy="146091"/>
            <a:chOff x="321934" y="4094580"/>
            <a:chExt cx="845511" cy="146091"/>
          </a:xfrm>
        </p:grpSpPr>
        <p:grpSp>
          <p:nvGrpSpPr>
            <p:cNvPr id="248" name="Group 247">
              <a:extLst>
                <a:ext uri="{FF2B5EF4-FFF2-40B4-BE49-F238E27FC236}">
                  <a16:creationId xmlns:a16="http://schemas.microsoft.com/office/drawing/2014/main" id="{2E0AB79B-9391-DF4E-92F5-1F06CDB4329A}"/>
                </a:ext>
              </a:extLst>
            </p:cNvPr>
            <p:cNvGrpSpPr/>
            <p:nvPr/>
          </p:nvGrpSpPr>
          <p:grpSpPr>
            <a:xfrm>
              <a:off x="534372" y="4094580"/>
              <a:ext cx="633073" cy="144000"/>
              <a:chOff x="4823974" y="3848093"/>
              <a:chExt cx="633073" cy="144000"/>
            </a:xfrm>
          </p:grpSpPr>
          <p:sp>
            <p:nvSpPr>
              <p:cNvPr id="250" name="Oval 249">
                <a:extLst>
                  <a:ext uri="{FF2B5EF4-FFF2-40B4-BE49-F238E27FC236}">
                    <a16:creationId xmlns:a16="http://schemas.microsoft.com/office/drawing/2014/main" id="{7E00590E-0957-844C-9AA4-3FA1D1F7B86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Oval 250">
                <a:extLst>
                  <a:ext uri="{FF2B5EF4-FFF2-40B4-BE49-F238E27FC236}">
                    <a16:creationId xmlns:a16="http://schemas.microsoft.com/office/drawing/2014/main" id="{920861FE-46B1-F94D-9BF3-462C96D284D3}"/>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9D9AD272-3895-B84B-B37D-147C7587200E}"/>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9" name="Rectangle 248">
              <a:extLst>
                <a:ext uri="{FF2B5EF4-FFF2-40B4-BE49-F238E27FC236}">
                  <a16:creationId xmlns:a16="http://schemas.microsoft.com/office/drawing/2014/main" id="{DE61020B-4303-6E49-B670-4C7D936A4C04}"/>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53" name="Group 252">
            <a:extLst>
              <a:ext uri="{FF2B5EF4-FFF2-40B4-BE49-F238E27FC236}">
                <a16:creationId xmlns:a16="http://schemas.microsoft.com/office/drawing/2014/main" id="{F2C888A7-224B-6648-B90E-B65404AD86F5}"/>
              </a:ext>
            </a:extLst>
          </p:cNvPr>
          <p:cNvGrpSpPr/>
          <p:nvPr/>
        </p:nvGrpSpPr>
        <p:grpSpPr>
          <a:xfrm>
            <a:off x="5172760" y="6328209"/>
            <a:ext cx="845511" cy="146091"/>
            <a:chOff x="321934" y="4094580"/>
            <a:chExt cx="845511" cy="146091"/>
          </a:xfrm>
        </p:grpSpPr>
        <p:grpSp>
          <p:nvGrpSpPr>
            <p:cNvPr id="254" name="Group 253">
              <a:extLst>
                <a:ext uri="{FF2B5EF4-FFF2-40B4-BE49-F238E27FC236}">
                  <a16:creationId xmlns:a16="http://schemas.microsoft.com/office/drawing/2014/main" id="{657CF0C0-5DC6-074D-9F2B-6D5B12231BDA}"/>
                </a:ext>
              </a:extLst>
            </p:cNvPr>
            <p:cNvGrpSpPr/>
            <p:nvPr/>
          </p:nvGrpSpPr>
          <p:grpSpPr>
            <a:xfrm>
              <a:off x="534372" y="4094580"/>
              <a:ext cx="633073" cy="144000"/>
              <a:chOff x="4823974" y="3848093"/>
              <a:chExt cx="633073" cy="144000"/>
            </a:xfrm>
          </p:grpSpPr>
          <p:sp>
            <p:nvSpPr>
              <p:cNvPr id="256" name="Oval 255">
                <a:extLst>
                  <a:ext uri="{FF2B5EF4-FFF2-40B4-BE49-F238E27FC236}">
                    <a16:creationId xmlns:a16="http://schemas.microsoft.com/office/drawing/2014/main" id="{2C8EF0CC-1185-FE4A-9B2B-FBC9C3A3103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Oval 256">
                <a:extLst>
                  <a:ext uri="{FF2B5EF4-FFF2-40B4-BE49-F238E27FC236}">
                    <a16:creationId xmlns:a16="http://schemas.microsoft.com/office/drawing/2014/main" id="{C2E1D8A6-1B40-9C48-B181-5F5D1F51D72E}"/>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Oval 257">
                <a:extLst>
                  <a:ext uri="{FF2B5EF4-FFF2-40B4-BE49-F238E27FC236}">
                    <a16:creationId xmlns:a16="http://schemas.microsoft.com/office/drawing/2014/main" id="{8BD48E16-C9E0-5441-832E-763A87B0C4B3}"/>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5" name="Rectangle 254">
              <a:extLst>
                <a:ext uri="{FF2B5EF4-FFF2-40B4-BE49-F238E27FC236}">
                  <a16:creationId xmlns:a16="http://schemas.microsoft.com/office/drawing/2014/main" id="{255FDB82-9DD7-BD45-8178-FA1E2E4509BB}"/>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A4C81D24-3101-E74D-82F7-63744C47D403}"/>
              </a:ext>
            </a:extLst>
          </p:cNvPr>
          <p:cNvGrpSpPr/>
          <p:nvPr/>
        </p:nvGrpSpPr>
        <p:grpSpPr>
          <a:xfrm>
            <a:off x="1492600" y="5129371"/>
            <a:ext cx="848540" cy="347465"/>
            <a:chOff x="343166" y="5279680"/>
            <a:chExt cx="848540" cy="347465"/>
          </a:xfrm>
        </p:grpSpPr>
        <p:grpSp>
          <p:nvGrpSpPr>
            <p:cNvPr id="259" name="Group 258">
              <a:extLst>
                <a:ext uri="{FF2B5EF4-FFF2-40B4-BE49-F238E27FC236}">
                  <a16:creationId xmlns:a16="http://schemas.microsoft.com/office/drawing/2014/main" id="{EB08816D-7C17-B841-BFEF-DA6A6B48C684}"/>
                </a:ext>
              </a:extLst>
            </p:cNvPr>
            <p:cNvGrpSpPr/>
            <p:nvPr/>
          </p:nvGrpSpPr>
          <p:grpSpPr>
            <a:xfrm>
              <a:off x="343166" y="5279680"/>
              <a:ext cx="845511" cy="146091"/>
              <a:chOff x="321934" y="4094580"/>
              <a:chExt cx="845511" cy="146091"/>
            </a:xfrm>
          </p:grpSpPr>
          <p:grpSp>
            <p:nvGrpSpPr>
              <p:cNvPr id="260" name="Group 259">
                <a:extLst>
                  <a:ext uri="{FF2B5EF4-FFF2-40B4-BE49-F238E27FC236}">
                    <a16:creationId xmlns:a16="http://schemas.microsoft.com/office/drawing/2014/main" id="{A5018305-38E8-6E47-BF7C-7B5925162EAD}"/>
                  </a:ext>
                </a:extLst>
              </p:cNvPr>
              <p:cNvGrpSpPr/>
              <p:nvPr/>
            </p:nvGrpSpPr>
            <p:grpSpPr>
              <a:xfrm>
                <a:off x="534372" y="4094580"/>
                <a:ext cx="633073" cy="144000"/>
                <a:chOff x="4823974" y="3848093"/>
                <a:chExt cx="633073" cy="144000"/>
              </a:xfrm>
            </p:grpSpPr>
            <p:sp>
              <p:nvSpPr>
                <p:cNvPr id="262" name="Oval 261">
                  <a:extLst>
                    <a:ext uri="{FF2B5EF4-FFF2-40B4-BE49-F238E27FC236}">
                      <a16:creationId xmlns:a16="http://schemas.microsoft.com/office/drawing/2014/main" id="{80B4B48A-9F19-A841-B051-485156DB635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B11CEF3F-AA24-C748-9264-E99F314022C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Oval 263">
                  <a:extLst>
                    <a:ext uri="{FF2B5EF4-FFF2-40B4-BE49-F238E27FC236}">
                      <a16:creationId xmlns:a16="http://schemas.microsoft.com/office/drawing/2014/main" id="{C895303B-365E-0144-9502-B1510C502E1B}"/>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1" name="Rectangle 260">
                <a:extLst>
                  <a:ext uri="{FF2B5EF4-FFF2-40B4-BE49-F238E27FC236}">
                    <a16:creationId xmlns:a16="http://schemas.microsoft.com/office/drawing/2014/main" id="{27120317-281D-5642-ABBE-6DD8ADF345E2}"/>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65" name="Group 264">
              <a:extLst>
                <a:ext uri="{FF2B5EF4-FFF2-40B4-BE49-F238E27FC236}">
                  <a16:creationId xmlns:a16="http://schemas.microsoft.com/office/drawing/2014/main" id="{A95DAB43-257C-854D-AB38-5595F8AA192D}"/>
                </a:ext>
              </a:extLst>
            </p:cNvPr>
            <p:cNvGrpSpPr/>
            <p:nvPr/>
          </p:nvGrpSpPr>
          <p:grpSpPr>
            <a:xfrm>
              <a:off x="346195" y="5481054"/>
              <a:ext cx="845511" cy="146091"/>
              <a:chOff x="321934" y="4094580"/>
              <a:chExt cx="845511" cy="146091"/>
            </a:xfrm>
          </p:grpSpPr>
          <p:grpSp>
            <p:nvGrpSpPr>
              <p:cNvPr id="266" name="Group 265">
                <a:extLst>
                  <a:ext uri="{FF2B5EF4-FFF2-40B4-BE49-F238E27FC236}">
                    <a16:creationId xmlns:a16="http://schemas.microsoft.com/office/drawing/2014/main" id="{B1D7008A-06EF-8E4A-B9EE-6384653C893F}"/>
                  </a:ext>
                </a:extLst>
              </p:cNvPr>
              <p:cNvGrpSpPr/>
              <p:nvPr/>
            </p:nvGrpSpPr>
            <p:grpSpPr>
              <a:xfrm>
                <a:off x="534372" y="4094580"/>
                <a:ext cx="633073" cy="144000"/>
                <a:chOff x="4823974" y="3848093"/>
                <a:chExt cx="633073" cy="144000"/>
              </a:xfrm>
            </p:grpSpPr>
            <p:sp>
              <p:nvSpPr>
                <p:cNvPr id="268" name="Oval 267">
                  <a:extLst>
                    <a:ext uri="{FF2B5EF4-FFF2-40B4-BE49-F238E27FC236}">
                      <a16:creationId xmlns:a16="http://schemas.microsoft.com/office/drawing/2014/main" id="{ABE06E80-A254-D94A-A8C8-ABA8D6852DD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Oval 268">
                  <a:extLst>
                    <a:ext uri="{FF2B5EF4-FFF2-40B4-BE49-F238E27FC236}">
                      <a16:creationId xmlns:a16="http://schemas.microsoft.com/office/drawing/2014/main" id="{037900B5-C6B6-6548-884D-AD13496A81C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Oval 269">
                  <a:extLst>
                    <a:ext uri="{FF2B5EF4-FFF2-40B4-BE49-F238E27FC236}">
                      <a16:creationId xmlns:a16="http://schemas.microsoft.com/office/drawing/2014/main" id="{70CDC7F1-67E3-4B4E-A2FF-1D373CBF610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7" name="Rectangle 266">
                <a:extLst>
                  <a:ext uri="{FF2B5EF4-FFF2-40B4-BE49-F238E27FC236}">
                    <a16:creationId xmlns:a16="http://schemas.microsoft.com/office/drawing/2014/main" id="{000C184F-790B-A24B-8A9C-E670BB47D948}"/>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71" name="Group 270">
            <a:extLst>
              <a:ext uri="{FF2B5EF4-FFF2-40B4-BE49-F238E27FC236}">
                <a16:creationId xmlns:a16="http://schemas.microsoft.com/office/drawing/2014/main" id="{0F0DF6A5-5BA6-C044-A3F6-7FDCAD700595}"/>
              </a:ext>
            </a:extLst>
          </p:cNvPr>
          <p:cNvGrpSpPr/>
          <p:nvPr/>
        </p:nvGrpSpPr>
        <p:grpSpPr>
          <a:xfrm>
            <a:off x="3804727" y="6230025"/>
            <a:ext cx="848540" cy="347465"/>
            <a:chOff x="343166" y="5279680"/>
            <a:chExt cx="848540" cy="347465"/>
          </a:xfrm>
        </p:grpSpPr>
        <p:grpSp>
          <p:nvGrpSpPr>
            <p:cNvPr id="272" name="Group 271">
              <a:extLst>
                <a:ext uri="{FF2B5EF4-FFF2-40B4-BE49-F238E27FC236}">
                  <a16:creationId xmlns:a16="http://schemas.microsoft.com/office/drawing/2014/main" id="{EDABF1FD-16F1-6B47-A744-9FD5C59781D6}"/>
                </a:ext>
              </a:extLst>
            </p:cNvPr>
            <p:cNvGrpSpPr/>
            <p:nvPr/>
          </p:nvGrpSpPr>
          <p:grpSpPr>
            <a:xfrm>
              <a:off x="343166" y="5279680"/>
              <a:ext cx="845511" cy="146091"/>
              <a:chOff x="321934" y="4094580"/>
              <a:chExt cx="845511" cy="146091"/>
            </a:xfrm>
          </p:grpSpPr>
          <p:grpSp>
            <p:nvGrpSpPr>
              <p:cNvPr id="279" name="Group 278">
                <a:extLst>
                  <a:ext uri="{FF2B5EF4-FFF2-40B4-BE49-F238E27FC236}">
                    <a16:creationId xmlns:a16="http://schemas.microsoft.com/office/drawing/2014/main" id="{99878102-F9E6-0347-80EA-79833DEA4848}"/>
                  </a:ext>
                </a:extLst>
              </p:cNvPr>
              <p:cNvGrpSpPr/>
              <p:nvPr/>
            </p:nvGrpSpPr>
            <p:grpSpPr>
              <a:xfrm>
                <a:off x="534372" y="4094580"/>
                <a:ext cx="633073" cy="144000"/>
                <a:chOff x="4823974" y="3848093"/>
                <a:chExt cx="633073" cy="144000"/>
              </a:xfrm>
            </p:grpSpPr>
            <p:sp>
              <p:nvSpPr>
                <p:cNvPr id="281" name="Oval 280">
                  <a:extLst>
                    <a:ext uri="{FF2B5EF4-FFF2-40B4-BE49-F238E27FC236}">
                      <a16:creationId xmlns:a16="http://schemas.microsoft.com/office/drawing/2014/main" id="{1127F984-1855-F14B-BDED-4778A35D0C1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Oval 281">
                  <a:extLst>
                    <a:ext uri="{FF2B5EF4-FFF2-40B4-BE49-F238E27FC236}">
                      <a16:creationId xmlns:a16="http://schemas.microsoft.com/office/drawing/2014/main" id="{702D6B56-5186-2447-B302-D28053540A30}"/>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Oval 282">
                  <a:extLst>
                    <a:ext uri="{FF2B5EF4-FFF2-40B4-BE49-F238E27FC236}">
                      <a16:creationId xmlns:a16="http://schemas.microsoft.com/office/drawing/2014/main" id="{36B54180-FB7B-CD41-907C-77AA40E615E7}"/>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0" name="Rectangle 279">
                <a:extLst>
                  <a:ext uri="{FF2B5EF4-FFF2-40B4-BE49-F238E27FC236}">
                    <a16:creationId xmlns:a16="http://schemas.microsoft.com/office/drawing/2014/main" id="{687FFC33-E330-8045-8D3C-661972B4D616}"/>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73" name="Group 272">
              <a:extLst>
                <a:ext uri="{FF2B5EF4-FFF2-40B4-BE49-F238E27FC236}">
                  <a16:creationId xmlns:a16="http://schemas.microsoft.com/office/drawing/2014/main" id="{67E21F03-946C-2C43-89A8-0E8983DF5C57}"/>
                </a:ext>
              </a:extLst>
            </p:cNvPr>
            <p:cNvGrpSpPr/>
            <p:nvPr/>
          </p:nvGrpSpPr>
          <p:grpSpPr>
            <a:xfrm>
              <a:off x="346195" y="5481054"/>
              <a:ext cx="845511" cy="146091"/>
              <a:chOff x="321934" y="4094580"/>
              <a:chExt cx="845511" cy="146091"/>
            </a:xfrm>
          </p:grpSpPr>
          <p:grpSp>
            <p:nvGrpSpPr>
              <p:cNvPr id="274" name="Group 273">
                <a:extLst>
                  <a:ext uri="{FF2B5EF4-FFF2-40B4-BE49-F238E27FC236}">
                    <a16:creationId xmlns:a16="http://schemas.microsoft.com/office/drawing/2014/main" id="{57A81006-8B43-A342-95B0-CA9154DEED07}"/>
                  </a:ext>
                </a:extLst>
              </p:cNvPr>
              <p:cNvGrpSpPr/>
              <p:nvPr/>
            </p:nvGrpSpPr>
            <p:grpSpPr>
              <a:xfrm>
                <a:off x="534372" y="4094580"/>
                <a:ext cx="633073" cy="144000"/>
                <a:chOff x="4823974" y="3848093"/>
                <a:chExt cx="633073" cy="144000"/>
              </a:xfrm>
            </p:grpSpPr>
            <p:sp>
              <p:nvSpPr>
                <p:cNvPr id="276" name="Oval 275">
                  <a:extLst>
                    <a:ext uri="{FF2B5EF4-FFF2-40B4-BE49-F238E27FC236}">
                      <a16:creationId xmlns:a16="http://schemas.microsoft.com/office/drawing/2014/main" id="{EF3E8F27-567E-C847-92D9-EBBE7538984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Oval 276">
                  <a:extLst>
                    <a:ext uri="{FF2B5EF4-FFF2-40B4-BE49-F238E27FC236}">
                      <a16:creationId xmlns:a16="http://schemas.microsoft.com/office/drawing/2014/main" id="{8A3EBE45-A77D-674B-8159-D66008F160A5}"/>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Oval 277">
                  <a:extLst>
                    <a:ext uri="{FF2B5EF4-FFF2-40B4-BE49-F238E27FC236}">
                      <a16:creationId xmlns:a16="http://schemas.microsoft.com/office/drawing/2014/main" id="{35670D71-7993-2440-B3D9-30C9B2A80388}"/>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5" name="Rectangle 274">
                <a:extLst>
                  <a:ext uri="{FF2B5EF4-FFF2-40B4-BE49-F238E27FC236}">
                    <a16:creationId xmlns:a16="http://schemas.microsoft.com/office/drawing/2014/main" id="{740712B5-0DF1-2344-A6FE-0538F036635A}"/>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84" name="Group 283">
            <a:extLst>
              <a:ext uri="{FF2B5EF4-FFF2-40B4-BE49-F238E27FC236}">
                <a16:creationId xmlns:a16="http://schemas.microsoft.com/office/drawing/2014/main" id="{550A609C-55B5-FA4D-984D-62509B8AEFEF}"/>
              </a:ext>
            </a:extLst>
          </p:cNvPr>
          <p:cNvGrpSpPr/>
          <p:nvPr/>
        </p:nvGrpSpPr>
        <p:grpSpPr>
          <a:xfrm>
            <a:off x="6926086" y="5064584"/>
            <a:ext cx="848540" cy="347465"/>
            <a:chOff x="343166" y="5279680"/>
            <a:chExt cx="848540" cy="347465"/>
          </a:xfrm>
        </p:grpSpPr>
        <p:grpSp>
          <p:nvGrpSpPr>
            <p:cNvPr id="285" name="Group 284">
              <a:extLst>
                <a:ext uri="{FF2B5EF4-FFF2-40B4-BE49-F238E27FC236}">
                  <a16:creationId xmlns:a16="http://schemas.microsoft.com/office/drawing/2014/main" id="{D1127FA9-C1A6-4341-B68E-B5868219AE94}"/>
                </a:ext>
              </a:extLst>
            </p:cNvPr>
            <p:cNvGrpSpPr/>
            <p:nvPr/>
          </p:nvGrpSpPr>
          <p:grpSpPr>
            <a:xfrm>
              <a:off x="343166" y="5279680"/>
              <a:ext cx="845511" cy="146091"/>
              <a:chOff x="321934" y="4094580"/>
              <a:chExt cx="845511" cy="146091"/>
            </a:xfrm>
          </p:grpSpPr>
          <p:grpSp>
            <p:nvGrpSpPr>
              <p:cNvPr id="292" name="Group 291">
                <a:extLst>
                  <a:ext uri="{FF2B5EF4-FFF2-40B4-BE49-F238E27FC236}">
                    <a16:creationId xmlns:a16="http://schemas.microsoft.com/office/drawing/2014/main" id="{854F6E29-0EC6-F544-9105-BD1E727A5BE8}"/>
                  </a:ext>
                </a:extLst>
              </p:cNvPr>
              <p:cNvGrpSpPr/>
              <p:nvPr/>
            </p:nvGrpSpPr>
            <p:grpSpPr>
              <a:xfrm>
                <a:off x="534372" y="4094580"/>
                <a:ext cx="633073" cy="144000"/>
                <a:chOff x="4823974" y="3848093"/>
                <a:chExt cx="633073" cy="144000"/>
              </a:xfrm>
            </p:grpSpPr>
            <p:sp>
              <p:nvSpPr>
                <p:cNvPr id="294" name="Oval 293">
                  <a:extLst>
                    <a:ext uri="{FF2B5EF4-FFF2-40B4-BE49-F238E27FC236}">
                      <a16:creationId xmlns:a16="http://schemas.microsoft.com/office/drawing/2014/main" id="{8B23C4B6-31B9-0043-8DE8-6D10E1FFB49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Oval 294">
                  <a:extLst>
                    <a:ext uri="{FF2B5EF4-FFF2-40B4-BE49-F238E27FC236}">
                      <a16:creationId xmlns:a16="http://schemas.microsoft.com/office/drawing/2014/main" id="{2172190D-89E6-9F41-8DA9-D65DC806CC70}"/>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Oval 295">
                  <a:extLst>
                    <a:ext uri="{FF2B5EF4-FFF2-40B4-BE49-F238E27FC236}">
                      <a16:creationId xmlns:a16="http://schemas.microsoft.com/office/drawing/2014/main" id="{FA57AAF9-FCFD-8442-A136-A2E630B69B5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3" name="Rectangle 292">
                <a:extLst>
                  <a:ext uri="{FF2B5EF4-FFF2-40B4-BE49-F238E27FC236}">
                    <a16:creationId xmlns:a16="http://schemas.microsoft.com/office/drawing/2014/main" id="{218C42A1-7066-9544-9D32-4B7DC0BB8D14}"/>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86" name="Group 285">
              <a:extLst>
                <a:ext uri="{FF2B5EF4-FFF2-40B4-BE49-F238E27FC236}">
                  <a16:creationId xmlns:a16="http://schemas.microsoft.com/office/drawing/2014/main" id="{E07A39CC-D13B-734A-897E-1D29423B0798}"/>
                </a:ext>
              </a:extLst>
            </p:cNvPr>
            <p:cNvGrpSpPr/>
            <p:nvPr/>
          </p:nvGrpSpPr>
          <p:grpSpPr>
            <a:xfrm>
              <a:off x="346195" y="5481054"/>
              <a:ext cx="845511" cy="146091"/>
              <a:chOff x="321934" y="4094580"/>
              <a:chExt cx="845511" cy="146091"/>
            </a:xfrm>
          </p:grpSpPr>
          <p:grpSp>
            <p:nvGrpSpPr>
              <p:cNvPr id="287" name="Group 286">
                <a:extLst>
                  <a:ext uri="{FF2B5EF4-FFF2-40B4-BE49-F238E27FC236}">
                    <a16:creationId xmlns:a16="http://schemas.microsoft.com/office/drawing/2014/main" id="{AD1B1EE8-6488-0348-B38A-7D995241BECC}"/>
                  </a:ext>
                </a:extLst>
              </p:cNvPr>
              <p:cNvGrpSpPr/>
              <p:nvPr/>
            </p:nvGrpSpPr>
            <p:grpSpPr>
              <a:xfrm>
                <a:off x="534372" y="4094580"/>
                <a:ext cx="633073" cy="144000"/>
                <a:chOff x="4823974" y="3848093"/>
                <a:chExt cx="633073" cy="144000"/>
              </a:xfrm>
            </p:grpSpPr>
            <p:sp>
              <p:nvSpPr>
                <p:cNvPr id="289" name="Oval 288">
                  <a:extLst>
                    <a:ext uri="{FF2B5EF4-FFF2-40B4-BE49-F238E27FC236}">
                      <a16:creationId xmlns:a16="http://schemas.microsoft.com/office/drawing/2014/main" id="{334EA560-28D2-0E45-9A3B-BD13F3D3C5D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Oval 289">
                  <a:extLst>
                    <a:ext uri="{FF2B5EF4-FFF2-40B4-BE49-F238E27FC236}">
                      <a16:creationId xmlns:a16="http://schemas.microsoft.com/office/drawing/2014/main" id="{128CE566-1999-814E-A534-B472647F672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Oval 290">
                  <a:extLst>
                    <a:ext uri="{FF2B5EF4-FFF2-40B4-BE49-F238E27FC236}">
                      <a16:creationId xmlns:a16="http://schemas.microsoft.com/office/drawing/2014/main" id="{13EDFE0D-34B0-C642-8638-0DE58307349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8" name="Rectangle 287">
                <a:extLst>
                  <a:ext uri="{FF2B5EF4-FFF2-40B4-BE49-F238E27FC236}">
                    <a16:creationId xmlns:a16="http://schemas.microsoft.com/office/drawing/2014/main" id="{B0138425-F434-844D-A70E-368C0109D9D0}"/>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97" name="Group 296">
            <a:extLst>
              <a:ext uri="{FF2B5EF4-FFF2-40B4-BE49-F238E27FC236}">
                <a16:creationId xmlns:a16="http://schemas.microsoft.com/office/drawing/2014/main" id="{0B4FFE11-BC70-214E-91E2-03C87CD8B7CE}"/>
              </a:ext>
            </a:extLst>
          </p:cNvPr>
          <p:cNvGrpSpPr/>
          <p:nvPr/>
        </p:nvGrpSpPr>
        <p:grpSpPr>
          <a:xfrm>
            <a:off x="4197231" y="2221622"/>
            <a:ext cx="848540" cy="347465"/>
            <a:chOff x="343166" y="5279680"/>
            <a:chExt cx="848540" cy="347465"/>
          </a:xfrm>
        </p:grpSpPr>
        <p:grpSp>
          <p:nvGrpSpPr>
            <p:cNvPr id="298" name="Group 297">
              <a:extLst>
                <a:ext uri="{FF2B5EF4-FFF2-40B4-BE49-F238E27FC236}">
                  <a16:creationId xmlns:a16="http://schemas.microsoft.com/office/drawing/2014/main" id="{BAE97404-4B21-EC4B-8FED-7BA107A4F5CB}"/>
                </a:ext>
              </a:extLst>
            </p:cNvPr>
            <p:cNvGrpSpPr/>
            <p:nvPr/>
          </p:nvGrpSpPr>
          <p:grpSpPr>
            <a:xfrm>
              <a:off x="343166" y="5279680"/>
              <a:ext cx="845511" cy="146091"/>
              <a:chOff x="321934" y="4094580"/>
              <a:chExt cx="845511" cy="146091"/>
            </a:xfrm>
          </p:grpSpPr>
          <p:grpSp>
            <p:nvGrpSpPr>
              <p:cNvPr id="305" name="Group 304">
                <a:extLst>
                  <a:ext uri="{FF2B5EF4-FFF2-40B4-BE49-F238E27FC236}">
                    <a16:creationId xmlns:a16="http://schemas.microsoft.com/office/drawing/2014/main" id="{CBFE3027-2785-A94D-86C0-88FD70037066}"/>
                  </a:ext>
                </a:extLst>
              </p:cNvPr>
              <p:cNvGrpSpPr/>
              <p:nvPr/>
            </p:nvGrpSpPr>
            <p:grpSpPr>
              <a:xfrm>
                <a:off x="534372" y="4094580"/>
                <a:ext cx="633073" cy="144000"/>
                <a:chOff x="4823974" y="3848093"/>
                <a:chExt cx="633073" cy="144000"/>
              </a:xfrm>
            </p:grpSpPr>
            <p:sp>
              <p:nvSpPr>
                <p:cNvPr id="307" name="Oval 306">
                  <a:extLst>
                    <a:ext uri="{FF2B5EF4-FFF2-40B4-BE49-F238E27FC236}">
                      <a16:creationId xmlns:a16="http://schemas.microsoft.com/office/drawing/2014/main" id="{0F2DB371-0CB3-0645-8DC1-0158D4A2DBF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Oval 307">
                  <a:extLst>
                    <a:ext uri="{FF2B5EF4-FFF2-40B4-BE49-F238E27FC236}">
                      <a16:creationId xmlns:a16="http://schemas.microsoft.com/office/drawing/2014/main" id="{B47F56A8-EFAB-0242-9686-D6A6A7431A80}"/>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Oval 308">
                  <a:extLst>
                    <a:ext uri="{FF2B5EF4-FFF2-40B4-BE49-F238E27FC236}">
                      <a16:creationId xmlns:a16="http://schemas.microsoft.com/office/drawing/2014/main" id="{7AFB3ABA-3F0D-FB42-9075-CC05F6629185}"/>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6" name="Rectangle 305">
                <a:extLst>
                  <a:ext uri="{FF2B5EF4-FFF2-40B4-BE49-F238E27FC236}">
                    <a16:creationId xmlns:a16="http://schemas.microsoft.com/office/drawing/2014/main" id="{2C262121-343C-BE4A-8E6F-7811D2EA69AB}"/>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99" name="Group 298">
              <a:extLst>
                <a:ext uri="{FF2B5EF4-FFF2-40B4-BE49-F238E27FC236}">
                  <a16:creationId xmlns:a16="http://schemas.microsoft.com/office/drawing/2014/main" id="{99FE5A54-C126-9A44-A119-7E2091DDB374}"/>
                </a:ext>
              </a:extLst>
            </p:cNvPr>
            <p:cNvGrpSpPr/>
            <p:nvPr/>
          </p:nvGrpSpPr>
          <p:grpSpPr>
            <a:xfrm>
              <a:off x="346195" y="5481054"/>
              <a:ext cx="845511" cy="146091"/>
              <a:chOff x="321934" y="4094580"/>
              <a:chExt cx="845511" cy="146091"/>
            </a:xfrm>
          </p:grpSpPr>
          <p:grpSp>
            <p:nvGrpSpPr>
              <p:cNvPr id="300" name="Group 299">
                <a:extLst>
                  <a:ext uri="{FF2B5EF4-FFF2-40B4-BE49-F238E27FC236}">
                    <a16:creationId xmlns:a16="http://schemas.microsoft.com/office/drawing/2014/main" id="{C13C8A5A-DB1C-D74C-8DAD-FF5A9EB5283D}"/>
                  </a:ext>
                </a:extLst>
              </p:cNvPr>
              <p:cNvGrpSpPr/>
              <p:nvPr/>
            </p:nvGrpSpPr>
            <p:grpSpPr>
              <a:xfrm>
                <a:off x="534372" y="4094580"/>
                <a:ext cx="633073" cy="144000"/>
                <a:chOff x="4823974" y="3848093"/>
                <a:chExt cx="633073" cy="144000"/>
              </a:xfrm>
            </p:grpSpPr>
            <p:sp>
              <p:nvSpPr>
                <p:cNvPr id="302" name="Oval 301">
                  <a:extLst>
                    <a:ext uri="{FF2B5EF4-FFF2-40B4-BE49-F238E27FC236}">
                      <a16:creationId xmlns:a16="http://schemas.microsoft.com/office/drawing/2014/main" id="{59FEABF4-ABEA-8F45-9C3D-71C9E9A55CE0}"/>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76D5878A-3479-6E4D-AF8F-D3E9A0E99B76}"/>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Oval 303">
                  <a:extLst>
                    <a:ext uri="{FF2B5EF4-FFF2-40B4-BE49-F238E27FC236}">
                      <a16:creationId xmlns:a16="http://schemas.microsoft.com/office/drawing/2014/main" id="{FE0E41BD-DCDD-C542-8184-38DDA17EF80D}"/>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1" name="Rectangle 300">
                <a:extLst>
                  <a:ext uri="{FF2B5EF4-FFF2-40B4-BE49-F238E27FC236}">
                    <a16:creationId xmlns:a16="http://schemas.microsoft.com/office/drawing/2014/main" id="{1CB7EA10-5ACC-7C4E-A324-0ACED0EAB4A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10" name="Group 309">
            <a:extLst>
              <a:ext uri="{FF2B5EF4-FFF2-40B4-BE49-F238E27FC236}">
                <a16:creationId xmlns:a16="http://schemas.microsoft.com/office/drawing/2014/main" id="{5821F897-3BCC-4C49-96BA-032850812584}"/>
              </a:ext>
            </a:extLst>
          </p:cNvPr>
          <p:cNvGrpSpPr/>
          <p:nvPr/>
        </p:nvGrpSpPr>
        <p:grpSpPr>
          <a:xfrm>
            <a:off x="4185444" y="2840667"/>
            <a:ext cx="848540" cy="347465"/>
            <a:chOff x="343166" y="5279680"/>
            <a:chExt cx="848540" cy="347465"/>
          </a:xfrm>
        </p:grpSpPr>
        <p:grpSp>
          <p:nvGrpSpPr>
            <p:cNvPr id="311" name="Group 310">
              <a:extLst>
                <a:ext uri="{FF2B5EF4-FFF2-40B4-BE49-F238E27FC236}">
                  <a16:creationId xmlns:a16="http://schemas.microsoft.com/office/drawing/2014/main" id="{6A59D4DF-C468-5C4C-9A42-DB6858ED9845}"/>
                </a:ext>
              </a:extLst>
            </p:cNvPr>
            <p:cNvGrpSpPr/>
            <p:nvPr/>
          </p:nvGrpSpPr>
          <p:grpSpPr>
            <a:xfrm>
              <a:off x="343166" y="5279680"/>
              <a:ext cx="845511" cy="146091"/>
              <a:chOff x="321934" y="4094580"/>
              <a:chExt cx="845511" cy="146091"/>
            </a:xfrm>
          </p:grpSpPr>
          <p:grpSp>
            <p:nvGrpSpPr>
              <p:cNvPr id="318" name="Group 317">
                <a:extLst>
                  <a:ext uri="{FF2B5EF4-FFF2-40B4-BE49-F238E27FC236}">
                    <a16:creationId xmlns:a16="http://schemas.microsoft.com/office/drawing/2014/main" id="{D28423FB-6B87-8A4C-985F-3C2AE4DA1B15}"/>
                  </a:ext>
                </a:extLst>
              </p:cNvPr>
              <p:cNvGrpSpPr/>
              <p:nvPr/>
            </p:nvGrpSpPr>
            <p:grpSpPr>
              <a:xfrm>
                <a:off x="534372" y="4094580"/>
                <a:ext cx="633073" cy="144000"/>
                <a:chOff x="4823974" y="3848093"/>
                <a:chExt cx="633073" cy="144000"/>
              </a:xfrm>
            </p:grpSpPr>
            <p:sp>
              <p:nvSpPr>
                <p:cNvPr id="320" name="Oval 319">
                  <a:extLst>
                    <a:ext uri="{FF2B5EF4-FFF2-40B4-BE49-F238E27FC236}">
                      <a16:creationId xmlns:a16="http://schemas.microsoft.com/office/drawing/2014/main" id="{9F847689-AE2F-7243-84E4-BC5C07AC2FA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Oval 320">
                  <a:extLst>
                    <a:ext uri="{FF2B5EF4-FFF2-40B4-BE49-F238E27FC236}">
                      <a16:creationId xmlns:a16="http://schemas.microsoft.com/office/drawing/2014/main" id="{0ECD8E07-06AD-8147-9A9A-37275E22EEB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1573E18D-440C-2242-B76F-9740BE36856B}"/>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9" name="Rectangle 318">
                <a:extLst>
                  <a:ext uri="{FF2B5EF4-FFF2-40B4-BE49-F238E27FC236}">
                    <a16:creationId xmlns:a16="http://schemas.microsoft.com/office/drawing/2014/main" id="{01778205-C11B-6C48-808E-38F97BCA23DD}"/>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12" name="Group 311">
              <a:extLst>
                <a:ext uri="{FF2B5EF4-FFF2-40B4-BE49-F238E27FC236}">
                  <a16:creationId xmlns:a16="http://schemas.microsoft.com/office/drawing/2014/main" id="{EFB74256-F944-2146-BC11-1718719317EF}"/>
                </a:ext>
              </a:extLst>
            </p:cNvPr>
            <p:cNvGrpSpPr/>
            <p:nvPr/>
          </p:nvGrpSpPr>
          <p:grpSpPr>
            <a:xfrm>
              <a:off x="346195" y="5481054"/>
              <a:ext cx="845511" cy="146091"/>
              <a:chOff x="321934" y="4094580"/>
              <a:chExt cx="845511" cy="146091"/>
            </a:xfrm>
          </p:grpSpPr>
          <p:grpSp>
            <p:nvGrpSpPr>
              <p:cNvPr id="313" name="Group 312">
                <a:extLst>
                  <a:ext uri="{FF2B5EF4-FFF2-40B4-BE49-F238E27FC236}">
                    <a16:creationId xmlns:a16="http://schemas.microsoft.com/office/drawing/2014/main" id="{F726985D-BBE8-9947-9399-784202986F7F}"/>
                  </a:ext>
                </a:extLst>
              </p:cNvPr>
              <p:cNvGrpSpPr/>
              <p:nvPr/>
            </p:nvGrpSpPr>
            <p:grpSpPr>
              <a:xfrm>
                <a:off x="534372" y="4094580"/>
                <a:ext cx="633073" cy="144000"/>
                <a:chOff x="4823974" y="3848093"/>
                <a:chExt cx="633073" cy="144000"/>
              </a:xfrm>
            </p:grpSpPr>
            <p:sp>
              <p:nvSpPr>
                <p:cNvPr id="315" name="Oval 314">
                  <a:extLst>
                    <a:ext uri="{FF2B5EF4-FFF2-40B4-BE49-F238E27FC236}">
                      <a16:creationId xmlns:a16="http://schemas.microsoft.com/office/drawing/2014/main" id="{8CF41904-AE15-904C-BF72-95B18EAD0F0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Oval 315">
                  <a:extLst>
                    <a:ext uri="{FF2B5EF4-FFF2-40B4-BE49-F238E27FC236}">
                      <a16:creationId xmlns:a16="http://schemas.microsoft.com/office/drawing/2014/main" id="{54BE04BE-916F-1849-B704-A875E74965C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Oval 316">
                  <a:extLst>
                    <a:ext uri="{FF2B5EF4-FFF2-40B4-BE49-F238E27FC236}">
                      <a16:creationId xmlns:a16="http://schemas.microsoft.com/office/drawing/2014/main" id="{678E45AA-E39C-1144-BCD2-06D97E62165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4" name="Rectangle 313">
                <a:extLst>
                  <a:ext uri="{FF2B5EF4-FFF2-40B4-BE49-F238E27FC236}">
                    <a16:creationId xmlns:a16="http://schemas.microsoft.com/office/drawing/2014/main" id="{0418476E-B70B-6D4B-8E71-58CE61FEF5E0}"/>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23" name="Group 322">
            <a:extLst>
              <a:ext uri="{FF2B5EF4-FFF2-40B4-BE49-F238E27FC236}">
                <a16:creationId xmlns:a16="http://schemas.microsoft.com/office/drawing/2014/main" id="{7F2490AE-8CCD-8A4D-A34F-193C3C33ED11}"/>
              </a:ext>
            </a:extLst>
          </p:cNvPr>
          <p:cNvGrpSpPr/>
          <p:nvPr/>
        </p:nvGrpSpPr>
        <p:grpSpPr>
          <a:xfrm>
            <a:off x="3068141" y="3403045"/>
            <a:ext cx="848540" cy="347465"/>
            <a:chOff x="343166" y="5279680"/>
            <a:chExt cx="848540" cy="347465"/>
          </a:xfrm>
        </p:grpSpPr>
        <p:grpSp>
          <p:nvGrpSpPr>
            <p:cNvPr id="324" name="Group 323">
              <a:extLst>
                <a:ext uri="{FF2B5EF4-FFF2-40B4-BE49-F238E27FC236}">
                  <a16:creationId xmlns:a16="http://schemas.microsoft.com/office/drawing/2014/main" id="{F3138A54-624E-C542-A92C-4FA099D0CBEA}"/>
                </a:ext>
              </a:extLst>
            </p:cNvPr>
            <p:cNvGrpSpPr/>
            <p:nvPr/>
          </p:nvGrpSpPr>
          <p:grpSpPr>
            <a:xfrm>
              <a:off x="343166" y="5279680"/>
              <a:ext cx="845511" cy="146091"/>
              <a:chOff x="321934" y="4094580"/>
              <a:chExt cx="845511" cy="146091"/>
            </a:xfrm>
          </p:grpSpPr>
          <p:grpSp>
            <p:nvGrpSpPr>
              <p:cNvPr id="331" name="Group 330">
                <a:extLst>
                  <a:ext uri="{FF2B5EF4-FFF2-40B4-BE49-F238E27FC236}">
                    <a16:creationId xmlns:a16="http://schemas.microsoft.com/office/drawing/2014/main" id="{38EE0E04-BF62-7247-933C-77CAF08E3492}"/>
                  </a:ext>
                </a:extLst>
              </p:cNvPr>
              <p:cNvGrpSpPr/>
              <p:nvPr/>
            </p:nvGrpSpPr>
            <p:grpSpPr>
              <a:xfrm>
                <a:off x="534372" y="4094580"/>
                <a:ext cx="633073" cy="144000"/>
                <a:chOff x="4823974" y="3848093"/>
                <a:chExt cx="633073" cy="144000"/>
              </a:xfrm>
            </p:grpSpPr>
            <p:sp>
              <p:nvSpPr>
                <p:cNvPr id="333" name="Oval 332">
                  <a:extLst>
                    <a:ext uri="{FF2B5EF4-FFF2-40B4-BE49-F238E27FC236}">
                      <a16:creationId xmlns:a16="http://schemas.microsoft.com/office/drawing/2014/main" id="{20B0DCAF-C292-2142-B3E8-76D0D6077C5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Oval 333">
                  <a:extLst>
                    <a:ext uri="{FF2B5EF4-FFF2-40B4-BE49-F238E27FC236}">
                      <a16:creationId xmlns:a16="http://schemas.microsoft.com/office/drawing/2014/main" id="{554EC735-58D3-8242-9F27-04EB8F838BE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Oval 334">
                  <a:extLst>
                    <a:ext uri="{FF2B5EF4-FFF2-40B4-BE49-F238E27FC236}">
                      <a16:creationId xmlns:a16="http://schemas.microsoft.com/office/drawing/2014/main" id="{D5BF6708-1889-F24B-AA06-4071DFC16133}"/>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2" name="Rectangle 331">
                <a:extLst>
                  <a:ext uri="{FF2B5EF4-FFF2-40B4-BE49-F238E27FC236}">
                    <a16:creationId xmlns:a16="http://schemas.microsoft.com/office/drawing/2014/main" id="{AAD3D0AD-D9B2-3D41-ABF8-175570CDC188}"/>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25" name="Group 324">
              <a:extLst>
                <a:ext uri="{FF2B5EF4-FFF2-40B4-BE49-F238E27FC236}">
                  <a16:creationId xmlns:a16="http://schemas.microsoft.com/office/drawing/2014/main" id="{3FE7269F-6348-3948-B10F-E06207E2DC25}"/>
                </a:ext>
              </a:extLst>
            </p:cNvPr>
            <p:cNvGrpSpPr/>
            <p:nvPr/>
          </p:nvGrpSpPr>
          <p:grpSpPr>
            <a:xfrm>
              <a:off x="346195" y="5481054"/>
              <a:ext cx="845511" cy="146091"/>
              <a:chOff x="321934" y="4094580"/>
              <a:chExt cx="845511" cy="146091"/>
            </a:xfrm>
          </p:grpSpPr>
          <p:grpSp>
            <p:nvGrpSpPr>
              <p:cNvPr id="326" name="Group 325">
                <a:extLst>
                  <a:ext uri="{FF2B5EF4-FFF2-40B4-BE49-F238E27FC236}">
                    <a16:creationId xmlns:a16="http://schemas.microsoft.com/office/drawing/2014/main" id="{26FB37A1-7768-E04E-AAEB-706E6E7FE089}"/>
                  </a:ext>
                </a:extLst>
              </p:cNvPr>
              <p:cNvGrpSpPr/>
              <p:nvPr/>
            </p:nvGrpSpPr>
            <p:grpSpPr>
              <a:xfrm>
                <a:off x="534372" y="4094580"/>
                <a:ext cx="633073" cy="144000"/>
                <a:chOff x="4823974" y="3848093"/>
                <a:chExt cx="633073" cy="144000"/>
              </a:xfrm>
            </p:grpSpPr>
            <p:sp>
              <p:nvSpPr>
                <p:cNvPr id="328" name="Oval 327">
                  <a:extLst>
                    <a:ext uri="{FF2B5EF4-FFF2-40B4-BE49-F238E27FC236}">
                      <a16:creationId xmlns:a16="http://schemas.microsoft.com/office/drawing/2014/main" id="{94249240-16D0-FB45-BDB1-6CA762FDB51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Oval 328">
                  <a:extLst>
                    <a:ext uri="{FF2B5EF4-FFF2-40B4-BE49-F238E27FC236}">
                      <a16:creationId xmlns:a16="http://schemas.microsoft.com/office/drawing/2014/main" id="{07E28C2E-5AF2-314A-B590-7082BC81771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Oval 329">
                  <a:extLst>
                    <a:ext uri="{FF2B5EF4-FFF2-40B4-BE49-F238E27FC236}">
                      <a16:creationId xmlns:a16="http://schemas.microsoft.com/office/drawing/2014/main" id="{623DC844-BD2E-B143-A5E9-9F959978550E}"/>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7" name="Rectangle 326">
                <a:extLst>
                  <a:ext uri="{FF2B5EF4-FFF2-40B4-BE49-F238E27FC236}">
                    <a16:creationId xmlns:a16="http://schemas.microsoft.com/office/drawing/2014/main" id="{36501F92-F6F5-3B4A-870E-803AD7456427}"/>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36" name="Group 335">
            <a:extLst>
              <a:ext uri="{FF2B5EF4-FFF2-40B4-BE49-F238E27FC236}">
                <a16:creationId xmlns:a16="http://schemas.microsoft.com/office/drawing/2014/main" id="{CFD41062-16FE-5B43-8ED4-E6701FB69217}"/>
              </a:ext>
            </a:extLst>
          </p:cNvPr>
          <p:cNvGrpSpPr/>
          <p:nvPr/>
        </p:nvGrpSpPr>
        <p:grpSpPr>
          <a:xfrm>
            <a:off x="5236174" y="3404665"/>
            <a:ext cx="848540" cy="347465"/>
            <a:chOff x="343166" y="5279680"/>
            <a:chExt cx="848540" cy="347465"/>
          </a:xfrm>
        </p:grpSpPr>
        <p:grpSp>
          <p:nvGrpSpPr>
            <p:cNvPr id="337" name="Group 336">
              <a:extLst>
                <a:ext uri="{FF2B5EF4-FFF2-40B4-BE49-F238E27FC236}">
                  <a16:creationId xmlns:a16="http://schemas.microsoft.com/office/drawing/2014/main" id="{0D49B758-97D1-574B-B38E-97C7B763A89C}"/>
                </a:ext>
              </a:extLst>
            </p:cNvPr>
            <p:cNvGrpSpPr/>
            <p:nvPr/>
          </p:nvGrpSpPr>
          <p:grpSpPr>
            <a:xfrm>
              <a:off x="343166" y="5279680"/>
              <a:ext cx="845511" cy="146091"/>
              <a:chOff x="321934" y="4094580"/>
              <a:chExt cx="845511" cy="146091"/>
            </a:xfrm>
          </p:grpSpPr>
          <p:grpSp>
            <p:nvGrpSpPr>
              <p:cNvPr id="344" name="Group 343">
                <a:extLst>
                  <a:ext uri="{FF2B5EF4-FFF2-40B4-BE49-F238E27FC236}">
                    <a16:creationId xmlns:a16="http://schemas.microsoft.com/office/drawing/2014/main" id="{5A7C330B-6CB2-D747-84F2-1836A177F669}"/>
                  </a:ext>
                </a:extLst>
              </p:cNvPr>
              <p:cNvGrpSpPr/>
              <p:nvPr/>
            </p:nvGrpSpPr>
            <p:grpSpPr>
              <a:xfrm>
                <a:off x="534372" y="4094580"/>
                <a:ext cx="633073" cy="144000"/>
                <a:chOff x="4823974" y="3848093"/>
                <a:chExt cx="633073" cy="144000"/>
              </a:xfrm>
            </p:grpSpPr>
            <p:sp>
              <p:nvSpPr>
                <p:cNvPr id="346" name="Oval 345">
                  <a:extLst>
                    <a:ext uri="{FF2B5EF4-FFF2-40B4-BE49-F238E27FC236}">
                      <a16:creationId xmlns:a16="http://schemas.microsoft.com/office/drawing/2014/main" id="{05F783CB-28BC-C948-A7C8-C7A64DE767C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Oval 346">
                  <a:extLst>
                    <a:ext uri="{FF2B5EF4-FFF2-40B4-BE49-F238E27FC236}">
                      <a16:creationId xmlns:a16="http://schemas.microsoft.com/office/drawing/2014/main" id="{D2671A8B-5DC7-5645-9ADE-B929AFEE4D1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Oval 347">
                  <a:extLst>
                    <a:ext uri="{FF2B5EF4-FFF2-40B4-BE49-F238E27FC236}">
                      <a16:creationId xmlns:a16="http://schemas.microsoft.com/office/drawing/2014/main" id="{1297E84D-6FE6-D244-88BD-F15DB877EF75}"/>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5" name="Rectangle 344">
                <a:extLst>
                  <a:ext uri="{FF2B5EF4-FFF2-40B4-BE49-F238E27FC236}">
                    <a16:creationId xmlns:a16="http://schemas.microsoft.com/office/drawing/2014/main" id="{9AA5B112-D71E-5348-B5BC-27E386EE8AF9}"/>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38" name="Group 337">
              <a:extLst>
                <a:ext uri="{FF2B5EF4-FFF2-40B4-BE49-F238E27FC236}">
                  <a16:creationId xmlns:a16="http://schemas.microsoft.com/office/drawing/2014/main" id="{FB5912F0-C921-1A4A-8E4C-02EDA2D48C78}"/>
                </a:ext>
              </a:extLst>
            </p:cNvPr>
            <p:cNvGrpSpPr/>
            <p:nvPr/>
          </p:nvGrpSpPr>
          <p:grpSpPr>
            <a:xfrm>
              <a:off x="346195" y="5481054"/>
              <a:ext cx="845511" cy="146091"/>
              <a:chOff x="321934" y="4094580"/>
              <a:chExt cx="845511" cy="146091"/>
            </a:xfrm>
          </p:grpSpPr>
          <p:grpSp>
            <p:nvGrpSpPr>
              <p:cNvPr id="339" name="Group 338">
                <a:extLst>
                  <a:ext uri="{FF2B5EF4-FFF2-40B4-BE49-F238E27FC236}">
                    <a16:creationId xmlns:a16="http://schemas.microsoft.com/office/drawing/2014/main" id="{F6289DA1-3C8B-974E-A1F6-3024E89FE121}"/>
                  </a:ext>
                </a:extLst>
              </p:cNvPr>
              <p:cNvGrpSpPr/>
              <p:nvPr/>
            </p:nvGrpSpPr>
            <p:grpSpPr>
              <a:xfrm>
                <a:off x="534372" y="4094580"/>
                <a:ext cx="633073" cy="144000"/>
                <a:chOff x="4823974" y="3848093"/>
                <a:chExt cx="633073" cy="144000"/>
              </a:xfrm>
            </p:grpSpPr>
            <p:sp>
              <p:nvSpPr>
                <p:cNvPr id="341" name="Oval 340">
                  <a:extLst>
                    <a:ext uri="{FF2B5EF4-FFF2-40B4-BE49-F238E27FC236}">
                      <a16:creationId xmlns:a16="http://schemas.microsoft.com/office/drawing/2014/main" id="{574A29A8-8574-D445-BDB6-80A16376C6C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Oval 341">
                  <a:extLst>
                    <a:ext uri="{FF2B5EF4-FFF2-40B4-BE49-F238E27FC236}">
                      <a16:creationId xmlns:a16="http://schemas.microsoft.com/office/drawing/2014/main" id="{FAC95E16-4025-0040-8CC3-17AA60FE45C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Oval 342">
                  <a:extLst>
                    <a:ext uri="{FF2B5EF4-FFF2-40B4-BE49-F238E27FC236}">
                      <a16:creationId xmlns:a16="http://schemas.microsoft.com/office/drawing/2014/main" id="{37137A00-3AC3-214C-99A1-04B1DAAEADE9}"/>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0" name="Rectangle 339">
                <a:extLst>
                  <a:ext uri="{FF2B5EF4-FFF2-40B4-BE49-F238E27FC236}">
                    <a16:creationId xmlns:a16="http://schemas.microsoft.com/office/drawing/2014/main" id="{1BDF39F8-A223-BB4A-BC10-ED300D9B97D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49" name="Group 348">
            <a:extLst>
              <a:ext uri="{FF2B5EF4-FFF2-40B4-BE49-F238E27FC236}">
                <a16:creationId xmlns:a16="http://schemas.microsoft.com/office/drawing/2014/main" id="{26190603-CF54-414C-BC1B-20DD42FE2DBE}"/>
              </a:ext>
            </a:extLst>
          </p:cNvPr>
          <p:cNvGrpSpPr/>
          <p:nvPr/>
        </p:nvGrpSpPr>
        <p:grpSpPr>
          <a:xfrm>
            <a:off x="7852205" y="1369756"/>
            <a:ext cx="845511" cy="146091"/>
            <a:chOff x="321934" y="4094580"/>
            <a:chExt cx="845511" cy="146091"/>
          </a:xfrm>
        </p:grpSpPr>
        <p:grpSp>
          <p:nvGrpSpPr>
            <p:cNvPr id="350" name="Group 349">
              <a:extLst>
                <a:ext uri="{FF2B5EF4-FFF2-40B4-BE49-F238E27FC236}">
                  <a16:creationId xmlns:a16="http://schemas.microsoft.com/office/drawing/2014/main" id="{965BDC4F-EF97-8D4D-8BC7-F710BD0A8899}"/>
                </a:ext>
              </a:extLst>
            </p:cNvPr>
            <p:cNvGrpSpPr/>
            <p:nvPr/>
          </p:nvGrpSpPr>
          <p:grpSpPr>
            <a:xfrm>
              <a:off x="534372" y="4094580"/>
              <a:ext cx="633073" cy="144000"/>
              <a:chOff x="4823974" y="3848093"/>
              <a:chExt cx="633073" cy="144000"/>
            </a:xfrm>
          </p:grpSpPr>
          <p:sp>
            <p:nvSpPr>
              <p:cNvPr id="352" name="Oval 351">
                <a:extLst>
                  <a:ext uri="{FF2B5EF4-FFF2-40B4-BE49-F238E27FC236}">
                    <a16:creationId xmlns:a16="http://schemas.microsoft.com/office/drawing/2014/main" id="{1066AF49-CEAB-6746-B663-681098DF57B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B16FB46-CF29-3949-A44A-B07B47B30C03}"/>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7B37CA4B-7B74-0944-B628-27FDC19E7DB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1" name="Rectangle 350">
              <a:extLst>
                <a:ext uri="{FF2B5EF4-FFF2-40B4-BE49-F238E27FC236}">
                  <a16:creationId xmlns:a16="http://schemas.microsoft.com/office/drawing/2014/main" id="{7CF8BD3D-E335-0A4A-82FA-367B874B4306}"/>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56" name="Group 355">
            <a:extLst>
              <a:ext uri="{FF2B5EF4-FFF2-40B4-BE49-F238E27FC236}">
                <a16:creationId xmlns:a16="http://schemas.microsoft.com/office/drawing/2014/main" id="{05BFE6D1-8F3A-5C44-A8F5-E60ECDAE39A2}"/>
              </a:ext>
            </a:extLst>
          </p:cNvPr>
          <p:cNvGrpSpPr/>
          <p:nvPr/>
        </p:nvGrpSpPr>
        <p:grpSpPr>
          <a:xfrm>
            <a:off x="7852205" y="1798630"/>
            <a:ext cx="845511" cy="146091"/>
            <a:chOff x="321934" y="4094580"/>
            <a:chExt cx="845511" cy="146091"/>
          </a:xfrm>
        </p:grpSpPr>
        <p:grpSp>
          <p:nvGrpSpPr>
            <p:cNvPr id="357" name="Group 356">
              <a:extLst>
                <a:ext uri="{FF2B5EF4-FFF2-40B4-BE49-F238E27FC236}">
                  <a16:creationId xmlns:a16="http://schemas.microsoft.com/office/drawing/2014/main" id="{64571211-095B-6A43-8B4D-7E1DA14C9EE6}"/>
                </a:ext>
              </a:extLst>
            </p:cNvPr>
            <p:cNvGrpSpPr/>
            <p:nvPr/>
          </p:nvGrpSpPr>
          <p:grpSpPr>
            <a:xfrm>
              <a:off x="534372" y="4094580"/>
              <a:ext cx="633073" cy="144000"/>
              <a:chOff x="4823974" y="3848093"/>
              <a:chExt cx="633073" cy="144000"/>
            </a:xfrm>
          </p:grpSpPr>
          <p:sp>
            <p:nvSpPr>
              <p:cNvPr id="359" name="Oval 358">
                <a:extLst>
                  <a:ext uri="{FF2B5EF4-FFF2-40B4-BE49-F238E27FC236}">
                    <a16:creationId xmlns:a16="http://schemas.microsoft.com/office/drawing/2014/main" id="{CF55629B-EE78-0644-89C3-679D65AF5049}"/>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Oval 359">
                <a:extLst>
                  <a:ext uri="{FF2B5EF4-FFF2-40B4-BE49-F238E27FC236}">
                    <a16:creationId xmlns:a16="http://schemas.microsoft.com/office/drawing/2014/main" id="{5DFE9B98-7FE4-EE4B-A6F3-12C839B3B93D}"/>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Oval 360">
                <a:extLst>
                  <a:ext uri="{FF2B5EF4-FFF2-40B4-BE49-F238E27FC236}">
                    <a16:creationId xmlns:a16="http://schemas.microsoft.com/office/drawing/2014/main" id="{C75D9CE4-D7A1-8B44-AC18-B492AA853D47}"/>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8" name="Rectangle 357">
              <a:extLst>
                <a:ext uri="{FF2B5EF4-FFF2-40B4-BE49-F238E27FC236}">
                  <a16:creationId xmlns:a16="http://schemas.microsoft.com/office/drawing/2014/main" id="{55C5962B-5195-5F44-A56B-45774F1D03CB}"/>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63" name="Group 362">
            <a:extLst>
              <a:ext uri="{FF2B5EF4-FFF2-40B4-BE49-F238E27FC236}">
                <a16:creationId xmlns:a16="http://schemas.microsoft.com/office/drawing/2014/main" id="{57B25708-A3AE-6B49-8806-95E80B6E8837}"/>
              </a:ext>
            </a:extLst>
          </p:cNvPr>
          <p:cNvGrpSpPr/>
          <p:nvPr/>
        </p:nvGrpSpPr>
        <p:grpSpPr>
          <a:xfrm>
            <a:off x="7852205" y="567123"/>
            <a:ext cx="848540" cy="347465"/>
            <a:chOff x="343166" y="5279680"/>
            <a:chExt cx="848540" cy="347465"/>
          </a:xfrm>
        </p:grpSpPr>
        <p:grpSp>
          <p:nvGrpSpPr>
            <p:cNvPr id="364" name="Group 363">
              <a:extLst>
                <a:ext uri="{FF2B5EF4-FFF2-40B4-BE49-F238E27FC236}">
                  <a16:creationId xmlns:a16="http://schemas.microsoft.com/office/drawing/2014/main" id="{AE01F63F-CD5E-B047-9B8D-86574DE09AFD}"/>
                </a:ext>
              </a:extLst>
            </p:cNvPr>
            <p:cNvGrpSpPr/>
            <p:nvPr/>
          </p:nvGrpSpPr>
          <p:grpSpPr>
            <a:xfrm>
              <a:off x="343166" y="5279680"/>
              <a:ext cx="845511" cy="146091"/>
              <a:chOff x="321934" y="4094580"/>
              <a:chExt cx="845511" cy="146091"/>
            </a:xfrm>
          </p:grpSpPr>
          <p:grpSp>
            <p:nvGrpSpPr>
              <p:cNvPr id="371" name="Group 370">
                <a:extLst>
                  <a:ext uri="{FF2B5EF4-FFF2-40B4-BE49-F238E27FC236}">
                    <a16:creationId xmlns:a16="http://schemas.microsoft.com/office/drawing/2014/main" id="{E77F61EE-9D7D-B44E-9D4A-ACF5E1B6D275}"/>
                  </a:ext>
                </a:extLst>
              </p:cNvPr>
              <p:cNvGrpSpPr/>
              <p:nvPr/>
            </p:nvGrpSpPr>
            <p:grpSpPr>
              <a:xfrm>
                <a:off x="534372" y="4094580"/>
                <a:ext cx="633073" cy="144000"/>
                <a:chOff x="4823974" y="3848093"/>
                <a:chExt cx="633073" cy="144000"/>
              </a:xfrm>
            </p:grpSpPr>
            <p:sp>
              <p:nvSpPr>
                <p:cNvPr id="373" name="Oval 372">
                  <a:extLst>
                    <a:ext uri="{FF2B5EF4-FFF2-40B4-BE49-F238E27FC236}">
                      <a16:creationId xmlns:a16="http://schemas.microsoft.com/office/drawing/2014/main" id="{C1DD21DC-B080-4F43-B4D9-1A1CBE5B0B9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Oval 373">
                  <a:extLst>
                    <a:ext uri="{FF2B5EF4-FFF2-40B4-BE49-F238E27FC236}">
                      <a16:creationId xmlns:a16="http://schemas.microsoft.com/office/drawing/2014/main" id="{40695420-8700-0246-87AF-119ED6E253A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Oval 374">
                  <a:extLst>
                    <a:ext uri="{FF2B5EF4-FFF2-40B4-BE49-F238E27FC236}">
                      <a16:creationId xmlns:a16="http://schemas.microsoft.com/office/drawing/2014/main" id="{A41803A3-82FA-8940-9561-6E415FE0CF1D}"/>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2" name="Rectangle 371">
                <a:extLst>
                  <a:ext uri="{FF2B5EF4-FFF2-40B4-BE49-F238E27FC236}">
                    <a16:creationId xmlns:a16="http://schemas.microsoft.com/office/drawing/2014/main" id="{6FA5BC13-C394-8042-A175-4D1B93821660}"/>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65" name="Group 364">
              <a:extLst>
                <a:ext uri="{FF2B5EF4-FFF2-40B4-BE49-F238E27FC236}">
                  <a16:creationId xmlns:a16="http://schemas.microsoft.com/office/drawing/2014/main" id="{AB7B087F-158C-4743-B047-F2ECA7F352AB}"/>
                </a:ext>
              </a:extLst>
            </p:cNvPr>
            <p:cNvGrpSpPr/>
            <p:nvPr/>
          </p:nvGrpSpPr>
          <p:grpSpPr>
            <a:xfrm>
              <a:off x="346195" y="5481054"/>
              <a:ext cx="845511" cy="146091"/>
              <a:chOff x="321934" y="4094580"/>
              <a:chExt cx="845511" cy="146091"/>
            </a:xfrm>
          </p:grpSpPr>
          <p:grpSp>
            <p:nvGrpSpPr>
              <p:cNvPr id="366" name="Group 365">
                <a:extLst>
                  <a:ext uri="{FF2B5EF4-FFF2-40B4-BE49-F238E27FC236}">
                    <a16:creationId xmlns:a16="http://schemas.microsoft.com/office/drawing/2014/main" id="{A6274B68-4D37-4F4C-ACAF-12A543D039A2}"/>
                  </a:ext>
                </a:extLst>
              </p:cNvPr>
              <p:cNvGrpSpPr/>
              <p:nvPr/>
            </p:nvGrpSpPr>
            <p:grpSpPr>
              <a:xfrm>
                <a:off x="534372" y="4094580"/>
                <a:ext cx="633073" cy="144000"/>
                <a:chOff x="4823974" y="3848093"/>
                <a:chExt cx="633073" cy="144000"/>
              </a:xfrm>
            </p:grpSpPr>
            <p:sp>
              <p:nvSpPr>
                <p:cNvPr id="368" name="Oval 367">
                  <a:extLst>
                    <a:ext uri="{FF2B5EF4-FFF2-40B4-BE49-F238E27FC236}">
                      <a16:creationId xmlns:a16="http://schemas.microsoft.com/office/drawing/2014/main" id="{5E04D9C9-BAB0-014B-8575-F7153D721C2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Oval 368">
                  <a:extLst>
                    <a:ext uri="{FF2B5EF4-FFF2-40B4-BE49-F238E27FC236}">
                      <a16:creationId xmlns:a16="http://schemas.microsoft.com/office/drawing/2014/main" id="{ED60E899-760A-7747-9426-5936672D530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Oval 369">
                  <a:extLst>
                    <a:ext uri="{FF2B5EF4-FFF2-40B4-BE49-F238E27FC236}">
                      <a16:creationId xmlns:a16="http://schemas.microsoft.com/office/drawing/2014/main" id="{22537D8E-D250-7B45-A5D4-6E405C568767}"/>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7" name="Rectangle 366">
                <a:extLst>
                  <a:ext uri="{FF2B5EF4-FFF2-40B4-BE49-F238E27FC236}">
                    <a16:creationId xmlns:a16="http://schemas.microsoft.com/office/drawing/2014/main" id="{19848FCA-B46F-A24B-BCB6-9789FB3F79D8}"/>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76" name="Group 375">
            <a:extLst>
              <a:ext uri="{FF2B5EF4-FFF2-40B4-BE49-F238E27FC236}">
                <a16:creationId xmlns:a16="http://schemas.microsoft.com/office/drawing/2014/main" id="{8FEB3DE3-4679-FF4C-991B-BE197A13F8B0}"/>
              </a:ext>
            </a:extLst>
          </p:cNvPr>
          <p:cNvGrpSpPr/>
          <p:nvPr/>
        </p:nvGrpSpPr>
        <p:grpSpPr>
          <a:xfrm>
            <a:off x="7852205" y="971594"/>
            <a:ext cx="848540" cy="347465"/>
            <a:chOff x="343166" y="5279680"/>
            <a:chExt cx="848540" cy="347465"/>
          </a:xfrm>
        </p:grpSpPr>
        <p:grpSp>
          <p:nvGrpSpPr>
            <p:cNvPr id="377" name="Group 376">
              <a:extLst>
                <a:ext uri="{FF2B5EF4-FFF2-40B4-BE49-F238E27FC236}">
                  <a16:creationId xmlns:a16="http://schemas.microsoft.com/office/drawing/2014/main" id="{7A0DE21A-0970-F847-B7BA-6260EB481044}"/>
                </a:ext>
              </a:extLst>
            </p:cNvPr>
            <p:cNvGrpSpPr/>
            <p:nvPr/>
          </p:nvGrpSpPr>
          <p:grpSpPr>
            <a:xfrm>
              <a:off x="343166" y="5279680"/>
              <a:ext cx="845511" cy="146091"/>
              <a:chOff x="321934" y="4094580"/>
              <a:chExt cx="845511" cy="146091"/>
            </a:xfrm>
          </p:grpSpPr>
          <p:grpSp>
            <p:nvGrpSpPr>
              <p:cNvPr id="384" name="Group 383">
                <a:extLst>
                  <a:ext uri="{FF2B5EF4-FFF2-40B4-BE49-F238E27FC236}">
                    <a16:creationId xmlns:a16="http://schemas.microsoft.com/office/drawing/2014/main" id="{50F0C9E1-B20B-3B49-A78A-4660C64ED2DA}"/>
                  </a:ext>
                </a:extLst>
              </p:cNvPr>
              <p:cNvGrpSpPr/>
              <p:nvPr/>
            </p:nvGrpSpPr>
            <p:grpSpPr>
              <a:xfrm>
                <a:off x="534372" y="4094580"/>
                <a:ext cx="633073" cy="144000"/>
                <a:chOff x="4823974" y="3848093"/>
                <a:chExt cx="633073" cy="144000"/>
              </a:xfrm>
            </p:grpSpPr>
            <p:sp>
              <p:nvSpPr>
                <p:cNvPr id="386" name="Oval 385">
                  <a:extLst>
                    <a:ext uri="{FF2B5EF4-FFF2-40B4-BE49-F238E27FC236}">
                      <a16:creationId xmlns:a16="http://schemas.microsoft.com/office/drawing/2014/main" id="{01D57E86-C91C-0149-86AB-857F18540D46}"/>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Oval 386">
                  <a:extLst>
                    <a:ext uri="{FF2B5EF4-FFF2-40B4-BE49-F238E27FC236}">
                      <a16:creationId xmlns:a16="http://schemas.microsoft.com/office/drawing/2014/main" id="{993C9163-3D79-E949-8FD6-57B7823D62A8}"/>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Oval 387">
                  <a:extLst>
                    <a:ext uri="{FF2B5EF4-FFF2-40B4-BE49-F238E27FC236}">
                      <a16:creationId xmlns:a16="http://schemas.microsoft.com/office/drawing/2014/main" id="{423544AB-DEC8-6B4D-AFDE-139AFDB5BC9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5" name="Rectangle 384">
                <a:extLst>
                  <a:ext uri="{FF2B5EF4-FFF2-40B4-BE49-F238E27FC236}">
                    <a16:creationId xmlns:a16="http://schemas.microsoft.com/office/drawing/2014/main" id="{28479180-8BAC-F149-BC59-CEF6E1B43DB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78" name="Group 377">
              <a:extLst>
                <a:ext uri="{FF2B5EF4-FFF2-40B4-BE49-F238E27FC236}">
                  <a16:creationId xmlns:a16="http://schemas.microsoft.com/office/drawing/2014/main" id="{D914410C-A1C8-D946-9724-3C098DA949E8}"/>
                </a:ext>
              </a:extLst>
            </p:cNvPr>
            <p:cNvGrpSpPr/>
            <p:nvPr/>
          </p:nvGrpSpPr>
          <p:grpSpPr>
            <a:xfrm>
              <a:off x="346195" y="5481054"/>
              <a:ext cx="845511" cy="146091"/>
              <a:chOff x="321934" y="4094580"/>
              <a:chExt cx="845511" cy="146091"/>
            </a:xfrm>
          </p:grpSpPr>
          <p:grpSp>
            <p:nvGrpSpPr>
              <p:cNvPr id="379" name="Group 378">
                <a:extLst>
                  <a:ext uri="{FF2B5EF4-FFF2-40B4-BE49-F238E27FC236}">
                    <a16:creationId xmlns:a16="http://schemas.microsoft.com/office/drawing/2014/main" id="{42392423-4E3C-0C49-9DB2-0290FB8C627C}"/>
                  </a:ext>
                </a:extLst>
              </p:cNvPr>
              <p:cNvGrpSpPr/>
              <p:nvPr/>
            </p:nvGrpSpPr>
            <p:grpSpPr>
              <a:xfrm>
                <a:off x="534372" y="4094580"/>
                <a:ext cx="633073" cy="144000"/>
                <a:chOff x="4823974" y="3848093"/>
                <a:chExt cx="633073" cy="144000"/>
              </a:xfrm>
            </p:grpSpPr>
            <p:sp>
              <p:nvSpPr>
                <p:cNvPr id="381" name="Oval 380">
                  <a:extLst>
                    <a:ext uri="{FF2B5EF4-FFF2-40B4-BE49-F238E27FC236}">
                      <a16:creationId xmlns:a16="http://schemas.microsoft.com/office/drawing/2014/main" id="{80DCB959-86A5-2C47-B2AB-F945BE412474}"/>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Oval 381">
                  <a:extLst>
                    <a:ext uri="{FF2B5EF4-FFF2-40B4-BE49-F238E27FC236}">
                      <a16:creationId xmlns:a16="http://schemas.microsoft.com/office/drawing/2014/main" id="{8AC87E04-A188-2A45-A09F-181F633A2368}"/>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Oval 382">
                  <a:extLst>
                    <a:ext uri="{FF2B5EF4-FFF2-40B4-BE49-F238E27FC236}">
                      <a16:creationId xmlns:a16="http://schemas.microsoft.com/office/drawing/2014/main" id="{C1F6900A-AAD8-324F-868A-4D998D699CDF}"/>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0" name="Rectangle 379">
                <a:extLst>
                  <a:ext uri="{FF2B5EF4-FFF2-40B4-BE49-F238E27FC236}">
                    <a16:creationId xmlns:a16="http://schemas.microsoft.com/office/drawing/2014/main" id="{64F5FA10-00EA-A64B-B3DC-BF3917D30451}"/>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89" name="Group 388">
            <a:extLst>
              <a:ext uri="{FF2B5EF4-FFF2-40B4-BE49-F238E27FC236}">
                <a16:creationId xmlns:a16="http://schemas.microsoft.com/office/drawing/2014/main" id="{7E7FA6BB-46D0-9642-9379-A021CC751DA3}"/>
              </a:ext>
            </a:extLst>
          </p:cNvPr>
          <p:cNvGrpSpPr/>
          <p:nvPr/>
        </p:nvGrpSpPr>
        <p:grpSpPr>
          <a:xfrm>
            <a:off x="7852205" y="1589588"/>
            <a:ext cx="845511" cy="146091"/>
            <a:chOff x="321934" y="4094580"/>
            <a:chExt cx="845511" cy="146091"/>
          </a:xfrm>
        </p:grpSpPr>
        <p:grpSp>
          <p:nvGrpSpPr>
            <p:cNvPr id="390" name="Group 389">
              <a:extLst>
                <a:ext uri="{FF2B5EF4-FFF2-40B4-BE49-F238E27FC236}">
                  <a16:creationId xmlns:a16="http://schemas.microsoft.com/office/drawing/2014/main" id="{315212CD-762C-E64B-A18F-0EE510557A7F}"/>
                </a:ext>
              </a:extLst>
            </p:cNvPr>
            <p:cNvGrpSpPr/>
            <p:nvPr/>
          </p:nvGrpSpPr>
          <p:grpSpPr>
            <a:xfrm>
              <a:off x="534372" y="4094580"/>
              <a:ext cx="633073" cy="144000"/>
              <a:chOff x="4823974" y="3848093"/>
              <a:chExt cx="633073" cy="144000"/>
            </a:xfrm>
          </p:grpSpPr>
          <p:sp>
            <p:nvSpPr>
              <p:cNvPr id="392" name="Oval 391">
                <a:extLst>
                  <a:ext uri="{FF2B5EF4-FFF2-40B4-BE49-F238E27FC236}">
                    <a16:creationId xmlns:a16="http://schemas.microsoft.com/office/drawing/2014/main" id="{51593F8E-0943-1342-93F0-994BFF6AABC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15D29D01-2BCF-C442-87AC-6AFA160233F0}"/>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5DEA485F-A4E1-E240-9D2D-E873A43DEE3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1" name="Rectangle 390">
              <a:extLst>
                <a:ext uri="{FF2B5EF4-FFF2-40B4-BE49-F238E27FC236}">
                  <a16:creationId xmlns:a16="http://schemas.microsoft.com/office/drawing/2014/main" id="{844795DF-F9C7-1C44-BE0F-39D1352463BE}"/>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95" name="Group 394">
            <a:extLst>
              <a:ext uri="{FF2B5EF4-FFF2-40B4-BE49-F238E27FC236}">
                <a16:creationId xmlns:a16="http://schemas.microsoft.com/office/drawing/2014/main" id="{94925940-A6F4-1A4F-8E92-9A67CADA159B}"/>
              </a:ext>
            </a:extLst>
          </p:cNvPr>
          <p:cNvGrpSpPr/>
          <p:nvPr/>
        </p:nvGrpSpPr>
        <p:grpSpPr>
          <a:xfrm>
            <a:off x="7852205" y="2038774"/>
            <a:ext cx="845511" cy="146091"/>
            <a:chOff x="321934" y="4094580"/>
            <a:chExt cx="845511" cy="146091"/>
          </a:xfrm>
        </p:grpSpPr>
        <p:grpSp>
          <p:nvGrpSpPr>
            <p:cNvPr id="396" name="Group 395">
              <a:extLst>
                <a:ext uri="{FF2B5EF4-FFF2-40B4-BE49-F238E27FC236}">
                  <a16:creationId xmlns:a16="http://schemas.microsoft.com/office/drawing/2014/main" id="{246E8A89-434D-CD48-86A8-9A8BD747F956}"/>
                </a:ext>
              </a:extLst>
            </p:cNvPr>
            <p:cNvGrpSpPr/>
            <p:nvPr/>
          </p:nvGrpSpPr>
          <p:grpSpPr>
            <a:xfrm>
              <a:off x="534372" y="4094580"/>
              <a:ext cx="633073" cy="144000"/>
              <a:chOff x="4823974" y="3848093"/>
              <a:chExt cx="633073" cy="144000"/>
            </a:xfrm>
          </p:grpSpPr>
          <p:sp>
            <p:nvSpPr>
              <p:cNvPr id="398" name="Oval 397">
                <a:extLst>
                  <a:ext uri="{FF2B5EF4-FFF2-40B4-BE49-F238E27FC236}">
                    <a16:creationId xmlns:a16="http://schemas.microsoft.com/office/drawing/2014/main" id="{99A033E2-C5FE-3847-91D0-3FC0513D8D6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Oval 398">
                <a:extLst>
                  <a:ext uri="{FF2B5EF4-FFF2-40B4-BE49-F238E27FC236}">
                    <a16:creationId xmlns:a16="http://schemas.microsoft.com/office/drawing/2014/main" id="{4C445421-0DCB-BD49-BCEE-35EBF938796D}"/>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Oval 399">
                <a:extLst>
                  <a:ext uri="{FF2B5EF4-FFF2-40B4-BE49-F238E27FC236}">
                    <a16:creationId xmlns:a16="http://schemas.microsoft.com/office/drawing/2014/main" id="{C029A18C-4A00-4242-BBE9-FF00E420BDE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7" name="Rectangle 396">
              <a:extLst>
                <a:ext uri="{FF2B5EF4-FFF2-40B4-BE49-F238E27FC236}">
                  <a16:creationId xmlns:a16="http://schemas.microsoft.com/office/drawing/2014/main" id="{3E2255D2-F9DC-9D40-A8B6-70610B67A616}"/>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01" name="Group 400">
            <a:extLst>
              <a:ext uri="{FF2B5EF4-FFF2-40B4-BE49-F238E27FC236}">
                <a16:creationId xmlns:a16="http://schemas.microsoft.com/office/drawing/2014/main" id="{AAC16C92-04B4-4846-BF8B-927ECD83988C}"/>
              </a:ext>
            </a:extLst>
          </p:cNvPr>
          <p:cNvGrpSpPr/>
          <p:nvPr/>
        </p:nvGrpSpPr>
        <p:grpSpPr>
          <a:xfrm>
            <a:off x="7852205" y="2467648"/>
            <a:ext cx="845511" cy="146091"/>
            <a:chOff x="321934" y="4094580"/>
            <a:chExt cx="845511" cy="146091"/>
          </a:xfrm>
        </p:grpSpPr>
        <p:grpSp>
          <p:nvGrpSpPr>
            <p:cNvPr id="402" name="Group 401">
              <a:extLst>
                <a:ext uri="{FF2B5EF4-FFF2-40B4-BE49-F238E27FC236}">
                  <a16:creationId xmlns:a16="http://schemas.microsoft.com/office/drawing/2014/main" id="{98EFD63A-E4A3-1344-B898-E0288BECDC63}"/>
                </a:ext>
              </a:extLst>
            </p:cNvPr>
            <p:cNvGrpSpPr/>
            <p:nvPr/>
          </p:nvGrpSpPr>
          <p:grpSpPr>
            <a:xfrm>
              <a:off x="534372" y="4094580"/>
              <a:ext cx="633073" cy="144000"/>
              <a:chOff x="4823974" y="3848093"/>
              <a:chExt cx="633073" cy="144000"/>
            </a:xfrm>
          </p:grpSpPr>
          <p:sp>
            <p:nvSpPr>
              <p:cNvPr id="404" name="Oval 403">
                <a:extLst>
                  <a:ext uri="{FF2B5EF4-FFF2-40B4-BE49-F238E27FC236}">
                    <a16:creationId xmlns:a16="http://schemas.microsoft.com/office/drawing/2014/main" id="{BFDEEE54-6F00-3F42-8DFE-4DD13F357A0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498E2CAF-32F6-D64E-998D-23D6BCB7F429}"/>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EDCA4396-0BE6-5844-AAD1-1B833B21E838}"/>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3" name="Rectangle 402">
              <a:extLst>
                <a:ext uri="{FF2B5EF4-FFF2-40B4-BE49-F238E27FC236}">
                  <a16:creationId xmlns:a16="http://schemas.microsoft.com/office/drawing/2014/main" id="{1C3CD105-4ADF-C145-A9FA-48B233F87485}"/>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07" name="Group 406">
            <a:extLst>
              <a:ext uri="{FF2B5EF4-FFF2-40B4-BE49-F238E27FC236}">
                <a16:creationId xmlns:a16="http://schemas.microsoft.com/office/drawing/2014/main" id="{C074F97A-8ADE-2B40-9DA6-FC8A1921C49E}"/>
              </a:ext>
            </a:extLst>
          </p:cNvPr>
          <p:cNvGrpSpPr/>
          <p:nvPr/>
        </p:nvGrpSpPr>
        <p:grpSpPr>
          <a:xfrm>
            <a:off x="7852205" y="2258606"/>
            <a:ext cx="845511" cy="146091"/>
            <a:chOff x="321934" y="4094580"/>
            <a:chExt cx="845511" cy="146091"/>
          </a:xfrm>
        </p:grpSpPr>
        <p:grpSp>
          <p:nvGrpSpPr>
            <p:cNvPr id="408" name="Group 407">
              <a:extLst>
                <a:ext uri="{FF2B5EF4-FFF2-40B4-BE49-F238E27FC236}">
                  <a16:creationId xmlns:a16="http://schemas.microsoft.com/office/drawing/2014/main" id="{0A74E206-17D8-CC4D-9E78-E918C3C90BCF}"/>
                </a:ext>
              </a:extLst>
            </p:cNvPr>
            <p:cNvGrpSpPr/>
            <p:nvPr/>
          </p:nvGrpSpPr>
          <p:grpSpPr>
            <a:xfrm>
              <a:off x="534372" y="4094580"/>
              <a:ext cx="633073" cy="144000"/>
              <a:chOff x="4823974" y="3848093"/>
              <a:chExt cx="633073" cy="144000"/>
            </a:xfrm>
          </p:grpSpPr>
          <p:sp>
            <p:nvSpPr>
              <p:cNvPr id="410" name="Oval 409">
                <a:extLst>
                  <a:ext uri="{FF2B5EF4-FFF2-40B4-BE49-F238E27FC236}">
                    <a16:creationId xmlns:a16="http://schemas.microsoft.com/office/drawing/2014/main" id="{30FAC5C9-9819-C243-BDEF-BBABA5A1DC9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091FB58C-952F-1340-ABAA-C4DBCF7D9ACC}"/>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243FBD62-CC6E-504D-95B9-6204DBAA1B2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9" name="Rectangle 408">
              <a:extLst>
                <a:ext uri="{FF2B5EF4-FFF2-40B4-BE49-F238E27FC236}">
                  <a16:creationId xmlns:a16="http://schemas.microsoft.com/office/drawing/2014/main" id="{23ECD4AC-91C5-474F-92F3-1456CFF5CF9F}"/>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13" name="Group 412">
            <a:extLst>
              <a:ext uri="{FF2B5EF4-FFF2-40B4-BE49-F238E27FC236}">
                <a16:creationId xmlns:a16="http://schemas.microsoft.com/office/drawing/2014/main" id="{B219B544-F769-8146-8D80-A447FC50A747}"/>
              </a:ext>
            </a:extLst>
          </p:cNvPr>
          <p:cNvGrpSpPr/>
          <p:nvPr/>
        </p:nvGrpSpPr>
        <p:grpSpPr>
          <a:xfrm>
            <a:off x="7852205" y="2719518"/>
            <a:ext cx="845511" cy="146091"/>
            <a:chOff x="321934" y="4094580"/>
            <a:chExt cx="845511" cy="146091"/>
          </a:xfrm>
        </p:grpSpPr>
        <p:grpSp>
          <p:nvGrpSpPr>
            <p:cNvPr id="414" name="Group 413">
              <a:extLst>
                <a:ext uri="{FF2B5EF4-FFF2-40B4-BE49-F238E27FC236}">
                  <a16:creationId xmlns:a16="http://schemas.microsoft.com/office/drawing/2014/main" id="{5A1FE21D-8D64-A949-AE62-10A61730EF49}"/>
                </a:ext>
              </a:extLst>
            </p:cNvPr>
            <p:cNvGrpSpPr/>
            <p:nvPr/>
          </p:nvGrpSpPr>
          <p:grpSpPr>
            <a:xfrm>
              <a:off x="534372" y="4094580"/>
              <a:ext cx="633073" cy="144000"/>
              <a:chOff x="4823974" y="3848093"/>
              <a:chExt cx="633073" cy="144000"/>
            </a:xfrm>
          </p:grpSpPr>
          <p:sp>
            <p:nvSpPr>
              <p:cNvPr id="416" name="Oval 415">
                <a:extLst>
                  <a:ext uri="{FF2B5EF4-FFF2-40B4-BE49-F238E27FC236}">
                    <a16:creationId xmlns:a16="http://schemas.microsoft.com/office/drawing/2014/main" id="{685CEF2B-5C20-394F-A2EB-4ED1BFF4F17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Oval 416">
                <a:extLst>
                  <a:ext uri="{FF2B5EF4-FFF2-40B4-BE49-F238E27FC236}">
                    <a16:creationId xmlns:a16="http://schemas.microsoft.com/office/drawing/2014/main" id="{BBA1DBB4-F480-684B-843F-F2D726A5D79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Oval 417">
                <a:extLst>
                  <a:ext uri="{FF2B5EF4-FFF2-40B4-BE49-F238E27FC236}">
                    <a16:creationId xmlns:a16="http://schemas.microsoft.com/office/drawing/2014/main" id="{279C504F-9BA8-874F-B94F-8DF31A5507F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5" name="Rectangle 414">
              <a:extLst>
                <a:ext uri="{FF2B5EF4-FFF2-40B4-BE49-F238E27FC236}">
                  <a16:creationId xmlns:a16="http://schemas.microsoft.com/office/drawing/2014/main" id="{64748CED-8995-854C-9B7A-B5D45AD67717}"/>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19" name="Group 418">
            <a:extLst>
              <a:ext uri="{FF2B5EF4-FFF2-40B4-BE49-F238E27FC236}">
                <a16:creationId xmlns:a16="http://schemas.microsoft.com/office/drawing/2014/main" id="{78896B34-F3BC-1445-BCD8-0E9FB2C9AA65}"/>
              </a:ext>
            </a:extLst>
          </p:cNvPr>
          <p:cNvGrpSpPr/>
          <p:nvPr/>
        </p:nvGrpSpPr>
        <p:grpSpPr>
          <a:xfrm>
            <a:off x="7852205" y="3148392"/>
            <a:ext cx="845511" cy="146091"/>
            <a:chOff x="321934" y="4094580"/>
            <a:chExt cx="845511" cy="146091"/>
          </a:xfrm>
        </p:grpSpPr>
        <p:grpSp>
          <p:nvGrpSpPr>
            <p:cNvPr id="420" name="Group 419">
              <a:extLst>
                <a:ext uri="{FF2B5EF4-FFF2-40B4-BE49-F238E27FC236}">
                  <a16:creationId xmlns:a16="http://schemas.microsoft.com/office/drawing/2014/main" id="{49D42A85-8ACD-F447-88B9-426133B194AC}"/>
                </a:ext>
              </a:extLst>
            </p:cNvPr>
            <p:cNvGrpSpPr/>
            <p:nvPr/>
          </p:nvGrpSpPr>
          <p:grpSpPr>
            <a:xfrm>
              <a:off x="534372" y="4094580"/>
              <a:ext cx="633073" cy="144000"/>
              <a:chOff x="4823974" y="3848093"/>
              <a:chExt cx="633073" cy="144000"/>
            </a:xfrm>
          </p:grpSpPr>
          <p:sp>
            <p:nvSpPr>
              <p:cNvPr id="422" name="Oval 421">
                <a:extLst>
                  <a:ext uri="{FF2B5EF4-FFF2-40B4-BE49-F238E27FC236}">
                    <a16:creationId xmlns:a16="http://schemas.microsoft.com/office/drawing/2014/main" id="{DFD32680-529F-3948-A795-5FC83F893734}"/>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Oval 422">
                <a:extLst>
                  <a:ext uri="{FF2B5EF4-FFF2-40B4-BE49-F238E27FC236}">
                    <a16:creationId xmlns:a16="http://schemas.microsoft.com/office/drawing/2014/main" id="{1B8E34C6-8B22-034C-87AA-D3644AB63C32}"/>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Oval 423">
                <a:extLst>
                  <a:ext uri="{FF2B5EF4-FFF2-40B4-BE49-F238E27FC236}">
                    <a16:creationId xmlns:a16="http://schemas.microsoft.com/office/drawing/2014/main" id="{379CC644-F605-8E4E-89FC-32E41E613BB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1" name="Rectangle 420">
              <a:extLst>
                <a:ext uri="{FF2B5EF4-FFF2-40B4-BE49-F238E27FC236}">
                  <a16:creationId xmlns:a16="http://schemas.microsoft.com/office/drawing/2014/main" id="{8824019D-4FEB-2F47-AD5B-F489A73374B5}"/>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 name="Group 424">
            <a:extLst>
              <a:ext uri="{FF2B5EF4-FFF2-40B4-BE49-F238E27FC236}">
                <a16:creationId xmlns:a16="http://schemas.microsoft.com/office/drawing/2014/main" id="{68DAB35E-12F7-B144-A4AB-8CCFF684069D}"/>
              </a:ext>
            </a:extLst>
          </p:cNvPr>
          <p:cNvGrpSpPr/>
          <p:nvPr/>
        </p:nvGrpSpPr>
        <p:grpSpPr>
          <a:xfrm>
            <a:off x="7852205" y="2939350"/>
            <a:ext cx="845511" cy="146091"/>
            <a:chOff x="321934" y="4094580"/>
            <a:chExt cx="845511" cy="146091"/>
          </a:xfrm>
        </p:grpSpPr>
        <p:grpSp>
          <p:nvGrpSpPr>
            <p:cNvPr id="426" name="Group 425">
              <a:extLst>
                <a:ext uri="{FF2B5EF4-FFF2-40B4-BE49-F238E27FC236}">
                  <a16:creationId xmlns:a16="http://schemas.microsoft.com/office/drawing/2014/main" id="{2492BCC3-C197-C14B-A22A-9F756AC6729F}"/>
                </a:ext>
              </a:extLst>
            </p:cNvPr>
            <p:cNvGrpSpPr/>
            <p:nvPr/>
          </p:nvGrpSpPr>
          <p:grpSpPr>
            <a:xfrm>
              <a:off x="534372" y="4094580"/>
              <a:ext cx="633073" cy="144000"/>
              <a:chOff x="4823974" y="3848093"/>
              <a:chExt cx="633073" cy="144000"/>
            </a:xfrm>
          </p:grpSpPr>
          <p:sp>
            <p:nvSpPr>
              <p:cNvPr id="428" name="Oval 427">
                <a:extLst>
                  <a:ext uri="{FF2B5EF4-FFF2-40B4-BE49-F238E27FC236}">
                    <a16:creationId xmlns:a16="http://schemas.microsoft.com/office/drawing/2014/main" id="{CCAB3327-0D59-B74D-9B6A-0A3FA54A443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C3A00AB2-8BB1-F747-848C-D3C66C087373}"/>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67693553-9061-8C4B-AE16-C5ED1EA354D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7" name="Rectangle 426">
              <a:extLst>
                <a:ext uri="{FF2B5EF4-FFF2-40B4-BE49-F238E27FC236}">
                  <a16:creationId xmlns:a16="http://schemas.microsoft.com/office/drawing/2014/main" id="{41F83048-8BD7-2D41-818D-F65F560A8FC4}"/>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9" name="Straight Arrow Connector 8">
            <a:extLst>
              <a:ext uri="{FF2B5EF4-FFF2-40B4-BE49-F238E27FC236}">
                <a16:creationId xmlns:a16="http://schemas.microsoft.com/office/drawing/2014/main" id="{42A751FA-CEF7-2741-969A-33AF0320AC86}"/>
              </a:ext>
            </a:extLst>
          </p:cNvPr>
          <p:cNvCxnSpPr>
            <a:cxnSpLocks/>
          </p:cNvCxnSpPr>
          <p:nvPr/>
        </p:nvCxnSpPr>
        <p:spPr>
          <a:xfrm flipH="1">
            <a:off x="4775242" y="3387879"/>
            <a:ext cx="3470983" cy="77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A6EB0621-2BF8-294C-9280-42443665A5B4}"/>
              </a:ext>
            </a:extLst>
          </p:cNvPr>
          <p:cNvSpPr>
            <a:spLocks noGrp="1"/>
          </p:cNvSpPr>
          <p:nvPr>
            <p:ph type="sldNum" sz="quarter" idx="12"/>
          </p:nvPr>
        </p:nvSpPr>
        <p:spPr/>
        <p:txBody>
          <a:bodyPr/>
          <a:lstStyle/>
          <a:p>
            <a:fld id="{67C9959E-8E6B-B04C-9955-EA096F41CA7A}" type="slidenum">
              <a:rPr lang="en-GB" smtClean="0"/>
              <a:t>45</a:t>
            </a:fld>
            <a:endParaRPr lang="en-GB"/>
          </a:p>
        </p:txBody>
      </p:sp>
    </p:spTree>
    <p:extLst>
      <p:ext uri="{BB962C8B-B14F-4D97-AF65-F5344CB8AC3E}">
        <p14:creationId xmlns:p14="http://schemas.microsoft.com/office/powerpoint/2010/main" val="127924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5E66743C-2471-5346-AFAD-D3E131D086D3}"/>
              </a:ext>
            </a:extLst>
          </p:cNvPr>
          <p:cNvSpPr>
            <a:spLocks noGrp="1"/>
          </p:cNvSpPr>
          <p:nvPr>
            <p:ph idx="1"/>
          </p:nvPr>
        </p:nvSpPr>
        <p:spPr/>
        <p:txBody>
          <a:bodyPr/>
          <a:lstStyle/>
          <a:p>
            <a:pPr marL="514350" indent="-514350">
              <a:buFont typeface="+mj-lt"/>
              <a:buAutoNum type="arabicPeriod" startAt="4"/>
            </a:pPr>
            <a:r>
              <a:rPr lang="en-GB" dirty="0"/>
              <a:t>Recolour nodes based on collected signatures</a:t>
            </a:r>
          </a:p>
          <a:p>
            <a:pPr lvl="1"/>
            <a:r>
              <a:rPr lang="en-GB" dirty="0"/>
              <a:t>5 colours for the </a:t>
            </a:r>
            <a:br>
              <a:rPr lang="en-GB" dirty="0"/>
            </a:br>
            <a:r>
              <a:rPr lang="en-GB" dirty="0"/>
              <a:t>nodes: </a:t>
            </a:r>
            <a:r>
              <a:rPr lang="en-GB" dirty="0">
                <a:solidFill>
                  <a:schemeClr val="accent4"/>
                </a:solidFill>
              </a:rPr>
              <a:t>● </a:t>
            </a:r>
            <a:r>
              <a:rPr lang="en-GB" dirty="0">
                <a:solidFill>
                  <a:schemeClr val="accent2"/>
                </a:solidFill>
              </a:rPr>
              <a:t>●</a:t>
            </a:r>
            <a:r>
              <a:rPr lang="en-GB" dirty="0">
                <a:solidFill>
                  <a:schemeClr val="accent4"/>
                </a:solidFill>
              </a:rPr>
              <a:t> </a:t>
            </a:r>
            <a:r>
              <a:rPr lang="en-GB" dirty="0">
                <a:solidFill>
                  <a:srgbClr val="7030A0"/>
                </a:solidFill>
              </a:rPr>
              <a:t>●</a:t>
            </a:r>
            <a:r>
              <a:rPr lang="en-GB" dirty="0">
                <a:solidFill>
                  <a:schemeClr val="accent4"/>
                </a:solidFill>
              </a:rPr>
              <a:t> </a:t>
            </a:r>
            <a:r>
              <a:rPr lang="en-GB" dirty="0"/>
              <a:t>●</a:t>
            </a:r>
            <a:r>
              <a:rPr lang="en-GB" dirty="0">
                <a:solidFill>
                  <a:schemeClr val="accent4"/>
                </a:solidFill>
              </a:rPr>
              <a:t> </a:t>
            </a:r>
            <a:r>
              <a:rPr lang="en-GB" dirty="0">
                <a:solidFill>
                  <a:schemeClr val="accent5"/>
                </a:solidFill>
              </a:rPr>
              <a:t>●</a:t>
            </a:r>
          </a:p>
          <a:p>
            <a:pPr lvl="1"/>
            <a:r>
              <a:rPr lang="en-GB" dirty="0"/>
              <a:t>Factors as before</a:t>
            </a:r>
          </a:p>
          <a:p>
            <a:endParaRPr lang="en-GB" dirty="0"/>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en-GB">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A1524660-1D25-3C41-BFFF-20524AA786F1}"/>
              </a:ext>
            </a:extLst>
          </p:cNvPr>
          <p:cNvSpPr/>
          <p:nvPr/>
        </p:nvSpPr>
        <p:spPr>
          <a:xfrm>
            <a:off x="754009" y="4953072"/>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Oval 332">
            <a:extLst>
              <a:ext uri="{FF2B5EF4-FFF2-40B4-BE49-F238E27FC236}">
                <a16:creationId xmlns:a16="http://schemas.microsoft.com/office/drawing/2014/main" id="{20B0DCAF-C292-2142-B3E8-76D0D6077C55}"/>
              </a:ext>
            </a:extLst>
          </p:cNvPr>
          <p:cNvSpPr/>
          <p:nvPr/>
        </p:nvSpPr>
        <p:spPr>
          <a:xfrm>
            <a:off x="4449940" y="239348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49" name="Oval 348">
            <a:extLst>
              <a:ext uri="{FF2B5EF4-FFF2-40B4-BE49-F238E27FC236}">
                <a16:creationId xmlns:a16="http://schemas.microsoft.com/office/drawing/2014/main" id="{03D117D4-5AAA-DB4C-B2D0-430FAB6F4452}"/>
              </a:ext>
            </a:extLst>
          </p:cNvPr>
          <p:cNvSpPr/>
          <p:nvPr/>
        </p:nvSpPr>
        <p:spPr>
          <a:xfrm>
            <a:off x="4500000" y="2941679"/>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0" name="Oval 349">
            <a:extLst>
              <a:ext uri="{FF2B5EF4-FFF2-40B4-BE49-F238E27FC236}">
                <a16:creationId xmlns:a16="http://schemas.microsoft.com/office/drawing/2014/main" id="{ABFF47FF-BC87-3544-AF18-EF870270C48F}"/>
              </a:ext>
            </a:extLst>
          </p:cNvPr>
          <p:cNvSpPr/>
          <p:nvPr/>
        </p:nvSpPr>
        <p:spPr>
          <a:xfrm>
            <a:off x="3404132" y="3493701"/>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1" name="Oval 350">
            <a:extLst>
              <a:ext uri="{FF2B5EF4-FFF2-40B4-BE49-F238E27FC236}">
                <a16:creationId xmlns:a16="http://schemas.microsoft.com/office/drawing/2014/main" id="{A63DC57A-0074-774A-8E70-2CD7A5B4D371}"/>
              </a:ext>
            </a:extLst>
          </p:cNvPr>
          <p:cNvSpPr/>
          <p:nvPr/>
        </p:nvSpPr>
        <p:spPr>
          <a:xfrm>
            <a:off x="5570915" y="351362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2" name="Oval 351">
            <a:extLst>
              <a:ext uri="{FF2B5EF4-FFF2-40B4-BE49-F238E27FC236}">
                <a16:creationId xmlns:a16="http://schemas.microsoft.com/office/drawing/2014/main" id="{C1D1D8B8-2086-7545-B73C-7D1380C2F578}"/>
              </a:ext>
            </a:extLst>
          </p:cNvPr>
          <p:cNvSpPr/>
          <p:nvPr/>
        </p:nvSpPr>
        <p:spPr>
          <a:xfrm>
            <a:off x="4518202" y="415255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2CF56E8-DA43-3D44-8701-231ADA7A0A18}"/>
              </a:ext>
            </a:extLst>
          </p:cNvPr>
          <p:cNvSpPr/>
          <p:nvPr/>
        </p:nvSpPr>
        <p:spPr>
          <a:xfrm>
            <a:off x="8318848" y="4906597"/>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146881C7-89C8-864B-B463-311537AAA806}"/>
              </a:ext>
            </a:extLst>
          </p:cNvPr>
          <p:cNvSpPr/>
          <p:nvPr/>
        </p:nvSpPr>
        <p:spPr>
          <a:xfrm>
            <a:off x="3196569" y="6036239"/>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02452CFA-643D-6F4D-8943-1CD3114ED247}"/>
              </a:ext>
            </a:extLst>
          </p:cNvPr>
          <p:cNvSpPr/>
          <p:nvPr/>
        </p:nvSpPr>
        <p:spPr>
          <a:xfrm>
            <a:off x="1737679" y="5787114"/>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B97B00F7-A49D-C64B-ABD3-05E5B69D05F5}"/>
              </a:ext>
            </a:extLst>
          </p:cNvPr>
          <p:cNvSpPr/>
          <p:nvPr/>
        </p:nvSpPr>
        <p:spPr>
          <a:xfrm>
            <a:off x="2688151" y="4659266"/>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700AEF14-5282-7D4C-BD21-00226A566A6C}"/>
              </a:ext>
            </a:extLst>
          </p:cNvPr>
          <p:cNvSpPr/>
          <p:nvPr/>
        </p:nvSpPr>
        <p:spPr>
          <a:xfrm>
            <a:off x="4654010" y="5360370"/>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val 363">
            <a:extLst>
              <a:ext uri="{FF2B5EF4-FFF2-40B4-BE49-F238E27FC236}">
                <a16:creationId xmlns:a16="http://schemas.microsoft.com/office/drawing/2014/main" id="{18DDACD3-FBA6-2940-9C72-0C3E23CC1CA7}"/>
              </a:ext>
            </a:extLst>
          </p:cNvPr>
          <p:cNvSpPr/>
          <p:nvPr/>
        </p:nvSpPr>
        <p:spPr>
          <a:xfrm>
            <a:off x="6402829" y="4634817"/>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15B580E0-AEB5-6447-BC84-FBDE1DDC56A0}"/>
              </a:ext>
            </a:extLst>
          </p:cNvPr>
          <p:cNvSpPr/>
          <p:nvPr/>
        </p:nvSpPr>
        <p:spPr>
          <a:xfrm>
            <a:off x="6601079" y="5729478"/>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40C155FA-207D-9947-90DD-F3ED58AFC2BA}"/>
              </a:ext>
            </a:extLst>
          </p:cNvPr>
          <p:cNvSpPr/>
          <p:nvPr/>
        </p:nvSpPr>
        <p:spPr>
          <a:xfrm>
            <a:off x="5551221" y="633666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Oval 366">
            <a:extLst>
              <a:ext uri="{FF2B5EF4-FFF2-40B4-BE49-F238E27FC236}">
                <a16:creationId xmlns:a16="http://schemas.microsoft.com/office/drawing/2014/main" id="{A0224293-7E1F-FF4D-B188-4153F0D9F8EB}"/>
              </a:ext>
            </a:extLst>
          </p:cNvPr>
          <p:cNvSpPr/>
          <p:nvPr/>
        </p:nvSpPr>
        <p:spPr>
          <a:xfrm>
            <a:off x="1856686" y="525618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8" name="Oval 367">
            <a:extLst>
              <a:ext uri="{FF2B5EF4-FFF2-40B4-BE49-F238E27FC236}">
                <a16:creationId xmlns:a16="http://schemas.microsoft.com/office/drawing/2014/main" id="{2DFE0D5B-0B8D-3A49-9EEB-9712909600CD}"/>
              </a:ext>
            </a:extLst>
          </p:cNvPr>
          <p:cNvSpPr/>
          <p:nvPr/>
        </p:nvSpPr>
        <p:spPr>
          <a:xfrm>
            <a:off x="4187054" y="637214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9" name="Oval 368">
            <a:extLst>
              <a:ext uri="{FF2B5EF4-FFF2-40B4-BE49-F238E27FC236}">
                <a16:creationId xmlns:a16="http://schemas.microsoft.com/office/drawing/2014/main" id="{2B8FEF43-6C7F-AA49-A756-339C8BE9FE5F}"/>
              </a:ext>
            </a:extLst>
          </p:cNvPr>
          <p:cNvSpPr/>
          <p:nvPr/>
        </p:nvSpPr>
        <p:spPr>
          <a:xfrm>
            <a:off x="7282089" y="5213010"/>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Slide Number Placeholder 4">
            <a:extLst>
              <a:ext uri="{FF2B5EF4-FFF2-40B4-BE49-F238E27FC236}">
                <a16:creationId xmlns:a16="http://schemas.microsoft.com/office/drawing/2014/main" id="{E7FDD110-8448-D043-8DF4-93005448B26E}"/>
              </a:ext>
            </a:extLst>
          </p:cNvPr>
          <p:cNvSpPr>
            <a:spLocks noGrp="1"/>
          </p:cNvSpPr>
          <p:nvPr>
            <p:ph type="sldNum" sz="quarter" idx="12"/>
          </p:nvPr>
        </p:nvSpPr>
        <p:spPr/>
        <p:txBody>
          <a:bodyPr/>
          <a:lstStyle/>
          <a:p>
            <a:fld id="{67C9959E-8E6B-B04C-9955-EA096F41CA7A}" type="slidenum">
              <a:rPr lang="en-GB" smtClean="0"/>
              <a:t>46</a:t>
            </a:fld>
            <a:endParaRPr lang="en-GB"/>
          </a:p>
        </p:txBody>
      </p:sp>
    </p:spTree>
    <p:extLst>
      <p:ext uri="{BB962C8B-B14F-4D97-AF65-F5344CB8AC3E}">
        <p14:creationId xmlns:p14="http://schemas.microsoft.com/office/powerpoint/2010/main" val="3032684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5E66743C-2471-5346-AFAD-D3E131D086D3}"/>
              </a:ext>
            </a:extLst>
          </p:cNvPr>
          <p:cNvSpPr>
            <a:spLocks noGrp="1"/>
          </p:cNvSpPr>
          <p:nvPr>
            <p:ph idx="1"/>
          </p:nvPr>
        </p:nvSpPr>
        <p:spPr/>
        <p:txBody>
          <a:bodyPr/>
          <a:lstStyle/>
          <a:p>
            <a:pPr marL="514350" indent="-514350">
              <a:buFont typeface="+mj-lt"/>
              <a:buAutoNum type="arabicPeriod" startAt="5"/>
            </a:pPr>
            <a:r>
              <a:rPr lang="en-GB" dirty="0"/>
              <a:t>If no new colour created, stop. Otherwise, pass colours again.</a:t>
            </a:r>
          </a:p>
          <a:p>
            <a:pPr lvl="1"/>
            <a:r>
              <a:rPr lang="en-GB" dirty="0"/>
              <a:t>Before: </a:t>
            </a:r>
            <a:r>
              <a:rPr lang="en-GB" dirty="0">
                <a:solidFill>
                  <a:schemeClr val="accent4"/>
                </a:solidFill>
              </a:rPr>
              <a:t>●</a:t>
            </a:r>
          </a:p>
          <a:p>
            <a:pPr lvl="1"/>
            <a:r>
              <a:rPr lang="en-GB" dirty="0"/>
              <a:t>After: </a:t>
            </a:r>
            <a:r>
              <a:rPr lang="en-GB" dirty="0">
                <a:solidFill>
                  <a:schemeClr val="accent4"/>
                </a:solidFill>
              </a:rPr>
              <a:t>● </a:t>
            </a:r>
            <a:r>
              <a:rPr lang="en-GB" dirty="0">
                <a:solidFill>
                  <a:schemeClr val="accent2"/>
                </a:solidFill>
              </a:rPr>
              <a:t>●</a:t>
            </a:r>
            <a:r>
              <a:rPr lang="en-GB" dirty="0">
                <a:solidFill>
                  <a:schemeClr val="accent4"/>
                </a:solidFill>
              </a:rPr>
              <a:t> </a:t>
            </a:r>
            <a:r>
              <a:rPr lang="en-GB" dirty="0">
                <a:solidFill>
                  <a:srgbClr val="7030A0"/>
                </a:solidFill>
              </a:rPr>
              <a:t>●</a:t>
            </a:r>
            <a:r>
              <a:rPr lang="en-GB" dirty="0">
                <a:solidFill>
                  <a:schemeClr val="accent4"/>
                </a:solidFill>
              </a:rPr>
              <a:t> </a:t>
            </a:r>
            <a:r>
              <a:rPr lang="en-GB" dirty="0"/>
              <a:t>●</a:t>
            </a:r>
            <a:r>
              <a:rPr lang="en-GB" dirty="0">
                <a:solidFill>
                  <a:schemeClr val="accent4"/>
                </a:solidFill>
              </a:rPr>
              <a:t> </a:t>
            </a:r>
            <a:r>
              <a:rPr lang="en-GB" dirty="0">
                <a:solidFill>
                  <a:schemeClr val="accent5"/>
                </a:solidFill>
              </a:rPr>
              <a:t>●</a:t>
            </a:r>
            <a:endParaRPr lang="en-GB" dirty="0"/>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en-GB">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A1524660-1D25-3C41-BFFF-20524AA786F1}"/>
              </a:ext>
            </a:extLst>
          </p:cNvPr>
          <p:cNvSpPr/>
          <p:nvPr/>
        </p:nvSpPr>
        <p:spPr>
          <a:xfrm>
            <a:off x="754009" y="4953072"/>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Oval 332">
            <a:extLst>
              <a:ext uri="{FF2B5EF4-FFF2-40B4-BE49-F238E27FC236}">
                <a16:creationId xmlns:a16="http://schemas.microsoft.com/office/drawing/2014/main" id="{20B0DCAF-C292-2142-B3E8-76D0D6077C55}"/>
              </a:ext>
            </a:extLst>
          </p:cNvPr>
          <p:cNvSpPr/>
          <p:nvPr/>
        </p:nvSpPr>
        <p:spPr>
          <a:xfrm>
            <a:off x="4449940" y="239348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49" name="Oval 348">
            <a:extLst>
              <a:ext uri="{FF2B5EF4-FFF2-40B4-BE49-F238E27FC236}">
                <a16:creationId xmlns:a16="http://schemas.microsoft.com/office/drawing/2014/main" id="{03D117D4-5AAA-DB4C-B2D0-430FAB6F4452}"/>
              </a:ext>
            </a:extLst>
          </p:cNvPr>
          <p:cNvSpPr/>
          <p:nvPr/>
        </p:nvSpPr>
        <p:spPr>
          <a:xfrm>
            <a:off x="4500000" y="2941679"/>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0" name="Oval 349">
            <a:extLst>
              <a:ext uri="{FF2B5EF4-FFF2-40B4-BE49-F238E27FC236}">
                <a16:creationId xmlns:a16="http://schemas.microsoft.com/office/drawing/2014/main" id="{ABFF47FF-BC87-3544-AF18-EF870270C48F}"/>
              </a:ext>
            </a:extLst>
          </p:cNvPr>
          <p:cNvSpPr/>
          <p:nvPr/>
        </p:nvSpPr>
        <p:spPr>
          <a:xfrm>
            <a:off x="3404132" y="3493701"/>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1" name="Oval 350">
            <a:extLst>
              <a:ext uri="{FF2B5EF4-FFF2-40B4-BE49-F238E27FC236}">
                <a16:creationId xmlns:a16="http://schemas.microsoft.com/office/drawing/2014/main" id="{A63DC57A-0074-774A-8E70-2CD7A5B4D371}"/>
              </a:ext>
            </a:extLst>
          </p:cNvPr>
          <p:cNvSpPr/>
          <p:nvPr/>
        </p:nvSpPr>
        <p:spPr>
          <a:xfrm>
            <a:off x="5570915" y="351362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2" name="Oval 351">
            <a:extLst>
              <a:ext uri="{FF2B5EF4-FFF2-40B4-BE49-F238E27FC236}">
                <a16:creationId xmlns:a16="http://schemas.microsoft.com/office/drawing/2014/main" id="{C1D1D8B8-2086-7545-B73C-7D1380C2F578}"/>
              </a:ext>
            </a:extLst>
          </p:cNvPr>
          <p:cNvSpPr/>
          <p:nvPr/>
        </p:nvSpPr>
        <p:spPr>
          <a:xfrm>
            <a:off x="4518202" y="415255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2CF56E8-DA43-3D44-8701-231ADA7A0A18}"/>
              </a:ext>
            </a:extLst>
          </p:cNvPr>
          <p:cNvSpPr/>
          <p:nvPr/>
        </p:nvSpPr>
        <p:spPr>
          <a:xfrm>
            <a:off x="8318848" y="4906597"/>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146881C7-89C8-864B-B463-311537AAA806}"/>
              </a:ext>
            </a:extLst>
          </p:cNvPr>
          <p:cNvSpPr/>
          <p:nvPr/>
        </p:nvSpPr>
        <p:spPr>
          <a:xfrm>
            <a:off x="3196569" y="6036239"/>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02452CFA-643D-6F4D-8943-1CD3114ED247}"/>
              </a:ext>
            </a:extLst>
          </p:cNvPr>
          <p:cNvSpPr/>
          <p:nvPr/>
        </p:nvSpPr>
        <p:spPr>
          <a:xfrm>
            <a:off x="1737679" y="5787114"/>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B97B00F7-A49D-C64B-ABD3-05E5B69D05F5}"/>
              </a:ext>
            </a:extLst>
          </p:cNvPr>
          <p:cNvSpPr/>
          <p:nvPr/>
        </p:nvSpPr>
        <p:spPr>
          <a:xfrm>
            <a:off x="2688151" y="4659266"/>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700AEF14-5282-7D4C-BD21-00226A566A6C}"/>
              </a:ext>
            </a:extLst>
          </p:cNvPr>
          <p:cNvSpPr/>
          <p:nvPr/>
        </p:nvSpPr>
        <p:spPr>
          <a:xfrm>
            <a:off x="4654010" y="5360370"/>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val 363">
            <a:extLst>
              <a:ext uri="{FF2B5EF4-FFF2-40B4-BE49-F238E27FC236}">
                <a16:creationId xmlns:a16="http://schemas.microsoft.com/office/drawing/2014/main" id="{18DDACD3-FBA6-2940-9C72-0C3E23CC1CA7}"/>
              </a:ext>
            </a:extLst>
          </p:cNvPr>
          <p:cNvSpPr/>
          <p:nvPr/>
        </p:nvSpPr>
        <p:spPr>
          <a:xfrm>
            <a:off x="6402829" y="4634817"/>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15B580E0-AEB5-6447-BC84-FBDE1DDC56A0}"/>
              </a:ext>
            </a:extLst>
          </p:cNvPr>
          <p:cNvSpPr/>
          <p:nvPr/>
        </p:nvSpPr>
        <p:spPr>
          <a:xfrm>
            <a:off x="6601079" y="5729478"/>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40C155FA-207D-9947-90DD-F3ED58AFC2BA}"/>
              </a:ext>
            </a:extLst>
          </p:cNvPr>
          <p:cNvSpPr/>
          <p:nvPr/>
        </p:nvSpPr>
        <p:spPr>
          <a:xfrm>
            <a:off x="5551221" y="633666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Oval 366">
            <a:extLst>
              <a:ext uri="{FF2B5EF4-FFF2-40B4-BE49-F238E27FC236}">
                <a16:creationId xmlns:a16="http://schemas.microsoft.com/office/drawing/2014/main" id="{A0224293-7E1F-FF4D-B188-4153F0D9F8EB}"/>
              </a:ext>
            </a:extLst>
          </p:cNvPr>
          <p:cNvSpPr/>
          <p:nvPr/>
        </p:nvSpPr>
        <p:spPr>
          <a:xfrm>
            <a:off x="1856686" y="525618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8" name="Oval 367">
            <a:extLst>
              <a:ext uri="{FF2B5EF4-FFF2-40B4-BE49-F238E27FC236}">
                <a16:creationId xmlns:a16="http://schemas.microsoft.com/office/drawing/2014/main" id="{2DFE0D5B-0B8D-3A49-9EEB-9712909600CD}"/>
              </a:ext>
            </a:extLst>
          </p:cNvPr>
          <p:cNvSpPr/>
          <p:nvPr/>
        </p:nvSpPr>
        <p:spPr>
          <a:xfrm>
            <a:off x="4187054" y="637214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9" name="Oval 368">
            <a:extLst>
              <a:ext uri="{FF2B5EF4-FFF2-40B4-BE49-F238E27FC236}">
                <a16:creationId xmlns:a16="http://schemas.microsoft.com/office/drawing/2014/main" id="{2B8FEF43-6C7F-AA49-A756-339C8BE9FE5F}"/>
              </a:ext>
            </a:extLst>
          </p:cNvPr>
          <p:cNvSpPr/>
          <p:nvPr/>
        </p:nvSpPr>
        <p:spPr>
          <a:xfrm>
            <a:off x="7282089" y="5213010"/>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Slide Number Placeholder 4">
            <a:extLst>
              <a:ext uri="{FF2B5EF4-FFF2-40B4-BE49-F238E27FC236}">
                <a16:creationId xmlns:a16="http://schemas.microsoft.com/office/drawing/2014/main" id="{3D44217C-88D8-2B48-A413-7601DF5329B4}"/>
              </a:ext>
            </a:extLst>
          </p:cNvPr>
          <p:cNvSpPr>
            <a:spLocks noGrp="1"/>
          </p:cNvSpPr>
          <p:nvPr>
            <p:ph type="sldNum" sz="quarter" idx="12"/>
          </p:nvPr>
        </p:nvSpPr>
        <p:spPr/>
        <p:txBody>
          <a:bodyPr/>
          <a:lstStyle/>
          <a:p>
            <a:fld id="{67C9959E-8E6B-B04C-9955-EA096F41CA7A}" type="slidenum">
              <a:rPr lang="en-GB" smtClean="0"/>
              <a:t>47</a:t>
            </a:fld>
            <a:endParaRPr lang="en-GB"/>
          </a:p>
        </p:txBody>
      </p:sp>
    </p:spTree>
    <p:extLst>
      <p:ext uri="{BB962C8B-B14F-4D97-AF65-F5344CB8AC3E}">
        <p14:creationId xmlns:p14="http://schemas.microsoft.com/office/powerpoint/2010/main" val="1896410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428DBFEA-7638-F34F-9BF2-D4340DB77559}"/>
              </a:ext>
            </a:extLst>
          </p:cNvPr>
          <p:cNvSpPr>
            <a:spLocks noGrp="1"/>
          </p:cNvSpPr>
          <p:nvPr>
            <p:ph idx="1"/>
          </p:nvPr>
        </p:nvSpPr>
        <p:spPr/>
        <p:txBody>
          <a:bodyPr/>
          <a:lstStyle/>
          <a:p>
            <a:pPr marL="514350" indent="-514350">
              <a:buFont typeface="+mj-lt"/>
              <a:buAutoNum type="arabicPeriod" startAt="2"/>
            </a:pPr>
            <a:r>
              <a:rPr lang="en-GB" dirty="0"/>
              <a:t>Factors collecting colours from nodes,</a:t>
            </a:r>
            <a:br>
              <a:rPr lang="en-GB" dirty="0"/>
            </a:br>
            <a:r>
              <a:rPr lang="en-GB" dirty="0"/>
              <a:t>signing their own colours to the collected ones</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8" name="Oval 197">
            <a:extLst>
              <a:ext uri="{FF2B5EF4-FFF2-40B4-BE49-F238E27FC236}">
                <a16:creationId xmlns:a16="http://schemas.microsoft.com/office/drawing/2014/main" id="{12854B8A-B8CD-F54B-9115-1395FDCED2D9}"/>
              </a:ext>
            </a:extLst>
          </p:cNvPr>
          <p:cNvSpPr/>
          <p:nvPr/>
        </p:nvSpPr>
        <p:spPr>
          <a:xfrm>
            <a:off x="2378660" y="35238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58F6E6B0-41DA-544F-B1C9-E4A8A1570587}"/>
              </a:ext>
            </a:extLst>
          </p:cNvPr>
          <p:cNvSpPr/>
          <p:nvPr/>
        </p:nvSpPr>
        <p:spPr>
          <a:xfrm>
            <a:off x="1889587" y="35238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200" name="Oval 199">
            <a:extLst>
              <a:ext uri="{FF2B5EF4-FFF2-40B4-BE49-F238E27FC236}">
                <a16:creationId xmlns:a16="http://schemas.microsoft.com/office/drawing/2014/main" id="{9B933896-BABF-EF43-8418-8FD385EFA651}"/>
              </a:ext>
            </a:extLst>
          </p:cNvPr>
          <p:cNvSpPr/>
          <p:nvPr/>
        </p:nvSpPr>
        <p:spPr>
          <a:xfrm>
            <a:off x="2134123" y="35238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5" name="Oval 164">
            <a:extLst>
              <a:ext uri="{FF2B5EF4-FFF2-40B4-BE49-F238E27FC236}">
                <a16:creationId xmlns:a16="http://schemas.microsoft.com/office/drawing/2014/main" id="{719233ED-08A7-194E-9E07-561B483FACBF}"/>
              </a:ext>
            </a:extLst>
          </p:cNvPr>
          <p:cNvSpPr/>
          <p:nvPr/>
        </p:nvSpPr>
        <p:spPr>
          <a:xfrm>
            <a:off x="4343233" y="370954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1108F130-DC47-9D42-945E-FB01E0099B69}"/>
              </a:ext>
            </a:extLst>
          </p:cNvPr>
          <p:cNvSpPr/>
          <p:nvPr/>
        </p:nvSpPr>
        <p:spPr>
          <a:xfrm>
            <a:off x="3854160" y="370954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7" name="Oval 166">
            <a:extLst>
              <a:ext uri="{FF2B5EF4-FFF2-40B4-BE49-F238E27FC236}">
                <a16:creationId xmlns:a16="http://schemas.microsoft.com/office/drawing/2014/main" id="{C6058BAC-4DC7-C948-9614-33F942EF7038}"/>
              </a:ext>
            </a:extLst>
          </p:cNvPr>
          <p:cNvSpPr/>
          <p:nvPr/>
        </p:nvSpPr>
        <p:spPr>
          <a:xfrm>
            <a:off x="4098696" y="370954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8" name="Oval 167">
            <a:extLst>
              <a:ext uri="{FF2B5EF4-FFF2-40B4-BE49-F238E27FC236}">
                <a16:creationId xmlns:a16="http://schemas.microsoft.com/office/drawing/2014/main" id="{B2D059AD-61EC-2C4C-AA21-F492DFDB738F}"/>
              </a:ext>
            </a:extLst>
          </p:cNvPr>
          <p:cNvSpPr/>
          <p:nvPr/>
        </p:nvSpPr>
        <p:spPr>
          <a:xfrm>
            <a:off x="5160647" y="36956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9C98FC31-C31F-7F41-ABC5-8B44569EF3DA}"/>
              </a:ext>
            </a:extLst>
          </p:cNvPr>
          <p:cNvSpPr/>
          <p:nvPr/>
        </p:nvSpPr>
        <p:spPr>
          <a:xfrm>
            <a:off x="4671574" y="36956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70" name="Oval 169">
            <a:extLst>
              <a:ext uri="{FF2B5EF4-FFF2-40B4-BE49-F238E27FC236}">
                <a16:creationId xmlns:a16="http://schemas.microsoft.com/office/drawing/2014/main" id="{93CFD3AC-890C-C843-904D-E7388C4875A1}"/>
              </a:ext>
            </a:extLst>
          </p:cNvPr>
          <p:cNvSpPr/>
          <p:nvPr/>
        </p:nvSpPr>
        <p:spPr>
          <a:xfrm>
            <a:off x="4916110" y="36956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71" name="Oval 170">
            <a:extLst>
              <a:ext uri="{FF2B5EF4-FFF2-40B4-BE49-F238E27FC236}">
                <a16:creationId xmlns:a16="http://schemas.microsoft.com/office/drawing/2014/main" id="{143E13B9-29DC-CE4F-92CA-2480C6B2A51A}"/>
              </a:ext>
            </a:extLst>
          </p:cNvPr>
          <p:cNvSpPr/>
          <p:nvPr/>
        </p:nvSpPr>
        <p:spPr>
          <a:xfrm>
            <a:off x="7125220" y="35155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A01C9F09-4E66-CA41-88A9-D82702678C80}"/>
              </a:ext>
            </a:extLst>
          </p:cNvPr>
          <p:cNvSpPr/>
          <p:nvPr/>
        </p:nvSpPr>
        <p:spPr>
          <a:xfrm>
            <a:off x="6636147" y="35155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73" name="Oval 172">
            <a:extLst>
              <a:ext uri="{FF2B5EF4-FFF2-40B4-BE49-F238E27FC236}">
                <a16:creationId xmlns:a16="http://schemas.microsoft.com/office/drawing/2014/main" id="{5301F7C5-F689-9A4C-ADBE-D1523C0E1682}"/>
              </a:ext>
            </a:extLst>
          </p:cNvPr>
          <p:cNvSpPr/>
          <p:nvPr/>
        </p:nvSpPr>
        <p:spPr>
          <a:xfrm>
            <a:off x="6880683" y="35155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5" name="Group 4">
            <a:extLst>
              <a:ext uri="{FF2B5EF4-FFF2-40B4-BE49-F238E27FC236}">
                <a16:creationId xmlns:a16="http://schemas.microsoft.com/office/drawing/2014/main" id="{C0A11547-5744-A743-9F51-99A588BF8037}"/>
              </a:ext>
            </a:extLst>
          </p:cNvPr>
          <p:cNvGrpSpPr/>
          <p:nvPr/>
        </p:nvGrpSpPr>
        <p:grpSpPr>
          <a:xfrm>
            <a:off x="534372" y="4094580"/>
            <a:ext cx="633073" cy="144000"/>
            <a:chOff x="4823974" y="3848093"/>
            <a:chExt cx="633073" cy="144000"/>
          </a:xfrm>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7" name="Group 176">
            <a:extLst>
              <a:ext uri="{FF2B5EF4-FFF2-40B4-BE49-F238E27FC236}">
                <a16:creationId xmlns:a16="http://schemas.microsoft.com/office/drawing/2014/main" id="{78B13ED4-1F3D-7642-9630-14771C6BD6F0}"/>
              </a:ext>
            </a:extLst>
          </p:cNvPr>
          <p:cNvGrpSpPr/>
          <p:nvPr/>
        </p:nvGrpSpPr>
        <p:grpSpPr>
          <a:xfrm>
            <a:off x="7853847" y="4115084"/>
            <a:ext cx="633073" cy="144000"/>
            <a:chOff x="4823974" y="3848093"/>
            <a:chExt cx="633073" cy="144000"/>
          </a:xfrm>
        </p:grpSpPr>
        <p:sp>
          <p:nvSpPr>
            <p:cNvPr id="178" name="Oval 177">
              <a:extLst>
                <a:ext uri="{FF2B5EF4-FFF2-40B4-BE49-F238E27FC236}">
                  <a16:creationId xmlns:a16="http://schemas.microsoft.com/office/drawing/2014/main" id="{8942B024-9C43-EF43-B0BC-752138351F6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7EF64B05-9FB1-BD48-87FD-F1D369818AF2}"/>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3DE33882-43A8-5A40-82C5-FB01EA331255}"/>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1" name="Group 180">
            <a:extLst>
              <a:ext uri="{FF2B5EF4-FFF2-40B4-BE49-F238E27FC236}">
                <a16:creationId xmlns:a16="http://schemas.microsoft.com/office/drawing/2014/main" id="{7AABEEA2-8837-C240-A3F9-D490B8B28E3E}"/>
              </a:ext>
            </a:extLst>
          </p:cNvPr>
          <p:cNvGrpSpPr/>
          <p:nvPr/>
        </p:nvGrpSpPr>
        <p:grpSpPr>
          <a:xfrm>
            <a:off x="1069023" y="4513158"/>
            <a:ext cx="633073" cy="144000"/>
            <a:chOff x="4823974" y="3848093"/>
            <a:chExt cx="633073" cy="144000"/>
          </a:xfrm>
        </p:grpSpPr>
        <p:sp>
          <p:nvSpPr>
            <p:cNvPr id="182" name="Oval 181">
              <a:extLst>
                <a:ext uri="{FF2B5EF4-FFF2-40B4-BE49-F238E27FC236}">
                  <a16:creationId xmlns:a16="http://schemas.microsoft.com/office/drawing/2014/main" id="{92F5D850-672B-2044-B60F-3CEB3517692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a:extLst>
                <a:ext uri="{FF2B5EF4-FFF2-40B4-BE49-F238E27FC236}">
                  <a16:creationId xmlns:a16="http://schemas.microsoft.com/office/drawing/2014/main" id="{6B0B72B5-15A1-0E4E-9FBB-3F6D9E78F0C2}"/>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a:extLst>
                <a:ext uri="{FF2B5EF4-FFF2-40B4-BE49-F238E27FC236}">
                  <a16:creationId xmlns:a16="http://schemas.microsoft.com/office/drawing/2014/main" id="{062955E8-33F2-B845-AB2D-90356409264B}"/>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6" name="Group 185">
            <a:extLst>
              <a:ext uri="{FF2B5EF4-FFF2-40B4-BE49-F238E27FC236}">
                <a16:creationId xmlns:a16="http://schemas.microsoft.com/office/drawing/2014/main" id="{5F10C434-77E5-F145-ACA2-A82ECB637FC1}"/>
              </a:ext>
            </a:extLst>
          </p:cNvPr>
          <p:cNvGrpSpPr/>
          <p:nvPr/>
        </p:nvGrpSpPr>
        <p:grpSpPr>
          <a:xfrm>
            <a:off x="2166192" y="5211094"/>
            <a:ext cx="633073" cy="144000"/>
            <a:chOff x="4823974" y="3848093"/>
            <a:chExt cx="633073" cy="144000"/>
          </a:xfrm>
        </p:grpSpPr>
        <p:sp>
          <p:nvSpPr>
            <p:cNvPr id="187" name="Oval 186">
              <a:extLst>
                <a:ext uri="{FF2B5EF4-FFF2-40B4-BE49-F238E27FC236}">
                  <a16:creationId xmlns:a16="http://schemas.microsoft.com/office/drawing/2014/main" id="{6CA49BCC-6A93-9045-AB0F-9AEC75FBF080}"/>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a:extLst>
                <a:ext uri="{FF2B5EF4-FFF2-40B4-BE49-F238E27FC236}">
                  <a16:creationId xmlns:a16="http://schemas.microsoft.com/office/drawing/2014/main" id="{3ACCF9A3-9488-364C-8471-AE4DA3B2F21F}"/>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a:extLst>
                <a:ext uri="{FF2B5EF4-FFF2-40B4-BE49-F238E27FC236}">
                  <a16:creationId xmlns:a16="http://schemas.microsoft.com/office/drawing/2014/main" id="{B3EDA383-BA7C-E24B-AF65-BEE98880598C}"/>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oup 189">
            <a:extLst>
              <a:ext uri="{FF2B5EF4-FFF2-40B4-BE49-F238E27FC236}">
                <a16:creationId xmlns:a16="http://schemas.microsoft.com/office/drawing/2014/main" id="{32B8E36E-CC6A-D443-AD6D-0C9F0F24A72A}"/>
              </a:ext>
            </a:extLst>
          </p:cNvPr>
          <p:cNvGrpSpPr/>
          <p:nvPr/>
        </p:nvGrpSpPr>
        <p:grpSpPr>
          <a:xfrm>
            <a:off x="6169298" y="5193009"/>
            <a:ext cx="633073" cy="144000"/>
            <a:chOff x="4823974" y="3848093"/>
            <a:chExt cx="633073" cy="144000"/>
          </a:xfrm>
        </p:grpSpPr>
        <p:sp>
          <p:nvSpPr>
            <p:cNvPr id="191" name="Oval 190">
              <a:extLst>
                <a:ext uri="{FF2B5EF4-FFF2-40B4-BE49-F238E27FC236}">
                  <a16:creationId xmlns:a16="http://schemas.microsoft.com/office/drawing/2014/main" id="{A9946A73-93EF-F749-A1EF-B197C9E1EA3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a:extLst>
                <a:ext uri="{FF2B5EF4-FFF2-40B4-BE49-F238E27FC236}">
                  <a16:creationId xmlns:a16="http://schemas.microsoft.com/office/drawing/2014/main" id="{756C2663-424A-D649-A932-2887675F6D11}"/>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6DE09B55-F459-A64B-8B78-3E4B556ABA34}"/>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4" name="Group 193">
            <a:extLst>
              <a:ext uri="{FF2B5EF4-FFF2-40B4-BE49-F238E27FC236}">
                <a16:creationId xmlns:a16="http://schemas.microsoft.com/office/drawing/2014/main" id="{466B5EEC-26B3-1944-9E6F-CE56DE1A8C07}"/>
              </a:ext>
            </a:extLst>
          </p:cNvPr>
          <p:cNvGrpSpPr/>
          <p:nvPr/>
        </p:nvGrpSpPr>
        <p:grpSpPr>
          <a:xfrm>
            <a:off x="2715479" y="5559642"/>
            <a:ext cx="633073" cy="144000"/>
            <a:chOff x="4823974" y="3848093"/>
            <a:chExt cx="633073" cy="144000"/>
          </a:xfrm>
        </p:grpSpPr>
        <p:sp>
          <p:nvSpPr>
            <p:cNvPr id="195" name="Oval 194">
              <a:extLst>
                <a:ext uri="{FF2B5EF4-FFF2-40B4-BE49-F238E27FC236}">
                  <a16:creationId xmlns:a16="http://schemas.microsoft.com/office/drawing/2014/main" id="{F0954AFE-0CD9-BE42-BE74-71A8BE2840E6}"/>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51F46E0F-602A-5443-9947-A4B6C4C6C8C3}"/>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3" name="Oval 212">
              <a:extLst>
                <a:ext uri="{FF2B5EF4-FFF2-40B4-BE49-F238E27FC236}">
                  <a16:creationId xmlns:a16="http://schemas.microsoft.com/office/drawing/2014/main" id="{AE304A90-9916-B246-ABBC-6C50B1661F2C}"/>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4" name="Group 213">
            <a:extLst>
              <a:ext uri="{FF2B5EF4-FFF2-40B4-BE49-F238E27FC236}">
                <a16:creationId xmlns:a16="http://schemas.microsoft.com/office/drawing/2014/main" id="{D9C3F3EF-FBDF-CA43-909B-5B3101E4E980}"/>
              </a:ext>
            </a:extLst>
          </p:cNvPr>
          <p:cNvGrpSpPr/>
          <p:nvPr/>
        </p:nvGrpSpPr>
        <p:grpSpPr>
          <a:xfrm>
            <a:off x="3710160" y="5543829"/>
            <a:ext cx="633073" cy="144000"/>
            <a:chOff x="4823974" y="3848093"/>
            <a:chExt cx="633073" cy="144000"/>
          </a:xfrm>
        </p:grpSpPr>
        <p:sp>
          <p:nvSpPr>
            <p:cNvPr id="215" name="Oval 214">
              <a:extLst>
                <a:ext uri="{FF2B5EF4-FFF2-40B4-BE49-F238E27FC236}">
                  <a16:creationId xmlns:a16="http://schemas.microsoft.com/office/drawing/2014/main" id="{BEE996DD-3134-8742-9640-39167093A90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a:extLst>
                <a:ext uri="{FF2B5EF4-FFF2-40B4-BE49-F238E27FC236}">
                  <a16:creationId xmlns:a16="http://schemas.microsoft.com/office/drawing/2014/main" id="{26C5DD7F-99FA-BE43-979A-D12F945E0FA8}"/>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B8A0FD88-6B54-9648-8BD8-5EA1F2D94945}"/>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8" name="Group 217">
            <a:extLst>
              <a:ext uri="{FF2B5EF4-FFF2-40B4-BE49-F238E27FC236}">
                <a16:creationId xmlns:a16="http://schemas.microsoft.com/office/drawing/2014/main" id="{9697B784-CA00-EE4A-A0A4-849797C63DDA}"/>
              </a:ext>
            </a:extLst>
          </p:cNvPr>
          <p:cNvGrpSpPr/>
          <p:nvPr/>
        </p:nvGrpSpPr>
        <p:grpSpPr>
          <a:xfrm>
            <a:off x="5736816" y="5393954"/>
            <a:ext cx="633073" cy="144000"/>
            <a:chOff x="4823974" y="3848093"/>
            <a:chExt cx="633073" cy="144000"/>
          </a:xfrm>
        </p:grpSpPr>
        <p:sp>
          <p:nvSpPr>
            <p:cNvPr id="219" name="Oval 218">
              <a:extLst>
                <a:ext uri="{FF2B5EF4-FFF2-40B4-BE49-F238E27FC236}">
                  <a16:creationId xmlns:a16="http://schemas.microsoft.com/office/drawing/2014/main" id="{A0FCEF0B-44C7-B845-A868-E069AC63078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a:extLst>
                <a:ext uri="{FF2B5EF4-FFF2-40B4-BE49-F238E27FC236}">
                  <a16:creationId xmlns:a16="http://schemas.microsoft.com/office/drawing/2014/main" id="{C3CDB0B4-14F9-764B-A336-4960C8834F6C}"/>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a:extLst>
                <a:ext uri="{FF2B5EF4-FFF2-40B4-BE49-F238E27FC236}">
                  <a16:creationId xmlns:a16="http://schemas.microsoft.com/office/drawing/2014/main" id="{D84B66C2-79AB-B64B-837A-AA0248011C49}"/>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Slide Number Placeholder 5">
            <a:extLst>
              <a:ext uri="{FF2B5EF4-FFF2-40B4-BE49-F238E27FC236}">
                <a16:creationId xmlns:a16="http://schemas.microsoft.com/office/drawing/2014/main" id="{52B43839-7C76-1843-BB72-B91CBBD111E1}"/>
              </a:ext>
            </a:extLst>
          </p:cNvPr>
          <p:cNvSpPr>
            <a:spLocks noGrp="1"/>
          </p:cNvSpPr>
          <p:nvPr>
            <p:ph type="sldNum" sz="quarter" idx="12"/>
          </p:nvPr>
        </p:nvSpPr>
        <p:spPr/>
        <p:txBody>
          <a:bodyPr/>
          <a:lstStyle/>
          <a:p>
            <a:fld id="{67C9959E-8E6B-B04C-9955-EA096F41CA7A}" type="slidenum">
              <a:rPr lang="en-GB" smtClean="0"/>
              <a:t>48</a:t>
            </a:fld>
            <a:endParaRPr lang="en-GB"/>
          </a:p>
        </p:txBody>
      </p:sp>
    </p:spTree>
    <p:extLst>
      <p:ext uri="{BB962C8B-B14F-4D97-AF65-F5344CB8AC3E}">
        <p14:creationId xmlns:p14="http://schemas.microsoft.com/office/powerpoint/2010/main" val="3667764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8" name="Content Placeholder 7">
            <a:extLst>
              <a:ext uri="{FF2B5EF4-FFF2-40B4-BE49-F238E27FC236}">
                <a16:creationId xmlns:a16="http://schemas.microsoft.com/office/drawing/2014/main" id="{DB9FFA9F-205E-9743-889A-C3169CC87D90}"/>
              </a:ext>
            </a:extLst>
          </p:cNvPr>
          <p:cNvSpPr>
            <a:spLocks noGrp="1"/>
          </p:cNvSpPr>
          <p:nvPr>
            <p:ph idx="1"/>
          </p:nvPr>
        </p:nvSpPr>
        <p:spPr/>
        <p:txBody>
          <a:bodyPr/>
          <a:lstStyle/>
          <a:p>
            <a:pPr marL="514350" indent="-514350">
              <a:buFont typeface="+mj-lt"/>
              <a:buAutoNum type="arabicPeriod" startAt="3"/>
            </a:pPr>
            <a:r>
              <a:rPr lang="en-GB" dirty="0"/>
              <a:t>Nodes collecting colours from factors</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F49597B-4829-934D-BDD9-3381121378B0}"/>
              </a:ext>
            </a:extLst>
          </p:cNvPr>
          <p:cNvGrpSpPr/>
          <p:nvPr/>
        </p:nvGrpSpPr>
        <p:grpSpPr>
          <a:xfrm>
            <a:off x="458446" y="4953072"/>
            <a:ext cx="845511" cy="146091"/>
            <a:chOff x="321934" y="4094580"/>
            <a:chExt cx="845511" cy="146091"/>
          </a:xfrm>
        </p:grpSpPr>
        <p:grpSp>
          <p:nvGrpSpPr>
            <p:cNvPr id="5" name="Group 4">
              <a:extLst>
                <a:ext uri="{FF2B5EF4-FFF2-40B4-BE49-F238E27FC236}">
                  <a16:creationId xmlns:a16="http://schemas.microsoft.com/office/drawing/2014/main" id="{C0A11547-5744-A743-9F51-99A588BF8037}"/>
                </a:ext>
              </a:extLst>
            </p:cNvPr>
            <p:cNvGrpSpPr/>
            <p:nvPr/>
          </p:nvGrpSpPr>
          <p:grpSpPr>
            <a:xfrm>
              <a:off x="534372" y="4094580"/>
              <a:ext cx="633073" cy="144000"/>
              <a:chOff x="4823974" y="3848093"/>
              <a:chExt cx="633073" cy="144000"/>
            </a:xfrm>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1" name="Rectangle 200">
              <a:extLst>
                <a:ext uri="{FF2B5EF4-FFF2-40B4-BE49-F238E27FC236}">
                  <a16:creationId xmlns:a16="http://schemas.microsoft.com/office/drawing/2014/main" id="{492F453D-2B20-6F4E-A2B3-F331C06F85BD}"/>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2" name="Group 201">
            <a:extLst>
              <a:ext uri="{FF2B5EF4-FFF2-40B4-BE49-F238E27FC236}">
                <a16:creationId xmlns:a16="http://schemas.microsoft.com/office/drawing/2014/main" id="{1F5B4121-5F74-AD42-A6CD-065D8A4B3CAE}"/>
              </a:ext>
            </a:extLst>
          </p:cNvPr>
          <p:cNvGrpSpPr/>
          <p:nvPr/>
        </p:nvGrpSpPr>
        <p:grpSpPr>
          <a:xfrm>
            <a:off x="2813757" y="6013495"/>
            <a:ext cx="845511" cy="162716"/>
            <a:chOff x="321934" y="4094580"/>
            <a:chExt cx="845511" cy="162716"/>
          </a:xfrm>
        </p:grpSpPr>
        <p:grpSp>
          <p:nvGrpSpPr>
            <p:cNvPr id="203" name="Group 202">
              <a:extLst>
                <a:ext uri="{FF2B5EF4-FFF2-40B4-BE49-F238E27FC236}">
                  <a16:creationId xmlns:a16="http://schemas.microsoft.com/office/drawing/2014/main" id="{EBDBA4C7-FA9C-A34F-A232-004A7A87CF53}"/>
                </a:ext>
              </a:extLst>
            </p:cNvPr>
            <p:cNvGrpSpPr/>
            <p:nvPr/>
          </p:nvGrpSpPr>
          <p:grpSpPr>
            <a:xfrm>
              <a:off x="534372" y="4094580"/>
              <a:ext cx="633073" cy="144000"/>
              <a:chOff x="4823974" y="3848093"/>
              <a:chExt cx="633073" cy="144000"/>
            </a:xfrm>
          </p:grpSpPr>
          <p:sp>
            <p:nvSpPr>
              <p:cNvPr id="205" name="Oval 204">
                <a:extLst>
                  <a:ext uri="{FF2B5EF4-FFF2-40B4-BE49-F238E27FC236}">
                    <a16:creationId xmlns:a16="http://schemas.microsoft.com/office/drawing/2014/main" id="{53CA9EBE-1264-0943-A6ED-B1051E74FFE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a:extLst>
                  <a:ext uri="{FF2B5EF4-FFF2-40B4-BE49-F238E27FC236}">
                    <a16:creationId xmlns:a16="http://schemas.microsoft.com/office/drawing/2014/main" id="{4362557D-4B69-674E-BA9D-2923C09A9B24}"/>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6463F261-0E7C-D347-84F0-878F4D85E9C8}"/>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4" name="Rectangle 203">
              <a:extLst>
                <a:ext uri="{FF2B5EF4-FFF2-40B4-BE49-F238E27FC236}">
                  <a16:creationId xmlns:a16="http://schemas.microsoft.com/office/drawing/2014/main" id="{C88A8B15-16E1-5644-901E-B11829AE4A56}"/>
                </a:ext>
              </a:extLst>
            </p:cNvPr>
            <p:cNvSpPr/>
            <p:nvPr/>
          </p:nvSpPr>
          <p:spPr>
            <a:xfrm>
              <a:off x="321934" y="4113296"/>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08" name="Group 207">
            <a:extLst>
              <a:ext uri="{FF2B5EF4-FFF2-40B4-BE49-F238E27FC236}">
                <a16:creationId xmlns:a16="http://schemas.microsoft.com/office/drawing/2014/main" id="{C667F2D3-7148-B94A-8505-B091B8156DAC}"/>
              </a:ext>
            </a:extLst>
          </p:cNvPr>
          <p:cNvGrpSpPr/>
          <p:nvPr/>
        </p:nvGrpSpPr>
        <p:grpSpPr>
          <a:xfrm>
            <a:off x="7968092" y="4932984"/>
            <a:ext cx="845511" cy="146091"/>
            <a:chOff x="321934" y="4094580"/>
            <a:chExt cx="845511" cy="146091"/>
          </a:xfrm>
        </p:grpSpPr>
        <p:grpSp>
          <p:nvGrpSpPr>
            <p:cNvPr id="209" name="Group 208">
              <a:extLst>
                <a:ext uri="{FF2B5EF4-FFF2-40B4-BE49-F238E27FC236}">
                  <a16:creationId xmlns:a16="http://schemas.microsoft.com/office/drawing/2014/main" id="{84121DB2-8528-1A43-828F-F50B3C54C11A}"/>
                </a:ext>
              </a:extLst>
            </p:cNvPr>
            <p:cNvGrpSpPr/>
            <p:nvPr/>
          </p:nvGrpSpPr>
          <p:grpSpPr>
            <a:xfrm>
              <a:off x="534372" y="4094580"/>
              <a:ext cx="633073" cy="144000"/>
              <a:chOff x="4823974" y="3848093"/>
              <a:chExt cx="633073" cy="144000"/>
            </a:xfrm>
          </p:grpSpPr>
          <p:sp>
            <p:nvSpPr>
              <p:cNvPr id="211" name="Oval 210">
                <a:extLst>
                  <a:ext uri="{FF2B5EF4-FFF2-40B4-BE49-F238E27FC236}">
                    <a16:creationId xmlns:a16="http://schemas.microsoft.com/office/drawing/2014/main" id="{7F367C40-CAC1-6543-B9F7-EE7E7B450B5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a:extLst>
                  <a:ext uri="{FF2B5EF4-FFF2-40B4-BE49-F238E27FC236}">
                    <a16:creationId xmlns:a16="http://schemas.microsoft.com/office/drawing/2014/main" id="{7E7C2CEC-E517-C743-8093-83F894218057}"/>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a:extLst>
                  <a:ext uri="{FF2B5EF4-FFF2-40B4-BE49-F238E27FC236}">
                    <a16:creationId xmlns:a16="http://schemas.microsoft.com/office/drawing/2014/main" id="{B35FF2BA-DBB3-6E4E-A047-75AAB78AC104}"/>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0" name="Rectangle 209">
              <a:extLst>
                <a:ext uri="{FF2B5EF4-FFF2-40B4-BE49-F238E27FC236}">
                  <a16:creationId xmlns:a16="http://schemas.microsoft.com/office/drawing/2014/main" id="{DE059C7D-518E-3A46-9BAE-CC0C3138B3EB}"/>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23" name="Group 222">
            <a:extLst>
              <a:ext uri="{FF2B5EF4-FFF2-40B4-BE49-F238E27FC236}">
                <a16:creationId xmlns:a16="http://schemas.microsoft.com/office/drawing/2014/main" id="{4A48F325-FA00-1F44-8513-60D9D63A1C9A}"/>
              </a:ext>
            </a:extLst>
          </p:cNvPr>
          <p:cNvGrpSpPr/>
          <p:nvPr/>
        </p:nvGrpSpPr>
        <p:grpSpPr>
          <a:xfrm>
            <a:off x="2417383" y="4665170"/>
            <a:ext cx="845511" cy="146091"/>
            <a:chOff x="321934" y="4094580"/>
            <a:chExt cx="845511" cy="146091"/>
          </a:xfrm>
        </p:grpSpPr>
        <p:grpSp>
          <p:nvGrpSpPr>
            <p:cNvPr id="224" name="Group 223">
              <a:extLst>
                <a:ext uri="{FF2B5EF4-FFF2-40B4-BE49-F238E27FC236}">
                  <a16:creationId xmlns:a16="http://schemas.microsoft.com/office/drawing/2014/main" id="{8BC925EF-9F04-5640-9528-2F6896C712CA}"/>
                </a:ext>
              </a:extLst>
            </p:cNvPr>
            <p:cNvGrpSpPr/>
            <p:nvPr/>
          </p:nvGrpSpPr>
          <p:grpSpPr>
            <a:xfrm>
              <a:off x="534372" y="4094580"/>
              <a:ext cx="633073" cy="144000"/>
              <a:chOff x="4823974" y="3848093"/>
              <a:chExt cx="633073" cy="144000"/>
            </a:xfrm>
          </p:grpSpPr>
          <p:sp>
            <p:nvSpPr>
              <p:cNvPr id="226" name="Oval 225">
                <a:extLst>
                  <a:ext uri="{FF2B5EF4-FFF2-40B4-BE49-F238E27FC236}">
                    <a16:creationId xmlns:a16="http://schemas.microsoft.com/office/drawing/2014/main" id="{77D99E7A-1CCF-AB47-A939-3732D6F45DC3}"/>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a:extLst>
                  <a:ext uri="{FF2B5EF4-FFF2-40B4-BE49-F238E27FC236}">
                    <a16:creationId xmlns:a16="http://schemas.microsoft.com/office/drawing/2014/main" id="{9FFB66D8-FC2B-034C-8D1A-6CD9CE302D96}"/>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8" name="Oval 227">
                <a:extLst>
                  <a:ext uri="{FF2B5EF4-FFF2-40B4-BE49-F238E27FC236}">
                    <a16:creationId xmlns:a16="http://schemas.microsoft.com/office/drawing/2014/main" id="{8C846A10-92DC-4D47-B3DD-5AB26E7C883E}"/>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25" name="Rectangle 224">
              <a:extLst>
                <a:ext uri="{FF2B5EF4-FFF2-40B4-BE49-F238E27FC236}">
                  <a16:creationId xmlns:a16="http://schemas.microsoft.com/office/drawing/2014/main" id="{FECBD1D5-CAE7-254A-86A1-07E5465DA9D3}"/>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29" name="Group 228">
            <a:extLst>
              <a:ext uri="{FF2B5EF4-FFF2-40B4-BE49-F238E27FC236}">
                <a16:creationId xmlns:a16="http://schemas.microsoft.com/office/drawing/2014/main" id="{2EE940D1-76FD-DE48-B89F-EA0D25C0B6FD}"/>
              </a:ext>
            </a:extLst>
          </p:cNvPr>
          <p:cNvGrpSpPr/>
          <p:nvPr/>
        </p:nvGrpSpPr>
        <p:grpSpPr>
          <a:xfrm>
            <a:off x="4249321" y="5366088"/>
            <a:ext cx="845511" cy="146091"/>
            <a:chOff x="321934" y="4094580"/>
            <a:chExt cx="845511" cy="146091"/>
          </a:xfrm>
        </p:grpSpPr>
        <p:grpSp>
          <p:nvGrpSpPr>
            <p:cNvPr id="230" name="Group 229">
              <a:extLst>
                <a:ext uri="{FF2B5EF4-FFF2-40B4-BE49-F238E27FC236}">
                  <a16:creationId xmlns:a16="http://schemas.microsoft.com/office/drawing/2014/main" id="{3C1DB3A5-4BB3-A741-8C90-32B3CB7794A3}"/>
                </a:ext>
              </a:extLst>
            </p:cNvPr>
            <p:cNvGrpSpPr/>
            <p:nvPr/>
          </p:nvGrpSpPr>
          <p:grpSpPr>
            <a:xfrm>
              <a:off x="534372" y="4094580"/>
              <a:ext cx="633073" cy="144000"/>
              <a:chOff x="4823974" y="3848093"/>
              <a:chExt cx="633073" cy="144000"/>
            </a:xfrm>
          </p:grpSpPr>
          <p:sp>
            <p:nvSpPr>
              <p:cNvPr id="232" name="Oval 231">
                <a:extLst>
                  <a:ext uri="{FF2B5EF4-FFF2-40B4-BE49-F238E27FC236}">
                    <a16:creationId xmlns:a16="http://schemas.microsoft.com/office/drawing/2014/main" id="{44F1A215-F5CA-F343-988A-5097FBF6C41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Oval 232">
                <a:extLst>
                  <a:ext uri="{FF2B5EF4-FFF2-40B4-BE49-F238E27FC236}">
                    <a16:creationId xmlns:a16="http://schemas.microsoft.com/office/drawing/2014/main" id="{5576739C-4289-744A-A9A5-E3D81D159054}"/>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BB73C0D8-8B62-C54D-BA17-DB9E07C6B102}"/>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1" name="Rectangle 230">
              <a:extLst>
                <a:ext uri="{FF2B5EF4-FFF2-40B4-BE49-F238E27FC236}">
                  <a16:creationId xmlns:a16="http://schemas.microsoft.com/office/drawing/2014/main" id="{44FDFBF8-CB74-F54D-AE11-7511BC709AA9}"/>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35" name="Group 234">
            <a:extLst>
              <a:ext uri="{FF2B5EF4-FFF2-40B4-BE49-F238E27FC236}">
                <a16:creationId xmlns:a16="http://schemas.microsoft.com/office/drawing/2014/main" id="{48D13098-EC84-4443-A550-995C03E0C6D7}"/>
              </a:ext>
            </a:extLst>
          </p:cNvPr>
          <p:cNvGrpSpPr/>
          <p:nvPr/>
        </p:nvGrpSpPr>
        <p:grpSpPr>
          <a:xfrm>
            <a:off x="1437914" y="5760797"/>
            <a:ext cx="845511" cy="146091"/>
            <a:chOff x="321934" y="4094580"/>
            <a:chExt cx="845511" cy="146091"/>
          </a:xfrm>
        </p:grpSpPr>
        <p:grpSp>
          <p:nvGrpSpPr>
            <p:cNvPr id="236" name="Group 235">
              <a:extLst>
                <a:ext uri="{FF2B5EF4-FFF2-40B4-BE49-F238E27FC236}">
                  <a16:creationId xmlns:a16="http://schemas.microsoft.com/office/drawing/2014/main" id="{A7A3040B-7CE3-7B45-A151-21A8E334F14D}"/>
                </a:ext>
              </a:extLst>
            </p:cNvPr>
            <p:cNvGrpSpPr/>
            <p:nvPr/>
          </p:nvGrpSpPr>
          <p:grpSpPr>
            <a:xfrm>
              <a:off x="534372" y="4094580"/>
              <a:ext cx="633073" cy="144000"/>
              <a:chOff x="4823974" y="3848093"/>
              <a:chExt cx="633073" cy="144000"/>
            </a:xfrm>
          </p:grpSpPr>
          <p:sp>
            <p:nvSpPr>
              <p:cNvPr id="238" name="Oval 237">
                <a:extLst>
                  <a:ext uri="{FF2B5EF4-FFF2-40B4-BE49-F238E27FC236}">
                    <a16:creationId xmlns:a16="http://schemas.microsoft.com/office/drawing/2014/main" id="{94E8E89A-420C-4343-8E99-6593CCABB4D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Oval 238">
                <a:extLst>
                  <a:ext uri="{FF2B5EF4-FFF2-40B4-BE49-F238E27FC236}">
                    <a16:creationId xmlns:a16="http://schemas.microsoft.com/office/drawing/2014/main" id="{590829EE-29F3-784E-89EF-A31D5A8A1BBB}"/>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0" name="Oval 239">
                <a:extLst>
                  <a:ext uri="{FF2B5EF4-FFF2-40B4-BE49-F238E27FC236}">
                    <a16:creationId xmlns:a16="http://schemas.microsoft.com/office/drawing/2014/main" id="{19E52E60-CA64-7B43-99DC-6D5E3C1B5C36}"/>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7" name="Rectangle 236">
              <a:extLst>
                <a:ext uri="{FF2B5EF4-FFF2-40B4-BE49-F238E27FC236}">
                  <a16:creationId xmlns:a16="http://schemas.microsoft.com/office/drawing/2014/main" id="{7DA99B0C-C144-7B47-B1BE-7A9C6DE2C50C}"/>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1" name="Group 240">
            <a:extLst>
              <a:ext uri="{FF2B5EF4-FFF2-40B4-BE49-F238E27FC236}">
                <a16:creationId xmlns:a16="http://schemas.microsoft.com/office/drawing/2014/main" id="{46E328A7-AFE8-604F-B0CA-3FB0439DB419}"/>
              </a:ext>
            </a:extLst>
          </p:cNvPr>
          <p:cNvGrpSpPr/>
          <p:nvPr/>
        </p:nvGrpSpPr>
        <p:grpSpPr>
          <a:xfrm>
            <a:off x="6068822" y="4683489"/>
            <a:ext cx="845511" cy="146091"/>
            <a:chOff x="321934" y="4094580"/>
            <a:chExt cx="845511" cy="146091"/>
          </a:xfrm>
        </p:grpSpPr>
        <p:grpSp>
          <p:nvGrpSpPr>
            <p:cNvPr id="242" name="Group 241">
              <a:extLst>
                <a:ext uri="{FF2B5EF4-FFF2-40B4-BE49-F238E27FC236}">
                  <a16:creationId xmlns:a16="http://schemas.microsoft.com/office/drawing/2014/main" id="{BFA5698D-5498-1943-B1EB-62DABE7E8D73}"/>
                </a:ext>
              </a:extLst>
            </p:cNvPr>
            <p:cNvGrpSpPr/>
            <p:nvPr/>
          </p:nvGrpSpPr>
          <p:grpSpPr>
            <a:xfrm>
              <a:off x="534372" y="4094580"/>
              <a:ext cx="633073" cy="144000"/>
              <a:chOff x="4823974" y="3848093"/>
              <a:chExt cx="633073" cy="144000"/>
            </a:xfrm>
          </p:grpSpPr>
          <p:sp>
            <p:nvSpPr>
              <p:cNvPr id="244" name="Oval 243">
                <a:extLst>
                  <a:ext uri="{FF2B5EF4-FFF2-40B4-BE49-F238E27FC236}">
                    <a16:creationId xmlns:a16="http://schemas.microsoft.com/office/drawing/2014/main" id="{76B12075-252D-C441-9C64-E8492E70B1D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Oval 244">
                <a:extLst>
                  <a:ext uri="{FF2B5EF4-FFF2-40B4-BE49-F238E27FC236}">
                    <a16:creationId xmlns:a16="http://schemas.microsoft.com/office/drawing/2014/main" id="{140E3281-D3BC-F44A-8D3D-02AD7362898B}"/>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Oval 245">
                <a:extLst>
                  <a:ext uri="{FF2B5EF4-FFF2-40B4-BE49-F238E27FC236}">
                    <a16:creationId xmlns:a16="http://schemas.microsoft.com/office/drawing/2014/main" id="{7BC7E714-7918-4343-8EBF-168A3BE8DAC6}"/>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3" name="Rectangle 242">
              <a:extLst>
                <a:ext uri="{FF2B5EF4-FFF2-40B4-BE49-F238E27FC236}">
                  <a16:creationId xmlns:a16="http://schemas.microsoft.com/office/drawing/2014/main" id="{B980BA8F-DD7F-9040-9B64-F0DAD8598B7B}"/>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7" name="Group 246">
            <a:extLst>
              <a:ext uri="{FF2B5EF4-FFF2-40B4-BE49-F238E27FC236}">
                <a16:creationId xmlns:a16="http://schemas.microsoft.com/office/drawing/2014/main" id="{7584D2AF-C567-1E4C-AB21-101E0253B241}"/>
              </a:ext>
            </a:extLst>
          </p:cNvPr>
          <p:cNvGrpSpPr/>
          <p:nvPr/>
        </p:nvGrpSpPr>
        <p:grpSpPr>
          <a:xfrm>
            <a:off x="6265839" y="5746990"/>
            <a:ext cx="845511" cy="146091"/>
            <a:chOff x="321934" y="4094580"/>
            <a:chExt cx="845511" cy="146091"/>
          </a:xfrm>
        </p:grpSpPr>
        <p:grpSp>
          <p:nvGrpSpPr>
            <p:cNvPr id="248" name="Group 247">
              <a:extLst>
                <a:ext uri="{FF2B5EF4-FFF2-40B4-BE49-F238E27FC236}">
                  <a16:creationId xmlns:a16="http://schemas.microsoft.com/office/drawing/2014/main" id="{2E0AB79B-9391-DF4E-92F5-1F06CDB4329A}"/>
                </a:ext>
              </a:extLst>
            </p:cNvPr>
            <p:cNvGrpSpPr/>
            <p:nvPr/>
          </p:nvGrpSpPr>
          <p:grpSpPr>
            <a:xfrm>
              <a:off x="534372" y="4094580"/>
              <a:ext cx="633073" cy="144000"/>
              <a:chOff x="4823974" y="3848093"/>
              <a:chExt cx="633073" cy="144000"/>
            </a:xfrm>
          </p:grpSpPr>
          <p:sp>
            <p:nvSpPr>
              <p:cNvPr id="250" name="Oval 249">
                <a:extLst>
                  <a:ext uri="{FF2B5EF4-FFF2-40B4-BE49-F238E27FC236}">
                    <a16:creationId xmlns:a16="http://schemas.microsoft.com/office/drawing/2014/main" id="{7E00590E-0957-844C-9AA4-3FA1D1F7B86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Oval 250">
                <a:extLst>
                  <a:ext uri="{FF2B5EF4-FFF2-40B4-BE49-F238E27FC236}">
                    <a16:creationId xmlns:a16="http://schemas.microsoft.com/office/drawing/2014/main" id="{920861FE-46B1-F94D-9BF3-462C96D284D3}"/>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9D9AD272-3895-B84B-B37D-147C7587200E}"/>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9" name="Rectangle 248">
              <a:extLst>
                <a:ext uri="{FF2B5EF4-FFF2-40B4-BE49-F238E27FC236}">
                  <a16:creationId xmlns:a16="http://schemas.microsoft.com/office/drawing/2014/main" id="{DE61020B-4303-6E49-B670-4C7D936A4C04}"/>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53" name="Group 252">
            <a:extLst>
              <a:ext uri="{FF2B5EF4-FFF2-40B4-BE49-F238E27FC236}">
                <a16:creationId xmlns:a16="http://schemas.microsoft.com/office/drawing/2014/main" id="{F2C888A7-224B-6648-B90E-B65404AD86F5}"/>
              </a:ext>
            </a:extLst>
          </p:cNvPr>
          <p:cNvGrpSpPr/>
          <p:nvPr/>
        </p:nvGrpSpPr>
        <p:grpSpPr>
          <a:xfrm>
            <a:off x="5172760" y="6328209"/>
            <a:ext cx="845511" cy="146091"/>
            <a:chOff x="321934" y="4094580"/>
            <a:chExt cx="845511" cy="146091"/>
          </a:xfrm>
        </p:grpSpPr>
        <p:grpSp>
          <p:nvGrpSpPr>
            <p:cNvPr id="254" name="Group 253">
              <a:extLst>
                <a:ext uri="{FF2B5EF4-FFF2-40B4-BE49-F238E27FC236}">
                  <a16:creationId xmlns:a16="http://schemas.microsoft.com/office/drawing/2014/main" id="{657CF0C0-5DC6-074D-9F2B-6D5B12231BDA}"/>
                </a:ext>
              </a:extLst>
            </p:cNvPr>
            <p:cNvGrpSpPr/>
            <p:nvPr/>
          </p:nvGrpSpPr>
          <p:grpSpPr>
            <a:xfrm>
              <a:off x="534372" y="4094580"/>
              <a:ext cx="633073" cy="144000"/>
              <a:chOff x="4823974" y="3848093"/>
              <a:chExt cx="633073" cy="144000"/>
            </a:xfrm>
          </p:grpSpPr>
          <p:sp>
            <p:nvSpPr>
              <p:cNvPr id="256" name="Oval 255">
                <a:extLst>
                  <a:ext uri="{FF2B5EF4-FFF2-40B4-BE49-F238E27FC236}">
                    <a16:creationId xmlns:a16="http://schemas.microsoft.com/office/drawing/2014/main" id="{2C8EF0CC-1185-FE4A-9B2B-FBC9C3A3103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Oval 256">
                <a:extLst>
                  <a:ext uri="{FF2B5EF4-FFF2-40B4-BE49-F238E27FC236}">
                    <a16:creationId xmlns:a16="http://schemas.microsoft.com/office/drawing/2014/main" id="{C2E1D8A6-1B40-9C48-B181-5F5D1F51D72E}"/>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8" name="Oval 257">
                <a:extLst>
                  <a:ext uri="{FF2B5EF4-FFF2-40B4-BE49-F238E27FC236}">
                    <a16:creationId xmlns:a16="http://schemas.microsoft.com/office/drawing/2014/main" id="{8BD48E16-C9E0-5441-832E-763A87B0C4B3}"/>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5" name="Rectangle 254">
              <a:extLst>
                <a:ext uri="{FF2B5EF4-FFF2-40B4-BE49-F238E27FC236}">
                  <a16:creationId xmlns:a16="http://schemas.microsoft.com/office/drawing/2014/main" id="{255FDB82-9DD7-BD45-8178-FA1E2E4509BB}"/>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A4C81D24-3101-E74D-82F7-63744C47D403}"/>
              </a:ext>
            </a:extLst>
          </p:cNvPr>
          <p:cNvGrpSpPr/>
          <p:nvPr/>
        </p:nvGrpSpPr>
        <p:grpSpPr>
          <a:xfrm>
            <a:off x="1492600" y="5129371"/>
            <a:ext cx="848540" cy="347465"/>
            <a:chOff x="343166" y="5279680"/>
            <a:chExt cx="848540" cy="347465"/>
          </a:xfrm>
        </p:grpSpPr>
        <p:grpSp>
          <p:nvGrpSpPr>
            <p:cNvPr id="259" name="Group 258">
              <a:extLst>
                <a:ext uri="{FF2B5EF4-FFF2-40B4-BE49-F238E27FC236}">
                  <a16:creationId xmlns:a16="http://schemas.microsoft.com/office/drawing/2014/main" id="{EB08816D-7C17-B841-BFEF-DA6A6B48C684}"/>
                </a:ext>
              </a:extLst>
            </p:cNvPr>
            <p:cNvGrpSpPr/>
            <p:nvPr/>
          </p:nvGrpSpPr>
          <p:grpSpPr>
            <a:xfrm>
              <a:off x="343166" y="5279680"/>
              <a:ext cx="845511" cy="146091"/>
              <a:chOff x="321934" y="4094580"/>
              <a:chExt cx="845511" cy="146091"/>
            </a:xfrm>
          </p:grpSpPr>
          <p:grpSp>
            <p:nvGrpSpPr>
              <p:cNvPr id="260" name="Group 259">
                <a:extLst>
                  <a:ext uri="{FF2B5EF4-FFF2-40B4-BE49-F238E27FC236}">
                    <a16:creationId xmlns:a16="http://schemas.microsoft.com/office/drawing/2014/main" id="{A5018305-38E8-6E47-BF7C-7B5925162EAD}"/>
                  </a:ext>
                </a:extLst>
              </p:cNvPr>
              <p:cNvGrpSpPr/>
              <p:nvPr/>
            </p:nvGrpSpPr>
            <p:grpSpPr>
              <a:xfrm>
                <a:off x="534372" y="4094580"/>
                <a:ext cx="633073" cy="144000"/>
                <a:chOff x="4823974" y="3848093"/>
                <a:chExt cx="633073" cy="144000"/>
              </a:xfrm>
            </p:grpSpPr>
            <p:sp>
              <p:nvSpPr>
                <p:cNvPr id="262" name="Oval 261">
                  <a:extLst>
                    <a:ext uri="{FF2B5EF4-FFF2-40B4-BE49-F238E27FC236}">
                      <a16:creationId xmlns:a16="http://schemas.microsoft.com/office/drawing/2014/main" id="{80B4B48A-9F19-A841-B051-485156DB635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B11CEF3F-AA24-C748-9264-E99F314022C4}"/>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4" name="Oval 263">
                  <a:extLst>
                    <a:ext uri="{FF2B5EF4-FFF2-40B4-BE49-F238E27FC236}">
                      <a16:creationId xmlns:a16="http://schemas.microsoft.com/office/drawing/2014/main" id="{C895303B-365E-0144-9502-B1510C502E1B}"/>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1" name="Rectangle 260">
                <a:extLst>
                  <a:ext uri="{FF2B5EF4-FFF2-40B4-BE49-F238E27FC236}">
                    <a16:creationId xmlns:a16="http://schemas.microsoft.com/office/drawing/2014/main" id="{27120317-281D-5642-ABBE-6DD8ADF345E2}"/>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65" name="Group 264">
              <a:extLst>
                <a:ext uri="{FF2B5EF4-FFF2-40B4-BE49-F238E27FC236}">
                  <a16:creationId xmlns:a16="http://schemas.microsoft.com/office/drawing/2014/main" id="{A95DAB43-257C-854D-AB38-5595F8AA192D}"/>
                </a:ext>
              </a:extLst>
            </p:cNvPr>
            <p:cNvGrpSpPr/>
            <p:nvPr/>
          </p:nvGrpSpPr>
          <p:grpSpPr>
            <a:xfrm>
              <a:off x="346195" y="5481054"/>
              <a:ext cx="845511" cy="146091"/>
              <a:chOff x="321934" y="4094580"/>
              <a:chExt cx="845511" cy="146091"/>
            </a:xfrm>
          </p:grpSpPr>
          <p:grpSp>
            <p:nvGrpSpPr>
              <p:cNvPr id="266" name="Group 265">
                <a:extLst>
                  <a:ext uri="{FF2B5EF4-FFF2-40B4-BE49-F238E27FC236}">
                    <a16:creationId xmlns:a16="http://schemas.microsoft.com/office/drawing/2014/main" id="{B1D7008A-06EF-8E4A-B9EE-6384653C893F}"/>
                  </a:ext>
                </a:extLst>
              </p:cNvPr>
              <p:cNvGrpSpPr/>
              <p:nvPr/>
            </p:nvGrpSpPr>
            <p:grpSpPr>
              <a:xfrm>
                <a:off x="534372" y="4094580"/>
                <a:ext cx="633073" cy="144000"/>
                <a:chOff x="4823974" y="3848093"/>
                <a:chExt cx="633073" cy="144000"/>
              </a:xfrm>
            </p:grpSpPr>
            <p:sp>
              <p:nvSpPr>
                <p:cNvPr id="268" name="Oval 267">
                  <a:extLst>
                    <a:ext uri="{FF2B5EF4-FFF2-40B4-BE49-F238E27FC236}">
                      <a16:creationId xmlns:a16="http://schemas.microsoft.com/office/drawing/2014/main" id="{ABE06E80-A254-D94A-A8C8-ABA8D6852DD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Oval 268">
                  <a:extLst>
                    <a:ext uri="{FF2B5EF4-FFF2-40B4-BE49-F238E27FC236}">
                      <a16:creationId xmlns:a16="http://schemas.microsoft.com/office/drawing/2014/main" id="{037900B5-C6B6-6548-884D-AD13496A81C1}"/>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Oval 269">
                  <a:extLst>
                    <a:ext uri="{FF2B5EF4-FFF2-40B4-BE49-F238E27FC236}">
                      <a16:creationId xmlns:a16="http://schemas.microsoft.com/office/drawing/2014/main" id="{70CDC7F1-67E3-4B4E-A2FF-1D373CBF610C}"/>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7" name="Rectangle 266">
                <a:extLst>
                  <a:ext uri="{FF2B5EF4-FFF2-40B4-BE49-F238E27FC236}">
                    <a16:creationId xmlns:a16="http://schemas.microsoft.com/office/drawing/2014/main" id="{000C184F-790B-A24B-8A9C-E670BB47D948}"/>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71" name="Group 270">
            <a:extLst>
              <a:ext uri="{FF2B5EF4-FFF2-40B4-BE49-F238E27FC236}">
                <a16:creationId xmlns:a16="http://schemas.microsoft.com/office/drawing/2014/main" id="{0F0DF6A5-5BA6-C044-A3F6-7FDCAD700595}"/>
              </a:ext>
            </a:extLst>
          </p:cNvPr>
          <p:cNvGrpSpPr/>
          <p:nvPr/>
        </p:nvGrpSpPr>
        <p:grpSpPr>
          <a:xfrm>
            <a:off x="3804727" y="6230025"/>
            <a:ext cx="848540" cy="347465"/>
            <a:chOff x="343166" y="5279680"/>
            <a:chExt cx="848540" cy="347465"/>
          </a:xfrm>
        </p:grpSpPr>
        <p:grpSp>
          <p:nvGrpSpPr>
            <p:cNvPr id="272" name="Group 271">
              <a:extLst>
                <a:ext uri="{FF2B5EF4-FFF2-40B4-BE49-F238E27FC236}">
                  <a16:creationId xmlns:a16="http://schemas.microsoft.com/office/drawing/2014/main" id="{EDABF1FD-16F1-6B47-A744-9FD5C59781D6}"/>
                </a:ext>
              </a:extLst>
            </p:cNvPr>
            <p:cNvGrpSpPr/>
            <p:nvPr/>
          </p:nvGrpSpPr>
          <p:grpSpPr>
            <a:xfrm>
              <a:off x="343166" y="5279680"/>
              <a:ext cx="845511" cy="146091"/>
              <a:chOff x="321934" y="4094580"/>
              <a:chExt cx="845511" cy="146091"/>
            </a:xfrm>
          </p:grpSpPr>
          <p:grpSp>
            <p:nvGrpSpPr>
              <p:cNvPr id="279" name="Group 278">
                <a:extLst>
                  <a:ext uri="{FF2B5EF4-FFF2-40B4-BE49-F238E27FC236}">
                    <a16:creationId xmlns:a16="http://schemas.microsoft.com/office/drawing/2014/main" id="{99878102-F9E6-0347-80EA-79833DEA4848}"/>
                  </a:ext>
                </a:extLst>
              </p:cNvPr>
              <p:cNvGrpSpPr/>
              <p:nvPr/>
            </p:nvGrpSpPr>
            <p:grpSpPr>
              <a:xfrm>
                <a:off x="534372" y="4094580"/>
                <a:ext cx="633073" cy="144000"/>
                <a:chOff x="4823974" y="3848093"/>
                <a:chExt cx="633073" cy="144000"/>
              </a:xfrm>
            </p:grpSpPr>
            <p:sp>
              <p:nvSpPr>
                <p:cNvPr id="281" name="Oval 280">
                  <a:extLst>
                    <a:ext uri="{FF2B5EF4-FFF2-40B4-BE49-F238E27FC236}">
                      <a16:creationId xmlns:a16="http://schemas.microsoft.com/office/drawing/2014/main" id="{1127F984-1855-F14B-BDED-4778A35D0C1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Oval 281">
                  <a:extLst>
                    <a:ext uri="{FF2B5EF4-FFF2-40B4-BE49-F238E27FC236}">
                      <a16:creationId xmlns:a16="http://schemas.microsoft.com/office/drawing/2014/main" id="{702D6B56-5186-2447-B302-D28053540A30}"/>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Oval 282">
                  <a:extLst>
                    <a:ext uri="{FF2B5EF4-FFF2-40B4-BE49-F238E27FC236}">
                      <a16:creationId xmlns:a16="http://schemas.microsoft.com/office/drawing/2014/main" id="{36B54180-FB7B-CD41-907C-77AA40E615E7}"/>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0" name="Rectangle 279">
                <a:extLst>
                  <a:ext uri="{FF2B5EF4-FFF2-40B4-BE49-F238E27FC236}">
                    <a16:creationId xmlns:a16="http://schemas.microsoft.com/office/drawing/2014/main" id="{687FFC33-E330-8045-8D3C-661972B4D616}"/>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73" name="Group 272">
              <a:extLst>
                <a:ext uri="{FF2B5EF4-FFF2-40B4-BE49-F238E27FC236}">
                  <a16:creationId xmlns:a16="http://schemas.microsoft.com/office/drawing/2014/main" id="{67E21F03-946C-2C43-89A8-0E8983DF5C57}"/>
                </a:ext>
              </a:extLst>
            </p:cNvPr>
            <p:cNvGrpSpPr/>
            <p:nvPr/>
          </p:nvGrpSpPr>
          <p:grpSpPr>
            <a:xfrm>
              <a:off x="346195" y="5481054"/>
              <a:ext cx="845511" cy="146091"/>
              <a:chOff x="321934" y="4094580"/>
              <a:chExt cx="845511" cy="146091"/>
            </a:xfrm>
          </p:grpSpPr>
          <p:grpSp>
            <p:nvGrpSpPr>
              <p:cNvPr id="274" name="Group 273">
                <a:extLst>
                  <a:ext uri="{FF2B5EF4-FFF2-40B4-BE49-F238E27FC236}">
                    <a16:creationId xmlns:a16="http://schemas.microsoft.com/office/drawing/2014/main" id="{57A81006-8B43-A342-95B0-CA9154DEED07}"/>
                  </a:ext>
                </a:extLst>
              </p:cNvPr>
              <p:cNvGrpSpPr/>
              <p:nvPr/>
            </p:nvGrpSpPr>
            <p:grpSpPr>
              <a:xfrm>
                <a:off x="534372" y="4094580"/>
                <a:ext cx="633073" cy="144000"/>
                <a:chOff x="4823974" y="3848093"/>
                <a:chExt cx="633073" cy="144000"/>
              </a:xfrm>
            </p:grpSpPr>
            <p:sp>
              <p:nvSpPr>
                <p:cNvPr id="276" name="Oval 275">
                  <a:extLst>
                    <a:ext uri="{FF2B5EF4-FFF2-40B4-BE49-F238E27FC236}">
                      <a16:creationId xmlns:a16="http://schemas.microsoft.com/office/drawing/2014/main" id="{EF3E8F27-567E-C847-92D9-EBBE7538984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Oval 276">
                  <a:extLst>
                    <a:ext uri="{FF2B5EF4-FFF2-40B4-BE49-F238E27FC236}">
                      <a16:creationId xmlns:a16="http://schemas.microsoft.com/office/drawing/2014/main" id="{8A3EBE45-A77D-674B-8159-D66008F160A5}"/>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Oval 277">
                  <a:extLst>
                    <a:ext uri="{FF2B5EF4-FFF2-40B4-BE49-F238E27FC236}">
                      <a16:creationId xmlns:a16="http://schemas.microsoft.com/office/drawing/2014/main" id="{35670D71-7993-2440-B3D9-30C9B2A80388}"/>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5" name="Rectangle 274">
                <a:extLst>
                  <a:ext uri="{FF2B5EF4-FFF2-40B4-BE49-F238E27FC236}">
                    <a16:creationId xmlns:a16="http://schemas.microsoft.com/office/drawing/2014/main" id="{740712B5-0DF1-2344-A6FE-0538F036635A}"/>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84" name="Group 283">
            <a:extLst>
              <a:ext uri="{FF2B5EF4-FFF2-40B4-BE49-F238E27FC236}">
                <a16:creationId xmlns:a16="http://schemas.microsoft.com/office/drawing/2014/main" id="{550A609C-55B5-FA4D-984D-62509B8AEFEF}"/>
              </a:ext>
            </a:extLst>
          </p:cNvPr>
          <p:cNvGrpSpPr/>
          <p:nvPr/>
        </p:nvGrpSpPr>
        <p:grpSpPr>
          <a:xfrm>
            <a:off x="6926086" y="5064584"/>
            <a:ext cx="848540" cy="347465"/>
            <a:chOff x="343166" y="5279680"/>
            <a:chExt cx="848540" cy="347465"/>
          </a:xfrm>
        </p:grpSpPr>
        <p:grpSp>
          <p:nvGrpSpPr>
            <p:cNvPr id="285" name="Group 284">
              <a:extLst>
                <a:ext uri="{FF2B5EF4-FFF2-40B4-BE49-F238E27FC236}">
                  <a16:creationId xmlns:a16="http://schemas.microsoft.com/office/drawing/2014/main" id="{D1127FA9-C1A6-4341-B68E-B5868219AE94}"/>
                </a:ext>
              </a:extLst>
            </p:cNvPr>
            <p:cNvGrpSpPr/>
            <p:nvPr/>
          </p:nvGrpSpPr>
          <p:grpSpPr>
            <a:xfrm>
              <a:off x="343166" y="5279680"/>
              <a:ext cx="845511" cy="146091"/>
              <a:chOff x="321934" y="4094580"/>
              <a:chExt cx="845511" cy="146091"/>
            </a:xfrm>
          </p:grpSpPr>
          <p:grpSp>
            <p:nvGrpSpPr>
              <p:cNvPr id="292" name="Group 291">
                <a:extLst>
                  <a:ext uri="{FF2B5EF4-FFF2-40B4-BE49-F238E27FC236}">
                    <a16:creationId xmlns:a16="http://schemas.microsoft.com/office/drawing/2014/main" id="{854F6E29-0EC6-F544-9105-BD1E727A5BE8}"/>
                  </a:ext>
                </a:extLst>
              </p:cNvPr>
              <p:cNvGrpSpPr/>
              <p:nvPr/>
            </p:nvGrpSpPr>
            <p:grpSpPr>
              <a:xfrm>
                <a:off x="534372" y="4094580"/>
                <a:ext cx="633073" cy="144000"/>
                <a:chOff x="4823974" y="3848093"/>
                <a:chExt cx="633073" cy="144000"/>
              </a:xfrm>
            </p:grpSpPr>
            <p:sp>
              <p:nvSpPr>
                <p:cNvPr id="294" name="Oval 293">
                  <a:extLst>
                    <a:ext uri="{FF2B5EF4-FFF2-40B4-BE49-F238E27FC236}">
                      <a16:creationId xmlns:a16="http://schemas.microsoft.com/office/drawing/2014/main" id="{8B23C4B6-31B9-0043-8DE8-6D10E1FFB49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Oval 294">
                  <a:extLst>
                    <a:ext uri="{FF2B5EF4-FFF2-40B4-BE49-F238E27FC236}">
                      <a16:creationId xmlns:a16="http://schemas.microsoft.com/office/drawing/2014/main" id="{2172190D-89E6-9F41-8DA9-D65DC806CC70}"/>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Oval 295">
                  <a:extLst>
                    <a:ext uri="{FF2B5EF4-FFF2-40B4-BE49-F238E27FC236}">
                      <a16:creationId xmlns:a16="http://schemas.microsoft.com/office/drawing/2014/main" id="{FA57AAF9-FCFD-8442-A136-A2E630B69B56}"/>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3" name="Rectangle 292">
                <a:extLst>
                  <a:ext uri="{FF2B5EF4-FFF2-40B4-BE49-F238E27FC236}">
                    <a16:creationId xmlns:a16="http://schemas.microsoft.com/office/drawing/2014/main" id="{218C42A1-7066-9544-9D32-4B7DC0BB8D14}"/>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86" name="Group 285">
              <a:extLst>
                <a:ext uri="{FF2B5EF4-FFF2-40B4-BE49-F238E27FC236}">
                  <a16:creationId xmlns:a16="http://schemas.microsoft.com/office/drawing/2014/main" id="{E07A39CC-D13B-734A-897E-1D29423B0798}"/>
                </a:ext>
              </a:extLst>
            </p:cNvPr>
            <p:cNvGrpSpPr/>
            <p:nvPr/>
          </p:nvGrpSpPr>
          <p:grpSpPr>
            <a:xfrm>
              <a:off x="346195" y="5481054"/>
              <a:ext cx="845511" cy="146091"/>
              <a:chOff x="321934" y="4094580"/>
              <a:chExt cx="845511" cy="146091"/>
            </a:xfrm>
          </p:grpSpPr>
          <p:grpSp>
            <p:nvGrpSpPr>
              <p:cNvPr id="287" name="Group 286">
                <a:extLst>
                  <a:ext uri="{FF2B5EF4-FFF2-40B4-BE49-F238E27FC236}">
                    <a16:creationId xmlns:a16="http://schemas.microsoft.com/office/drawing/2014/main" id="{AD1B1EE8-6488-0348-B38A-7D995241BECC}"/>
                  </a:ext>
                </a:extLst>
              </p:cNvPr>
              <p:cNvGrpSpPr/>
              <p:nvPr/>
            </p:nvGrpSpPr>
            <p:grpSpPr>
              <a:xfrm>
                <a:off x="534372" y="4094580"/>
                <a:ext cx="633073" cy="144000"/>
                <a:chOff x="4823974" y="3848093"/>
                <a:chExt cx="633073" cy="144000"/>
              </a:xfrm>
            </p:grpSpPr>
            <p:sp>
              <p:nvSpPr>
                <p:cNvPr id="289" name="Oval 288">
                  <a:extLst>
                    <a:ext uri="{FF2B5EF4-FFF2-40B4-BE49-F238E27FC236}">
                      <a16:creationId xmlns:a16="http://schemas.microsoft.com/office/drawing/2014/main" id="{334EA560-28D2-0E45-9A3B-BD13F3D3C5D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Oval 289">
                  <a:extLst>
                    <a:ext uri="{FF2B5EF4-FFF2-40B4-BE49-F238E27FC236}">
                      <a16:creationId xmlns:a16="http://schemas.microsoft.com/office/drawing/2014/main" id="{128CE566-1999-814E-A534-B472647F672F}"/>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Oval 290">
                  <a:extLst>
                    <a:ext uri="{FF2B5EF4-FFF2-40B4-BE49-F238E27FC236}">
                      <a16:creationId xmlns:a16="http://schemas.microsoft.com/office/drawing/2014/main" id="{13EDFE0D-34B0-C642-8638-0DE58307349A}"/>
                    </a:ext>
                  </a:extLst>
                </p:cNvPr>
                <p:cNvSpPr/>
                <p:nvPr/>
              </p:nvSpPr>
              <p:spPr>
                <a:xfrm>
                  <a:off x="5068510" y="384809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8" name="Rectangle 287">
                <a:extLst>
                  <a:ext uri="{FF2B5EF4-FFF2-40B4-BE49-F238E27FC236}">
                    <a16:creationId xmlns:a16="http://schemas.microsoft.com/office/drawing/2014/main" id="{B0138425-F434-844D-A70E-368C0109D9D0}"/>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97" name="Group 296">
            <a:extLst>
              <a:ext uri="{FF2B5EF4-FFF2-40B4-BE49-F238E27FC236}">
                <a16:creationId xmlns:a16="http://schemas.microsoft.com/office/drawing/2014/main" id="{0B4FFE11-BC70-214E-91E2-03C87CD8B7CE}"/>
              </a:ext>
            </a:extLst>
          </p:cNvPr>
          <p:cNvGrpSpPr/>
          <p:nvPr/>
        </p:nvGrpSpPr>
        <p:grpSpPr>
          <a:xfrm>
            <a:off x="4197231" y="2221622"/>
            <a:ext cx="848540" cy="347465"/>
            <a:chOff x="343166" y="5279680"/>
            <a:chExt cx="848540" cy="347465"/>
          </a:xfrm>
        </p:grpSpPr>
        <p:grpSp>
          <p:nvGrpSpPr>
            <p:cNvPr id="298" name="Group 297">
              <a:extLst>
                <a:ext uri="{FF2B5EF4-FFF2-40B4-BE49-F238E27FC236}">
                  <a16:creationId xmlns:a16="http://schemas.microsoft.com/office/drawing/2014/main" id="{BAE97404-4B21-EC4B-8FED-7BA107A4F5CB}"/>
                </a:ext>
              </a:extLst>
            </p:cNvPr>
            <p:cNvGrpSpPr/>
            <p:nvPr/>
          </p:nvGrpSpPr>
          <p:grpSpPr>
            <a:xfrm>
              <a:off x="343166" y="5279680"/>
              <a:ext cx="845511" cy="146091"/>
              <a:chOff x="321934" y="4094580"/>
              <a:chExt cx="845511" cy="146091"/>
            </a:xfrm>
          </p:grpSpPr>
          <p:grpSp>
            <p:nvGrpSpPr>
              <p:cNvPr id="305" name="Group 304">
                <a:extLst>
                  <a:ext uri="{FF2B5EF4-FFF2-40B4-BE49-F238E27FC236}">
                    <a16:creationId xmlns:a16="http://schemas.microsoft.com/office/drawing/2014/main" id="{CBFE3027-2785-A94D-86C0-88FD70037066}"/>
                  </a:ext>
                </a:extLst>
              </p:cNvPr>
              <p:cNvGrpSpPr/>
              <p:nvPr/>
            </p:nvGrpSpPr>
            <p:grpSpPr>
              <a:xfrm>
                <a:off x="534372" y="4094580"/>
                <a:ext cx="633073" cy="144000"/>
                <a:chOff x="4823974" y="3848093"/>
                <a:chExt cx="633073" cy="144000"/>
              </a:xfrm>
            </p:grpSpPr>
            <p:sp>
              <p:nvSpPr>
                <p:cNvPr id="307" name="Oval 306">
                  <a:extLst>
                    <a:ext uri="{FF2B5EF4-FFF2-40B4-BE49-F238E27FC236}">
                      <a16:creationId xmlns:a16="http://schemas.microsoft.com/office/drawing/2014/main" id="{0F2DB371-0CB3-0645-8DC1-0158D4A2DBF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Oval 307">
                  <a:extLst>
                    <a:ext uri="{FF2B5EF4-FFF2-40B4-BE49-F238E27FC236}">
                      <a16:creationId xmlns:a16="http://schemas.microsoft.com/office/drawing/2014/main" id="{B47F56A8-EFAB-0242-9686-D6A6A7431A80}"/>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Oval 308">
                  <a:extLst>
                    <a:ext uri="{FF2B5EF4-FFF2-40B4-BE49-F238E27FC236}">
                      <a16:creationId xmlns:a16="http://schemas.microsoft.com/office/drawing/2014/main" id="{7AFB3ABA-3F0D-FB42-9075-CC05F6629185}"/>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6" name="Rectangle 305">
                <a:extLst>
                  <a:ext uri="{FF2B5EF4-FFF2-40B4-BE49-F238E27FC236}">
                    <a16:creationId xmlns:a16="http://schemas.microsoft.com/office/drawing/2014/main" id="{2C262121-343C-BE4A-8E6F-7811D2EA69AB}"/>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99" name="Group 298">
              <a:extLst>
                <a:ext uri="{FF2B5EF4-FFF2-40B4-BE49-F238E27FC236}">
                  <a16:creationId xmlns:a16="http://schemas.microsoft.com/office/drawing/2014/main" id="{99FE5A54-C126-9A44-A119-7E2091DDB374}"/>
                </a:ext>
              </a:extLst>
            </p:cNvPr>
            <p:cNvGrpSpPr/>
            <p:nvPr/>
          </p:nvGrpSpPr>
          <p:grpSpPr>
            <a:xfrm>
              <a:off x="346195" y="5481054"/>
              <a:ext cx="845511" cy="146091"/>
              <a:chOff x="321934" y="4094580"/>
              <a:chExt cx="845511" cy="146091"/>
            </a:xfrm>
          </p:grpSpPr>
          <p:grpSp>
            <p:nvGrpSpPr>
              <p:cNvPr id="300" name="Group 299">
                <a:extLst>
                  <a:ext uri="{FF2B5EF4-FFF2-40B4-BE49-F238E27FC236}">
                    <a16:creationId xmlns:a16="http://schemas.microsoft.com/office/drawing/2014/main" id="{C13C8A5A-DB1C-D74C-8DAD-FF5A9EB5283D}"/>
                  </a:ext>
                </a:extLst>
              </p:cNvPr>
              <p:cNvGrpSpPr/>
              <p:nvPr/>
            </p:nvGrpSpPr>
            <p:grpSpPr>
              <a:xfrm>
                <a:off x="534372" y="4094580"/>
                <a:ext cx="633073" cy="144000"/>
                <a:chOff x="4823974" y="3848093"/>
                <a:chExt cx="633073" cy="144000"/>
              </a:xfrm>
            </p:grpSpPr>
            <p:sp>
              <p:nvSpPr>
                <p:cNvPr id="302" name="Oval 301">
                  <a:extLst>
                    <a:ext uri="{FF2B5EF4-FFF2-40B4-BE49-F238E27FC236}">
                      <a16:creationId xmlns:a16="http://schemas.microsoft.com/office/drawing/2014/main" id="{59FEABF4-ABEA-8F45-9C3D-71C9E9A55CE0}"/>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76D5878A-3479-6E4D-AF8F-D3E9A0E99B76}"/>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Oval 303">
                  <a:extLst>
                    <a:ext uri="{FF2B5EF4-FFF2-40B4-BE49-F238E27FC236}">
                      <a16:creationId xmlns:a16="http://schemas.microsoft.com/office/drawing/2014/main" id="{FE0E41BD-DCDD-C542-8184-38DDA17EF80D}"/>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1" name="Rectangle 300">
                <a:extLst>
                  <a:ext uri="{FF2B5EF4-FFF2-40B4-BE49-F238E27FC236}">
                    <a16:creationId xmlns:a16="http://schemas.microsoft.com/office/drawing/2014/main" id="{1CB7EA10-5ACC-7C4E-A324-0ACED0EAB4A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10" name="Group 309">
            <a:extLst>
              <a:ext uri="{FF2B5EF4-FFF2-40B4-BE49-F238E27FC236}">
                <a16:creationId xmlns:a16="http://schemas.microsoft.com/office/drawing/2014/main" id="{5821F897-3BCC-4C49-96BA-032850812584}"/>
              </a:ext>
            </a:extLst>
          </p:cNvPr>
          <p:cNvGrpSpPr/>
          <p:nvPr/>
        </p:nvGrpSpPr>
        <p:grpSpPr>
          <a:xfrm>
            <a:off x="4185444" y="2840667"/>
            <a:ext cx="848540" cy="347465"/>
            <a:chOff x="343166" y="5279680"/>
            <a:chExt cx="848540" cy="347465"/>
          </a:xfrm>
        </p:grpSpPr>
        <p:grpSp>
          <p:nvGrpSpPr>
            <p:cNvPr id="311" name="Group 310">
              <a:extLst>
                <a:ext uri="{FF2B5EF4-FFF2-40B4-BE49-F238E27FC236}">
                  <a16:creationId xmlns:a16="http://schemas.microsoft.com/office/drawing/2014/main" id="{6A59D4DF-C468-5C4C-9A42-DB6858ED9845}"/>
                </a:ext>
              </a:extLst>
            </p:cNvPr>
            <p:cNvGrpSpPr/>
            <p:nvPr/>
          </p:nvGrpSpPr>
          <p:grpSpPr>
            <a:xfrm>
              <a:off x="343166" y="5279680"/>
              <a:ext cx="845511" cy="146091"/>
              <a:chOff x="321934" y="4094580"/>
              <a:chExt cx="845511" cy="146091"/>
            </a:xfrm>
          </p:grpSpPr>
          <p:grpSp>
            <p:nvGrpSpPr>
              <p:cNvPr id="318" name="Group 317">
                <a:extLst>
                  <a:ext uri="{FF2B5EF4-FFF2-40B4-BE49-F238E27FC236}">
                    <a16:creationId xmlns:a16="http://schemas.microsoft.com/office/drawing/2014/main" id="{D28423FB-6B87-8A4C-985F-3C2AE4DA1B15}"/>
                  </a:ext>
                </a:extLst>
              </p:cNvPr>
              <p:cNvGrpSpPr/>
              <p:nvPr/>
            </p:nvGrpSpPr>
            <p:grpSpPr>
              <a:xfrm>
                <a:off x="534372" y="4094580"/>
                <a:ext cx="633073" cy="144000"/>
                <a:chOff x="4823974" y="3848093"/>
                <a:chExt cx="633073" cy="144000"/>
              </a:xfrm>
            </p:grpSpPr>
            <p:sp>
              <p:nvSpPr>
                <p:cNvPr id="320" name="Oval 319">
                  <a:extLst>
                    <a:ext uri="{FF2B5EF4-FFF2-40B4-BE49-F238E27FC236}">
                      <a16:creationId xmlns:a16="http://schemas.microsoft.com/office/drawing/2014/main" id="{9F847689-AE2F-7243-84E4-BC5C07AC2FA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Oval 320">
                  <a:extLst>
                    <a:ext uri="{FF2B5EF4-FFF2-40B4-BE49-F238E27FC236}">
                      <a16:creationId xmlns:a16="http://schemas.microsoft.com/office/drawing/2014/main" id="{0ECD8E07-06AD-8147-9A9A-37275E22EEB1}"/>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1573E18D-440C-2242-B76F-9740BE36856B}"/>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9" name="Rectangle 318">
                <a:extLst>
                  <a:ext uri="{FF2B5EF4-FFF2-40B4-BE49-F238E27FC236}">
                    <a16:creationId xmlns:a16="http://schemas.microsoft.com/office/drawing/2014/main" id="{01778205-C11B-6C48-808E-38F97BCA23DD}"/>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12" name="Group 311">
              <a:extLst>
                <a:ext uri="{FF2B5EF4-FFF2-40B4-BE49-F238E27FC236}">
                  <a16:creationId xmlns:a16="http://schemas.microsoft.com/office/drawing/2014/main" id="{EFB74256-F944-2146-BC11-1718719317EF}"/>
                </a:ext>
              </a:extLst>
            </p:cNvPr>
            <p:cNvGrpSpPr/>
            <p:nvPr/>
          </p:nvGrpSpPr>
          <p:grpSpPr>
            <a:xfrm>
              <a:off x="346195" y="5481054"/>
              <a:ext cx="845511" cy="146091"/>
              <a:chOff x="321934" y="4094580"/>
              <a:chExt cx="845511" cy="146091"/>
            </a:xfrm>
          </p:grpSpPr>
          <p:grpSp>
            <p:nvGrpSpPr>
              <p:cNvPr id="313" name="Group 312">
                <a:extLst>
                  <a:ext uri="{FF2B5EF4-FFF2-40B4-BE49-F238E27FC236}">
                    <a16:creationId xmlns:a16="http://schemas.microsoft.com/office/drawing/2014/main" id="{F726985D-BBE8-9947-9399-784202986F7F}"/>
                  </a:ext>
                </a:extLst>
              </p:cNvPr>
              <p:cNvGrpSpPr/>
              <p:nvPr/>
            </p:nvGrpSpPr>
            <p:grpSpPr>
              <a:xfrm>
                <a:off x="534372" y="4094580"/>
                <a:ext cx="633073" cy="144000"/>
                <a:chOff x="4823974" y="3848093"/>
                <a:chExt cx="633073" cy="144000"/>
              </a:xfrm>
            </p:grpSpPr>
            <p:sp>
              <p:nvSpPr>
                <p:cNvPr id="315" name="Oval 314">
                  <a:extLst>
                    <a:ext uri="{FF2B5EF4-FFF2-40B4-BE49-F238E27FC236}">
                      <a16:creationId xmlns:a16="http://schemas.microsoft.com/office/drawing/2014/main" id="{8CF41904-AE15-904C-BF72-95B18EAD0F0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Oval 315">
                  <a:extLst>
                    <a:ext uri="{FF2B5EF4-FFF2-40B4-BE49-F238E27FC236}">
                      <a16:creationId xmlns:a16="http://schemas.microsoft.com/office/drawing/2014/main" id="{54BE04BE-916F-1849-B704-A875E74965C1}"/>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Oval 316">
                  <a:extLst>
                    <a:ext uri="{FF2B5EF4-FFF2-40B4-BE49-F238E27FC236}">
                      <a16:creationId xmlns:a16="http://schemas.microsoft.com/office/drawing/2014/main" id="{678E45AA-E39C-1144-BCD2-06D97E62165A}"/>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4" name="Rectangle 313">
                <a:extLst>
                  <a:ext uri="{FF2B5EF4-FFF2-40B4-BE49-F238E27FC236}">
                    <a16:creationId xmlns:a16="http://schemas.microsoft.com/office/drawing/2014/main" id="{0418476E-B70B-6D4B-8E71-58CE61FEF5E0}"/>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23" name="Group 322">
            <a:extLst>
              <a:ext uri="{FF2B5EF4-FFF2-40B4-BE49-F238E27FC236}">
                <a16:creationId xmlns:a16="http://schemas.microsoft.com/office/drawing/2014/main" id="{7F2490AE-8CCD-8A4D-A34F-193C3C33ED11}"/>
              </a:ext>
            </a:extLst>
          </p:cNvPr>
          <p:cNvGrpSpPr/>
          <p:nvPr/>
        </p:nvGrpSpPr>
        <p:grpSpPr>
          <a:xfrm>
            <a:off x="3068141" y="3403045"/>
            <a:ext cx="848540" cy="347465"/>
            <a:chOff x="343166" y="5279680"/>
            <a:chExt cx="848540" cy="347465"/>
          </a:xfrm>
        </p:grpSpPr>
        <p:grpSp>
          <p:nvGrpSpPr>
            <p:cNvPr id="324" name="Group 323">
              <a:extLst>
                <a:ext uri="{FF2B5EF4-FFF2-40B4-BE49-F238E27FC236}">
                  <a16:creationId xmlns:a16="http://schemas.microsoft.com/office/drawing/2014/main" id="{F3138A54-624E-C542-A92C-4FA099D0CBEA}"/>
                </a:ext>
              </a:extLst>
            </p:cNvPr>
            <p:cNvGrpSpPr/>
            <p:nvPr/>
          </p:nvGrpSpPr>
          <p:grpSpPr>
            <a:xfrm>
              <a:off x="343166" y="5279680"/>
              <a:ext cx="845511" cy="146091"/>
              <a:chOff x="321934" y="4094580"/>
              <a:chExt cx="845511" cy="146091"/>
            </a:xfrm>
          </p:grpSpPr>
          <p:grpSp>
            <p:nvGrpSpPr>
              <p:cNvPr id="331" name="Group 330">
                <a:extLst>
                  <a:ext uri="{FF2B5EF4-FFF2-40B4-BE49-F238E27FC236}">
                    <a16:creationId xmlns:a16="http://schemas.microsoft.com/office/drawing/2014/main" id="{38EE0E04-BF62-7247-933C-77CAF08E3492}"/>
                  </a:ext>
                </a:extLst>
              </p:cNvPr>
              <p:cNvGrpSpPr/>
              <p:nvPr/>
            </p:nvGrpSpPr>
            <p:grpSpPr>
              <a:xfrm>
                <a:off x="534372" y="4094580"/>
                <a:ext cx="633073" cy="144000"/>
                <a:chOff x="4823974" y="3848093"/>
                <a:chExt cx="633073" cy="144000"/>
              </a:xfrm>
            </p:grpSpPr>
            <p:sp>
              <p:nvSpPr>
                <p:cNvPr id="333" name="Oval 332">
                  <a:extLst>
                    <a:ext uri="{FF2B5EF4-FFF2-40B4-BE49-F238E27FC236}">
                      <a16:creationId xmlns:a16="http://schemas.microsoft.com/office/drawing/2014/main" id="{20B0DCAF-C292-2142-B3E8-76D0D6077C5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Oval 333">
                  <a:extLst>
                    <a:ext uri="{FF2B5EF4-FFF2-40B4-BE49-F238E27FC236}">
                      <a16:creationId xmlns:a16="http://schemas.microsoft.com/office/drawing/2014/main" id="{554EC735-58D3-8242-9F27-04EB8F838BE1}"/>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Oval 334">
                  <a:extLst>
                    <a:ext uri="{FF2B5EF4-FFF2-40B4-BE49-F238E27FC236}">
                      <a16:creationId xmlns:a16="http://schemas.microsoft.com/office/drawing/2014/main" id="{D5BF6708-1889-F24B-AA06-4071DFC16133}"/>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2" name="Rectangle 331">
                <a:extLst>
                  <a:ext uri="{FF2B5EF4-FFF2-40B4-BE49-F238E27FC236}">
                    <a16:creationId xmlns:a16="http://schemas.microsoft.com/office/drawing/2014/main" id="{AAD3D0AD-D9B2-3D41-ABF8-175570CDC188}"/>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25" name="Group 324">
              <a:extLst>
                <a:ext uri="{FF2B5EF4-FFF2-40B4-BE49-F238E27FC236}">
                  <a16:creationId xmlns:a16="http://schemas.microsoft.com/office/drawing/2014/main" id="{3FE7269F-6348-3948-B10F-E06207E2DC25}"/>
                </a:ext>
              </a:extLst>
            </p:cNvPr>
            <p:cNvGrpSpPr/>
            <p:nvPr/>
          </p:nvGrpSpPr>
          <p:grpSpPr>
            <a:xfrm>
              <a:off x="346195" y="5481054"/>
              <a:ext cx="845511" cy="146091"/>
              <a:chOff x="321934" y="4094580"/>
              <a:chExt cx="845511" cy="146091"/>
            </a:xfrm>
          </p:grpSpPr>
          <p:grpSp>
            <p:nvGrpSpPr>
              <p:cNvPr id="326" name="Group 325">
                <a:extLst>
                  <a:ext uri="{FF2B5EF4-FFF2-40B4-BE49-F238E27FC236}">
                    <a16:creationId xmlns:a16="http://schemas.microsoft.com/office/drawing/2014/main" id="{26FB37A1-7768-E04E-AAEB-706E6E7FE089}"/>
                  </a:ext>
                </a:extLst>
              </p:cNvPr>
              <p:cNvGrpSpPr/>
              <p:nvPr/>
            </p:nvGrpSpPr>
            <p:grpSpPr>
              <a:xfrm>
                <a:off x="534372" y="4094580"/>
                <a:ext cx="633073" cy="144000"/>
                <a:chOff x="4823974" y="3848093"/>
                <a:chExt cx="633073" cy="144000"/>
              </a:xfrm>
            </p:grpSpPr>
            <p:sp>
              <p:nvSpPr>
                <p:cNvPr id="328" name="Oval 327">
                  <a:extLst>
                    <a:ext uri="{FF2B5EF4-FFF2-40B4-BE49-F238E27FC236}">
                      <a16:creationId xmlns:a16="http://schemas.microsoft.com/office/drawing/2014/main" id="{94249240-16D0-FB45-BDB1-6CA762FDB51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Oval 328">
                  <a:extLst>
                    <a:ext uri="{FF2B5EF4-FFF2-40B4-BE49-F238E27FC236}">
                      <a16:creationId xmlns:a16="http://schemas.microsoft.com/office/drawing/2014/main" id="{07E28C2E-5AF2-314A-B590-7082BC817711}"/>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Oval 329">
                  <a:extLst>
                    <a:ext uri="{FF2B5EF4-FFF2-40B4-BE49-F238E27FC236}">
                      <a16:creationId xmlns:a16="http://schemas.microsoft.com/office/drawing/2014/main" id="{623DC844-BD2E-B143-A5E9-9F959978550E}"/>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7" name="Rectangle 326">
                <a:extLst>
                  <a:ext uri="{FF2B5EF4-FFF2-40B4-BE49-F238E27FC236}">
                    <a16:creationId xmlns:a16="http://schemas.microsoft.com/office/drawing/2014/main" id="{36501F92-F6F5-3B4A-870E-803AD7456427}"/>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36" name="Group 335">
            <a:extLst>
              <a:ext uri="{FF2B5EF4-FFF2-40B4-BE49-F238E27FC236}">
                <a16:creationId xmlns:a16="http://schemas.microsoft.com/office/drawing/2014/main" id="{CFD41062-16FE-5B43-8ED4-E6701FB69217}"/>
              </a:ext>
            </a:extLst>
          </p:cNvPr>
          <p:cNvGrpSpPr/>
          <p:nvPr/>
        </p:nvGrpSpPr>
        <p:grpSpPr>
          <a:xfrm>
            <a:off x="5236174" y="3404665"/>
            <a:ext cx="848540" cy="347465"/>
            <a:chOff x="343166" y="5279680"/>
            <a:chExt cx="848540" cy="347465"/>
          </a:xfrm>
        </p:grpSpPr>
        <p:grpSp>
          <p:nvGrpSpPr>
            <p:cNvPr id="337" name="Group 336">
              <a:extLst>
                <a:ext uri="{FF2B5EF4-FFF2-40B4-BE49-F238E27FC236}">
                  <a16:creationId xmlns:a16="http://schemas.microsoft.com/office/drawing/2014/main" id="{0D49B758-97D1-574B-B38E-97C7B763A89C}"/>
                </a:ext>
              </a:extLst>
            </p:cNvPr>
            <p:cNvGrpSpPr/>
            <p:nvPr/>
          </p:nvGrpSpPr>
          <p:grpSpPr>
            <a:xfrm>
              <a:off x="343166" y="5279680"/>
              <a:ext cx="845511" cy="146091"/>
              <a:chOff x="321934" y="4094580"/>
              <a:chExt cx="845511" cy="146091"/>
            </a:xfrm>
          </p:grpSpPr>
          <p:grpSp>
            <p:nvGrpSpPr>
              <p:cNvPr id="344" name="Group 343">
                <a:extLst>
                  <a:ext uri="{FF2B5EF4-FFF2-40B4-BE49-F238E27FC236}">
                    <a16:creationId xmlns:a16="http://schemas.microsoft.com/office/drawing/2014/main" id="{5A7C330B-6CB2-D747-84F2-1836A177F669}"/>
                  </a:ext>
                </a:extLst>
              </p:cNvPr>
              <p:cNvGrpSpPr/>
              <p:nvPr/>
            </p:nvGrpSpPr>
            <p:grpSpPr>
              <a:xfrm>
                <a:off x="534372" y="4094580"/>
                <a:ext cx="633073" cy="144000"/>
                <a:chOff x="4823974" y="3848093"/>
                <a:chExt cx="633073" cy="144000"/>
              </a:xfrm>
            </p:grpSpPr>
            <p:sp>
              <p:nvSpPr>
                <p:cNvPr id="346" name="Oval 345">
                  <a:extLst>
                    <a:ext uri="{FF2B5EF4-FFF2-40B4-BE49-F238E27FC236}">
                      <a16:creationId xmlns:a16="http://schemas.microsoft.com/office/drawing/2014/main" id="{05F783CB-28BC-C948-A7C8-C7A64DE767C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Oval 346">
                  <a:extLst>
                    <a:ext uri="{FF2B5EF4-FFF2-40B4-BE49-F238E27FC236}">
                      <a16:creationId xmlns:a16="http://schemas.microsoft.com/office/drawing/2014/main" id="{D2671A8B-5DC7-5645-9ADE-B929AFEE4D14}"/>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Oval 347">
                  <a:extLst>
                    <a:ext uri="{FF2B5EF4-FFF2-40B4-BE49-F238E27FC236}">
                      <a16:creationId xmlns:a16="http://schemas.microsoft.com/office/drawing/2014/main" id="{1297E84D-6FE6-D244-88BD-F15DB877EF75}"/>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5" name="Rectangle 344">
                <a:extLst>
                  <a:ext uri="{FF2B5EF4-FFF2-40B4-BE49-F238E27FC236}">
                    <a16:creationId xmlns:a16="http://schemas.microsoft.com/office/drawing/2014/main" id="{9AA5B112-D71E-5348-B5BC-27E386EE8AF9}"/>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38" name="Group 337">
              <a:extLst>
                <a:ext uri="{FF2B5EF4-FFF2-40B4-BE49-F238E27FC236}">
                  <a16:creationId xmlns:a16="http://schemas.microsoft.com/office/drawing/2014/main" id="{FB5912F0-C921-1A4A-8E4C-02EDA2D48C78}"/>
                </a:ext>
              </a:extLst>
            </p:cNvPr>
            <p:cNvGrpSpPr/>
            <p:nvPr/>
          </p:nvGrpSpPr>
          <p:grpSpPr>
            <a:xfrm>
              <a:off x="346195" y="5481054"/>
              <a:ext cx="845511" cy="146091"/>
              <a:chOff x="321934" y="4094580"/>
              <a:chExt cx="845511" cy="146091"/>
            </a:xfrm>
          </p:grpSpPr>
          <p:grpSp>
            <p:nvGrpSpPr>
              <p:cNvPr id="339" name="Group 338">
                <a:extLst>
                  <a:ext uri="{FF2B5EF4-FFF2-40B4-BE49-F238E27FC236}">
                    <a16:creationId xmlns:a16="http://schemas.microsoft.com/office/drawing/2014/main" id="{F6289DA1-3C8B-974E-A1F6-3024E89FE121}"/>
                  </a:ext>
                </a:extLst>
              </p:cNvPr>
              <p:cNvGrpSpPr/>
              <p:nvPr/>
            </p:nvGrpSpPr>
            <p:grpSpPr>
              <a:xfrm>
                <a:off x="534372" y="4094580"/>
                <a:ext cx="633073" cy="144000"/>
                <a:chOff x="4823974" y="3848093"/>
                <a:chExt cx="633073" cy="144000"/>
              </a:xfrm>
            </p:grpSpPr>
            <p:sp>
              <p:nvSpPr>
                <p:cNvPr id="341" name="Oval 340">
                  <a:extLst>
                    <a:ext uri="{FF2B5EF4-FFF2-40B4-BE49-F238E27FC236}">
                      <a16:creationId xmlns:a16="http://schemas.microsoft.com/office/drawing/2014/main" id="{574A29A8-8574-D445-BDB6-80A16376C6C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Oval 341">
                  <a:extLst>
                    <a:ext uri="{FF2B5EF4-FFF2-40B4-BE49-F238E27FC236}">
                      <a16:creationId xmlns:a16="http://schemas.microsoft.com/office/drawing/2014/main" id="{FAC95E16-4025-0040-8CC3-17AA60FE45CF}"/>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Oval 342">
                  <a:extLst>
                    <a:ext uri="{FF2B5EF4-FFF2-40B4-BE49-F238E27FC236}">
                      <a16:creationId xmlns:a16="http://schemas.microsoft.com/office/drawing/2014/main" id="{37137A00-3AC3-214C-99A1-04B1DAAEADE9}"/>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0" name="Rectangle 339">
                <a:extLst>
                  <a:ext uri="{FF2B5EF4-FFF2-40B4-BE49-F238E27FC236}">
                    <a16:creationId xmlns:a16="http://schemas.microsoft.com/office/drawing/2014/main" id="{1BDF39F8-A223-BB4A-BC10-ED300D9B97D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49" name="Group 348">
            <a:extLst>
              <a:ext uri="{FF2B5EF4-FFF2-40B4-BE49-F238E27FC236}">
                <a16:creationId xmlns:a16="http://schemas.microsoft.com/office/drawing/2014/main" id="{26190603-CF54-414C-BC1B-20DD42FE2DBE}"/>
              </a:ext>
            </a:extLst>
          </p:cNvPr>
          <p:cNvGrpSpPr/>
          <p:nvPr/>
        </p:nvGrpSpPr>
        <p:grpSpPr>
          <a:xfrm>
            <a:off x="7852205" y="1369756"/>
            <a:ext cx="845511" cy="146091"/>
            <a:chOff x="321934" y="4094580"/>
            <a:chExt cx="845511" cy="146091"/>
          </a:xfrm>
        </p:grpSpPr>
        <p:grpSp>
          <p:nvGrpSpPr>
            <p:cNvPr id="350" name="Group 349">
              <a:extLst>
                <a:ext uri="{FF2B5EF4-FFF2-40B4-BE49-F238E27FC236}">
                  <a16:creationId xmlns:a16="http://schemas.microsoft.com/office/drawing/2014/main" id="{965BDC4F-EF97-8D4D-8BC7-F710BD0A8899}"/>
                </a:ext>
              </a:extLst>
            </p:cNvPr>
            <p:cNvGrpSpPr/>
            <p:nvPr/>
          </p:nvGrpSpPr>
          <p:grpSpPr>
            <a:xfrm>
              <a:off x="534372" y="4094580"/>
              <a:ext cx="633073" cy="144000"/>
              <a:chOff x="4823974" y="3848093"/>
              <a:chExt cx="633073" cy="144000"/>
            </a:xfrm>
          </p:grpSpPr>
          <p:sp>
            <p:nvSpPr>
              <p:cNvPr id="352" name="Oval 351">
                <a:extLst>
                  <a:ext uri="{FF2B5EF4-FFF2-40B4-BE49-F238E27FC236}">
                    <a16:creationId xmlns:a16="http://schemas.microsoft.com/office/drawing/2014/main" id="{1066AF49-CEAB-6746-B663-681098DF57B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B16FB46-CF29-3949-A44A-B07B47B30C03}"/>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7B37CA4B-7B74-0944-B628-27FDC19E7DB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1" name="Rectangle 350">
              <a:extLst>
                <a:ext uri="{FF2B5EF4-FFF2-40B4-BE49-F238E27FC236}">
                  <a16:creationId xmlns:a16="http://schemas.microsoft.com/office/drawing/2014/main" id="{7CF8BD3D-E335-0A4A-82FA-367B874B4306}"/>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56" name="Group 355">
            <a:extLst>
              <a:ext uri="{FF2B5EF4-FFF2-40B4-BE49-F238E27FC236}">
                <a16:creationId xmlns:a16="http://schemas.microsoft.com/office/drawing/2014/main" id="{05BFE6D1-8F3A-5C44-A8F5-E60ECDAE39A2}"/>
              </a:ext>
            </a:extLst>
          </p:cNvPr>
          <p:cNvGrpSpPr/>
          <p:nvPr/>
        </p:nvGrpSpPr>
        <p:grpSpPr>
          <a:xfrm>
            <a:off x="7852205" y="1798630"/>
            <a:ext cx="845511" cy="146091"/>
            <a:chOff x="321934" y="4094580"/>
            <a:chExt cx="845511" cy="146091"/>
          </a:xfrm>
        </p:grpSpPr>
        <p:grpSp>
          <p:nvGrpSpPr>
            <p:cNvPr id="357" name="Group 356">
              <a:extLst>
                <a:ext uri="{FF2B5EF4-FFF2-40B4-BE49-F238E27FC236}">
                  <a16:creationId xmlns:a16="http://schemas.microsoft.com/office/drawing/2014/main" id="{64571211-095B-6A43-8B4D-7E1DA14C9EE6}"/>
                </a:ext>
              </a:extLst>
            </p:cNvPr>
            <p:cNvGrpSpPr/>
            <p:nvPr/>
          </p:nvGrpSpPr>
          <p:grpSpPr>
            <a:xfrm>
              <a:off x="534372" y="4094580"/>
              <a:ext cx="633073" cy="144000"/>
              <a:chOff x="4823974" y="3848093"/>
              <a:chExt cx="633073" cy="144000"/>
            </a:xfrm>
          </p:grpSpPr>
          <p:sp>
            <p:nvSpPr>
              <p:cNvPr id="359" name="Oval 358">
                <a:extLst>
                  <a:ext uri="{FF2B5EF4-FFF2-40B4-BE49-F238E27FC236}">
                    <a16:creationId xmlns:a16="http://schemas.microsoft.com/office/drawing/2014/main" id="{CF55629B-EE78-0644-89C3-679D65AF5049}"/>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Oval 359">
                <a:extLst>
                  <a:ext uri="{FF2B5EF4-FFF2-40B4-BE49-F238E27FC236}">
                    <a16:creationId xmlns:a16="http://schemas.microsoft.com/office/drawing/2014/main" id="{5DFE9B98-7FE4-EE4B-A6F3-12C839B3B93D}"/>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1" name="Oval 360">
                <a:extLst>
                  <a:ext uri="{FF2B5EF4-FFF2-40B4-BE49-F238E27FC236}">
                    <a16:creationId xmlns:a16="http://schemas.microsoft.com/office/drawing/2014/main" id="{C75D9CE4-D7A1-8B44-AC18-B492AA853D47}"/>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8" name="Rectangle 357">
              <a:extLst>
                <a:ext uri="{FF2B5EF4-FFF2-40B4-BE49-F238E27FC236}">
                  <a16:creationId xmlns:a16="http://schemas.microsoft.com/office/drawing/2014/main" id="{55C5962B-5195-5F44-A56B-45774F1D03CB}"/>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63" name="Group 362">
            <a:extLst>
              <a:ext uri="{FF2B5EF4-FFF2-40B4-BE49-F238E27FC236}">
                <a16:creationId xmlns:a16="http://schemas.microsoft.com/office/drawing/2014/main" id="{57B25708-A3AE-6B49-8806-95E80B6E8837}"/>
              </a:ext>
            </a:extLst>
          </p:cNvPr>
          <p:cNvGrpSpPr/>
          <p:nvPr/>
        </p:nvGrpSpPr>
        <p:grpSpPr>
          <a:xfrm>
            <a:off x="7852205" y="567123"/>
            <a:ext cx="848540" cy="347465"/>
            <a:chOff x="343166" y="5279680"/>
            <a:chExt cx="848540" cy="347465"/>
          </a:xfrm>
        </p:grpSpPr>
        <p:grpSp>
          <p:nvGrpSpPr>
            <p:cNvPr id="364" name="Group 363">
              <a:extLst>
                <a:ext uri="{FF2B5EF4-FFF2-40B4-BE49-F238E27FC236}">
                  <a16:creationId xmlns:a16="http://schemas.microsoft.com/office/drawing/2014/main" id="{AE01F63F-CD5E-B047-9B8D-86574DE09AFD}"/>
                </a:ext>
              </a:extLst>
            </p:cNvPr>
            <p:cNvGrpSpPr/>
            <p:nvPr/>
          </p:nvGrpSpPr>
          <p:grpSpPr>
            <a:xfrm>
              <a:off x="343166" y="5279680"/>
              <a:ext cx="845511" cy="146091"/>
              <a:chOff x="321934" y="4094580"/>
              <a:chExt cx="845511" cy="146091"/>
            </a:xfrm>
          </p:grpSpPr>
          <p:grpSp>
            <p:nvGrpSpPr>
              <p:cNvPr id="371" name="Group 370">
                <a:extLst>
                  <a:ext uri="{FF2B5EF4-FFF2-40B4-BE49-F238E27FC236}">
                    <a16:creationId xmlns:a16="http://schemas.microsoft.com/office/drawing/2014/main" id="{E77F61EE-9D7D-B44E-9D4A-ACF5E1B6D275}"/>
                  </a:ext>
                </a:extLst>
              </p:cNvPr>
              <p:cNvGrpSpPr/>
              <p:nvPr/>
            </p:nvGrpSpPr>
            <p:grpSpPr>
              <a:xfrm>
                <a:off x="534372" y="4094580"/>
                <a:ext cx="633073" cy="144000"/>
                <a:chOff x="4823974" y="3848093"/>
                <a:chExt cx="633073" cy="144000"/>
              </a:xfrm>
            </p:grpSpPr>
            <p:sp>
              <p:nvSpPr>
                <p:cNvPr id="373" name="Oval 372">
                  <a:extLst>
                    <a:ext uri="{FF2B5EF4-FFF2-40B4-BE49-F238E27FC236}">
                      <a16:creationId xmlns:a16="http://schemas.microsoft.com/office/drawing/2014/main" id="{C1DD21DC-B080-4F43-B4D9-1A1CBE5B0B9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Oval 373">
                  <a:extLst>
                    <a:ext uri="{FF2B5EF4-FFF2-40B4-BE49-F238E27FC236}">
                      <a16:creationId xmlns:a16="http://schemas.microsoft.com/office/drawing/2014/main" id="{40695420-8700-0246-87AF-119ED6E253A4}"/>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Oval 374">
                  <a:extLst>
                    <a:ext uri="{FF2B5EF4-FFF2-40B4-BE49-F238E27FC236}">
                      <a16:creationId xmlns:a16="http://schemas.microsoft.com/office/drawing/2014/main" id="{A41803A3-82FA-8940-9561-6E415FE0CF1D}"/>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2" name="Rectangle 371">
                <a:extLst>
                  <a:ext uri="{FF2B5EF4-FFF2-40B4-BE49-F238E27FC236}">
                    <a16:creationId xmlns:a16="http://schemas.microsoft.com/office/drawing/2014/main" id="{6FA5BC13-C394-8042-A175-4D1B93821660}"/>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65" name="Group 364">
              <a:extLst>
                <a:ext uri="{FF2B5EF4-FFF2-40B4-BE49-F238E27FC236}">
                  <a16:creationId xmlns:a16="http://schemas.microsoft.com/office/drawing/2014/main" id="{AB7B087F-158C-4743-B047-F2ECA7F352AB}"/>
                </a:ext>
              </a:extLst>
            </p:cNvPr>
            <p:cNvGrpSpPr/>
            <p:nvPr/>
          </p:nvGrpSpPr>
          <p:grpSpPr>
            <a:xfrm>
              <a:off x="346195" y="5481054"/>
              <a:ext cx="845511" cy="146091"/>
              <a:chOff x="321934" y="4094580"/>
              <a:chExt cx="845511" cy="146091"/>
            </a:xfrm>
          </p:grpSpPr>
          <p:grpSp>
            <p:nvGrpSpPr>
              <p:cNvPr id="366" name="Group 365">
                <a:extLst>
                  <a:ext uri="{FF2B5EF4-FFF2-40B4-BE49-F238E27FC236}">
                    <a16:creationId xmlns:a16="http://schemas.microsoft.com/office/drawing/2014/main" id="{A6274B68-4D37-4F4C-ACAF-12A543D039A2}"/>
                  </a:ext>
                </a:extLst>
              </p:cNvPr>
              <p:cNvGrpSpPr/>
              <p:nvPr/>
            </p:nvGrpSpPr>
            <p:grpSpPr>
              <a:xfrm>
                <a:off x="534372" y="4094580"/>
                <a:ext cx="633073" cy="144000"/>
                <a:chOff x="4823974" y="3848093"/>
                <a:chExt cx="633073" cy="144000"/>
              </a:xfrm>
            </p:grpSpPr>
            <p:sp>
              <p:nvSpPr>
                <p:cNvPr id="368" name="Oval 367">
                  <a:extLst>
                    <a:ext uri="{FF2B5EF4-FFF2-40B4-BE49-F238E27FC236}">
                      <a16:creationId xmlns:a16="http://schemas.microsoft.com/office/drawing/2014/main" id="{5E04D9C9-BAB0-014B-8575-F7153D721C2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Oval 368">
                  <a:extLst>
                    <a:ext uri="{FF2B5EF4-FFF2-40B4-BE49-F238E27FC236}">
                      <a16:creationId xmlns:a16="http://schemas.microsoft.com/office/drawing/2014/main" id="{ED60E899-760A-7747-9426-5936672D530F}"/>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Oval 369">
                  <a:extLst>
                    <a:ext uri="{FF2B5EF4-FFF2-40B4-BE49-F238E27FC236}">
                      <a16:creationId xmlns:a16="http://schemas.microsoft.com/office/drawing/2014/main" id="{22537D8E-D250-7B45-A5D4-6E405C568767}"/>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7" name="Rectangle 366">
                <a:extLst>
                  <a:ext uri="{FF2B5EF4-FFF2-40B4-BE49-F238E27FC236}">
                    <a16:creationId xmlns:a16="http://schemas.microsoft.com/office/drawing/2014/main" id="{19848FCA-B46F-A24B-BCB6-9789FB3F79D8}"/>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76" name="Group 375">
            <a:extLst>
              <a:ext uri="{FF2B5EF4-FFF2-40B4-BE49-F238E27FC236}">
                <a16:creationId xmlns:a16="http://schemas.microsoft.com/office/drawing/2014/main" id="{8FEB3DE3-4679-FF4C-991B-BE197A13F8B0}"/>
              </a:ext>
            </a:extLst>
          </p:cNvPr>
          <p:cNvGrpSpPr/>
          <p:nvPr/>
        </p:nvGrpSpPr>
        <p:grpSpPr>
          <a:xfrm>
            <a:off x="7852205" y="971594"/>
            <a:ext cx="848540" cy="347465"/>
            <a:chOff x="343166" y="5279680"/>
            <a:chExt cx="848540" cy="347465"/>
          </a:xfrm>
        </p:grpSpPr>
        <p:grpSp>
          <p:nvGrpSpPr>
            <p:cNvPr id="377" name="Group 376">
              <a:extLst>
                <a:ext uri="{FF2B5EF4-FFF2-40B4-BE49-F238E27FC236}">
                  <a16:creationId xmlns:a16="http://schemas.microsoft.com/office/drawing/2014/main" id="{7A0DE21A-0970-F847-B7BA-6260EB481044}"/>
                </a:ext>
              </a:extLst>
            </p:cNvPr>
            <p:cNvGrpSpPr/>
            <p:nvPr/>
          </p:nvGrpSpPr>
          <p:grpSpPr>
            <a:xfrm>
              <a:off x="343166" y="5279680"/>
              <a:ext cx="845511" cy="146091"/>
              <a:chOff x="321934" y="4094580"/>
              <a:chExt cx="845511" cy="146091"/>
            </a:xfrm>
          </p:grpSpPr>
          <p:grpSp>
            <p:nvGrpSpPr>
              <p:cNvPr id="384" name="Group 383">
                <a:extLst>
                  <a:ext uri="{FF2B5EF4-FFF2-40B4-BE49-F238E27FC236}">
                    <a16:creationId xmlns:a16="http://schemas.microsoft.com/office/drawing/2014/main" id="{50F0C9E1-B20B-3B49-A78A-4660C64ED2DA}"/>
                  </a:ext>
                </a:extLst>
              </p:cNvPr>
              <p:cNvGrpSpPr/>
              <p:nvPr/>
            </p:nvGrpSpPr>
            <p:grpSpPr>
              <a:xfrm>
                <a:off x="534372" y="4094580"/>
                <a:ext cx="633073" cy="144000"/>
                <a:chOff x="4823974" y="3848093"/>
                <a:chExt cx="633073" cy="144000"/>
              </a:xfrm>
            </p:grpSpPr>
            <p:sp>
              <p:nvSpPr>
                <p:cNvPr id="386" name="Oval 385">
                  <a:extLst>
                    <a:ext uri="{FF2B5EF4-FFF2-40B4-BE49-F238E27FC236}">
                      <a16:creationId xmlns:a16="http://schemas.microsoft.com/office/drawing/2014/main" id="{01D57E86-C91C-0149-86AB-857F18540D46}"/>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Oval 386">
                  <a:extLst>
                    <a:ext uri="{FF2B5EF4-FFF2-40B4-BE49-F238E27FC236}">
                      <a16:creationId xmlns:a16="http://schemas.microsoft.com/office/drawing/2014/main" id="{993C9163-3D79-E949-8FD6-57B7823D62A8}"/>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Oval 387">
                  <a:extLst>
                    <a:ext uri="{FF2B5EF4-FFF2-40B4-BE49-F238E27FC236}">
                      <a16:creationId xmlns:a16="http://schemas.microsoft.com/office/drawing/2014/main" id="{423544AB-DEC8-6B4D-AFDE-139AFDB5BC96}"/>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5" name="Rectangle 384">
                <a:extLst>
                  <a:ext uri="{FF2B5EF4-FFF2-40B4-BE49-F238E27FC236}">
                    <a16:creationId xmlns:a16="http://schemas.microsoft.com/office/drawing/2014/main" id="{28479180-8BAC-F149-BC59-CEF6E1B43DB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78" name="Group 377">
              <a:extLst>
                <a:ext uri="{FF2B5EF4-FFF2-40B4-BE49-F238E27FC236}">
                  <a16:creationId xmlns:a16="http://schemas.microsoft.com/office/drawing/2014/main" id="{D914410C-A1C8-D946-9724-3C098DA949E8}"/>
                </a:ext>
              </a:extLst>
            </p:cNvPr>
            <p:cNvGrpSpPr/>
            <p:nvPr/>
          </p:nvGrpSpPr>
          <p:grpSpPr>
            <a:xfrm>
              <a:off x="346195" y="5481054"/>
              <a:ext cx="845511" cy="146091"/>
              <a:chOff x="321934" y="4094580"/>
              <a:chExt cx="845511" cy="146091"/>
            </a:xfrm>
          </p:grpSpPr>
          <p:grpSp>
            <p:nvGrpSpPr>
              <p:cNvPr id="379" name="Group 378">
                <a:extLst>
                  <a:ext uri="{FF2B5EF4-FFF2-40B4-BE49-F238E27FC236}">
                    <a16:creationId xmlns:a16="http://schemas.microsoft.com/office/drawing/2014/main" id="{42392423-4E3C-0C49-9DB2-0290FB8C627C}"/>
                  </a:ext>
                </a:extLst>
              </p:cNvPr>
              <p:cNvGrpSpPr/>
              <p:nvPr/>
            </p:nvGrpSpPr>
            <p:grpSpPr>
              <a:xfrm>
                <a:off x="534372" y="4094580"/>
                <a:ext cx="633073" cy="144000"/>
                <a:chOff x="4823974" y="3848093"/>
                <a:chExt cx="633073" cy="144000"/>
              </a:xfrm>
            </p:grpSpPr>
            <p:sp>
              <p:nvSpPr>
                <p:cNvPr id="381" name="Oval 380">
                  <a:extLst>
                    <a:ext uri="{FF2B5EF4-FFF2-40B4-BE49-F238E27FC236}">
                      <a16:creationId xmlns:a16="http://schemas.microsoft.com/office/drawing/2014/main" id="{80DCB959-86A5-2C47-B2AB-F945BE412474}"/>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Oval 381">
                  <a:extLst>
                    <a:ext uri="{FF2B5EF4-FFF2-40B4-BE49-F238E27FC236}">
                      <a16:creationId xmlns:a16="http://schemas.microsoft.com/office/drawing/2014/main" id="{8AC87E04-A188-2A45-A09F-181F633A2368}"/>
                    </a:ext>
                  </a:extLst>
                </p:cNvPr>
                <p:cNvSpPr/>
                <p:nvPr/>
              </p:nvSpPr>
              <p:spPr>
                <a:xfrm>
                  <a:off x="4823974"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Oval 382">
                  <a:extLst>
                    <a:ext uri="{FF2B5EF4-FFF2-40B4-BE49-F238E27FC236}">
                      <a16:creationId xmlns:a16="http://schemas.microsoft.com/office/drawing/2014/main" id="{C1F6900A-AAD8-324F-868A-4D998D699CDF}"/>
                    </a:ext>
                  </a:extLst>
                </p:cNvPr>
                <p:cNvSpPr/>
                <p:nvPr/>
              </p:nvSpPr>
              <p:spPr>
                <a:xfrm>
                  <a:off x="5068510" y="384809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0" name="Rectangle 379">
                <a:extLst>
                  <a:ext uri="{FF2B5EF4-FFF2-40B4-BE49-F238E27FC236}">
                    <a16:creationId xmlns:a16="http://schemas.microsoft.com/office/drawing/2014/main" id="{64F5FA10-00EA-A64B-B3DC-BF3917D30451}"/>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89" name="Group 388">
            <a:extLst>
              <a:ext uri="{FF2B5EF4-FFF2-40B4-BE49-F238E27FC236}">
                <a16:creationId xmlns:a16="http://schemas.microsoft.com/office/drawing/2014/main" id="{7E7FA6BB-46D0-9642-9379-A021CC751DA3}"/>
              </a:ext>
            </a:extLst>
          </p:cNvPr>
          <p:cNvGrpSpPr/>
          <p:nvPr/>
        </p:nvGrpSpPr>
        <p:grpSpPr>
          <a:xfrm>
            <a:off x="7852205" y="1589588"/>
            <a:ext cx="845511" cy="146091"/>
            <a:chOff x="321934" y="4094580"/>
            <a:chExt cx="845511" cy="146091"/>
          </a:xfrm>
        </p:grpSpPr>
        <p:grpSp>
          <p:nvGrpSpPr>
            <p:cNvPr id="390" name="Group 389">
              <a:extLst>
                <a:ext uri="{FF2B5EF4-FFF2-40B4-BE49-F238E27FC236}">
                  <a16:creationId xmlns:a16="http://schemas.microsoft.com/office/drawing/2014/main" id="{315212CD-762C-E64B-A18F-0EE510557A7F}"/>
                </a:ext>
              </a:extLst>
            </p:cNvPr>
            <p:cNvGrpSpPr/>
            <p:nvPr/>
          </p:nvGrpSpPr>
          <p:grpSpPr>
            <a:xfrm>
              <a:off x="534372" y="4094580"/>
              <a:ext cx="633073" cy="144000"/>
              <a:chOff x="4823974" y="3848093"/>
              <a:chExt cx="633073" cy="144000"/>
            </a:xfrm>
          </p:grpSpPr>
          <p:sp>
            <p:nvSpPr>
              <p:cNvPr id="392" name="Oval 391">
                <a:extLst>
                  <a:ext uri="{FF2B5EF4-FFF2-40B4-BE49-F238E27FC236}">
                    <a16:creationId xmlns:a16="http://schemas.microsoft.com/office/drawing/2014/main" id="{51593F8E-0943-1342-93F0-994BFF6AABC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15D29D01-2BCF-C442-87AC-6AFA160233F0}"/>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5DEA485F-A4E1-E240-9D2D-E873A43DEE3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1" name="Rectangle 390">
              <a:extLst>
                <a:ext uri="{FF2B5EF4-FFF2-40B4-BE49-F238E27FC236}">
                  <a16:creationId xmlns:a16="http://schemas.microsoft.com/office/drawing/2014/main" id="{844795DF-F9C7-1C44-BE0F-39D1352463BE}"/>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95" name="Group 394">
            <a:extLst>
              <a:ext uri="{FF2B5EF4-FFF2-40B4-BE49-F238E27FC236}">
                <a16:creationId xmlns:a16="http://schemas.microsoft.com/office/drawing/2014/main" id="{94925940-A6F4-1A4F-8E92-9A67CADA159B}"/>
              </a:ext>
            </a:extLst>
          </p:cNvPr>
          <p:cNvGrpSpPr/>
          <p:nvPr/>
        </p:nvGrpSpPr>
        <p:grpSpPr>
          <a:xfrm>
            <a:off x="7852205" y="2038774"/>
            <a:ext cx="845511" cy="146091"/>
            <a:chOff x="321934" y="4094580"/>
            <a:chExt cx="845511" cy="146091"/>
          </a:xfrm>
        </p:grpSpPr>
        <p:grpSp>
          <p:nvGrpSpPr>
            <p:cNvPr id="396" name="Group 395">
              <a:extLst>
                <a:ext uri="{FF2B5EF4-FFF2-40B4-BE49-F238E27FC236}">
                  <a16:creationId xmlns:a16="http://schemas.microsoft.com/office/drawing/2014/main" id="{246E8A89-434D-CD48-86A8-9A8BD747F956}"/>
                </a:ext>
              </a:extLst>
            </p:cNvPr>
            <p:cNvGrpSpPr/>
            <p:nvPr/>
          </p:nvGrpSpPr>
          <p:grpSpPr>
            <a:xfrm>
              <a:off x="534372" y="4094580"/>
              <a:ext cx="633073" cy="144000"/>
              <a:chOff x="4823974" y="3848093"/>
              <a:chExt cx="633073" cy="144000"/>
            </a:xfrm>
          </p:grpSpPr>
          <p:sp>
            <p:nvSpPr>
              <p:cNvPr id="398" name="Oval 397">
                <a:extLst>
                  <a:ext uri="{FF2B5EF4-FFF2-40B4-BE49-F238E27FC236}">
                    <a16:creationId xmlns:a16="http://schemas.microsoft.com/office/drawing/2014/main" id="{99A033E2-C5FE-3847-91D0-3FC0513D8D6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Oval 398">
                <a:extLst>
                  <a:ext uri="{FF2B5EF4-FFF2-40B4-BE49-F238E27FC236}">
                    <a16:creationId xmlns:a16="http://schemas.microsoft.com/office/drawing/2014/main" id="{4C445421-0DCB-BD49-BCEE-35EBF938796D}"/>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0" name="Oval 399">
                <a:extLst>
                  <a:ext uri="{FF2B5EF4-FFF2-40B4-BE49-F238E27FC236}">
                    <a16:creationId xmlns:a16="http://schemas.microsoft.com/office/drawing/2014/main" id="{C029A18C-4A00-4242-BBE9-FF00E420BDE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7" name="Rectangle 396">
              <a:extLst>
                <a:ext uri="{FF2B5EF4-FFF2-40B4-BE49-F238E27FC236}">
                  <a16:creationId xmlns:a16="http://schemas.microsoft.com/office/drawing/2014/main" id="{3E2255D2-F9DC-9D40-A8B6-70610B67A616}"/>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01" name="Group 400">
            <a:extLst>
              <a:ext uri="{FF2B5EF4-FFF2-40B4-BE49-F238E27FC236}">
                <a16:creationId xmlns:a16="http://schemas.microsoft.com/office/drawing/2014/main" id="{AAC16C92-04B4-4846-BF8B-927ECD83988C}"/>
              </a:ext>
            </a:extLst>
          </p:cNvPr>
          <p:cNvGrpSpPr/>
          <p:nvPr/>
        </p:nvGrpSpPr>
        <p:grpSpPr>
          <a:xfrm>
            <a:off x="7852205" y="2467648"/>
            <a:ext cx="845511" cy="146091"/>
            <a:chOff x="321934" y="4094580"/>
            <a:chExt cx="845511" cy="146091"/>
          </a:xfrm>
        </p:grpSpPr>
        <p:grpSp>
          <p:nvGrpSpPr>
            <p:cNvPr id="402" name="Group 401">
              <a:extLst>
                <a:ext uri="{FF2B5EF4-FFF2-40B4-BE49-F238E27FC236}">
                  <a16:creationId xmlns:a16="http://schemas.microsoft.com/office/drawing/2014/main" id="{98EFD63A-E4A3-1344-B898-E0288BECDC63}"/>
                </a:ext>
              </a:extLst>
            </p:cNvPr>
            <p:cNvGrpSpPr/>
            <p:nvPr/>
          </p:nvGrpSpPr>
          <p:grpSpPr>
            <a:xfrm>
              <a:off x="534372" y="4094580"/>
              <a:ext cx="633073" cy="144000"/>
              <a:chOff x="4823974" y="3848093"/>
              <a:chExt cx="633073" cy="144000"/>
            </a:xfrm>
          </p:grpSpPr>
          <p:sp>
            <p:nvSpPr>
              <p:cNvPr id="404" name="Oval 403">
                <a:extLst>
                  <a:ext uri="{FF2B5EF4-FFF2-40B4-BE49-F238E27FC236}">
                    <a16:creationId xmlns:a16="http://schemas.microsoft.com/office/drawing/2014/main" id="{BFDEEE54-6F00-3F42-8DFE-4DD13F357A0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498E2CAF-32F6-D64E-998D-23D6BCB7F429}"/>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EDCA4396-0BE6-5844-AAD1-1B833B21E838}"/>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3" name="Rectangle 402">
              <a:extLst>
                <a:ext uri="{FF2B5EF4-FFF2-40B4-BE49-F238E27FC236}">
                  <a16:creationId xmlns:a16="http://schemas.microsoft.com/office/drawing/2014/main" id="{1C3CD105-4ADF-C145-A9FA-48B233F87485}"/>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07" name="Group 406">
            <a:extLst>
              <a:ext uri="{FF2B5EF4-FFF2-40B4-BE49-F238E27FC236}">
                <a16:creationId xmlns:a16="http://schemas.microsoft.com/office/drawing/2014/main" id="{C074F97A-8ADE-2B40-9DA6-FC8A1921C49E}"/>
              </a:ext>
            </a:extLst>
          </p:cNvPr>
          <p:cNvGrpSpPr/>
          <p:nvPr/>
        </p:nvGrpSpPr>
        <p:grpSpPr>
          <a:xfrm>
            <a:off x="7852205" y="2258606"/>
            <a:ext cx="845511" cy="146091"/>
            <a:chOff x="321934" y="4094580"/>
            <a:chExt cx="845511" cy="146091"/>
          </a:xfrm>
        </p:grpSpPr>
        <p:grpSp>
          <p:nvGrpSpPr>
            <p:cNvPr id="408" name="Group 407">
              <a:extLst>
                <a:ext uri="{FF2B5EF4-FFF2-40B4-BE49-F238E27FC236}">
                  <a16:creationId xmlns:a16="http://schemas.microsoft.com/office/drawing/2014/main" id="{0A74E206-17D8-CC4D-9E78-E918C3C90BCF}"/>
                </a:ext>
              </a:extLst>
            </p:cNvPr>
            <p:cNvGrpSpPr/>
            <p:nvPr/>
          </p:nvGrpSpPr>
          <p:grpSpPr>
            <a:xfrm>
              <a:off x="534372" y="4094580"/>
              <a:ext cx="633073" cy="144000"/>
              <a:chOff x="4823974" y="3848093"/>
              <a:chExt cx="633073" cy="144000"/>
            </a:xfrm>
          </p:grpSpPr>
          <p:sp>
            <p:nvSpPr>
              <p:cNvPr id="410" name="Oval 409">
                <a:extLst>
                  <a:ext uri="{FF2B5EF4-FFF2-40B4-BE49-F238E27FC236}">
                    <a16:creationId xmlns:a16="http://schemas.microsoft.com/office/drawing/2014/main" id="{30FAC5C9-9819-C243-BDEF-BBABA5A1DC9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091FB58C-952F-1340-ABAA-C4DBCF7D9ACC}"/>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243FBD62-CC6E-504D-95B9-6204DBAA1B2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9" name="Rectangle 408">
              <a:extLst>
                <a:ext uri="{FF2B5EF4-FFF2-40B4-BE49-F238E27FC236}">
                  <a16:creationId xmlns:a16="http://schemas.microsoft.com/office/drawing/2014/main" id="{23ECD4AC-91C5-474F-92F3-1456CFF5CF9F}"/>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13" name="Group 412">
            <a:extLst>
              <a:ext uri="{FF2B5EF4-FFF2-40B4-BE49-F238E27FC236}">
                <a16:creationId xmlns:a16="http://schemas.microsoft.com/office/drawing/2014/main" id="{B219B544-F769-8146-8D80-A447FC50A747}"/>
              </a:ext>
            </a:extLst>
          </p:cNvPr>
          <p:cNvGrpSpPr/>
          <p:nvPr/>
        </p:nvGrpSpPr>
        <p:grpSpPr>
          <a:xfrm>
            <a:off x="7852205" y="2719518"/>
            <a:ext cx="845511" cy="146091"/>
            <a:chOff x="321934" y="4094580"/>
            <a:chExt cx="845511" cy="146091"/>
          </a:xfrm>
        </p:grpSpPr>
        <p:grpSp>
          <p:nvGrpSpPr>
            <p:cNvPr id="414" name="Group 413">
              <a:extLst>
                <a:ext uri="{FF2B5EF4-FFF2-40B4-BE49-F238E27FC236}">
                  <a16:creationId xmlns:a16="http://schemas.microsoft.com/office/drawing/2014/main" id="{5A1FE21D-8D64-A949-AE62-10A61730EF49}"/>
                </a:ext>
              </a:extLst>
            </p:cNvPr>
            <p:cNvGrpSpPr/>
            <p:nvPr/>
          </p:nvGrpSpPr>
          <p:grpSpPr>
            <a:xfrm>
              <a:off x="534372" y="4094580"/>
              <a:ext cx="633073" cy="144000"/>
              <a:chOff x="4823974" y="3848093"/>
              <a:chExt cx="633073" cy="144000"/>
            </a:xfrm>
          </p:grpSpPr>
          <p:sp>
            <p:nvSpPr>
              <p:cNvPr id="416" name="Oval 415">
                <a:extLst>
                  <a:ext uri="{FF2B5EF4-FFF2-40B4-BE49-F238E27FC236}">
                    <a16:creationId xmlns:a16="http://schemas.microsoft.com/office/drawing/2014/main" id="{685CEF2B-5C20-394F-A2EB-4ED1BFF4F17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Oval 416">
                <a:extLst>
                  <a:ext uri="{FF2B5EF4-FFF2-40B4-BE49-F238E27FC236}">
                    <a16:creationId xmlns:a16="http://schemas.microsoft.com/office/drawing/2014/main" id="{BBA1DBB4-F480-684B-843F-F2D726A5D79F}"/>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Oval 417">
                <a:extLst>
                  <a:ext uri="{FF2B5EF4-FFF2-40B4-BE49-F238E27FC236}">
                    <a16:creationId xmlns:a16="http://schemas.microsoft.com/office/drawing/2014/main" id="{279C504F-9BA8-874F-B94F-8DF31A5507F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5" name="Rectangle 414">
              <a:extLst>
                <a:ext uri="{FF2B5EF4-FFF2-40B4-BE49-F238E27FC236}">
                  <a16:creationId xmlns:a16="http://schemas.microsoft.com/office/drawing/2014/main" id="{64748CED-8995-854C-9B7A-B5D45AD67717}"/>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19" name="Group 418">
            <a:extLst>
              <a:ext uri="{FF2B5EF4-FFF2-40B4-BE49-F238E27FC236}">
                <a16:creationId xmlns:a16="http://schemas.microsoft.com/office/drawing/2014/main" id="{78896B34-F3BC-1445-BCD8-0E9FB2C9AA65}"/>
              </a:ext>
            </a:extLst>
          </p:cNvPr>
          <p:cNvGrpSpPr/>
          <p:nvPr/>
        </p:nvGrpSpPr>
        <p:grpSpPr>
          <a:xfrm>
            <a:off x="7852205" y="3148392"/>
            <a:ext cx="845511" cy="146091"/>
            <a:chOff x="321934" y="4094580"/>
            <a:chExt cx="845511" cy="146091"/>
          </a:xfrm>
        </p:grpSpPr>
        <p:grpSp>
          <p:nvGrpSpPr>
            <p:cNvPr id="420" name="Group 419">
              <a:extLst>
                <a:ext uri="{FF2B5EF4-FFF2-40B4-BE49-F238E27FC236}">
                  <a16:creationId xmlns:a16="http://schemas.microsoft.com/office/drawing/2014/main" id="{49D42A85-8ACD-F447-88B9-426133B194AC}"/>
                </a:ext>
              </a:extLst>
            </p:cNvPr>
            <p:cNvGrpSpPr/>
            <p:nvPr/>
          </p:nvGrpSpPr>
          <p:grpSpPr>
            <a:xfrm>
              <a:off x="534372" y="4094580"/>
              <a:ext cx="633073" cy="144000"/>
              <a:chOff x="4823974" y="3848093"/>
              <a:chExt cx="633073" cy="144000"/>
            </a:xfrm>
          </p:grpSpPr>
          <p:sp>
            <p:nvSpPr>
              <p:cNvPr id="422" name="Oval 421">
                <a:extLst>
                  <a:ext uri="{FF2B5EF4-FFF2-40B4-BE49-F238E27FC236}">
                    <a16:creationId xmlns:a16="http://schemas.microsoft.com/office/drawing/2014/main" id="{DFD32680-529F-3948-A795-5FC83F893734}"/>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Oval 422">
                <a:extLst>
                  <a:ext uri="{FF2B5EF4-FFF2-40B4-BE49-F238E27FC236}">
                    <a16:creationId xmlns:a16="http://schemas.microsoft.com/office/drawing/2014/main" id="{1B8E34C6-8B22-034C-87AA-D3644AB63C32}"/>
                  </a:ext>
                </a:extLst>
              </p:cNvPr>
              <p:cNvSpPr/>
              <p:nvPr/>
            </p:nvSpPr>
            <p:spPr>
              <a:xfrm>
                <a:off x="4823974" y="3848093"/>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Oval 423">
                <a:extLst>
                  <a:ext uri="{FF2B5EF4-FFF2-40B4-BE49-F238E27FC236}">
                    <a16:creationId xmlns:a16="http://schemas.microsoft.com/office/drawing/2014/main" id="{379CC644-F605-8E4E-89FC-32E41E613BB4}"/>
                  </a:ext>
                </a:extLst>
              </p:cNvPr>
              <p:cNvSpPr/>
              <p:nvPr/>
            </p:nvSpPr>
            <p:spPr>
              <a:xfrm>
                <a:off x="5068510"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1" name="Rectangle 420">
              <a:extLst>
                <a:ext uri="{FF2B5EF4-FFF2-40B4-BE49-F238E27FC236}">
                  <a16:creationId xmlns:a16="http://schemas.microsoft.com/office/drawing/2014/main" id="{8824019D-4FEB-2F47-AD5B-F489A73374B5}"/>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 name="Group 424">
            <a:extLst>
              <a:ext uri="{FF2B5EF4-FFF2-40B4-BE49-F238E27FC236}">
                <a16:creationId xmlns:a16="http://schemas.microsoft.com/office/drawing/2014/main" id="{68DAB35E-12F7-B144-A4AB-8CCFF684069D}"/>
              </a:ext>
            </a:extLst>
          </p:cNvPr>
          <p:cNvGrpSpPr/>
          <p:nvPr/>
        </p:nvGrpSpPr>
        <p:grpSpPr>
          <a:xfrm>
            <a:off x="7852205" y="2939350"/>
            <a:ext cx="845511" cy="146091"/>
            <a:chOff x="321934" y="4094580"/>
            <a:chExt cx="845511" cy="146091"/>
          </a:xfrm>
        </p:grpSpPr>
        <p:grpSp>
          <p:nvGrpSpPr>
            <p:cNvPr id="426" name="Group 425">
              <a:extLst>
                <a:ext uri="{FF2B5EF4-FFF2-40B4-BE49-F238E27FC236}">
                  <a16:creationId xmlns:a16="http://schemas.microsoft.com/office/drawing/2014/main" id="{2492BCC3-C197-C14B-A22A-9F756AC6729F}"/>
                </a:ext>
              </a:extLst>
            </p:cNvPr>
            <p:cNvGrpSpPr/>
            <p:nvPr/>
          </p:nvGrpSpPr>
          <p:grpSpPr>
            <a:xfrm>
              <a:off x="534372" y="4094580"/>
              <a:ext cx="633073" cy="144000"/>
              <a:chOff x="4823974" y="3848093"/>
              <a:chExt cx="633073" cy="144000"/>
            </a:xfrm>
          </p:grpSpPr>
          <p:sp>
            <p:nvSpPr>
              <p:cNvPr id="428" name="Oval 427">
                <a:extLst>
                  <a:ext uri="{FF2B5EF4-FFF2-40B4-BE49-F238E27FC236}">
                    <a16:creationId xmlns:a16="http://schemas.microsoft.com/office/drawing/2014/main" id="{CCAB3327-0D59-B74D-9B6A-0A3FA54A443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C3A00AB2-8BB1-F747-848C-D3C66C087373}"/>
                  </a:ext>
                </a:extLst>
              </p:cNvPr>
              <p:cNvSpPr/>
              <p:nvPr/>
            </p:nvSpPr>
            <p:spPr>
              <a:xfrm>
                <a:off x="4823974" y="3848093"/>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67693553-9061-8C4B-AE16-C5ED1EA354D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7" name="Rectangle 426">
              <a:extLst>
                <a:ext uri="{FF2B5EF4-FFF2-40B4-BE49-F238E27FC236}">
                  <a16:creationId xmlns:a16="http://schemas.microsoft.com/office/drawing/2014/main" id="{41F83048-8BD7-2D41-818D-F65F560A8FC4}"/>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9" name="Straight Arrow Connector 8">
            <a:extLst>
              <a:ext uri="{FF2B5EF4-FFF2-40B4-BE49-F238E27FC236}">
                <a16:creationId xmlns:a16="http://schemas.microsoft.com/office/drawing/2014/main" id="{42A751FA-CEF7-2741-969A-33AF0320AC86}"/>
              </a:ext>
            </a:extLst>
          </p:cNvPr>
          <p:cNvCxnSpPr>
            <a:cxnSpLocks/>
          </p:cNvCxnSpPr>
          <p:nvPr/>
        </p:nvCxnSpPr>
        <p:spPr>
          <a:xfrm flipH="1">
            <a:off x="4775242" y="3387879"/>
            <a:ext cx="3470983" cy="77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5E1486C4-E8F1-BD4F-9B8B-5D58DA49A035}"/>
              </a:ext>
            </a:extLst>
          </p:cNvPr>
          <p:cNvSpPr>
            <a:spLocks noGrp="1"/>
          </p:cNvSpPr>
          <p:nvPr>
            <p:ph type="sldNum" sz="quarter" idx="12"/>
          </p:nvPr>
        </p:nvSpPr>
        <p:spPr/>
        <p:txBody>
          <a:bodyPr/>
          <a:lstStyle/>
          <a:p>
            <a:fld id="{67C9959E-8E6B-B04C-9955-EA096F41CA7A}" type="slidenum">
              <a:rPr lang="en-GB" smtClean="0"/>
              <a:t>49</a:t>
            </a:fld>
            <a:endParaRPr lang="en-GB"/>
          </a:p>
        </p:txBody>
      </p:sp>
    </p:spTree>
    <p:extLst>
      <p:ext uri="{BB962C8B-B14F-4D97-AF65-F5344CB8AC3E}">
        <p14:creationId xmlns:p14="http://schemas.microsoft.com/office/powerpoint/2010/main" val="3538233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GB"/>
              <a:t>General ML procedure</a:t>
            </a:r>
          </a:p>
        </p:txBody>
      </p:sp>
      <p:sp>
        <p:nvSpPr>
          <p:cNvPr id="5" name="Content Placeholder 4">
            <a:extLst>
              <a:ext uri="{FF2B5EF4-FFF2-40B4-BE49-F238E27FC236}">
                <a16:creationId xmlns:a16="http://schemas.microsoft.com/office/drawing/2014/main" id="{0FA655A5-231B-8843-A255-894B3DF55CE2}"/>
              </a:ext>
            </a:extLst>
          </p:cNvPr>
          <p:cNvSpPr>
            <a:spLocks noGrp="1"/>
          </p:cNvSpPr>
          <p:nvPr>
            <p:ph idx="1"/>
          </p:nvPr>
        </p:nvSpPr>
        <p:spPr/>
        <p:txBody>
          <a:bodyPr/>
          <a:lstStyle/>
          <a:p>
            <a:pPr marL="514350" indent="-514350">
              <a:buFont typeface="+mj-lt"/>
              <a:buAutoNum type="arabicPeriod"/>
            </a:pPr>
            <a:r>
              <a:rPr lang="en-GB" dirty="0"/>
              <a:t>Express the likelihood of the data as a function of the parameters to be learned</a:t>
            </a:r>
          </a:p>
          <a:p>
            <a:pPr marL="514350" indent="-514350">
              <a:buFont typeface="+mj-lt"/>
              <a:buAutoNum type="arabicPeriod"/>
            </a:pPr>
            <a:r>
              <a:rPr lang="en-GB" dirty="0"/>
              <a:t>Take the derivative of the log likelihood with respect to each parameter</a:t>
            </a:r>
          </a:p>
          <a:p>
            <a:pPr marL="514350" indent="-514350">
              <a:buFont typeface="+mj-lt"/>
              <a:buAutoNum type="arabicPeriod"/>
            </a:pPr>
            <a:r>
              <a:rPr lang="en-GB" dirty="0"/>
              <a:t>Find the parameter value that makes the derivative equal to 0</a:t>
            </a:r>
          </a:p>
          <a:p>
            <a:endParaRPr lang="en-GB" dirty="0"/>
          </a:p>
          <a:p>
            <a:r>
              <a:rPr lang="en-GB" dirty="0"/>
              <a:t>The last step can be computationally very expensive in real-world learning tasks</a:t>
            </a:r>
          </a:p>
          <a:p>
            <a:endParaRPr lang="en-GB" dirty="0"/>
          </a:p>
        </p:txBody>
      </p:sp>
      <p:sp>
        <p:nvSpPr>
          <p:cNvPr id="9" name="Slide Number Placeholder 8">
            <a:extLst>
              <a:ext uri="{FF2B5EF4-FFF2-40B4-BE49-F238E27FC236}">
                <a16:creationId xmlns:a16="http://schemas.microsoft.com/office/drawing/2014/main" id="{033613CA-1995-A04B-98D5-81ED612C3FBE}"/>
              </a:ext>
            </a:extLst>
          </p:cNvPr>
          <p:cNvSpPr>
            <a:spLocks noGrp="1"/>
          </p:cNvSpPr>
          <p:nvPr>
            <p:ph type="sldNum" sz="quarter" idx="12"/>
          </p:nvPr>
        </p:nvSpPr>
        <p:spPr/>
        <p:txBody>
          <a:bodyPr/>
          <a:lstStyle/>
          <a:p>
            <a:fld id="{67C9959E-8E6B-B04C-9955-EA096F41CA7A}" type="slidenum">
              <a:rPr lang="en-GB" smtClean="0"/>
              <a:t>5</a:t>
            </a:fld>
            <a:endParaRPr lang="en-GB"/>
          </a:p>
        </p:txBody>
      </p:sp>
    </p:spTree>
    <p:extLst>
      <p:ext uri="{BB962C8B-B14F-4D97-AF65-F5344CB8AC3E}">
        <p14:creationId xmlns:p14="http://schemas.microsoft.com/office/powerpoint/2010/main" val="104967496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91D06D53-1D12-4C43-A648-804168DED32D}"/>
              </a:ext>
            </a:extLst>
          </p:cNvPr>
          <p:cNvSpPr>
            <a:spLocks noGrp="1"/>
          </p:cNvSpPr>
          <p:nvPr>
            <p:ph idx="1"/>
          </p:nvPr>
        </p:nvSpPr>
        <p:spPr/>
        <p:txBody>
          <a:bodyPr/>
          <a:lstStyle/>
          <a:p>
            <a:pPr marL="514350" indent="-514350">
              <a:buFont typeface="+mj-lt"/>
              <a:buAutoNum type="arabicPeriod" startAt="4"/>
            </a:pPr>
            <a:r>
              <a:rPr lang="en-GB" dirty="0"/>
              <a:t>Recolour nodes based on collected signatures</a:t>
            </a:r>
          </a:p>
          <a:p>
            <a:pPr lvl="1"/>
            <a:r>
              <a:rPr lang="en-GB" dirty="0"/>
              <a:t>5 colours for the </a:t>
            </a:r>
            <a:br>
              <a:rPr lang="en-GB" dirty="0"/>
            </a:br>
            <a:r>
              <a:rPr lang="en-GB" dirty="0"/>
              <a:t>nodes: </a:t>
            </a:r>
            <a:r>
              <a:rPr lang="en-GB" dirty="0">
                <a:solidFill>
                  <a:schemeClr val="accent4"/>
                </a:solidFill>
              </a:rPr>
              <a:t>● </a:t>
            </a:r>
            <a:r>
              <a:rPr lang="en-GB" dirty="0">
                <a:solidFill>
                  <a:schemeClr val="accent2"/>
                </a:solidFill>
              </a:rPr>
              <a:t>●</a:t>
            </a:r>
            <a:r>
              <a:rPr lang="en-GB" dirty="0">
                <a:solidFill>
                  <a:schemeClr val="accent4"/>
                </a:solidFill>
              </a:rPr>
              <a:t> </a:t>
            </a:r>
            <a:r>
              <a:rPr lang="en-GB" dirty="0">
                <a:solidFill>
                  <a:srgbClr val="7030A0"/>
                </a:solidFill>
              </a:rPr>
              <a:t>●</a:t>
            </a:r>
            <a:r>
              <a:rPr lang="en-GB" dirty="0">
                <a:solidFill>
                  <a:schemeClr val="accent4"/>
                </a:solidFill>
              </a:rPr>
              <a:t> </a:t>
            </a:r>
            <a:r>
              <a:rPr lang="en-GB" dirty="0"/>
              <a:t>●</a:t>
            </a:r>
            <a:r>
              <a:rPr lang="en-GB" dirty="0">
                <a:solidFill>
                  <a:schemeClr val="accent4"/>
                </a:solidFill>
              </a:rPr>
              <a:t> </a:t>
            </a:r>
            <a:r>
              <a:rPr lang="en-GB" dirty="0">
                <a:solidFill>
                  <a:schemeClr val="accent5"/>
                </a:solidFill>
              </a:rPr>
              <a:t>●</a:t>
            </a:r>
          </a:p>
          <a:p>
            <a:pPr lvl="1"/>
            <a:r>
              <a:rPr lang="en-GB" dirty="0"/>
              <a:t>Factors as before</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en-GB">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A1524660-1D25-3C41-BFFF-20524AA786F1}"/>
              </a:ext>
            </a:extLst>
          </p:cNvPr>
          <p:cNvSpPr/>
          <p:nvPr/>
        </p:nvSpPr>
        <p:spPr>
          <a:xfrm>
            <a:off x="754009" y="4953072"/>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Oval 332">
            <a:extLst>
              <a:ext uri="{FF2B5EF4-FFF2-40B4-BE49-F238E27FC236}">
                <a16:creationId xmlns:a16="http://schemas.microsoft.com/office/drawing/2014/main" id="{20B0DCAF-C292-2142-B3E8-76D0D6077C55}"/>
              </a:ext>
            </a:extLst>
          </p:cNvPr>
          <p:cNvSpPr/>
          <p:nvPr/>
        </p:nvSpPr>
        <p:spPr>
          <a:xfrm>
            <a:off x="4449940" y="239348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49" name="Oval 348">
            <a:extLst>
              <a:ext uri="{FF2B5EF4-FFF2-40B4-BE49-F238E27FC236}">
                <a16:creationId xmlns:a16="http://schemas.microsoft.com/office/drawing/2014/main" id="{03D117D4-5AAA-DB4C-B2D0-430FAB6F4452}"/>
              </a:ext>
            </a:extLst>
          </p:cNvPr>
          <p:cNvSpPr/>
          <p:nvPr/>
        </p:nvSpPr>
        <p:spPr>
          <a:xfrm>
            <a:off x="4500000" y="2941679"/>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0" name="Oval 349">
            <a:extLst>
              <a:ext uri="{FF2B5EF4-FFF2-40B4-BE49-F238E27FC236}">
                <a16:creationId xmlns:a16="http://schemas.microsoft.com/office/drawing/2014/main" id="{ABFF47FF-BC87-3544-AF18-EF870270C48F}"/>
              </a:ext>
            </a:extLst>
          </p:cNvPr>
          <p:cNvSpPr/>
          <p:nvPr/>
        </p:nvSpPr>
        <p:spPr>
          <a:xfrm>
            <a:off x="3404132" y="3493701"/>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1" name="Oval 350">
            <a:extLst>
              <a:ext uri="{FF2B5EF4-FFF2-40B4-BE49-F238E27FC236}">
                <a16:creationId xmlns:a16="http://schemas.microsoft.com/office/drawing/2014/main" id="{A63DC57A-0074-774A-8E70-2CD7A5B4D371}"/>
              </a:ext>
            </a:extLst>
          </p:cNvPr>
          <p:cNvSpPr/>
          <p:nvPr/>
        </p:nvSpPr>
        <p:spPr>
          <a:xfrm>
            <a:off x="5570915" y="351362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2" name="Oval 351">
            <a:extLst>
              <a:ext uri="{FF2B5EF4-FFF2-40B4-BE49-F238E27FC236}">
                <a16:creationId xmlns:a16="http://schemas.microsoft.com/office/drawing/2014/main" id="{C1D1D8B8-2086-7545-B73C-7D1380C2F578}"/>
              </a:ext>
            </a:extLst>
          </p:cNvPr>
          <p:cNvSpPr/>
          <p:nvPr/>
        </p:nvSpPr>
        <p:spPr>
          <a:xfrm>
            <a:off x="4518202" y="415255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2CF56E8-DA43-3D44-8701-231ADA7A0A18}"/>
              </a:ext>
            </a:extLst>
          </p:cNvPr>
          <p:cNvSpPr/>
          <p:nvPr/>
        </p:nvSpPr>
        <p:spPr>
          <a:xfrm>
            <a:off x="8318848" y="4906597"/>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146881C7-89C8-864B-B463-311537AAA806}"/>
              </a:ext>
            </a:extLst>
          </p:cNvPr>
          <p:cNvSpPr/>
          <p:nvPr/>
        </p:nvSpPr>
        <p:spPr>
          <a:xfrm>
            <a:off x="3196569" y="6036239"/>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02452CFA-643D-6F4D-8943-1CD3114ED247}"/>
              </a:ext>
            </a:extLst>
          </p:cNvPr>
          <p:cNvSpPr/>
          <p:nvPr/>
        </p:nvSpPr>
        <p:spPr>
          <a:xfrm>
            <a:off x="1737679" y="5787114"/>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B97B00F7-A49D-C64B-ABD3-05E5B69D05F5}"/>
              </a:ext>
            </a:extLst>
          </p:cNvPr>
          <p:cNvSpPr/>
          <p:nvPr/>
        </p:nvSpPr>
        <p:spPr>
          <a:xfrm>
            <a:off x="2688151" y="4659266"/>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700AEF14-5282-7D4C-BD21-00226A566A6C}"/>
              </a:ext>
            </a:extLst>
          </p:cNvPr>
          <p:cNvSpPr/>
          <p:nvPr/>
        </p:nvSpPr>
        <p:spPr>
          <a:xfrm>
            <a:off x="4654010" y="5360370"/>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val 363">
            <a:extLst>
              <a:ext uri="{FF2B5EF4-FFF2-40B4-BE49-F238E27FC236}">
                <a16:creationId xmlns:a16="http://schemas.microsoft.com/office/drawing/2014/main" id="{18DDACD3-FBA6-2940-9C72-0C3E23CC1CA7}"/>
              </a:ext>
            </a:extLst>
          </p:cNvPr>
          <p:cNvSpPr/>
          <p:nvPr/>
        </p:nvSpPr>
        <p:spPr>
          <a:xfrm>
            <a:off x="6402829" y="4634817"/>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15B580E0-AEB5-6447-BC84-FBDE1DDC56A0}"/>
              </a:ext>
            </a:extLst>
          </p:cNvPr>
          <p:cNvSpPr/>
          <p:nvPr/>
        </p:nvSpPr>
        <p:spPr>
          <a:xfrm>
            <a:off x="6601079" y="5729478"/>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40C155FA-207D-9947-90DD-F3ED58AFC2BA}"/>
              </a:ext>
            </a:extLst>
          </p:cNvPr>
          <p:cNvSpPr/>
          <p:nvPr/>
        </p:nvSpPr>
        <p:spPr>
          <a:xfrm>
            <a:off x="5551221" y="633666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Oval 366">
            <a:extLst>
              <a:ext uri="{FF2B5EF4-FFF2-40B4-BE49-F238E27FC236}">
                <a16:creationId xmlns:a16="http://schemas.microsoft.com/office/drawing/2014/main" id="{A0224293-7E1F-FF4D-B188-4153F0D9F8EB}"/>
              </a:ext>
            </a:extLst>
          </p:cNvPr>
          <p:cNvSpPr/>
          <p:nvPr/>
        </p:nvSpPr>
        <p:spPr>
          <a:xfrm>
            <a:off x="1856686" y="525618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8" name="Oval 367">
            <a:extLst>
              <a:ext uri="{FF2B5EF4-FFF2-40B4-BE49-F238E27FC236}">
                <a16:creationId xmlns:a16="http://schemas.microsoft.com/office/drawing/2014/main" id="{2DFE0D5B-0B8D-3A49-9EEB-9712909600CD}"/>
              </a:ext>
            </a:extLst>
          </p:cNvPr>
          <p:cNvSpPr/>
          <p:nvPr/>
        </p:nvSpPr>
        <p:spPr>
          <a:xfrm>
            <a:off x="4187054" y="637214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9" name="Oval 368">
            <a:extLst>
              <a:ext uri="{FF2B5EF4-FFF2-40B4-BE49-F238E27FC236}">
                <a16:creationId xmlns:a16="http://schemas.microsoft.com/office/drawing/2014/main" id="{2B8FEF43-6C7F-AA49-A756-339C8BE9FE5F}"/>
              </a:ext>
            </a:extLst>
          </p:cNvPr>
          <p:cNvSpPr/>
          <p:nvPr/>
        </p:nvSpPr>
        <p:spPr>
          <a:xfrm>
            <a:off x="7282089" y="5213010"/>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Slide Number Placeholder 4">
            <a:extLst>
              <a:ext uri="{FF2B5EF4-FFF2-40B4-BE49-F238E27FC236}">
                <a16:creationId xmlns:a16="http://schemas.microsoft.com/office/drawing/2014/main" id="{E6C1B5C7-87E5-AC48-98AE-6744F62FFAE4}"/>
              </a:ext>
            </a:extLst>
          </p:cNvPr>
          <p:cNvSpPr>
            <a:spLocks noGrp="1"/>
          </p:cNvSpPr>
          <p:nvPr>
            <p:ph type="sldNum" sz="quarter" idx="12"/>
          </p:nvPr>
        </p:nvSpPr>
        <p:spPr/>
        <p:txBody>
          <a:bodyPr/>
          <a:lstStyle/>
          <a:p>
            <a:fld id="{67C9959E-8E6B-B04C-9955-EA096F41CA7A}" type="slidenum">
              <a:rPr lang="en-GB" smtClean="0"/>
              <a:t>50</a:t>
            </a:fld>
            <a:endParaRPr lang="en-GB"/>
          </a:p>
        </p:txBody>
      </p:sp>
    </p:spTree>
    <p:extLst>
      <p:ext uri="{BB962C8B-B14F-4D97-AF65-F5344CB8AC3E}">
        <p14:creationId xmlns:p14="http://schemas.microsoft.com/office/powerpoint/2010/main" val="245331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91D06D53-1D12-4C43-A648-804168DED32D}"/>
              </a:ext>
            </a:extLst>
          </p:cNvPr>
          <p:cNvSpPr>
            <a:spLocks noGrp="1"/>
          </p:cNvSpPr>
          <p:nvPr>
            <p:ph idx="1"/>
          </p:nvPr>
        </p:nvSpPr>
        <p:spPr/>
        <p:txBody>
          <a:bodyPr/>
          <a:lstStyle/>
          <a:p>
            <a:pPr marL="514350" indent="-514350">
              <a:buFont typeface="+mj-lt"/>
              <a:buAutoNum type="arabicPeriod" startAt="5"/>
            </a:pPr>
            <a:r>
              <a:rPr lang="en-GB" dirty="0"/>
              <a:t>If no new colour created, stop. Otherwise, pass colours again.</a:t>
            </a:r>
          </a:p>
          <a:p>
            <a:pPr lvl="1"/>
            <a:r>
              <a:rPr lang="en-GB" dirty="0"/>
              <a:t>Before: </a:t>
            </a:r>
            <a:r>
              <a:rPr lang="en-GB" dirty="0">
                <a:solidFill>
                  <a:schemeClr val="accent4"/>
                </a:solidFill>
              </a:rPr>
              <a:t>● </a:t>
            </a:r>
            <a:r>
              <a:rPr lang="en-GB" dirty="0">
                <a:solidFill>
                  <a:schemeClr val="accent2"/>
                </a:solidFill>
              </a:rPr>
              <a:t>●</a:t>
            </a:r>
            <a:r>
              <a:rPr lang="en-GB" dirty="0">
                <a:solidFill>
                  <a:schemeClr val="accent4"/>
                </a:solidFill>
              </a:rPr>
              <a:t> </a:t>
            </a:r>
            <a:r>
              <a:rPr lang="en-GB" dirty="0">
                <a:solidFill>
                  <a:srgbClr val="7030A0"/>
                </a:solidFill>
              </a:rPr>
              <a:t>●</a:t>
            </a:r>
            <a:r>
              <a:rPr lang="en-GB" dirty="0">
                <a:solidFill>
                  <a:schemeClr val="accent4"/>
                </a:solidFill>
              </a:rPr>
              <a:t> </a:t>
            </a:r>
            <a:r>
              <a:rPr lang="en-GB" dirty="0"/>
              <a:t>●</a:t>
            </a:r>
            <a:r>
              <a:rPr lang="en-GB" dirty="0">
                <a:solidFill>
                  <a:schemeClr val="accent4"/>
                </a:solidFill>
              </a:rPr>
              <a:t> </a:t>
            </a:r>
            <a:r>
              <a:rPr lang="en-GB" dirty="0">
                <a:solidFill>
                  <a:schemeClr val="accent5"/>
                </a:solidFill>
              </a:rPr>
              <a:t>●</a:t>
            </a:r>
            <a:endParaRPr lang="en-GB" dirty="0">
              <a:solidFill>
                <a:schemeClr val="accent4"/>
              </a:solidFill>
            </a:endParaRPr>
          </a:p>
          <a:p>
            <a:pPr lvl="1"/>
            <a:r>
              <a:rPr lang="en-GB" dirty="0"/>
              <a:t>After: </a:t>
            </a:r>
            <a:r>
              <a:rPr lang="en-GB" dirty="0">
                <a:solidFill>
                  <a:schemeClr val="accent4"/>
                </a:solidFill>
              </a:rPr>
              <a:t>● </a:t>
            </a:r>
            <a:r>
              <a:rPr lang="en-GB" dirty="0">
                <a:solidFill>
                  <a:schemeClr val="accent2"/>
                </a:solidFill>
              </a:rPr>
              <a:t>●</a:t>
            </a:r>
            <a:r>
              <a:rPr lang="en-GB" dirty="0">
                <a:solidFill>
                  <a:schemeClr val="accent4"/>
                </a:solidFill>
              </a:rPr>
              <a:t> </a:t>
            </a:r>
            <a:r>
              <a:rPr lang="en-GB" dirty="0">
                <a:solidFill>
                  <a:srgbClr val="7030A0"/>
                </a:solidFill>
              </a:rPr>
              <a:t>●</a:t>
            </a:r>
            <a:r>
              <a:rPr lang="en-GB" dirty="0">
                <a:solidFill>
                  <a:schemeClr val="accent4"/>
                </a:solidFill>
              </a:rPr>
              <a:t> </a:t>
            </a:r>
            <a:r>
              <a:rPr lang="en-GB" dirty="0"/>
              <a:t>●</a:t>
            </a:r>
            <a:r>
              <a:rPr lang="en-GB" dirty="0">
                <a:solidFill>
                  <a:schemeClr val="accent4"/>
                </a:solidFill>
              </a:rPr>
              <a:t> </a:t>
            </a:r>
            <a:r>
              <a:rPr lang="en-GB" dirty="0">
                <a:solidFill>
                  <a:schemeClr val="accent5"/>
                </a:solidFill>
              </a:rPr>
              <a:t>●</a:t>
            </a:r>
            <a:endParaRPr lang="en-GB" dirty="0"/>
          </a:p>
          <a:p>
            <a:r>
              <a:rPr lang="en-GB" dirty="0">
                <a:solidFill>
                  <a:srgbClr val="C00000"/>
                </a:solidFill>
              </a:rPr>
              <a:t>No new </a:t>
            </a:r>
            <a:br>
              <a:rPr lang="en-GB" dirty="0">
                <a:solidFill>
                  <a:srgbClr val="C00000"/>
                </a:solidFill>
              </a:rPr>
            </a:br>
            <a:r>
              <a:rPr lang="en-GB" dirty="0">
                <a:solidFill>
                  <a:srgbClr val="C00000"/>
                </a:solidFill>
              </a:rPr>
              <a:t>colour!</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en-GB">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A1524660-1D25-3C41-BFFF-20524AA786F1}"/>
              </a:ext>
            </a:extLst>
          </p:cNvPr>
          <p:cNvSpPr/>
          <p:nvPr/>
        </p:nvSpPr>
        <p:spPr>
          <a:xfrm>
            <a:off x="754009" y="4953072"/>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Oval 332">
            <a:extLst>
              <a:ext uri="{FF2B5EF4-FFF2-40B4-BE49-F238E27FC236}">
                <a16:creationId xmlns:a16="http://schemas.microsoft.com/office/drawing/2014/main" id="{20B0DCAF-C292-2142-B3E8-76D0D6077C55}"/>
              </a:ext>
            </a:extLst>
          </p:cNvPr>
          <p:cNvSpPr/>
          <p:nvPr/>
        </p:nvSpPr>
        <p:spPr>
          <a:xfrm>
            <a:off x="4449940" y="239348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49" name="Oval 348">
            <a:extLst>
              <a:ext uri="{FF2B5EF4-FFF2-40B4-BE49-F238E27FC236}">
                <a16:creationId xmlns:a16="http://schemas.microsoft.com/office/drawing/2014/main" id="{03D117D4-5AAA-DB4C-B2D0-430FAB6F4452}"/>
              </a:ext>
            </a:extLst>
          </p:cNvPr>
          <p:cNvSpPr/>
          <p:nvPr/>
        </p:nvSpPr>
        <p:spPr>
          <a:xfrm>
            <a:off x="4500000" y="2941679"/>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0" name="Oval 349">
            <a:extLst>
              <a:ext uri="{FF2B5EF4-FFF2-40B4-BE49-F238E27FC236}">
                <a16:creationId xmlns:a16="http://schemas.microsoft.com/office/drawing/2014/main" id="{ABFF47FF-BC87-3544-AF18-EF870270C48F}"/>
              </a:ext>
            </a:extLst>
          </p:cNvPr>
          <p:cNvSpPr/>
          <p:nvPr/>
        </p:nvSpPr>
        <p:spPr>
          <a:xfrm>
            <a:off x="3404132" y="3493701"/>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1" name="Oval 350">
            <a:extLst>
              <a:ext uri="{FF2B5EF4-FFF2-40B4-BE49-F238E27FC236}">
                <a16:creationId xmlns:a16="http://schemas.microsoft.com/office/drawing/2014/main" id="{A63DC57A-0074-774A-8E70-2CD7A5B4D371}"/>
              </a:ext>
            </a:extLst>
          </p:cNvPr>
          <p:cNvSpPr/>
          <p:nvPr/>
        </p:nvSpPr>
        <p:spPr>
          <a:xfrm>
            <a:off x="5570915" y="351362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2" name="Oval 351">
            <a:extLst>
              <a:ext uri="{FF2B5EF4-FFF2-40B4-BE49-F238E27FC236}">
                <a16:creationId xmlns:a16="http://schemas.microsoft.com/office/drawing/2014/main" id="{C1D1D8B8-2086-7545-B73C-7D1380C2F578}"/>
              </a:ext>
            </a:extLst>
          </p:cNvPr>
          <p:cNvSpPr/>
          <p:nvPr/>
        </p:nvSpPr>
        <p:spPr>
          <a:xfrm>
            <a:off x="4518202" y="415255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2CF56E8-DA43-3D44-8701-231ADA7A0A18}"/>
              </a:ext>
            </a:extLst>
          </p:cNvPr>
          <p:cNvSpPr/>
          <p:nvPr/>
        </p:nvSpPr>
        <p:spPr>
          <a:xfrm>
            <a:off x="8318848" y="4906597"/>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146881C7-89C8-864B-B463-311537AAA806}"/>
              </a:ext>
            </a:extLst>
          </p:cNvPr>
          <p:cNvSpPr/>
          <p:nvPr/>
        </p:nvSpPr>
        <p:spPr>
          <a:xfrm>
            <a:off x="3196569" y="6036239"/>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02452CFA-643D-6F4D-8943-1CD3114ED247}"/>
              </a:ext>
            </a:extLst>
          </p:cNvPr>
          <p:cNvSpPr/>
          <p:nvPr/>
        </p:nvSpPr>
        <p:spPr>
          <a:xfrm>
            <a:off x="1737679" y="5787114"/>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B97B00F7-A49D-C64B-ABD3-05E5B69D05F5}"/>
              </a:ext>
            </a:extLst>
          </p:cNvPr>
          <p:cNvSpPr/>
          <p:nvPr/>
        </p:nvSpPr>
        <p:spPr>
          <a:xfrm>
            <a:off x="2688151" y="4659266"/>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700AEF14-5282-7D4C-BD21-00226A566A6C}"/>
              </a:ext>
            </a:extLst>
          </p:cNvPr>
          <p:cNvSpPr/>
          <p:nvPr/>
        </p:nvSpPr>
        <p:spPr>
          <a:xfrm>
            <a:off x="4654010" y="5360370"/>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val 363">
            <a:extLst>
              <a:ext uri="{FF2B5EF4-FFF2-40B4-BE49-F238E27FC236}">
                <a16:creationId xmlns:a16="http://schemas.microsoft.com/office/drawing/2014/main" id="{18DDACD3-FBA6-2940-9C72-0C3E23CC1CA7}"/>
              </a:ext>
            </a:extLst>
          </p:cNvPr>
          <p:cNvSpPr/>
          <p:nvPr/>
        </p:nvSpPr>
        <p:spPr>
          <a:xfrm>
            <a:off x="6402829" y="4634817"/>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15B580E0-AEB5-6447-BC84-FBDE1DDC56A0}"/>
              </a:ext>
            </a:extLst>
          </p:cNvPr>
          <p:cNvSpPr/>
          <p:nvPr/>
        </p:nvSpPr>
        <p:spPr>
          <a:xfrm>
            <a:off x="6601079" y="5729478"/>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40C155FA-207D-9947-90DD-F3ED58AFC2BA}"/>
              </a:ext>
            </a:extLst>
          </p:cNvPr>
          <p:cNvSpPr/>
          <p:nvPr/>
        </p:nvSpPr>
        <p:spPr>
          <a:xfrm>
            <a:off x="5551221" y="633666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Oval 366">
            <a:extLst>
              <a:ext uri="{FF2B5EF4-FFF2-40B4-BE49-F238E27FC236}">
                <a16:creationId xmlns:a16="http://schemas.microsoft.com/office/drawing/2014/main" id="{A0224293-7E1F-FF4D-B188-4153F0D9F8EB}"/>
              </a:ext>
            </a:extLst>
          </p:cNvPr>
          <p:cNvSpPr/>
          <p:nvPr/>
        </p:nvSpPr>
        <p:spPr>
          <a:xfrm>
            <a:off x="1856686" y="525618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8" name="Oval 367">
            <a:extLst>
              <a:ext uri="{FF2B5EF4-FFF2-40B4-BE49-F238E27FC236}">
                <a16:creationId xmlns:a16="http://schemas.microsoft.com/office/drawing/2014/main" id="{2DFE0D5B-0B8D-3A49-9EEB-9712909600CD}"/>
              </a:ext>
            </a:extLst>
          </p:cNvPr>
          <p:cNvSpPr/>
          <p:nvPr/>
        </p:nvSpPr>
        <p:spPr>
          <a:xfrm>
            <a:off x="4187054" y="637214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9" name="Oval 368">
            <a:extLst>
              <a:ext uri="{FF2B5EF4-FFF2-40B4-BE49-F238E27FC236}">
                <a16:creationId xmlns:a16="http://schemas.microsoft.com/office/drawing/2014/main" id="{2B8FEF43-6C7F-AA49-A756-339C8BE9FE5F}"/>
              </a:ext>
            </a:extLst>
          </p:cNvPr>
          <p:cNvSpPr/>
          <p:nvPr/>
        </p:nvSpPr>
        <p:spPr>
          <a:xfrm>
            <a:off x="7282089" y="5213010"/>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Slide Number Placeholder 4">
            <a:extLst>
              <a:ext uri="{FF2B5EF4-FFF2-40B4-BE49-F238E27FC236}">
                <a16:creationId xmlns:a16="http://schemas.microsoft.com/office/drawing/2014/main" id="{3EAABCE2-C092-E847-8B0A-4F04E3E40B92}"/>
              </a:ext>
            </a:extLst>
          </p:cNvPr>
          <p:cNvSpPr>
            <a:spLocks noGrp="1"/>
          </p:cNvSpPr>
          <p:nvPr>
            <p:ph type="sldNum" sz="quarter" idx="12"/>
          </p:nvPr>
        </p:nvSpPr>
        <p:spPr/>
        <p:txBody>
          <a:bodyPr/>
          <a:lstStyle/>
          <a:p>
            <a:fld id="{67C9959E-8E6B-B04C-9955-EA096F41CA7A}" type="slidenum">
              <a:rPr lang="en-GB" smtClean="0"/>
              <a:t>51</a:t>
            </a:fld>
            <a:endParaRPr lang="en-GB"/>
          </a:p>
        </p:txBody>
      </p:sp>
    </p:spTree>
    <p:extLst>
      <p:ext uri="{BB962C8B-B14F-4D97-AF65-F5344CB8AC3E}">
        <p14:creationId xmlns:p14="http://schemas.microsoft.com/office/powerpoint/2010/main" val="803313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91D06D53-1D12-4C43-A648-804168DED32D}"/>
              </a:ext>
            </a:extLst>
          </p:cNvPr>
          <p:cNvSpPr>
            <a:spLocks noGrp="1"/>
          </p:cNvSpPr>
          <p:nvPr>
            <p:ph idx="1"/>
          </p:nvPr>
        </p:nvSpPr>
        <p:spPr/>
        <p:txBody>
          <a:bodyPr/>
          <a:lstStyle/>
          <a:p>
            <a:r>
              <a:rPr lang="en-GB" dirty="0"/>
              <a:t>Compressed graph:</a:t>
            </a:r>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en-GB">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9167" r="-4167" b="-30435"/>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r="-4000" b="-30435"/>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4</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3</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r="-4000" b="-31818"/>
                    </a:stretch>
                  </a:blipFill>
                </p:spPr>
                <p:txBody>
                  <a:bodyPr/>
                  <a:lstStyle/>
                  <a:p>
                    <a:r>
                      <a:rPr lang="en-GB">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6" cy="439496"/>
              <a:chOff x="5935104" y="4443991"/>
              <a:chExt cx="300916"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5</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6" cy="287771"/>
                  </a:xfrm>
                  <a:prstGeom prst="rect">
                    <a:avLst/>
                  </a:prstGeom>
                  <a:blipFill>
                    <a:blip r:embed="rId27"/>
                    <a:stretch>
                      <a:fillRect l="-24000" r="-4000" b="-33333"/>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6</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4783"/>
                    </a:stretch>
                  </a:blipFill>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A1524660-1D25-3C41-BFFF-20524AA786F1}"/>
              </a:ext>
            </a:extLst>
          </p:cNvPr>
          <p:cNvSpPr/>
          <p:nvPr/>
        </p:nvSpPr>
        <p:spPr>
          <a:xfrm>
            <a:off x="754009" y="4953072"/>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Oval 332">
            <a:extLst>
              <a:ext uri="{FF2B5EF4-FFF2-40B4-BE49-F238E27FC236}">
                <a16:creationId xmlns:a16="http://schemas.microsoft.com/office/drawing/2014/main" id="{20B0DCAF-C292-2142-B3E8-76D0D6077C55}"/>
              </a:ext>
            </a:extLst>
          </p:cNvPr>
          <p:cNvSpPr/>
          <p:nvPr/>
        </p:nvSpPr>
        <p:spPr>
          <a:xfrm>
            <a:off x="4449940" y="239348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49" name="Oval 348">
            <a:extLst>
              <a:ext uri="{FF2B5EF4-FFF2-40B4-BE49-F238E27FC236}">
                <a16:creationId xmlns:a16="http://schemas.microsoft.com/office/drawing/2014/main" id="{03D117D4-5AAA-DB4C-B2D0-430FAB6F4452}"/>
              </a:ext>
            </a:extLst>
          </p:cNvPr>
          <p:cNvSpPr/>
          <p:nvPr/>
        </p:nvSpPr>
        <p:spPr>
          <a:xfrm>
            <a:off x="4500000" y="2941679"/>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0" name="Oval 349">
            <a:extLst>
              <a:ext uri="{FF2B5EF4-FFF2-40B4-BE49-F238E27FC236}">
                <a16:creationId xmlns:a16="http://schemas.microsoft.com/office/drawing/2014/main" id="{ABFF47FF-BC87-3544-AF18-EF870270C48F}"/>
              </a:ext>
            </a:extLst>
          </p:cNvPr>
          <p:cNvSpPr/>
          <p:nvPr/>
        </p:nvSpPr>
        <p:spPr>
          <a:xfrm>
            <a:off x="3404132" y="3493701"/>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1" name="Oval 350">
            <a:extLst>
              <a:ext uri="{FF2B5EF4-FFF2-40B4-BE49-F238E27FC236}">
                <a16:creationId xmlns:a16="http://schemas.microsoft.com/office/drawing/2014/main" id="{A63DC57A-0074-774A-8E70-2CD7A5B4D371}"/>
              </a:ext>
            </a:extLst>
          </p:cNvPr>
          <p:cNvSpPr/>
          <p:nvPr/>
        </p:nvSpPr>
        <p:spPr>
          <a:xfrm>
            <a:off x="5570915" y="351362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2" name="Oval 351">
            <a:extLst>
              <a:ext uri="{FF2B5EF4-FFF2-40B4-BE49-F238E27FC236}">
                <a16:creationId xmlns:a16="http://schemas.microsoft.com/office/drawing/2014/main" id="{C1D1D8B8-2086-7545-B73C-7D1380C2F578}"/>
              </a:ext>
            </a:extLst>
          </p:cNvPr>
          <p:cNvSpPr/>
          <p:nvPr/>
        </p:nvSpPr>
        <p:spPr>
          <a:xfrm>
            <a:off x="4518202" y="415255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2CF56E8-DA43-3D44-8701-231ADA7A0A18}"/>
              </a:ext>
            </a:extLst>
          </p:cNvPr>
          <p:cNvSpPr/>
          <p:nvPr/>
        </p:nvSpPr>
        <p:spPr>
          <a:xfrm>
            <a:off x="8318848" y="4906597"/>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146881C7-89C8-864B-B463-311537AAA806}"/>
              </a:ext>
            </a:extLst>
          </p:cNvPr>
          <p:cNvSpPr/>
          <p:nvPr/>
        </p:nvSpPr>
        <p:spPr>
          <a:xfrm>
            <a:off x="3196569" y="6036239"/>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02452CFA-643D-6F4D-8943-1CD3114ED247}"/>
              </a:ext>
            </a:extLst>
          </p:cNvPr>
          <p:cNvSpPr/>
          <p:nvPr/>
        </p:nvSpPr>
        <p:spPr>
          <a:xfrm>
            <a:off x="1737679" y="5787114"/>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B97B00F7-A49D-C64B-ABD3-05E5B69D05F5}"/>
              </a:ext>
            </a:extLst>
          </p:cNvPr>
          <p:cNvSpPr/>
          <p:nvPr/>
        </p:nvSpPr>
        <p:spPr>
          <a:xfrm>
            <a:off x="2688151" y="4659266"/>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700AEF14-5282-7D4C-BD21-00226A566A6C}"/>
              </a:ext>
            </a:extLst>
          </p:cNvPr>
          <p:cNvSpPr/>
          <p:nvPr/>
        </p:nvSpPr>
        <p:spPr>
          <a:xfrm>
            <a:off x="4654010" y="5360370"/>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val 363">
            <a:extLst>
              <a:ext uri="{FF2B5EF4-FFF2-40B4-BE49-F238E27FC236}">
                <a16:creationId xmlns:a16="http://schemas.microsoft.com/office/drawing/2014/main" id="{18DDACD3-FBA6-2940-9C72-0C3E23CC1CA7}"/>
              </a:ext>
            </a:extLst>
          </p:cNvPr>
          <p:cNvSpPr/>
          <p:nvPr/>
        </p:nvSpPr>
        <p:spPr>
          <a:xfrm>
            <a:off x="6402829" y="4634817"/>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15B580E0-AEB5-6447-BC84-FBDE1DDC56A0}"/>
              </a:ext>
            </a:extLst>
          </p:cNvPr>
          <p:cNvSpPr/>
          <p:nvPr/>
        </p:nvSpPr>
        <p:spPr>
          <a:xfrm>
            <a:off x="6601079" y="5729478"/>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40C155FA-207D-9947-90DD-F3ED58AFC2BA}"/>
              </a:ext>
            </a:extLst>
          </p:cNvPr>
          <p:cNvSpPr/>
          <p:nvPr/>
        </p:nvSpPr>
        <p:spPr>
          <a:xfrm>
            <a:off x="5551221" y="633666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Oval 366">
            <a:extLst>
              <a:ext uri="{FF2B5EF4-FFF2-40B4-BE49-F238E27FC236}">
                <a16:creationId xmlns:a16="http://schemas.microsoft.com/office/drawing/2014/main" id="{A0224293-7E1F-FF4D-B188-4153F0D9F8EB}"/>
              </a:ext>
            </a:extLst>
          </p:cNvPr>
          <p:cNvSpPr/>
          <p:nvPr/>
        </p:nvSpPr>
        <p:spPr>
          <a:xfrm>
            <a:off x="1856686" y="525618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8" name="Oval 367">
            <a:extLst>
              <a:ext uri="{FF2B5EF4-FFF2-40B4-BE49-F238E27FC236}">
                <a16:creationId xmlns:a16="http://schemas.microsoft.com/office/drawing/2014/main" id="{2DFE0D5B-0B8D-3A49-9EEB-9712909600CD}"/>
              </a:ext>
            </a:extLst>
          </p:cNvPr>
          <p:cNvSpPr/>
          <p:nvPr/>
        </p:nvSpPr>
        <p:spPr>
          <a:xfrm>
            <a:off x="4187054" y="637214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9" name="Oval 368">
            <a:extLst>
              <a:ext uri="{FF2B5EF4-FFF2-40B4-BE49-F238E27FC236}">
                <a16:creationId xmlns:a16="http://schemas.microsoft.com/office/drawing/2014/main" id="{2B8FEF43-6C7F-AA49-A756-339C8BE9FE5F}"/>
              </a:ext>
            </a:extLst>
          </p:cNvPr>
          <p:cNvSpPr/>
          <p:nvPr/>
        </p:nvSpPr>
        <p:spPr>
          <a:xfrm>
            <a:off x="7282089" y="5213010"/>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65" name="Group 164">
            <a:extLst>
              <a:ext uri="{FF2B5EF4-FFF2-40B4-BE49-F238E27FC236}">
                <a16:creationId xmlns:a16="http://schemas.microsoft.com/office/drawing/2014/main" id="{96EDF2B0-3FD8-2244-B0D9-4F3D4FFFEEF7}"/>
              </a:ext>
            </a:extLst>
          </p:cNvPr>
          <p:cNvGrpSpPr/>
          <p:nvPr/>
        </p:nvGrpSpPr>
        <p:grpSpPr>
          <a:xfrm>
            <a:off x="4340302" y="208132"/>
            <a:ext cx="4539915" cy="2208228"/>
            <a:chOff x="4604084" y="2639275"/>
            <a:chExt cx="4539915" cy="2208228"/>
          </a:xfrm>
          <a:solidFill>
            <a:schemeClr val="accent1"/>
          </a:solidFill>
        </p:grpSpPr>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0E8D0BC9-9421-F14C-8E12-2DCA1CCB4DB3}"/>
                    </a:ext>
                  </a:extLst>
                </p:cNvPr>
                <p:cNvSpPr txBox="1"/>
                <p:nvPr/>
              </p:nvSpPr>
              <p:spPr>
                <a:xfrm>
                  <a:off x="6461825" y="3256865"/>
                  <a:ext cx="648000" cy="389513"/>
                </a:xfrm>
                <a:prstGeom prst="ellipse">
                  <a:avLst/>
                </a:prstGeom>
                <a:solidFill>
                  <a:schemeClr val="accent4"/>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166" name="TextBox 165">
                  <a:extLst>
                    <a:ext uri="{FF2B5EF4-FFF2-40B4-BE49-F238E27FC236}">
                      <a16:creationId xmlns:a16="http://schemas.microsoft.com/office/drawing/2014/main" id="{0E8D0BC9-9421-F14C-8E12-2DCA1CCB4DB3}"/>
                    </a:ext>
                  </a:extLst>
                </p:cNvPr>
                <p:cNvSpPr txBox="1">
                  <a:spLocks noRot="1" noChangeAspect="1" noMove="1" noResize="1" noEditPoints="1" noAdjustHandles="1" noChangeArrowheads="1" noChangeShapeType="1" noTextEdit="1"/>
                </p:cNvSpPr>
                <p:nvPr/>
              </p:nvSpPr>
              <p:spPr>
                <a:xfrm>
                  <a:off x="6461825" y="3256865"/>
                  <a:ext cx="648000" cy="389513"/>
                </a:xfrm>
                <a:prstGeom prst="ellipse">
                  <a:avLst/>
                </a:prstGeom>
                <a:blipFill>
                  <a:blip r:embed="rId33"/>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E5D22E3B-4856-1F40-878B-DFBD8F8E6117}"/>
                    </a:ext>
                  </a:extLst>
                </p:cNvPr>
                <p:cNvSpPr txBox="1"/>
                <p:nvPr/>
              </p:nvSpPr>
              <p:spPr>
                <a:xfrm>
                  <a:off x="5231863" y="2639275"/>
                  <a:ext cx="985062" cy="389513"/>
                </a:xfrm>
                <a:prstGeom prst="ellipse">
                  <a:avLst/>
                </a:prstGeom>
                <a:solidFill>
                  <a:schemeClr val="accent2"/>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𝑁𝑎𝑡</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𝐷</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67" name="TextBox 166">
                  <a:extLst>
                    <a:ext uri="{FF2B5EF4-FFF2-40B4-BE49-F238E27FC236}">
                      <a16:creationId xmlns:a16="http://schemas.microsoft.com/office/drawing/2014/main" id="{E5D22E3B-4856-1F40-878B-DFBD8F8E6117}"/>
                    </a:ext>
                  </a:extLst>
                </p:cNvPr>
                <p:cNvSpPr txBox="1">
                  <a:spLocks noRot="1" noChangeAspect="1" noMove="1" noResize="1" noEditPoints="1" noAdjustHandles="1" noChangeArrowheads="1" noChangeShapeType="1" noTextEdit="1"/>
                </p:cNvSpPr>
                <p:nvPr/>
              </p:nvSpPr>
              <p:spPr>
                <a:xfrm>
                  <a:off x="5231863" y="2639275"/>
                  <a:ext cx="985062" cy="389513"/>
                </a:xfrm>
                <a:prstGeom prst="ellipse">
                  <a:avLst/>
                </a:prstGeom>
                <a:blipFill>
                  <a:blip r:embed="rId3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E5F596D8-1399-0542-8A84-51821BE9B5E9}"/>
                    </a:ext>
                  </a:extLst>
                </p:cNvPr>
                <p:cNvSpPr txBox="1"/>
                <p:nvPr/>
              </p:nvSpPr>
              <p:spPr>
                <a:xfrm>
                  <a:off x="7371224" y="2642307"/>
                  <a:ext cx="1144125" cy="389513"/>
                </a:xfrm>
                <a:prstGeom prst="ellipse">
                  <a:avLst/>
                </a:prstGeom>
                <a:solidFill>
                  <a:schemeClr val="accent2"/>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𝑀𝑎𝑛</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𝑊</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68" name="TextBox 167">
                  <a:extLst>
                    <a:ext uri="{FF2B5EF4-FFF2-40B4-BE49-F238E27FC236}">
                      <a16:creationId xmlns:a16="http://schemas.microsoft.com/office/drawing/2014/main" id="{E5F596D8-1399-0542-8A84-51821BE9B5E9}"/>
                    </a:ext>
                  </a:extLst>
                </p:cNvPr>
                <p:cNvSpPr txBox="1">
                  <a:spLocks noRot="1" noChangeAspect="1" noMove="1" noResize="1" noEditPoints="1" noAdjustHandles="1" noChangeArrowheads="1" noChangeShapeType="1" noTextEdit="1"/>
                </p:cNvSpPr>
                <p:nvPr/>
              </p:nvSpPr>
              <p:spPr>
                <a:xfrm>
                  <a:off x="7371224" y="2642307"/>
                  <a:ext cx="1144125" cy="389513"/>
                </a:xfrm>
                <a:prstGeom prst="ellipse">
                  <a:avLst/>
                </a:prstGeom>
                <a:blipFill>
                  <a:blip r:embed="rId35"/>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8DACF77A-5752-B34C-8CBA-D8A53746BBD9}"/>
                    </a:ext>
                  </a:extLst>
                </p:cNvPr>
                <p:cNvSpPr txBox="1"/>
                <p:nvPr/>
              </p:nvSpPr>
              <p:spPr>
                <a:xfrm>
                  <a:off x="4604084" y="3858871"/>
                  <a:ext cx="1383249" cy="389513"/>
                </a:xfrm>
                <a:prstGeom prst="ellipse">
                  <a:avLst/>
                </a:prstGeom>
                <a:solidFill>
                  <a:srgbClr val="7030A0"/>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𝑇𝑟𝑎𝑣𝑒𝑙</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69" name="TextBox 168">
                  <a:extLst>
                    <a:ext uri="{FF2B5EF4-FFF2-40B4-BE49-F238E27FC236}">
                      <a16:creationId xmlns:a16="http://schemas.microsoft.com/office/drawing/2014/main" id="{8DACF77A-5752-B34C-8CBA-D8A53746BBD9}"/>
                    </a:ext>
                  </a:extLst>
                </p:cNvPr>
                <p:cNvSpPr txBox="1">
                  <a:spLocks noRot="1" noChangeAspect="1" noMove="1" noResize="1" noEditPoints="1" noAdjustHandles="1" noChangeArrowheads="1" noChangeShapeType="1" noTextEdit="1"/>
                </p:cNvSpPr>
                <p:nvPr/>
              </p:nvSpPr>
              <p:spPr>
                <a:xfrm>
                  <a:off x="4604084" y="3858871"/>
                  <a:ext cx="1383249" cy="389513"/>
                </a:xfrm>
                <a:prstGeom prst="ellipse">
                  <a:avLst/>
                </a:prstGeom>
                <a:blipFill>
                  <a:blip r:embed="rId36"/>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746117A5-280E-1046-8F6C-0568E1BAB27B}"/>
                    </a:ext>
                  </a:extLst>
                </p:cNvPr>
                <p:cNvSpPr txBox="1"/>
                <p:nvPr/>
              </p:nvSpPr>
              <p:spPr>
                <a:xfrm>
                  <a:off x="6254283" y="4457990"/>
                  <a:ext cx="1120628" cy="389513"/>
                </a:xfrm>
                <a:prstGeom prst="ellipse">
                  <a:avLst/>
                </a:prstGeom>
                <a:solidFill>
                  <a:schemeClr val="tx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𝑆𝑖𝑐𝑘</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70" name="TextBox 169">
                  <a:extLst>
                    <a:ext uri="{FF2B5EF4-FFF2-40B4-BE49-F238E27FC236}">
                      <a16:creationId xmlns:a16="http://schemas.microsoft.com/office/drawing/2014/main" id="{746117A5-280E-1046-8F6C-0568E1BAB27B}"/>
                    </a:ext>
                  </a:extLst>
                </p:cNvPr>
                <p:cNvSpPr txBox="1">
                  <a:spLocks noRot="1" noChangeAspect="1" noMove="1" noResize="1" noEditPoints="1" noAdjustHandles="1" noChangeArrowheads="1" noChangeShapeType="1" noTextEdit="1"/>
                </p:cNvSpPr>
                <p:nvPr/>
              </p:nvSpPr>
              <p:spPr>
                <a:xfrm>
                  <a:off x="6254283" y="4457990"/>
                  <a:ext cx="1120628" cy="389513"/>
                </a:xfrm>
                <a:prstGeom prst="ellipse">
                  <a:avLst/>
                </a:prstGeom>
                <a:blipFill>
                  <a:blip r:embed="rId37"/>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7DDEA295-EB7C-3C44-8E87-74B9448C0558}"/>
                    </a:ext>
                  </a:extLst>
                </p:cNvPr>
                <p:cNvSpPr txBox="1"/>
                <p:nvPr/>
              </p:nvSpPr>
              <p:spPr>
                <a:xfrm>
                  <a:off x="7511218" y="3850296"/>
                  <a:ext cx="1632781" cy="389513"/>
                </a:xfrm>
                <a:prstGeom prst="ellipse">
                  <a:avLst/>
                </a:prstGeom>
                <a:solidFill>
                  <a:schemeClr val="accent5"/>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𝑇𝑟𝑒𝑎𝑡</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𝑀</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71" name="TextBox 170">
                  <a:extLst>
                    <a:ext uri="{FF2B5EF4-FFF2-40B4-BE49-F238E27FC236}">
                      <a16:creationId xmlns:a16="http://schemas.microsoft.com/office/drawing/2014/main" id="{7DDEA295-EB7C-3C44-8E87-74B9448C0558}"/>
                    </a:ext>
                  </a:extLst>
                </p:cNvPr>
                <p:cNvSpPr txBox="1">
                  <a:spLocks noRot="1" noChangeAspect="1" noMove="1" noResize="1" noEditPoints="1" noAdjustHandles="1" noChangeArrowheads="1" noChangeShapeType="1" noTextEdit="1"/>
                </p:cNvSpPr>
                <p:nvPr/>
              </p:nvSpPr>
              <p:spPr>
                <a:xfrm>
                  <a:off x="7511218" y="3850296"/>
                  <a:ext cx="1632781" cy="389513"/>
                </a:xfrm>
                <a:prstGeom prst="ellipse">
                  <a:avLst/>
                </a:prstGeom>
                <a:blipFill>
                  <a:blip r:embed="rId38"/>
                  <a:stretch>
                    <a:fillRect b="-6250"/>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7E867C7F-2B83-424C-A03F-BA4EB24F2B02}"/>
                </a:ext>
              </a:extLst>
            </p:cNvPr>
            <p:cNvCxnSpPr>
              <a:stCxn id="167" idx="6"/>
              <a:endCxn id="195" idx="1"/>
            </p:cNvCxnSpPr>
            <p:nvPr/>
          </p:nvCxnSpPr>
          <p:spPr>
            <a:xfrm>
              <a:off x="6216925" y="2834032"/>
              <a:ext cx="499132" cy="110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EEBB266B-4621-D641-B4BB-2AE86AB5A27D}"/>
                </a:ext>
              </a:extLst>
            </p:cNvPr>
            <p:cNvCxnSpPr>
              <a:cxnSpLocks/>
              <a:stCxn id="168" idx="2"/>
              <a:endCxn id="195" idx="3"/>
            </p:cNvCxnSpPr>
            <p:nvPr/>
          </p:nvCxnSpPr>
          <p:spPr>
            <a:xfrm flipH="1" flipV="1">
              <a:off x="6860057" y="2835140"/>
              <a:ext cx="511167" cy="192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1D7E4CB-14EE-0749-836E-A81064379165}"/>
                </a:ext>
              </a:extLst>
            </p:cNvPr>
            <p:cNvCxnSpPr>
              <a:cxnSpLocks/>
              <a:stCxn id="169" idx="6"/>
              <a:endCxn id="191" idx="1"/>
            </p:cNvCxnSpPr>
            <p:nvPr/>
          </p:nvCxnSpPr>
          <p:spPr>
            <a:xfrm>
              <a:off x="5987333" y="4053628"/>
              <a:ext cx="439403"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C6B0F25-7976-E840-AD76-B25F17E91604}"/>
                </a:ext>
              </a:extLst>
            </p:cNvPr>
            <p:cNvCxnSpPr>
              <a:cxnSpLocks/>
              <a:stCxn id="191" idx="0"/>
              <a:endCxn id="166" idx="4"/>
            </p:cNvCxnSpPr>
            <p:nvPr/>
          </p:nvCxnSpPr>
          <p:spPr>
            <a:xfrm flipV="1">
              <a:off x="6498736" y="3646378"/>
              <a:ext cx="287089" cy="33525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16E-2277-0F4A-9047-BAA23EBB23ED}"/>
                </a:ext>
              </a:extLst>
            </p:cNvPr>
            <p:cNvCxnSpPr>
              <a:cxnSpLocks/>
              <a:stCxn id="166" idx="4"/>
              <a:endCxn id="187" idx="0"/>
            </p:cNvCxnSpPr>
            <p:nvPr/>
          </p:nvCxnSpPr>
          <p:spPr>
            <a:xfrm>
              <a:off x="6785825" y="3646378"/>
              <a:ext cx="308081" cy="329397"/>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C5C6444-ECD9-C54E-8A49-864FB2893B33}"/>
                </a:ext>
              </a:extLst>
            </p:cNvPr>
            <p:cNvCxnSpPr>
              <a:cxnSpLocks/>
              <a:stCxn id="171" idx="2"/>
              <a:endCxn id="187" idx="3"/>
            </p:cNvCxnSpPr>
            <p:nvPr/>
          </p:nvCxnSpPr>
          <p:spPr>
            <a:xfrm flipH="1">
              <a:off x="7165906" y="4045053"/>
              <a:ext cx="345312" cy="27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94D98F1-4244-3F45-A1B3-AA9A7FD0CCEA}"/>
                </a:ext>
              </a:extLst>
            </p:cNvPr>
            <p:cNvCxnSpPr>
              <a:cxnSpLocks/>
              <a:stCxn id="191" idx="2"/>
              <a:endCxn id="170" idx="0"/>
            </p:cNvCxnSpPr>
            <p:nvPr/>
          </p:nvCxnSpPr>
          <p:spPr>
            <a:xfrm>
              <a:off x="6498736" y="4125628"/>
              <a:ext cx="315861" cy="3323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4363993-C7CC-B84E-9812-00F2BFD12ADF}"/>
                </a:ext>
              </a:extLst>
            </p:cNvPr>
            <p:cNvCxnSpPr>
              <a:cxnSpLocks/>
              <a:stCxn id="187" idx="2"/>
              <a:endCxn id="170" idx="0"/>
            </p:cNvCxnSpPr>
            <p:nvPr/>
          </p:nvCxnSpPr>
          <p:spPr>
            <a:xfrm flipH="1">
              <a:off x="6814597" y="4119775"/>
              <a:ext cx="279309" cy="33821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C58E7905-4614-7249-9ABC-70218225BFF9}"/>
                </a:ext>
              </a:extLst>
            </p:cNvPr>
            <p:cNvCxnSpPr>
              <a:cxnSpLocks/>
              <a:stCxn id="166" idx="0"/>
              <a:endCxn id="195" idx="2"/>
            </p:cNvCxnSpPr>
            <p:nvPr/>
          </p:nvCxnSpPr>
          <p:spPr>
            <a:xfrm flipV="1">
              <a:off x="6785825" y="2907140"/>
              <a:ext cx="2232" cy="34972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C95E63F1-D2B6-5A42-8709-DCE345562465}"/>
                </a:ext>
              </a:extLst>
            </p:cNvPr>
            <p:cNvGrpSpPr/>
            <p:nvPr/>
          </p:nvGrpSpPr>
          <p:grpSpPr>
            <a:xfrm>
              <a:off x="6669977" y="2717060"/>
              <a:ext cx="521894" cy="393368"/>
              <a:chOff x="6669977" y="2717060"/>
              <a:chExt cx="521894" cy="393368"/>
            </a:xfrm>
            <a:grpFill/>
          </p:grpSpPr>
          <p:sp>
            <p:nvSpPr>
              <p:cNvPr id="194" name="Rectangle 193">
                <a:extLst>
                  <a:ext uri="{FF2B5EF4-FFF2-40B4-BE49-F238E27FC236}">
                    <a16:creationId xmlns:a16="http://schemas.microsoft.com/office/drawing/2014/main" id="{789F37DD-394D-034E-B4ED-1F38CBA32A9D}"/>
                  </a:ext>
                </a:extLst>
              </p:cNvPr>
              <p:cNvSpPr/>
              <p:nvPr/>
            </p:nvSpPr>
            <p:spPr>
              <a:xfrm>
                <a:off x="6669977" y="271706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5" name="Rectangle 194">
                <a:extLst>
                  <a:ext uri="{FF2B5EF4-FFF2-40B4-BE49-F238E27FC236}">
                    <a16:creationId xmlns:a16="http://schemas.microsoft.com/office/drawing/2014/main" id="{7D70507C-C125-B040-9CEF-09DA85CEC9FC}"/>
                  </a:ext>
                </a:extLst>
              </p:cNvPr>
              <p:cNvSpPr/>
              <p:nvPr/>
            </p:nvSpPr>
            <p:spPr>
              <a:xfrm>
                <a:off x="6716057" y="27631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6" name="Rectangle 195">
                <a:extLst>
                  <a:ext uri="{FF2B5EF4-FFF2-40B4-BE49-F238E27FC236}">
                    <a16:creationId xmlns:a16="http://schemas.microsoft.com/office/drawing/2014/main" id="{38E831C9-624A-8941-9155-BB058488A7AD}"/>
                  </a:ext>
                </a:extLst>
              </p:cNvPr>
              <p:cNvSpPr/>
              <p:nvPr/>
            </p:nvSpPr>
            <p:spPr>
              <a:xfrm>
                <a:off x="6762137" y="28092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B957363C-F596-FE49-907E-1CCBA165107F}"/>
                      </a:ext>
                    </a:extLst>
                  </p:cNvPr>
                  <p:cNvSpPr txBox="1"/>
                  <p:nvPr/>
                </p:nvSpPr>
                <p:spPr>
                  <a:xfrm>
                    <a:off x="6903780" y="283342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2"/>
                                  </a:solidFill>
                                  <a:latin typeface="Cambria Math" panose="02040503050406030204" pitchFamily="18" charset="0"/>
                                </a:rPr>
                              </m:ctrlPr>
                            </m:sSubPr>
                            <m:e>
                              <m:r>
                                <a:rPr lang="de-DE" b="0" i="1" smtClean="0">
                                  <a:solidFill>
                                    <a:schemeClr val="tx2"/>
                                  </a:solidFill>
                                  <a:latin typeface="Cambria Math" charset="0"/>
                                </a:rPr>
                                <m:t>𝑔</m:t>
                              </m:r>
                            </m:e>
                            <m:sub>
                              <m:r>
                                <a:rPr lang="de-DE" b="0" i="1" smtClean="0">
                                  <a:solidFill>
                                    <a:schemeClr val="tx2"/>
                                  </a:solidFill>
                                  <a:latin typeface="Cambria Math" charset="0"/>
                                </a:rPr>
                                <m:t>1</m:t>
                              </m:r>
                            </m:sub>
                          </m:sSub>
                        </m:oMath>
                      </m:oMathPara>
                    </a14:m>
                    <a:endParaRPr lang="en-GB" dirty="0">
                      <a:solidFill>
                        <a:schemeClr val="tx2"/>
                      </a:solidFill>
                    </a:endParaRPr>
                  </a:p>
                </p:txBody>
              </p:sp>
            </mc:Choice>
            <mc:Fallback xmlns="">
              <p:sp>
                <p:nvSpPr>
                  <p:cNvPr id="197" name="TextBox 196">
                    <a:extLst>
                      <a:ext uri="{FF2B5EF4-FFF2-40B4-BE49-F238E27FC236}">
                        <a16:creationId xmlns:a16="http://schemas.microsoft.com/office/drawing/2014/main" id="{B957363C-F596-FE49-907E-1CCBA165107F}"/>
                      </a:ext>
                    </a:extLst>
                  </p:cNvPr>
                  <p:cNvSpPr txBox="1">
                    <a:spLocks noRot="1" noChangeAspect="1" noMove="1" noResize="1" noEditPoints="1" noAdjustHandles="1" noChangeArrowheads="1" noChangeShapeType="1" noTextEdit="1"/>
                  </p:cNvSpPr>
                  <p:nvPr/>
                </p:nvSpPr>
                <p:spPr>
                  <a:xfrm>
                    <a:off x="6903780" y="2833429"/>
                    <a:ext cx="288091" cy="276999"/>
                  </a:xfrm>
                  <a:prstGeom prst="rect">
                    <a:avLst/>
                  </a:prstGeom>
                  <a:blipFill>
                    <a:blip r:embed="rId39"/>
                    <a:stretch>
                      <a:fillRect l="-16667" b="-27273"/>
                    </a:stretch>
                  </a:blipFill>
                </p:spPr>
                <p:txBody>
                  <a:bodyPr/>
                  <a:lstStyle/>
                  <a:p>
                    <a:r>
                      <a:rPr lang="en-GB">
                        <a:noFill/>
                      </a:rPr>
                      <a:t> </a:t>
                    </a:r>
                  </a:p>
                </p:txBody>
              </p:sp>
            </mc:Fallback>
          </mc:AlternateContent>
        </p:grpSp>
        <p:grpSp>
          <p:nvGrpSpPr>
            <p:cNvPr id="183" name="Group 182">
              <a:extLst>
                <a:ext uri="{FF2B5EF4-FFF2-40B4-BE49-F238E27FC236}">
                  <a16:creationId xmlns:a16="http://schemas.microsoft.com/office/drawing/2014/main" id="{EE04F250-6F3D-944A-9D63-7581E2995B01}"/>
                </a:ext>
              </a:extLst>
            </p:cNvPr>
            <p:cNvGrpSpPr/>
            <p:nvPr/>
          </p:nvGrpSpPr>
          <p:grpSpPr>
            <a:xfrm>
              <a:off x="6191042" y="3935548"/>
              <a:ext cx="425774" cy="392260"/>
              <a:chOff x="6191042" y="3935548"/>
              <a:chExt cx="425774" cy="392260"/>
            </a:xfrm>
            <a:grpFill/>
          </p:grpSpPr>
          <p:sp>
            <p:nvSpPr>
              <p:cNvPr id="190" name="Rectangle 189">
                <a:extLst>
                  <a:ext uri="{FF2B5EF4-FFF2-40B4-BE49-F238E27FC236}">
                    <a16:creationId xmlns:a16="http://schemas.microsoft.com/office/drawing/2014/main" id="{09581B7C-10AD-384B-92E3-D95EDBF17804}"/>
                  </a:ext>
                </a:extLst>
              </p:cNvPr>
              <p:cNvSpPr/>
              <p:nvPr/>
            </p:nvSpPr>
            <p:spPr>
              <a:xfrm>
                <a:off x="6380656" y="3935548"/>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1" name="Rectangle 190">
                <a:extLst>
                  <a:ext uri="{FF2B5EF4-FFF2-40B4-BE49-F238E27FC236}">
                    <a16:creationId xmlns:a16="http://schemas.microsoft.com/office/drawing/2014/main" id="{0308C3D5-F04C-0742-90EF-5C44DE595277}"/>
                  </a:ext>
                </a:extLst>
              </p:cNvPr>
              <p:cNvSpPr/>
              <p:nvPr/>
            </p:nvSpPr>
            <p:spPr>
              <a:xfrm>
                <a:off x="6426736" y="3981628"/>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2" name="Rectangle 191">
                <a:extLst>
                  <a:ext uri="{FF2B5EF4-FFF2-40B4-BE49-F238E27FC236}">
                    <a16:creationId xmlns:a16="http://schemas.microsoft.com/office/drawing/2014/main" id="{73E7319C-BC6E-7043-869A-957ED5C09380}"/>
                  </a:ext>
                </a:extLst>
              </p:cNvPr>
              <p:cNvSpPr/>
              <p:nvPr/>
            </p:nvSpPr>
            <p:spPr>
              <a:xfrm>
                <a:off x="6472816" y="4027708"/>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77340435-AAF1-A747-AE8A-651DB45CC6EC}"/>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2</m:t>
                              </m:r>
                            </m:sub>
                          </m:sSub>
                        </m:oMath>
                      </m:oMathPara>
                    </a14:m>
                    <a:endParaRPr lang="en-GB" dirty="0">
                      <a:solidFill>
                        <a:schemeClr val="accent1"/>
                      </a:solidFill>
                    </a:endParaRPr>
                  </a:p>
                </p:txBody>
              </p:sp>
            </mc:Choice>
            <mc:Fallback xmlns="">
              <p:sp>
                <p:nvSpPr>
                  <p:cNvPr id="193" name="TextBox 192">
                    <a:extLst>
                      <a:ext uri="{FF2B5EF4-FFF2-40B4-BE49-F238E27FC236}">
                        <a16:creationId xmlns:a16="http://schemas.microsoft.com/office/drawing/2014/main" id="{77340435-AAF1-A747-AE8A-651DB45CC6EC}"/>
                      </a:ext>
                    </a:extLst>
                  </p:cNvPr>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40"/>
                    <a:stretch>
                      <a:fillRect l="-16667" r="-4167" b="-27273"/>
                    </a:stretch>
                  </a:blipFill>
                </p:spPr>
                <p:txBody>
                  <a:bodyPr/>
                  <a:lstStyle/>
                  <a:p>
                    <a:r>
                      <a:rPr lang="en-GB">
                        <a:noFill/>
                      </a:rPr>
                      <a:t> </a:t>
                    </a:r>
                  </a:p>
                </p:txBody>
              </p:sp>
            </mc:Fallback>
          </mc:AlternateContent>
        </p:grpSp>
        <p:grpSp>
          <p:nvGrpSpPr>
            <p:cNvPr id="185" name="Group 184">
              <a:extLst>
                <a:ext uri="{FF2B5EF4-FFF2-40B4-BE49-F238E27FC236}">
                  <a16:creationId xmlns:a16="http://schemas.microsoft.com/office/drawing/2014/main" id="{9CDB9A44-E479-5647-A1DC-EE11B62E5BB8}"/>
                </a:ext>
              </a:extLst>
            </p:cNvPr>
            <p:cNvGrpSpPr/>
            <p:nvPr/>
          </p:nvGrpSpPr>
          <p:grpSpPr>
            <a:xfrm>
              <a:off x="6975826" y="3929695"/>
              <a:ext cx="516037" cy="397857"/>
              <a:chOff x="6975826" y="3929695"/>
              <a:chExt cx="516037" cy="397857"/>
            </a:xfrm>
            <a:grpFill/>
          </p:grpSpPr>
          <p:sp>
            <p:nvSpPr>
              <p:cNvPr id="186" name="Rectangle 185">
                <a:extLst>
                  <a:ext uri="{FF2B5EF4-FFF2-40B4-BE49-F238E27FC236}">
                    <a16:creationId xmlns:a16="http://schemas.microsoft.com/office/drawing/2014/main" id="{D2F4050A-D0EA-8442-A05A-A756B5C0022C}"/>
                  </a:ext>
                </a:extLst>
              </p:cNvPr>
              <p:cNvSpPr/>
              <p:nvPr/>
            </p:nvSpPr>
            <p:spPr>
              <a:xfrm>
                <a:off x="6975826" y="3929695"/>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7" name="Rectangle 186">
                <a:extLst>
                  <a:ext uri="{FF2B5EF4-FFF2-40B4-BE49-F238E27FC236}">
                    <a16:creationId xmlns:a16="http://schemas.microsoft.com/office/drawing/2014/main" id="{77BE11DF-97B3-2E48-B5A8-3166C9630276}"/>
                  </a:ext>
                </a:extLst>
              </p:cNvPr>
              <p:cNvSpPr/>
              <p:nvPr/>
            </p:nvSpPr>
            <p:spPr>
              <a:xfrm>
                <a:off x="7021906" y="3975775"/>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8" name="Rectangle 187">
                <a:extLst>
                  <a:ext uri="{FF2B5EF4-FFF2-40B4-BE49-F238E27FC236}">
                    <a16:creationId xmlns:a16="http://schemas.microsoft.com/office/drawing/2014/main" id="{D5F46A0C-F3D7-2A4D-A539-2870966468AC}"/>
                  </a:ext>
                </a:extLst>
              </p:cNvPr>
              <p:cNvSpPr/>
              <p:nvPr/>
            </p:nvSpPr>
            <p:spPr>
              <a:xfrm>
                <a:off x="7067986" y="4021855"/>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363E8567-1AAC-1D43-8978-FA0809683655}"/>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6"/>
                                  </a:solidFill>
                                  <a:latin typeface="Cambria Math" panose="02040503050406030204" pitchFamily="18" charset="0"/>
                                </a:rPr>
                              </m:ctrlPr>
                            </m:sSubPr>
                            <m:e>
                              <m:r>
                                <a:rPr lang="de-DE" b="0" i="1" smtClean="0">
                                  <a:solidFill>
                                    <a:schemeClr val="accent6"/>
                                  </a:solidFill>
                                  <a:latin typeface="Cambria Math" charset="0"/>
                                </a:rPr>
                                <m:t>𝑔</m:t>
                              </m:r>
                            </m:e>
                            <m:sub>
                              <m:r>
                                <a:rPr lang="de-DE" b="0" i="1" smtClean="0">
                                  <a:solidFill>
                                    <a:schemeClr val="accent6"/>
                                  </a:solidFill>
                                  <a:latin typeface="Cambria Math" charset="0"/>
                                </a:rPr>
                                <m:t>3</m:t>
                              </m:r>
                            </m:sub>
                          </m:sSub>
                        </m:oMath>
                      </m:oMathPara>
                    </a14:m>
                    <a:endParaRPr lang="en-GB" dirty="0">
                      <a:solidFill>
                        <a:schemeClr val="accent6"/>
                      </a:solidFill>
                    </a:endParaRPr>
                  </a:p>
                </p:txBody>
              </p:sp>
            </mc:Choice>
            <mc:Fallback xmlns="">
              <p:sp>
                <p:nvSpPr>
                  <p:cNvPr id="189" name="TextBox 188">
                    <a:extLst>
                      <a:ext uri="{FF2B5EF4-FFF2-40B4-BE49-F238E27FC236}">
                        <a16:creationId xmlns:a16="http://schemas.microsoft.com/office/drawing/2014/main" id="{363E8567-1AAC-1D43-8978-FA0809683655}"/>
                      </a:ext>
                    </a:extLst>
                  </p:cNvPr>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41"/>
                    <a:stretch>
                      <a:fillRect l="-16667" r="-4167" b="-27273"/>
                    </a:stretch>
                  </a:blipFill>
                </p:spPr>
                <p:txBody>
                  <a:bodyPr/>
                  <a:lstStyle/>
                  <a:p>
                    <a:r>
                      <a:rPr lang="en-GB">
                        <a:noFill/>
                      </a:rPr>
                      <a:t> </a:t>
                    </a:r>
                  </a:p>
                </p:txBody>
              </p:sp>
            </mc:Fallback>
          </mc:AlternateContent>
        </p:grpSp>
      </p:grpSp>
      <p:sp>
        <p:nvSpPr>
          <p:cNvPr id="5" name="Slide Number Placeholder 4">
            <a:extLst>
              <a:ext uri="{FF2B5EF4-FFF2-40B4-BE49-F238E27FC236}">
                <a16:creationId xmlns:a16="http://schemas.microsoft.com/office/drawing/2014/main" id="{F59D918D-E942-F542-9CA4-7900EDFE9B7E}"/>
              </a:ext>
            </a:extLst>
          </p:cNvPr>
          <p:cNvSpPr>
            <a:spLocks noGrp="1"/>
          </p:cNvSpPr>
          <p:nvPr>
            <p:ph type="sldNum" sz="quarter" idx="12"/>
          </p:nvPr>
        </p:nvSpPr>
        <p:spPr/>
        <p:txBody>
          <a:bodyPr/>
          <a:lstStyle/>
          <a:p>
            <a:fld id="{67C9959E-8E6B-B04C-9955-EA096F41CA7A}" type="slidenum">
              <a:rPr lang="en-GB" smtClean="0"/>
              <a:t>52</a:t>
            </a:fld>
            <a:endParaRPr lang="en-GB"/>
          </a:p>
        </p:txBody>
      </p:sp>
    </p:spTree>
    <p:extLst>
      <p:ext uri="{BB962C8B-B14F-4D97-AF65-F5344CB8AC3E}">
        <p14:creationId xmlns:p14="http://schemas.microsoft.com/office/powerpoint/2010/main" val="21869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D837-094B-D94D-9EB3-D659F5DD343A}"/>
              </a:ext>
            </a:extLst>
          </p:cNvPr>
          <p:cNvSpPr>
            <a:spLocks noGrp="1"/>
          </p:cNvSpPr>
          <p:nvPr>
            <p:ph type="title"/>
          </p:nvPr>
        </p:nvSpPr>
        <p:spPr/>
        <p:txBody>
          <a:bodyPr/>
          <a:lstStyle/>
          <a:p>
            <a:r>
              <a:rPr lang="en-GB" dirty="0"/>
              <a:t>Colour Passing Compression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5D1AA8-54FE-8747-89F1-FB030DBC9EF0}"/>
                  </a:ext>
                </a:extLst>
              </p:cNvPr>
              <p:cNvSpPr>
                <a:spLocks noGrp="1"/>
              </p:cNvSpPr>
              <p:nvPr>
                <p:ph idx="1"/>
              </p:nvPr>
            </p:nvSpPr>
            <p:spPr/>
            <p:txBody>
              <a:bodyPr>
                <a:normAutofit fontScale="92500"/>
              </a:bodyPr>
              <a:lstStyle/>
              <a:p>
                <a:r>
                  <a:rPr lang="en-GB" dirty="0"/>
                  <a:t>Algorithm:</a:t>
                </a:r>
                <a:br>
                  <a:rPr lang="en-GB" dirty="0"/>
                </a:br>
                <a:endParaRPr lang="en-GB" sz="1100" dirty="0"/>
              </a:p>
              <a:p>
                <a:pPr marL="914400" lvl="1" indent="-457200">
                  <a:buFont typeface="+mj-lt"/>
                  <a:buAutoNum type="arabicPeriod"/>
                </a:pPr>
                <a:r>
                  <a:rPr lang="en-GB" dirty="0"/>
                  <a:t>Each factor collects the colours of its neighbouring nodes</a:t>
                </a:r>
              </a:p>
              <a:p>
                <a:pPr marL="914400" lvl="1" indent="-457200">
                  <a:buFont typeface="+mj-lt"/>
                  <a:buAutoNum type="arabicPeriod"/>
                </a:pPr>
                <a:r>
                  <a:rPr lang="en-GB" dirty="0"/>
                  <a:t>Each factor “signs“ its colour signature with its own colour</a:t>
                </a:r>
              </a:p>
              <a:p>
                <a:pPr marL="914400" lvl="1" indent="-457200">
                  <a:buFont typeface="+mj-lt"/>
                  <a:buAutoNum type="arabicPeriod"/>
                </a:pPr>
                <a:r>
                  <a:rPr lang="en-GB" dirty="0"/>
                  <a:t>Each node collects the signatures of its neighbouring factors</a:t>
                </a:r>
              </a:p>
              <a:p>
                <a:pPr marL="914400" lvl="1" indent="-457200">
                  <a:buFont typeface="+mj-lt"/>
                  <a:buAutoNum type="arabicPeriod"/>
                </a:pPr>
                <a:r>
                  <a:rPr lang="en-GB" dirty="0"/>
                  <a:t>Nodes are recoloured according to the collected signatures</a:t>
                </a:r>
              </a:p>
              <a:p>
                <a:pPr marL="914400" lvl="1" indent="-457200">
                  <a:buFont typeface="+mj-lt"/>
                  <a:buAutoNum type="arabicPeriod"/>
                </a:pPr>
                <a:r>
                  <a:rPr lang="en-GB" dirty="0"/>
                  <a:t>If no new colour is created stop, otherwise go back to </a:t>
                </a:r>
                <a:r>
                  <a:rPr lang="en-GB" dirty="0">
                    <a:solidFill>
                      <a:srgbClr val="C00000"/>
                    </a:solidFill>
                  </a:rPr>
                  <a:t>1</a:t>
                </a:r>
                <a:endParaRPr lang="en-GB" sz="1100" dirty="0"/>
              </a:p>
              <a:p>
                <a:pPr lvl="1"/>
                <a:r>
                  <a:rPr lang="en-GB" dirty="0"/>
                  <a:t>Afterwards, build compressed version by combining randvars of same colour using logvars</a:t>
                </a:r>
              </a:p>
              <a:p>
                <a:r>
                  <a:rPr lang="en-GB" dirty="0"/>
                  <a:t>Uses exact symmetries in factors</a:t>
                </a:r>
              </a:p>
              <a:p>
                <a:pPr lvl="1"/>
                <a:r>
                  <a:rPr lang="en-GB" dirty="0"/>
                  <a:t>Same colour if factors considered equivalent</a:t>
                </a:r>
              </a:p>
              <a:p>
                <a:pPr lvl="1"/>
                <a:r>
                  <a:rPr lang="en-GB" dirty="0"/>
                  <a:t>Could specify an approximate version to further compress a model</a:t>
                </a:r>
              </a:p>
              <a:p>
                <a:pPr lvl="2"/>
                <a:r>
                  <a:rPr lang="en-GB" dirty="0"/>
                  <a:t>E.g., consider </a:t>
                </a:r>
                <a14:m>
                  <m:oMath xmlns:m="http://schemas.openxmlformats.org/officeDocument/2006/math">
                    <m:d>
                      <m:dPr>
                        <m:ctrlPr>
                          <a:rPr lang="en-GB" b="0" i="1" dirty="0" smtClean="0">
                            <a:latin typeface="Cambria Math" panose="02040503050406030204" pitchFamily="18" charset="0"/>
                          </a:rPr>
                        </m:ctrlPr>
                      </m:dPr>
                      <m:e>
                        <m:r>
                          <a:rPr lang="de-DE" b="0" i="1" dirty="0" smtClean="0">
                            <a:latin typeface="Cambria Math" panose="02040503050406030204" pitchFamily="18" charset="0"/>
                          </a:rPr>
                          <m:t>1.0,2.0</m:t>
                        </m:r>
                      </m:e>
                    </m:d>
                  </m:oMath>
                </a14:m>
                <a:r>
                  <a:rPr lang="en-GB" dirty="0"/>
                  <a:t> and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1.1,2.0</m:t>
                        </m:r>
                      </m:e>
                    </m:d>
                  </m:oMath>
                </a14:m>
                <a:r>
                  <a:rPr lang="en-GB" dirty="0"/>
                  <a:t> to be equivalent</a:t>
                </a:r>
              </a:p>
            </p:txBody>
          </p:sp>
        </mc:Choice>
        <mc:Fallback xmlns="">
          <p:sp>
            <p:nvSpPr>
              <p:cNvPr id="3" name="Content Placeholder 2">
                <a:extLst>
                  <a:ext uri="{FF2B5EF4-FFF2-40B4-BE49-F238E27FC236}">
                    <a16:creationId xmlns:a16="http://schemas.microsoft.com/office/drawing/2014/main" id="{945D1AA8-54FE-8747-89F1-FB030DBC9EF0}"/>
                  </a:ext>
                </a:extLst>
              </p:cNvPr>
              <p:cNvSpPr>
                <a:spLocks noGrp="1" noRot="1" noChangeAspect="1" noMove="1" noResize="1" noEditPoints="1" noAdjustHandles="1" noChangeArrowheads="1" noChangeShapeType="1" noTextEdit="1"/>
              </p:cNvSpPr>
              <p:nvPr>
                <p:ph idx="1"/>
              </p:nvPr>
            </p:nvSpPr>
            <p:spPr>
              <a:blipFill>
                <a:blip r:embed="rId2"/>
                <a:stretch>
                  <a:fillRect l="-1286" t="-1515" r="-804"/>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E7F1C64F-0AF8-0F41-AA30-5E14B0C86F92}"/>
              </a:ext>
            </a:extLst>
          </p:cNvPr>
          <p:cNvSpPr>
            <a:spLocks noGrp="1"/>
          </p:cNvSpPr>
          <p:nvPr>
            <p:ph type="sldNum" sz="quarter" idx="12"/>
          </p:nvPr>
        </p:nvSpPr>
        <p:spPr/>
        <p:txBody>
          <a:bodyPr/>
          <a:lstStyle/>
          <a:p>
            <a:fld id="{67C9959E-8E6B-B04C-9955-EA096F41CA7A}" type="slidenum">
              <a:rPr lang="en-GB" smtClean="0"/>
              <a:t>53</a:t>
            </a:fld>
            <a:endParaRPr lang="en-GB"/>
          </a:p>
        </p:txBody>
      </p:sp>
      <p:sp>
        <p:nvSpPr>
          <p:cNvPr id="7" name="TextBox 6">
            <a:extLst>
              <a:ext uri="{FF2B5EF4-FFF2-40B4-BE49-F238E27FC236}">
                <a16:creationId xmlns:a16="http://schemas.microsoft.com/office/drawing/2014/main" id="{66B997F6-BDDD-BE46-A39D-45909D5F5BA8}"/>
              </a:ext>
            </a:extLst>
          </p:cNvPr>
          <p:cNvSpPr txBox="1"/>
          <p:nvPr/>
        </p:nvSpPr>
        <p:spPr>
          <a:xfrm>
            <a:off x="1925865" y="6321366"/>
            <a:ext cx="6421934" cy="400110"/>
          </a:xfrm>
          <a:prstGeom prst="rect">
            <a:avLst/>
          </a:prstGeom>
          <a:noFill/>
        </p:spPr>
        <p:txBody>
          <a:bodyPr wrap="square" rtlCol="0">
            <a:spAutoFit/>
          </a:bodyPr>
          <a:lstStyle/>
          <a:p>
            <a:r>
              <a:rPr lang="en-GB" sz="1000" dirty="0">
                <a:solidFill>
                  <a:schemeClr val="accent3"/>
                </a:solidFill>
              </a:rPr>
              <a:t>Babak Ahmadi, Kristian </a:t>
            </a:r>
            <a:r>
              <a:rPr lang="en-GB" sz="1000" dirty="0" err="1">
                <a:solidFill>
                  <a:schemeClr val="accent3"/>
                </a:solidFill>
              </a:rPr>
              <a:t>Kersting</a:t>
            </a:r>
            <a:r>
              <a:rPr lang="en-GB" sz="1000" dirty="0">
                <a:solidFill>
                  <a:schemeClr val="accent3"/>
                </a:solidFill>
              </a:rPr>
              <a:t>, Martin </a:t>
            </a:r>
            <a:r>
              <a:rPr lang="en-GB" sz="1000" dirty="0" err="1">
                <a:solidFill>
                  <a:schemeClr val="accent3"/>
                </a:solidFill>
              </a:rPr>
              <a:t>Mladenov</a:t>
            </a:r>
            <a:r>
              <a:rPr lang="en-GB" sz="1000" dirty="0">
                <a:solidFill>
                  <a:schemeClr val="accent3"/>
                </a:solidFill>
              </a:rPr>
              <a:t>, and </a:t>
            </a:r>
            <a:r>
              <a:rPr lang="en-GB" sz="1000" dirty="0" err="1">
                <a:solidFill>
                  <a:schemeClr val="accent3"/>
                </a:solidFill>
              </a:rPr>
              <a:t>Sriraam</a:t>
            </a:r>
            <a:r>
              <a:rPr lang="en-GB" sz="1000" dirty="0">
                <a:solidFill>
                  <a:schemeClr val="accent3"/>
                </a:solidFill>
              </a:rPr>
              <a:t> Natarajan. Exploiting Symmetries for Scaling Loopy Belief Propagation and Relational Training. In </a:t>
            </a:r>
            <a:r>
              <a:rPr lang="en-GB" sz="1000" i="1" dirty="0">
                <a:solidFill>
                  <a:schemeClr val="accent3"/>
                </a:solidFill>
              </a:rPr>
              <a:t>Machine Learning</a:t>
            </a:r>
            <a:r>
              <a:rPr lang="en-GB" sz="1000" dirty="0">
                <a:solidFill>
                  <a:schemeClr val="accent3"/>
                </a:solidFill>
              </a:rPr>
              <a:t>. 92(1):91-132, 2013.</a:t>
            </a:r>
          </a:p>
        </p:txBody>
      </p:sp>
    </p:spTree>
    <p:extLst>
      <p:ext uri="{BB962C8B-B14F-4D97-AF65-F5344CB8AC3E}">
        <p14:creationId xmlns:p14="http://schemas.microsoft.com/office/powerpoint/2010/main" val="841976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D837-094B-D94D-9EB3-D659F5DD343A}"/>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45D1AA8-54FE-8747-89F1-FB030DBC9EF0}"/>
              </a:ext>
            </a:extLst>
          </p:cNvPr>
          <p:cNvSpPr>
            <a:spLocks noGrp="1"/>
          </p:cNvSpPr>
          <p:nvPr>
            <p:ph idx="1"/>
          </p:nvPr>
        </p:nvSpPr>
        <p:spPr/>
        <p:txBody>
          <a:bodyPr>
            <a:normAutofit/>
          </a:bodyPr>
          <a:lstStyle/>
          <a:p>
            <a:r>
              <a:rPr lang="en-GB" dirty="0"/>
              <a:t>Compress a model (lifted or ground) based on semantics</a:t>
            </a:r>
          </a:p>
          <a:p>
            <a:pPr lvl="1"/>
            <a:r>
              <a:rPr lang="en-GB" dirty="0"/>
              <a:t>Pass colours around until convergence (no new colours)</a:t>
            </a:r>
          </a:p>
          <a:p>
            <a:pPr lvl="1"/>
            <a:r>
              <a:rPr lang="en-GB" dirty="0"/>
              <a:t>Uses exact symmetries in factors</a:t>
            </a:r>
          </a:p>
          <a:p>
            <a:pPr lvl="2"/>
            <a:r>
              <a:rPr lang="en-GB" dirty="0"/>
              <a:t>Same colour if factors considered equivalent</a:t>
            </a:r>
          </a:p>
          <a:p>
            <a:pPr lvl="1"/>
            <a:r>
              <a:rPr lang="en-GB" dirty="0"/>
              <a:t>Ignores syntax </a:t>
            </a:r>
          </a:p>
          <a:p>
            <a:pPr lvl="2"/>
            <a:r>
              <a:rPr lang="en-GB" dirty="0"/>
              <a:t>E.g., names of randvars</a:t>
            </a:r>
          </a:p>
          <a:p>
            <a:r>
              <a:rPr lang="en-GB" dirty="0"/>
              <a:t>“Literal” translation of propositional models into lifted models</a:t>
            </a:r>
          </a:p>
          <a:p>
            <a:pPr lvl="1"/>
            <a:r>
              <a:rPr lang="en-GB" dirty="0"/>
              <a:t>Take the ground model, find the symmetries, combine them into a compact encoding</a:t>
            </a:r>
          </a:p>
          <a:p>
            <a:endParaRPr lang="en-GB" dirty="0"/>
          </a:p>
          <a:p>
            <a:endParaRPr lang="en-GB" dirty="0"/>
          </a:p>
        </p:txBody>
      </p:sp>
      <p:sp>
        <p:nvSpPr>
          <p:cNvPr id="6" name="Slide Number Placeholder 5">
            <a:extLst>
              <a:ext uri="{FF2B5EF4-FFF2-40B4-BE49-F238E27FC236}">
                <a16:creationId xmlns:a16="http://schemas.microsoft.com/office/drawing/2014/main" id="{E7F1C64F-0AF8-0F41-AA30-5E14B0C86F92}"/>
              </a:ext>
            </a:extLst>
          </p:cNvPr>
          <p:cNvSpPr>
            <a:spLocks noGrp="1"/>
          </p:cNvSpPr>
          <p:nvPr>
            <p:ph type="sldNum" sz="quarter" idx="12"/>
          </p:nvPr>
        </p:nvSpPr>
        <p:spPr/>
        <p:txBody>
          <a:bodyPr/>
          <a:lstStyle/>
          <a:p>
            <a:fld id="{67C9959E-8E6B-B04C-9955-EA096F41CA7A}" type="slidenum">
              <a:rPr lang="en-GB" smtClean="0"/>
              <a:t>54</a:t>
            </a:fld>
            <a:endParaRPr lang="en-GB"/>
          </a:p>
        </p:txBody>
      </p:sp>
    </p:spTree>
    <p:extLst>
      <p:ext uri="{BB962C8B-B14F-4D97-AF65-F5344CB8AC3E}">
        <p14:creationId xmlns:p14="http://schemas.microsoft.com/office/powerpoint/2010/main" val="829232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Recap: Learning directed models</a:t>
            </a:r>
          </a:p>
          <a:p>
            <a:pPr lvl="1"/>
            <a:r>
              <a:rPr lang="en-GB" dirty="0"/>
              <a:t>Maximum likelihood (ML) estimation, expectation-maximisation (EM), structural EM</a:t>
            </a:r>
          </a:p>
          <a:p>
            <a:pPr marL="514350" indent="-514350">
              <a:buFont typeface="+mj-lt"/>
              <a:buAutoNum type="alphaUcPeriod"/>
            </a:pPr>
            <a:r>
              <a:rPr lang="en-GB" i="1" dirty="0"/>
              <a:t>Learning undirected models</a:t>
            </a:r>
          </a:p>
          <a:p>
            <a:pPr lvl="1"/>
            <a:r>
              <a:rPr lang="en-GB" dirty="0"/>
              <a:t>Iterative fitting procedure</a:t>
            </a:r>
          </a:p>
          <a:p>
            <a:pPr marL="514350" indent="-514350">
              <a:buFont typeface="+mj-lt"/>
              <a:buAutoNum type="alphaUcPeriod"/>
            </a:pPr>
            <a:r>
              <a:rPr lang="en-GB" i="1" dirty="0"/>
              <a:t>Lifted encoding of propositional models</a:t>
            </a:r>
          </a:p>
          <a:p>
            <a:pPr lvl="1"/>
            <a:r>
              <a:rPr lang="en-GB" dirty="0"/>
              <a:t>Colour passing</a:t>
            </a:r>
          </a:p>
          <a:p>
            <a:pPr marL="514350" indent="-514350">
              <a:buFont typeface="+mj-lt"/>
              <a:buAutoNum type="alphaUcPeriod"/>
            </a:pPr>
            <a:r>
              <a:rPr lang="en-GB" b="1" i="1" dirty="0">
                <a:solidFill>
                  <a:srgbClr val="C00000"/>
                </a:solidFill>
              </a:rPr>
              <a:t>Relational learning</a:t>
            </a:r>
          </a:p>
          <a:p>
            <a:pPr lvl="1"/>
            <a:r>
              <a:rPr lang="en-GB" dirty="0">
                <a:solidFill>
                  <a:srgbClr val="C00000"/>
                </a:solidFill>
              </a:rPr>
              <a:t>First-order inductive learning</a:t>
            </a:r>
          </a:p>
          <a:p>
            <a:pPr lvl="1"/>
            <a:r>
              <a:rPr lang="en-GB" dirty="0">
                <a:solidFill>
                  <a:srgbClr val="C00000"/>
                </a:solidFill>
              </a:rPr>
              <a:t>Decision tree representations</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12"/>
          </p:nvPr>
        </p:nvSpPr>
        <p:spPr/>
        <p:txBody>
          <a:bodyPr/>
          <a:lstStyle/>
          <a:p>
            <a:fld id="{67C9959E-8E6B-B04C-9955-EA096F41CA7A}" type="slidenum">
              <a:rPr lang="en-GB" smtClean="0"/>
              <a:t>55</a:t>
            </a:fld>
            <a:endParaRPr lang="en-GB"/>
          </a:p>
        </p:txBody>
      </p:sp>
    </p:spTree>
    <p:extLst>
      <p:ext uri="{BB962C8B-B14F-4D97-AF65-F5344CB8AC3E}">
        <p14:creationId xmlns:p14="http://schemas.microsoft.com/office/powerpoint/2010/main" val="752575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BCC4-45E5-C044-9062-ECB9701DE1D7}"/>
              </a:ext>
            </a:extLst>
          </p:cNvPr>
          <p:cNvSpPr>
            <a:spLocks noGrp="1"/>
          </p:cNvSpPr>
          <p:nvPr>
            <p:ph type="title"/>
          </p:nvPr>
        </p:nvSpPr>
        <p:spPr/>
        <p:txBody>
          <a:bodyPr/>
          <a:lstStyle/>
          <a:p>
            <a:r>
              <a:rPr lang="en-GB" dirty="0"/>
              <a:t>Relational Parameter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E410E4-2B65-1F46-94D2-34D6530F8945}"/>
                  </a:ext>
                </a:extLst>
              </p:cNvPr>
              <p:cNvSpPr>
                <a:spLocks noGrp="1"/>
              </p:cNvSpPr>
              <p:nvPr>
                <p:ph idx="1"/>
              </p:nvPr>
            </p:nvSpPr>
            <p:spPr/>
            <p:txBody>
              <a:bodyPr>
                <a:normAutofit fontScale="92500" lnSpcReduction="10000"/>
              </a:bodyPr>
              <a:lstStyle/>
              <a:p>
                <a:r>
                  <a:rPr lang="en-GB" dirty="0"/>
                  <a:t>Assumption: individual instances in training data behave indistinguishably</a:t>
                </a:r>
              </a:p>
              <a:p>
                <a:pPr lvl="1"/>
                <a:r>
                  <a:rPr lang="en-GB" dirty="0"/>
                  <a:t>Relational representation captures the setting with adequate accuracy</a:t>
                </a:r>
              </a:p>
              <a:p>
                <a:r>
                  <a:rPr lang="en-GB" dirty="0"/>
                  <a:t>Assuming relational structure is known</a:t>
                </a:r>
              </a:p>
              <a:p>
                <a:pPr lvl="1"/>
                <a:r>
                  <a:rPr lang="en-GB" dirty="0"/>
                  <a:t>Complete data, e.g., using MLE</a:t>
                </a:r>
              </a:p>
              <a:p>
                <a:pPr lvl="2"/>
                <a:r>
                  <a:rPr lang="en-GB" dirty="0"/>
                  <a:t>MLNs: decomposes per rule because of </a:t>
                </a:r>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exp</m:t>
                            </m:r>
                          </m:fName>
                          <m:e>
                            <m:r>
                              <a:rPr lang="de-DE" b="0" i="1" smtClean="0">
                                <a:latin typeface="Cambria Math" panose="02040503050406030204" pitchFamily="18" charset="0"/>
                              </a:rPr>
                              <m:t>𝑤</m:t>
                            </m:r>
                          </m:e>
                        </m:func>
                      </m:e>
                    </m:func>
                    <m:r>
                      <a:rPr lang="de-DE" b="0" i="1" smtClean="0">
                        <a:latin typeface="Cambria Math" panose="02040503050406030204" pitchFamily="18" charset="0"/>
                      </a:rPr>
                      <m:t>=</m:t>
                    </m:r>
                    <m:r>
                      <a:rPr lang="de-DE" b="0" i="1" smtClean="0">
                        <a:latin typeface="Cambria Math" panose="02040503050406030204" pitchFamily="18" charset="0"/>
                      </a:rPr>
                      <m:t>𝑤</m:t>
                    </m:r>
                  </m:oMath>
                </a14:m>
                <a:endParaRPr lang="en-GB" dirty="0"/>
              </a:p>
              <a:p>
                <a:pPr lvl="2"/>
                <a:r>
                  <a:rPr lang="en-GB" dirty="0"/>
                  <a:t>PM: e.g., use IPF </a:t>
                </a:r>
              </a:p>
              <a:p>
                <a:pPr lvl="2"/>
                <a:r>
                  <a:rPr lang="en-GB" dirty="0"/>
                  <a:t>Can use lifted inference for queries during learning</a:t>
                </a:r>
              </a:p>
              <a:p>
                <a:pPr lvl="2"/>
                <a:r>
                  <a:rPr lang="en-GB" dirty="0"/>
                  <a:t>Data on groundings mapped to PRVs/predicates</a:t>
                </a:r>
              </a:p>
              <a:p>
                <a:pPr lvl="1"/>
                <a:r>
                  <a:rPr lang="en-GB" dirty="0"/>
                  <a:t>Incomplete data: EM version</a:t>
                </a:r>
              </a:p>
              <a:p>
                <a:pPr lvl="1"/>
                <a:r>
                  <a:rPr lang="en-GB" dirty="0"/>
                  <a:t>Could cluster instances into different domains and shatter model to increase accuracy</a:t>
                </a:r>
              </a:p>
              <a:p>
                <a:pPr lvl="2"/>
                <a:r>
                  <a:rPr lang="en-GB" dirty="0"/>
                  <a:t>Trade-off between compact representation (no clustering) and accuracy (each instance in own cluster)</a:t>
                </a:r>
              </a:p>
            </p:txBody>
          </p:sp>
        </mc:Choice>
        <mc:Fallback xmlns="">
          <p:sp>
            <p:nvSpPr>
              <p:cNvPr id="3" name="Content Placeholder 2">
                <a:extLst>
                  <a:ext uri="{FF2B5EF4-FFF2-40B4-BE49-F238E27FC236}">
                    <a16:creationId xmlns:a16="http://schemas.microsoft.com/office/drawing/2014/main" id="{79E410E4-2B65-1F46-94D2-34D6530F8945}"/>
                  </a:ext>
                </a:extLst>
              </p:cNvPr>
              <p:cNvSpPr>
                <a:spLocks noGrp="1" noRot="1" noChangeAspect="1" noMove="1" noResize="1" noEditPoints="1" noAdjustHandles="1" noChangeArrowheads="1" noChangeShapeType="1" noTextEdit="1"/>
              </p:cNvSpPr>
              <p:nvPr>
                <p:ph idx="1"/>
              </p:nvPr>
            </p:nvSpPr>
            <p:spPr>
              <a:blipFill>
                <a:blip r:embed="rId2"/>
                <a:stretch>
                  <a:fillRect l="-1286" t="-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983A7FA-5867-094B-BBDD-0E766F521623}"/>
              </a:ext>
            </a:extLst>
          </p:cNvPr>
          <p:cNvSpPr>
            <a:spLocks noGrp="1"/>
          </p:cNvSpPr>
          <p:nvPr>
            <p:ph type="sldNum" sz="quarter" idx="12"/>
          </p:nvPr>
        </p:nvSpPr>
        <p:spPr/>
        <p:txBody>
          <a:bodyPr/>
          <a:lstStyle/>
          <a:p>
            <a:fld id="{67C9959E-8E6B-B04C-9955-EA096F41CA7A}" type="slidenum">
              <a:rPr lang="en-GB" smtClean="0"/>
              <a:t>56</a:t>
            </a:fld>
            <a:endParaRPr lang="en-GB"/>
          </a:p>
        </p:txBody>
      </p:sp>
    </p:spTree>
    <p:extLst>
      <p:ext uri="{BB962C8B-B14F-4D97-AF65-F5344CB8AC3E}">
        <p14:creationId xmlns:p14="http://schemas.microsoft.com/office/powerpoint/2010/main" val="854841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BCC4-45E5-C044-9062-ECB9701DE1D7}"/>
              </a:ext>
            </a:extLst>
          </p:cNvPr>
          <p:cNvSpPr>
            <a:spLocks noGrp="1"/>
          </p:cNvSpPr>
          <p:nvPr>
            <p:ph type="title"/>
          </p:nvPr>
        </p:nvSpPr>
        <p:spPr/>
        <p:txBody>
          <a:bodyPr/>
          <a:lstStyle/>
          <a:p>
            <a:r>
              <a:rPr lang="en-GB" dirty="0"/>
              <a:t>Structure Learning</a:t>
            </a:r>
          </a:p>
        </p:txBody>
      </p:sp>
      <p:sp>
        <p:nvSpPr>
          <p:cNvPr id="3" name="Content Placeholder 2">
            <a:extLst>
              <a:ext uri="{FF2B5EF4-FFF2-40B4-BE49-F238E27FC236}">
                <a16:creationId xmlns:a16="http://schemas.microsoft.com/office/drawing/2014/main" id="{79E410E4-2B65-1F46-94D2-34D6530F8945}"/>
              </a:ext>
            </a:extLst>
          </p:cNvPr>
          <p:cNvSpPr>
            <a:spLocks noGrp="1"/>
          </p:cNvSpPr>
          <p:nvPr>
            <p:ph idx="1"/>
          </p:nvPr>
        </p:nvSpPr>
        <p:spPr>
          <a:xfrm>
            <a:off x="628650" y="1158240"/>
            <a:ext cx="7886700" cy="5487489"/>
          </a:xfrm>
        </p:spPr>
        <p:txBody>
          <a:bodyPr>
            <a:normAutofit/>
          </a:bodyPr>
          <a:lstStyle/>
          <a:p>
            <a:r>
              <a:rPr lang="en-GB" dirty="0"/>
              <a:t>Can follow the same idea of structural EM</a:t>
            </a:r>
          </a:p>
          <a:p>
            <a:pPr lvl="1"/>
            <a:r>
              <a:rPr lang="en-GB" dirty="0"/>
              <a:t>Already NP-hard problem in propositional setting</a:t>
            </a:r>
          </a:p>
          <a:p>
            <a:pPr lvl="1"/>
            <a:r>
              <a:rPr lang="en-GB" dirty="0"/>
              <a:t>More complicated because there are not only randvars but also logvars that can be combined together</a:t>
            </a:r>
          </a:p>
          <a:p>
            <a:r>
              <a:rPr lang="en-GB" dirty="0"/>
              <a:t>Other approaches</a:t>
            </a:r>
          </a:p>
          <a:p>
            <a:pPr lvl="1"/>
            <a:r>
              <a:rPr lang="en-GB" dirty="0"/>
              <a:t>Relation learning in logics, e.g.,</a:t>
            </a:r>
          </a:p>
          <a:p>
            <a:pPr lvl="2"/>
            <a:r>
              <a:rPr lang="en-GB" dirty="0"/>
              <a:t>First-order inductive learning (</a:t>
            </a:r>
            <a:r>
              <a:rPr lang="en-GB" dirty="0">
                <a:solidFill>
                  <a:schemeClr val="accent1"/>
                </a:solidFill>
              </a:rPr>
              <a:t>FOIL</a:t>
            </a:r>
            <a:r>
              <a:rPr lang="en-GB" dirty="0"/>
              <a:t>)</a:t>
            </a:r>
          </a:p>
          <a:p>
            <a:pPr lvl="2"/>
            <a:r>
              <a:rPr lang="en-GB" dirty="0"/>
              <a:t>First-order logical decision trees (</a:t>
            </a:r>
            <a:r>
              <a:rPr lang="en-GB" dirty="0">
                <a:solidFill>
                  <a:schemeClr val="accent1"/>
                </a:solidFill>
              </a:rPr>
              <a:t>FOLDTs</a:t>
            </a:r>
            <a:r>
              <a:rPr lang="en-GB" dirty="0"/>
              <a:t>)</a:t>
            </a:r>
          </a:p>
          <a:p>
            <a:pPr lvl="3"/>
            <a:r>
              <a:rPr lang="en-GB" dirty="0"/>
              <a:t>Combined with weights/probabilities</a:t>
            </a:r>
          </a:p>
          <a:p>
            <a:pPr lvl="1"/>
            <a:r>
              <a:rPr lang="en-GB" dirty="0"/>
              <a:t>Learning approximate models, e.g.,</a:t>
            </a:r>
          </a:p>
          <a:p>
            <a:pPr lvl="2"/>
            <a:r>
              <a:rPr lang="en-GB" dirty="0"/>
              <a:t>Relational dependency networks (</a:t>
            </a:r>
            <a:r>
              <a:rPr lang="en-GB" dirty="0">
                <a:solidFill>
                  <a:schemeClr val="accent1"/>
                </a:solidFill>
              </a:rPr>
              <a:t>RDNs</a:t>
            </a:r>
            <a:r>
              <a:rPr lang="en-GB" dirty="0"/>
              <a:t>) </a:t>
            </a:r>
          </a:p>
          <a:p>
            <a:pPr lvl="3"/>
            <a:r>
              <a:rPr lang="en-GB" dirty="0"/>
              <a:t>Using a relational probability tree for local distributions in RDNs</a:t>
            </a:r>
          </a:p>
          <a:p>
            <a:pPr lvl="3"/>
            <a:r>
              <a:rPr lang="en-GB" dirty="0"/>
              <a:t>Boosted learning: Learn a set of distributions to approximate a local distribution (</a:t>
            </a:r>
            <a:r>
              <a:rPr lang="en-GB" dirty="0">
                <a:solidFill>
                  <a:schemeClr val="accent1"/>
                </a:solidFill>
              </a:rPr>
              <a:t>RDN-Boost</a:t>
            </a:r>
            <a:r>
              <a:rPr lang="en-GB" dirty="0"/>
              <a:t>)</a:t>
            </a:r>
          </a:p>
        </p:txBody>
      </p:sp>
      <p:sp>
        <p:nvSpPr>
          <p:cNvPr id="4" name="Slide Number Placeholder 3">
            <a:extLst>
              <a:ext uri="{FF2B5EF4-FFF2-40B4-BE49-F238E27FC236}">
                <a16:creationId xmlns:a16="http://schemas.microsoft.com/office/drawing/2014/main" id="{8983A7FA-5867-094B-BBDD-0E766F521623}"/>
              </a:ext>
            </a:extLst>
          </p:cNvPr>
          <p:cNvSpPr>
            <a:spLocks noGrp="1"/>
          </p:cNvSpPr>
          <p:nvPr>
            <p:ph type="sldNum" sz="quarter" idx="12"/>
          </p:nvPr>
        </p:nvSpPr>
        <p:spPr/>
        <p:txBody>
          <a:bodyPr/>
          <a:lstStyle/>
          <a:p>
            <a:fld id="{67C9959E-8E6B-B04C-9955-EA096F41CA7A}" type="slidenum">
              <a:rPr lang="en-GB" smtClean="0"/>
              <a:t>57</a:t>
            </a:fld>
            <a:endParaRPr lang="en-GB"/>
          </a:p>
        </p:txBody>
      </p:sp>
    </p:spTree>
    <p:extLst>
      <p:ext uri="{BB962C8B-B14F-4D97-AF65-F5344CB8AC3E}">
        <p14:creationId xmlns:p14="http://schemas.microsoft.com/office/powerpoint/2010/main" val="4097305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4556-6630-B349-A629-C3D0ED97A9A1}"/>
              </a:ext>
            </a:extLst>
          </p:cNvPr>
          <p:cNvSpPr>
            <a:spLocks noGrp="1"/>
          </p:cNvSpPr>
          <p:nvPr>
            <p:ph type="title"/>
          </p:nvPr>
        </p:nvSpPr>
        <p:spPr/>
        <p:txBody>
          <a:bodyPr>
            <a:normAutofit fontScale="90000"/>
          </a:bodyPr>
          <a:lstStyle/>
          <a:p>
            <a:r>
              <a:rPr lang="en-GB" dirty="0"/>
              <a:t>Knowledge-based Inductive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B4D61D-592B-744E-840C-F614B70A2C06}"/>
                  </a:ext>
                </a:extLst>
              </p:cNvPr>
              <p:cNvSpPr>
                <a:spLocks noGrp="1"/>
              </p:cNvSpPr>
              <p:nvPr>
                <p:ph idx="1"/>
              </p:nvPr>
            </p:nvSpPr>
            <p:spPr>
              <a:xfrm>
                <a:off x="628650" y="1158240"/>
                <a:ext cx="8181718" cy="5403198"/>
              </a:xfrm>
            </p:spPr>
            <p:txBody>
              <a:bodyPr>
                <a:normAutofit fontScale="92500" lnSpcReduction="10000"/>
              </a:bodyPr>
              <a:lstStyle/>
              <a:p>
                <a:r>
                  <a:rPr lang="en-GB" dirty="0"/>
                  <a:t>Logic perspective on learning</a:t>
                </a:r>
              </a:p>
              <a:p>
                <a:pPr lvl="1"/>
                <a:r>
                  <a:rPr lang="en-US" altLang="ja-JP" dirty="0">
                    <a:cs typeface="Times New Roman" charset="0"/>
                    <a:sym typeface="Symbol" charset="0"/>
                  </a:rPr>
                  <a:t>Examples are composed of descriptions and classifications</a:t>
                </a:r>
              </a:p>
              <a:p>
                <a:pPr lvl="1"/>
                <a:r>
                  <a:rPr lang="en-US" altLang="ja-JP" dirty="0">
                    <a:cs typeface="Times New Roman" charset="0"/>
                    <a:sym typeface="Symbol" charset="0"/>
                  </a:rPr>
                  <a:t>Objective is to find a hypothesis that explains the classification of the examples, given their descriptions</a:t>
                </a:r>
              </a:p>
              <a:p>
                <a:pPr lvl="2"/>
                <a14:m>
                  <m:oMath xmlns:m="http://schemas.openxmlformats.org/officeDocument/2006/math">
                    <m:r>
                      <m:rPr>
                        <m:nor/>
                      </m:rPr>
                      <a:rPr lang="en-US" altLang="ja-JP" dirty="0">
                        <a:latin typeface="Cambria Math" panose="02040503050406030204" pitchFamily="18" charset="0"/>
                        <a:sym typeface="Symbol" charset="0"/>
                      </a:rPr>
                      <m:t>Hypothesis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sym typeface="Symbol" charset="0"/>
                      </a:rPr>
                      <m:t>Descriptions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cs typeface="Times New Roman" charset="0"/>
                        <a:sym typeface="Symbol" charset="0"/>
                      </a:rPr>
                      <m:t>Classifications</m:t>
                    </m:r>
                  </m:oMath>
                </a14:m>
                <a:endParaRPr lang="en-GB" dirty="0"/>
              </a:p>
              <a:p>
                <a:r>
                  <a:rPr lang="en-GB" dirty="0"/>
                  <a:t>Knowledge-based inductive learning</a:t>
                </a:r>
              </a:p>
              <a:p>
                <a:pPr lvl="1"/>
                <a:r>
                  <a:rPr lang="en-US" altLang="ja-JP" i="1" dirty="0"/>
                  <a:t>Background knowledge</a:t>
                </a:r>
                <a:r>
                  <a:rPr lang="en-US" altLang="ja-JP" dirty="0"/>
                  <a:t> helps to explain examples</a:t>
                </a:r>
                <a:endParaRPr lang="en-US" altLang="ja-JP" i="0" dirty="0">
                  <a:cs typeface="Times New Roman" charset="0"/>
                  <a:sym typeface="Symbol" charset="0"/>
                </a:endParaRPr>
              </a:p>
              <a:p>
                <a:pPr lvl="2"/>
                <a14:m>
                  <m:oMath xmlns:m="http://schemas.openxmlformats.org/officeDocument/2006/math">
                    <m:r>
                      <m:rPr>
                        <m:nor/>
                      </m:rPr>
                      <a:rPr lang="en-US" altLang="ja-JP" i="0" dirty="0" smtClean="0">
                        <a:latin typeface="Cambria Math" panose="02040503050406030204" pitchFamily="18" charset="0"/>
                        <a:cs typeface="Times New Roman" charset="0"/>
                        <a:sym typeface="Symbol" charset="0"/>
                      </a:rPr>
                      <m:t>Background</m:t>
                    </m:r>
                    <m:r>
                      <a:rPr lang="en-US" altLang="ja-JP" i="1" dirty="0" smtClean="0">
                        <a:latin typeface="Cambria Math" panose="02040503050406030204" pitchFamily="18" charset="0"/>
                        <a:ea typeface="Cambria Math" panose="02040503050406030204" pitchFamily="18" charset="0"/>
                        <a:sym typeface="Symbol" charset="0"/>
                      </a:rPr>
                      <m:t>∧</m:t>
                    </m:r>
                    <m:r>
                      <m:rPr>
                        <m:nor/>
                      </m:rPr>
                      <a:rPr lang="en-US" altLang="ja-JP" i="0" dirty="0" smtClean="0">
                        <a:latin typeface="Cambria Math" panose="02040503050406030204" pitchFamily="18" charset="0"/>
                        <a:sym typeface="Symbol" charset="0"/>
                      </a:rPr>
                      <m:t>Hypothesis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i="0" dirty="0">
                        <a:latin typeface="Cambria Math" panose="02040503050406030204" pitchFamily="18" charset="0"/>
                        <a:sym typeface="Symbol" charset="0"/>
                      </a:rPr>
                      <m:t>Descriptions</m:t>
                    </m:r>
                    <m:r>
                      <a:rPr lang="en-US" altLang="ja-JP" i="1" dirty="0" smtClean="0">
                        <a:latin typeface="Cambria Math" panose="02040503050406030204" pitchFamily="18" charset="0"/>
                        <a:ea typeface="Cambria Math" panose="02040503050406030204" pitchFamily="18" charset="0"/>
                        <a:sym typeface="Symbol" charset="0"/>
                      </a:rPr>
                      <m:t>⊨</m:t>
                    </m:r>
                    <m:r>
                      <m:rPr>
                        <m:nor/>
                      </m:rPr>
                      <a:rPr lang="en-US" altLang="ja-JP" i="0" dirty="0" smtClean="0">
                        <a:latin typeface="Cambria Math" panose="02040503050406030204" pitchFamily="18" charset="0"/>
                        <a:cs typeface="Times New Roman" charset="0"/>
                        <a:sym typeface="Symbol" charset="0"/>
                      </a:rPr>
                      <m:t>Classifications</m:t>
                    </m:r>
                  </m:oMath>
                </a14:m>
                <a:endParaRPr lang="en-US" altLang="ja-JP" dirty="0"/>
              </a:p>
              <a:p>
                <a:pPr lvl="2"/>
                <a:r>
                  <a:rPr lang="en-US" altLang="ja-JP" dirty="0"/>
                  <a:t>E.g., i</a:t>
                </a:r>
                <a:r>
                  <a:rPr lang="en-US" altLang="ja-JP" dirty="0">
                    <a:ea typeface="ＭＳ Ｐゴシック" charset="0"/>
                  </a:rPr>
                  <a:t>nferring disease </a:t>
                </a:r>
                <a14:m>
                  <m:oMath xmlns:m="http://schemas.openxmlformats.org/officeDocument/2006/math">
                    <m:r>
                      <a:rPr lang="en-US" altLang="ja-JP" i="1" dirty="0" smtClean="0">
                        <a:latin typeface="Cambria Math" panose="02040503050406030204" pitchFamily="18" charset="0"/>
                        <a:ea typeface="ＭＳ Ｐゴシック" charset="0"/>
                      </a:rPr>
                      <m:t>𝐷</m:t>
                    </m:r>
                  </m:oMath>
                </a14:m>
                <a:r>
                  <a:rPr lang="en-US" altLang="ja-JP" dirty="0">
                    <a:ea typeface="ＭＳ Ｐゴシック" charset="0"/>
                  </a:rPr>
                  <a:t> from symptoms not enough to explain prescription of medicine </a:t>
                </a:r>
                <a14:m>
                  <m:oMath xmlns:m="http://schemas.openxmlformats.org/officeDocument/2006/math">
                    <m:r>
                      <a:rPr lang="en-US" altLang="ja-JP" i="1" dirty="0" smtClean="0">
                        <a:latin typeface="Cambria Math" panose="02040503050406030204" pitchFamily="18" charset="0"/>
                        <a:ea typeface="ＭＳ Ｐゴシック" charset="0"/>
                      </a:rPr>
                      <m:t>𝑀</m:t>
                    </m:r>
                  </m:oMath>
                </a14:m>
                <a:endParaRPr lang="en-US" altLang="ja-JP" dirty="0">
                  <a:ea typeface="ＭＳ Ｐゴシック" charset="0"/>
                </a:endParaRPr>
              </a:p>
              <a:p>
                <a:pPr lvl="3"/>
                <a:r>
                  <a:rPr lang="en-US" altLang="ja-JP" dirty="0">
                    <a:ea typeface="ＭＳ Ｐゴシック" charset="0"/>
                  </a:rPr>
                  <a:t>Rule that </a:t>
                </a:r>
                <a14:m>
                  <m:oMath xmlns:m="http://schemas.openxmlformats.org/officeDocument/2006/math">
                    <m:r>
                      <a:rPr lang="en-US" altLang="ja-JP" i="1" dirty="0" smtClean="0">
                        <a:latin typeface="Cambria Math" panose="02040503050406030204" pitchFamily="18" charset="0"/>
                        <a:ea typeface="ＭＳ Ｐゴシック" charset="0"/>
                      </a:rPr>
                      <m:t>𝑀</m:t>
                    </m:r>
                  </m:oMath>
                </a14:m>
                <a:r>
                  <a:rPr lang="en-US" altLang="ja-JP" dirty="0">
                    <a:ea typeface="ＭＳ Ｐゴシック" charset="0"/>
                  </a:rPr>
                  <a:t> is effective against </a:t>
                </a:r>
                <a14:m>
                  <m:oMath xmlns:m="http://schemas.openxmlformats.org/officeDocument/2006/math">
                    <m:r>
                      <a:rPr lang="en-US" altLang="ja-JP" i="1" dirty="0" smtClean="0">
                        <a:latin typeface="Cambria Math" panose="02040503050406030204" pitchFamily="18" charset="0"/>
                        <a:ea typeface="ＭＳ Ｐゴシック" charset="0"/>
                      </a:rPr>
                      <m:t>𝐷</m:t>
                    </m:r>
                  </m:oMath>
                </a14:m>
                <a:r>
                  <a:rPr lang="en-US" altLang="ja-JP" dirty="0">
                    <a:ea typeface="ＭＳ Ｐゴシック" charset="0"/>
                  </a:rPr>
                  <a:t> needed</a:t>
                </a:r>
              </a:p>
              <a:p>
                <a:pPr lvl="1"/>
                <a:r>
                  <a:rPr lang="en-GB" dirty="0"/>
                  <a:t>Using knowledge, effective hypothesis space reduced to include only those theories consistent with what is already known</a:t>
                </a:r>
              </a:p>
              <a:p>
                <a:pPr lvl="2"/>
                <a:r>
                  <a:rPr lang="en-GB" dirty="0"/>
                  <a:t>Prior knowledge can be used to reduce size of hypothesis explaining the observations</a:t>
                </a:r>
              </a:p>
              <a:p>
                <a:pPr lvl="3"/>
                <a:r>
                  <a:rPr lang="en-GB" dirty="0"/>
                  <a:t>Smaller hypotheses easier to find</a:t>
                </a:r>
              </a:p>
              <a:p>
                <a:pPr lvl="1"/>
                <a:r>
                  <a:rPr lang="en-GB" dirty="0"/>
                  <a:t>Main research field: inductive logic programming (ILP)</a:t>
                </a:r>
              </a:p>
              <a:p>
                <a:pPr lvl="3"/>
                <a:endParaRPr lang="en-GB" dirty="0"/>
              </a:p>
            </p:txBody>
          </p:sp>
        </mc:Choice>
        <mc:Fallback xmlns="">
          <p:sp>
            <p:nvSpPr>
              <p:cNvPr id="3" name="Content Placeholder 2">
                <a:extLst>
                  <a:ext uri="{FF2B5EF4-FFF2-40B4-BE49-F238E27FC236}">
                    <a16:creationId xmlns:a16="http://schemas.microsoft.com/office/drawing/2014/main" id="{96B4D61D-592B-744E-840C-F614B70A2C06}"/>
                  </a:ext>
                </a:extLst>
              </p:cNvPr>
              <p:cNvSpPr>
                <a:spLocks noGrp="1" noRot="1" noChangeAspect="1" noMove="1" noResize="1" noEditPoints="1" noAdjustHandles="1" noChangeArrowheads="1" noChangeShapeType="1" noTextEdit="1"/>
              </p:cNvSpPr>
              <p:nvPr>
                <p:ph idx="1"/>
              </p:nvPr>
            </p:nvSpPr>
            <p:spPr>
              <a:xfrm>
                <a:off x="628650" y="1158240"/>
                <a:ext cx="8181718" cy="5403198"/>
              </a:xfrm>
              <a:blipFill>
                <a:blip r:embed="rId2"/>
                <a:stretch>
                  <a:fillRect l="-1240" t="-2108" r="-46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E9A324E-F6AD-7C48-B4AE-C38FFED333B9}"/>
              </a:ext>
            </a:extLst>
          </p:cNvPr>
          <p:cNvSpPr>
            <a:spLocks noGrp="1"/>
          </p:cNvSpPr>
          <p:nvPr>
            <p:ph type="sldNum" sz="quarter" idx="12"/>
          </p:nvPr>
        </p:nvSpPr>
        <p:spPr/>
        <p:txBody>
          <a:bodyPr/>
          <a:lstStyle/>
          <a:p>
            <a:fld id="{67C9959E-8E6B-B04C-9955-EA096F41CA7A}" type="slidenum">
              <a:rPr lang="en-GB" smtClean="0"/>
              <a:t>58</a:t>
            </a:fld>
            <a:endParaRPr lang="en-GB"/>
          </a:p>
        </p:txBody>
      </p:sp>
    </p:spTree>
    <p:extLst>
      <p:ext uri="{BB962C8B-B14F-4D97-AF65-F5344CB8AC3E}">
        <p14:creationId xmlns:p14="http://schemas.microsoft.com/office/powerpoint/2010/main" val="3234651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4556-6630-B349-A629-C3D0ED97A9A1}"/>
              </a:ext>
            </a:extLst>
          </p:cNvPr>
          <p:cNvSpPr>
            <a:spLocks noGrp="1"/>
          </p:cNvSpPr>
          <p:nvPr>
            <p:ph type="title"/>
          </p:nvPr>
        </p:nvSpPr>
        <p:spPr/>
        <p:txBody>
          <a:bodyPr>
            <a:normAutofit fontScale="90000"/>
          </a:bodyPr>
          <a:lstStyle/>
          <a:p>
            <a:r>
              <a:rPr lang="en-GB"/>
              <a:t>First-order Inductive Learning (FOIL)</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B4D61D-592B-744E-840C-F614B70A2C06}"/>
                  </a:ext>
                </a:extLst>
              </p:cNvPr>
              <p:cNvSpPr>
                <a:spLocks noGrp="1"/>
              </p:cNvSpPr>
              <p:nvPr>
                <p:ph idx="1"/>
              </p:nvPr>
            </p:nvSpPr>
            <p:spPr/>
            <p:txBody>
              <a:bodyPr>
                <a:normAutofit/>
              </a:bodyPr>
              <a:lstStyle/>
              <a:p>
                <a:r>
                  <a:rPr lang="en-US" altLang="ja-JP" dirty="0"/>
                  <a:t>Learns function-free Horn clauses for a target concept given a set of positive and negative examples and some background knowledge</a:t>
                </a:r>
              </a:p>
              <a:p>
                <a:pPr lvl="1"/>
                <a:r>
                  <a:rPr lang="en-US" altLang="ja-JP" dirty="0"/>
                  <a:t>Form of ILP</a:t>
                </a:r>
              </a:p>
              <a:p>
                <a:pPr lvl="1"/>
                <a:r>
                  <a:rPr lang="en-US" altLang="ja-JP" dirty="0">
                    <a:ea typeface="ＭＳ Ｐゴシック" charset="0"/>
                  </a:rPr>
                  <a:t>Form of top-down learning</a:t>
                </a:r>
              </a:p>
              <a:p>
                <a:pPr lvl="2"/>
                <a:r>
                  <a:rPr lang="en-US" altLang="ja-JP" dirty="0">
                    <a:ea typeface="ＭＳ Ｐゴシック" charset="0"/>
                  </a:rPr>
                  <a:t>Start from a general rule and specialize it</a:t>
                </a:r>
                <a:endParaRPr lang="en-US" altLang="ja-JP" dirty="0"/>
              </a:p>
              <a:p>
                <a:r>
                  <a:rPr lang="en-US" altLang="ja-JP" dirty="0"/>
                  <a:t>E.g., learning family relations from examples</a:t>
                </a:r>
              </a:p>
              <a:p>
                <a:pPr lvl="1"/>
                <a:r>
                  <a:rPr lang="en-US" altLang="ja-JP" dirty="0"/>
                  <a:t>Observations are an extended family tree</a:t>
                </a:r>
              </a:p>
              <a:p>
                <a:pPr lvl="2"/>
                <a:r>
                  <a:rPr lang="en-US" altLang="ja-JP" dirty="0"/>
                  <a:t>Mother, Father and Married relations</a:t>
                </a:r>
              </a:p>
              <a:p>
                <a:pPr lvl="2"/>
                <a:r>
                  <a:rPr lang="en-US" altLang="ja-JP" dirty="0"/>
                  <a:t>Male and Female properties</a:t>
                </a:r>
              </a:p>
              <a:p>
                <a:pPr lvl="1"/>
                <a:r>
                  <a:rPr lang="en-US" altLang="ja-JP" dirty="0"/>
                  <a:t>Target predicates, e.g., </a:t>
                </a:r>
                <a14:m>
                  <m:oMath xmlns:m="http://schemas.openxmlformats.org/officeDocument/2006/math">
                    <m:r>
                      <a:rPr lang="en-US" altLang="ja-JP" i="1" dirty="0" smtClean="0">
                        <a:latin typeface="Cambria Math" panose="02040503050406030204" pitchFamily="18" charset="0"/>
                      </a:rPr>
                      <m:t>𝐺𝑟𝑎𝑛𝑑𝑝𝑎𝑟𝑒𝑛𝑡</m:t>
                    </m:r>
                    <m:r>
                      <a:rPr lang="en-US" altLang="ja-JP" i="1" dirty="0" smtClean="0">
                        <a:latin typeface="Cambria Math" panose="02040503050406030204" pitchFamily="18" charset="0"/>
                      </a:rPr>
                      <m:t>, </m:t>
                    </m:r>
                    <m:r>
                      <a:rPr lang="en-US" altLang="ja-JP" i="1" dirty="0" err="1" smtClean="0">
                        <a:latin typeface="Cambria Math" panose="02040503050406030204" pitchFamily="18" charset="0"/>
                      </a:rPr>
                      <m:t>𝐵𝑟𝑜𝑡h𝑒𝑟𝐼𝑛𝐿𝑎𝑤</m:t>
                    </m:r>
                    <m:r>
                      <a:rPr lang="en-US" altLang="ja-JP" i="1" dirty="0" smtClean="0">
                        <a:latin typeface="Cambria Math" panose="02040503050406030204" pitchFamily="18" charset="0"/>
                      </a:rPr>
                      <m:t>, </m:t>
                    </m:r>
                    <m:r>
                      <a:rPr lang="en-US" altLang="ja-JP" i="1" dirty="0" smtClean="0">
                        <a:latin typeface="Cambria Math" panose="02040503050406030204" pitchFamily="18" charset="0"/>
                      </a:rPr>
                      <m:t>𝐴𝑛𝑐𝑒𝑠𝑡𝑜𝑟</m:t>
                    </m:r>
                    <m:r>
                      <a:rPr lang="en-US" altLang="ja-JP" i="1" dirty="0" smtClean="0">
                        <a:latin typeface="Cambria Math" panose="02040503050406030204" pitchFamily="18" charset="0"/>
                      </a:rPr>
                      <m:t> </m:t>
                    </m:r>
                  </m:oMath>
                </a14:m>
                <a:endParaRPr lang="en-US" altLang="ja-JP" dirty="0"/>
              </a:p>
              <a:p>
                <a:endParaRPr lang="en-US" altLang="ja-JP" dirty="0"/>
              </a:p>
              <a:p>
                <a:endParaRPr lang="en-GB" dirty="0"/>
              </a:p>
            </p:txBody>
          </p:sp>
        </mc:Choice>
        <mc:Fallback xmlns="">
          <p:sp>
            <p:nvSpPr>
              <p:cNvPr id="3" name="Content Placeholder 2">
                <a:extLst>
                  <a:ext uri="{FF2B5EF4-FFF2-40B4-BE49-F238E27FC236}">
                    <a16:creationId xmlns:a16="http://schemas.microsoft.com/office/drawing/2014/main" id="{96B4D61D-592B-744E-840C-F614B70A2C06}"/>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E9A324E-F6AD-7C48-B4AE-C38FFED333B9}"/>
              </a:ext>
            </a:extLst>
          </p:cNvPr>
          <p:cNvSpPr>
            <a:spLocks noGrp="1"/>
          </p:cNvSpPr>
          <p:nvPr>
            <p:ph type="sldNum" sz="quarter" idx="12"/>
          </p:nvPr>
        </p:nvSpPr>
        <p:spPr/>
        <p:txBody>
          <a:bodyPr/>
          <a:lstStyle/>
          <a:p>
            <a:fld id="{67C9959E-8E6B-B04C-9955-EA096F41CA7A}" type="slidenum">
              <a:rPr lang="en-GB" smtClean="0"/>
              <a:pPr/>
              <a:t>59</a:t>
            </a:fld>
            <a:endParaRPr lang="en-GB"/>
          </a:p>
        </p:txBody>
      </p:sp>
      <p:sp>
        <p:nvSpPr>
          <p:cNvPr id="5" name="TextBox 4">
            <a:extLst>
              <a:ext uri="{FF2B5EF4-FFF2-40B4-BE49-F238E27FC236}">
                <a16:creationId xmlns:a16="http://schemas.microsoft.com/office/drawing/2014/main" id="{B836A820-ABEC-A74E-934D-73F767B5CD1C}"/>
              </a:ext>
            </a:extLst>
          </p:cNvPr>
          <p:cNvSpPr txBox="1"/>
          <p:nvPr/>
        </p:nvSpPr>
        <p:spPr>
          <a:xfrm>
            <a:off x="2302329" y="6475255"/>
            <a:ext cx="4883068" cy="246221"/>
          </a:xfrm>
          <a:prstGeom prst="rect">
            <a:avLst/>
          </a:prstGeom>
          <a:noFill/>
        </p:spPr>
        <p:txBody>
          <a:bodyPr wrap="none" rtlCol="0">
            <a:spAutoFit/>
          </a:bodyPr>
          <a:lstStyle/>
          <a:p>
            <a:r>
              <a:rPr lang="en-GB" sz="1000" dirty="0">
                <a:solidFill>
                  <a:schemeClr val="accent3"/>
                </a:solidFill>
              </a:rPr>
              <a:t>John Ross Quinlan: Learning Logical Definitions from Relations. In </a:t>
            </a:r>
            <a:r>
              <a:rPr lang="en-GB" sz="1000" i="1" dirty="0">
                <a:solidFill>
                  <a:schemeClr val="accent3"/>
                </a:solidFill>
              </a:rPr>
              <a:t>Machine Learning</a:t>
            </a:r>
            <a:r>
              <a:rPr lang="en-GB" sz="1000" dirty="0">
                <a:solidFill>
                  <a:schemeClr val="accent3"/>
                </a:solidFill>
              </a:rPr>
              <a:t>, 1990.</a:t>
            </a:r>
          </a:p>
        </p:txBody>
      </p:sp>
    </p:spTree>
    <p:extLst>
      <p:ext uri="{BB962C8B-B14F-4D97-AF65-F5344CB8AC3E}">
        <p14:creationId xmlns:p14="http://schemas.microsoft.com/office/powerpoint/2010/main" val="301774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dirty="0"/>
              <a:t>Learning BNs: Complete Data</a:t>
            </a:r>
          </a:p>
        </p:txBody>
      </p:sp>
      <p:sp>
        <p:nvSpPr>
          <p:cNvPr id="2" name="Content Placeholder 1">
            <a:extLst>
              <a:ext uri="{FF2B5EF4-FFF2-40B4-BE49-F238E27FC236}">
                <a16:creationId xmlns:a16="http://schemas.microsoft.com/office/drawing/2014/main" id="{42FE47A9-7A76-B341-B579-017C1FC73E28}"/>
              </a:ext>
            </a:extLst>
          </p:cNvPr>
          <p:cNvSpPr>
            <a:spLocks noGrp="1"/>
          </p:cNvSpPr>
          <p:nvPr>
            <p:ph idx="1"/>
          </p:nvPr>
        </p:nvSpPr>
        <p:spPr>
          <a:xfrm>
            <a:off x="628650" y="1158240"/>
            <a:ext cx="7886700" cy="3025833"/>
          </a:xfrm>
        </p:spPr>
        <p:txBody>
          <a:bodyPr>
            <a:normAutofit lnSpcReduction="10000"/>
          </a:bodyPr>
          <a:lstStyle/>
          <a:p>
            <a:r>
              <a:rPr lang="en-GB" dirty="0"/>
              <a:t>ML estimation for simplest form of BN learning:</a:t>
            </a:r>
          </a:p>
          <a:p>
            <a:pPr lvl="1"/>
            <a:r>
              <a:rPr lang="en-GB" dirty="0"/>
              <a:t>Known structure</a:t>
            </a:r>
          </a:p>
          <a:p>
            <a:pPr lvl="1"/>
            <a:r>
              <a:rPr lang="en-GB" dirty="0"/>
              <a:t>Data containing observations for all variables</a:t>
            </a:r>
          </a:p>
          <a:p>
            <a:pPr lvl="2"/>
            <a:r>
              <a:rPr lang="en-GB" dirty="0"/>
              <a:t>All variables are observable, no missing data</a:t>
            </a:r>
          </a:p>
          <a:p>
            <a:r>
              <a:rPr lang="en-GB" dirty="0"/>
              <a:t>Only thing to learn are the network</a:t>
            </a:r>
            <a:r>
              <a:rPr lang="ja-JP" altLang="en-GB"/>
              <a:t>’</a:t>
            </a:r>
            <a:r>
              <a:rPr lang="en-GB" altLang="ja-JP" dirty="0"/>
              <a:t>s parameters</a:t>
            </a:r>
          </a:p>
          <a:p>
            <a:pPr lvl="1"/>
            <a:r>
              <a:rPr lang="en-GB" dirty="0"/>
              <a:t>Entries of the CPTs </a:t>
            </a:r>
          </a:p>
          <a:p>
            <a:pPr marL="846138" lvl="1" indent="-388938">
              <a:buFont typeface="Zapf Dingbats"/>
              <a:buChar char="➝"/>
            </a:pPr>
            <a:r>
              <a:rPr lang="en-GB" dirty="0"/>
              <a:t>Count how often which range value occurs given the different values for its parent nodes</a:t>
            </a:r>
          </a:p>
          <a:p>
            <a:endParaRPr lang="en-GB" dirty="0"/>
          </a:p>
        </p:txBody>
      </p:sp>
      <p:pic>
        <p:nvPicPr>
          <p:cNvPr id="2078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14" t="5022" b="809"/>
          <a:stretch/>
        </p:blipFill>
        <p:spPr bwMode="auto">
          <a:xfrm>
            <a:off x="1789369" y="4067503"/>
            <a:ext cx="5565262" cy="2433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14122ACD-6E22-7643-87E6-0EF95C05D756}"/>
              </a:ext>
            </a:extLst>
          </p:cNvPr>
          <p:cNvSpPr>
            <a:spLocks noGrp="1"/>
          </p:cNvSpPr>
          <p:nvPr>
            <p:ph type="sldNum" sz="quarter" idx="12"/>
          </p:nvPr>
        </p:nvSpPr>
        <p:spPr/>
        <p:txBody>
          <a:bodyPr/>
          <a:lstStyle/>
          <a:p>
            <a:fld id="{67C9959E-8E6B-B04C-9955-EA096F41CA7A}" type="slidenum">
              <a:rPr lang="en-GB" smtClean="0"/>
              <a:t>6</a:t>
            </a:fld>
            <a:endParaRPr lang="en-GB"/>
          </a:p>
        </p:txBody>
      </p:sp>
    </p:spTree>
    <p:extLst>
      <p:ext uri="{BB962C8B-B14F-4D97-AF65-F5344CB8AC3E}">
        <p14:creationId xmlns:p14="http://schemas.microsoft.com/office/powerpoint/2010/main" val="126078220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4556-6630-B349-A629-C3D0ED97A9A1}"/>
              </a:ext>
            </a:extLst>
          </p:cNvPr>
          <p:cNvSpPr>
            <a:spLocks noGrp="1"/>
          </p:cNvSpPr>
          <p:nvPr>
            <p:ph type="title"/>
          </p:nvPr>
        </p:nvSpPr>
        <p:spPr/>
        <p:txBody>
          <a:bodyPr>
            <a:normAutofit/>
          </a:bodyPr>
          <a:lstStyle/>
          <a:p>
            <a:r>
              <a:rPr lang="en-GB" dirty="0"/>
              <a:t>A Not Up-to-date Example</a:t>
            </a:r>
          </a:p>
        </p:txBody>
      </p:sp>
      <p:sp>
        <p:nvSpPr>
          <p:cNvPr id="4" name="Slide Number Placeholder 3">
            <a:extLst>
              <a:ext uri="{FF2B5EF4-FFF2-40B4-BE49-F238E27FC236}">
                <a16:creationId xmlns:a16="http://schemas.microsoft.com/office/drawing/2014/main" id="{0E9A324E-F6AD-7C48-B4AE-C38FFED333B9}"/>
              </a:ext>
            </a:extLst>
          </p:cNvPr>
          <p:cNvSpPr>
            <a:spLocks noGrp="1"/>
          </p:cNvSpPr>
          <p:nvPr>
            <p:ph type="sldNum" sz="quarter" idx="12"/>
          </p:nvPr>
        </p:nvSpPr>
        <p:spPr/>
        <p:txBody>
          <a:bodyPr/>
          <a:lstStyle/>
          <a:p>
            <a:fld id="{67C9959E-8E6B-B04C-9955-EA096F41CA7A}" type="slidenum">
              <a:rPr lang="en-GB" smtClean="0"/>
              <a:pPr/>
              <a:t>60</a:t>
            </a:fld>
            <a:endParaRPr lang="en-GB"/>
          </a:p>
        </p:txBody>
      </p:sp>
      <p:grpSp>
        <p:nvGrpSpPr>
          <p:cNvPr id="34" name="Group 33">
            <a:extLst>
              <a:ext uri="{FF2B5EF4-FFF2-40B4-BE49-F238E27FC236}">
                <a16:creationId xmlns:a16="http://schemas.microsoft.com/office/drawing/2014/main" id="{3FE5598A-5B79-5C48-9BB8-BD4355980EB1}"/>
              </a:ext>
            </a:extLst>
          </p:cNvPr>
          <p:cNvGrpSpPr/>
          <p:nvPr/>
        </p:nvGrpSpPr>
        <p:grpSpPr>
          <a:xfrm>
            <a:off x="593725" y="1800095"/>
            <a:ext cx="7921625" cy="3890412"/>
            <a:chOff x="846853" y="2265459"/>
            <a:chExt cx="7921625" cy="3890412"/>
          </a:xfrm>
        </p:grpSpPr>
        <p:sp>
          <p:nvSpPr>
            <p:cNvPr id="5" name="Rectangle 2">
              <a:extLst>
                <a:ext uri="{FF2B5EF4-FFF2-40B4-BE49-F238E27FC236}">
                  <a16:creationId xmlns:a16="http://schemas.microsoft.com/office/drawing/2014/main" id="{072C3B4B-CD1C-994E-87A1-532B4BF79E61}"/>
                </a:ext>
              </a:extLst>
            </p:cNvPr>
            <p:cNvSpPr>
              <a:spLocks noChangeArrowheads="1"/>
            </p:cNvSpPr>
            <p:nvPr/>
          </p:nvSpPr>
          <p:spPr bwMode="auto">
            <a:xfrm>
              <a:off x="846853" y="2265459"/>
              <a:ext cx="7921625" cy="3890412"/>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latin typeface="+mn-lt"/>
              </a:endParaRPr>
            </a:p>
          </p:txBody>
        </p:sp>
        <p:grpSp>
          <p:nvGrpSpPr>
            <p:cNvPr id="33" name="Group 32">
              <a:extLst>
                <a:ext uri="{FF2B5EF4-FFF2-40B4-BE49-F238E27FC236}">
                  <a16:creationId xmlns:a16="http://schemas.microsoft.com/office/drawing/2014/main" id="{3ED9C5CF-A87C-FE45-AAC7-3EEA8261DE54}"/>
                </a:ext>
              </a:extLst>
            </p:cNvPr>
            <p:cNvGrpSpPr/>
            <p:nvPr/>
          </p:nvGrpSpPr>
          <p:grpSpPr>
            <a:xfrm>
              <a:off x="1136244" y="2391053"/>
              <a:ext cx="7505670" cy="3609419"/>
              <a:chOff x="1009680" y="2381807"/>
              <a:chExt cx="7505670" cy="3609419"/>
            </a:xfrm>
          </p:grpSpPr>
          <p:sp>
            <p:nvSpPr>
              <p:cNvPr id="6" name="Text Box 4">
                <a:extLst>
                  <a:ext uri="{FF2B5EF4-FFF2-40B4-BE49-F238E27FC236}">
                    <a16:creationId xmlns:a16="http://schemas.microsoft.com/office/drawing/2014/main" id="{EEF53436-4F27-DA46-884F-8AA075E3D87C}"/>
                  </a:ext>
                </a:extLst>
              </p:cNvPr>
              <p:cNvSpPr txBox="1">
                <a:spLocks noChangeArrowheads="1"/>
              </p:cNvSpPr>
              <p:nvPr/>
            </p:nvSpPr>
            <p:spPr bwMode="auto">
              <a:xfrm>
                <a:off x="3558982" y="2381807"/>
                <a:ext cx="18849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George |&gt;&lt;| Mum</a:t>
                </a:r>
              </a:p>
            </p:txBody>
          </p:sp>
          <p:sp>
            <p:nvSpPr>
              <p:cNvPr id="7" name="Text Box 5">
                <a:extLst>
                  <a:ext uri="{FF2B5EF4-FFF2-40B4-BE49-F238E27FC236}">
                    <a16:creationId xmlns:a16="http://schemas.microsoft.com/office/drawing/2014/main" id="{B2D5E6DF-0B85-AA4A-836A-1FFED4143B88}"/>
                  </a:ext>
                </a:extLst>
              </p:cNvPr>
              <p:cNvSpPr txBox="1">
                <a:spLocks noChangeArrowheads="1"/>
              </p:cNvSpPr>
              <p:nvPr/>
            </p:nvSpPr>
            <p:spPr bwMode="auto">
              <a:xfrm>
                <a:off x="1009680" y="3318432"/>
                <a:ext cx="19543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dirty="0">
                    <a:latin typeface="+mn-lt"/>
                  </a:rPr>
                  <a:t>Spencer |&gt;&lt;| </a:t>
                </a:r>
                <a:r>
                  <a:rPr kumimoji="1" lang="en-US" altLang="ja-JP" sz="1800" i="0" dirty="0" err="1">
                    <a:latin typeface="+mn-lt"/>
                  </a:rPr>
                  <a:t>Kydd</a:t>
                </a:r>
                <a:endParaRPr kumimoji="1" lang="en-US" altLang="ja-JP" sz="1800" i="0" dirty="0">
                  <a:latin typeface="+mn-lt"/>
                </a:endParaRPr>
              </a:p>
            </p:txBody>
          </p:sp>
          <p:sp>
            <p:nvSpPr>
              <p:cNvPr id="8" name="Text Box 6">
                <a:extLst>
                  <a:ext uri="{FF2B5EF4-FFF2-40B4-BE49-F238E27FC236}">
                    <a16:creationId xmlns:a16="http://schemas.microsoft.com/office/drawing/2014/main" id="{9F7B6346-DE46-984F-B915-7D841719F11E}"/>
                  </a:ext>
                </a:extLst>
              </p:cNvPr>
              <p:cNvSpPr txBox="1">
                <a:spLocks noChangeArrowheads="1"/>
              </p:cNvSpPr>
              <p:nvPr/>
            </p:nvSpPr>
            <p:spPr bwMode="auto">
              <a:xfrm>
                <a:off x="3273873" y="3316844"/>
                <a:ext cx="2096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Elizabeth |&gt;&lt;| Philip</a:t>
                </a:r>
              </a:p>
            </p:txBody>
          </p:sp>
          <p:sp>
            <p:nvSpPr>
              <p:cNvPr id="9" name="Text Box 7">
                <a:extLst>
                  <a:ext uri="{FF2B5EF4-FFF2-40B4-BE49-F238E27FC236}">
                    <a16:creationId xmlns:a16="http://schemas.microsoft.com/office/drawing/2014/main" id="{0C0501BA-3EC2-984B-873E-C0A30C54E7C8}"/>
                  </a:ext>
                </a:extLst>
              </p:cNvPr>
              <p:cNvSpPr txBox="1">
                <a:spLocks noChangeArrowheads="1"/>
              </p:cNvSpPr>
              <p:nvPr/>
            </p:nvSpPr>
            <p:spPr bwMode="auto">
              <a:xfrm>
                <a:off x="6155808" y="3316844"/>
                <a:ext cx="108234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Margaret</a:t>
                </a:r>
              </a:p>
            </p:txBody>
          </p:sp>
          <p:sp>
            <p:nvSpPr>
              <p:cNvPr id="10" name="Text Box 8">
                <a:extLst>
                  <a:ext uri="{FF2B5EF4-FFF2-40B4-BE49-F238E27FC236}">
                    <a16:creationId xmlns:a16="http://schemas.microsoft.com/office/drawing/2014/main" id="{F3400D18-4D88-2A42-811F-F91F8FAFF16B}"/>
                  </a:ext>
                </a:extLst>
              </p:cNvPr>
              <p:cNvSpPr txBox="1">
                <a:spLocks noChangeArrowheads="1"/>
              </p:cNvSpPr>
              <p:nvPr/>
            </p:nvSpPr>
            <p:spPr bwMode="auto">
              <a:xfrm>
                <a:off x="1640829" y="4469369"/>
                <a:ext cx="19366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Diana |&gt;&lt;| Charles</a:t>
                </a:r>
              </a:p>
            </p:txBody>
          </p:sp>
          <p:sp>
            <p:nvSpPr>
              <p:cNvPr id="11" name="Text Box 9">
                <a:extLst>
                  <a:ext uri="{FF2B5EF4-FFF2-40B4-BE49-F238E27FC236}">
                    <a16:creationId xmlns:a16="http://schemas.microsoft.com/office/drawing/2014/main" id="{ED0A3B57-0DC4-E046-9AF4-920A516925E5}"/>
                  </a:ext>
                </a:extLst>
              </p:cNvPr>
              <p:cNvSpPr txBox="1">
                <a:spLocks noChangeArrowheads="1"/>
              </p:cNvSpPr>
              <p:nvPr/>
            </p:nvSpPr>
            <p:spPr bwMode="auto">
              <a:xfrm>
                <a:off x="3717731" y="4469369"/>
                <a:ext cx="16722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Anne |&gt;&lt;| Mark</a:t>
                </a:r>
              </a:p>
            </p:txBody>
          </p:sp>
          <p:sp>
            <p:nvSpPr>
              <p:cNvPr id="12" name="Text Box 10">
                <a:extLst>
                  <a:ext uri="{FF2B5EF4-FFF2-40B4-BE49-F238E27FC236}">
                    <a16:creationId xmlns:a16="http://schemas.microsoft.com/office/drawing/2014/main" id="{EB94D837-D25A-A24B-90D4-27EADB23D119}"/>
                  </a:ext>
                </a:extLst>
              </p:cNvPr>
              <p:cNvSpPr txBox="1">
                <a:spLocks noChangeArrowheads="1"/>
              </p:cNvSpPr>
              <p:nvPr/>
            </p:nvSpPr>
            <p:spPr bwMode="auto">
              <a:xfrm>
                <a:off x="5441252" y="4469369"/>
                <a:ext cx="19685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Andrew |&gt;&lt;| Sarah</a:t>
                </a:r>
              </a:p>
            </p:txBody>
          </p:sp>
          <p:sp>
            <p:nvSpPr>
              <p:cNvPr id="13" name="Text Box 11">
                <a:extLst>
                  <a:ext uri="{FF2B5EF4-FFF2-40B4-BE49-F238E27FC236}">
                    <a16:creationId xmlns:a16="http://schemas.microsoft.com/office/drawing/2014/main" id="{1419FEC2-29BD-6D4D-8095-AF068EF148A2}"/>
                  </a:ext>
                </a:extLst>
              </p:cNvPr>
              <p:cNvSpPr txBox="1">
                <a:spLocks noChangeArrowheads="1"/>
              </p:cNvSpPr>
              <p:nvPr/>
            </p:nvSpPr>
            <p:spPr bwMode="auto">
              <a:xfrm>
                <a:off x="7586891" y="4469369"/>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dirty="0">
                    <a:latin typeface="+mn-lt"/>
                  </a:rPr>
                  <a:t>Edward</a:t>
                </a:r>
              </a:p>
            </p:txBody>
          </p:sp>
          <p:sp>
            <p:nvSpPr>
              <p:cNvPr id="14" name="Text Box 12">
                <a:extLst>
                  <a:ext uri="{FF2B5EF4-FFF2-40B4-BE49-F238E27FC236}">
                    <a16:creationId xmlns:a16="http://schemas.microsoft.com/office/drawing/2014/main" id="{5D27F871-8BFF-C940-922C-9A1862615555}"/>
                  </a:ext>
                </a:extLst>
              </p:cNvPr>
              <p:cNvSpPr txBox="1">
                <a:spLocks noChangeArrowheads="1"/>
              </p:cNvSpPr>
              <p:nvPr/>
            </p:nvSpPr>
            <p:spPr bwMode="auto">
              <a:xfrm>
                <a:off x="1253445" y="5620307"/>
                <a:ext cx="933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William</a:t>
                </a:r>
              </a:p>
            </p:txBody>
          </p:sp>
          <p:sp>
            <p:nvSpPr>
              <p:cNvPr id="15" name="Text Box 13">
                <a:extLst>
                  <a:ext uri="{FF2B5EF4-FFF2-40B4-BE49-F238E27FC236}">
                    <a16:creationId xmlns:a16="http://schemas.microsoft.com/office/drawing/2014/main" id="{FA30480F-ED6E-D841-9A50-C37E8A0258AB}"/>
                  </a:ext>
                </a:extLst>
              </p:cNvPr>
              <p:cNvSpPr txBox="1">
                <a:spLocks noChangeArrowheads="1"/>
              </p:cNvSpPr>
              <p:nvPr/>
            </p:nvSpPr>
            <p:spPr bwMode="auto">
              <a:xfrm>
                <a:off x="2693307" y="5620307"/>
                <a:ext cx="71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Harry</a:t>
                </a:r>
              </a:p>
            </p:txBody>
          </p:sp>
          <p:sp>
            <p:nvSpPr>
              <p:cNvPr id="16" name="Text Box 14">
                <a:extLst>
                  <a:ext uri="{FF2B5EF4-FFF2-40B4-BE49-F238E27FC236}">
                    <a16:creationId xmlns:a16="http://schemas.microsoft.com/office/drawing/2014/main" id="{396A6534-7CCA-0344-A3BF-5C59B73E0B1C}"/>
                  </a:ext>
                </a:extLst>
              </p:cNvPr>
              <p:cNvSpPr txBox="1">
                <a:spLocks noChangeArrowheads="1"/>
              </p:cNvSpPr>
              <p:nvPr/>
            </p:nvSpPr>
            <p:spPr bwMode="auto">
              <a:xfrm>
                <a:off x="3830394" y="5621894"/>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Peter</a:t>
                </a:r>
              </a:p>
            </p:txBody>
          </p:sp>
          <p:sp>
            <p:nvSpPr>
              <p:cNvPr id="17" name="Text Box 15">
                <a:extLst>
                  <a:ext uri="{FF2B5EF4-FFF2-40B4-BE49-F238E27FC236}">
                    <a16:creationId xmlns:a16="http://schemas.microsoft.com/office/drawing/2014/main" id="{2E4C079D-2A81-A845-BF7B-4F8FB445FB99}"/>
                  </a:ext>
                </a:extLst>
              </p:cNvPr>
              <p:cNvSpPr txBox="1">
                <a:spLocks noChangeArrowheads="1"/>
              </p:cNvSpPr>
              <p:nvPr/>
            </p:nvSpPr>
            <p:spPr bwMode="auto">
              <a:xfrm>
                <a:off x="4803904" y="5621894"/>
                <a:ext cx="6206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Zara</a:t>
                </a:r>
              </a:p>
            </p:txBody>
          </p:sp>
          <p:sp>
            <p:nvSpPr>
              <p:cNvPr id="18" name="Text Box 16">
                <a:extLst>
                  <a:ext uri="{FF2B5EF4-FFF2-40B4-BE49-F238E27FC236}">
                    <a16:creationId xmlns:a16="http://schemas.microsoft.com/office/drawing/2014/main" id="{6CD66E36-3CD2-4546-AB8A-6296E88F24E0}"/>
                  </a:ext>
                </a:extLst>
              </p:cNvPr>
              <p:cNvSpPr txBox="1">
                <a:spLocks noChangeArrowheads="1"/>
              </p:cNvSpPr>
              <p:nvPr/>
            </p:nvSpPr>
            <p:spPr bwMode="auto">
              <a:xfrm>
                <a:off x="5638842" y="5621894"/>
                <a:ext cx="9669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Beatrice</a:t>
                </a:r>
              </a:p>
            </p:txBody>
          </p:sp>
          <p:sp>
            <p:nvSpPr>
              <p:cNvPr id="19" name="Text Box 17">
                <a:extLst>
                  <a:ext uri="{FF2B5EF4-FFF2-40B4-BE49-F238E27FC236}">
                    <a16:creationId xmlns:a16="http://schemas.microsoft.com/office/drawing/2014/main" id="{6A4EDC46-27A9-0149-9A27-47918213FA88}"/>
                  </a:ext>
                </a:extLst>
              </p:cNvPr>
              <p:cNvSpPr txBox="1">
                <a:spLocks noChangeArrowheads="1"/>
              </p:cNvSpPr>
              <p:nvPr/>
            </p:nvSpPr>
            <p:spPr bwMode="auto">
              <a:xfrm>
                <a:off x="6646430" y="5621894"/>
                <a:ext cx="9678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Eugenie</a:t>
                </a:r>
              </a:p>
            </p:txBody>
          </p:sp>
          <p:sp>
            <p:nvSpPr>
              <p:cNvPr id="20" name="Line 18">
                <a:extLst>
                  <a:ext uri="{FF2B5EF4-FFF2-40B4-BE49-F238E27FC236}">
                    <a16:creationId xmlns:a16="http://schemas.microsoft.com/office/drawing/2014/main" id="{ACFE9E73-79C9-BE43-8452-1E6CF03FD44D}"/>
                  </a:ext>
                </a:extLst>
              </p:cNvPr>
              <p:cNvSpPr>
                <a:spLocks noChangeShapeType="1"/>
              </p:cNvSpPr>
              <p:nvPr/>
            </p:nvSpPr>
            <p:spPr bwMode="auto">
              <a:xfrm flipH="1">
                <a:off x="3852182" y="2742169"/>
                <a:ext cx="649288"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1" name="Line 19">
                <a:extLst>
                  <a:ext uri="{FF2B5EF4-FFF2-40B4-BE49-F238E27FC236}">
                    <a16:creationId xmlns:a16="http://schemas.microsoft.com/office/drawing/2014/main" id="{4908CEE4-CAFA-6D4B-A0A4-AF4F7AD7C4C4}"/>
                  </a:ext>
                </a:extLst>
              </p:cNvPr>
              <p:cNvSpPr>
                <a:spLocks noChangeShapeType="1"/>
              </p:cNvSpPr>
              <p:nvPr/>
            </p:nvSpPr>
            <p:spPr bwMode="auto">
              <a:xfrm>
                <a:off x="4501470" y="2742169"/>
                <a:ext cx="215900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2" name="Line 20">
                <a:extLst>
                  <a:ext uri="{FF2B5EF4-FFF2-40B4-BE49-F238E27FC236}">
                    <a16:creationId xmlns:a16="http://schemas.microsoft.com/office/drawing/2014/main" id="{FEA11332-A54E-5044-A321-DADDF3A8A64F}"/>
                  </a:ext>
                </a:extLst>
              </p:cNvPr>
              <p:cNvSpPr>
                <a:spLocks noChangeShapeType="1"/>
              </p:cNvSpPr>
              <p:nvPr/>
            </p:nvSpPr>
            <p:spPr bwMode="auto">
              <a:xfrm>
                <a:off x="2124982" y="3677207"/>
                <a:ext cx="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3" name="Line 21">
                <a:extLst>
                  <a:ext uri="{FF2B5EF4-FFF2-40B4-BE49-F238E27FC236}">
                    <a16:creationId xmlns:a16="http://schemas.microsoft.com/office/drawing/2014/main" id="{95EA8209-281C-7140-9482-2D6CC7733B68}"/>
                  </a:ext>
                </a:extLst>
              </p:cNvPr>
              <p:cNvSpPr>
                <a:spLocks noChangeShapeType="1"/>
              </p:cNvSpPr>
              <p:nvPr/>
            </p:nvSpPr>
            <p:spPr bwMode="auto">
              <a:xfrm flipH="1">
                <a:off x="3133045" y="3677207"/>
                <a:ext cx="12954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4" name="Line 22">
                <a:extLst>
                  <a:ext uri="{FF2B5EF4-FFF2-40B4-BE49-F238E27FC236}">
                    <a16:creationId xmlns:a16="http://schemas.microsoft.com/office/drawing/2014/main" id="{81E4013F-25C9-1243-80F3-B23F88495075}"/>
                  </a:ext>
                </a:extLst>
              </p:cNvPr>
              <p:cNvSpPr>
                <a:spLocks noChangeShapeType="1"/>
              </p:cNvSpPr>
              <p:nvPr/>
            </p:nvSpPr>
            <p:spPr bwMode="auto">
              <a:xfrm flipH="1">
                <a:off x="4212545" y="3677207"/>
                <a:ext cx="2159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5" name="Line 23">
                <a:extLst>
                  <a:ext uri="{FF2B5EF4-FFF2-40B4-BE49-F238E27FC236}">
                    <a16:creationId xmlns:a16="http://schemas.microsoft.com/office/drawing/2014/main" id="{876D6D56-0372-1F4F-A9F8-9D1589E7B765}"/>
                  </a:ext>
                </a:extLst>
              </p:cNvPr>
              <p:cNvSpPr>
                <a:spLocks noChangeShapeType="1"/>
              </p:cNvSpPr>
              <p:nvPr/>
            </p:nvSpPr>
            <p:spPr bwMode="auto">
              <a:xfrm>
                <a:off x="4428445" y="3677207"/>
                <a:ext cx="1439862"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6" name="Line 24">
                <a:extLst>
                  <a:ext uri="{FF2B5EF4-FFF2-40B4-BE49-F238E27FC236}">
                    <a16:creationId xmlns:a16="http://schemas.microsoft.com/office/drawing/2014/main" id="{2E83BBE5-19BF-A245-B5C9-A2C702D0FFC7}"/>
                  </a:ext>
                </a:extLst>
              </p:cNvPr>
              <p:cNvSpPr>
                <a:spLocks noChangeShapeType="1"/>
              </p:cNvSpPr>
              <p:nvPr/>
            </p:nvSpPr>
            <p:spPr bwMode="auto">
              <a:xfrm>
                <a:off x="4428445" y="3677207"/>
                <a:ext cx="3529012"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7" name="Line 25">
                <a:extLst>
                  <a:ext uri="{FF2B5EF4-FFF2-40B4-BE49-F238E27FC236}">
                    <a16:creationId xmlns:a16="http://schemas.microsoft.com/office/drawing/2014/main" id="{E42134FE-31C5-0449-9D53-9423EEC66A27}"/>
                  </a:ext>
                </a:extLst>
              </p:cNvPr>
              <p:cNvSpPr>
                <a:spLocks noChangeShapeType="1"/>
              </p:cNvSpPr>
              <p:nvPr/>
            </p:nvSpPr>
            <p:spPr bwMode="auto">
              <a:xfrm flipH="1">
                <a:off x="1764620" y="4829732"/>
                <a:ext cx="792162"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8" name="Line 26">
                <a:extLst>
                  <a:ext uri="{FF2B5EF4-FFF2-40B4-BE49-F238E27FC236}">
                    <a16:creationId xmlns:a16="http://schemas.microsoft.com/office/drawing/2014/main" id="{3E4433CD-2C02-D947-982F-EDF71DBB0422}"/>
                  </a:ext>
                </a:extLst>
              </p:cNvPr>
              <p:cNvSpPr>
                <a:spLocks noChangeShapeType="1"/>
              </p:cNvSpPr>
              <p:nvPr/>
            </p:nvSpPr>
            <p:spPr bwMode="auto">
              <a:xfrm>
                <a:off x="2556782" y="4829732"/>
                <a:ext cx="503238"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29" name="Line 27">
                <a:extLst>
                  <a:ext uri="{FF2B5EF4-FFF2-40B4-BE49-F238E27FC236}">
                    <a16:creationId xmlns:a16="http://schemas.microsoft.com/office/drawing/2014/main" id="{E44CB592-ADD9-0E48-BF6E-FFF9B3F0C5EC}"/>
                  </a:ext>
                </a:extLst>
              </p:cNvPr>
              <p:cNvSpPr>
                <a:spLocks noChangeShapeType="1"/>
              </p:cNvSpPr>
              <p:nvPr/>
            </p:nvSpPr>
            <p:spPr bwMode="auto">
              <a:xfrm flipH="1">
                <a:off x="4141107" y="4829732"/>
                <a:ext cx="4318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30" name="Line 28">
                <a:extLst>
                  <a:ext uri="{FF2B5EF4-FFF2-40B4-BE49-F238E27FC236}">
                    <a16:creationId xmlns:a16="http://schemas.microsoft.com/office/drawing/2014/main" id="{F4E7C9E3-95A7-BC48-9403-2207689CE833}"/>
                  </a:ext>
                </a:extLst>
              </p:cNvPr>
              <p:cNvSpPr>
                <a:spLocks noChangeShapeType="1"/>
              </p:cNvSpPr>
              <p:nvPr/>
            </p:nvSpPr>
            <p:spPr bwMode="auto">
              <a:xfrm>
                <a:off x="4572907" y="4829732"/>
                <a:ext cx="504825"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31" name="Line 29">
                <a:extLst>
                  <a:ext uri="{FF2B5EF4-FFF2-40B4-BE49-F238E27FC236}">
                    <a16:creationId xmlns:a16="http://schemas.microsoft.com/office/drawing/2014/main" id="{C66D1FE1-B649-4D44-85B7-799BF380F3A0}"/>
                  </a:ext>
                </a:extLst>
              </p:cNvPr>
              <p:cNvSpPr>
                <a:spLocks noChangeShapeType="1"/>
              </p:cNvSpPr>
              <p:nvPr/>
            </p:nvSpPr>
            <p:spPr bwMode="auto">
              <a:xfrm flipH="1">
                <a:off x="6085795" y="4829732"/>
                <a:ext cx="4318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sp>
            <p:nvSpPr>
              <p:cNvPr id="32" name="Line 30">
                <a:extLst>
                  <a:ext uri="{FF2B5EF4-FFF2-40B4-BE49-F238E27FC236}">
                    <a16:creationId xmlns:a16="http://schemas.microsoft.com/office/drawing/2014/main" id="{C23450CD-F174-0A44-839C-FAEB58C35D69}"/>
                  </a:ext>
                </a:extLst>
              </p:cNvPr>
              <p:cNvSpPr>
                <a:spLocks noChangeShapeType="1"/>
              </p:cNvSpPr>
              <p:nvPr/>
            </p:nvSpPr>
            <p:spPr bwMode="auto">
              <a:xfrm>
                <a:off x="6517595" y="4829732"/>
                <a:ext cx="576262"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latin typeface="+mn-lt"/>
                </a:endParaRPr>
              </a:p>
            </p:txBody>
          </p:sp>
        </p:grpSp>
      </p:grpSp>
    </p:spTree>
    <p:extLst>
      <p:ext uri="{BB962C8B-B14F-4D97-AF65-F5344CB8AC3E}">
        <p14:creationId xmlns:p14="http://schemas.microsoft.com/office/powerpoint/2010/main" val="958765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1923" name="Rectangle 2"/>
              <p:cNvSpPr>
                <a:spLocks noGrp="1" noChangeArrowheads="1"/>
              </p:cNvSpPr>
              <p:nvPr>
                <p:ph type="title"/>
              </p:nvPr>
            </p:nvSpPr>
            <p:spPr/>
            <p:txBody>
              <a:bodyPr>
                <a:normAutofit fontScale="90000"/>
              </a:bodyPr>
              <a:lstStyle/>
              <a:p>
                <a:r>
                  <a:rPr lang="en-US" altLang="ja-JP" dirty="0"/>
                  <a:t>Example Continued: </a:t>
                </a:r>
                <a14:m>
                  <m:oMath xmlns:m="http://schemas.openxmlformats.org/officeDocument/2006/math">
                    <m:r>
                      <a:rPr lang="en-US" altLang="ja-JP" i="1" dirty="0" smtClean="0">
                        <a:latin typeface="Cambria Math" panose="02040503050406030204" pitchFamily="18" charset="0"/>
                      </a:rPr>
                      <m:t>𝐺𝑟𝑎𝑛𝑑𝑝𝑎𝑟𝑒𝑛𝑡</m:t>
                    </m:r>
                  </m:oMath>
                </a14:m>
                <a:endParaRPr lang="en-US" altLang="ja-JP" dirty="0"/>
              </a:p>
            </p:txBody>
          </p:sp>
        </mc:Choice>
        <mc:Fallback xmlns="">
          <p:sp>
            <p:nvSpPr>
              <p:cNvPr id="81923" name="Rectangle 2"/>
              <p:cNvSpPr>
                <a:spLocks noGrp="1" noRot="1" noChangeAspect="1" noMove="1" noResize="1" noEditPoints="1" noAdjustHandles="1" noChangeArrowheads="1" noChangeShapeType="1" noTextEdit="1"/>
              </p:cNvSpPr>
              <p:nvPr>
                <p:ph type="title"/>
              </p:nvPr>
            </p:nvSpPr>
            <p:spPr>
              <a:blipFill>
                <a:blip r:embed="rId3"/>
                <a:stretch>
                  <a:fillRect l="-2733" t="-15789" b="-31579"/>
                </a:stretch>
              </a:blipFill>
            </p:spPr>
            <p:txBody>
              <a:bodyPr/>
              <a:lstStyle/>
              <a:p>
                <a:r>
                  <a:rPr lang="en-GB">
                    <a:noFill/>
                  </a:rPr>
                  <a:t> </a:t>
                </a:r>
              </a:p>
            </p:txBody>
          </p:sp>
        </mc:Fallback>
      </mc:AlternateContent>
      <p:sp>
        <p:nvSpPr>
          <p:cNvPr id="81924" name="Rectangle 3"/>
          <p:cNvSpPr>
            <a:spLocks noGrp="1" noChangeArrowheads="1"/>
          </p:cNvSpPr>
          <p:nvPr>
            <p:ph type="body" idx="1"/>
          </p:nvPr>
        </p:nvSpPr>
        <p:spPr/>
        <p:txBody>
          <a:bodyPr>
            <a:normAutofit/>
          </a:bodyPr>
          <a:lstStyle/>
          <a:p>
            <a:r>
              <a:rPr lang="en-US" altLang="ja-JP" dirty="0">
                <a:solidFill>
                  <a:schemeClr val="accent4"/>
                </a:solidFill>
              </a:rPr>
              <a:t>Descriptions</a:t>
            </a:r>
            <a:r>
              <a:rPr lang="en-US" altLang="ja-JP" dirty="0"/>
              <a:t> </a:t>
            </a:r>
            <a:br>
              <a:rPr lang="en-US" altLang="ja-JP" dirty="0"/>
            </a:br>
            <a:r>
              <a:rPr lang="en-US" altLang="ja-JP" dirty="0"/>
              <a:t>include facts like</a:t>
            </a:r>
          </a:p>
          <a:p>
            <a:endParaRPr lang="en-US" altLang="ja-JP" dirty="0"/>
          </a:p>
          <a:p>
            <a:r>
              <a:rPr lang="en-US" altLang="ja-JP" dirty="0"/>
              <a:t>Sentences in </a:t>
            </a:r>
            <a:r>
              <a:rPr lang="en-US" altLang="ja-JP" dirty="0">
                <a:solidFill>
                  <a:schemeClr val="accent4"/>
                </a:solidFill>
              </a:rPr>
              <a:t>Classifications</a:t>
            </a:r>
            <a:r>
              <a:rPr lang="en-US" altLang="ja-JP" dirty="0"/>
              <a:t> depend on the target concept being learned </a:t>
            </a:r>
          </a:p>
          <a:p>
            <a:pPr lvl="1"/>
            <a:r>
              <a:rPr lang="en-US" altLang="ja-JP" dirty="0"/>
              <a:t>In the example: 12 positive, 388 negative</a:t>
            </a:r>
          </a:p>
          <a:p>
            <a:pPr lvl="2"/>
            <a:endParaRPr lang="en-US" altLang="ja-JP" dirty="0"/>
          </a:p>
          <a:p>
            <a:r>
              <a:rPr lang="en-US" altLang="ja-JP" dirty="0"/>
              <a:t>Goal: find a set of sentences for </a:t>
            </a:r>
            <a:r>
              <a:rPr lang="en-US" altLang="ja-JP" dirty="0">
                <a:solidFill>
                  <a:schemeClr val="accent1"/>
                </a:solidFill>
              </a:rPr>
              <a:t>Hypothesis</a:t>
            </a:r>
            <a:r>
              <a:rPr lang="en-US" altLang="ja-JP" dirty="0"/>
              <a:t> such that the entailment constraint is satisfied</a:t>
            </a:r>
          </a:p>
          <a:p>
            <a:pPr lvl="1"/>
            <a:r>
              <a:rPr lang="en-US" altLang="ja-JP" dirty="0"/>
              <a:t>E.g., without background knowledge, hypothesis is: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61A5EF3-D2ED-DD40-8A8B-55BB5CFD950D}"/>
                  </a:ext>
                </a:extLst>
              </p:cNvPr>
              <p:cNvSpPr/>
              <p:nvPr/>
            </p:nvSpPr>
            <p:spPr>
              <a:xfrm>
                <a:off x="1669431" y="5431343"/>
                <a:ext cx="5797293" cy="1200329"/>
              </a:xfrm>
              <a:prstGeom prst="rect">
                <a:avLst/>
              </a:prstGeom>
            </p:spPr>
            <p:txBody>
              <a:bodyPr wrap="none">
                <a:spAutoFit/>
              </a:bodyPr>
              <a:lstStyle/>
              <a:p>
                <a:pPr/>
                <a14:m>
                  <m:oMathPara xmlns:m="http://schemas.openxmlformats.org/officeDocument/2006/math">
                    <m:oMathParaPr>
                      <m:jc m:val="right"/>
                    </m:oMathParaPr>
                    <m:oMath xmlns:m="http://schemas.openxmlformats.org/officeDocument/2006/math">
                      <m:r>
                        <a:rPr lang="en-US" altLang="ja-JP" i="1" dirty="0" smtClean="0">
                          <a:latin typeface="Cambria Math" panose="02040503050406030204" pitchFamily="18" charset="0"/>
                        </a:rPr>
                        <m:t>𝐺𝑟𝑎𝑛𝑑𝑝𝑎𝑟𝑒𝑛𝑡</m:t>
                      </m:r>
                      <m:d>
                        <m:dPr>
                          <m:ctrlPr>
                            <a:rPr lang="en-US" altLang="ja-JP" i="1" dirty="0">
                              <a:latin typeface="Cambria Math" panose="02040503050406030204" pitchFamily="18" charset="0"/>
                            </a:rPr>
                          </m:ctrlPr>
                        </m:dPr>
                        <m:e>
                          <m:r>
                            <a:rPr lang="de-DE" altLang="ja-JP" b="0" i="1" dirty="0" smtClean="0">
                              <a:latin typeface="Cambria Math" panose="02040503050406030204" pitchFamily="18" charset="0"/>
                            </a:rPr>
                            <m:t>𝑥</m:t>
                          </m:r>
                          <m:r>
                            <a:rPr lang="de-DE" altLang="ja-JP" b="0" i="1" dirty="0" smtClean="0">
                              <a:latin typeface="Cambria Math" panose="02040503050406030204" pitchFamily="18" charset="0"/>
                            </a:rPr>
                            <m:t>,</m:t>
                          </m:r>
                          <m:r>
                            <a:rPr lang="de-DE" altLang="ja-JP" b="0" i="1" dirty="0" smtClean="0">
                              <a:latin typeface="Cambria Math" panose="02040503050406030204" pitchFamily="18" charset="0"/>
                            </a:rPr>
                            <m:t>𝑦</m:t>
                          </m:r>
                        </m:e>
                      </m:d>
                      <m:r>
                        <a:rPr lang="en-US" altLang="ja-JP" i="1" dirty="0" smtClean="0">
                          <a:latin typeface="Cambria Math" panose="02040503050406030204" pitchFamily="18" charset="0"/>
                          <a:ea typeface="Cambria Math" panose="02040503050406030204" pitchFamily="18" charset="0"/>
                        </a:rPr>
                        <m:t>⇔</m:t>
                      </m:r>
                      <m:d>
                        <m:dPr>
                          <m:begChr m:val="["/>
                          <m:endChr m:val="]"/>
                          <m:ctrlPr>
                            <a:rPr lang="de-DE" altLang="ja-JP" b="0" i="1" dirty="0" smtClean="0">
                              <a:latin typeface="Cambria Math" panose="02040503050406030204" pitchFamily="18" charset="0"/>
                              <a:ea typeface="Cambria Math" panose="02040503050406030204" pitchFamily="18" charset="0"/>
                            </a:rPr>
                          </m:ctrlPr>
                        </m:dPr>
                        <m:e>
                          <m:r>
                            <a:rPr lang="de-DE" altLang="ja-JP" b="0" i="1" dirty="0" smtClean="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ea typeface="Cambria Math" panose="02040503050406030204" pitchFamily="18" charset="0"/>
                            </a:rPr>
                            <m:t>𝑧</m:t>
                          </m:r>
                          <m:r>
                            <a:rPr lang="de-DE" altLang="ja-JP" b="0" i="1" dirty="0" smtClean="0">
                              <a:latin typeface="Cambria Math" panose="02040503050406030204" pitchFamily="18" charset="0"/>
                              <a:ea typeface="Cambria Math" panose="02040503050406030204" pitchFamily="18" charset="0"/>
                            </a:rPr>
                            <m:t> </m:t>
                          </m:r>
                          <m:r>
                            <a:rPr lang="de-DE" altLang="ja-JP" b="0" i="1" dirty="0" smtClean="0">
                              <a:latin typeface="Cambria Math" panose="02040503050406030204" pitchFamily="18" charset="0"/>
                              <a:ea typeface="Cambria Math" panose="02040503050406030204" pitchFamily="18" charset="0"/>
                            </a:rPr>
                            <m:t>𝑀𝑜𝑡h𝑒𝑟</m:t>
                          </m:r>
                          <m:d>
                            <m:dPr>
                              <m:ctrlPr>
                                <a:rPr lang="de-DE" altLang="ja-JP" b="0" i="1" dirty="0" smtClean="0">
                                  <a:latin typeface="Cambria Math" panose="02040503050406030204" pitchFamily="18" charset="0"/>
                                  <a:ea typeface="Cambria Math" panose="02040503050406030204" pitchFamily="18" charset="0"/>
                                </a:rPr>
                              </m:ctrlPr>
                            </m:dPr>
                            <m:e>
                              <m:r>
                                <a:rPr lang="de-DE" altLang="ja-JP" b="0" i="1" dirty="0" smtClean="0">
                                  <a:latin typeface="Cambria Math" panose="02040503050406030204" pitchFamily="18" charset="0"/>
                                  <a:ea typeface="Cambria Math" panose="02040503050406030204" pitchFamily="18" charset="0"/>
                                </a:rPr>
                                <m:t>𝑥</m:t>
                              </m:r>
                              <m:r>
                                <a:rPr lang="de-DE" altLang="ja-JP" b="0" i="1" dirty="0" smtClean="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ea typeface="Cambria Math" panose="02040503050406030204" pitchFamily="18" charset="0"/>
                                </a:rPr>
                                <m:t>𝑧</m:t>
                              </m:r>
                            </m:e>
                          </m:d>
                          <m:r>
                            <a:rPr lang="de-DE" altLang="ja-JP" b="0" i="1" dirty="0" smtClean="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ea typeface="Cambria Math" panose="02040503050406030204" pitchFamily="18" charset="0"/>
                            </a:rPr>
                            <m:t>𝑀𝑜𝑡h𝑒𝑟</m:t>
                          </m:r>
                          <m:d>
                            <m:dPr>
                              <m:ctrlPr>
                                <a:rPr lang="de-DE" altLang="ja-JP" b="0" i="1" dirty="0" smtClean="0">
                                  <a:latin typeface="Cambria Math" panose="02040503050406030204" pitchFamily="18" charset="0"/>
                                  <a:ea typeface="Cambria Math" panose="02040503050406030204" pitchFamily="18" charset="0"/>
                                </a:rPr>
                              </m:ctrlPr>
                            </m:dPr>
                            <m:e>
                              <m:r>
                                <a:rPr lang="de-DE" altLang="ja-JP" b="0" i="1" dirty="0" smtClean="0">
                                  <a:latin typeface="Cambria Math" panose="02040503050406030204" pitchFamily="18" charset="0"/>
                                  <a:ea typeface="Cambria Math" panose="02040503050406030204" pitchFamily="18" charset="0"/>
                                </a:rPr>
                                <m:t>𝑧</m:t>
                              </m:r>
                              <m:r>
                                <a:rPr lang="de-DE" altLang="ja-JP" b="0" i="1" dirty="0" smtClean="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ea typeface="Cambria Math" panose="02040503050406030204" pitchFamily="18" charset="0"/>
                                </a:rPr>
                                <m:t>𝑦</m:t>
                              </m:r>
                            </m:e>
                          </m:d>
                        </m:e>
                      </m:d>
                    </m:oMath>
                    <m:oMath xmlns:m="http://schemas.openxmlformats.org/officeDocument/2006/math">
                      <m:r>
                        <a:rPr lang="de-DE" altLang="ja-JP" b="0" i="1" smtClean="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i="1" dirty="0">
                              <a:latin typeface="Cambria Math" panose="02040503050406030204" pitchFamily="18" charset="0"/>
                              <a:ea typeface="Cambria Math" panose="02040503050406030204" pitchFamily="18" charset="0"/>
                            </a:rPr>
                            <m:t>𝑀𝑜𝑡h𝑒𝑟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ea typeface="Cambria Math" panose="02040503050406030204" pitchFamily="18" charset="0"/>
                            </a:rPr>
                            <m:t>𝐹𝑎𝑡h𝑒𝑟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r>
                        <a:rPr lang="de-DE" altLang="ja-JP" b="0" i="1" dirty="0" smtClean="0">
                          <a:latin typeface="Cambria Math" panose="02040503050406030204" pitchFamily="18" charset="0"/>
                          <a:ea typeface="Cambria Math" panose="02040503050406030204" pitchFamily="18" charset="0"/>
                        </a:rPr>
                        <m:t> </m:t>
                      </m:r>
                    </m:oMath>
                    <m:oMath xmlns:m="http://schemas.openxmlformats.org/officeDocument/2006/math">
                      <m:r>
                        <a:rPr lang="de-DE" altLang="ja-JP" i="1" dirty="0" smtClean="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i="1" dirty="0" smtClean="0">
                              <a:latin typeface="Cambria Math" panose="02040503050406030204" pitchFamily="18" charset="0"/>
                              <a:ea typeface="Cambria Math" panose="02040503050406030204" pitchFamily="18" charset="0"/>
                            </a:rPr>
                            <m:t>𝐹</m:t>
                          </m:r>
                          <m:r>
                            <a:rPr lang="de-DE" altLang="ja-JP" b="0" i="1" dirty="0" smtClean="0">
                              <a:latin typeface="Cambria Math" panose="02040503050406030204" pitchFamily="18" charset="0"/>
                              <a:ea typeface="Cambria Math" panose="02040503050406030204" pitchFamily="18" charset="0"/>
                            </a:rPr>
                            <m:t>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𝑀𝑜𝑡h𝑒𝑟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r>
                        <a:rPr lang="de-DE" altLang="ja-JP" b="0" i="1" dirty="0" smtClean="0">
                          <a:latin typeface="Cambria Math" panose="02040503050406030204" pitchFamily="18" charset="0"/>
                          <a:ea typeface="Cambria Math" panose="02040503050406030204" pitchFamily="18" charset="0"/>
                        </a:rPr>
                        <m:t> </m:t>
                      </m:r>
                    </m:oMath>
                    <m:oMath xmlns:m="http://schemas.openxmlformats.org/officeDocument/2006/math">
                      <m:r>
                        <a:rPr lang="de-DE" altLang="ja-JP" i="1" dirty="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i="1" dirty="0">
                              <a:latin typeface="Cambria Math" panose="02040503050406030204" pitchFamily="18" charset="0"/>
                              <a:ea typeface="Cambria Math" panose="02040503050406030204" pitchFamily="18" charset="0"/>
                            </a:rPr>
                            <m:t>𝐹𝑎𝑡h𝑒𝑟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𝐹𝑎𝑡h𝑒𝑟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r>
                        <a:rPr lang="de-DE" altLang="ja-JP" b="0" i="1" dirty="0" smtClean="0">
                          <a:latin typeface="Cambria Math" panose="02040503050406030204" pitchFamily="18" charset="0"/>
                          <a:ea typeface="Cambria Math" panose="02040503050406030204" pitchFamily="18" charset="0"/>
                        </a:rPr>
                        <m:t>  </m:t>
                      </m:r>
                    </m:oMath>
                  </m:oMathPara>
                </a14:m>
                <a:endParaRPr lang="en-GB" dirty="0"/>
              </a:p>
            </p:txBody>
          </p:sp>
        </mc:Choice>
        <mc:Fallback xmlns="">
          <p:sp>
            <p:nvSpPr>
              <p:cNvPr id="4" name="Rectangle 3">
                <a:extLst>
                  <a:ext uri="{FF2B5EF4-FFF2-40B4-BE49-F238E27FC236}">
                    <a16:creationId xmlns:a16="http://schemas.microsoft.com/office/drawing/2014/main" id="{261A5EF3-D2ED-DD40-8A8B-55BB5CFD950D}"/>
                  </a:ext>
                </a:extLst>
              </p:cNvPr>
              <p:cNvSpPr>
                <a:spLocks noRot="1" noChangeAspect="1" noMove="1" noResize="1" noEditPoints="1" noAdjustHandles="1" noChangeArrowheads="1" noChangeShapeType="1" noTextEdit="1"/>
              </p:cNvSpPr>
              <p:nvPr/>
            </p:nvSpPr>
            <p:spPr>
              <a:xfrm>
                <a:off x="1669431" y="5431343"/>
                <a:ext cx="5797293" cy="1200329"/>
              </a:xfrm>
              <a:prstGeom prst="rect">
                <a:avLst/>
              </a:prstGeom>
              <a:blipFill>
                <a:blip r:embed="rId4"/>
                <a:stretch>
                  <a:fillRect r="-218" b="-42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5529258-931F-3E45-A145-28FE55096B27}"/>
                  </a:ext>
                </a:extLst>
              </p:cNvPr>
              <p:cNvSpPr/>
              <p:nvPr/>
            </p:nvSpPr>
            <p:spPr>
              <a:xfrm>
                <a:off x="592071" y="1969196"/>
                <a:ext cx="7952015" cy="646331"/>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altLang="ja-JP" i="1" dirty="0">
                          <a:latin typeface="Cambria Math" panose="02040503050406030204" pitchFamily="18" charset="0"/>
                        </a:rPr>
                        <m:t>𝐹𝑎𝑡h𝑒𝑟</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𝑃h𝑖𝑙𝑖𝑝</m:t>
                          </m:r>
                          <m:r>
                            <a:rPr lang="en-US" altLang="ja-JP" i="1" dirty="0">
                              <a:latin typeface="Cambria Math" panose="02040503050406030204" pitchFamily="18" charset="0"/>
                            </a:rPr>
                            <m:t>, </m:t>
                          </m:r>
                          <m:r>
                            <a:rPr lang="en-US" altLang="ja-JP" i="1" dirty="0">
                              <a:latin typeface="Cambria Math" panose="02040503050406030204" pitchFamily="18" charset="0"/>
                            </a:rPr>
                            <m:t>𝐶h𝑎𝑟𝑙𝑒𝑠</m:t>
                          </m:r>
                        </m:e>
                      </m:d>
                      <m:r>
                        <a:rPr lang="de-DE" altLang="ja-JP" i="1" dirty="0">
                          <a:latin typeface="Cambria Math" panose="02040503050406030204" pitchFamily="18" charset="0"/>
                        </a:rPr>
                        <m:t>, </m:t>
                      </m:r>
                      <m:r>
                        <a:rPr lang="en-US" altLang="ja-JP" i="1" dirty="0">
                          <a:latin typeface="Cambria Math" panose="02040503050406030204" pitchFamily="18" charset="0"/>
                        </a:rPr>
                        <m:t>𝑀𝑜𝑡h𝑒𝑟</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𝑀𝑢𝑚</m:t>
                          </m:r>
                          <m:r>
                            <a:rPr lang="en-US" altLang="ja-JP" i="1" dirty="0">
                              <a:latin typeface="Cambria Math" panose="02040503050406030204" pitchFamily="18" charset="0"/>
                            </a:rPr>
                            <m:t>, </m:t>
                          </m:r>
                          <m:r>
                            <a:rPr lang="en-US" altLang="ja-JP" i="1" dirty="0">
                              <a:latin typeface="Cambria Math" panose="02040503050406030204" pitchFamily="18" charset="0"/>
                            </a:rPr>
                            <m:t>𝑀𝑎𝑟𝑔𝑎𝑟𝑒𝑡</m:t>
                          </m:r>
                        </m:e>
                      </m:d>
                    </m:oMath>
                  </m:oMathPara>
                </a14:m>
                <a:endParaRPr lang="de-DE" altLang="ja-JP" i="1" dirty="0">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r>
                        <a:rPr lang="en-US" altLang="ja-JP" i="1" dirty="0">
                          <a:latin typeface="Cambria Math" panose="02040503050406030204" pitchFamily="18" charset="0"/>
                        </a:rPr>
                        <m:t>𝑀𝑎𝑟𝑟𝑖𝑒𝑑</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𝐷𝑖𝑎𝑛𝑎</m:t>
                          </m:r>
                          <m:r>
                            <a:rPr lang="en-US" altLang="ja-JP" i="1" dirty="0">
                              <a:latin typeface="Cambria Math" panose="02040503050406030204" pitchFamily="18" charset="0"/>
                            </a:rPr>
                            <m:t>, </m:t>
                          </m:r>
                          <m:r>
                            <a:rPr lang="en-US" altLang="ja-JP" i="1" dirty="0">
                              <a:latin typeface="Cambria Math" panose="02040503050406030204" pitchFamily="18" charset="0"/>
                            </a:rPr>
                            <m:t>𝐶h𝑎𝑟𝑙𝑒𝑠</m:t>
                          </m:r>
                        </m:e>
                      </m:d>
                      <m:r>
                        <a:rPr lang="de-DE" altLang="ja-JP" i="1" dirty="0">
                          <a:latin typeface="Cambria Math" panose="02040503050406030204" pitchFamily="18" charset="0"/>
                        </a:rPr>
                        <m:t>, </m:t>
                      </m:r>
                      <m:r>
                        <a:rPr lang="en-US" altLang="ja-JP" i="1" dirty="0">
                          <a:latin typeface="Cambria Math" panose="02040503050406030204" pitchFamily="18" charset="0"/>
                        </a:rPr>
                        <m:t>𝑀𝑎𝑙𝑒</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𝑃h𝑖𝑙𝑖𝑝</m:t>
                          </m:r>
                        </m:e>
                      </m:d>
                      <m:r>
                        <a:rPr lang="de-DE" altLang="ja-JP" i="1" dirty="0">
                          <a:latin typeface="Cambria Math" panose="02040503050406030204" pitchFamily="18" charset="0"/>
                        </a:rPr>
                        <m:t>,</m:t>
                      </m:r>
                      <m:r>
                        <a:rPr lang="en-US" altLang="ja-JP" i="1" dirty="0">
                          <a:latin typeface="Cambria Math" panose="02040503050406030204" pitchFamily="18" charset="0"/>
                        </a:rPr>
                        <m:t>𝐹𝑒𝑚𝑎𝑙𝑒</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𝐵𝑒𝑎𝑡𝑟𝑖𝑐𝑒</m:t>
                          </m:r>
                        </m:e>
                      </m:d>
                    </m:oMath>
                  </m:oMathPara>
                </a14:m>
                <a:endParaRPr lang="en-US" altLang="ja-JP" dirty="0"/>
              </a:p>
            </p:txBody>
          </p:sp>
        </mc:Choice>
        <mc:Fallback xmlns="">
          <p:sp>
            <p:nvSpPr>
              <p:cNvPr id="5" name="Rectangle 4">
                <a:extLst>
                  <a:ext uri="{FF2B5EF4-FFF2-40B4-BE49-F238E27FC236}">
                    <a16:creationId xmlns:a16="http://schemas.microsoft.com/office/drawing/2014/main" id="{E5529258-931F-3E45-A145-28FE55096B27}"/>
                  </a:ext>
                </a:extLst>
              </p:cNvPr>
              <p:cNvSpPr>
                <a:spLocks noRot="1" noChangeAspect="1" noMove="1" noResize="1" noEditPoints="1" noAdjustHandles="1" noChangeArrowheads="1" noChangeShapeType="1" noTextEdit="1"/>
              </p:cNvSpPr>
              <p:nvPr/>
            </p:nvSpPr>
            <p:spPr>
              <a:xfrm>
                <a:off x="592071" y="1969196"/>
                <a:ext cx="7952015" cy="64633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F4B6733-8B26-2149-8CAE-2B4D8CC6A3D8}"/>
                  </a:ext>
                </a:extLst>
              </p:cNvPr>
              <p:cNvSpPr/>
              <p:nvPr/>
            </p:nvSpPr>
            <p:spPr>
              <a:xfrm>
                <a:off x="922725" y="3809262"/>
                <a:ext cx="7290708" cy="369332"/>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altLang="ja-JP" i="1" dirty="0" smtClean="0">
                          <a:latin typeface="Cambria Math" panose="02040503050406030204" pitchFamily="18" charset="0"/>
                        </a:rPr>
                        <m:t>𝐺𝑟𝑎𝑛𝑑𝑝𝑎𝑟𝑒𝑛𝑡</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𝑀𝑢𝑚</m:t>
                          </m:r>
                          <m:r>
                            <a:rPr lang="en-US" altLang="ja-JP" i="1" dirty="0">
                              <a:latin typeface="Cambria Math" panose="02040503050406030204" pitchFamily="18" charset="0"/>
                            </a:rPr>
                            <m:t>, </m:t>
                          </m:r>
                          <m:r>
                            <a:rPr lang="en-US" altLang="ja-JP" i="1" dirty="0">
                              <a:latin typeface="Cambria Math" panose="02040503050406030204" pitchFamily="18" charset="0"/>
                            </a:rPr>
                            <m:t>𝐶h𝑎𝑟𝑙𝑒𝑠</m:t>
                          </m:r>
                        </m:e>
                      </m:d>
                      <m:r>
                        <a:rPr lang="de-DE" altLang="ja-JP" b="0" i="1" dirty="0" smtClean="0">
                          <a:latin typeface="Cambria Math" panose="02040503050406030204" pitchFamily="18" charset="0"/>
                        </a:rPr>
                        <m:t>,</m:t>
                      </m:r>
                      <m:r>
                        <a:rPr lang="en-US" altLang="ja-JP" i="1" dirty="0">
                          <a:latin typeface="Cambria Math" panose="02040503050406030204" pitchFamily="18" charset="0"/>
                          <a:ea typeface="Cambria Math" panose="02040503050406030204" pitchFamily="18" charset="0"/>
                        </a:rPr>
                        <m:t>¬</m:t>
                      </m:r>
                      <m:r>
                        <a:rPr lang="en-US" altLang="ja-JP" i="1" dirty="0">
                          <a:latin typeface="Cambria Math" panose="02040503050406030204" pitchFamily="18" charset="0"/>
                        </a:rPr>
                        <m:t>𝐺𝑟𝑎𝑛𝑑𝑝𝑎𝑟𝑒𝑛𝑡</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𝑀𝑢𝑚</m:t>
                          </m:r>
                          <m:r>
                            <a:rPr lang="en-US" altLang="ja-JP" i="1" dirty="0">
                              <a:latin typeface="Cambria Math" panose="02040503050406030204" pitchFamily="18" charset="0"/>
                            </a:rPr>
                            <m:t>, </m:t>
                          </m:r>
                          <m:r>
                            <a:rPr lang="en-US" altLang="ja-JP" i="1" dirty="0">
                              <a:latin typeface="Cambria Math" panose="02040503050406030204" pitchFamily="18" charset="0"/>
                            </a:rPr>
                            <m:t>𝐻𝑎𝑟𝑟𝑦</m:t>
                          </m:r>
                        </m:e>
                      </m:d>
                    </m:oMath>
                  </m:oMathPara>
                </a14:m>
                <a:endParaRPr lang="en-GB" dirty="0"/>
              </a:p>
            </p:txBody>
          </p:sp>
        </mc:Choice>
        <mc:Fallback xmlns="">
          <p:sp>
            <p:nvSpPr>
              <p:cNvPr id="6" name="Rectangle 5">
                <a:extLst>
                  <a:ext uri="{FF2B5EF4-FFF2-40B4-BE49-F238E27FC236}">
                    <a16:creationId xmlns:a16="http://schemas.microsoft.com/office/drawing/2014/main" id="{AF4B6733-8B26-2149-8CAE-2B4D8CC6A3D8}"/>
                  </a:ext>
                </a:extLst>
              </p:cNvPr>
              <p:cNvSpPr>
                <a:spLocks noRot="1" noChangeAspect="1" noMove="1" noResize="1" noEditPoints="1" noAdjustHandles="1" noChangeArrowheads="1" noChangeShapeType="1" noTextEdit="1"/>
              </p:cNvSpPr>
              <p:nvPr/>
            </p:nvSpPr>
            <p:spPr>
              <a:xfrm>
                <a:off x="922725" y="3809262"/>
                <a:ext cx="7290708" cy="369332"/>
              </a:xfrm>
              <a:prstGeom prst="rect">
                <a:avLst/>
              </a:prstGeom>
              <a:blipFill>
                <a:blip r:embed="rId6"/>
                <a:stretch>
                  <a:fillRect b="-137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C2924C0-46EB-294E-88A1-CBD7079B074C}"/>
                  </a:ext>
                </a:extLst>
              </p:cNvPr>
              <p:cNvSpPr/>
              <p:nvPr/>
            </p:nvSpPr>
            <p:spPr>
              <a:xfrm>
                <a:off x="3004457" y="1145155"/>
                <a:ext cx="585395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ja-JP" dirty="0">
                          <a:latin typeface="Cambria Math" panose="02040503050406030204" pitchFamily="18" charset="0"/>
                          <a:cs typeface="Times New Roman" charset="0"/>
                          <a:sym typeface="Symbol" charset="0"/>
                        </a:rPr>
                        <m:t>Background</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smtClean="0">
                          <a:solidFill>
                            <a:schemeClr val="bg2">
                              <a:lumMod val="90000"/>
                            </a:schemeClr>
                          </a:solidFill>
                          <a:latin typeface="Cambria Math" panose="02040503050406030204" pitchFamily="18" charset="0"/>
                          <a:sym typeface="Symbol" charset="0"/>
                        </a:rPr>
                        <m:t>Hypothesis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smtClean="0">
                          <a:solidFill>
                            <a:schemeClr val="accent4"/>
                          </a:solidFill>
                          <a:latin typeface="Cambria Math" panose="02040503050406030204" pitchFamily="18" charset="0"/>
                          <a:sym typeface="Symbol" charset="0"/>
                        </a:rPr>
                        <m:t>Descriptions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smtClean="0">
                          <a:solidFill>
                            <a:schemeClr val="accent4"/>
                          </a:solidFill>
                          <a:latin typeface="Cambria Math" panose="02040503050406030204" pitchFamily="18" charset="0"/>
                          <a:cs typeface="Times New Roman" charset="0"/>
                          <a:sym typeface="Symbol" charset="0"/>
                        </a:rPr>
                        <m:t>Classifications</m:t>
                      </m:r>
                    </m:oMath>
                  </m:oMathPara>
                </a14:m>
                <a:endParaRPr lang="en-GB" dirty="0"/>
              </a:p>
            </p:txBody>
          </p:sp>
        </mc:Choice>
        <mc:Fallback xmlns="">
          <p:sp>
            <p:nvSpPr>
              <p:cNvPr id="7" name="Rectangle 6">
                <a:extLst>
                  <a:ext uri="{FF2B5EF4-FFF2-40B4-BE49-F238E27FC236}">
                    <a16:creationId xmlns:a16="http://schemas.microsoft.com/office/drawing/2014/main" id="{7C2924C0-46EB-294E-88A1-CBD7079B074C}"/>
                  </a:ext>
                </a:extLst>
              </p:cNvPr>
              <p:cNvSpPr>
                <a:spLocks noRot="1" noChangeAspect="1" noMove="1" noResize="1" noEditPoints="1" noAdjustHandles="1" noChangeArrowheads="1" noChangeShapeType="1" noTextEdit="1"/>
              </p:cNvSpPr>
              <p:nvPr/>
            </p:nvSpPr>
            <p:spPr>
              <a:xfrm>
                <a:off x="3004457" y="1145155"/>
                <a:ext cx="5853953" cy="369332"/>
              </a:xfrm>
              <a:prstGeom prst="rect">
                <a:avLst/>
              </a:prstGeom>
              <a:blipFill>
                <a:blip r:embed="rId7"/>
                <a:stretch>
                  <a:fillRect/>
                </a:stretch>
              </a:blipFill>
            </p:spPr>
            <p:txBody>
              <a:bodyPr/>
              <a:lstStyle/>
              <a:p>
                <a:r>
                  <a:rPr lang="en-GB">
                    <a:noFill/>
                  </a:rPr>
                  <a:t> </a:t>
                </a:r>
              </a:p>
            </p:txBody>
          </p:sp>
        </mc:Fallback>
      </mc:AlternateContent>
      <p:sp>
        <p:nvSpPr>
          <p:cNvPr id="8" name="Slide Number Placeholder 7">
            <a:extLst>
              <a:ext uri="{FF2B5EF4-FFF2-40B4-BE49-F238E27FC236}">
                <a16:creationId xmlns:a16="http://schemas.microsoft.com/office/drawing/2014/main" id="{941872A5-8BC7-684F-A1DD-AB2ACD3362B1}"/>
              </a:ext>
            </a:extLst>
          </p:cNvPr>
          <p:cNvSpPr>
            <a:spLocks noGrp="1"/>
          </p:cNvSpPr>
          <p:nvPr>
            <p:ph type="sldNum" sz="quarter" idx="12"/>
          </p:nvPr>
        </p:nvSpPr>
        <p:spPr/>
        <p:txBody>
          <a:bodyPr/>
          <a:lstStyle/>
          <a:p>
            <a:fld id="{67C9959E-8E6B-B04C-9955-EA096F41CA7A}" type="slidenum">
              <a:rPr lang="en-GB" smtClean="0"/>
              <a:t>61</a:t>
            </a:fld>
            <a:endParaRPr lang="en-GB"/>
          </a:p>
        </p:txBody>
      </p:sp>
    </p:spTree>
    <p:extLst>
      <p:ext uri="{BB962C8B-B14F-4D97-AF65-F5344CB8AC3E}">
        <p14:creationId xmlns:p14="http://schemas.microsoft.com/office/powerpoint/2010/main" val="23018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2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2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2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r>
              <a:rPr lang="en-US" altLang="ja-JP" dirty="0"/>
              <a:t>Background Knowledge</a:t>
            </a:r>
          </a:p>
        </p:txBody>
      </p:sp>
      <mc:AlternateContent xmlns:mc="http://schemas.openxmlformats.org/markup-compatibility/2006" xmlns:a14="http://schemas.microsoft.com/office/drawing/2010/main">
        <mc:Choice Requires="a14">
          <p:sp>
            <p:nvSpPr>
              <p:cNvPr id="86021" name="Rectangle 3"/>
              <p:cNvSpPr>
                <a:spLocks noGrp="1" noChangeArrowheads="1"/>
              </p:cNvSpPr>
              <p:nvPr>
                <p:ph type="body" idx="1"/>
              </p:nvPr>
            </p:nvSpPr>
            <p:spPr/>
            <p:txBody>
              <a:bodyPr/>
              <a:lstStyle/>
              <a:p>
                <a:r>
                  <a:rPr lang="en-US" altLang="ja-JP" dirty="0"/>
                  <a:t>A little bit of </a:t>
                </a:r>
                <a:br>
                  <a:rPr lang="en-US" altLang="ja-JP" dirty="0"/>
                </a:br>
                <a:r>
                  <a:rPr lang="en-US" altLang="ja-JP" dirty="0">
                    <a:solidFill>
                      <a:schemeClr val="accent4"/>
                    </a:solidFill>
                  </a:rPr>
                  <a:t>background</a:t>
                </a:r>
                <a:r>
                  <a:rPr lang="en-US" altLang="ja-JP" dirty="0"/>
                  <a:t> knowledge helps a lot</a:t>
                </a:r>
              </a:p>
              <a:p>
                <a:pPr lvl="1"/>
                <a:r>
                  <a:rPr lang="en-US" altLang="ja-JP" dirty="0"/>
                  <a:t>E.g., </a:t>
                </a:r>
              </a:p>
              <a:p>
                <a:pPr lvl="2"/>
                <a:r>
                  <a:rPr lang="en-US" altLang="ja-JP" dirty="0"/>
                  <a:t>Background knowledge contains</a:t>
                </a:r>
              </a:p>
              <a:p>
                <a:pPr lvl="1"/>
                <a:endParaRPr lang="en-US" altLang="ja-JP" dirty="0"/>
              </a:p>
              <a:p>
                <a:pPr lvl="2"/>
                <a:r>
                  <a:rPr lang="en-US" altLang="ja-JP" dirty="0"/>
                  <a:t>Grandparent is now reduced to</a:t>
                </a:r>
              </a:p>
              <a:p>
                <a:pPr lvl="1"/>
                <a:endParaRPr lang="en-US" altLang="ja-JP" dirty="0"/>
              </a:p>
              <a:p>
                <a:r>
                  <a:rPr lang="en-US" altLang="ja-JP" dirty="0"/>
                  <a:t>Constructive induction algorithm</a:t>
                </a:r>
              </a:p>
              <a:p>
                <a:pPr lvl="1"/>
                <a:r>
                  <a:rPr lang="en-US" altLang="ja-JP" dirty="0"/>
                  <a:t>Create new predicates to facilitate the expression of explanatory hypotheses</a:t>
                </a:r>
              </a:p>
              <a:p>
                <a:pPr lvl="1"/>
                <a:r>
                  <a:rPr lang="en-US" altLang="ja-JP" dirty="0"/>
                  <a:t>E.g., </a:t>
                </a:r>
              </a:p>
              <a:p>
                <a:pPr lvl="2"/>
                <a:r>
                  <a:rPr lang="en-US" altLang="ja-JP" dirty="0"/>
                  <a:t>Introduce a predicate </a:t>
                </a:r>
                <a14:m>
                  <m:oMath xmlns:m="http://schemas.openxmlformats.org/officeDocument/2006/math">
                    <m:r>
                      <a:rPr lang="en-US" altLang="ja-JP" i="1" dirty="0" smtClean="0">
                        <a:latin typeface="Cambria Math" panose="02040503050406030204" pitchFamily="18" charset="0"/>
                      </a:rPr>
                      <m:t>𝑃𝑎𝑟𝑒𝑛𝑡</m:t>
                    </m:r>
                  </m:oMath>
                </a14:m>
                <a:r>
                  <a:rPr lang="en-US" altLang="ja-JP" dirty="0"/>
                  <a:t> to simplify the definitions of the target predicates</a:t>
                </a:r>
              </a:p>
            </p:txBody>
          </p:sp>
        </mc:Choice>
        <mc:Fallback xmlns="">
          <p:sp>
            <p:nvSpPr>
              <p:cNvPr id="86021" name="Rectangle 3"/>
              <p:cNvSpPr>
                <a:spLocks noGrp="1" noRot="1" noChangeAspect="1" noMove="1" noResize="1" noEditPoints="1" noAdjustHandles="1" noChangeArrowheads="1" noChangeShapeType="1" noTextEdit="1"/>
              </p:cNvSpPr>
              <p:nvPr>
                <p:ph type="body" idx="1"/>
              </p:nvPr>
            </p:nvSpPr>
            <p:spPr>
              <a:blipFill>
                <a:blip r:embed="rId3"/>
                <a:stretch>
                  <a:fillRect l="-1447" t="-1768" b="-7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A0B80B7-5043-E941-8290-BA2ECC92701E}"/>
                  </a:ext>
                </a:extLst>
              </p:cNvPr>
              <p:cNvSpPr/>
              <p:nvPr/>
            </p:nvSpPr>
            <p:spPr>
              <a:xfrm>
                <a:off x="1708151" y="3512231"/>
                <a:ext cx="58499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dirty="0" smtClean="0">
                          <a:latin typeface="Cambria Math" panose="02040503050406030204" pitchFamily="18" charset="0"/>
                        </a:rPr>
                        <m:t>𝐺𝑟𝑎𝑛𝑑𝑝𝑎𝑟𝑒𝑛𝑡</m:t>
                      </m:r>
                      <m:d>
                        <m:dPr>
                          <m:ctrlPr>
                            <a:rPr lang="en-US" altLang="ja-JP" i="1" dirty="0">
                              <a:latin typeface="Cambria Math" panose="02040503050406030204" pitchFamily="18" charset="0"/>
                            </a:rPr>
                          </m:ctrlPr>
                        </m:dPr>
                        <m:e>
                          <m:r>
                            <a:rPr lang="de-DE" altLang="ja-JP" i="1" dirty="0">
                              <a:latin typeface="Cambria Math" panose="02040503050406030204" pitchFamily="18" charset="0"/>
                            </a:rPr>
                            <m:t>𝑥</m:t>
                          </m:r>
                          <m:r>
                            <a:rPr lang="de-DE" altLang="ja-JP" i="1" dirty="0">
                              <a:latin typeface="Cambria Math" panose="02040503050406030204" pitchFamily="18" charset="0"/>
                            </a:rPr>
                            <m:t>,</m:t>
                          </m:r>
                          <m:r>
                            <a:rPr lang="de-DE" altLang="ja-JP" i="1" dirty="0">
                              <a:latin typeface="Cambria Math" panose="02040503050406030204" pitchFamily="18" charset="0"/>
                            </a:rPr>
                            <m:t>𝑦</m:t>
                          </m:r>
                        </m:e>
                      </m:d>
                      <m:r>
                        <a:rPr lang="en-US" altLang="ja-JP" i="1" dirty="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b="0" i="1" dirty="0" smtClean="0">
                              <a:latin typeface="Cambria Math" panose="02040503050406030204" pitchFamily="18" charset="0"/>
                              <a:ea typeface="Cambria Math" panose="02040503050406030204" pitchFamily="18" charset="0"/>
                            </a:rPr>
                            <m:t>𝑃𝑎𝑟𝑒𝑛𝑡</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ea typeface="Cambria Math" panose="02040503050406030204" pitchFamily="18" charset="0"/>
                            </a:rPr>
                            <m:t>𝑃𝑎𝑟𝑒𝑛𝑡</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oMath>
                  </m:oMathPara>
                </a14:m>
                <a:endParaRPr lang="en-GB" dirty="0"/>
              </a:p>
            </p:txBody>
          </p:sp>
        </mc:Choice>
        <mc:Fallback xmlns="">
          <p:sp>
            <p:nvSpPr>
              <p:cNvPr id="4" name="Rectangle 3">
                <a:extLst>
                  <a:ext uri="{FF2B5EF4-FFF2-40B4-BE49-F238E27FC236}">
                    <a16:creationId xmlns:a16="http://schemas.microsoft.com/office/drawing/2014/main" id="{0A0B80B7-5043-E941-8290-BA2ECC92701E}"/>
                  </a:ext>
                </a:extLst>
              </p:cNvPr>
              <p:cNvSpPr>
                <a:spLocks noRot="1" noChangeAspect="1" noMove="1" noResize="1" noEditPoints="1" noAdjustHandles="1" noChangeArrowheads="1" noChangeShapeType="1" noTextEdit="1"/>
              </p:cNvSpPr>
              <p:nvPr/>
            </p:nvSpPr>
            <p:spPr>
              <a:xfrm>
                <a:off x="1708151" y="3512231"/>
                <a:ext cx="5849938" cy="369332"/>
              </a:xfrm>
              <a:prstGeom prst="rect">
                <a:avLst/>
              </a:prstGeom>
              <a:blipFill>
                <a:blip r:embed="rId4"/>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119159D-0C80-AF4E-B3AA-3F14CBC6454E}"/>
                  </a:ext>
                </a:extLst>
              </p:cNvPr>
              <p:cNvSpPr/>
              <p:nvPr/>
            </p:nvSpPr>
            <p:spPr>
              <a:xfrm>
                <a:off x="1981199" y="2754238"/>
                <a:ext cx="518160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altLang="ja-JP" b="0" i="1" dirty="0" smtClean="0">
                          <a:latin typeface="Cambria Math" panose="02040503050406030204" pitchFamily="18" charset="0"/>
                        </a:rPr>
                        <m:t>𝑃𝑎𝑟𝑒𝑛𝑡</m:t>
                      </m:r>
                      <m:d>
                        <m:dPr>
                          <m:ctrlPr>
                            <a:rPr lang="en-US" altLang="ja-JP" i="1" dirty="0">
                              <a:latin typeface="Cambria Math" panose="02040503050406030204" pitchFamily="18" charset="0"/>
                            </a:rPr>
                          </m:ctrlPr>
                        </m:dPr>
                        <m:e>
                          <m:r>
                            <a:rPr lang="de-DE" altLang="ja-JP" i="1" dirty="0">
                              <a:latin typeface="Cambria Math" panose="02040503050406030204" pitchFamily="18" charset="0"/>
                            </a:rPr>
                            <m:t>𝑥</m:t>
                          </m:r>
                          <m:r>
                            <a:rPr lang="de-DE" altLang="ja-JP" i="1" dirty="0">
                              <a:latin typeface="Cambria Math" panose="02040503050406030204" pitchFamily="18" charset="0"/>
                            </a:rPr>
                            <m:t>,</m:t>
                          </m:r>
                          <m:r>
                            <a:rPr lang="de-DE" altLang="ja-JP" i="1" dirty="0">
                              <a:latin typeface="Cambria Math" panose="02040503050406030204" pitchFamily="18" charset="0"/>
                            </a:rPr>
                            <m:t>𝑦</m:t>
                          </m:r>
                        </m:e>
                      </m:d>
                      <m:r>
                        <a:rPr lang="en-US" altLang="ja-JP" i="1" dirty="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𝑀𝑜𝑡h𝑒𝑟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ea typeface="Cambria Math" panose="02040503050406030204" pitchFamily="18" charset="0"/>
                                </a:rPr>
                                <m:t>𝑦</m:t>
                              </m:r>
                            </m:e>
                          </m:d>
                          <m:r>
                            <a:rPr lang="de-DE" altLang="ja-JP" i="1" dirty="0" smtClean="0">
                              <a:latin typeface="Cambria Math" panose="02040503050406030204" pitchFamily="18" charset="0"/>
                              <a:ea typeface="Cambria Math" panose="02040503050406030204" pitchFamily="18" charset="0"/>
                            </a:rPr>
                            <m:t>∨</m:t>
                          </m:r>
                          <m:r>
                            <a:rPr lang="de-DE" altLang="ja-JP" b="0" i="1" dirty="0" smtClean="0">
                              <a:latin typeface="Cambria Math" panose="02040503050406030204" pitchFamily="18" charset="0"/>
                              <a:ea typeface="Cambria Math" panose="02040503050406030204" pitchFamily="18" charset="0"/>
                            </a:rPr>
                            <m:t>𝐹𝑎</m:t>
                          </m:r>
                          <m:r>
                            <a:rPr lang="de-DE" altLang="ja-JP" i="1" dirty="0">
                              <a:latin typeface="Cambria Math" panose="02040503050406030204" pitchFamily="18" charset="0"/>
                              <a:ea typeface="Cambria Math" panose="02040503050406030204" pitchFamily="18" charset="0"/>
                            </a:rPr>
                            <m:t>𝑡h𝑒𝑟</m:t>
                          </m:r>
                          <m:d>
                            <m:dPr>
                              <m:ctrlPr>
                                <a:rPr lang="de-DE" altLang="ja-JP" i="1" dirty="0">
                                  <a:latin typeface="Cambria Math" panose="02040503050406030204" pitchFamily="18" charset="0"/>
                                  <a:ea typeface="Cambria Math" panose="02040503050406030204" pitchFamily="18" charset="0"/>
                                </a:rPr>
                              </m:ctrlPr>
                            </m:dPr>
                            <m:e>
                              <m:r>
                                <a:rPr lang="de-DE" altLang="ja-JP" b="0" i="1" dirty="0" smtClean="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oMath>
                  </m:oMathPara>
                </a14:m>
                <a:endParaRPr lang="en-GB" dirty="0"/>
              </a:p>
            </p:txBody>
          </p:sp>
        </mc:Choice>
        <mc:Fallback xmlns="">
          <p:sp>
            <p:nvSpPr>
              <p:cNvPr id="5" name="Rectangle 4">
                <a:extLst>
                  <a:ext uri="{FF2B5EF4-FFF2-40B4-BE49-F238E27FC236}">
                    <a16:creationId xmlns:a16="http://schemas.microsoft.com/office/drawing/2014/main" id="{4119159D-0C80-AF4E-B3AA-3F14CBC6454E}"/>
                  </a:ext>
                </a:extLst>
              </p:cNvPr>
              <p:cNvSpPr>
                <a:spLocks noRot="1" noChangeAspect="1" noMove="1" noResize="1" noEditPoints="1" noAdjustHandles="1" noChangeArrowheads="1" noChangeShapeType="1" noTextEdit="1"/>
              </p:cNvSpPr>
              <p:nvPr/>
            </p:nvSpPr>
            <p:spPr>
              <a:xfrm>
                <a:off x="1981199" y="2754238"/>
                <a:ext cx="5181601" cy="369332"/>
              </a:xfrm>
              <a:prstGeom prst="rect">
                <a:avLst/>
              </a:prstGeom>
              <a:blipFill>
                <a:blip r:embed="rId5"/>
                <a:stretch>
                  <a:fillRect b="-6667"/>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8223A779-8F38-CD41-9FCA-3107F454897F}"/>
              </a:ext>
            </a:extLst>
          </p:cNvPr>
          <p:cNvSpPr>
            <a:spLocks noGrp="1"/>
          </p:cNvSpPr>
          <p:nvPr>
            <p:ph type="sldNum" sz="quarter" idx="12"/>
          </p:nvPr>
        </p:nvSpPr>
        <p:spPr/>
        <p:txBody>
          <a:bodyPr/>
          <a:lstStyle/>
          <a:p>
            <a:fld id="{67C9959E-8E6B-B04C-9955-EA096F41CA7A}" type="slidenum">
              <a:rPr lang="en-GB" smtClean="0"/>
              <a:t>62</a:t>
            </a:fld>
            <a:endParaRPr lang="en-GB"/>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CBBBC7-2F2B-2447-B150-5AF94F5BCB84}"/>
                  </a:ext>
                </a:extLst>
              </p:cNvPr>
              <p:cNvSpPr/>
              <p:nvPr/>
            </p:nvSpPr>
            <p:spPr>
              <a:xfrm>
                <a:off x="3004457" y="1145155"/>
                <a:ext cx="585395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ja-JP" dirty="0" smtClean="0">
                          <a:solidFill>
                            <a:schemeClr val="accent4"/>
                          </a:solidFill>
                          <a:latin typeface="Cambria Math" panose="02040503050406030204" pitchFamily="18" charset="0"/>
                          <a:cs typeface="Times New Roman" charset="0"/>
                          <a:sym typeface="Symbol" charset="0"/>
                        </a:rPr>
                        <m:t>Background</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sym typeface="Symbol" charset="0"/>
                        </a:rPr>
                        <m:t>Hypothesis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sym typeface="Symbol" charset="0"/>
                        </a:rPr>
                        <m:t>Descriptions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cs typeface="Times New Roman" charset="0"/>
                          <a:sym typeface="Symbol" charset="0"/>
                        </a:rPr>
                        <m:t>Classifications</m:t>
                      </m:r>
                    </m:oMath>
                  </m:oMathPara>
                </a14:m>
                <a:endParaRPr lang="en-GB" dirty="0"/>
              </a:p>
            </p:txBody>
          </p:sp>
        </mc:Choice>
        <mc:Fallback xmlns="">
          <p:sp>
            <p:nvSpPr>
              <p:cNvPr id="11" name="Rectangle 10">
                <a:extLst>
                  <a:ext uri="{FF2B5EF4-FFF2-40B4-BE49-F238E27FC236}">
                    <a16:creationId xmlns:a16="http://schemas.microsoft.com/office/drawing/2014/main" id="{B7CBBBC7-2F2B-2447-B150-5AF94F5BCB84}"/>
                  </a:ext>
                </a:extLst>
              </p:cNvPr>
              <p:cNvSpPr>
                <a:spLocks noRot="1" noChangeAspect="1" noMove="1" noResize="1" noEditPoints="1" noAdjustHandles="1" noChangeArrowheads="1" noChangeShapeType="1" noTextEdit="1"/>
              </p:cNvSpPr>
              <p:nvPr/>
            </p:nvSpPr>
            <p:spPr>
              <a:xfrm>
                <a:off x="3004457" y="1145155"/>
                <a:ext cx="5853953" cy="369332"/>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59090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0114" name="Rectangle 2"/>
              <p:cNvSpPr>
                <a:spLocks noGrp="1" noChangeArrowheads="1"/>
              </p:cNvSpPr>
              <p:nvPr>
                <p:ph type="title"/>
              </p:nvPr>
            </p:nvSpPr>
            <p:spPr/>
            <p:txBody>
              <a:bodyPr>
                <a:normAutofit/>
              </a:bodyPr>
              <a:lstStyle/>
              <a:p>
                <a:r>
                  <a:rPr lang="en-US" altLang="ja-JP" dirty="0"/>
                  <a:t>FOIL: </a:t>
                </a:r>
                <a14:m>
                  <m:oMath xmlns:m="http://schemas.openxmlformats.org/officeDocument/2006/math">
                    <m:r>
                      <a:rPr lang="en-US" altLang="ja-JP" i="1" dirty="0" smtClean="0">
                        <a:latin typeface="Cambria Math" panose="02040503050406030204" pitchFamily="18" charset="0"/>
                      </a:rPr>
                      <m:t>𝐺𝑟𝑎𝑛𝑑𝑝𝑎𝑟𝑒𝑛𝑡</m:t>
                    </m:r>
                  </m:oMath>
                </a14:m>
                <a:r>
                  <a:rPr lang="en-US" altLang="ja-JP" dirty="0"/>
                  <a:t> Example</a:t>
                </a:r>
                <a:endParaRPr lang="en-GB" altLang="ja-JP" dirty="0"/>
              </a:p>
            </p:txBody>
          </p:sp>
        </mc:Choice>
        <mc:Fallback xmlns="">
          <p:sp>
            <p:nvSpPr>
              <p:cNvPr id="90114" name="Rectangle 2"/>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115" name="Rectangle 3"/>
              <p:cNvSpPr>
                <a:spLocks noGrp="1" noChangeArrowheads="1"/>
              </p:cNvSpPr>
              <p:nvPr>
                <p:ph sz="half" idx="1"/>
              </p:nvPr>
            </p:nvSpPr>
            <p:spPr>
              <a:xfrm>
                <a:off x="628650" y="1146048"/>
                <a:ext cx="4253592" cy="5320066"/>
              </a:xfrm>
            </p:spPr>
            <p:txBody>
              <a:bodyPr>
                <a:normAutofit fontScale="85000" lnSpcReduction="20000"/>
              </a:bodyPr>
              <a:lstStyle/>
              <a:p>
                <a:r>
                  <a:rPr lang="en-GB" altLang="ja-JP" dirty="0"/>
                  <a:t>Split positive and negative examples</a:t>
                </a:r>
              </a:p>
              <a:p>
                <a:endParaRPr lang="en-GB" altLang="ja-JP" dirty="0"/>
              </a:p>
              <a:p>
                <a:r>
                  <a:rPr lang="en-GB" altLang="ja-JP" dirty="0"/>
                  <a:t>Construct set of Horn clauses with </a:t>
                </a:r>
                <a14:m>
                  <m:oMath xmlns:m="http://schemas.openxmlformats.org/officeDocument/2006/math">
                    <m:r>
                      <a:rPr lang="en-GB" altLang="ja-JP" i="1" smtClean="0">
                        <a:latin typeface="Cambria Math" panose="02040503050406030204" pitchFamily="18" charset="0"/>
                      </a:rPr>
                      <m:t>𝐺𝑟𝑎𝑛𝑑𝑓𝑎𝑡h𝑒𝑟</m:t>
                    </m:r>
                    <m:d>
                      <m:dPr>
                        <m:ctrlPr>
                          <a:rPr lang="en-GB" altLang="ja-JP" i="1" smtClean="0">
                            <a:latin typeface="Cambria Math" panose="02040503050406030204" pitchFamily="18" charset="0"/>
                          </a:rPr>
                        </m:ctrlPr>
                      </m:dPr>
                      <m:e>
                        <m:r>
                          <a:rPr lang="en-GB" altLang="ja-JP" i="1" smtClean="0">
                            <a:latin typeface="Cambria Math" panose="02040503050406030204" pitchFamily="18" charset="0"/>
                          </a:rPr>
                          <m:t>𝑥</m:t>
                        </m:r>
                        <m:r>
                          <a:rPr lang="en-GB" altLang="ja-JP" i="1" smtClean="0">
                            <a:latin typeface="Cambria Math" panose="02040503050406030204" pitchFamily="18" charset="0"/>
                          </a:rPr>
                          <m:t>,</m:t>
                        </m:r>
                        <m:r>
                          <a:rPr lang="en-GB" altLang="ja-JP" i="1" smtClean="0">
                            <a:latin typeface="Cambria Math" panose="02040503050406030204" pitchFamily="18" charset="0"/>
                          </a:rPr>
                          <m:t>𝑦</m:t>
                        </m:r>
                      </m:e>
                    </m:d>
                  </m:oMath>
                </a14:m>
                <a:r>
                  <a:rPr lang="en-GB" altLang="ja-JP" dirty="0"/>
                  <a:t> as head with the positive examples as instances of the </a:t>
                </a:r>
                <a14:m>
                  <m:oMath xmlns:m="http://schemas.openxmlformats.org/officeDocument/2006/math">
                    <m:r>
                      <a:rPr lang="en-GB" altLang="ja-JP" i="1" smtClean="0">
                        <a:latin typeface="Cambria Math" panose="02040503050406030204" pitchFamily="18" charset="0"/>
                      </a:rPr>
                      <m:t>𝐺𝑟𝑎𝑛𝑑𝑓𝑎𝑡h𝑒𝑟</m:t>
                    </m:r>
                  </m:oMath>
                </a14:m>
                <a:r>
                  <a:rPr lang="en-GB" altLang="ja-JP" dirty="0"/>
                  <a:t> relationship</a:t>
                </a:r>
              </a:p>
              <a:p>
                <a:pPr lvl="1"/>
                <a:r>
                  <a:rPr lang="en-GB" altLang="ja-JP" dirty="0"/>
                  <a:t>Start with a clause with an empty body</a:t>
                </a:r>
              </a:p>
              <a:p>
                <a:pPr lvl="1"/>
                <a:r>
                  <a:rPr lang="en-GB" altLang="ja-JP" dirty="0">
                    <a:sym typeface="Symbol" charset="0"/>
                  </a:rPr>
                  <a:t>All examples are now classified as positive, so specialize to rule out the negative examples</a:t>
                </a:r>
              </a:p>
              <a:p>
                <a:pPr marL="715963" lvl="1" indent="-258763">
                  <a:buFont typeface="+mj-lt"/>
                  <a:buAutoNum type="arabicPeriod"/>
                </a:pPr>
                <a:r>
                  <a:rPr lang="en-GB" altLang="ja-JP" dirty="0">
                    <a:sym typeface="Symbol" charset="0"/>
                  </a:rPr>
                  <a:t>Incorrectly classifies the 12 positive examples</a:t>
                </a:r>
              </a:p>
              <a:p>
                <a:pPr marL="715963" lvl="1" indent="-258763">
                  <a:buFont typeface="+mj-lt"/>
                  <a:buAutoNum type="arabicPeriod"/>
                </a:pPr>
                <a:r>
                  <a:rPr lang="en-GB" altLang="ja-JP" dirty="0">
                    <a:sym typeface="Symbol" charset="0"/>
                  </a:rPr>
                  <a:t>Incorrect on a larger part of the negative examples</a:t>
                </a:r>
              </a:p>
              <a:p>
                <a:pPr marL="715963" lvl="1" indent="-258763">
                  <a:buFont typeface="+mj-lt"/>
                  <a:buAutoNum type="arabicPeriod"/>
                </a:pPr>
                <a:r>
                  <a:rPr lang="en-GB" altLang="ja-JP" dirty="0">
                    <a:sym typeface="Symbol" charset="0"/>
                  </a:rPr>
                  <a:t>Prefer the third clause and specialise it further</a:t>
                </a:r>
              </a:p>
              <a:p>
                <a:pPr lvl="1"/>
                <a:endParaRPr lang="en-GB" altLang="ja-JP" dirty="0">
                  <a:sym typeface="Symbol" charset="0"/>
                </a:endParaRPr>
              </a:p>
              <a:p>
                <a:pPr lvl="1"/>
                <a:endParaRPr lang="en-GB" altLang="ja-JP" dirty="0">
                  <a:sym typeface="Symbol" charset="0"/>
                </a:endParaRPr>
              </a:p>
              <a:p>
                <a:pPr lvl="1"/>
                <a:endParaRPr lang="en-GB" altLang="ja-JP" dirty="0">
                  <a:sym typeface="Symbol" charset="0"/>
                </a:endParaRPr>
              </a:p>
            </p:txBody>
          </p:sp>
        </mc:Choice>
        <mc:Fallback xmlns="">
          <p:sp>
            <p:nvSpPr>
              <p:cNvPr id="90115" name="Rectangle 3"/>
              <p:cNvSpPr>
                <a:spLocks noGrp="1" noRot="1" noChangeAspect="1" noMove="1" noResize="1" noEditPoints="1" noAdjustHandles="1" noChangeArrowheads="1" noChangeShapeType="1" noTextEdit="1"/>
              </p:cNvSpPr>
              <p:nvPr>
                <p:ph sz="half" idx="1"/>
              </p:nvPr>
            </p:nvSpPr>
            <p:spPr>
              <a:xfrm>
                <a:off x="628650" y="1146048"/>
                <a:ext cx="4253592" cy="5320066"/>
              </a:xfrm>
              <a:blipFill>
                <a:blip r:embed="rId4"/>
                <a:stretch>
                  <a:fillRect l="-1791" t="-2381" r="-299"/>
                </a:stretch>
              </a:blipFill>
            </p:spPr>
            <p:txBody>
              <a:bodyPr/>
              <a:lstStyle/>
              <a:p>
                <a:r>
                  <a:rPr lang="en-GB">
                    <a:noFill/>
                  </a:rPr>
                  <a:t> </a:t>
                </a:r>
              </a:p>
            </p:txBody>
          </p:sp>
        </mc:Fallback>
      </mc:AlternateContent>
      <p:sp>
        <p:nvSpPr>
          <p:cNvPr id="9" name="Content Placeholder 8">
            <a:extLst>
              <a:ext uri="{FF2B5EF4-FFF2-40B4-BE49-F238E27FC236}">
                <a16:creationId xmlns:a16="http://schemas.microsoft.com/office/drawing/2014/main" id="{50786524-FB5A-D845-A733-C9CDA460509E}"/>
              </a:ext>
            </a:extLst>
          </p:cNvPr>
          <p:cNvSpPr>
            <a:spLocks noGrp="1"/>
          </p:cNvSpPr>
          <p:nvPr>
            <p:ph sz="half" idx="2"/>
          </p:nvPr>
        </p:nvSpPr>
        <p:spPr>
          <a:xfrm>
            <a:off x="4882242" y="1146048"/>
            <a:ext cx="3633107" cy="5030915"/>
          </a:xfrm>
        </p:spPr>
        <p:txBody>
          <a:bodyPr>
            <a:normAutofit fontScale="85000" lnSpcReduction="20000"/>
          </a:bodyPr>
          <a:lstStyle/>
          <a:p>
            <a:r>
              <a:rPr lang="en-GB" altLang="ja-JP" dirty="0"/>
              <a:t>Positive:</a:t>
            </a:r>
          </a:p>
          <a:p>
            <a:pPr lvl="2"/>
            <a:endParaRPr lang="en-GB" altLang="ja-JP" dirty="0"/>
          </a:p>
          <a:p>
            <a:pPr lvl="2"/>
            <a:endParaRPr lang="en-GB" altLang="ja-JP" dirty="0"/>
          </a:p>
          <a:p>
            <a:r>
              <a:rPr lang="en-GB" altLang="ja-JP" dirty="0"/>
              <a:t>Negative:</a:t>
            </a:r>
          </a:p>
          <a:p>
            <a:pPr lvl="1"/>
            <a:endParaRPr lang="en-GB" dirty="0"/>
          </a:p>
          <a:p>
            <a:pPr lvl="1"/>
            <a:endParaRPr lang="en-GB" dirty="0"/>
          </a:p>
          <a:p>
            <a:endParaRPr lang="en-GB" dirty="0"/>
          </a:p>
          <a:p>
            <a:r>
              <a:rPr lang="en-GB" dirty="0"/>
              <a:t>Start:</a:t>
            </a:r>
          </a:p>
          <a:p>
            <a:pPr lvl="1"/>
            <a:endParaRPr lang="en-GB" dirty="0"/>
          </a:p>
          <a:p>
            <a:r>
              <a:rPr lang="en-GB" dirty="0"/>
              <a:t>3 potential additions:</a:t>
            </a:r>
          </a:p>
          <a:p>
            <a:endParaRPr lang="en-GB" dirty="0"/>
          </a:p>
          <a:p>
            <a:endParaRPr lang="en-GB" dirty="0"/>
          </a:p>
          <a:p>
            <a:pPr lvl="1"/>
            <a:endParaRPr lang="en-GB" dirty="0"/>
          </a:p>
          <a:p>
            <a:r>
              <a:rPr lang="en-GB" dirty="0"/>
              <a:t>Further specialisation:</a:t>
            </a:r>
          </a:p>
        </p:txBody>
      </p:sp>
      <p:sp>
        <p:nvSpPr>
          <p:cNvPr id="4" name="Slide Number Placeholder 3">
            <a:extLst>
              <a:ext uri="{FF2B5EF4-FFF2-40B4-BE49-F238E27FC236}">
                <a16:creationId xmlns:a16="http://schemas.microsoft.com/office/drawing/2014/main" id="{98F2F11B-BA97-0442-9F8B-64D92A91AE88}"/>
              </a:ext>
            </a:extLst>
          </p:cNvPr>
          <p:cNvSpPr>
            <a:spLocks noGrp="1"/>
          </p:cNvSpPr>
          <p:nvPr>
            <p:ph type="sldNum" sz="quarter" idx="12"/>
          </p:nvPr>
        </p:nvSpPr>
        <p:spPr/>
        <p:txBody>
          <a:bodyPr/>
          <a:lstStyle/>
          <a:p>
            <a:fld id="{67C9959E-8E6B-B04C-9955-EA096F41CA7A}" type="slidenum">
              <a:rPr lang="en-GB" smtClean="0"/>
              <a:t>63</a:t>
            </a:fld>
            <a:endParaRPr lang="en-GB"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B2EE5FE-AC45-0540-B5F4-8F26A5ECB438}"/>
                  </a:ext>
                </a:extLst>
              </p:cNvPr>
              <p:cNvSpPr/>
              <p:nvPr/>
            </p:nvSpPr>
            <p:spPr>
              <a:xfrm>
                <a:off x="5114924" y="1421063"/>
                <a:ext cx="3347358" cy="646331"/>
              </a:xfrm>
              <a:prstGeom prst="rect">
                <a:avLst/>
              </a:prstGeom>
            </p:spPr>
            <p:txBody>
              <a:bodyPr wrap="square">
                <a:spAutoFit/>
              </a:bodyPr>
              <a:lstStyle/>
              <a:p>
                <a:r>
                  <a:rPr lang="en-GB" altLang="ja-JP" dirty="0"/>
                  <a:t>&lt;</a:t>
                </a:r>
                <a14:m>
                  <m:oMath xmlns:m="http://schemas.openxmlformats.org/officeDocument/2006/math">
                    <m:r>
                      <a:rPr lang="en-GB" altLang="ja-JP" i="1">
                        <a:latin typeface="Cambria Math" panose="02040503050406030204" pitchFamily="18" charset="0"/>
                      </a:rPr>
                      <m:t>𝐺𝑒𝑜𝑟𝑔𝑒</m:t>
                    </m:r>
                  </m:oMath>
                </a14:m>
                <a:r>
                  <a:rPr lang="en-GB" altLang="ja-JP" dirty="0"/>
                  <a:t>,</a:t>
                </a:r>
                <a14:m>
                  <m:oMath xmlns:m="http://schemas.openxmlformats.org/officeDocument/2006/math">
                    <m:r>
                      <a:rPr lang="en-GB" altLang="ja-JP" i="1">
                        <a:latin typeface="Cambria Math" panose="02040503050406030204" pitchFamily="18" charset="0"/>
                      </a:rPr>
                      <m:t>𝐴𝑛𝑛𝑒</m:t>
                    </m:r>
                  </m:oMath>
                </a14:m>
                <a:r>
                  <a:rPr lang="en-GB" altLang="ja-JP" dirty="0"/>
                  <a:t>&gt;, &lt;</a:t>
                </a:r>
                <a14:m>
                  <m:oMath xmlns:m="http://schemas.openxmlformats.org/officeDocument/2006/math">
                    <m:r>
                      <a:rPr lang="en-GB" altLang="ja-JP" i="1">
                        <a:latin typeface="Cambria Math" panose="02040503050406030204" pitchFamily="18" charset="0"/>
                      </a:rPr>
                      <m:t>𝑃h𝑖𝑙𝑖𝑝</m:t>
                    </m:r>
                  </m:oMath>
                </a14:m>
                <a:r>
                  <a:rPr lang="en-GB" altLang="ja-JP" dirty="0"/>
                  <a:t>,</a:t>
                </a:r>
                <a14:m>
                  <m:oMath xmlns:m="http://schemas.openxmlformats.org/officeDocument/2006/math">
                    <m:r>
                      <a:rPr lang="en-GB" altLang="ja-JP" i="1">
                        <a:latin typeface="Cambria Math" panose="02040503050406030204" pitchFamily="18" charset="0"/>
                      </a:rPr>
                      <m:t>𝑃𝑒𝑡𝑒𝑟</m:t>
                    </m:r>
                  </m:oMath>
                </a14:m>
                <a:r>
                  <a:rPr lang="en-GB" altLang="ja-JP" dirty="0"/>
                  <a:t>&gt;, </a:t>
                </a:r>
              </a:p>
              <a:p>
                <a:r>
                  <a:rPr lang="en-GB" altLang="ja-JP" dirty="0"/>
                  <a:t>&lt;</a:t>
                </a:r>
                <a14:m>
                  <m:oMath xmlns:m="http://schemas.openxmlformats.org/officeDocument/2006/math">
                    <m:r>
                      <a:rPr lang="en-GB" altLang="ja-JP" i="1">
                        <a:latin typeface="Cambria Math" panose="02040503050406030204" pitchFamily="18" charset="0"/>
                      </a:rPr>
                      <m:t>𝑆𝑝𝑒𝑛𝑐𝑒𝑟</m:t>
                    </m:r>
                  </m:oMath>
                </a14:m>
                <a:r>
                  <a:rPr lang="en-GB" altLang="ja-JP" dirty="0"/>
                  <a:t>,</a:t>
                </a:r>
                <a14:m>
                  <m:oMath xmlns:m="http://schemas.openxmlformats.org/officeDocument/2006/math">
                    <m:r>
                      <a:rPr lang="en-GB" altLang="ja-JP" i="1">
                        <a:latin typeface="Cambria Math" panose="02040503050406030204" pitchFamily="18" charset="0"/>
                      </a:rPr>
                      <m:t>𝐻𝑎𝑟𝑟𝑦</m:t>
                    </m:r>
                  </m:oMath>
                </a14:m>
                <a:r>
                  <a:rPr lang="en-GB" altLang="ja-JP" dirty="0"/>
                  <a:t>&gt;, …</a:t>
                </a:r>
                <a:endParaRPr lang="en-GB" dirty="0"/>
              </a:p>
            </p:txBody>
          </p:sp>
        </mc:Choice>
        <mc:Fallback xmlns="">
          <p:sp>
            <p:nvSpPr>
              <p:cNvPr id="2" name="Rectangle 1">
                <a:extLst>
                  <a:ext uri="{FF2B5EF4-FFF2-40B4-BE49-F238E27FC236}">
                    <a16:creationId xmlns:a16="http://schemas.microsoft.com/office/drawing/2014/main" id="{5B2EE5FE-AC45-0540-B5F4-8F26A5ECB438}"/>
                  </a:ext>
                </a:extLst>
              </p:cNvPr>
              <p:cNvSpPr>
                <a:spLocks noRot="1" noChangeAspect="1" noMove="1" noResize="1" noEditPoints="1" noAdjustHandles="1" noChangeArrowheads="1" noChangeShapeType="1" noTextEdit="1"/>
              </p:cNvSpPr>
              <p:nvPr/>
            </p:nvSpPr>
            <p:spPr>
              <a:xfrm>
                <a:off x="5114924" y="1421063"/>
                <a:ext cx="3347358" cy="646331"/>
              </a:xfrm>
              <a:prstGeom prst="rect">
                <a:avLst/>
              </a:prstGeom>
              <a:blipFill>
                <a:blip r:embed="rId5"/>
                <a:stretch>
                  <a:fillRect l="-1515" t="-3846" r="-4545" b="-13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F2B60DC-2603-994A-BDD9-E521BD86794D}"/>
                  </a:ext>
                </a:extLst>
              </p:cNvPr>
              <p:cNvSpPr/>
              <p:nvPr/>
            </p:nvSpPr>
            <p:spPr>
              <a:xfrm>
                <a:off x="5114924" y="2316230"/>
                <a:ext cx="3771901" cy="646331"/>
              </a:xfrm>
              <a:prstGeom prst="rect">
                <a:avLst/>
              </a:prstGeom>
            </p:spPr>
            <p:txBody>
              <a:bodyPr wrap="square">
                <a:spAutoFit/>
              </a:bodyPr>
              <a:lstStyle/>
              <a:p>
                <a:r>
                  <a:rPr lang="en-GB" altLang="ja-JP" dirty="0"/>
                  <a:t>&lt;</a:t>
                </a:r>
                <a14:m>
                  <m:oMath xmlns:m="http://schemas.openxmlformats.org/officeDocument/2006/math">
                    <m:r>
                      <a:rPr lang="en-GB" altLang="ja-JP" i="1">
                        <a:latin typeface="Cambria Math" panose="02040503050406030204" pitchFamily="18" charset="0"/>
                      </a:rPr>
                      <m:t>𝐺𝑒𝑜𝑟𝑔𝑒</m:t>
                    </m:r>
                  </m:oMath>
                </a14:m>
                <a:r>
                  <a:rPr lang="en-GB" altLang="ja-JP" dirty="0"/>
                  <a:t>,</a:t>
                </a:r>
                <a14:m>
                  <m:oMath xmlns:m="http://schemas.openxmlformats.org/officeDocument/2006/math">
                    <m:r>
                      <a:rPr lang="en-GB" altLang="ja-JP" i="1">
                        <a:latin typeface="Cambria Math" panose="02040503050406030204" pitchFamily="18" charset="0"/>
                      </a:rPr>
                      <m:t>𝐸𝑙𝑖𝑧𝑎𝑏𝑒𝑡h</m:t>
                    </m:r>
                  </m:oMath>
                </a14:m>
                <a:r>
                  <a:rPr lang="en-GB" altLang="ja-JP" dirty="0"/>
                  <a:t>&gt;, &lt;</a:t>
                </a:r>
                <a14:m>
                  <m:oMath xmlns:m="http://schemas.openxmlformats.org/officeDocument/2006/math">
                    <m:r>
                      <a:rPr lang="en-GB" altLang="ja-JP" i="1">
                        <a:latin typeface="Cambria Math" panose="02040503050406030204" pitchFamily="18" charset="0"/>
                      </a:rPr>
                      <m:t>𝐻𝑎𝑟𝑟𝑦</m:t>
                    </m:r>
                  </m:oMath>
                </a14:m>
                <a:r>
                  <a:rPr lang="en-GB" altLang="ja-JP" dirty="0"/>
                  <a:t>,</a:t>
                </a:r>
                <a14:m>
                  <m:oMath xmlns:m="http://schemas.openxmlformats.org/officeDocument/2006/math">
                    <m:r>
                      <a:rPr lang="en-GB" altLang="ja-JP" i="1">
                        <a:latin typeface="Cambria Math" panose="02040503050406030204" pitchFamily="18" charset="0"/>
                      </a:rPr>
                      <m:t>𝑍𝑎𝑟𝑎</m:t>
                    </m:r>
                  </m:oMath>
                </a14:m>
                <a:r>
                  <a:rPr lang="en-GB" altLang="ja-JP" dirty="0"/>
                  <a:t>&gt;, </a:t>
                </a:r>
              </a:p>
              <a:p>
                <a:r>
                  <a:rPr lang="en-GB" altLang="ja-JP" dirty="0"/>
                  <a:t>&lt;</a:t>
                </a:r>
                <a14:m>
                  <m:oMath xmlns:m="http://schemas.openxmlformats.org/officeDocument/2006/math">
                    <m:r>
                      <a:rPr lang="en-GB" altLang="ja-JP" i="1">
                        <a:latin typeface="Cambria Math" panose="02040503050406030204" pitchFamily="18" charset="0"/>
                      </a:rPr>
                      <m:t>𝐶h𝑎𝑟𝑙𝑒𝑠</m:t>
                    </m:r>
                  </m:oMath>
                </a14:m>
                <a:r>
                  <a:rPr lang="en-GB" altLang="ja-JP" dirty="0"/>
                  <a:t>,</a:t>
                </a:r>
                <a14:m>
                  <m:oMath xmlns:m="http://schemas.openxmlformats.org/officeDocument/2006/math">
                    <m:r>
                      <a:rPr lang="en-GB" altLang="ja-JP" i="1">
                        <a:latin typeface="Cambria Math" panose="02040503050406030204" pitchFamily="18" charset="0"/>
                      </a:rPr>
                      <m:t>𝑃h𝑖𝑙𝑖𝑝</m:t>
                    </m:r>
                  </m:oMath>
                </a14:m>
                <a:r>
                  <a:rPr lang="en-GB" altLang="ja-JP" dirty="0"/>
                  <a:t>&gt;, …</a:t>
                </a:r>
                <a:endParaRPr lang="en-GB" dirty="0"/>
              </a:p>
            </p:txBody>
          </p:sp>
        </mc:Choice>
        <mc:Fallback xmlns="">
          <p:sp>
            <p:nvSpPr>
              <p:cNvPr id="3" name="Rectangle 2">
                <a:extLst>
                  <a:ext uri="{FF2B5EF4-FFF2-40B4-BE49-F238E27FC236}">
                    <a16:creationId xmlns:a16="http://schemas.microsoft.com/office/drawing/2014/main" id="{CF2B60DC-2603-994A-BDD9-E521BD86794D}"/>
                  </a:ext>
                </a:extLst>
              </p:cNvPr>
              <p:cNvSpPr>
                <a:spLocks noRot="1" noChangeAspect="1" noMove="1" noResize="1" noEditPoints="1" noAdjustHandles="1" noChangeArrowheads="1" noChangeShapeType="1" noTextEdit="1"/>
              </p:cNvSpPr>
              <p:nvPr/>
            </p:nvSpPr>
            <p:spPr>
              <a:xfrm>
                <a:off x="5114924" y="2316230"/>
                <a:ext cx="3771901" cy="646331"/>
              </a:xfrm>
              <a:prstGeom prst="rect">
                <a:avLst/>
              </a:prstGeom>
              <a:blipFill>
                <a:blip r:embed="rId6"/>
                <a:stretch>
                  <a:fillRect l="-1342" t="-1923" r="-4027" b="-153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DAB9B5F-838E-D64A-8450-23216ED17E09}"/>
                  </a:ext>
                </a:extLst>
              </p:cNvPr>
              <p:cNvSpPr/>
              <p:nvPr/>
            </p:nvSpPr>
            <p:spPr>
              <a:xfrm>
                <a:off x="5114924" y="3578552"/>
                <a:ext cx="289598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altLang="ja-JP" b="0" i="0" smtClean="0">
                          <a:latin typeface="Cambria Math" panose="02040503050406030204" pitchFamily="18" charset="0"/>
                          <a:ea typeface="Cambria Math" panose="02040503050406030204" pitchFamily="18" charset="0"/>
                          <a:sym typeface="Symbol" charset="0"/>
                        </a:rPr>
                        <m:t>______</m:t>
                      </m:r>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m:oMathPara>
                </a14:m>
                <a:endParaRPr lang="en-GB" dirty="0"/>
              </a:p>
            </p:txBody>
          </p:sp>
        </mc:Choice>
        <mc:Fallback xmlns="">
          <p:sp>
            <p:nvSpPr>
              <p:cNvPr id="5" name="Rectangle 4">
                <a:extLst>
                  <a:ext uri="{FF2B5EF4-FFF2-40B4-BE49-F238E27FC236}">
                    <a16:creationId xmlns:a16="http://schemas.microsoft.com/office/drawing/2014/main" id="{5DAB9B5F-838E-D64A-8450-23216ED17E09}"/>
                  </a:ext>
                </a:extLst>
              </p:cNvPr>
              <p:cNvSpPr>
                <a:spLocks noRot="1" noChangeAspect="1" noMove="1" noResize="1" noEditPoints="1" noAdjustHandles="1" noChangeArrowheads="1" noChangeShapeType="1" noTextEdit="1"/>
              </p:cNvSpPr>
              <p:nvPr/>
            </p:nvSpPr>
            <p:spPr>
              <a:xfrm>
                <a:off x="5114924" y="3578552"/>
                <a:ext cx="2895980" cy="369332"/>
              </a:xfrm>
              <a:prstGeom prst="rect">
                <a:avLst/>
              </a:prstGeom>
              <a:blipFill>
                <a:blip r:embed="rId7"/>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0A3B3FE-DDB7-AD49-B96E-856594808D49}"/>
                  </a:ext>
                </a:extLst>
              </p:cNvPr>
              <p:cNvSpPr/>
              <p:nvPr/>
            </p:nvSpPr>
            <p:spPr>
              <a:xfrm>
                <a:off x="5114924" y="4333804"/>
                <a:ext cx="4000500" cy="923330"/>
              </a:xfrm>
              <a:prstGeom prst="rect">
                <a:avLst/>
              </a:prstGeom>
            </p:spPr>
            <p:txBody>
              <a:bodyPr wrap="square">
                <a:spAutoFit/>
              </a:bodyPr>
              <a:lstStyle/>
              <a:p>
                <a:pPr marL="268288" lvl="2" indent="-268288">
                  <a:buFont typeface="+mj-lt"/>
                  <a:buAutoNum type="arabicPeriod"/>
                </a:pPr>
                <a:r>
                  <a:rPr lang="en-GB" altLang="ja-JP" dirty="0">
                    <a:sym typeface="Symbol" charset="0"/>
                  </a:rPr>
                  <a:t> </a:t>
                </a:r>
                <a14:m>
                  <m:oMath xmlns:m="http://schemas.openxmlformats.org/officeDocument/2006/math">
                    <m:r>
                      <a:rPr lang="en-GB" altLang="ja-JP" i="1">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a14:m>
                <a:endParaRPr lang="en-GB" altLang="ja-JP" dirty="0">
                  <a:sym typeface="Symbol" charset="0"/>
                </a:endParaRPr>
              </a:p>
              <a:p>
                <a:pPr marL="268288" lvl="2" indent="-268288">
                  <a:buFont typeface="+mj-lt"/>
                  <a:buAutoNum type="arabicPeriod"/>
                </a:pPr>
                <a:r>
                  <a:rPr lang="en-GB" altLang="ja-JP" dirty="0">
                    <a:sym typeface="Symbol" charset="0"/>
                  </a:rPr>
                  <a:t> </a:t>
                </a:r>
                <a14:m>
                  <m:oMath xmlns:m="http://schemas.openxmlformats.org/officeDocument/2006/math">
                    <m:r>
                      <a:rPr lang="en-GB" altLang="ja-JP" i="1">
                        <a:latin typeface="Cambria Math" panose="02040503050406030204" pitchFamily="18" charset="0"/>
                        <a:sym typeface="Symbol" charset="0"/>
                      </a:rPr>
                      <m:t>𝑃𝑎𝑟𝑒𝑛𝑡</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a14:m>
                <a:endParaRPr lang="en-GB" altLang="ja-JP" dirty="0">
                  <a:sym typeface="Symbol" charset="0"/>
                </a:endParaRPr>
              </a:p>
              <a:p>
                <a:pPr marL="268288" lvl="2" indent="-268288">
                  <a:buFont typeface="+mj-lt"/>
                  <a:buAutoNum type="arabicPeriod"/>
                </a:pPr>
                <a:r>
                  <a:rPr lang="en-GB" altLang="ja-JP" dirty="0">
                    <a:sym typeface="Symbol" charset="0"/>
                  </a:rPr>
                  <a:t> </a:t>
                </a:r>
                <a14:m>
                  <m:oMath xmlns:m="http://schemas.openxmlformats.org/officeDocument/2006/math">
                    <m:r>
                      <a:rPr lang="en-GB" altLang="ja-JP" i="1">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a14:m>
                <a:endParaRPr lang="en-GB" dirty="0"/>
              </a:p>
            </p:txBody>
          </p:sp>
        </mc:Choice>
        <mc:Fallback xmlns="">
          <p:sp>
            <p:nvSpPr>
              <p:cNvPr id="6" name="Rectangle 5">
                <a:extLst>
                  <a:ext uri="{FF2B5EF4-FFF2-40B4-BE49-F238E27FC236}">
                    <a16:creationId xmlns:a16="http://schemas.microsoft.com/office/drawing/2014/main" id="{20A3B3FE-DDB7-AD49-B96E-856594808D49}"/>
                  </a:ext>
                </a:extLst>
              </p:cNvPr>
              <p:cNvSpPr>
                <a:spLocks noRot="1" noChangeAspect="1" noMove="1" noResize="1" noEditPoints="1" noAdjustHandles="1" noChangeArrowheads="1" noChangeShapeType="1" noTextEdit="1"/>
              </p:cNvSpPr>
              <p:nvPr/>
            </p:nvSpPr>
            <p:spPr>
              <a:xfrm>
                <a:off x="5114924" y="4333804"/>
                <a:ext cx="4000500" cy="923330"/>
              </a:xfrm>
              <a:prstGeom prst="rect">
                <a:avLst/>
              </a:prstGeom>
              <a:blipFill>
                <a:blip r:embed="rId8"/>
                <a:stretch>
                  <a:fillRect l="-1266" t="-2703" b="-81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9F5AF15-B60D-1D47-9BA0-583B4710B66A}"/>
                  </a:ext>
                </a:extLst>
              </p:cNvPr>
              <p:cNvSpPr/>
              <p:nvPr/>
            </p:nvSpPr>
            <p:spPr>
              <a:xfrm>
                <a:off x="5436242" y="5751482"/>
                <a:ext cx="3129263" cy="646331"/>
              </a:xfrm>
              <a:prstGeom prst="rect">
                <a:avLst/>
              </a:prstGeom>
            </p:spPr>
            <p:txBody>
              <a:bodyPr wrap="square">
                <a:spAutoFit/>
              </a:bodyPr>
              <a:lstStyle/>
              <a:p>
                <a:pPr marL="7938" lvl="3"/>
                <a14:m>
                  <m:oMathPara xmlns:m="http://schemas.openxmlformats.org/officeDocument/2006/math">
                    <m:oMathParaPr>
                      <m:jc m:val="centerGroup"/>
                    </m:oMathParaPr>
                    <m:oMath xmlns:m="http://schemas.openxmlformats.org/officeDocument/2006/math">
                      <m:r>
                        <a:rPr lang="en-GB" altLang="ja-JP" i="1" smtClean="0">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ea typeface="Cambria Math" panose="02040503050406030204" pitchFamily="18" charset="0"/>
                          <a:sym typeface="Symbol" charset="0"/>
                        </a:rPr>
                        <m:t>𝑃𝑎𝑟𝑒𝑛𝑡</m:t>
                      </m:r>
                      <m:d>
                        <m:dPr>
                          <m:ctrlPr>
                            <a:rPr lang="en-GB" altLang="ja-JP" i="1">
                              <a:latin typeface="Cambria Math" panose="02040503050406030204" pitchFamily="18" charset="0"/>
                              <a:ea typeface="Cambria Math" panose="02040503050406030204" pitchFamily="18" charset="0"/>
                              <a:sym typeface="Symbol" charset="0"/>
                            </a:rPr>
                          </m:ctrlPr>
                        </m:dPr>
                        <m:e>
                          <m:r>
                            <a:rPr lang="en-GB" altLang="ja-JP" i="1">
                              <a:latin typeface="Cambria Math" panose="02040503050406030204" pitchFamily="18" charset="0"/>
                              <a:ea typeface="Cambria Math" panose="02040503050406030204" pitchFamily="18" charset="0"/>
                              <a:sym typeface="Symbol" charset="0"/>
                            </a:rPr>
                            <m:t>𝑧</m:t>
                          </m:r>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ea typeface="Cambria Math" panose="02040503050406030204" pitchFamily="18" charset="0"/>
                              <a:sym typeface="Symbol" charset="0"/>
                            </a:rPr>
                            <m:t>𝑦</m:t>
                          </m:r>
                        </m:e>
                      </m:d>
                    </m:oMath>
                  </m:oMathPara>
                </a14:m>
                <a:endParaRPr lang="de-DE" altLang="ja-JP" i="1" dirty="0">
                  <a:latin typeface="Cambria Math" panose="02040503050406030204" pitchFamily="18" charset="0"/>
                  <a:ea typeface="Cambria Math" panose="02040503050406030204" pitchFamily="18" charset="0"/>
                  <a:sym typeface="Symbol" charset="0"/>
                </a:endParaRPr>
              </a:p>
              <a:p>
                <a:pPr marL="7938" lvl="3"/>
                <a14:m>
                  <m:oMathPara xmlns:m="http://schemas.openxmlformats.org/officeDocument/2006/math">
                    <m:oMathParaPr>
                      <m:jc m:val="centerGroup"/>
                    </m:oMathParaPr>
                    <m:oMath xmlns:m="http://schemas.openxmlformats.org/officeDocument/2006/math">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m:oMathPara>
                </a14:m>
                <a:endParaRPr lang="en-GB" altLang="ja-JP" dirty="0">
                  <a:sym typeface="Symbol" charset="0"/>
                </a:endParaRPr>
              </a:p>
            </p:txBody>
          </p:sp>
        </mc:Choice>
        <mc:Fallback xmlns="">
          <p:sp>
            <p:nvSpPr>
              <p:cNvPr id="7" name="Rectangle 6">
                <a:extLst>
                  <a:ext uri="{FF2B5EF4-FFF2-40B4-BE49-F238E27FC236}">
                    <a16:creationId xmlns:a16="http://schemas.microsoft.com/office/drawing/2014/main" id="{A9F5AF15-B60D-1D47-9BA0-583B4710B66A}"/>
                  </a:ext>
                </a:extLst>
              </p:cNvPr>
              <p:cNvSpPr>
                <a:spLocks noRot="1" noChangeAspect="1" noMove="1" noResize="1" noEditPoints="1" noAdjustHandles="1" noChangeArrowheads="1" noChangeShapeType="1" noTextEdit="1"/>
              </p:cNvSpPr>
              <p:nvPr/>
            </p:nvSpPr>
            <p:spPr>
              <a:xfrm>
                <a:off x="5436242" y="5751482"/>
                <a:ext cx="3129263" cy="646331"/>
              </a:xfrm>
              <a:prstGeom prst="rect">
                <a:avLst/>
              </a:prstGeom>
              <a:blipFill>
                <a:blip r:embed="rId9"/>
                <a:stretch>
                  <a:fillRect b="-7692"/>
                </a:stretch>
              </a:blipFill>
            </p:spPr>
            <p:txBody>
              <a:bodyPr/>
              <a:lstStyle/>
              <a:p>
                <a:r>
                  <a:rPr lang="en-GB">
                    <a:noFill/>
                  </a:rPr>
                  <a:t> </a:t>
                </a:r>
              </a:p>
            </p:txBody>
          </p:sp>
        </mc:Fallback>
      </mc:AlternateContent>
    </p:spTree>
    <p:extLst>
      <p:ext uri="{BB962C8B-B14F-4D97-AF65-F5344CB8AC3E}">
        <p14:creationId xmlns:p14="http://schemas.microsoft.com/office/powerpoint/2010/main" val="4436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0115">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0115">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13" end="1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00302" y="1158240"/>
            <a:ext cx="8086498" cy="3683181"/>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92163" name="Rectangle 3"/>
          <p:cNvSpPr>
            <a:spLocks noGrp="1" noChangeArrowheads="1"/>
          </p:cNvSpPr>
          <p:nvPr>
            <p:ph type="title"/>
          </p:nvPr>
        </p:nvSpPr>
        <p:spPr/>
        <p:txBody>
          <a:bodyPr/>
          <a:lstStyle/>
          <a:p>
            <a:r>
              <a:rPr lang="en-US" altLang="ja-JP" dirty="0"/>
              <a:t>FOIL: Algorithm</a:t>
            </a:r>
            <a:endParaRPr lang="en-GB" altLang="ja-JP" dirty="0"/>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15978549-61F8-BF46-9C39-C774733B09A2}"/>
                  </a:ext>
                </a:extLst>
              </p:cNvPr>
              <p:cNvSpPr>
                <a:spLocks noGrp="1"/>
              </p:cNvSpPr>
              <p:nvPr>
                <p:ph idx="1"/>
              </p:nvPr>
            </p:nvSpPr>
            <p:spPr>
              <a:xfrm>
                <a:off x="628649" y="1158240"/>
                <a:ext cx="8100000" cy="5018723"/>
              </a:xfrm>
            </p:spPr>
            <p:txBody>
              <a:bodyPr>
                <a:noAutofit/>
              </a:bodyPr>
              <a:lstStyle/>
              <a:p>
                <a:pPr marL="0" indent="0">
                  <a:lnSpc>
                    <a:spcPct val="110000"/>
                  </a:lnSpc>
                  <a:spcBef>
                    <a:spcPts val="0"/>
                  </a:spcBef>
                  <a:buNone/>
                  <a:tabLst>
                    <a:tab pos="349250" algn="l"/>
                    <a:tab pos="708025" algn="l"/>
                    <a:tab pos="1106488" algn="l"/>
                    <a:tab pos="1465263" algn="l"/>
                  </a:tabLst>
                </a:pPr>
                <a:r>
                  <a:rPr lang="en-US" altLang="ja-JP" sz="2400" b="1" dirty="0"/>
                  <a:t>function </a:t>
                </a:r>
                <a14:m>
                  <m:oMath xmlns:m="http://schemas.openxmlformats.org/officeDocument/2006/math">
                    <m:r>
                      <m:rPr>
                        <m:nor/>
                      </m:rPr>
                      <a:rPr lang="en-US" altLang="ja-JP" sz="2400" i="0" dirty="0" smtClean="0">
                        <a:latin typeface="Cambria Math" panose="02040503050406030204" pitchFamily="18" charset="0"/>
                      </a:rPr>
                      <m:t>FOIL</m:t>
                    </m:r>
                  </m:oMath>
                </a14:m>
                <a:r>
                  <a:rPr lang="en-US" altLang="ja-JP" sz="2400" dirty="0"/>
                  <a:t>(</a:t>
                </a:r>
                <a14:m>
                  <m:oMath xmlns:m="http://schemas.openxmlformats.org/officeDocument/2006/math">
                    <m:r>
                      <a:rPr lang="en-US" altLang="ja-JP" sz="2400" i="1" dirty="0" smtClean="0">
                        <a:latin typeface="Cambria Math" panose="02040503050406030204" pitchFamily="18" charset="0"/>
                      </a:rPr>
                      <m:t>𝑒𝑥𝑎𝑚𝑝𝑙𝑒𝑠</m:t>
                    </m:r>
                  </m:oMath>
                </a14:m>
                <a:r>
                  <a:rPr lang="en-US" altLang="ja-JP" sz="2400" dirty="0"/>
                  <a:t>, </a:t>
                </a:r>
                <a14:m>
                  <m:oMath xmlns:m="http://schemas.openxmlformats.org/officeDocument/2006/math">
                    <m:r>
                      <a:rPr lang="en-US" altLang="ja-JP" sz="2400" i="1" dirty="0" smtClean="0">
                        <a:latin typeface="Cambria Math" panose="02040503050406030204" pitchFamily="18" charset="0"/>
                      </a:rPr>
                      <m:t>𝑡𝑎𝑟𝑔𝑒𝑡</m:t>
                    </m:r>
                  </m:oMath>
                </a14:m>
                <a:r>
                  <a:rPr lang="en-US" altLang="ja-JP" sz="2400" dirty="0"/>
                  <a:t>) </a:t>
                </a:r>
                <a:r>
                  <a:rPr lang="en-US" altLang="ja-JP" sz="2400" b="1" dirty="0"/>
                  <a:t>returns </a:t>
                </a:r>
                <a:r>
                  <a:rPr lang="en-US" altLang="ja-JP" sz="2400" dirty="0"/>
                  <a:t>a set of Horn clauses</a:t>
                </a:r>
              </a:p>
              <a:p>
                <a:pPr marL="0" indent="0">
                  <a:lnSpc>
                    <a:spcPct val="110000"/>
                  </a:lnSpc>
                  <a:spcBef>
                    <a:spcPts val="0"/>
                  </a:spcBef>
                  <a:buNone/>
                  <a:tabLst>
                    <a:tab pos="349250" algn="l"/>
                    <a:tab pos="708025" algn="l"/>
                    <a:tab pos="1106488" algn="l"/>
                    <a:tab pos="1465263" algn="l"/>
                  </a:tabLst>
                </a:pPr>
                <a:r>
                  <a:rPr lang="en-US" altLang="ja-JP" sz="2400" dirty="0"/>
                  <a:t>	</a:t>
                </a:r>
                <a:r>
                  <a:rPr lang="en-US" altLang="ja-JP" sz="2400" b="1" dirty="0"/>
                  <a:t>inputs</a:t>
                </a:r>
                <a:r>
                  <a:rPr lang="en-US" altLang="ja-JP" sz="2400" dirty="0"/>
                  <a:t>: 	</a:t>
                </a:r>
                <a14:m>
                  <m:oMath xmlns:m="http://schemas.openxmlformats.org/officeDocument/2006/math">
                    <m:r>
                      <a:rPr lang="en-US" altLang="ja-JP" sz="2400" i="1" dirty="0" smtClean="0">
                        <a:latin typeface="Cambria Math" panose="02040503050406030204" pitchFamily="18" charset="0"/>
                      </a:rPr>
                      <m:t>𝑒𝑥𝑎𝑚𝑝𝑙𝑒𝑠</m:t>
                    </m:r>
                  </m:oMath>
                </a14:m>
                <a:r>
                  <a:rPr lang="en-US" altLang="ja-JP" sz="2400" dirty="0"/>
                  <a:t>, set of examples</a:t>
                </a:r>
              </a:p>
              <a:p>
                <a:pPr marL="0" indent="0">
                  <a:lnSpc>
                    <a:spcPct val="110000"/>
                  </a:lnSpc>
                  <a:spcBef>
                    <a:spcPts val="0"/>
                  </a:spcBef>
                  <a:buNone/>
                  <a:tabLst>
                    <a:tab pos="349250" algn="l"/>
                    <a:tab pos="708025" algn="l"/>
                    <a:tab pos="1106488" algn="l"/>
                    <a:tab pos="1465263" algn="l"/>
                  </a:tabLst>
                </a:pPr>
                <a:r>
                  <a:rPr lang="en-US" altLang="ja-JP" sz="2400" dirty="0"/>
                  <a:t>				</a:t>
                </a:r>
                <a14:m>
                  <m:oMath xmlns:m="http://schemas.openxmlformats.org/officeDocument/2006/math">
                    <m:r>
                      <a:rPr lang="en-US" altLang="ja-JP" sz="2400" i="1" dirty="0" smtClean="0">
                        <a:latin typeface="Cambria Math" panose="02040503050406030204" pitchFamily="18" charset="0"/>
                      </a:rPr>
                      <m:t>𝑡𝑎𝑟𝑔𝑒𝑡</m:t>
                    </m:r>
                  </m:oMath>
                </a14:m>
                <a:r>
                  <a:rPr lang="en-US" altLang="ja-JP" sz="2400" dirty="0"/>
                  <a:t>, a literal for the goal predicate</a:t>
                </a:r>
              </a:p>
              <a:p>
                <a:pPr marL="0" indent="0">
                  <a:lnSpc>
                    <a:spcPct val="110000"/>
                  </a:lnSpc>
                  <a:spcBef>
                    <a:spcPts val="0"/>
                  </a:spcBef>
                  <a:buNone/>
                  <a:tabLst>
                    <a:tab pos="349250" algn="l"/>
                    <a:tab pos="708025" algn="l"/>
                    <a:tab pos="1106488" algn="l"/>
                    <a:tab pos="1465263" algn="l"/>
                  </a:tabLst>
                </a:pPr>
                <a:r>
                  <a:rPr lang="en-US" altLang="ja-JP" sz="2400" dirty="0"/>
                  <a:t>	</a:t>
                </a:r>
                <a:r>
                  <a:rPr lang="en-US" altLang="ja-JP" sz="2400" b="1" dirty="0"/>
                  <a:t>local variables</a:t>
                </a:r>
                <a:r>
                  <a:rPr lang="en-US" altLang="ja-JP" sz="2400" dirty="0"/>
                  <a:t>: </a:t>
                </a:r>
                <a14:m>
                  <m:oMath xmlns:m="http://schemas.openxmlformats.org/officeDocument/2006/math">
                    <m:r>
                      <a:rPr lang="en-US" altLang="ja-JP" sz="2400" i="1" dirty="0" smtClean="0">
                        <a:latin typeface="Cambria Math" panose="02040503050406030204" pitchFamily="18" charset="0"/>
                      </a:rPr>
                      <m:t>𝑐𝑙𝑎𝑢𝑠𝑒𝑠</m:t>
                    </m:r>
                  </m:oMath>
                </a14:m>
                <a:r>
                  <a:rPr lang="en-US" altLang="ja-JP" sz="2400" dirty="0"/>
                  <a:t>, set of clauses, initially empty</a:t>
                </a:r>
              </a:p>
              <a:p>
                <a:pPr marL="0" indent="0">
                  <a:lnSpc>
                    <a:spcPct val="110000"/>
                  </a:lnSpc>
                  <a:spcBef>
                    <a:spcPts val="0"/>
                  </a:spcBef>
                  <a:buNone/>
                  <a:tabLst>
                    <a:tab pos="349250" algn="l"/>
                    <a:tab pos="708025" algn="l"/>
                    <a:tab pos="1106488" algn="l"/>
                    <a:tab pos="1465263" algn="l"/>
                  </a:tabLst>
                </a:pPr>
                <a:r>
                  <a:rPr lang="en-US" altLang="ja-JP" sz="2400" dirty="0"/>
                  <a:t>	</a:t>
                </a:r>
                <a:r>
                  <a:rPr lang="en-US" altLang="ja-JP" sz="2400" b="1" dirty="0"/>
                  <a:t>while</a:t>
                </a:r>
                <a:r>
                  <a:rPr lang="en-US" altLang="ja-JP" sz="2400" dirty="0"/>
                  <a:t> </a:t>
                </a:r>
                <a14:m>
                  <m:oMath xmlns:m="http://schemas.openxmlformats.org/officeDocument/2006/math">
                    <m:r>
                      <a:rPr lang="en-US" altLang="ja-JP" sz="2400" i="1" dirty="0" smtClean="0">
                        <a:latin typeface="Cambria Math" panose="02040503050406030204" pitchFamily="18" charset="0"/>
                      </a:rPr>
                      <m:t>𝑒𝑥𝑎𝑚𝑝𝑙𝑒𝑠</m:t>
                    </m:r>
                  </m:oMath>
                </a14:m>
                <a:r>
                  <a:rPr lang="en-US" altLang="ja-JP" sz="2400" dirty="0"/>
                  <a:t> contains positive examples </a:t>
                </a:r>
                <a:r>
                  <a:rPr lang="en-US" altLang="ja-JP" sz="2400" b="1" dirty="0"/>
                  <a:t>do</a:t>
                </a:r>
              </a:p>
              <a:p>
                <a:pPr marL="0" indent="0">
                  <a:lnSpc>
                    <a:spcPct val="110000"/>
                  </a:lnSpc>
                  <a:spcBef>
                    <a:spcPts val="0"/>
                  </a:spcBef>
                  <a:buNone/>
                  <a:tabLst>
                    <a:tab pos="349250" algn="l"/>
                    <a:tab pos="708025" algn="l"/>
                    <a:tab pos="1106488" algn="l"/>
                    <a:tab pos="1465263" algn="l"/>
                  </a:tabLst>
                </a:pPr>
                <a:r>
                  <a:rPr lang="en-US" altLang="ja-JP" sz="2400" b="1" dirty="0"/>
                  <a:t>		</a:t>
                </a:r>
                <a14:m>
                  <m:oMath xmlns:m="http://schemas.openxmlformats.org/officeDocument/2006/math">
                    <m:r>
                      <a:rPr lang="en-US" altLang="ja-JP" sz="2400" i="1" dirty="0" smtClean="0">
                        <a:latin typeface="Cambria Math" panose="02040503050406030204" pitchFamily="18" charset="0"/>
                      </a:rPr>
                      <m:t>𝑐𝑙𝑎𝑢𝑠𝑒</m:t>
                    </m:r>
                    <m:r>
                      <a:rPr lang="en-US" altLang="ja-JP" sz="2400" i="1" dirty="0" smtClean="0">
                        <a:latin typeface="Cambria Math" panose="02040503050406030204" pitchFamily="18" charset="0"/>
                        <a:ea typeface="Cambria Math" panose="02040503050406030204" pitchFamily="18" charset="0"/>
                      </a:rPr>
                      <m:t>←</m:t>
                    </m:r>
                    <m:r>
                      <m:rPr>
                        <m:nor/>
                      </m:rPr>
                      <a:rPr lang="en-US" altLang="ja-JP" sz="2400" i="0" dirty="0">
                        <a:latin typeface="Cambria Math" panose="02040503050406030204" pitchFamily="18" charset="0"/>
                        <a:cs typeface="Times New Roman" charset="0"/>
                      </a:rPr>
                      <m:t>New</m:t>
                    </m:r>
                    <m:r>
                      <m:rPr>
                        <m:nor/>
                      </m:rPr>
                      <a:rPr lang="en-US" altLang="ja-JP" sz="2400" i="0" dirty="0">
                        <a:latin typeface="Cambria Math" panose="02040503050406030204" pitchFamily="18" charset="0"/>
                        <a:cs typeface="Times New Roman" charset="0"/>
                      </a:rPr>
                      <m:t>−</m:t>
                    </m:r>
                    <m:r>
                      <m:rPr>
                        <m:nor/>
                      </m:rPr>
                      <a:rPr lang="en-US" altLang="ja-JP" sz="2400" i="0" dirty="0">
                        <a:latin typeface="Cambria Math" panose="02040503050406030204" pitchFamily="18" charset="0"/>
                        <a:cs typeface="Times New Roman" charset="0"/>
                      </a:rPr>
                      <m:t>Clause</m:t>
                    </m:r>
                    <m:d>
                      <m:dPr>
                        <m:ctrlPr>
                          <a:rPr lang="en-US" altLang="ja-JP" sz="2400" i="1" dirty="0">
                            <a:latin typeface="Cambria Math" panose="02040503050406030204" pitchFamily="18" charset="0"/>
                            <a:cs typeface="Times New Roman" charset="0"/>
                          </a:rPr>
                        </m:ctrlPr>
                      </m:dPr>
                      <m:e>
                        <m:r>
                          <a:rPr lang="en-US" altLang="ja-JP" sz="2400" i="1" dirty="0" smtClean="0">
                            <a:latin typeface="Cambria Math" panose="02040503050406030204" pitchFamily="18" charset="0"/>
                            <a:cs typeface="Times New Roman" charset="0"/>
                          </a:rPr>
                          <m:t>𝑒𝑥𝑎𝑚𝑝𝑙𝑒𝑠</m:t>
                        </m:r>
                        <m:r>
                          <a:rPr lang="de-DE" altLang="ja-JP" sz="2400" b="0" i="0" dirty="0" smtClean="0">
                            <a:latin typeface="Cambria Math" panose="02040503050406030204" pitchFamily="18" charset="0"/>
                            <a:cs typeface="Times New Roman" charset="0"/>
                          </a:rPr>
                          <m:t>,</m:t>
                        </m:r>
                        <m:r>
                          <a:rPr lang="en-US" altLang="ja-JP" sz="2400" i="1" dirty="0" smtClean="0">
                            <a:latin typeface="Cambria Math" panose="02040503050406030204" pitchFamily="18" charset="0"/>
                            <a:cs typeface="Times New Roman" charset="0"/>
                          </a:rPr>
                          <m:t>𝑡𝑎𝑟𝑔𝑒𝑡</m:t>
                        </m:r>
                      </m:e>
                    </m:d>
                  </m:oMath>
                </a14:m>
                <a:endParaRPr lang="en-US" altLang="ja-JP" sz="2400" dirty="0">
                  <a:cs typeface="Times New Roman" charset="0"/>
                </a:endParaRPr>
              </a:p>
              <a:p>
                <a:pPr marL="0" indent="0">
                  <a:lnSpc>
                    <a:spcPct val="110000"/>
                  </a:lnSpc>
                  <a:spcBef>
                    <a:spcPts val="0"/>
                  </a:spcBef>
                  <a:buNone/>
                  <a:tabLst>
                    <a:tab pos="349250" algn="l"/>
                    <a:tab pos="708025" algn="l"/>
                    <a:tab pos="1106488" algn="l"/>
                    <a:tab pos="1465263" algn="l"/>
                  </a:tabLst>
                </a:pPr>
                <a:r>
                  <a:rPr lang="en-US" altLang="ja-JP" sz="2400" b="1" dirty="0">
                    <a:cs typeface="Times New Roman" charset="0"/>
                  </a:rPr>
                  <a:t>		</a:t>
                </a:r>
                <a:r>
                  <a:rPr lang="en-US" altLang="ja-JP" sz="2400" dirty="0">
                    <a:cs typeface="Times New Roman" charset="0"/>
                  </a:rPr>
                  <a:t>remove examples covered by </a:t>
                </a:r>
                <a14:m>
                  <m:oMath xmlns:m="http://schemas.openxmlformats.org/officeDocument/2006/math">
                    <m:r>
                      <a:rPr lang="en-US" altLang="ja-JP" sz="2400" i="1" dirty="0" smtClean="0">
                        <a:latin typeface="Cambria Math" panose="02040503050406030204" pitchFamily="18" charset="0"/>
                        <a:cs typeface="Times New Roman" charset="0"/>
                      </a:rPr>
                      <m:t>𝑐𝑙𝑎𝑢𝑠𝑒</m:t>
                    </m:r>
                  </m:oMath>
                </a14:m>
                <a:r>
                  <a:rPr lang="en-US" altLang="ja-JP" sz="2400" dirty="0">
                    <a:cs typeface="Times New Roman" charset="0"/>
                  </a:rPr>
                  <a:t> from examples</a:t>
                </a:r>
              </a:p>
              <a:p>
                <a:pPr marL="0" indent="0">
                  <a:lnSpc>
                    <a:spcPct val="110000"/>
                  </a:lnSpc>
                  <a:spcBef>
                    <a:spcPts val="0"/>
                  </a:spcBef>
                  <a:buNone/>
                  <a:tabLst>
                    <a:tab pos="349250" algn="l"/>
                    <a:tab pos="708025" algn="l"/>
                    <a:tab pos="1106488" algn="l"/>
                    <a:tab pos="1465263" algn="l"/>
                  </a:tabLst>
                </a:pPr>
                <a:r>
                  <a:rPr lang="en-US" altLang="ja-JP" sz="2400" b="1" dirty="0">
                    <a:cs typeface="Times New Roman" charset="0"/>
                  </a:rPr>
                  <a:t>		</a:t>
                </a:r>
                <a:r>
                  <a:rPr lang="en-US" altLang="ja-JP" sz="2400" dirty="0">
                    <a:cs typeface="Times New Roman" charset="0"/>
                  </a:rPr>
                  <a:t>add </a:t>
                </a:r>
                <a14:m>
                  <m:oMath xmlns:m="http://schemas.openxmlformats.org/officeDocument/2006/math">
                    <m:r>
                      <a:rPr lang="en-US" altLang="ja-JP" sz="2400" i="1" dirty="0" smtClean="0">
                        <a:latin typeface="Cambria Math" panose="02040503050406030204" pitchFamily="18" charset="0"/>
                        <a:cs typeface="Times New Roman" charset="0"/>
                      </a:rPr>
                      <m:t>𝑐𝑙𝑎𝑢𝑠𝑒</m:t>
                    </m:r>
                  </m:oMath>
                </a14:m>
                <a:r>
                  <a:rPr lang="en-US" altLang="ja-JP" sz="2400" dirty="0">
                    <a:cs typeface="Times New Roman" charset="0"/>
                  </a:rPr>
                  <a:t> to </a:t>
                </a:r>
                <a14:m>
                  <m:oMath xmlns:m="http://schemas.openxmlformats.org/officeDocument/2006/math">
                    <m:r>
                      <a:rPr lang="en-US" altLang="ja-JP" sz="2400" i="1" dirty="0" smtClean="0">
                        <a:latin typeface="Cambria Math" panose="02040503050406030204" pitchFamily="18" charset="0"/>
                        <a:cs typeface="Times New Roman" charset="0"/>
                      </a:rPr>
                      <m:t>𝑐𝑙𝑎𝑢𝑠𝑒𝑠</m:t>
                    </m:r>
                  </m:oMath>
                </a14:m>
                <a:endParaRPr lang="en-US" altLang="ja-JP" sz="2400" dirty="0">
                  <a:cs typeface="Times New Roman" charset="0"/>
                </a:endParaRPr>
              </a:p>
              <a:p>
                <a:pPr marL="0" indent="0">
                  <a:lnSpc>
                    <a:spcPct val="110000"/>
                  </a:lnSpc>
                  <a:spcBef>
                    <a:spcPts val="0"/>
                  </a:spcBef>
                  <a:buNone/>
                  <a:tabLst>
                    <a:tab pos="349250" algn="l"/>
                    <a:tab pos="708025" algn="l"/>
                    <a:tab pos="1106488" algn="l"/>
                    <a:tab pos="1465263" algn="l"/>
                  </a:tabLst>
                </a:pPr>
                <a:r>
                  <a:rPr lang="en-US" altLang="ja-JP" sz="2400" b="1" dirty="0">
                    <a:cs typeface="Times New Roman" charset="0"/>
                  </a:rPr>
                  <a:t>	return </a:t>
                </a:r>
                <a14:m>
                  <m:oMath xmlns:m="http://schemas.openxmlformats.org/officeDocument/2006/math">
                    <m:r>
                      <a:rPr lang="en-US" altLang="ja-JP" sz="2400" i="1" dirty="0" smtClean="0">
                        <a:latin typeface="Cambria Math" panose="02040503050406030204" pitchFamily="18" charset="0"/>
                        <a:cs typeface="Times New Roman" charset="0"/>
                      </a:rPr>
                      <m:t>𝑐𝑙𝑎𝑢𝑠𝑒𝑠</m:t>
                    </m:r>
                  </m:oMath>
                </a14:m>
                <a:endParaRPr lang="en-GB" sz="2400" dirty="0"/>
              </a:p>
              <a:p>
                <a:pPr marL="0" indent="0">
                  <a:lnSpc>
                    <a:spcPct val="110000"/>
                  </a:lnSpc>
                  <a:spcBef>
                    <a:spcPts val="0"/>
                  </a:spcBef>
                  <a:buNone/>
                  <a:tabLst>
                    <a:tab pos="349250" algn="l"/>
                    <a:tab pos="708025" algn="l"/>
                    <a:tab pos="1106488" algn="l"/>
                    <a:tab pos="1465263" algn="l"/>
                  </a:tabLst>
                </a:pPr>
                <a:endParaRPr lang="en-GB" sz="1000" dirty="0"/>
              </a:p>
              <a:p>
                <a:pPr>
                  <a:lnSpc>
                    <a:spcPct val="110000"/>
                  </a:lnSpc>
                  <a:spcBef>
                    <a:spcPts val="0"/>
                  </a:spcBef>
                  <a:tabLst>
                    <a:tab pos="349250" algn="l"/>
                    <a:tab pos="708025" algn="l"/>
                    <a:tab pos="1106488" algn="l"/>
                    <a:tab pos="1465263" algn="l"/>
                  </a:tabLst>
                </a:pPr>
                <a:r>
                  <a:rPr lang="en-GB" sz="2400" dirty="0"/>
                  <a:t>Function </a:t>
                </a:r>
                <a14:m>
                  <m:oMath xmlns:m="http://schemas.openxmlformats.org/officeDocument/2006/math">
                    <m:r>
                      <m:rPr>
                        <m:nor/>
                      </m:rPr>
                      <a:rPr lang="en-US" altLang="ja-JP" sz="2400" dirty="0">
                        <a:latin typeface="Cambria Math" panose="02040503050406030204" pitchFamily="18" charset="0"/>
                        <a:cs typeface="Times New Roman" charset="0"/>
                      </a:rPr>
                      <m:t>New</m:t>
                    </m:r>
                    <m:r>
                      <m:rPr>
                        <m:nor/>
                      </m:rPr>
                      <a:rPr lang="en-US" altLang="ja-JP" sz="2400" dirty="0">
                        <a:latin typeface="Cambria Math" panose="02040503050406030204" pitchFamily="18" charset="0"/>
                        <a:cs typeface="Times New Roman" charset="0"/>
                      </a:rPr>
                      <m:t>−</m:t>
                    </m:r>
                    <m:r>
                      <m:rPr>
                        <m:nor/>
                      </m:rPr>
                      <a:rPr lang="en-US" altLang="ja-JP" sz="2400" dirty="0">
                        <a:latin typeface="Cambria Math" panose="02040503050406030204" pitchFamily="18" charset="0"/>
                        <a:cs typeface="Times New Roman" charset="0"/>
                      </a:rPr>
                      <m:t>Clause</m:t>
                    </m:r>
                  </m:oMath>
                </a14:m>
                <a:r>
                  <a:rPr lang="en-GB" sz="2400" dirty="0"/>
                  <a:t>: generate a clause that covers all positive examples while excluding as many negative examples as possible</a:t>
                </a:r>
              </a:p>
            </p:txBody>
          </p:sp>
        </mc:Choice>
        <mc:Fallback xmlns="">
          <p:sp>
            <p:nvSpPr>
              <p:cNvPr id="7" name="Content Placeholder 6">
                <a:extLst>
                  <a:ext uri="{FF2B5EF4-FFF2-40B4-BE49-F238E27FC236}">
                    <a16:creationId xmlns:a16="http://schemas.microsoft.com/office/drawing/2014/main" id="{15978549-61F8-BF46-9C39-C774733B09A2}"/>
                  </a:ext>
                </a:extLst>
              </p:cNvPr>
              <p:cNvSpPr>
                <a:spLocks noGrp="1" noRot="1" noChangeAspect="1" noMove="1" noResize="1" noEditPoints="1" noAdjustHandles="1" noChangeArrowheads="1" noChangeShapeType="1" noTextEdit="1"/>
              </p:cNvSpPr>
              <p:nvPr>
                <p:ph idx="1"/>
              </p:nvPr>
            </p:nvSpPr>
            <p:spPr>
              <a:xfrm>
                <a:off x="628649" y="1158240"/>
                <a:ext cx="8100000" cy="5018723"/>
              </a:xfrm>
              <a:blipFill>
                <a:blip r:embed="rId3"/>
                <a:stretch>
                  <a:fillRect l="-1095" t="-253" r="-1095" b="-353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C080AE5-B6D3-6D45-981E-8B4F93741BE6}"/>
              </a:ext>
            </a:extLst>
          </p:cNvPr>
          <p:cNvSpPr>
            <a:spLocks noGrp="1"/>
          </p:cNvSpPr>
          <p:nvPr>
            <p:ph type="sldNum" sz="quarter" idx="12"/>
          </p:nvPr>
        </p:nvSpPr>
        <p:spPr/>
        <p:txBody>
          <a:bodyPr/>
          <a:lstStyle/>
          <a:p>
            <a:fld id="{67C9959E-8E6B-B04C-9955-EA096F41CA7A}" type="slidenum">
              <a:rPr lang="en-GB" smtClean="0"/>
              <a:pPr/>
              <a:t>64</a:t>
            </a:fld>
            <a:endParaRPr lang="en-GB"/>
          </a:p>
        </p:txBody>
      </p:sp>
      <p:sp>
        <p:nvSpPr>
          <p:cNvPr id="11" name="Rectangle 10">
            <a:extLst>
              <a:ext uri="{FF2B5EF4-FFF2-40B4-BE49-F238E27FC236}">
                <a16:creationId xmlns:a16="http://schemas.microsoft.com/office/drawing/2014/main" id="{773DDB60-FBD3-F646-B04E-7E61B686313E}"/>
              </a:ext>
            </a:extLst>
          </p:cNvPr>
          <p:cNvSpPr/>
          <p:nvPr/>
        </p:nvSpPr>
        <p:spPr>
          <a:xfrm>
            <a:off x="6891218" y="4561235"/>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FOIL</a:t>
            </a:r>
          </a:p>
        </p:txBody>
      </p:sp>
    </p:spTree>
    <p:extLst>
      <p:ext uri="{BB962C8B-B14F-4D97-AF65-F5344CB8AC3E}">
        <p14:creationId xmlns:p14="http://schemas.microsoft.com/office/powerpoint/2010/main" val="2677851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8BABBEA0-7A1C-F34B-90E6-A5EC449F908D}"/>
              </a:ext>
            </a:extLst>
          </p:cNvPr>
          <p:cNvSpPr>
            <a:spLocks noChangeArrowheads="1"/>
          </p:cNvSpPr>
          <p:nvPr/>
        </p:nvSpPr>
        <p:spPr bwMode="auto">
          <a:xfrm>
            <a:off x="628649" y="1158240"/>
            <a:ext cx="8221437" cy="4818017"/>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10" name="Rectangle 9">
            <a:extLst>
              <a:ext uri="{FF2B5EF4-FFF2-40B4-BE49-F238E27FC236}">
                <a16:creationId xmlns:a16="http://schemas.microsoft.com/office/drawing/2014/main" id="{B628BB96-2080-864F-80DC-99149F6D654D}"/>
              </a:ext>
            </a:extLst>
          </p:cNvPr>
          <p:cNvSpPr/>
          <p:nvPr/>
        </p:nvSpPr>
        <p:spPr>
          <a:xfrm>
            <a:off x="7054504" y="5696071"/>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FOIL: new clause</a:t>
            </a:r>
          </a:p>
        </p:txBody>
      </p:sp>
      <p:sp>
        <p:nvSpPr>
          <p:cNvPr id="94211" name="Rectangle 3"/>
          <p:cNvSpPr>
            <a:spLocks noGrp="1" noChangeArrowheads="1"/>
          </p:cNvSpPr>
          <p:nvPr>
            <p:ph type="title"/>
          </p:nvPr>
        </p:nvSpPr>
        <p:spPr/>
        <p:txBody>
          <a:bodyPr/>
          <a:lstStyle/>
          <a:p>
            <a:r>
              <a:rPr lang="en-US" altLang="ja-JP" dirty="0"/>
              <a:t>FOIL: New Clause</a:t>
            </a:r>
            <a:endParaRPr lang="en-GB" altLang="ja-JP" dirty="0"/>
          </a:p>
        </p:txBody>
      </p:sp>
      <mc:AlternateContent xmlns:mc="http://schemas.openxmlformats.org/markup-compatibility/2006" xmlns:a14="http://schemas.microsoft.com/office/drawing/2010/main">
        <mc:Choice Requires="a14">
          <p:sp>
            <p:nvSpPr>
              <p:cNvPr id="94212" name="Rectangle 4"/>
              <p:cNvSpPr>
                <a:spLocks noGrp="1" noChangeArrowheads="1"/>
              </p:cNvSpPr>
              <p:nvPr>
                <p:ph idx="1"/>
              </p:nvPr>
            </p:nvSpPr>
            <p:spPr>
              <a:xfrm>
                <a:off x="628649" y="1158240"/>
                <a:ext cx="8221437" cy="5018723"/>
              </a:xfrm>
            </p:spPr>
            <p:txBody>
              <a:bodyPr>
                <a:noAutofit/>
              </a:bodyPr>
              <a:lstStyle/>
              <a:p>
                <a:pPr marL="0" indent="0">
                  <a:lnSpc>
                    <a:spcPct val="100000"/>
                  </a:lnSpc>
                  <a:spcBef>
                    <a:spcPts val="0"/>
                  </a:spcBef>
                  <a:buNone/>
                  <a:tabLst>
                    <a:tab pos="349250" algn="l"/>
                    <a:tab pos="708025" algn="l"/>
                    <a:tab pos="1065213" algn="l"/>
                    <a:tab pos="1416050" algn="l"/>
                  </a:tabLst>
                </a:pPr>
                <a:r>
                  <a:rPr lang="en-US" altLang="ja-JP" sz="2400" b="1" dirty="0"/>
                  <a:t>function</a:t>
                </a:r>
                <a:r>
                  <a:rPr lang="en-US" altLang="ja-JP" sz="2400" dirty="0"/>
                  <a:t> </a:t>
                </a:r>
                <a14:m>
                  <m:oMath xmlns:m="http://schemas.openxmlformats.org/officeDocument/2006/math">
                    <m:r>
                      <m:rPr>
                        <m:nor/>
                      </m:rPr>
                      <a:rPr lang="en-US" altLang="ja-JP" sz="2400" i="0" dirty="0" smtClean="0">
                        <a:latin typeface="Cambria Math" panose="02040503050406030204" pitchFamily="18" charset="0"/>
                      </a:rPr>
                      <m:t>New</m:t>
                    </m:r>
                    <m:r>
                      <m:rPr>
                        <m:nor/>
                      </m:rPr>
                      <a:rPr lang="en-US" altLang="ja-JP" sz="2400" i="0" dirty="0" smtClean="0">
                        <a:latin typeface="Cambria Math" panose="02040503050406030204" pitchFamily="18" charset="0"/>
                      </a:rPr>
                      <m:t>−</m:t>
                    </m:r>
                    <m:r>
                      <m:rPr>
                        <m:nor/>
                      </m:rPr>
                      <a:rPr lang="en-US" altLang="ja-JP" sz="2400" i="0" dirty="0" smtClean="0">
                        <a:latin typeface="Cambria Math" panose="02040503050406030204" pitchFamily="18" charset="0"/>
                      </a:rPr>
                      <m:t>Clause</m:t>
                    </m:r>
                    <m:d>
                      <m:dPr>
                        <m:ctrlPr>
                          <a:rPr lang="en-US" altLang="ja-JP" sz="2400" i="1" dirty="0" smtClean="0">
                            <a:latin typeface="Cambria Math" panose="02040503050406030204" pitchFamily="18" charset="0"/>
                          </a:rPr>
                        </m:ctrlPr>
                      </m:dPr>
                      <m:e>
                        <m:r>
                          <a:rPr lang="en-US" altLang="ja-JP" sz="2400" i="1" dirty="0" smtClean="0">
                            <a:latin typeface="Cambria Math" panose="02040503050406030204" pitchFamily="18" charset="0"/>
                          </a:rPr>
                          <m:t>𝑒𝑥𝑎𝑚𝑝𝑙𝑒𝑠</m:t>
                        </m:r>
                        <m:r>
                          <a:rPr lang="en-US" altLang="ja-JP" sz="2400" i="1" dirty="0" smtClean="0">
                            <a:latin typeface="Cambria Math" panose="02040503050406030204" pitchFamily="18" charset="0"/>
                          </a:rPr>
                          <m:t>, </m:t>
                        </m:r>
                        <m:r>
                          <a:rPr lang="en-US" altLang="ja-JP" sz="2400" i="1" dirty="0" smtClean="0">
                            <a:latin typeface="Cambria Math" panose="02040503050406030204" pitchFamily="18" charset="0"/>
                          </a:rPr>
                          <m:t>𝑡𝑎𝑟𝑔𝑒𝑡</m:t>
                        </m:r>
                      </m:e>
                    </m:d>
                  </m:oMath>
                </a14:m>
                <a:r>
                  <a:rPr lang="en-US" altLang="ja-JP" sz="2400" dirty="0"/>
                  <a:t> </a:t>
                </a:r>
                <a:r>
                  <a:rPr lang="en-US" altLang="ja-JP" sz="2400" b="1" dirty="0"/>
                  <a:t>returns</a:t>
                </a:r>
                <a:r>
                  <a:rPr lang="en-US" altLang="ja-JP" sz="2400" dirty="0"/>
                  <a:t> a Horn clause</a:t>
                </a:r>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local variables</a:t>
                </a:r>
                <a:r>
                  <a:rPr lang="en-US" altLang="ja-JP" sz="2400" dirty="0"/>
                  <a:t>: </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smtClean="0">
                        <a:latin typeface="Cambria Math" panose="02040503050406030204" pitchFamily="18" charset="0"/>
                      </a:rPr>
                      <m:t>𝑐𝑙𝑎𝑢𝑠𝑒</m:t>
                    </m:r>
                  </m:oMath>
                </a14:m>
                <a:r>
                  <a:rPr lang="en-US" altLang="ja-JP" sz="2400" dirty="0"/>
                  <a:t>, a clause with target as head and an empty body</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smtClean="0">
                        <a:latin typeface="Cambria Math" panose="02040503050406030204" pitchFamily="18" charset="0"/>
                      </a:rPr>
                      <m:t>𝑙</m:t>
                    </m:r>
                  </m:oMath>
                </a14:m>
                <a:r>
                  <a:rPr lang="en-US" altLang="ja-JP" sz="2400" dirty="0"/>
                  <a:t>, a literal to be added to the clause</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smtClean="0">
                        <a:latin typeface="Cambria Math" panose="02040503050406030204" pitchFamily="18" charset="0"/>
                      </a:rPr>
                      <m:t>𝑒𝑥𝑡𝑒𝑛𝑑𝑒𝑑</m:t>
                    </m:r>
                  </m:oMath>
                </a14:m>
                <a:r>
                  <a:rPr lang="en-US" altLang="ja-JP" sz="2400" dirty="0"/>
                  <a:t>, a set of examples with values for new variables</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smtClean="0">
                        <a:latin typeface="Cambria Math" panose="02040503050406030204" pitchFamily="18" charset="0"/>
                      </a:rPr>
                      <m:t>𝑒𝑥𝑡𝑒𝑛𝑑𝑒𝑑</m:t>
                    </m:r>
                    <m:r>
                      <a:rPr lang="en-US" altLang="ja-JP" sz="2400" i="1" dirty="0" smtClean="0">
                        <a:latin typeface="Cambria Math" panose="02040503050406030204" pitchFamily="18" charset="0"/>
                        <a:ea typeface="Cambria Math" panose="02040503050406030204" pitchFamily="18" charset="0"/>
                      </a:rPr>
                      <m:t>←</m:t>
                    </m:r>
                    <m:r>
                      <a:rPr lang="en-US" altLang="ja-JP" sz="2400" i="1" dirty="0" smtClean="0">
                        <a:latin typeface="Cambria Math" panose="02040503050406030204" pitchFamily="18" charset="0"/>
                      </a:rPr>
                      <m:t>𝑒𝑥𝑎𝑚𝑝𝑙𝑒𝑠</m:t>
                    </m:r>
                  </m:oMath>
                </a14:m>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while</a:t>
                </a:r>
                <a:r>
                  <a:rPr lang="en-US" altLang="ja-JP" sz="2400" dirty="0"/>
                  <a:t> </a:t>
                </a:r>
                <a14:m>
                  <m:oMath xmlns:m="http://schemas.openxmlformats.org/officeDocument/2006/math">
                    <m:r>
                      <a:rPr lang="en-US" altLang="ja-JP" sz="2400" i="1" dirty="0">
                        <a:latin typeface="Cambria Math" panose="02040503050406030204" pitchFamily="18" charset="0"/>
                      </a:rPr>
                      <m:t>𝑒𝑥𝑡𝑒𝑛𝑑𝑒𝑑</m:t>
                    </m:r>
                  </m:oMath>
                </a14:m>
                <a:r>
                  <a:rPr lang="en-US" altLang="ja-JP" sz="2400" dirty="0"/>
                  <a:t> contains negative examples </a:t>
                </a:r>
                <a:r>
                  <a:rPr lang="en-US" altLang="ja-JP" sz="2400" b="1" dirty="0"/>
                  <a:t>do</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de-DE" altLang="ja-JP" sz="2400" b="0" i="1" dirty="0" smtClean="0">
                        <a:latin typeface="Cambria Math" panose="02040503050406030204" pitchFamily="18" charset="0"/>
                      </a:rPr>
                      <m:t>𝑙</m:t>
                    </m:r>
                    <m:r>
                      <a:rPr lang="de-DE" altLang="ja-JP" sz="2400" b="0" i="1" dirty="0" smtClean="0">
                        <a:latin typeface="Cambria Math" panose="02040503050406030204" pitchFamily="18" charset="0"/>
                        <a:ea typeface="Cambria Math" panose="02040503050406030204" pitchFamily="18" charset="0"/>
                      </a:rPr>
                      <m:t>←</m:t>
                    </m:r>
                    <m:r>
                      <m:rPr>
                        <m:nor/>
                      </m:rPr>
                      <a:rPr lang="en-US" altLang="ja-JP" sz="2400" i="0" dirty="0" smtClean="0">
                        <a:latin typeface="Cambria Math" panose="02040503050406030204" pitchFamily="18" charset="0"/>
                      </a:rPr>
                      <m:t>Choose</m:t>
                    </m:r>
                    <m:r>
                      <m:rPr>
                        <m:nor/>
                      </m:rPr>
                      <a:rPr lang="en-US" altLang="ja-JP" sz="2400" i="0" dirty="0" smtClean="0">
                        <a:latin typeface="Cambria Math" panose="02040503050406030204" pitchFamily="18" charset="0"/>
                      </a:rPr>
                      <m:t>−</m:t>
                    </m:r>
                    <m:r>
                      <m:rPr>
                        <m:nor/>
                      </m:rPr>
                      <a:rPr lang="en-US" altLang="ja-JP" sz="2400" i="0" dirty="0" smtClean="0">
                        <a:latin typeface="Cambria Math" panose="02040503050406030204" pitchFamily="18" charset="0"/>
                      </a:rPr>
                      <m:t>Literal</m:t>
                    </m:r>
                    <m:r>
                      <a:rPr lang="en-US" altLang="ja-JP" sz="2400" i="1" dirty="0" smtClean="0">
                        <a:latin typeface="Cambria Math" panose="02040503050406030204" pitchFamily="18" charset="0"/>
                      </a:rPr>
                      <m:t>(</m:t>
                    </m:r>
                    <m:r>
                      <m:rPr>
                        <m:nor/>
                      </m:rPr>
                      <a:rPr lang="en-US" altLang="ja-JP" sz="2400" i="0" dirty="0" smtClean="0">
                        <a:latin typeface="Cambria Math" panose="02040503050406030204" pitchFamily="18" charset="0"/>
                      </a:rPr>
                      <m:t>New</m:t>
                    </m:r>
                    <m:r>
                      <m:rPr>
                        <m:nor/>
                      </m:rPr>
                      <a:rPr lang="en-US" altLang="ja-JP" sz="2400" i="0" dirty="0" smtClean="0">
                        <a:latin typeface="Cambria Math" panose="02040503050406030204" pitchFamily="18" charset="0"/>
                      </a:rPr>
                      <m:t>−</m:t>
                    </m:r>
                    <m:r>
                      <m:rPr>
                        <m:nor/>
                      </m:rPr>
                      <a:rPr lang="en-US" altLang="ja-JP" sz="2400" i="0" dirty="0" smtClean="0">
                        <a:latin typeface="Cambria Math" panose="02040503050406030204" pitchFamily="18" charset="0"/>
                      </a:rPr>
                      <m:t>Literals</m:t>
                    </m:r>
                    <m:r>
                      <a:rPr lang="en-US" altLang="ja-JP" sz="2400" i="1" dirty="0" smtClean="0">
                        <a:latin typeface="Cambria Math" panose="02040503050406030204" pitchFamily="18" charset="0"/>
                      </a:rPr>
                      <m:t>(</m:t>
                    </m:r>
                    <m:r>
                      <a:rPr lang="en-US" altLang="ja-JP" sz="2400" i="1" dirty="0" smtClean="0">
                        <a:latin typeface="Cambria Math" panose="02040503050406030204" pitchFamily="18" charset="0"/>
                      </a:rPr>
                      <m:t>𝑐𝑙𝑎𝑢𝑠𝑒</m:t>
                    </m:r>
                    <m:r>
                      <a:rPr lang="en-US" altLang="ja-JP" sz="2400" i="1" dirty="0" smtClean="0">
                        <a:latin typeface="Cambria Math" panose="02040503050406030204" pitchFamily="18" charset="0"/>
                      </a:rPr>
                      <m:t>), </m:t>
                    </m:r>
                    <m:r>
                      <a:rPr lang="en-US" altLang="ja-JP" sz="2400" i="1" dirty="0" smtClean="0">
                        <a:latin typeface="Cambria Math" panose="02040503050406030204" pitchFamily="18" charset="0"/>
                      </a:rPr>
                      <m:t>𝑒𝑥𝑡𝑒𝑛𝑑𝑒𝑑</m:t>
                    </m:r>
                    <m:r>
                      <a:rPr lang="en-US" altLang="ja-JP" sz="2400" i="1" dirty="0" smtClean="0">
                        <a:latin typeface="Cambria Math" panose="02040503050406030204" pitchFamily="18" charset="0"/>
                      </a:rPr>
                      <m:t>)</m:t>
                    </m:r>
                  </m:oMath>
                </a14:m>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append </a:t>
                </a:r>
                <a14:m>
                  <m:oMath xmlns:m="http://schemas.openxmlformats.org/officeDocument/2006/math">
                    <m:r>
                      <a:rPr lang="en-US" altLang="ja-JP" sz="2400" i="1" dirty="0" smtClean="0">
                        <a:latin typeface="Cambria Math" panose="02040503050406030204" pitchFamily="18" charset="0"/>
                      </a:rPr>
                      <m:t>𝑙</m:t>
                    </m:r>
                  </m:oMath>
                </a14:m>
                <a:r>
                  <a:rPr lang="en-US" altLang="ja-JP" sz="2400" dirty="0"/>
                  <a:t> to the body of clause</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a:latin typeface="Cambria Math" panose="02040503050406030204" pitchFamily="18" charset="0"/>
                      </a:rPr>
                      <m:t>𝑒𝑥𝑡𝑒𝑛𝑑𝑒𝑑</m:t>
                    </m:r>
                    <m:r>
                      <a:rPr lang="en-US" altLang="ja-JP" sz="2400" i="1" dirty="0" smtClean="0">
                        <a:latin typeface="Cambria Math" panose="02040503050406030204" pitchFamily="18" charset="0"/>
                        <a:ea typeface="Cambria Math" panose="02040503050406030204" pitchFamily="18" charset="0"/>
                      </a:rPr>
                      <m:t>←</m:t>
                    </m:r>
                  </m:oMath>
                </a14:m>
                <a:r>
                  <a:rPr lang="en-US" altLang="ja-JP" sz="2400" dirty="0"/>
                  <a:t> set of examples created by applying </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m:rPr>
                        <m:nor/>
                      </m:rPr>
                      <a:rPr lang="en-US" altLang="ja-JP" sz="2400" i="0" dirty="0" smtClean="0">
                        <a:latin typeface="Cambria Math" panose="02040503050406030204" pitchFamily="18" charset="0"/>
                      </a:rPr>
                      <m:t>Extend</m:t>
                    </m:r>
                    <m:r>
                      <m:rPr>
                        <m:nor/>
                      </m:rPr>
                      <a:rPr lang="en-US" altLang="ja-JP" sz="2400" i="0" dirty="0" smtClean="0">
                        <a:latin typeface="Cambria Math" panose="02040503050406030204" pitchFamily="18" charset="0"/>
                      </a:rPr>
                      <m:t>−</m:t>
                    </m:r>
                    <m:r>
                      <m:rPr>
                        <m:nor/>
                      </m:rPr>
                      <a:rPr lang="en-US" altLang="ja-JP" sz="2400" i="0" dirty="0" smtClean="0">
                        <a:latin typeface="Cambria Math" panose="02040503050406030204" pitchFamily="18" charset="0"/>
                      </a:rPr>
                      <m:t>Example</m:t>
                    </m:r>
                  </m:oMath>
                </a14:m>
                <a:r>
                  <a:rPr lang="en-US" altLang="ja-JP" sz="2400" dirty="0"/>
                  <a:t> to each example in </a:t>
                </a:r>
                <a14:m>
                  <m:oMath xmlns:m="http://schemas.openxmlformats.org/officeDocument/2006/math">
                    <m:r>
                      <a:rPr lang="en-US" altLang="ja-JP" sz="2400" i="1" dirty="0">
                        <a:latin typeface="Cambria Math" panose="02040503050406030204" pitchFamily="18" charset="0"/>
                      </a:rPr>
                      <m:t>𝑒𝑥𝑡𝑒𝑛𝑑𝑒𝑑</m:t>
                    </m:r>
                  </m:oMath>
                </a14:m>
                <a:r>
                  <a:rPr lang="en-US" altLang="ja-JP" sz="2400" dirty="0"/>
                  <a:t> for </a:t>
                </a:r>
                <a14:m>
                  <m:oMath xmlns:m="http://schemas.openxmlformats.org/officeDocument/2006/math">
                    <m:r>
                      <a:rPr lang="en-US" altLang="ja-JP" sz="2400" i="1" dirty="0" smtClean="0">
                        <a:latin typeface="Cambria Math" panose="02040503050406030204" pitchFamily="18" charset="0"/>
                      </a:rPr>
                      <m:t>𝑙</m:t>
                    </m:r>
                  </m:oMath>
                </a14:m>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return</a:t>
                </a:r>
                <a:r>
                  <a:rPr lang="en-US" altLang="ja-JP" sz="2400" dirty="0"/>
                  <a:t> </a:t>
                </a:r>
                <a14:m>
                  <m:oMath xmlns:m="http://schemas.openxmlformats.org/officeDocument/2006/math">
                    <m:r>
                      <a:rPr lang="en-US" altLang="ja-JP" sz="2400" i="1" dirty="0" smtClean="0">
                        <a:latin typeface="Cambria Math" panose="02040503050406030204" pitchFamily="18" charset="0"/>
                      </a:rPr>
                      <m:t>𝑐𝑙𝑎𝑢𝑠𝑒</m:t>
                    </m:r>
                  </m:oMath>
                </a14:m>
                <a:endParaRPr lang="en-US" altLang="ja-JP" sz="2400" dirty="0"/>
              </a:p>
              <a:p>
                <a:pPr marL="0" indent="0">
                  <a:lnSpc>
                    <a:spcPct val="100000"/>
                  </a:lnSpc>
                  <a:spcBef>
                    <a:spcPts val="0"/>
                  </a:spcBef>
                  <a:buNone/>
                  <a:tabLst>
                    <a:tab pos="349250" algn="l"/>
                    <a:tab pos="708025" algn="l"/>
                    <a:tab pos="1065213" algn="l"/>
                    <a:tab pos="1416050" algn="l"/>
                  </a:tabLst>
                </a:pPr>
                <a:endParaRPr lang="en-US" altLang="ja-JP" sz="500" dirty="0">
                  <a:latin typeface="Cambria Math" panose="02040503050406030204" pitchFamily="18" charset="0"/>
                </a:endParaRPr>
              </a:p>
            </p:txBody>
          </p:sp>
        </mc:Choice>
        <mc:Fallback xmlns="">
          <p:sp>
            <p:nvSpPr>
              <p:cNvPr id="94212" name="Rectangle 4"/>
              <p:cNvSpPr>
                <a:spLocks noGrp="1" noRot="1" noChangeAspect="1" noMove="1" noResize="1" noEditPoints="1" noAdjustHandles="1" noChangeArrowheads="1" noChangeShapeType="1" noTextEdit="1"/>
              </p:cNvSpPr>
              <p:nvPr>
                <p:ph idx="1"/>
              </p:nvPr>
            </p:nvSpPr>
            <p:spPr>
              <a:xfrm>
                <a:off x="628649" y="1158240"/>
                <a:ext cx="8221437" cy="5018723"/>
              </a:xfrm>
              <a:blipFill>
                <a:blip r:embed="rId3"/>
                <a:stretch>
                  <a:fillRect l="-1079" t="-50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E002B297-47D8-1F47-9D08-297021D11E20}"/>
              </a:ext>
            </a:extLst>
          </p:cNvPr>
          <p:cNvSpPr>
            <a:spLocks noGrp="1"/>
          </p:cNvSpPr>
          <p:nvPr>
            <p:ph type="sldNum" sz="quarter" idx="12"/>
          </p:nvPr>
        </p:nvSpPr>
        <p:spPr/>
        <p:txBody>
          <a:bodyPr/>
          <a:lstStyle/>
          <a:p>
            <a:fld id="{67C9959E-8E6B-B04C-9955-EA096F41CA7A}" type="slidenum">
              <a:rPr lang="en-GB" smtClean="0"/>
              <a:pPr/>
              <a:t>65</a:t>
            </a:fld>
            <a:endParaRPr lang="en-GB"/>
          </a:p>
        </p:txBody>
      </p:sp>
    </p:spTree>
    <p:extLst>
      <p:ext uri="{BB962C8B-B14F-4D97-AF65-F5344CB8AC3E}">
        <p14:creationId xmlns:p14="http://schemas.microsoft.com/office/powerpoint/2010/main" val="2661758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BE76-88C0-8246-B7EE-5E93DC34220A}"/>
              </a:ext>
            </a:extLst>
          </p:cNvPr>
          <p:cNvSpPr>
            <a:spLocks noGrp="1"/>
          </p:cNvSpPr>
          <p:nvPr>
            <p:ph type="title"/>
          </p:nvPr>
        </p:nvSpPr>
        <p:spPr/>
        <p:txBody>
          <a:bodyPr/>
          <a:lstStyle/>
          <a:p>
            <a:r>
              <a:rPr lang="en-GB"/>
              <a:t>FOIL: New Literals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7AC872-94E6-8A4B-A6D1-9B25AFDDD809}"/>
                  </a:ext>
                </a:extLst>
              </p:cNvPr>
              <p:cNvSpPr>
                <a:spLocks noGrp="1"/>
              </p:cNvSpPr>
              <p:nvPr>
                <p:ph sz="half" idx="1"/>
              </p:nvPr>
            </p:nvSpPr>
            <p:spPr>
              <a:xfrm>
                <a:off x="628650" y="1146048"/>
                <a:ext cx="3886200" cy="5269754"/>
              </a:xfrm>
            </p:spPr>
            <p:txBody>
              <a:bodyPr>
                <a:normAutofit fontScale="85000" lnSpcReduction="20000"/>
              </a:bodyPr>
              <a:lstStyle/>
              <a:p>
                <a:pPr>
                  <a:lnSpc>
                    <a:spcPct val="100000"/>
                  </a:lnSpc>
                  <a:spcBef>
                    <a:spcPts val="0"/>
                  </a:spcBef>
                  <a:tabLst>
                    <a:tab pos="349250" algn="l"/>
                    <a:tab pos="708025" algn="l"/>
                    <a:tab pos="1065213" algn="l"/>
                    <a:tab pos="1416050" algn="l"/>
                  </a:tabLst>
                </a:pPr>
                <a14:m>
                  <m:oMath xmlns:m="http://schemas.openxmlformats.org/officeDocument/2006/math">
                    <m:r>
                      <m:rPr>
                        <m:nor/>
                      </m:rPr>
                      <a:rPr lang="en-US" altLang="ja-JP" dirty="0" smtClean="0">
                        <a:latin typeface="Cambria Math" panose="02040503050406030204" pitchFamily="18" charset="0"/>
                      </a:rPr>
                      <m:t>New</m:t>
                    </m:r>
                    <m:r>
                      <m:rPr>
                        <m:nor/>
                      </m:rPr>
                      <a:rPr lang="en-US" altLang="ja-JP" dirty="0" smtClean="0">
                        <a:latin typeface="Cambria Math" panose="02040503050406030204" pitchFamily="18" charset="0"/>
                      </a:rPr>
                      <m:t>−</m:t>
                    </m:r>
                    <m:r>
                      <m:rPr>
                        <m:nor/>
                      </m:rPr>
                      <a:rPr lang="en-US" altLang="ja-JP" dirty="0" smtClean="0">
                        <a:latin typeface="Cambria Math" panose="02040503050406030204" pitchFamily="18" charset="0"/>
                      </a:rPr>
                      <m:t>Literals</m:t>
                    </m:r>
                  </m:oMath>
                </a14:m>
                <a:r>
                  <a:rPr lang="en-US" altLang="ja-JP" dirty="0"/>
                  <a:t>: generates a set of new literals to possibly be added to the body of a clause</a:t>
                </a:r>
              </a:p>
              <a:p>
                <a:pPr lvl="1">
                  <a:lnSpc>
                    <a:spcPct val="100000"/>
                  </a:lnSpc>
                  <a:spcBef>
                    <a:spcPts val="0"/>
                  </a:spcBef>
                  <a:tabLst>
                    <a:tab pos="349250" algn="l"/>
                    <a:tab pos="708025" algn="l"/>
                    <a:tab pos="1065213" algn="l"/>
                    <a:tab pos="1416050" algn="l"/>
                  </a:tabLst>
                </a:pPr>
                <a:r>
                  <a:rPr lang="en-US" altLang="ja-JP" dirty="0"/>
                  <a:t>Input:</a:t>
                </a:r>
              </a:p>
              <a:p>
                <a:pPr lvl="2">
                  <a:lnSpc>
                    <a:spcPct val="100000"/>
                  </a:lnSpc>
                  <a:spcBef>
                    <a:spcPts val="0"/>
                  </a:spcBef>
                  <a:tabLst>
                    <a:tab pos="349250" algn="l"/>
                    <a:tab pos="708025" algn="l"/>
                    <a:tab pos="1065213" algn="l"/>
                    <a:tab pos="1416050" algn="l"/>
                  </a:tabLst>
                </a:pPr>
                <a14:m>
                  <m:oMath xmlns:m="http://schemas.openxmlformats.org/officeDocument/2006/math">
                    <m:r>
                      <a:rPr lang="en-US" altLang="ja-JP" i="1" dirty="0">
                        <a:latin typeface="Cambria Math" panose="02040503050406030204" pitchFamily="18" charset="0"/>
                      </a:rPr>
                      <m:t>𝑐𝑙𝑎𝑢𝑠𝑒</m:t>
                    </m:r>
                  </m:oMath>
                </a14:m>
                <a:r>
                  <a:rPr lang="en-US" altLang="ja-JP" dirty="0"/>
                  <a:t>, a clause</a:t>
                </a:r>
              </a:p>
              <a:p>
                <a:pPr lvl="1">
                  <a:lnSpc>
                    <a:spcPct val="100000"/>
                  </a:lnSpc>
                  <a:spcBef>
                    <a:spcPts val="0"/>
                  </a:spcBef>
                  <a:tabLst>
                    <a:tab pos="349250" algn="l"/>
                    <a:tab pos="708025" algn="l"/>
                    <a:tab pos="1065213" algn="l"/>
                    <a:tab pos="1416050" algn="l"/>
                  </a:tabLst>
                </a:pPr>
                <a:r>
                  <a:rPr lang="en-US" altLang="ja-JP" dirty="0"/>
                  <a:t>Output:</a:t>
                </a:r>
              </a:p>
              <a:p>
                <a:pPr lvl="2">
                  <a:lnSpc>
                    <a:spcPct val="100000"/>
                  </a:lnSpc>
                  <a:spcBef>
                    <a:spcPts val="0"/>
                  </a:spcBef>
                  <a:tabLst>
                    <a:tab pos="349250" algn="l"/>
                    <a:tab pos="708025" algn="l"/>
                    <a:tab pos="1065213" algn="l"/>
                    <a:tab pos="1416050" algn="l"/>
                  </a:tabLst>
                </a:pPr>
                <a14:m>
                  <m:oMath xmlns:m="http://schemas.openxmlformats.org/officeDocument/2006/math">
                    <m:r>
                      <a:rPr lang="en-US" altLang="ja-JP" i="1" dirty="0">
                        <a:latin typeface="Cambria Math" panose="02040503050406030204" pitchFamily="18" charset="0"/>
                      </a:rPr>
                      <m:t>𝑙𝑖𝑡𝑒𝑟𝑎𝑙𝑠</m:t>
                    </m:r>
                  </m:oMath>
                </a14:m>
                <a:r>
                  <a:rPr lang="en-US" altLang="ja-JP" dirty="0"/>
                  <a:t>, a set of literals</a:t>
                </a:r>
              </a:p>
              <a:p>
                <a:r>
                  <a:rPr lang="en-US" altLang="ja-JP" dirty="0"/>
                  <a:t>E.g., </a:t>
                </a:r>
              </a:p>
              <a:p>
                <a:endParaRPr lang="en-US" altLang="ja-JP" dirty="0">
                  <a:sym typeface="Symbol" charset="0"/>
                </a:endParaRPr>
              </a:p>
              <a:p>
                <a:pPr lvl="1"/>
                <a:r>
                  <a:rPr lang="en-US" altLang="ja-JP" dirty="0">
                    <a:sym typeface="Symbol" charset="0"/>
                  </a:rPr>
                  <a:t>Using predicates</a:t>
                </a:r>
              </a:p>
              <a:p>
                <a:pPr lvl="2"/>
                <a:r>
                  <a:rPr lang="en-US" altLang="ja-JP" dirty="0">
                    <a:sym typeface="Symbol" charset="0"/>
                  </a:rPr>
                  <a:t>Valid: </a:t>
                </a:r>
                <a14:m>
                  <m:oMath xmlns:m="http://schemas.openxmlformats.org/officeDocument/2006/math">
                    <m:r>
                      <a:rPr lang="en-US" altLang="ja-JP" i="1" dirty="0" smtClean="0">
                        <a:latin typeface="Cambria Math" panose="02040503050406030204" pitchFamily="18" charset="0"/>
                        <a:sym typeface="Symbol" charset="0"/>
                      </a:rPr>
                      <m:t>𝑀𝑜𝑡h𝑒𝑟</m:t>
                    </m:r>
                    <m:d>
                      <m:dPr>
                        <m:ctrlPr>
                          <a:rPr lang="en-US" altLang="ja-JP" i="1" dirty="0" smtClean="0">
                            <a:latin typeface="Cambria Math" panose="02040503050406030204" pitchFamily="18" charset="0"/>
                            <a:sym typeface="Symbol" charset="0"/>
                          </a:rPr>
                        </m:ctrlPr>
                      </m:dPr>
                      <m:e>
                        <m:r>
                          <a:rPr lang="en-US" altLang="ja-JP" i="1" dirty="0" err="1">
                            <a:latin typeface="Cambria Math" panose="02040503050406030204" pitchFamily="18" charset="0"/>
                            <a:sym typeface="Symbol" charset="0"/>
                          </a:rPr>
                          <m:t>𝑧</m:t>
                        </m:r>
                        <m:r>
                          <a:rPr lang="en-US" altLang="ja-JP" i="1" dirty="0" err="1">
                            <a:latin typeface="Cambria Math" panose="02040503050406030204" pitchFamily="18" charset="0"/>
                            <a:sym typeface="Symbol" charset="0"/>
                          </a:rPr>
                          <m:t>,</m:t>
                        </m:r>
                        <m:r>
                          <a:rPr lang="en-US" altLang="ja-JP" i="1" dirty="0" err="1">
                            <a:latin typeface="Cambria Math" panose="02040503050406030204" pitchFamily="18" charset="0"/>
                            <a:sym typeface="Symbol" charset="0"/>
                          </a:rPr>
                          <m:t>𝑢</m:t>
                        </m:r>
                      </m:e>
                    </m:d>
                  </m:oMath>
                </a14:m>
                <a:r>
                  <a:rPr lang="en-US" altLang="ja-JP" dirty="0">
                    <a:sym typeface="Symbol" charset="0"/>
                  </a:rPr>
                  <a:t>, </a:t>
                </a:r>
                <a14:m>
                  <m:oMath xmlns:m="http://schemas.openxmlformats.org/officeDocument/2006/math">
                    <m:r>
                      <a:rPr lang="en-US" altLang="ja-JP" i="1" dirty="0" smtClean="0">
                        <a:latin typeface="Cambria Math" panose="02040503050406030204" pitchFamily="18" charset="0"/>
                        <a:sym typeface="Symbol" charset="0"/>
                      </a:rPr>
                      <m:t>𝑀𝑎𝑟𝑟𝑖𝑒𝑑</m:t>
                    </m:r>
                    <m:d>
                      <m:dPr>
                        <m:ctrlPr>
                          <a:rPr lang="en-US" altLang="ja-JP" i="1" dirty="0" smtClean="0">
                            <a:latin typeface="Cambria Math" panose="02040503050406030204" pitchFamily="18" charset="0"/>
                            <a:sym typeface="Symbol" charset="0"/>
                          </a:rPr>
                        </m:ctrlPr>
                      </m:dPr>
                      <m:e>
                        <m:r>
                          <a:rPr lang="en-US" altLang="ja-JP" i="1" dirty="0" err="1">
                            <a:latin typeface="Cambria Math" panose="02040503050406030204" pitchFamily="18" charset="0"/>
                            <a:sym typeface="Symbol" charset="0"/>
                          </a:rPr>
                          <m:t>𝑧</m:t>
                        </m:r>
                        <m:r>
                          <a:rPr lang="en-US" altLang="ja-JP" i="1" dirty="0" err="1">
                            <a:latin typeface="Cambria Math" panose="02040503050406030204" pitchFamily="18" charset="0"/>
                            <a:sym typeface="Symbol" charset="0"/>
                          </a:rPr>
                          <m:t>,</m:t>
                        </m:r>
                        <m:r>
                          <a:rPr lang="en-US" altLang="ja-JP" i="1" dirty="0" err="1">
                            <a:latin typeface="Cambria Math" panose="02040503050406030204" pitchFamily="18" charset="0"/>
                            <a:sym typeface="Symbol" charset="0"/>
                          </a:rPr>
                          <m:t>𝑧</m:t>
                        </m:r>
                      </m:e>
                    </m:d>
                  </m:oMath>
                </a14:m>
                <a:r>
                  <a:rPr lang="en-US" altLang="ja-JP" dirty="0">
                    <a:sym typeface="Symbol" charset="0"/>
                  </a:rPr>
                  <a:t>, </a:t>
                </a:r>
                <a14:m>
                  <m:oMath xmlns:m="http://schemas.openxmlformats.org/officeDocument/2006/math">
                    <m:r>
                      <a:rPr lang="en-US" altLang="ja-JP" i="1" dirty="0" smtClean="0">
                        <a:latin typeface="Cambria Math" panose="02040503050406030204" pitchFamily="18" charset="0"/>
                        <a:sym typeface="Symbol" charset="0"/>
                      </a:rPr>
                      <m:t>𝐺𝑟𝑎𝑛𝑑𝑓𝑎𝑡h𝑒𝑟</m:t>
                    </m:r>
                    <m:d>
                      <m:dPr>
                        <m:ctrlPr>
                          <a:rPr lang="en-US" altLang="ja-JP" i="1" dirty="0" smtClean="0">
                            <a:latin typeface="Cambria Math" panose="02040503050406030204" pitchFamily="18" charset="0"/>
                            <a:sym typeface="Symbol" charset="0"/>
                          </a:rPr>
                        </m:ctrlPr>
                      </m:dPr>
                      <m:e>
                        <m:r>
                          <a:rPr lang="en-US" altLang="ja-JP" i="1" dirty="0" err="1">
                            <a:latin typeface="Cambria Math" panose="02040503050406030204" pitchFamily="18" charset="0"/>
                            <a:sym typeface="Symbol" charset="0"/>
                          </a:rPr>
                          <m:t>𝑣</m:t>
                        </m:r>
                        <m:r>
                          <a:rPr lang="en-US" altLang="ja-JP" i="1" dirty="0" err="1">
                            <a:latin typeface="Cambria Math" panose="02040503050406030204" pitchFamily="18" charset="0"/>
                            <a:sym typeface="Symbol" charset="0"/>
                          </a:rPr>
                          <m:t>,</m:t>
                        </m:r>
                        <m:r>
                          <a:rPr lang="en-US" altLang="ja-JP" i="1" dirty="0" err="1">
                            <a:latin typeface="Cambria Math" panose="02040503050406030204" pitchFamily="18" charset="0"/>
                            <a:sym typeface="Symbol" charset="0"/>
                          </a:rPr>
                          <m:t>𝑥</m:t>
                        </m:r>
                      </m:e>
                    </m:d>
                  </m:oMath>
                </a14:m>
                <a:endParaRPr lang="en-US" altLang="ja-JP" dirty="0">
                  <a:sym typeface="Symbol" charset="0"/>
                </a:endParaRPr>
              </a:p>
              <a:p>
                <a:pPr lvl="2"/>
                <a:r>
                  <a:rPr lang="en-US" altLang="ja-JP" dirty="0">
                    <a:sym typeface="Symbol" charset="0"/>
                  </a:rPr>
                  <a:t>Invalid: </a:t>
                </a:r>
                <a14:m>
                  <m:oMath xmlns:m="http://schemas.openxmlformats.org/officeDocument/2006/math">
                    <m:r>
                      <a:rPr lang="en-US" altLang="ja-JP" i="1" dirty="0" smtClean="0">
                        <a:latin typeface="Cambria Math" panose="02040503050406030204" pitchFamily="18" charset="0"/>
                        <a:sym typeface="Symbol" charset="0"/>
                      </a:rPr>
                      <m:t>𝑀𝑎𝑟𝑟𝑖𝑒𝑑</m:t>
                    </m:r>
                    <m:d>
                      <m:dPr>
                        <m:ctrlPr>
                          <a:rPr lang="en-US" altLang="ja-JP" i="1" dirty="0" smtClean="0">
                            <a:latin typeface="Cambria Math" panose="02040503050406030204" pitchFamily="18" charset="0"/>
                            <a:sym typeface="Symbol" charset="0"/>
                          </a:rPr>
                        </m:ctrlPr>
                      </m:dPr>
                      <m:e>
                        <m:r>
                          <a:rPr lang="en-US" altLang="ja-JP" i="1" dirty="0" err="1">
                            <a:latin typeface="Cambria Math" panose="02040503050406030204" pitchFamily="18" charset="0"/>
                            <a:sym typeface="Symbol" charset="0"/>
                          </a:rPr>
                          <m:t>𝑢</m:t>
                        </m:r>
                        <m:r>
                          <a:rPr lang="en-US" altLang="ja-JP" i="1" dirty="0" err="1">
                            <a:latin typeface="Cambria Math" panose="02040503050406030204" pitchFamily="18" charset="0"/>
                            <a:sym typeface="Symbol" charset="0"/>
                          </a:rPr>
                          <m:t>,</m:t>
                        </m:r>
                        <m:r>
                          <a:rPr lang="en-US" altLang="ja-JP" i="1" dirty="0" err="1">
                            <a:latin typeface="Cambria Math" panose="02040503050406030204" pitchFamily="18" charset="0"/>
                            <a:sym typeface="Symbol" charset="0"/>
                          </a:rPr>
                          <m:t>𝑣</m:t>
                        </m:r>
                      </m:e>
                    </m:d>
                  </m:oMath>
                </a14:m>
                <a:endParaRPr lang="en-US" altLang="ja-JP" dirty="0">
                  <a:sym typeface="Symbol" charset="0"/>
                </a:endParaRPr>
              </a:p>
              <a:p>
                <a:pPr lvl="1"/>
                <a:r>
                  <a:rPr lang="en-US" altLang="ja-JP" dirty="0">
                    <a:sym typeface="Symbol" charset="0"/>
                  </a:rPr>
                  <a:t>Inequality: </a:t>
                </a:r>
                <a14:m>
                  <m:oMath xmlns:m="http://schemas.openxmlformats.org/officeDocument/2006/math">
                    <m:r>
                      <a:rPr lang="en-US" altLang="ja-JP" i="1" dirty="0" smtClean="0">
                        <a:latin typeface="Cambria Math" panose="02040503050406030204" pitchFamily="18" charset="0"/>
                        <a:sym typeface="Symbol" charset="0"/>
                      </a:rPr>
                      <m:t>𝑧</m:t>
                    </m:r>
                    <m:r>
                      <a:rPr lang="en-US" altLang="ja-JP" i="1" dirty="0" smtClean="0">
                        <a:latin typeface="Cambria Math" panose="02040503050406030204" pitchFamily="18" charset="0"/>
                        <a:ea typeface="Cambria Math" panose="02040503050406030204" pitchFamily="18" charset="0"/>
                        <a:sym typeface="Symbol" charset="0"/>
                      </a:rPr>
                      <m:t>≠</m:t>
                    </m:r>
                    <m:r>
                      <a:rPr lang="en-US" altLang="ja-JP" i="1" dirty="0" smtClean="0">
                        <a:latin typeface="Cambria Math" panose="02040503050406030204" pitchFamily="18" charset="0"/>
                        <a:sym typeface="Symbol" charset="0"/>
                      </a:rPr>
                      <m:t>𝑥</m:t>
                    </m:r>
                  </m:oMath>
                </a14:m>
                <a:endParaRPr lang="en-US" altLang="ja-JP" dirty="0">
                  <a:sym typeface="Symbol" charset="0"/>
                </a:endParaRPr>
              </a:p>
              <a:p>
                <a:pPr lvl="1"/>
                <a:r>
                  <a:rPr lang="en-US" altLang="ja-JP" dirty="0">
                    <a:sym typeface="Symbol" charset="0"/>
                  </a:rPr>
                  <a:t>Arithmetic comparisons: </a:t>
                </a:r>
                <a:br>
                  <a:rPr lang="en-US" altLang="ja-JP" dirty="0">
                    <a:sym typeface="Symbol" charset="0"/>
                  </a:rPr>
                </a:br>
                <a14:m>
                  <m:oMath xmlns:m="http://schemas.openxmlformats.org/officeDocument/2006/math">
                    <m:r>
                      <a:rPr lang="en-US" altLang="ja-JP" i="1" dirty="0" smtClean="0">
                        <a:latin typeface="Cambria Math" panose="02040503050406030204" pitchFamily="18" charset="0"/>
                        <a:sym typeface="Symbol" charset="0"/>
                      </a:rPr>
                      <m:t>𝑥</m:t>
                    </m:r>
                    <m:r>
                      <a:rPr lang="en-US" altLang="ja-JP" i="1" dirty="0" smtClean="0">
                        <a:latin typeface="Cambria Math" panose="02040503050406030204" pitchFamily="18" charset="0"/>
                        <a:sym typeface="Symbol" charset="0"/>
                      </a:rPr>
                      <m:t>&gt;</m:t>
                    </m:r>
                    <m:r>
                      <a:rPr lang="en-US" altLang="ja-JP" i="1" dirty="0" smtClean="0">
                        <a:latin typeface="Cambria Math" panose="02040503050406030204" pitchFamily="18" charset="0"/>
                        <a:sym typeface="Symbol" charset="0"/>
                      </a:rPr>
                      <m:t>𝑦</m:t>
                    </m:r>
                  </m:oMath>
                </a14:m>
                <a:r>
                  <a:rPr lang="en-US" altLang="ja-JP" dirty="0"/>
                  <a:t> (not meaningful)</a:t>
                </a:r>
              </a:p>
              <a:p>
                <a:pPr lvl="2"/>
                <a:endParaRPr lang="en-GB" dirty="0"/>
              </a:p>
            </p:txBody>
          </p:sp>
        </mc:Choice>
        <mc:Fallback xmlns="">
          <p:sp>
            <p:nvSpPr>
              <p:cNvPr id="3" name="Content Placeholder 2">
                <a:extLst>
                  <a:ext uri="{FF2B5EF4-FFF2-40B4-BE49-F238E27FC236}">
                    <a16:creationId xmlns:a16="http://schemas.microsoft.com/office/drawing/2014/main" id="{A27AC872-94E6-8A4B-A6D1-9B25AFDDD809}"/>
                  </a:ext>
                </a:extLst>
              </p:cNvPr>
              <p:cNvSpPr>
                <a:spLocks noGrp="1" noRot="1" noChangeAspect="1" noMove="1" noResize="1" noEditPoints="1" noAdjustHandles="1" noChangeArrowheads="1" noChangeShapeType="1" noTextEdit="1"/>
              </p:cNvSpPr>
              <p:nvPr>
                <p:ph sz="half" idx="1"/>
              </p:nvPr>
            </p:nvSpPr>
            <p:spPr>
              <a:xfrm>
                <a:off x="628650" y="1146048"/>
                <a:ext cx="3886200" cy="5269754"/>
              </a:xfrm>
              <a:blipFill>
                <a:blip r:embed="rId2"/>
                <a:stretch>
                  <a:fillRect l="-1954" t="-1923" r="-13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1A21B74A-C5E3-7D4A-BA37-88AE96691C25}"/>
                  </a:ext>
                </a:extLst>
              </p:cNvPr>
              <p:cNvSpPr>
                <a:spLocks noGrp="1"/>
              </p:cNvSpPr>
              <p:nvPr>
                <p:ph sz="half" idx="2"/>
              </p:nvPr>
            </p:nvSpPr>
            <p:spPr>
              <a:xfrm>
                <a:off x="4629150" y="1146048"/>
                <a:ext cx="3886200" cy="5269754"/>
              </a:xfrm>
            </p:spPr>
            <p:txBody>
              <a:bodyPr>
                <a:normAutofit fontScale="85000" lnSpcReduction="20000"/>
              </a:bodyPr>
              <a:lstStyle/>
              <a:p>
                <a:r>
                  <a:rPr lang="en-US" altLang="ja-JP" dirty="0"/>
                  <a:t>Approach: Add to </a:t>
                </a:r>
                <a14:m>
                  <m:oMath xmlns:m="http://schemas.openxmlformats.org/officeDocument/2006/math">
                    <m:r>
                      <a:rPr lang="en-US" altLang="ja-JP" i="1" dirty="0">
                        <a:latin typeface="Cambria Math" panose="02040503050406030204" pitchFamily="18" charset="0"/>
                      </a:rPr>
                      <m:t>𝑙𝑖𝑡𝑒𝑟𝑎𝑙𝑠</m:t>
                    </m:r>
                  </m:oMath>
                </a14:m>
                <a:endParaRPr lang="en-US" altLang="ja-JP" dirty="0"/>
              </a:p>
              <a:p>
                <a:pPr lvl="1"/>
                <a:r>
                  <a:rPr lang="en-GB" dirty="0"/>
                  <a:t>Using predicates:</a:t>
                </a:r>
              </a:p>
              <a:p>
                <a:pPr lvl="2"/>
                <a:r>
                  <a:rPr lang="en-GB" dirty="0"/>
                  <a:t>Negated or unnegated</a:t>
                </a:r>
              </a:p>
              <a:p>
                <a:pPr lvl="2"/>
                <a:r>
                  <a:rPr lang="en-GB" dirty="0"/>
                  <a:t>Use any existing predicate (including the goal)</a:t>
                </a:r>
              </a:p>
              <a:p>
                <a:pPr lvl="3"/>
                <a:r>
                  <a:rPr lang="en-GB" dirty="0"/>
                  <a:t>By allowing the target predicate at this point, FOIL is able to learn recursive definitions, but has to be kept from infinite recursion.</a:t>
                </a:r>
              </a:p>
              <a:p>
                <a:pPr lvl="2"/>
                <a:r>
                  <a:rPr lang="en-GB" dirty="0"/>
                  <a:t>Arguments must be variables</a:t>
                </a:r>
              </a:p>
              <a:p>
                <a:pPr lvl="2"/>
                <a:r>
                  <a:rPr lang="en-GB" dirty="0"/>
                  <a:t>Each literal must include at least one variable from an earlier literal or from the head of the clause </a:t>
                </a:r>
              </a:p>
              <a:p>
                <a:pPr lvl="1"/>
                <a:r>
                  <a:rPr lang="en-GB" dirty="0"/>
                  <a:t>Tests for equality and for inequality of variables, already occurring in the rule</a:t>
                </a:r>
              </a:p>
              <a:p>
                <a:pPr lvl="2"/>
                <a:r>
                  <a:rPr lang="en-GB" dirty="0"/>
                  <a:t>Test on empty lists</a:t>
                </a:r>
              </a:p>
              <a:p>
                <a:pPr lvl="1"/>
                <a:r>
                  <a:rPr lang="en-GB" dirty="0"/>
                  <a:t>Arithmetic comparisons</a:t>
                </a:r>
              </a:p>
              <a:p>
                <a:pPr lvl="2"/>
                <a:r>
                  <a:rPr lang="en-GB" dirty="0"/>
                  <a:t>Also on threshold values</a:t>
                </a:r>
              </a:p>
            </p:txBody>
          </p:sp>
        </mc:Choice>
        <mc:Fallback xmlns="">
          <p:sp>
            <p:nvSpPr>
              <p:cNvPr id="6" name="Content Placeholder 5">
                <a:extLst>
                  <a:ext uri="{FF2B5EF4-FFF2-40B4-BE49-F238E27FC236}">
                    <a16:creationId xmlns:a16="http://schemas.microsoft.com/office/drawing/2014/main" id="{1A21B74A-C5E3-7D4A-BA37-88AE96691C25}"/>
                  </a:ext>
                </a:extLst>
              </p:cNvPr>
              <p:cNvSpPr>
                <a:spLocks noGrp="1" noRot="1" noChangeAspect="1" noMove="1" noResize="1" noEditPoints="1" noAdjustHandles="1" noChangeArrowheads="1" noChangeShapeType="1" noTextEdit="1"/>
              </p:cNvSpPr>
              <p:nvPr>
                <p:ph sz="half" idx="2"/>
              </p:nvPr>
            </p:nvSpPr>
            <p:spPr>
              <a:xfrm>
                <a:off x="4629150" y="1146048"/>
                <a:ext cx="3886200" cy="5269754"/>
              </a:xfrm>
              <a:blipFill>
                <a:blip r:embed="rId3"/>
                <a:stretch>
                  <a:fillRect l="-1954" t="-2404" r="-130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2C62CB7-A51B-3A4E-B2FC-6DD109589F4D}"/>
              </a:ext>
            </a:extLst>
          </p:cNvPr>
          <p:cNvSpPr>
            <a:spLocks noGrp="1"/>
          </p:cNvSpPr>
          <p:nvPr>
            <p:ph type="sldNum" sz="quarter" idx="12"/>
          </p:nvPr>
        </p:nvSpPr>
        <p:spPr/>
        <p:txBody>
          <a:bodyPr/>
          <a:lstStyle/>
          <a:p>
            <a:fld id="{67C9959E-8E6B-B04C-9955-EA096F41CA7A}" type="slidenum">
              <a:rPr lang="en-GB" smtClean="0"/>
              <a:pPr/>
              <a:t>66</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7E0F7E3-1B09-A540-963B-A5BC3A57737E}"/>
                  </a:ext>
                </a:extLst>
              </p:cNvPr>
              <p:cNvSpPr/>
              <p:nvPr/>
            </p:nvSpPr>
            <p:spPr>
              <a:xfrm>
                <a:off x="813132" y="3661505"/>
                <a:ext cx="37017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altLang="ja-JP" i="1">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m:oMathPara>
                </a14:m>
                <a:endParaRPr lang="en-GB" dirty="0"/>
              </a:p>
            </p:txBody>
          </p:sp>
        </mc:Choice>
        <mc:Fallback xmlns="">
          <p:sp>
            <p:nvSpPr>
              <p:cNvPr id="7" name="Rectangle 6">
                <a:extLst>
                  <a:ext uri="{FF2B5EF4-FFF2-40B4-BE49-F238E27FC236}">
                    <a16:creationId xmlns:a16="http://schemas.microsoft.com/office/drawing/2014/main" id="{57E0F7E3-1B09-A540-963B-A5BC3A57737E}"/>
                  </a:ext>
                </a:extLst>
              </p:cNvPr>
              <p:cNvSpPr>
                <a:spLocks noRot="1" noChangeAspect="1" noMove="1" noResize="1" noEditPoints="1" noAdjustHandles="1" noChangeArrowheads="1" noChangeShapeType="1" noTextEdit="1"/>
              </p:cNvSpPr>
              <p:nvPr/>
            </p:nvSpPr>
            <p:spPr>
              <a:xfrm>
                <a:off x="813132" y="3661505"/>
                <a:ext cx="3701718" cy="369332"/>
              </a:xfrm>
              <a:prstGeom prst="rect">
                <a:avLst/>
              </a:prstGeom>
              <a:blipFill>
                <a:blip r:embed="rId4"/>
                <a:stretch>
                  <a:fillRect b="-13793"/>
                </a:stretch>
              </a:blipFill>
            </p:spPr>
            <p:txBody>
              <a:bodyPr/>
              <a:lstStyle/>
              <a:p>
                <a:r>
                  <a:rPr lang="en-GB">
                    <a:noFill/>
                  </a:rPr>
                  <a:t> </a:t>
                </a:r>
              </a:p>
            </p:txBody>
          </p:sp>
        </mc:Fallback>
      </mc:AlternateContent>
    </p:spTree>
    <p:extLst>
      <p:ext uri="{BB962C8B-B14F-4D97-AF65-F5344CB8AC3E}">
        <p14:creationId xmlns:p14="http://schemas.microsoft.com/office/powerpoint/2010/main" val="150041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BE76-88C0-8246-B7EE-5E93DC34220A}"/>
              </a:ext>
            </a:extLst>
          </p:cNvPr>
          <p:cNvSpPr>
            <a:spLocks noGrp="1"/>
          </p:cNvSpPr>
          <p:nvPr>
            <p:ph type="title"/>
          </p:nvPr>
        </p:nvSpPr>
        <p:spPr/>
        <p:txBody>
          <a:bodyPr/>
          <a:lstStyle/>
          <a:p>
            <a:r>
              <a:rPr lang="en-GB" dirty="0"/>
              <a:t>FOIL: Choose Literal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7AC872-94E6-8A4B-A6D1-9B25AFDDD809}"/>
                  </a:ext>
                </a:extLst>
              </p:cNvPr>
              <p:cNvSpPr>
                <a:spLocks noGrp="1"/>
              </p:cNvSpPr>
              <p:nvPr>
                <p:ph idx="1"/>
              </p:nvPr>
            </p:nvSpPr>
            <p:spPr/>
            <p:txBody>
              <a:bodyPr>
                <a:normAutofit fontScale="92500" lnSpcReduction="10000"/>
              </a:bodyPr>
              <a:lstStyle/>
              <a:p>
                <a:pPr>
                  <a:lnSpc>
                    <a:spcPct val="100000"/>
                  </a:lnSpc>
                  <a:spcBef>
                    <a:spcPts val="0"/>
                  </a:spcBef>
                  <a:tabLst>
                    <a:tab pos="349250" algn="l"/>
                    <a:tab pos="708025" algn="l"/>
                    <a:tab pos="1065213" algn="l"/>
                    <a:tab pos="1416050" algn="l"/>
                  </a:tabLst>
                </a:pPr>
                <a14:m>
                  <m:oMath xmlns:m="http://schemas.openxmlformats.org/officeDocument/2006/math">
                    <m:r>
                      <m:rPr>
                        <m:nor/>
                      </m:rPr>
                      <a:rPr lang="en-US" altLang="ja-JP" dirty="0" smtClean="0">
                        <a:latin typeface="Cambria Math" panose="02040503050406030204" pitchFamily="18" charset="0"/>
                      </a:rPr>
                      <m:t>Choose</m:t>
                    </m:r>
                    <m:r>
                      <m:rPr>
                        <m:nor/>
                      </m:rPr>
                      <a:rPr lang="en-US" altLang="ja-JP" dirty="0" smtClean="0">
                        <a:latin typeface="Cambria Math" panose="02040503050406030204" pitchFamily="18" charset="0"/>
                      </a:rPr>
                      <m:t>−</m:t>
                    </m:r>
                    <m:r>
                      <m:rPr>
                        <m:nor/>
                      </m:rPr>
                      <a:rPr lang="en-US" altLang="ja-JP" dirty="0" smtClean="0">
                        <a:latin typeface="Cambria Math" panose="02040503050406030204" pitchFamily="18" charset="0"/>
                      </a:rPr>
                      <m:t>Literal</m:t>
                    </m:r>
                  </m:oMath>
                </a14:m>
                <a:r>
                  <a:rPr lang="en-US" altLang="ja-JP" dirty="0"/>
                  <a:t>: heuristic function that chooses a literal out of a set of literals</a:t>
                </a:r>
              </a:p>
              <a:p>
                <a:pPr lvl="1">
                  <a:lnSpc>
                    <a:spcPct val="100000"/>
                  </a:lnSpc>
                  <a:spcBef>
                    <a:spcPts val="0"/>
                  </a:spcBef>
                  <a:tabLst>
                    <a:tab pos="349250" algn="l"/>
                    <a:tab pos="708025" algn="l"/>
                    <a:tab pos="1065213" algn="l"/>
                    <a:tab pos="1416050" algn="l"/>
                  </a:tabLst>
                </a:pPr>
                <a:r>
                  <a:rPr lang="en-US" altLang="ja-JP" dirty="0"/>
                  <a:t>Input: </a:t>
                </a:r>
              </a:p>
              <a:p>
                <a:pPr lvl="2">
                  <a:lnSpc>
                    <a:spcPct val="100000"/>
                  </a:lnSpc>
                  <a:spcBef>
                    <a:spcPts val="0"/>
                  </a:spcBef>
                  <a:tabLst>
                    <a:tab pos="349250" algn="l"/>
                    <a:tab pos="708025" algn="l"/>
                    <a:tab pos="1065213" algn="l"/>
                    <a:tab pos="1416050" algn="l"/>
                  </a:tabLst>
                </a:pPr>
                <a14:m>
                  <m:oMath xmlns:m="http://schemas.openxmlformats.org/officeDocument/2006/math">
                    <m:r>
                      <a:rPr lang="en-US" altLang="ja-JP" i="1" dirty="0" smtClean="0">
                        <a:latin typeface="Cambria Math" panose="02040503050406030204" pitchFamily="18" charset="0"/>
                      </a:rPr>
                      <m:t>𝑙𝑖𝑡𝑒𝑟𝑎𝑙𝑠</m:t>
                    </m:r>
                  </m:oMath>
                </a14:m>
                <a:r>
                  <a:rPr lang="en-US" altLang="ja-JP" dirty="0"/>
                  <a:t>, a set of literals to choose from</a:t>
                </a:r>
              </a:p>
              <a:p>
                <a:pPr lvl="2">
                  <a:lnSpc>
                    <a:spcPct val="100000"/>
                  </a:lnSpc>
                  <a:spcBef>
                    <a:spcPts val="0"/>
                  </a:spcBef>
                  <a:tabLst>
                    <a:tab pos="349250" algn="l"/>
                    <a:tab pos="708025" algn="l"/>
                    <a:tab pos="1065213" algn="l"/>
                    <a:tab pos="1416050" algn="l"/>
                  </a:tabLst>
                </a:pPr>
                <a14:m>
                  <m:oMath xmlns:m="http://schemas.openxmlformats.org/officeDocument/2006/math">
                    <m:r>
                      <a:rPr lang="en-US" altLang="ja-JP" i="1" dirty="0">
                        <a:latin typeface="Cambria Math" panose="02040503050406030204" pitchFamily="18" charset="0"/>
                      </a:rPr>
                      <m:t>𝑒𝑥𝑡𝑒𝑛𝑑𝑒𝑑</m:t>
                    </m:r>
                  </m:oMath>
                </a14:m>
                <a:r>
                  <a:rPr lang="en-US" altLang="ja-JP" dirty="0"/>
                  <a:t>, a set of positive and negative examples</a:t>
                </a:r>
              </a:p>
              <a:p>
                <a:pPr lvl="2">
                  <a:lnSpc>
                    <a:spcPct val="100000"/>
                  </a:lnSpc>
                  <a:spcBef>
                    <a:spcPts val="0"/>
                  </a:spcBef>
                  <a:tabLst>
                    <a:tab pos="349250" algn="l"/>
                    <a:tab pos="708025" algn="l"/>
                    <a:tab pos="1065213" algn="l"/>
                    <a:tab pos="1416050" algn="l"/>
                  </a:tabLst>
                </a:pPr>
                <a:r>
                  <a:rPr lang="en-US" altLang="ja-JP" dirty="0"/>
                  <a:t>Possibly any other input required for making a decision</a:t>
                </a:r>
              </a:p>
              <a:p>
                <a:pPr lvl="1">
                  <a:lnSpc>
                    <a:spcPct val="100000"/>
                  </a:lnSpc>
                  <a:spcBef>
                    <a:spcPts val="0"/>
                  </a:spcBef>
                  <a:tabLst>
                    <a:tab pos="349250" algn="l"/>
                    <a:tab pos="708025" algn="l"/>
                    <a:tab pos="1065213" algn="l"/>
                    <a:tab pos="1416050" algn="l"/>
                  </a:tabLst>
                </a:pPr>
                <a:r>
                  <a:rPr lang="en-US" altLang="ja-JP" dirty="0"/>
                  <a:t>Output: </a:t>
                </a:r>
                <a14:m>
                  <m:oMath xmlns:m="http://schemas.openxmlformats.org/officeDocument/2006/math">
                    <m:r>
                      <a:rPr lang="en-US" altLang="ja-JP" i="1" dirty="0">
                        <a:latin typeface="Cambria Math" panose="02040503050406030204" pitchFamily="18" charset="0"/>
                      </a:rPr>
                      <m:t>𝑙𝑖𝑡𝑒𝑟𝑎𝑙</m:t>
                    </m:r>
                  </m:oMath>
                </a14:m>
                <a:r>
                  <a:rPr lang="en-US" altLang="ja-JP" dirty="0"/>
                  <a:t>, the chosen literal</a:t>
                </a:r>
              </a:p>
              <a:p>
                <a:pPr lvl="1">
                  <a:lnSpc>
                    <a:spcPct val="100000"/>
                  </a:lnSpc>
                  <a:spcBef>
                    <a:spcPts val="0"/>
                  </a:spcBef>
                  <a:tabLst>
                    <a:tab pos="349250" algn="l"/>
                    <a:tab pos="708025" algn="l"/>
                    <a:tab pos="1065213" algn="l"/>
                    <a:tab pos="1416050" algn="l"/>
                  </a:tabLst>
                </a:pPr>
                <a:r>
                  <a:rPr lang="en-US" altLang="ja-JP" dirty="0"/>
                  <a:t>Approach: </a:t>
                </a:r>
              </a:p>
              <a:p>
                <a:pPr lvl="2">
                  <a:lnSpc>
                    <a:spcPct val="100000"/>
                  </a:lnSpc>
                  <a:spcBef>
                    <a:spcPts val="0"/>
                  </a:spcBef>
                  <a:tabLst>
                    <a:tab pos="349250" algn="l"/>
                    <a:tab pos="708025" algn="l"/>
                    <a:tab pos="1065213" algn="l"/>
                    <a:tab pos="1416050" algn="l"/>
                  </a:tabLst>
                </a:pPr>
                <a:r>
                  <a:rPr lang="en-US" altLang="ja-JP" dirty="0"/>
                  <a:t>Base decision on a criterion such as information gain </a:t>
                </a:r>
              </a:p>
              <a:p>
                <a:pPr lvl="3">
                  <a:lnSpc>
                    <a:spcPct val="100000"/>
                  </a:lnSpc>
                  <a:spcBef>
                    <a:spcPts val="0"/>
                  </a:spcBef>
                  <a:tabLst>
                    <a:tab pos="349250" algn="l"/>
                    <a:tab pos="708025" algn="l"/>
                    <a:tab pos="1065213" algn="l"/>
                    <a:tab pos="1416050" algn="l"/>
                  </a:tabLst>
                </a:pPr>
                <a:r>
                  <a:rPr lang="en-US" altLang="ja-JP" dirty="0"/>
                  <a:t>How much better can one distinguish the positive and the negative examples given the current clause </a:t>
                </a: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𝑅</m:t>
                        </m:r>
                      </m:e>
                      <m:sub>
                        <m:r>
                          <a:rPr lang="de-DE" altLang="ja-JP" i="1">
                            <a:latin typeface="Cambria Math" panose="02040503050406030204" pitchFamily="18" charset="0"/>
                          </a:rPr>
                          <m:t>0</m:t>
                        </m:r>
                      </m:sub>
                    </m:sSub>
                  </m:oMath>
                </a14:m>
                <a:r>
                  <a:rPr lang="en-US" altLang="ja-JP" dirty="0"/>
                  <a:t> compared to an extended version </a:t>
                </a: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𝑅</m:t>
                        </m:r>
                      </m:e>
                      <m:sub>
                        <m:r>
                          <a:rPr lang="de-DE" altLang="ja-JP" i="1">
                            <a:latin typeface="Cambria Math" panose="02040503050406030204" pitchFamily="18" charset="0"/>
                          </a:rPr>
                          <m:t>1</m:t>
                        </m:r>
                      </m:sub>
                    </m:sSub>
                  </m:oMath>
                </a14:m>
                <a:r>
                  <a:rPr lang="en-US" altLang="ja-JP" dirty="0"/>
                  <a:t> with the literal added to the body of the clause</a:t>
                </a:r>
              </a:p>
              <a:p>
                <a:pPr marL="2270125" lvl="4" indent="0">
                  <a:lnSpc>
                    <a:spcPct val="100000"/>
                  </a:lnSpc>
                  <a:spcBef>
                    <a:spcPts val="0"/>
                  </a:spcBef>
                  <a:buNone/>
                </a:pPr>
                <a14:m>
                  <m:oMathPara xmlns:m="http://schemas.openxmlformats.org/officeDocument/2006/math">
                    <m:oMathParaPr>
                      <m:jc m:val="centerGroup"/>
                    </m:oMathParaPr>
                    <m:oMath xmlns:m="http://schemas.openxmlformats.org/officeDocument/2006/math">
                      <m:r>
                        <a:rPr lang="de-DE" altLang="ja-JP" b="0" i="1" smtClean="0">
                          <a:latin typeface="Cambria Math" panose="02040503050406030204" pitchFamily="18" charset="0"/>
                        </a:rPr>
                        <m:t>𝐺𝑎𝑖𝑛</m:t>
                      </m:r>
                      <m:d>
                        <m:dPr>
                          <m:ctrlPr>
                            <a:rPr lang="de-DE" altLang="ja-JP" b="0" i="1" smtClean="0">
                              <a:latin typeface="Cambria Math" panose="02040503050406030204" pitchFamily="18" charset="0"/>
                            </a:rPr>
                          </m:ctrlPr>
                        </m:dPr>
                        <m:e>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𝑅</m:t>
                              </m:r>
                            </m:e>
                            <m:sub>
                              <m:r>
                                <a:rPr lang="de-DE" altLang="ja-JP" b="0" i="1" smtClean="0">
                                  <a:latin typeface="Cambria Math" panose="02040503050406030204" pitchFamily="18" charset="0"/>
                                </a:rPr>
                                <m:t>0</m:t>
                              </m:r>
                            </m:sub>
                          </m:sSub>
                          <m:r>
                            <a:rPr lang="de-DE" altLang="ja-JP" b="0" i="1" smtClean="0">
                              <a:latin typeface="Cambria Math" panose="02040503050406030204" pitchFamily="18" charset="0"/>
                            </a:rPr>
                            <m:t>,</m:t>
                          </m:r>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𝑅</m:t>
                              </m:r>
                            </m:e>
                            <m:sub>
                              <m:r>
                                <a:rPr lang="de-DE" altLang="ja-JP" b="0" i="1" smtClean="0">
                                  <a:latin typeface="Cambria Math" panose="02040503050406030204" pitchFamily="18" charset="0"/>
                                </a:rPr>
                                <m:t>1</m:t>
                              </m:r>
                            </m:sub>
                          </m:sSub>
                        </m:e>
                      </m:d>
                      <m:r>
                        <a:rPr lang="de-DE" altLang="ja-JP" b="0" i="1" smtClean="0">
                          <a:latin typeface="Cambria Math" panose="02040503050406030204" pitchFamily="18" charset="0"/>
                        </a:rPr>
                        <m:t>=</m:t>
                      </m:r>
                      <m:r>
                        <a:rPr lang="de-DE" altLang="ja-JP" b="0" i="1" smtClean="0">
                          <a:latin typeface="Cambria Math" panose="02040503050406030204" pitchFamily="18" charset="0"/>
                        </a:rPr>
                        <m:t>𝑡</m:t>
                      </m:r>
                      <m:d>
                        <m:dPr>
                          <m:ctrlPr>
                            <a:rPr lang="de-DE" altLang="ja-JP" b="0" i="1" smtClean="0">
                              <a:latin typeface="Cambria Math" panose="02040503050406030204" pitchFamily="18" charset="0"/>
                            </a:rPr>
                          </m:ctrlPr>
                        </m:dPr>
                        <m:e>
                          <m:func>
                            <m:funcPr>
                              <m:ctrlPr>
                                <a:rPr lang="de-DE" altLang="ja-JP" b="0" i="1" smtClean="0">
                                  <a:latin typeface="Cambria Math" panose="02040503050406030204" pitchFamily="18" charset="0"/>
                                </a:rPr>
                              </m:ctrlPr>
                            </m:funcPr>
                            <m:fName>
                              <m:sSub>
                                <m:sSubPr>
                                  <m:ctrlPr>
                                    <a:rPr lang="de-DE" altLang="ja-JP" b="0" i="1" smtClean="0">
                                      <a:latin typeface="Cambria Math" panose="02040503050406030204" pitchFamily="18" charset="0"/>
                                    </a:rPr>
                                  </m:ctrlPr>
                                </m:sSubPr>
                                <m:e>
                                  <m:r>
                                    <m:rPr>
                                      <m:sty m:val="p"/>
                                    </m:rPr>
                                    <a:rPr lang="de-DE" altLang="ja-JP" b="0" i="0" smtClean="0">
                                      <a:latin typeface="Cambria Math" panose="02040503050406030204" pitchFamily="18" charset="0"/>
                                    </a:rPr>
                                    <m:t>log</m:t>
                                  </m:r>
                                </m:e>
                                <m:sub>
                                  <m:r>
                                    <a:rPr lang="de-DE" altLang="ja-JP" b="0" i="1" smtClean="0">
                                      <a:latin typeface="Cambria Math" panose="02040503050406030204" pitchFamily="18" charset="0"/>
                                    </a:rPr>
                                    <m:t>2</m:t>
                                  </m:r>
                                </m:sub>
                              </m:sSub>
                            </m:fName>
                            <m:e>
                              <m:f>
                                <m:fPr>
                                  <m:ctrlPr>
                                    <a:rPr lang="de-DE" altLang="ja-JP" b="0" i="1" smtClean="0">
                                      <a:latin typeface="Cambria Math" panose="02040503050406030204" pitchFamily="18" charset="0"/>
                                    </a:rPr>
                                  </m:ctrlPr>
                                </m:fPr>
                                <m:num>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𝑝</m:t>
                                      </m:r>
                                    </m:e>
                                    <m:sub>
                                      <m:r>
                                        <a:rPr lang="de-DE" altLang="ja-JP" b="0" i="1" smtClean="0">
                                          <a:latin typeface="Cambria Math" panose="02040503050406030204" pitchFamily="18" charset="0"/>
                                        </a:rPr>
                                        <m:t>1</m:t>
                                      </m:r>
                                    </m:sub>
                                  </m:sSub>
                                </m:num>
                                <m:den>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𝑝</m:t>
                                      </m:r>
                                    </m:e>
                                    <m:sub>
                                      <m:r>
                                        <a:rPr lang="de-DE" altLang="ja-JP" b="0" i="1" smtClean="0">
                                          <a:latin typeface="Cambria Math" panose="02040503050406030204" pitchFamily="18" charset="0"/>
                                        </a:rPr>
                                        <m:t>1</m:t>
                                      </m:r>
                                    </m:sub>
                                  </m:sSub>
                                  <m:r>
                                    <a:rPr lang="de-DE" altLang="ja-JP" b="0" i="1" smtClean="0">
                                      <a:latin typeface="Cambria Math" panose="02040503050406030204" pitchFamily="18" charset="0"/>
                                    </a:rPr>
                                    <m:t>+</m:t>
                                  </m:r>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𝑛</m:t>
                                      </m:r>
                                    </m:e>
                                    <m:sub>
                                      <m:r>
                                        <a:rPr lang="de-DE" altLang="ja-JP" b="0" i="1" smtClean="0">
                                          <a:latin typeface="Cambria Math" panose="02040503050406030204" pitchFamily="18" charset="0"/>
                                        </a:rPr>
                                        <m:t>1</m:t>
                                      </m:r>
                                    </m:sub>
                                  </m:sSub>
                                </m:den>
                              </m:f>
                            </m:e>
                          </m:func>
                          <m:r>
                            <a:rPr lang="de-DE" altLang="ja-JP" b="0" i="1" smtClean="0">
                              <a:latin typeface="Cambria Math" panose="02040503050406030204" pitchFamily="18" charset="0"/>
                            </a:rPr>
                            <m:t>−</m:t>
                          </m:r>
                          <m:func>
                            <m:funcPr>
                              <m:ctrlPr>
                                <a:rPr lang="de-DE" altLang="ja-JP" i="1">
                                  <a:latin typeface="Cambria Math" panose="02040503050406030204" pitchFamily="18" charset="0"/>
                                </a:rPr>
                              </m:ctrlPr>
                            </m:funcPr>
                            <m:fName>
                              <m:sSub>
                                <m:sSubPr>
                                  <m:ctrlPr>
                                    <a:rPr lang="de-DE" altLang="ja-JP" i="1">
                                      <a:latin typeface="Cambria Math" panose="02040503050406030204" pitchFamily="18" charset="0"/>
                                    </a:rPr>
                                  </m:ctrlPr>
                                </m:sSubPr>
                                <m:e>
                                  <m:r>
                                    <m:rPr>
                                      <m:sty m:val="p"/>
                                    </m:rPr>
                                    <a:rPr lang="de-DE" altLang="ja-JP">
                                      <a:latin typeface="Cambria Math" panose="02040503050406030204" pitchFamily="18" charset="0"/>
                                    </a:rPr>
                                    <m:t>log</m:t>
                                  </m:r>
                                </m:e>
                                <m:sub>
                                  <m:r>
                                    <a:rPr lang="de-DE" altLang="ja-JP" i="1">
                                      <a:latin typeface="Cambria Math" panose="02040503050406030204" pitchFamily="18" charset="0"/>
                                    </a:rPr>
                                    <m:t>2</m:t>
                                  </m:r>
                                </m:sub>
                              </m:sSub>
                            </m:fName>
                            <m:e>
                              <m:f>
                                <m:fPr>
                                  <m:ctrlPr>
                                    <a:rPr lang="de-DE" altLang="ja-JP" i="1">
                                      <a:latin typeface="Cambria Math" panose="02040503050406030204" pitchFamily="18" charset="0"/>
                                    </a:rPr>
                                  </m:ctrlPr>
                                </m:fPr>
                                <m:num>
                                  <m:sSub>
                                    <m:sSubPr>
                                      <m:ctrlPr>
                                        <a:rPr lang="de-DE" altLang="ja-JP" i="1">
                                          <a:latin typeface="Cambria Math" panose="02040503050406030204" pitchFamily="18" charset="0"/>
                                        </a:rPr>
                                      </m:ctrlPr>
                                    </m:sSubPr>
                                    <m:e>
                                      <m:r>
                                        <a:rPr lang="de-DE" altLang="ja-JP" i="1">
                                          <a:latin typeface="Cambria Math" panose="02040503050406030204" pitchFamily="18" charset="0"/>
                                        </a:rPr>
                                        <m:t>𝑝</m:t>
                                      </m:r>
                                    </m:e>
                                    <m:sub>
                                      <m:r>
                                        <a:rPr lang="de-DE" altLang="ja-JP" b="0" i="1" smtClean="0">
                                          <a:latin typeface="Cambria Math" panose="02040503050406030204" pitchFamily="18" charset="0"/>
                                        </a:rPr>
                                        <m:t>0</m:t>
                                      </m:r>
                                    </m:sub>
                                  </m:sSub>
                                </m:num>
                                <m:den>
                                  <m:sSub>
                                    <m:sSubPr>
                                      <m:ctrlPr>
                                        <a:rPr lang="de-DE" altLang="ja-JP" i="1">
                                          <a:latin typeface="Cambria Math" panose="02040503050406030204" pitchFamily="18" charset="0"/>
                                        </a:rPr>
                                      </m:ctrlPr>
                                    </m:sSubPr>
                                    <m:e>
                                      <m:r>
                                        <a:rPr lang="de-DE" altLang="ja-JP" i="1">
                                          <a:latin typeface="Cambria Math" panose="02040503050406030204" pitchFamily="18" charset="0"/>
                                        </a:rPr>
                                        <m:t>𝑝</m:t>
                                      </m:r>
                                    </m:e>
                                    <m:sub>
                                      <m:r>
                                        <a:rPr lang="de-DE" altLang="ja-JP" b="0" i="1" smtClean="0">
                                          <a:latin typeface="Cambria Math" panose="02040503050406030204" pitchFamily="18" charset="0"/>
                                        </a:rPr>
                                        <m:t>0</m:t>
                                      </m:r>
                                    </m:sub>
                                  </m:sSub>
                                  <m:r>
                                    <a:rPr lang="de-DE" altLang="ja-JP" i="1">
                                      <a:latin typeface="Cambria Math" panose="02040503050406030204" pitchFamily="18" charset="0"/>
                                    </a:rPr>
                                    <m:t>+</m:t>
                                  </m:r>
                                  <m:sSub>
                                    <m:sSubPr>
                                      <m:ctrlPr>
                                        <a:rPr lang="de-DE" altLang="ja-JP" i="1">
                                          <a:latin typeface="Cambria Math" panose="02040503050406030204" pitchFamily="18" charset="0"/>
                                        </a:rPr>
                                      </m:ctrlPr>
                                    </m:sSubPr>
                                    <m:e>
                                      <m:r>
                                        <a:rPr lang="de-DE" altLang="ja-JP" i="1">
                                          <a:latin typeface="Cambria Math" panose="02040503050406030204" pitchFamily="18" charset="0"/>
                                        </a:rPr>
                                        <m:t>𝑛</m:t>
                                      </m:r>
                                    </m:e>
                                    <m:sub>
                                      <m:r>
                                        <a:rPr lang="de-DE" altLang="ja-JP" b="0" i="1" smtClean="0">
                                          <a:latin typeface="Cambria Math" panose="02040503050406030204" pitchFamily="18" charset="0"/>
                                        </a:rPr>
                                        <m:t>0</m:t>
                                      </m:r>
                                    </m:sub>
                                  </m:sSub>
                                </m:den>
                              </m:f>
                            </m:e>
                          </m:func>
                        </m:e>
                      </m:d>
                    </m:oMath>
                  </m:oMathPara>
                </a14:m>
                <a:endParaRPr lang="en-US" altLang="ja-JP" dirty="0"/>
              </a:p>
              <a:p>
                <a:pPr lvl="4">
                  <a:lnSpc>
                    <a:spcPct val="100000"/>
                  </a:lnSpc>
                  <a:spcBef>
                    <a:spcPts val="0"/>
                  </a:spcBef>
                  <a:tabLst>
                    <a:tab pos="349250" algn="l"/>
                    <a:tab pos="708025" algn="l"/>
                    <a:tab pos="1065213" algn="l"/>
                    <a:tab pos="1416050" algn="l"/>
                  </a:tabLst>
                </a:pP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𝑝</m:t>
                        </m:r>
                      </m:e>
                      <m:sub>
                        <m:r>
                          <a:rPr lang="de-DE" altLang="ja-JP" b="0" i="1" smtClean="0">
                            <a:latin typeface="Cambria Math" panose="02040503050406030204" pitchFamily="18" charset="0"/>
                          </a:rPr>
                          <m:t>𝑖</m:t>
                        </m:r>
                      </m:sub>
                    </m:sSub>
                    <m:r>
                      <a:rPr lang="de-DE" altLang="ja-JP" b="0" i="1" smtClean="0">
                        <a:latin typeface="Cambria Math" panose="02040503050406030204" pitchFamily="18" charset="0"/>
                      </a:rPr>
                      <m:t>,</m:t>
                    </m:r>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𝑛</m:t>
                        </m:r>
                      </m:e>
                      <m:sub>
                        <m:r>
                          <a:rPr lang="de-DE" altLang="ja-JP" b="0" i="1" smtClean="0">
                            <a:latin typeface="Cambria Math" panose="02040503050406030204" pitchFamily="18" charset="0"/>
                          </a:rPr>
                          <m:t>𝑖</m:t>
                        </m:r>
                      </m:sub>
                    </m:sSub>
                  </m:oMath>
                </a14:m>
                <a:r>
                  <a:rPr lang="en-US" altLang="ja-JP" dirty="0"/>
                  <a:t> denote the number of positive, negative examples covered by </a:t>
                </a: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𝑅</m:t>
                        </m:r>
                      </m:e>
                      <m:sub>
                        <m:r>
                          <a:rPr lang="de-DE" altLang="ja-JP" b="0" i="1" smtClean="0">
                            <a:latin typeface="Cambria Math" panose="02040503050406030204" pitchFamily="18" charset="0"/>
                          </a:rPr>
                          <m:t>𝑖</m:t>
                        </m:r>
                      </m:sub>
                    </m:sSub>
                  </m:oMath>
                </a14:m>
                <a:r>
                  <a:rPr lang="en-US" altLang="ja-JP" dirty="0"/>
                  <a:t> (classified as positive by </a:t>
                </a: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𝑅</m:t>
                        </m:r>
                      </m:e>
                      <m:sub>
                        <m:r>
                          <a:rPr lang="de-DE" altLang="ja-JP" b="0" i="1" smtClean="0">
                            <a:latin typeface="Cambria Math" panose="02040503050406030204" pitchFamily="18" charset="0"/>
                          </a:rPr>
                          <m:t>𝑖</m:t>
                        </m:r>
                      </m:sub>
                    </m:sSub>
                  </m:oMath>
                </a14:m>
                <a:r>
                  <a:rPr lang="en-US" altLang="ja-JP" dirty="0"/>
                  <a:t>)</a:t>
                </a:r>
              </a:p>
              <a:p>
                <a:pPr lvl="4">
                  <a:lnSpc>
                    <a:spcPct val="100000"/>
                  </a:lnSpc>
                  <a:spcBef>
                    <a:spcPts val="0"/>
                  </a:spcBef>
                  <a:tabLst>
                    <a:tab pos="349250" algn="l"/>
                    <a:tab pos="708025" algn="l"/>
                    <a:tab pos="1065213" algn="l"/>
                    <a:tab pos="1416050" algn="l"/>
                  </a:tabLst>
                </a:pPr>
                <a14:m>
                  <m:oMath xmlns:m="http://schemas.openxmlformats.org/officeDocument/2006/math">
                    <m:r>
                      <a:rPr lang="de-DE" altLang="ja-JP" i="1">
                        <a:latin typeface="Cambria Math" panose="02040503050406030204" pitchFamily="18" charset="0"/>
                      </a:rPr>
                      <m:t>𝑡</m:t>
                    </m:r>
                  </m:oMath>
                </a14:m>
                <a:r>
                  <a:rPr lang="en-US" altLang="ja-JP" dirty="0"/>
                  <a:t> denotes the number of positive examples covered by both</a:t>
                </a:r>
              </a:p>
              <a:p>
                <a:pPr lvl="3">
                  <a:lnSpc>
                    <a:spcPct val="100000"/>
                  </a:lnSpc>
                  <a:spcBef>
                    <a:spcPts val="0"/>
                  </a:spcBef>
                  <a:tabLst>
                    <a:tab pos="349250" algn="l"/>
                    <a:tab pos="708025" algn="l"/>
                    <a:tab pos="1065213" algn="l"/>
                    <a:tab pos="1416050" algn="l"/>
                  </a:tabLst>
                </a:pPr>
                <a:r>
                  <a:rPr lang="en-US" altLang="ja-JP" dirty="0"/>
                  <a:t>cf. entropy and information gain for decision trees</a:t>
                </a:r>
              </a:p>
            </p:txBody>
          </p:sp>
        </mc:Choice>
        <mc:Fallback xmlns="">
          <p:sp>
            <p:nvSpPr>
              <p:cNvPr id="3" name="Content Placeholder 2">
                <a:extLst>
                  <a:ext uri="{FF2B5EF4-FFF2-40B4-BE49-F238E27FC236}">
                    <a16:creationId xmlns:a16="http://schemas.microsoft.com/office/drawing/2014/main" id="{A27AC872-94E6-8A4B-A6D1-9B25AFDDD809}"/>
                  </a:ext>
                </a:extLst>
              </p:cNvPr>
              <p:cNvSpPr>
                <a:spLocks noGrp="1" noRot="1" noChangeAspect="1" noMove="1" noResize="1" noEditPoints="1" noAdjustHandles="1" noChangeArrowheads="1" noChangeShapeType="1" noTextEdit="1"/>
              </p:cNvSpPr>
              <p:nvPr>
                <p:ph idx="1"/>
              </p:nvPr>
            </p:nvSpPr>
            <p:spPr>
              <a:blipFill>
                <a:blip r:embed="rId2"/>
                <a:stretch>
                  <a:fillRect l="-1286" t="-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2C62CB7-A51B-3A4E-B2FC-6DD109589F4D}"/>
              </a:ext>
            </a:extLst>
          </p:cNvPr>
          <p:cNvSpPr>
            <a:spLocks noGrp="1"/>
          </p:cNvSpPr>
          <p:nvPr>
            <p:ph type="sldNum" sz="quarter" idx="12"/>
          </p:nvPr>
        </p:nvSpPr>
        <p:spPr/>
        <p:txBody>
          <a:bodyPr/>
          <a:lstStyle/>
          <a:p>
            <a:fld id="{67C9959E-8E6B-B04C-9955-EA096F41CA7A}" type="slidenum">
              <a:rPr lang="en-GB" smtClean="0"/>
              <a:t>67</a:t>
            </a:fld>
            <a:endParaRPr lang="en-GB"/>
          </a:p>
        </p:txBody>
      </p:sp>
    </p:spTree>
    <p:extLst>
      <p:ext uri="{BB962C8B-B14F-4D97-AF65-F5344CB8AC3E}">
        <p14:creationId xmlns:p14="http://schemas.microsoft.com/office/powerpoint/2010/main" val="998122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C7CCCD4-2F4B-6743-9763-24CFD3744DB0}"/>
              </a:ext>
            </a:extLst>
          </p:cNvPr>
          <p:cNvSpPr>
            <a:spLocks noChangeArrowheads="1"/>
          </p:cNvSpPr>
          <p:nvPr/>
        </p:nvSpPr>
        <p:spPr bwMode="auto">
          <a:xfrm>
            <a:off x="628649" y="1158240"/>
            <a:ext cx="8115301" cy="3038203"/>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96259" name="Rectangle 3"/>
          <p:cNvSpPr>
            <a:spLocks noGrp="1" noChangeArrowheads="1"/>
          </p:cNvSpPr>
          <p:nvPr>
            <p:ph type="title"/>
          </p:nvPr>
        </p:nvSpPr>
        <p:spPr/>
        <p:txBody>
          <a:bodyPr/>
          <a:lstStyle/>
          <a:p>
            <a:r>
              <a:rPr lang="en-US" altLang="ja-JP" dirty="0"/>
              <a:t>FOIL: Extend Example</a:t>
            </a:r>
            <a:endParaRPr lang="en-GB" altLang="ja-JP" dirty="0"/>
          </a:p>
        </p:txBody>
      </p:sp>
      <mc:AlternateContent xmlns:mc="http://schemas.openxmlformats.org/markup-compatibility/2006" xmlns:a14="http://schemas.microsoft.com/office/drawing/2010/main">
        <mc:Choice Requires="a14">
          <p:sp>
            <p:nvSpPr>
              <p:cNvPr id="96260" name="Rectangle 4"/>
              <p:cNvSpPr>
                <a:spLocks noGrp="1" noChangeArrowheads="1"/>
              </p:cNvSpPr>
              <p:nvPr>
                <p:ph idx="1"/>
              </p:nvPr>
            </p:nvSpPr>
            <p:spPr/>
            <p:txBody>
              <a:bodyPr>
                <a:normAutofit/>
              </a:bodyPr>
              <a:lstStyle/>
              <a:p>
                <a:pPr marL="0" indent="0">
                  <a:lnSpc>
                    <a:spcPct val="100000"/>
                  </a:lnSpc>
                  <a:spcBef>
                    <a:spcPts val="0"/>
                  </a:spcBef>
                  <a:buNone/>
                  <a:tabLst>
                    <a:tab pos="349250" algn="l"/>
                    <a:tab pos="708025" algn="l"/>
                    <a:tab pos="1065213" algn="l"/>
                    <a:tab pos="1416050" algn="l"/>
                  </a:tabLst>
                </a:pPr>
                <a:r>
                  <a:rPr lang="en-US" altLang="ja-JP" sz="2400" b="1" dirty="0"/>
                  <a:t>function</a:t>
                </a:r>
                <a:r>
                  <a:rPr lang="en-US" altLang="ja-JP" sz="2400" dirty="0"/>
                  <a:t> </a:t>
                </a:r>
                <a14:m>
                  <m:oMath xmlns:m="http://schemas.openxmlformats.org/officeDocument/2006/math">
                    <m:r>
                      <m:rPr>
                        <m:nor/>
                      </m:rPr>
                      <a:rPr lang="en-US" altLang="ja-JP" sz="2400" i="0" dirty="0" smtClean="0">
                        <a:latin typeface="Cambria Math" panose="02040503050406030204" pitchFamily="18" charset="0"/>
                      </a:rPr>
                      <m:t>Extend</m:t>
                    </m:r>
                    <m:r>
                      <m:rPr>
                        <m:nor/>
                      </m:rPr>
                      <a:rPr lang="en-US" altLang="ja-JP" sz="2400" i="0" dirty="0" smtClean="0">
                        <a:latin typeface="Cambria Math" panose="02040503050406030204" pitchFamily="18" charset="0"/>
                      </a:rPr>
                      <m:t>−</m:t>
                    </m:r>
                    <m:r>
                      <m:rPr>
                        <m:nor/>
                      </m:rPr>
                      <a:rPr lang="en-US" altLang="ja-JP" sz="2400" i="0" dirty="0" smtClean="0">
                        <a:latin typeface="Cambria Math" panose="02040503050406030204" pitchFamily="18" charset="0"/>
                      </a:rPr>
                      <m:t>Example</m:t>
                    </m:r>
                    <m:r>
                      <a:rPr lang="en-US" altLang="ja-JP" sz="2400" i="1" dirty="0" smtClean="0">
                        <a:latin typeface="Cambria Math" panose="02040503050406030204" pitchFamily="18" charset="0"/>
                      </a:rPr>
                      <m:t>(</m:t>
                    </m:r>
                    <m:r>
                      <a:rPr lang="en-US" altLang="ja-JP" sz="2400" i="1" dirty="0" smtClean="0">
                        <a:latin typeface="Cambria Math" panose="02040503050406030204" pitchFamily="18" charset="0"/>
                      </a:rPr>
                      <m:t>𝑒𝑥𝑎𝑚𝑝𝑙𝑒</m:t>
                    </m:r>
                    <m:r>
                      <a:rPr lang="en-US" altLang="ja-JP" sz="2400" i="1" dirty="0" smtClean="0">
                        <a:latin typeface="Cambria Math" panose="02040503050406030204" pitchFamily="18" charset="0"/>
                      </a:rPr>
                      <m:t>, </m:t>
                    </m:r>
                    <m:r>
                      <a:rPr lang="en-US" altLang="ja-JP" sz="2400" i="1" dirty="0" smtClean="0">
                        <a:latin typeface="Cambria Math" panose="02040503050406030204" pitchFamily="18" charset="0"/>
                      </a:rPr>
                      <m:t>𝑙𝑖𝑡𝑒𝑟𝑎𝑙</m:t>
                    </m:r>
                    <m:r>
                      <a:rPr lang="en-US" altLang="ja-JP" sz="2400" i="1" dirty="0" smtClean="0">
                        <a:latin typeface="Cambria Math" panose="02040503050406030204" pitchFamily="18" charset="0"/>
                      </a:rPr>
                      <m:t>)</m:t>
                    </m:r>
                  </m:oMath>
                </a14:m>
                <a:r>
                  <a:rPr lang="en-US" altLang="ja-JP" sz="2400" dirty="0"/>
                  <a:t> </a:t>
                </a:r>
                <a:r>
                  <a:rPr lang="en-US" altLang="ja-JP" sz="2400" b="1" dirty="0"/>
                  <a:t>returns</a:t>
                </a:r>
                <a:r>
                  <a:rPr lang="en-US" altLang="ja-JP" sz="2400" dirty="0"/>
                  <a:t> a set of examples</a:t>
                </a:r>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if</a:t>
                </a:r>
                <a:r>
                  <a:rPr lang="en-US" altLang="ja-JP" sz="2400" dirty="0"/>
                  <a:t> </a:t>
                </a:r>
                <a14:m>
                  <m:oMath xmlns:m="http://schemas.openxmlformats.org/officeDocument/2006/math">
                    <m:r>
                      <a:rPr lang="en-US" altLang="ja-JP" sz="2400" i="1" dirty="0" smtClean="0">
                        <a:latin typeface="Cambria Math" panose="02040503050406030204" pitchFamily="18" charset="0"/>
                      </a:rPr>
                      <m:t>𝑒𝑥𝑎𝑚𝑝𝑙𝑒</m:t>
                    </m:r>
                  </m:oMath>
                </a14:m>
                <a:r>
                  <a:rPr lang="en-US" altLang="ja-JP" sz="2400" dirty="0"/>
                  <a:t> satisfies </a:t>
                </a:r>
                <a14:m>
                  <m:oMath xmlns:m="http://schemas.openxmlformats.org/officeDocument/2006/math">
                    <m:r>
                      <a:rPr lang="en-US" altLang="ja-JP" sz="2400" i="1" dirty="0" smtClean="0">
                        <a:latin typeface="Cambria Math" panose="02040503050406030204" pitchFamily="18" charset="0"/>
                      </a:rPr>
                      <m:t>𝑙𝑖𝑡𝑒𝑟𝑎𝑙</m:t>
                    </m:r>
                  </m:oMath>
                </a14:m>
                <a:r>
                  <a:rPr lang="en-US" altLang="ja-JP" sz="2400" dirty="0"/>
                  <a:t> </a:t>
                </a:r>
                <a:r>
                  <a:rPr lang="en-US" altLang="ja-JP" sz="2400" b="1" dirty="0"/>
                  <a:t>then</a:t>
                </a:r>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return</a:t>
                </a:r>
                <a:r>
                  <a:rPr lang="en-US" altLang="ja-JP" sz="2400" dirty="0"/>
                  <a:t> the set of examples created by extending </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smtClean="0">
                        <a:latin typeface="Cambria Math" panose="02040503050406030204" pitchFamily="18" charset="0"/>
                      </a:rPr>
                      <m:t>𝑒𝑥𝑎𝑚𝑝𝑙𝑒</m:t>
                    </m:r>
                  </m:oMath>
                </a14:m>
                <a:r>
                  <a:rPr lang="en-US" altLang="ja-JP" sz="2400" dirty="0"/>
                  <a:t> with each possible constant value for </a:t>
                </a:r>
              </a:p>
              <a:p>
                <a:pPr marL="0" indent="0">
                  <a:lnSpc>
                    <a:spcPct val="100000"/>
                  </a:lnSpc>
                  <a:spcBef>
                    <a:spcPts val="0"/>
                  </a:spcBef>
                  <a:buNone/>
                  <a:tabLst>
                    <a:tab pos="349250" algn="l"/>
                    <a:tab pos="708025" algn="l"/>
                    <a:tab pos="1065213" algn="l"/>
                    <a:tab pos="1416050" algn="l"/>
                  </a:tabLst>
                </a:pPr>
                <a:r>
                  <a:rPr lang="en-US" altLang="ja-JP" sz="2400" dirty="0"/>
                  <a:t>				each new variable in </a:t>
                </a:r>
                <a14:m>
                  <m:oMath xmlns:m="http://schemas.openxmlformats.org/officeDocument/2006/math">
                    <m:r>
                      <a:rPr lang="en-US" altLang="ja-JP" sz="2400" i="1" dirty="0" smtClean="0">
                        <a:latin typeface="Cambria Math" panose="02040503050406030204" pitchFamily="18" charset="0"/>
                      </a:rPr>
                      <m:t>𝑙𝑖𝑡𝑒𝑟𝑎𝑙</m:t>
                    </m:r>
                  </m:oMath>
                </a14:m>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else</a:t>
                </a:r>
                <a:r>
                  <a:rPr lang="en-US" altLang="ja-JP" sz="2400" dirty="0"/>
                  <a:t> </a:t>
                </a:r>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return</a:t>
                </a:r>
                <a:r>
                  <a:rPr lang="en-US" altLang="ja-JP" sz="2400" dirty="0"/>
                  <a:t> the empty set</a:t>
                </a:r>
                <a:endParaRPr lang="en-GB" altLang="ja-JP" sz="2400" dirty="0"/>
              </a:p>
            </p:txBody>
          </p:sp>
        </mc:Choice>
        <mc:Fallback xmlns="">
          <p:sp>
            <p:nvSpPr>
              <p:cNvPr id="96260" name="Rectangle 4"/>
              <p:cNvSpPr>
                <a:spLocks noGrp="1" noRot="1" noChangeAspect="1" noMove="1" noResize="1" noEditPoints="1" noAdjustHandles="1" noChangeArrowheads="1" noChangeShapeType="1" noTextEdit="1"/>
              </p:cNvSpPr>
              <p:nvPr>
                <p:ph idx="1"/>
              </p:nvPr>
            </p:nvSpPr>
            <p:spPr>
              <a:blipFill>
                <a:blip r:embed="rId3"/>
                <a:stretch>
                  <a:fillRect l="-1286" t="-50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1086B2D-D2AF-F14A-9488-CA5D51714C5E}"/>
              </a:ext>
            </a:extLst>
          </p:cNvPr>
          <p:cNvSpPr>
            <a:spLocks noGrp="1"/>
          </p:cNvSpPr>
          <p:nvPr>
            <p:ph type="sldNum" sz="quarter" idx="12"/>
          </p:nvPr>
        </p:nvSpPr>
        <p:spPr/>
        <p:txBody>
          <a:bodyPr/>
          <a:lstStyle/>
          <a:p>
            <a:fld id="{67C9959E-8E6B-B04C-9955-EA096F41CA7A}" type="slidenum">
              <a:rPr lang="en-GB" smtClean="0"/>
              <a:pPr/>
              <a:t>68</a:t>
            </a:fld>
            <a:endParaRPr lang="en-GB"/>
          </a:p>
        </p:txBody>
      </p:sp>
      <p:sp>
        <p:nvSpPr>
          <p:cNvPr id="6" name="Rectangle 5">
            <a:extLst>
              <a:ext uri="{FF2B5EF4-FFF2-40B4-BE49-F238E27FC236}">
                <a16:creationId xmlns:a16="http://schemas.microsoft.com/office/drawing/2014/main" id="{84C9AB6E-FCBC-A044-A5C0-231CF7064880}"/>
              </a:ext>
            </a:extLst>
          </p:cNvPr>
          <p:cNvSpPr/>
          <p:nvPr/>
        </p:nvSpPr>
        <p:spPr>
          <a:xfrm>
            <a:off x="6457950" y="3916257"/>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FOIL: extend example</a:t>
            </a:r>
          </a:p>
        </p:txBody>
      </p:sp>
    </p:spTree>
    <p:extLst>
      <p:ext uri="{BB962C8B-B14F-4D97-AF65-F5344CB8AC3E}">
        <p14:creationId xmlns:p14="http://schemas.microsoft.com/office/powerpoint/2010/main" val="931917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GB" altLang="ja-JP"/>
              <a:t>FOIL: Optimisations</a:t>
            </a:r>
          </a:p>
        </p:txBody>
      </p:sp>
      <mc:AlternateContent xmlns:mc="http://schemas.openxmlformats.org/markup-compatibility/2006" xmlns:a14="http://schemas.microsoft.com/office/drawing/2010/main">
        <mc:Choice Requires="a14">
          <p:sp>
            <p:nvSpPr>
              <p:cNvPr id="100355" name="Rectangle 3"/>
              <p:cNvSpPr>
                <a:spLocks noGrp="1" noChangeArrowheads="1"/>
              </p:cNvSpPr>
              <p:nvPr>
                <p:ph idx="1"/>
              </p:nvPr>
            </p:nvSpPr>
            <p:spPr/>
            <p:txBody>
              <a:bodyPr>
                <a:normAutofit/>
              </a:bodyPr>
              <a:lstStyle/>
              <a:p>
                <a:r>
                  <a:rPr lang="en-GB" altLang="ja-JP" dirty="0"/>
                  <a:t>The way </a:t>
                </a:r>
                <a14:m>
                  <m:oMath xmlns:m="http://schemas.openxmlformats.org/officeDocument/2006/math">
                    <m:r>
                      <m:rPr>
                        <m:nor/>
                      </m:rPr>
                      <a:rPr lang="en-GB" altLang="ja-JP" i="0" smtClean="0">
                        <a:latin typeface="Cambria Math" panose="02040503050406030204" pitchFamily="18" charset="0"/>
                      </a:rPr>
                      <m:t>New</m:t>
                    </m:r>
                    <m:r>
                      <m:rPr>
                        <m:nor/>
                      </m:rPr>
                      <a:rPr lang="en-GB" altLang="ja-JP" i="0" smtClean="0">
                        <a:latin typeface="Cambria Math" panose="02040503050406030204" pitchFamily="18" charset="0"/>
                      </a:rPr>
                      <m:t>−</m:t>
                    </m:r>
                    <m:r>
                      <m:rPr>
                        <m:nor/>
                      </m:rPr>
                      <a:rPr lang="en-GB" altLang="ja-JP" i="0" smtClean="0">
                        <a:latin typeface="Cambria Math" panose="02040503050406030204" pitchFamily="18" charset="0"/>
                      </a:rPr>
                      <m:t>Literal</m:t>
                    </m:r>
                  </m:oMath>
                </a14:m>
                <a:r>
                  <a:rPr lang="en-GB" altLang="ja-JP" dirty="0"/>
                  <a:t> changes the clauses leads to a very large branching factor</a:t>
                </a:r>
              </a:p>
              <a:p>
                <a:pPr lvl="1"/>
                <a:r>
                  <a:rPr lang="en-GB" altLang="ja-JP" dirty="0"/>
                  <a:t>Improve performance by using type information</a:t>
                </a:r>
              </a:p>
              <a:p>
                <a:pPr lvl="2"/>
                <a:r>
                  <a:rPr lang="en-GB" altLang="ja-JP" dirty="0"/>
                  <a:t>E.g., </a:t>
                </a:r>
                <a14:m>
                  <m:oMath xmlns:m="http://schemas.openxmlformats.org/officeDocument/2006/math">
                    <m:r>
                      <a:rPr lang="en-GB" altLang="ja-JP" i="1" smtClean="0">
                        <a:latin typeface="Cambria Math" panose="02040503050406030204" pitchFamily="18" charset="0"/>
                      </a:rPr>
                      <m:t>𝑃𝑎𝑟𝑒𝑛𝑡</m:t>
                    </m:r>
                    <m:d>
                      <m:dPr>
                        <m:ctrlPr>
                          <a:rPr lang="en-GB" altLang="ja-JP" i="1" smtClean="0">
                            <a:latin typeface="Cambria Math" panose="02040503050406030204" pitchFamily="18" charset="0"/>
                          </a:rPr>
                        </m:ctrlPr>
                      </m:dPr>
                      <m:e>
                        <m:r>
                          <a:rPr lang="en-GB" altLang="ja-JP" i="1" smtClean="0">
                            <a:latin typeface="Cambria Math" panose="02040503050406030204" pitchFamily="18" charset="0"/>
                          </a:rPr>
                          <m:t>𝑥</m:t>
                        </m:r>
                        <m:r>
                          <a:rPr lang="en-GB" altLang="ja-JP" i="1" smtClean="0">
                            <a:latin typeface="Cambria Math" panose="02040503050406030204" pitchFamily="18" charset="0"/>
                          </a:rPr>
                          <m:t>,</m:t>
                        </m:r>
                        <m:r>
                          <a:rPr lang="en-GB" altLang="ja-JP" i="1" smtClean="0">
                            <a:latin typeface="Cambria Math" panose="02040503050406030204" pitchFamily="18" charset="0"/>
                          </a:rPr>
                          <m:t>𝑛</m:t>
                        </m:r>
                      </m:e>
                    </m:d>
                  </m:oMath>
                </a14:m>
                <a:r>
                  <a:rPr lang="en-GB" altLang="ja-JP" dirty="0"/>
                  <a:t> where </a:t>
                </a:r>
                <a14:m>
                  <m:oMath xmlns:m="http://schemas.openxmlformats.org/officeDocument/2006/math">
                    <m:r>
                      <a:rPr lang="en-GB" altLang="ja-JP" i="1" smtClean="0">
                        <a:latin typeface="Cambria Math" panose="02040503050406030204" pitchFamily="18" charset="0"/>
                      </a:rPr>
                      <m:t>𝑥</m:t>
                    </m:r>
                  </m:oMath>
                </a14:m>
                <a:r>
                  <a:rPr lang="en-GB" altLang="ja-JP" dirty="0"/>
                  <a:t> is a person and </a:t>
                </a:r>
                <a14:m>
                  <m:oMath xmlns:m="http://schemas.openxmlformats.org/officeDocument/2006/math">
                    <m:r>
                      <a:rPr lang="en-GB" altLang="ja-JP" i="1" smtClean="0">
                        <a:latin typeface="Cambria Math" panose="02040503050406030204" pitchFamily="18" charset="0"/>
                      </a:rPr>
                      <m:t>𝑛</m:t>
                    </m:r>
                  </m:oMath>
                </a14:m>
                <a:r>
                  <a:rPr lang="en-GB" altLang="ja-JP" dirty="0"/>
                  <a:t> is a number</a:t>
                </a:r>
              </a:p>
              <a:p>
                <a:pPr lvl="1"/>
                <a:r>
                  <a:rPr lang="en-GB" altLang="ja-JP" dirty="0">
                    <a:solidFill>
                      <a:schemeClr val="accent1"/>
                    </a:solidFill>
                  </a:rPr>
                  <a:t>Ockham’s razor </a:t>
                </a:r>
                <a:r>
                  <a:rPr lang="en-GB" altLang="ja-JP" dirty="0"/>
                  <a:t>to eliminate hypotheses</a:t>
                </a:r>
              </a:p>
              <a:p>
                <a:pPr lvl="2"/>
                <a:r>
                  <a:rPr lang="en-GB" altLang="ja-JP" dirty="0"/>
                  <a:t>If the clause becomes longer than the total length of the positive examples that the clause explains, this clause is not a valid hypothesis</a:t>
                </a:r>
              </a:p>
              <a:p>
                <a:r>
                  <a:rPr lang="en-US" altLang="ja-JP" dirty="0"/>
                  <a:t>Rules/FOL formulas have to satisfy all positive examples while excluding all negative examples</a:t>
                </a:r>
              </a:p>
              <a:p>
                <a:pPr lvl="1"/>
                <a:r>
                  <a:rPr lang="en-US" altLang="ja-JP" dirty="0"/>
                  <a:t>Otherwise inconsistent</a:t>
                </a:r>
              </a:p>
              <a:p>
                <a:pPr lvl="1"/>
                <a:r>
                  <a:rPr lang="en-US" altLang="ja-JP" dirty="0"/>
                  <a:t>Combine with probabilities or weights to reflect inconsistency and uncertainty</a:t>
                </a:r>
              </a:p>
            </p:txBody>
          </p:sp>
        </mc:Choice>
        <mc:Fallback xmlns="">
          <p:sp>
            <p:nvSpPr>
              <p:cNvPr id="100355" name="Rectangle 3"/>
              <p:cNvSpPr>
                <a:spLocks noGrp="1" noRot="1" noChangeAspect="1" noMove="1" noResize="1" noEditPoints="1" noAdjustHandles="1" noChangeArrowheads="1" noChangeShapeType="1" noTextEdit="1"/>
              </p:cNvSpPr>
              <p:nvPr>
                <p:ph idx="1"/>
              </p:nvPr>
            </p:nvSpPr>
            <p:spPr>
              <a:blipFill>
                <a:blip r:embed="rId3"/>
                <a:stretch>
                  <a:fillRect l="-1447" t="-1768" r="-12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B0D2CFEE-1184-FB47-989A-6BD86F36047F}"/>
              </a:ext>
            </a:extLst>
          </p:cNvPr>
          <p:cNvSpPr>
            <a:spLocks noGrp="1"/>
          </p:cNvSpPr>
          <p:nvPr>
            <p:ph type="sldNum" sz="quarter" idx="12"/>
          </p:nvPr>
        </p:nvSpPr>
        <p:spPr/>
        <p:txBody>
          <a:bodyPr/>
          <a:lstStyle/>
          <a:p>
            <a:fld id="{67C9959E-8E6B-B04C-9955-EA096F41CA7A}" type="slidenum">
              <a:rPr lang="en-GB" smtClean="0"/>
              <a:pPr/>
              <a:t>69</a:t>
            </a:fld>
            <a:endParaRPr lang="en-GB"/>
          </a:p>
        </p:txBody>
      </p:sp>
    </p:spTree>
    <p:extLst>
      <p:ext uri="{BB962C8B-B14F-4D97-AF65-F5344CB8AC3E}">
        <p14:creationId xmlns:p14="http://schemas.microsoft.com/office/powerpoint/2010/main" val="2371380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7ED0-85D2-B245-8E91-DAC55BE3654B}"/>
              </a:ext>
            </a:extLst>
          </p:cNvPr>
          <p:cNvSpPr>
            <a:spLocks noGrp="1"/>
          </p:cNvSpPr>
          <p:nvPr>
            <p:ph type="title"/>
          </p:nvPr>
        </p:nvSpPr>
        <p:spPr/>
        <p:txBody>
          <a:bodyPr>
            <a:normAutofit/>
          </a:bodyPr>
          <a:lstStyle/>
          <a:p>
            <a:r>
              <a:rPr lang="en-GB"/>
              <a:t>Learning with Hidden Variables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74952E-15FF-2E46-AB67-E4502818B300}"/>
                  </a:ext>
                </a:extLst>
              </p:cNvPr>
              <p:cNvSpPr>
                <a:spLocks noGrp="1"/>
              </p:cNvSpPr>
              <p:nvPr>
                <p:ph idx="1"/>
              </p:nvPr>
            </p:nvSpPr>
            <p:spPr>
              <a:xfrm>
                <a:off x="628650" y="1158240"/>
                <a:ext cx="5411932" cy="5018723"/>
              </a:xfrm>
            </p:spPr>
            <p:txBody>
              <a:bodyPr/>
              <a:lstStyle/>
              <a:p>
                <a:r>
                  <a:rPr lang="en-GB" dirty="0"/>
                  <a:t>If network has hidden variables, no data available for them</a:t>
                </a:r>
              </a:p>
              <a:p>
                <a:pPr lvl="1"/>
                <a:r>
                  <a:rPr lang="en-GB" dirty="0"/>
                  <a:t>Cannot count the range values</a:t>
                </a:r>
              </a:p>
              <a:p>
                <a:pPr lvl="2"/>
                <a:r>
                  <a:rPr lang="en-GB" dirty="0"/>
                  <a:t>E.g., </a:t>
                </a:r>
                <a14:m>
                  <m:oMath xmlns:m="http://schemas.openxmlformats.org/officeDocument/2006/math">
                    <m:r>
                      <a:rPr lang="en-GB" i="1" dirty="0" smtClean="0">
                        <a:latin typeface="Cambria Math" panose="02040503050406030204" pitchFamily="18" charset="0"/>
                      </a:rPr>
                      <m:t>𝐻</m:t>
                    </m:r>
                  </m:oMath>
                </a14:m>
                <a:r>
                  <a:rPr lang="en-GB" dirty="0"/>
                  <a:t> occurrences on the left</a:t>
                </a:r>
              </a:p>
              <a:p>
                <a:r>
                  <a:rPr lang="en-GB" dirty="0"/>
                  <a:t>Quick fix: Get rid of hidden ones</a:t>
                </a:r>
              </a:p>
              <a:p>
                <a:pPr lvl="1"/>
                <a:r>
                  <a:rPr lang="en-GB" dirty="0"/>
                  <a:t>But: may make model much more complex</a:t>
                </a:r>
              </a:p>
              <a:p>
                <a:pPr lvl="2"/>
                <a:r>
                  <a:rPr lang="en-GB" dirty="0"/>
                  <a:t>E.g., example below</a:t>
                </a:r>
              </a:p>
              <a:p>
                <a:endParaRPr lang="en-GB" dirty="0"/>
              </a:p>
            </p:txBody>
          </p:sp>
        </mc:Choice>
        <mc:Fallback xmlns="">
          <p:sp>
            <p:nvSpPr>
              <p:cNvPr id="3" name="Content Placeholder 2">
                <a:extLst>
                  <a:ext uri="{FF2B5EF4-FFF2-40B4-BE49-F238E27FC236}">
                    <a16:creationId xmlns:a16="http://schemas.microsoft.com/office/drawing/2014/main" id="{9274952E-15FF-2E46-AB67-E4502818B300}"/>
                  </a:ext>
                </a:extLst>
              </p:cNvPr>
              <p:cNvSpPr>
                <a:spLocks noGrp="1" noRot="1" noChangeAspect="1" noMove="1" noResize="1" noEditPoints="1" noAdjustHandles="1" noChangeArrowheads="1" noChangeShapeType="1" noTextEdit="1"/>
              </p:cNvSpPr>
              <p:nvPr>
                <p:ph idx="1"/>
              </p:nvPr>
            </p:nvSpPr>
            <p:spPr>
              <a:xfrm>
                <a:off x="628650" y="1158240"/>
                <a:ext cx="5411932" cy="5018723"/>
              </a:xfrm>
              <a:blipFill>
                <a:blip r:embed="rId3"/>
                <a:stretch>
                  <a:fillRect l="-2108" t="-1768"/>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849EBEFA-DD46-BA4F-8CD2-30FD65563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0582" y="1158240"/>
            <a:ext cx="2144712"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1A6013E-939C-A841-A2E5-60D825D57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3578" y="1158240"/>
            <a:ext cx="1604962"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8">
            <a:extLst>
              <a:ext uri="{FF2B5EF4-FFF2-40B4-BE49-F238E27FC236}">
                <a16:creationId xmlns:a16="http://schemas.microsoft.com/office/drawing/2014/main" id="{B3680F25-801B-F24C-A7E9-46D925C6AABF}"/>
              </a:ext>
            </a:extLst>
          </p:cNvPr>
          <p:cNvGraphicFramePr>
            <a:graphicFrameLocks noChangeAspect="1"/>
          </p:cNvGraphicFramePr>
          <p:nvPr>
            <p:extLst>
              <p:ext uri="{D42A27DB-BD31-4B8C-83A1-F6EECF244321}">
                <p14:modId xmlns:p14="http://schemas.microsoft.com/office/powerpoint/2010/main" val="3542596195"/>
              </p:ext>
            </p:extLst>
          </p:nvPr>
        </p:nvGraphicFramePr>
        <p:xfrm>
          <a:off x="628650" y="4572585"/>
          <a:ext cx="2160340" cy="1715837"/>
        </p:xfrm>
        <a:graphic>
          <a:graphicData uri="http://schemas.openxmlformats.org/presentationml/2006/ole">
            <mc:AlternateContent xmlns:mc="http://schemas.openxmlformats.org/markup-compatibility/2006">
              <mc:Choice xmlns:v="urn:schemas-microsoft-com:vml" Requires="v">
                <p:oleObj spid="_x0000_s1137" name="Image" r:id="rId6" imgW="2590476" imgH="2057143" progId="">
                  <p:embed/>
                </p:oleObj>
              </mc:Choice>
              <mc:Fallback>
                <p:oleObj name="Image" r:id="rId6" imgW="2590476" imgH="2057143" progId="">
                  <p:embed/>
                  <p:pic>
                    <p:nvPicPr>
                      <p:cNvPr id="8704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 y="4572585"/>
                        <a:ext cx="2160340" cy="1715837"/>
                      </a:xfrm>
                      <a:prstGeom prst="rect">
                        <a:avLst/>
                      </a:prstGeom>
                      <a:noFill/>
                      <a:ln>
                        <a:noFill/>
                      </a:ln>
                      <a:effectLst/>
                      <a:extLst/>
                    </p:spPr>
                  </p:pic>
                </p:oleObj>
              </mc:Fallback>
            </mc:AlternateContent>
          </a:graphicData>
        </a:graphic>
      </p:graphicFrame>
      <p:graphicFrame>
        <p:nvGraphicFramePr>
          <p:cNvPr id="9" name="Object 7">
            <a:extLst>
              <a:ext uri="{FF2B5EF4-FFF2-40B4-BE49-F238E27FC236}">
                <a16:creationId xmlns:a16="http://schemas.microsoft.com/office/drawing/2014/main" id="{67E625C3-E777-254D-9310-6022A9383878}"/>
              </a:ext>
            </a:extLst>
          </p:cNvPr>
          <p:cNvGraphicFramePr>
            <a:graphicFrameLocks noChangeAspect="1"/>
          </p:cNvGraphicFramePr>
          <p:nvPr>
            <p:extLst>
              <p:ext uri="{D42A27DB-BD31-4B8C-83A1-F6EECF244321}">
                <p14:modId xmlns:p14="http://schemas.microsoft.com/office/powerpoint/2010/main" val="425110704"/>
              </p:ext>
            </p:extLst>
          </p:nvPr>
        </p:nvGraphicFramePr>
        <p:xfrm>
          <a:off x="2916848" y="4312903"/>
          <a:ext cx="2628900" cy="2235200"/>
        </p:xfrm>
        <a:graphic>
          <a:graphicData uri="http://schemas.openxmlformats.org/presentationml/2006/ole">
            <mc:AlternateContent xmlns:mc="http://schemas.openxmlformats.org/markup-compatibility/2006">
              <mc:Choice xmlns:v="urn:schemas-microsoft-com:vml" Requires="v">
                <p:oleObj spid="_x0000_s1138" name="Image" r:id="rId8" imgW="2628571" imgH="2234921" progId="">
                  <p:embed/>
                </p:oleObj>
              </mc:Choice>
              <mc:Fallback>
                <p:oleObj name="Image" r:id="rId8" imgW="2628571" imgH="2234921" progId="">
                  <p:embed/>
                  <p:pic>
                    <p:nvPicPr>
                      <p:cNvPr id="89092"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6848" y="4312903"/>
                        <a:ext cx="2628900" cy="223520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ABA2EDB-ACB8-614D-BAC8-458B894F241C}"/>
                  </a:ext>
                </a:extLst>
              </p:cNvPr>
              <p:cNvSpPr/>
              <p:nvPr/>
            </p:nvSpPr>
            <p:spPr>
              <a:xfrm>
                <a:off x="5673606" y="4691839"/>
                <a:ext cx="3564711" cy="1477328"/>
              </a:xfrm>
              <a:prstGeom prst="rect">
                <a:avLst/>
              </a:prstGeom>
            </p:spPr>
            <p:txBody>
              <a:bodyPr wrap="square">
                <a:spAutoFit/>
              </a:bodyPr>
              <a:lstStyle/>
              <a:p>
                <a:r>
                  <a:rPr lang="en-GB" dirty="0">
                    <a:solidFill>
                      <a:srgbClr val="000000"/>
                    </a:solidFill>
                  </a:rPr>
                  <a:t>Range values for all: </a:t>
                </a:r>
              </a:p>
              <a:p>
                <a:pPr/>
                <a14:m>
                  <m:oMathPara xmlns:m="http://schemas.openxmlformats.org/officeDocument/2006/math">
                    <m:oMathParaPr>
                      <m:jc m:val="centerGroup"/>
                    </m:oMathParaPr>
                    <m:oMath xmlns:m="http://schemas.openxmlformats.org/officeDocument/2006/math">
                      <m:r>
                        <a:rPr lang="en-GB" i="1" dirty="0" smtClean="0">
                          <a:solidFill>
                            <a:srgbClr val="000000"/>
                          </a:solidFill>
                          <a:latin typeface="Cambria Math" panose="02040503050406030204" pitchFamily="18" charset="0"/>
                        </a:rPr>
                        <m:t>𝑙𝑜𝑤</m:t>
                      </m:r>
                      <m:r>
                        <a:rPr lang="en-GB" i="1" dirty="0">
                          <a:solidFill>
                            <a:srgbClr val="000000"/>
                          </a:solidFill>
                          <a:latin typeface="Cambria Math" panose="02040503050406030204" pitchFamily="18" charset="0"/>
                        </a:rPr>
                        <m:t>, </m:t>
                      </m:r>
                      <m:r>
                        <a:rPr lang="en-GB" i="1" dirty="0">
                          <a:solidFill>
                            <a:srgbClr val="000000"/>
                          </a:solidFill>
                          <a:latin typeface="Cambria Math" panose="02040503050406030204" pitchFamily="18" charset="0"/>
                        </a:rPr>
                        <m:t>𝑚𝑜𝑑𝑒𝑟𝑎𝑡𝑒</m:t>
                      </m:r>
                      <m:r>
                        <a:rPr lang="en-GB" i="1" dirty="0">
                          <a:solidFill>
                            <a:srgbClr val="000000"/>
                          </a:solidFill>
                          <a:latin typeface="Cambria Math" panose="02040503050406030204" pitchFamily="18" charset="0"/>
                        </a:rPr>
                        <m:t>, </m:t>
                      </m:r>
                      <m:r>
                        <a:rPr lang="en-GB" i="1" dirty="0" smtClean="0">
                          <a:solidFill>
                            <a:srgbClr val="000000"/>
                          </a:solidFill>
                          <a:latin typeface="Cambria Math" panose="02040503050406030204" pitchFamily="18" charset="0"/>
                        </a:rPr>
                        <m:t>h𝑖𝑔h</m:t>
                      </m:r>
                    </m:oMath>
                  </m:oMathPara>
                </a14:m>
                <a:endParaRPr lang="en-GB" dirty="0">
                  <a:solidFill>
                    <a:srgbClr val="000000"/>
                  </a:solidFill>
                </a:endParaRPr>
              </a:p>
              <a:p>
                <a:r>
                  <a:rPr lang="en-GB" dirty="0"/>
                  <a:t>Numbers attached to nodes denote how many parameters need to be specified for the CPT of that node</a:t>
                </a:r>
              </a:p>
            </p:txBody>
          </p:sp>
        </mc:Choice>
        <mc:Fallback xmlns="">
          <p:sp>
            <p:nvSpPr>
              <p:cNvPr id="14" name="Rectangle 13">
                <a:extLst>
                  <a:ext uri="{FF2B5EF4-FFF2-40B4-BE49-F238E27FC236}">
                    <a16:creationId xmlns:a16="http://schemas.microsoft.com/office/drawing/2014/main" id="{1ABA2EDB-ACB8-614D-BAC8-458B894F241C}"/>
                  </a:ext>
                </a:extLst>
              </p:cNvPr>
              <p:cNvSpPr>
                <a:spLocks noRot="1" noChangeAspect="1" noMove="1" noResize="1" noEditPoints="1" noAdjustHandles="1" noChangeArrowheads="1" noChangeShapeType="1" noTextEdit="1"/>
              </p:cNvSpPr>
              <p:nvPr/>
            </p:nvSpPr>
            <p:spPr>
              <a:xfrm>
                <a:off x="5673606" y="4691839"/>
                <a:ext cx="3564711" cy="1477328"/>
              </a:xfrm>
              <a:prstGeom prst="rect">
                <a:avLst/>
              </a:prstGeom>
              <a:blipFill>
                <a:blip r:embed="rId10"/>
                <a:stretch>
                  <a:fillRect l="-1423" t="-847" r="-712" b="-5085"/>
                </a:stretch>
              </a:blipFill>
            </p:spPr>
            <p:txBody>
              <a:bodyPr/>
              <a:lstStyle/>
              <a:p>
                <a:r>
                  <a:rPr lang="en-GB">
                    <a:noFill/>
                  </a:rPr>
                  <a:t> </a:t>
                </a:r>
              </a:p>
            </p:txBody>
          </p:sp>
        </mc:Fallback>
      </mc:AlternateContent>
      <p:sp>
        <p:nvSpPr>
          <p:cNvPr id="15" name="Slide Number Placeholder 14">
            <a:extLst>
              <a:ext uri="{FF2B5EF4-FFF2-40B4-BE49-F238E27FC236}">
                <a16:creationId xmlns:a16="http://schemas.microsoft.com/office/drawing/2014/main" id="{E0474F09-920F-3B4B-8B28-6EAD5DF96E6A}"/>
              </a:ext>
            </a:extLst>
          </p:cNvPr>
          <p:cNvSpPr>
            <a:spLocks noGrp="1"/>
          </p:cNvSpPr>
          <p:nvPr>
            <p:ph type="sldNum" sz="quarter" idx="12"/>
          </p:nvPr>
        </p:nvSpPr>
        <p:spPr/>
        <p:txBody>
          <a:bodyPr/>
          <a:lstStyle/>
          <a:p>
            <a:fld id="{67C9959E-8E6B-B04C-9955-EA096F41CA7A}" type="slidenum">
              <a:rPr lang="en-GB" smtClean="0"/>
              <a:t>7</a:t>
            </a:fld>
            <a:endParaRPr lang="en-GB"/>
          </a:p>
        </p:txBody>
      </p:sp>
    </p:spTree>
    <p:extLst>
      <p:ext uri="{BB962C8B-B14F-4D97-AF65-F5344CB8AC3E}">
        <p14:creationId xmlns:p14="http://schemas.microsoft.com/office/powerpoint/2010/main" val="200843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7A0FAC-CEE1-C749-9808-A34422B1C3AA}"/>
              </a:ext>
            </a:extLst>
          </p:cNvPr>
          <p:cNvSpPr>
            <a:spLocks noGrp="1"/>
          </p:cNvSpPr>
          <p:nvPr>
            <p:ph type="title"/>
          </p:nvPr>
        </p:nvSpPr>
        <p:spPr/>
        <p:txBody>
          <a:bodyPr/>
          <a:lstStyle/>
          <a:p>
            <a:r>
              <a:rPr lang="en-GB" dirty="0"/>
              <a:t>Decision Tree Representation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FDBA171-1B83-2C43-BFD1-7B7B1A57D674}"/>
                  </a:ext>
                </a:extLst>
              </p:cNvPr>
              <p:cNvSpPr>
                <a:spLocks noGrp="1"/>
              </p:cNvSpPr>
              <p:nvPr>
                <p:ph idx="1"/>
              </p:nvPr>
            </p:nvSpPr>
            <p:spPr>
              <a:xfrm>
                <a:off x="628650" y="1158240"/>
                <a:ext cx="4623019" cy="5267053"/>
              </a:xfrm>
            </p:spPr>
            <p:txBody>
              <a:bodyPr>
                <a:normAutofit fontScale="85000" lnSpcReduction="10000"/>
              </a:bodyPr>
              <a:lstStyle/>
              <a:p>
                <a:r>
                  <a:rPr lang="en-US" altLang="ja-JP" dirty="0"/>
                  <a:t>Represent result as decision tree</a:t>
                </a:r>
              </a:p>
              <a:p>
                <a:pPr lvl="1"/>
                <a:r>
                  <a:rPr lang="en-US" altLang="ja-JP" dirty="0"/>
                  <a:t>Target (head) as root, followed by decision nodes (body)</a:t>
                </a:r>
              </a:p>
              <a:p>
                <a:pPr lvl="1"/>
                <a:r>
                  <a:rPr lang="en-US" altLang="ja-JP" dirty="0"/>
                  <a:t>(Conjunctions of) literals in inner nodes</a:t>
                </a:r>
              </a:p>
              <a:p>
                <a:pPr lvl="2"/>
                <a:r>
                  <a:rPr lang="en-US" altLang="ja-JP" dirty="0"/>
                  <a:t>Left child: path from root to inner node evaluates to </a:t>
                </a:r>
                <a14:m>
                  <m:oMath xmlns:m="http://schemas.openxmlformats.org/officeDocument/2006/math">
                    <m:r>
                      <a:rPr lang="en-US" altLang="ja-JP" i="1" dirty="0" smtClean="0">
                        <a:latin typeface="Cambria Math" panose="02040503050406030204" pitchFamily="18" charset="0"/>
                      </a:rPr>
                      <m:t>𝑡𝑟𝑢𝑒</m:t>
                    </m:r>
                  </m:oMath>
                </a14:m>
                <a:endParaRPr lang="en-US" altLang="ja-JP" dirty="0"/>
              </a:p>
              <a:p>
                <a:pPr lvl="2"/>
                <a:r>
                  <a:rPr lang="en-US" altLang="ja-JP" dirty="0"/>
                  <a:t>Right child: path from root to inner node evaluates to </a:t>
                </a:r>
                <a14:m>
                  <m:oMath xmlns:m="http://schemas.openxmlformats.org/officeDocument/2006/math">
                    <m:r>
                      <a:rPr lang="en-US" altLang="ja-JP" i="1" dirty="0" smtClean="0">
                        <a:latin typeface="Cambria Math" panose="02040503050406030204" pitchFamily="18" charset="0"/>
                      </a:rPr>
                      <m:t>𝑓𝑎𝑙𝑠</m:t>
                    </m:r>
                    <m:r>
                      <a:rPr lang="en-US" altLang="ja-JP" i="1" dirty="0">
                        <a:latin typeface="Cambria Math" panose="02040503050406030204" pitchFamily="18" charset="0"/>
                      </a:rPr>
                      <m:t>𝑒</m:t>
                    </m:r>
                  </m:oMath>
                </a14:m>
                <a:endParaRPr lang="en-US" altLang="ja-JP" dirty="0"/>
              </a:p>
              <a:p>
                <a:pPr lvl="2"/>
                <a:r>
                  <a:rPr lang="en-US" altLang="ja-JP" dirty="0"/>
                  <a:t>Different nodes can share variables under the restriction that a variable introduced in a node must not occur in right branch of that node</a:t>
                </a:r>
              </a:p>
              <a:p>
                <a:pPr lvl="1"/>
                <a:r>
                  <a:rPr lang="en-US" altLang="ja-JP" dirty="0"/>
                  <a:t>Leaves: indicate if path is a model</a:t>
                </a:r>
              </a:p>
              <a:p>
                <a:pPr lvl="2"/>
                <a:r>
                  <a:rPr lang="en-US" altLang="ja-JP" dirty="0"/>
                  <a:t>Rework to contain class labels </a:t>
                </a:r>
                <a:br>
                  <a:rPr lang="en-US" altLang="ja-JP" dirty="0"/>
                </a:br>
                <a:r>
                  <a:rPr lang="en-US" altLang="ja-JP" dirty="0"/>
                  <a:t>➝ first-order logical decision tree</a:t>
                </a:r>
              </a:p>
              <a:p>
                <a:pPr lvl="1"/>
                <a:r>
                  <a:rPr lang="en-US" altLang="ja-JP" dirty="0">
                    <a:sym typeface="Symbol" charset="0"/>
                  </a:rPr>
                  <a:t>E.g.,</a:t>
                </a:r>
              </a:p>
              <a:p>
                <a:pPr marL="7938" lvl="1" indent="0">
                  <a:buNone/>
                </a:pPr>
                <a14:m>
                  <m:oMathPara xmlns:m="http://schemas.openxmlformats.org/officeDocument/2006/math">
                    <m:oMathParaPr>
                      <m:jc m:val="centerGroup"/>
                    </m:oMathParaPr>
                    <m:oMath xmlns:m="http://schemas.openxmlformats.org/officeDocument/2006/math">
                      <m:r>
                        <a:rPr lang="en-GB" altLang="ja-JP" i="1" smtClean="0">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ea typeface="Cambria Math" panose="02040503050406030204" pitchFamily="18" charset="0"/>
                          <a:sym typeface="Symbol" charset="0"/>
                        </a:rPr>
                        <m:t>𝑃𝑎𝑟𝑒𝑛𝑡</m:t>
                      </m:r>
                      <m:d>
                        <m:dPr>
                          <m:ctrlPr>
                            <a:rPr lang="en-GB" altLang="ja-JP" i="1">
                              <a:latin typeface="Cambria Math" panose="02040503050406030204" pitchFamily="18" charset="0"/>
                              <a:ea typeface="Cambria Math" panose="02040503050406030204" pitchFamily="18" charset="0"/>
                              <a:sym typeface="Symbol" charset="0"/>
                            </a:rPr>
                          </m:ctrlPr>
                        </m:dPr>
                        <m:e>
                          <m:r>
                            <a:rPr lang="en-GB" altLang="ja-JP" i="1">
                              <a:latin typeface="Cambria Math" panose="02040503050406030204" pitchFamily="18" charset="0"/>
                              <a:ea typeface="Cambria Math" panose="02040503050406030204" pitchFamily="18" charset="0"/>
                              <a:sym typeface="Symbol" charset="0"/>
                            </a:rPr>
                            <m:t>𝑧</m:t>
                          </m:r>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ea typeface="Cambria Math" panose="02040503050406030204" pitchFamily="18" charset="0"/>
                              <a:sym typeface="Symbol" charset="0"/>
                            </a:rPr>
                            <m:t>𝑦</m:t>
                          </m:r>
                        </m:e>
                      </m:d>
                    </m:oMath>
                  </m:oMathPara>
                </a14:m>
                <a:endParaRPr lang="de-DE" altLang="ja-JP" i="1" dirty="0">
                  <a:latin typeface="Cambria Math" panose="02040503050406030204" pitchFamily="18" charset="0"/>
                  <a:ea typeface="Cambria Math" panose="02040503050406030204" pitchFamily="18" charset="0"/>
                  <a:sym typeface="Symbol" charset="0"/>
                </a:endParaRPr>
              </a:p>
              <a:p>
                <a:pPr marL="7938" lvl="1" indent="0">
                  <a:buNone/>
                </a:pPr>
                <a14:m>
                  <m:oMathPara xmlns:m="http://schemas.openxmlformats.org/officeDocument/2006/math">
                    <m:oMathParaPr>
                      <m:jc m:val="centerGroup"/>
                    </m:oMathParaPr>
                    <m:oMath xmlns:m="http://schemas.openxmlformats.org/officeDocument/2006/math">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m:oMathPara>
                </a14:m>
                <a:endParaRPr lang="en-US" altLang="ja-JP" dirty="0"/>
              </a:p>
              <a:p>
                <a:endParaRPr lang="en-GB" dirty="0"/>
              </a:p>
            </p:txBody>
          </p:sp>
        </mc:Choice>
        <mc:Fallback xmlns="">
          <p:sp>
            <p:nvSpPr>
              <p:cNvPr id="7" name="Content Placeholder 6">
                <a:extLst>
                  <a:ext uri="{FF2B5EF4-FFF2-40B4-BE49-F238E27FC236}">
                    <a16:creationId xmlns:a16="http://schemas.microsoft.com/office/drawing/2014/main" id="{CFDBA171-1B83-2C43-BFD1-7B7B1A57D674}"/>
                  </a:ext>
                </a:extLst>
              </p:cNvPr>
              <p:cNvSpPr>
                <a:spLocks noGrp="1" noRot="1" noChangeAspect="1" noMove="1" noResize="1" noEditPoints="1" noAdjustHandles="1" noChangeArrowheads="1" noChangeShapeType="1" noTextEdit="1"/>
              </p:cNvSpPr>
              <p:nvPr>
                <p:ph idx="1"/>
              </p:nvPr>
            </p:nvSpPr>
            <p:spPr>
              <a:xfrm>
                <a:off x="628650" y="1158240"/>
                <a:ext cx="4623019" cy="5267053"/>
              </a:xfrm>
              <a:blipFill>
                <a:blip r:embed="rId2"/>
                <a:stretch>
                  <a:fillRect l="-1644" t="-1923"/>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5F63B1E0-437F-F340-B50E-3C0B19A66E5E}"/>
              </a:ext>
            </a:extLst>
          </p:cNvPr>
          <p:cNvSpPr>
            <a:spLocks noGrp="1"/>
          </p:cNvSpPr>
          <p:nvPr>
            <p:ph type="sldNum" sz="quarter" idx="12"/>
          </p:nvPr>
        </p:nvSpPr>
        <p:spPr/>
        <p:txBody>
          <a:bodyPr/>
          <a:lstStyle/>
          <a:p>
            <a:fld id="{67C9959E-8E6B-B04C-9955-EA096F41CA7A}" type="slidenum">
              <a:rPr lang="en-GB" smtClean="0"/>
              <a:t>70</a:t>
            </a:fld>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B2DA64F-C9CF-3D42-8027-456922870DEC}"/>
                  </a:ext>
                </a:extLst>
              </p:cNvPr>
              <p:cNvSpPr/>
              <p:nvPr/>
            </p:nvSpPr>
            <p:spPr>
              <a:xfrm>
                <a:off x="5273748" y="1158240"/>
                <a:ext cx="3657599"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Follows from semantics of tree: </a:t>
                </a:r>
              </a:p>
              <a:p>
                <a:pPr marL="285750" indent="-285750">
                  <a:buFont typeface="Arial" panose="020B0604020202020204" pitchFamily="34" charset="0"/>
                  <a:buChar char="•"/>
                </a:pPr>
                <a:r>
                  <a:rPr lang="en-GB" dirty="0"/>
                  <a:t>Variable </a:t>
                </a:r>
                <a14:m>
                  <m:oMath xmlns:m="http://schemas.openxmlformats.org/officeDocument/2006/math">
                    <m:r>
                      <a:rPr lang="en-GB" i="1" dirty="0" smtClean="0">
                        <a:latin typeface="Cambria Math" panose="02040503050406030204" pitchFamily="18" charset="0"/>
                      </a:rPr>
                      <m:t>𝑋</m:t>
                    </m:r>
                  </m:oMath>
                </a14:m>
                <a:r>
                  <a:rPr lang="en-GB" dirty="0"/>
                  <a:t> introduced in a node is existentially quantified within the conjunction of that node</a:t>
                </a:r>
              </a:p>
              <a:p>
                <a:pPr marL="285750" indent="-285750">
                  <a:buFont typeface="Arial" panose="020B0604020202020204" pitchFamily="34" charset="0"/>
                  <a:buChar char="•"/>
                </a:pPr>
                <a:r>
                  <a:rPr lang="en-GB" dirty="0"/>
                  <a:t>Right subtree only relevant if conjunction fails (“there is no such </a:t>
                </a:r>
                <a14:m>
                  <m:oMath xmlns:m="http://schemas.openxmlformats.org/officeDocument/2006/math">
                    <m:r>
                      <a:rPr lang="en-GB" i="1" dirty="0" smtClean="0">
                        <a:latin typeface="Cambria Math" panose="02040503050406030204" pitchFamily="18" charset="0"/>
                      </a:rPr>
                      <m:t>𝑋</m:t>
                    </m:r>
                  </m:oMath>
                </a14:m>
                <a:r>
                  <a:rPr lang="en-GB" dirty="0"/>
                  <a:t>”), in which case further reference to </a:t>
                </a:r>
                <a14:m>
                  <m:oMath xmlns:m="http://schemas.openxmlformats.org/officeDocument/2006/math">
                    <m:r>
                      <a:rPr lang="en-GB" i="1" dirty="0" smtClean="0">
                        <a:latin typeface="Cambria Math" panose="02040503050406030204" pitchFamily="18" charset="0"/>
                      </a:rPr>
                      <m:t>𝑋</m:t>
                    </m:r>
                  </m:oMath>
                </a14:m>
                <a:r>
                  <a:rPr lang="en-GB" dirty="0"/>
                  <a:t> is meaningless</a:t>
                </a:r>
              </a:p>
            </p:txBody>
          </p:sp>
        </mc:Choice>
        <mc:Fallback xmlns="">
          <p:sp>
            <p:nvSpPr>
              <p:cNvPr id="8" name="Rectangle 7">
                <a:extLst>
                  <a:ext uri="{FF2B5EF4-FFF2-40B4-BE49-F238E27FC236}">
                    <a16:creationId xmlns:a16="http://schemas.microsoft.com/office/drawing/2014/main" id="{7B2DA64F-C9CF-3D42-8027-456922870DEC}"/>
                  </a:ext>
                </a:extLst>
              </p:cNvPr>
              <p:cNvSpPr>
                <a:spLocks noRot="1" noChangeAspect="1" noMove="1" noResize="1" noEditPoints="1" noAdjustHandles="1" noChangeArrowheads="1" noChangeShapeType="1" noTextEdit="1"/>
              </p:cNvSpPr>
              <p:nvPr/>
            </p:nvSpPr>
            <p:spPr>
              <a:xfrm>
                <a:off x="5273748" y="1158240"/>
                <a:ext cx="3657599" cy="2308324"/>
              </a:xfrm>
              <a:prstGeom prst="rect">
                <a:avLst/>
              </a:prstGeom>
              <a:blipFill>
                <a:blip r:embed="rId3"/>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8D454675-105D-0C45-B08C-361D73825A56}"/>
              </a:ext>
            </a:extLst>
          </p:cNvPr>
          <p:cNvCxnSpPr>
            <a:cxnSpLocks/>
            <a:stCxn id="8" idx="2"/>
            <a:endCxn id="60" idx="1"/>
          </p:cNvCxnSpPr>
          <p:nvPr/>
        </p:nvCxnSpPr>
        <p:spPr>
          <a:xfrm flipH="1">
            <a:off x="5251669" y="3466564"/>
            <a:ext cx="1850879" cy="556197"/>
          </a:xfrm>
          <a:prstGeom prst="straightConnector1">
            <a:avLst/>
          </a:prstGeom>
          <a:ln w="2857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60" name="Right Brace 59">
            <a:extLst>
              <a:ext uri="{FF2B5EF4-FFF2-40B4-BE49-F238E27FC236}">
                <a16:creationId xmlns:a16="http://schemas.microsoft.com/office/drawing/2014/main" id="{A053E381-0BE5-F545-A7DE-B78E677938B2}"/>
              </a:ext>
            </a:extLst>
          </p:cNvPr>
          <p:cNvSpPr/>
          <p:nvPr/>
        </p:nvSpPr>
        <p:spPr>
          <a:xfrm>
            <a:off x="5014904" y="3631833"/>
            <a:ext cx="236765" cy="78185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TextBox 64">
            <a:extLst>
              <a:ext uri="{FF2B5EF4-FFF2-40B4-BE49-F238E27FC236}">
                <a16:creationId xmlns:a16="http://schemas.microsoft.com/office/drawing/2014/main" id="{4DA24BB7-34DF-F846-B058-CF165A4D0BD8}"/>
              </a:ext>
            </a:extLst>
          </p:cNvPr>
          <p:cNvSpPr txBox="1"/>
          <p:nvPr/>
        </p:nvSpPr>
        <p:spPr>
          <a:xfrm>
            <a:off x="1845549" y="6470626"/>
            <a:ext cx="6575316" cy="246221"/>
          </a:xfrm>
          <a:prstGeom prst="rect">
            <a:avLst/>
          </a:prstGeom>
          <a:noFill/>
        </p:spPr>
        <p:txBody>
          <a:bodyPr wrap="square" rtlCol="0">
            <a:spAutoFit/>
          </a:bodyPr>
          <a:lstStyle/>
          <a:p>
            <a:r>
              <a:rPr lang="en-GB" sz="1000" dirty="0">
                <a:solidFill>
                  <a:schemeClr val="accent3"/>
                </a:solidFill>
              </a:rPr>
              <a:t>Hendrik </a:t>
            </a:r>
            <a:r>
              <a:rPr lang="en-GB" sz="1000" dirty="0" err="1">
                <a:solidFill>
                  <a:schemeClr val="accent3"/>
                </a:solidFill>
              </a:rPr>
              <a:t>Blockeel</a:t>
            </a:r>
            <a:r>
              <a:rPr lang="en-GB" sz="1000" dirty="0">
                <a:solidFill>
                  <a:schemeClr val="accent3"/>
                </a:solidFill>
              </a:rPr>
              <a:t> and Luc De </a:t>
            </a:r>
            <a:r>
              <a:rPr lang="en-GB" sz="1000" dirty="0" err="1">
                <a:solidFill>
                  <a:schemeClr val="accent3"/>
                </a:solidFill>
              </a:rPr>
              <a:t>Raedt</a:t>
            </a:r>
            <a:r>
              <a:rPr lang="en-GB" sz="1000" dirty="0">
                <a:solidFill>
                  <a:schemeClr val="accent3"/>
                </a:solidFill>
              </a:rPr>
              <a:t>: Top-down Induction of First-order Logical Decision Trees. In </a:t>
            </a:r>
            <a:r>
              <a:rPr lang="en-GB" sz="1000" i="1" dirty="0">
                <a:solidFill>
                  <a:schemeClr val="accent3"/>
                </a:solidFill>
              </a:rPr>
              <a:t>Artificial Intelligence</a:t>
            </a:r>
            <a:r>
              <a:rPr lang="en-GB" sz="1000" dirty="0">
                <a:solidFill>
                  <a:schemeClr val="accent3"/>
                </a:solidFill>
              </a:rPr>
              <a:t>, 1998.</a:t>
            </a:r>
          </a:p>
        </p:txBody>
      </p:sp>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1B9241DD-7154-5446-8F6A-8B1FA0F8F0A7}"/>
                  </a:ext>
                </a:extLst>
              </p:cNvPr>
              <p:cNvSpPr/>
              <p:nvPr/>
            </p:nvSpPr>
            <p:spPr>
              <a:xfrm>
                <a:off x="6280868" y="3623092"/>
                <a:ext cx="2041072" cy="457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𝐺𝑟𝑎𝑛𝑑𝑓𝑎𝑡h𝑒𝑟</m:t>
                      </m:r>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𝑥</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𝑦</m:t>
                          </m:r>
                        </m:e>
                      </m:d>
                    </m:oMath>
                  </m:oMathPara>
                </a14:m>
                <a:endParaRPr lang="en-GB" dirty="0">
                  <a:solidFill>
                    <a:schemeClr val="tx1"/>
                  </a:solidFill>
                </a:endParaRPr>
              </a:p>
            </p:txBody>
          </p:sp>
        </mc:Choice>
        <mc:Fallback xmlns="">
          <p:sp>
            <p:nvSpPr>
              <p:cNvPr id="13" name="Oval 12">
                <a:extLst>
                  <a:ext uri="{FF2B5EF4-FFF2-40B4-BE49-F238E27FC236}">
                    <a16:creationId xmlns:a16="http://schemas.microsoft.com/office/drawing/2014/main" id="{1B9241DD-7154-5446-8F6A-8B1FA0F8F0A7}"/>
                  </a:ext>
                </a:extLst>
              </p:cNvPr>
              <p:cNvSpPr>
                <a:spLocks noRot="1" noChangeAspect="1" noMove="1" noResize="1" noEditPoints="1" noAdjustHandles="1" noChangeArrowheads="1" noChangeShapeType="1" noTextEdit="1"/>
              </p:cNvSpPr>
              <p:nvPr/>
            </p:nvSpPr>
            <p:spPr>
              <a:xfrm>
                <a:off x="6280868" y="3623092"/>
                <a:ext cx="2041072" cy="457200"/>
              </a:xfrm>
              <a:prstGeom prst="ellipse">
                <a:avLst/>
              </a:prstGeom>
              <a:blipFill>
                <a:blip r:embed="rId4"/>
                <a:stretch>
                  <a:fillRect l="-1840"/>
                </a:stretch>
              </a:blipFill>
              <a:ln w="19050">
                <a:solidFill>
                  <a:schemeClr val="tx1"/>
                </a:solidFill>
              </a:ln>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D6E20E63-76BF-C042-841E-7BFCC7608F6E}"/>
              </a:ext>
            </a:extLst>
          </p:cNvPr>
          <p:cNvCxnSpPr>
            <a:cxnSpLocks/>
            <a:stCxn id="13" idx="4"/>
            <a:endCxn id="16" idx="0"/>
          </p:cNvCxnSpPr>
          <p:nvPr/>
        </p:nvCxnSpPr>
        <p:spPr>
          <a:xfrm>
            <a:off x="7301404" y="4080292"/>
            <a:ext cx="0" cy="3068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9D339F40-6E78-5942-AD1F-13DCDC1634A5}"/>
                  </a:ext>
                </a:extLst>
              </p:cNvPr>
              <p:cNvSpPr/>
              <p:nvPr/>
            </p:nvSpPr>
            <p:spPr>
              <a:xfrm>
                <a:off x="6280868" y="4387181"/>
                <a:ext cx="2041072" cy="457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𝐹𝑎𝑡h𝑒𝑟</m:t>
                      </m:r>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𝑥</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𝑧</m:t>
                          </m:r>
                        </m:e>
                      </m:d>
                    </m:oMath>
                  </m:oMathPara>
                </a14:m>
                <a:endParaRPr lang="en-GB" dirty="0">
                  <a:solidFill>
                    <a:schemeClr val="tx1"/>
                  </a:solidFill>
                </a:endParaRPr>
              </a:p>
            </p:txBody>
          </p:sp>
        </mc:Choice>
        <mc:Fallback xmlns="">
          <p:sp>
            <p:nvSpPr>
              <p:cNvPr id="16" name="Oval 15">
                <a:extLst>
                  <a:ext uri="{FF2B5EF4-FFF2-40B4-BE49-F238E27FC236}">
                    <a16:creationId xmlns:a16="http://schemas.microsoft.com/office/drawing/2014/main" id="{9D339F40-6E78-5942-AD1F-13DCDC1634A5}"/>
                  </a:ext>
                </a:extLst>
              </p:cNvPr>
              <p:cNvSpPr>
                <a:spLocks noRot="1" noChangeAspect="1" noMove="1" noResize="1" noEditPoints="1" noAdjustHandles="1" noChangeArrowheads="1" noChangeShapeType="1" noTextEdit="1"/>
              </p:cNvSpPr>
              <p:nvPr/>
            </p:nvSpPr>
            <p:spPr>
              <a:xfrm>
                <a:off x="6280868" y="4387181"/>
                <a:ext cx="2041072" cy="457200"/>
              </a:xfrm>
              <a:prstGeom prst="ellipse">
                <a:avLst/>
              </a:prstGeom>
              <a:blipFill>
                <a:blip r:embed="rId5"/>
                <a:stretch>
                  <a:fillRect/>
                </a:stretch>
              </a:blipFill>
              <a:ln w="19050">
                <a:solidFill>
                  <a:schemeClr val="tx1"/>
                </a:solidFill>
              </a:ln>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99FF109A-B511-8940-8BA7-DBA7AB45AF63}"/>
              </a:ext>
            </a:extLst>
          </p:cNvPr>
          <p:cNvCxnSpPr>
            <a:cxnSpLocks/>
            <a:stCxn id="16" idx="5"/>
            <a:endCxn id="26" idx="0"/>
          </p:cNvCxnSpPr>
          <p:nvPr/>
        </p:nvCxnSpPr>
        <p:spPr>
          <a:xfrm>
            <a:off x="8023032" y="4777426"/>
            <a:ext cx="298908" cy="3738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EF9F27E-ADF4-3E46-921F-35BBA9C02546}"/>
              </a:ext>
            </a:extLst>
          </p:cNvPr>
          <p:cNvCxnSpPr>
            <a:cxnSpLocks/>
            <a:stCxn id="16" idx="3"/>
            <a:endCxn id="28" idx="0"/>
          </p:cNvCxnSpPr>
          <p:nvPr/>
        </p:nvCxnSpPr>
        <p:spPr>
          <a:xfrm flipH="1">
            <a:off x="6272206" y="4777426"/>
            <a:ext cx="307570" cy="3270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4AE720E-1ADC-FB42-8346-377FB6824351}"/>
                  </a:ext>
                </a:extLst>
              </p:cNvPr>
              <p:cNvSpPr txBox="1"/>
              <p:nvPr/>
            </p:nvSpPr>
            <p:spPr>
              <a:xfrm>
                <a:off x="7927312" y="5151270"/>
                <a:ext cx="789255" cy="369332"/>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𝑓𝑎𝑙𝑠𝑒</m:t>
                      </m:r>
                    </m:oMath>
                  </m:oMathPara>
                </a14:m>
                <a:endParaRPr lang="en-GB" dirty="0"/>
              </a:p>
            </p:txBody>
          </p:sp>
        </mc:Choice>
        <mc:Fallback xmlns="">
          <p:sp>
            <p:nvSpPr>
              <p:cNvPr id="26" name="TextBox 25">
                <a:extLst>
                  <a:ext uri="{FF2B5EF4-FFF2-40B4-BE49-F238E27FC236}">
                    <a16:creationId xmlns:a16="http://schemas.microsoft.com/office/drawing/2014/main" id="{94AE720E-1ADC-FB42-8346-377FB6824351}"/>
                  </a:ext>
                </a:extLst>
              </p:cNvPr>
              <p:cNvSpPr txBox="1">
                <a:spLocks noRot="1" noChangeAspect="1" noMove="1" noResize="1" noEditPoints="1" noAdjustHandles="1" noChangeArrowheads="1" noChangeShapeType="1" noTextEdit="1"/>
              </p:cNvSpPr>
              <p:nvPr/>
            </p:nvSpPr>
            <p:spPr>
              <a:xfrm>
                <a:off x="7927312" y="5151270"/>
                <a:ext cx="789255" cy="369332"/>
              </a:xfrm>
              <a:prstGeom prst="rect">
                <a:avLst/>
              </a:prstGeom>
              <a:blipFill>
                <a:blip r:embed="rId6"/>
                <a:stretch>
                  <a:fillRect b="-6250"/>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116E4D94-8453-EA45-8A23-BD89174E3405}"/>
                  </a:ext>
                </a:extLst>
              </p:cNvPr>
              <p:cNvSpPr/>
              <p:nvPr/>
            </p:nvSpPr>
            <p:spPr>
              <a:xfrm>
                <a:off x="5251670" y="5104440"/>
                <a:ext cx="2041072" cy="457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𝑃𝑎𝑟𝑒𝑛𝑡</m:t>
                      </m:r>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𝑧</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𝑦</m:t>
                          </m:r>
                        </m:e>
                      </m:d>
                    </m:oMath>
                  </m:oMathPara>
                </a14:m>
                <a:endParaRPr lang="en-GB" dirty="0">
                  <a:solidFill>
                    <a:schemeClr val="tx1"/>
                  </a:solidFill>
                </a:endParaRPr>
              </a:p>
            </p:txBody>
          </p:sp>
        </mc:Choice>
        <mc:Fallback xmlns="">
          <p:sp>
            <p:nvSpPr>
              <p:cNvPr id="28" name="Oval 27">
                <a:extLst>
                  <a:ext uri="{FF2B5EF4-FFF2-40B4-BE49-F238E27FC236}">
                    <a16:creationId xmlns:a16="http://schemas.microsoft.com/office/drawing/2014/main" id="{116E4D94-8453-EA45-8A23-BD89174E3405}"/>
                  </a:ext>
                </a:extLst>
              </p:cNvPr>
              <p:cNvSpPr>
                <a:spLocks noRot="1" noChangeAspect="1" noMove="1" noResize="1" noEditPoints="1" noAdjustHandles="1" noChangeArrowheads="1" noChangeShapeType="1" noTextEdit="1"/>
              </p:cNvSpPr>
              <p:nvPr/>
            </p:nvSpPr>
            <p:spPr>
              <a:xfrm>
                <a:off x="5251670" y="5104440"/>
                <a:ext cx="2041072" cy="457200"/>
              </a:xfrm>
              <a:prstGeom prst="ellipse">
                <a:avLst/>
              </a:prstGeom>
              <a:blipFill>
                <a:blip r:embed="rId7"/>
                <a:stretch>
                  <a:fillRect/>
                </a:stretch>
              </a:blipFill>
              <a:ln w="19050">
                <a:solidFill>
                  <a:schemeClr val="tx1"/>
                </a:solidFill>
              </a:ln>
            </p:spPr>
            <p:txBody>
              <a:bodyPr/>
              <a:lstStyle/>
              <a:p>
                <a:r>
                  <a:rPr lang="en-GB">
                    <a:noFill/>
                  </a:rPr>
                  <a:t> </a:t>
                </a:r>
              </a:p>
            </p:txBody>
          </p:sp>
        </mc:Fallback>
      </mc:AlternateContent>
      <p:cxnSp>
        <p:nvCxnSpPr>
          <p:cNvPr id="34" name="Straight Arrow Connector 33">
            <a:extLst>
              <a:ext uri="{FF2B5EF4-FFF2-40B4-BE49-F238E27FC236}">
                <a16:creationId xmlns:a16="http://schemas.microsoft.com/office/drawing/2014/main" id="{BEC7FB41-B852-164F-B507-93E326EB6977}"/>
              </a:ext>
            </a:extLst>
          </p:cNvPr>
          <p:cNvCxnSpPr>
            <a:cxnSpLocks/>
            <a:stCxn id="28" idx="5"/>
            <a:endCxn id="36" idx="0"/>
          </p:cNvCxnSpPr>
          <p:nvPr/>
        </p:nvCxnSpPr>
        <p:spPr>
          <a:xfrm>
            <a:off x="6993834" y="5494685"/>
            <a:ext cx="265544" cy="325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5F229C0-8C84-0640-8906-866E5B747247}"/>
              </a:ext>
            </a:extLst>
          </p:cNvPr>
          <p:cNvCxnSpPr>
            <a:cxnSpLocks/>
            <a:stCxn id="28" idx="3"/>
            <a:endCxn id="40" idx="0"/>
          </p:cNvCxnSpPr>
          <p:nvPr/>
        </p:nvCxnSpPr>
        <p:spPr>
          <a:xfrm flipH="1">
            <a:off x="5251671" y="5494685"/>
            <a:ext cx="298907" cy="325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E0596C5-C984-0E40-9ACF-FC59A5B240F1}"/>
                  </a:ext>
                </a:extLst>
              </p:cNvPr>
              <p:cNvSpPr txBox="1"/>
              <p:nvPr/>
            </p:nvSpPr>
            <p:spPr>
              <a:xfrm>
                <a:off x="6864750" y="5820540"/>
                <a:ext cx="789255" cy="369332"/>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𝑓𝑎𝑙𝑠𝑒</m:t>
                      </m:r>
                    </m:oMath>
                  </m:oMathPara>
                </a14:m>
                <a:endParaRPr lang="en-GB" dirty="0"/>
              </a:p>
            </p:txBody>
          </p:sp>
        </mc:Choice>
        <mc:Fallback xmlns="">
          <p:sp>
            <p:nvSpPr>
              <p:cNvPr id="36" name="TextBox 35">
                <a:extLst>
                  <a:ext uri="{FF2B5EF4-FFF2-40B4-BE49-F238E27FC236}">
                    <a16:creationId xmlns:a16="http://schemas.microsoft.com/office/drawing/2014/main" id="{FE0596C5-C984-0E40-9ACF-FC59A5B240F1}"/>
                  </a:ext>
                </a:extLst>
              </p:cNvPr>
              <p:cNvSpPr txBox="1">
                <a:spLocks noRot="1" noChangeAspect="1" noMove="1" noResize="1" noEditPoints="1" noAdjustHandles="1" noChangeArrowheads="1" noChangeShapeType="1" noTextEdit="1"/>
              </p:cNvSpPr>
              <p:nvPr/>
            </p:nvSpPr>
            <p:spPr>
              <a:xfrm>
                <a:off x="6864750" y="5820540"/>
                <a:ext cx="789255" cy="369332"/>
              </a:xfrm>
              <a:prstGeom prst="rect">
                <a:avLst/>
              </a:prstGeom>
              <a:blipFill>
                <a:blip r:embed="rId8"/>
                <a:stretch>
                  <a:fillRect b="-9375"/>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DDE3289-42B5-4D4C-A422-FB53FF7C20D6}"/>
                  </a:ext>
                </a:extLst>
              </p:cNvPr>
              <p:cNvSpPr txBox="1"/>
              <p:nvPr/>
            </p:nvSpPr>
            <p:spPr>
              <a:xfrm>
                <a:off x="4906736" y="5820540"/>
                <a:ext cx="689869" cy="369332"/>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𝑡𝑟𝑢𝑒</m:t>
                      </m:r>
                    </m:oMath>
                  </m:oMathPara>
                </a14:m>
                <a:endParaRPr lang="en-GB" dirty="0"/>
              </a:p>
            </p:txBody>
          </p:sp>
        </mc:Choice>
        <mc:Fallback xmlns="">
          <p:sp>
            <p:nvSpPr>
              <p:cNvPr id="40" name="TextBox 39">
                <a:extLst>
                  <a:ext uri="{FF2B5EF4-FFF2-40B4-BE49-F238E27FC236}">
                    <a16:creationId xmlns:a16="http://schemas.microsoft.com/office/drawing/2014/main" id="{4DDE3289-42B5-4D4C-A422-FB53FF7C20D6}"/>
                  </a:ext>
                </a:extLst>
              </p:cNvPr>
              <p:cNvSpPr txBox="1">
                <a:spLocks noRot="1" noChangeAspect="1" noMove="1" noResize="1" noEditPoints="1" noAdjustHandles="1" noChangeArrowheads="1" noChangeShapeType="1" noTextEdit="1"/>
              </p:cNvSpPr>
              <p:nvPr/>
            </p:nvSpPr>
            <p:spPr>
              <a:xfrm>
                <a:off x="4906736" y="5820540"/>
                <a:ext cx="689869" cy="369332"/>
              </a:xfrm>
              <a:prstGeom prst="rect">
                <a:avLst/>
              </a:prstGeom>
              <a:blipFill>
                <a:blip r:embed="rId9"/>
                <a:stretch>
                  <a:fillRect/>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F05DECB-6CD4-1F42-BC40-FAA42ADE6211}"/>
                  </a:ext>
                </a:extLst>
              </p:cNvPr>
              <p:cNvSpPr/>
              <p:nvPr/>
            </p:nvSpPr>
            <p:spPr>
              <a:xfrm>
                <a:off x="8092506" y="4738708"/>
                <a:ext cx="65671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400" i="1" dirty="0">
                          <a:latin typeface="Cambria Math" panose="02040503050406030204" pitchFamily="18" charset="0"/>
                        </a:rPr>
                        <m:t>𝑓𝑎𝑙𝑠𝑒</m:t>
                      </m:r>
                    </m:oMath>
                  </m:oMathPara>
                </a14:m>
                <a:endParaRPr lang="en-GB" sz="1400" dirty="0"/>
              </a:p>
            </p:txBody>
          </p:sp>
        </mc:Choice>
        <mc:Fallback xmlns="">
          <p:sp>
            <p:nvSpPr>
              <p:cNvPr id="2" name="Rectangle 1">
                <a:extLst>
                  <a:ext uri="{FF2B5EF4-FFF2-40B4-BE49-F238E27FC236}">
                    <a16:creationId xmlns:a16="http://schemas.microsoft.com/office/drawing/2014/main" id="{4F05DECB-6CD4-1F42-BC40-FAA42ADE6211}"/>
                  </a:ext>
                </a:extLst>
              </p:cNvPr>
              <p:cNvSpPr>
                <a:spLocks noRot="1" noChangeAspect="1" noMove="1" noResize="1" noEditPoints="1" noAdjustHandles="1" noChangeArrowheads="1" noChangeShapeType="1" noTextEdit="1"/>
              </p:cNvSpPr>
              <p:nvPr/>
            </p:nvSpPr>
            <p:spPr>
              <a:xfrm>
                <a:off x="8092506" y="4738708"/>
                <a:ext cx="656718" cy="307777"/>
              </a:xfrm>
              <a:prstGeom prst="rect">
                <a:avLst/>
              </a:prstGeom>
              <a:blipFill>
                <a:blip r:embed="rId10"/>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08753A77-7F11-3B41-B17F-078C78AF09C3}"/>
                  </a:ext>
                </a:extLst>
              </p:cNvPr>
              <p:cNvSpPr/>
              <p:nvPr/>
            </p:nvSpPr>
            <p:spPr>
              <a:xfrm>
                <a:off x="7060103" y="5452484"/>
                <a:ext cx="65671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400" i="1" dirty="0">
                          <a:latin typeface="Cambria Math" panose="02040503050406030204" pitchFamily="18" charset="0"/>
                        </a:rPr>
                        <m:t>𝑓𝑎𝑙𝑠𝑒</m:t>
                      </m:r>
                    </m:oMath>
                  </m:oMathPara>
                </a14:m>
                <a:endParaRPr lang="en-GB" sz="1400" dirty="0"/>
              </a:p>
            </p:txBody>
          </p:sp>
        </mc:Choice>
        <mc:Fallback xmlns="">
          <p:sp>
            <p:nvSpPr>
              <p:cNvPr id="23" name="Rectangle 22">
                <a:extLst>
                  <a:ext uri="{FF2B5EF4-FFF2-40B4-BE49-F238E27FC236}">
                    <a16:creationId xmlns:a16="http://schemas.microsoft.com/office/drawing/2014/main" id="{08753A77-7F11-3B41-B17F-078C78AF09C3}"/>
                  </a:ext>
                </a:extLst>
              </p:cNvPr>
              <p:cNvSpPr>
                <a:spLocks noRot="1" noChangeAspect="1" noMove="1" noResize="1" noEditPoints="1" noAdjustHandles="1" noChangeArrowheads="1" noChangeShapeType="1" noTextEdit="1"/>
              </p:cNvSpPr>
              <p:nvPr/>
            </p:nvSpPr>
            <p:spPr>
              <a:xfrm>
                <a:off x="7060103" y="5452484"/>
                <a:ext cx="656718" cy="307777"/>
              </a:xfrm>
              <a:prstGeom prst="rect">
                <a:avLst/>
              </a:prstGeom>
              <a:blipFill>
                <a:blip r:embed="rId11"/>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58F0B5D6-958B-5846-881E-3F3FB9D978F9}"/>
                  </a:ext>
                </a:extLst>
              </p:cNvPr>
              <p:cNvSpPr/>
              <p:nvPr/>
            </p:nvSpPr>
            <p:spPr>
              <a:xfrm>
                <a:off x="5928566" y="4738707"/>
                <a:ext cx="57656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400" b="0" i="1" dirty="0" smtClean="0">
                          <a:latin typeface="Cambria Math" panose="02040503050406030204" pitchFamily="18" charset="0"/>
                        </a:rPr>
                        <m:t>𝑡𝑟𝑢𝑒</m:t>
                      </m:r>
                    </m:oMath>
                  </m:oMathPara>
                </a14:m>
                <a:endParaRPr lang="en-GB" sz="1400" dirty="0"/>
              </a:p>
            </p:txBody>
          </p:sp>
        </mc:Choice>
        <mc:Fallback xmlns="">
          <p:sp>
            <p:nvSpPr>
              <p:cNvPr id="24" name="Rectangle 23">
                <a:extLst>
                  <a:ext uri="{FF2B5EF4-FFF2-40B4-BE49-F238E27FC236}">
                    <a16:creationId xmlns:a16="http://schemas.microsoft.com/office/drawing/2014/main" id="{58F0B5D6-958B-5846-881E-3F3FB9D978F9}"/>
                  </a:ext>
                </a:extLst>
              </p:cNvPr>
              <p:cNvSpPr>
                <a:spLocks noRot="1" noChangeAspect="1" noMove="1" noResize="1" noEditPoints="1" noAdjustHandles="1" noChangeArrowheads="1" noChangeShapeType="1" noTextEdit="1"/>
              </p:cNvSpPr>
              <p:nvPr/>
            </p:nvSpPr>
            <p:spPr>
              <a:xfrm>
                <a:off x="5928566" y="4738707"/>
                <a:ext cx="576568" cy="30777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E2ED42F2-9734-5E49-A165-E95E7EE7D9E4}"/>
                  </a:ext>
                </a:extLst>
              </p:cNvPr>
              <p:cNvSpPr/>
              <p:nvPr/>
            </p:nvSpPr>
            <p:spPr>
              <a:xfrm>
                <a:off x="4904482" y="5454921"/>
                <a:ext cx="57656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400" b="0" i="1" dirty="0" smtClean="0">
                          <a:latin typeface="Cambria Math" panose="02040503050406030204" pitchFamily="18" charset="0"/>
                        </a:rPr>
                        <m:t>𝑡𝑟𝑢𝑒</m:t>
                      </m:r>
                    </m:oMath>
                  </m:oMathPara>
                </a14:m>
                <a:endParaRPr lang="en-GB" sz="1400" dirty="0"/>
              </a:p>
            </p:txBody>
          </p:sp>
        </mc:Choice>
        <mc:Fallback xmlns="">
          <p:sp>
            <p:nvSpPr>
              <p:cNvPr id="25" name="Rectangle 24">
                <a:extLst>
                  <a:ext uri="{FF2B5EF4-FFF2-40B4-BE49-F238E27FC236}">
                    <a16:creationId xmlns:a16="http://schemas.microsoft.com/office/drawing/2014/main" id="{E2ED42F2-9734-5E49-A165-E95E7EE7D9E4}"/>
                  </a:ext>
                </a:extLst>
              </p:cNvPr>
              <p:cNvSpPr>
                <a:spLocks noRot="1" noChangeAspect="1" noMove="1" noResize="1" noEditPoints="1" noAdjustHandles="1" noChangeArrowheads="1" noChangeShapeType="1" noTextEdit="1"/>
              </p:cNvSpPr>
              <p:nvPr/>
            </p:nvSpPr>
            <p:spPr>
              <a:xfrm>
                <a:off x="4904482" y="5454921"/>
                <a:ext cx="576568" cy="307777"/>
              </a:xfrm>
              <a:prstGeom prst="rect">
                <a:avLst/>
              </a:prstGeom>
              <a:blipFill>
                <a:blip r:embed="rId13"/>
                <a:stretch>
                  <a:fillRect/>
                </a:stretch>
              </a:blipFill>
            </p:spPr>
            <p:txBody>
              <a:bodyPr/>
              <a:lstStyle/>
              <a:p>
                <a:r>
                  <a:rPr lang="en-GB">
                    <a:noFill/>
                  </a:rPr>
                  <a:t> </a:t>
                </a:r>
              </a:p>
            </p:txBody>
          </p:sp>
        </mc:Fallback>
      </mc:AlternateContent>
      <p:sp>
        <p:nvSpPr>
          <p:cNvPr id="4" name="Rectangle 3">
            <a:extLst>
              <a:ext uri="{FF2B5EF4-FFF2-40B4-BE49-F238E27FC236}">
                <a16:creationId xmlns:a16="http://schemas.microsoft.com/office/drawing/2014/main" id="{2185F83C-0DC8-224F-843C-D49CC8DD7E65}"/>
              </a:ext>
            </a:extLst>
          </p:cNvPr>
          <p:cNvSpPr/>
          <p:nvPr/>
        </p:nvSpPr>
        <p:spPr>
          <a:xfrm>
            <a:off x="3150002" y="6201121"/>
            <a:ext cx="3729804" cy="369332"/>
          </a:xfrm>
          <a:prstGeom prst="rect">
            <a:avLst/>
          </a:prstGeom>
        </p:spPr>
        <p:txBody>
          <a:bodyPr wrap="none">
            <a:spAutoFit/>
          </a:bodyPr>
          <a:lstStyle/>
          <a:p>
            <a:r>
              <a:rPr lang="en-GB" dirty="0"/>
              <a:t>More on decision trees: Topic 7 </a:t>
            </a:r>
            <a:r>
              <a:rPr lang="en-GB" dirty="0">
                <a:solidFill>
                  <a:schemeClr val="bg2">
                    <a:lumMod val="90000"/>
                  </a:schemeClr>
                </a:solidFill>
                <a:hlinkClick r:id="rId14">
                  <a:extLst>
                    <a:ext uri="{A12FA001-AC4F-418D-AE19-62706E023703}">
                      <ahyp:hlinkClr xmlns:ahyp="http://schemas.microsoft.com/office/drawing/2018/hyperlinkcolor" val="tx"/>
                    </a:ext>
                  </a:extLst>
                </a:hlinkClick>
              </a:rPr>
              <a:t>here</a:t>
            </a:r>
            <a:endParaRPr lang="en-GB" dirty="0"/>
          </a:p>
        </p:txBody>
      </p:sp>
    </p:spTree>
    <p:extLst>
      <p:ext uri="{BB962C8B-B14F-4D97-AF65-F5344CB8AC3E}">
        <p14:creationId xmlns:p14="http://schemas.microsoft.com/office/powerpoint/2010/main" val="35598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0" grpId="0" animBg="1"/>
      <p:bldP spid="13" grpId="0" animBg="1"/>
      <p:bldP spid="16" grpId="0" animBg="1"/>
      <p:bldP spid="26" grpId="0" animBg="1"/>
      <p:bldP spid="28" grpId="0" animBg="1"/>
      <p:bldP spid="36" grpId="0" animBg="1"/>
      <p:bldP spid="40" grpId="0" animBg="1"/>
      <p:bldP spid="2" grpId="0"/>
      <p:bldP spid="23" grpId="0"/>
      <p:bldP spid="24" grpId="0"/>
      <p:bldP spid="2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2554-5F18-7743-84D6-6D7CB519B2CC}"/>
              </a:ext>
            </a:extLst>
          </p:cNvPr>
          <p:cNvSpPr>
            <a:spLocks noGrp="1"/>
          </p:cNvSpPr>
          <p:nvPr>
            <p:ph type="title"/>
          </p:nvPr>
        </p:nvSpPr>
        <p:spPr/>
        <p:txBody>
          <a:bodyPr/>
          <a:lstStyle/>
          <a:p>
            <a:r>
              <a:rPr lang="en-GB" dirty="0"/>
              <a:t>First-order Logical Decision 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2113CE-300E-064C-9073-888E1689BA7C}"/>
                  </a:ext>
                </a:extLst>
              </p:cNvPr>
              <p:cNvSpPr>
                <a:spLocks noGrp="1"/>
              </p:cNvSpPr>
              <p:nvPr>
                <p:ph idx="1"/>
              </p:nvPr>
            </p:nvSpPr>
            <p:spPr/>
            <p:txBody>
              <a:bodyPr>
                <a:normAutofit fontScale="92500" lnSpcReduction="10000"/>
              </a:bodyPr>
              <a:lstStyle/>
              <a:p>
                <a:r>
                  <a:rPr lang="en-GB" dirty="0"/>
                  <a:t>Instead of learning a logic program, learn a first-order logical decision tree, FOLDT</a:t>
                </a:r>
              </a:p>
              <a:p>
                <a:pPr lvl="1"/>
                <a:r>
                  <a:rPr lang="en-GB" dirty="0"/>
                  <a:t>Logical representation of a relational decision tree</a:t>
                </a:r>
              </a:p>
              <a:p>
                <a:pPr lvl="1"/>
                <a:r>
                  <a:rPr lang="en-GB" dirty="0"/>
                  <a:t>Input: examples, background knowledge, target concept (classes)</a:t>
                </a:r>
              </a:p>
              <a:p>
                <a:pPr lvl="2"/>
                <a14:m>
                  <m:oMath xmlns:m="http://schemas.openxmlformats.org/officeDocument/2006/math">
                    <m:r>
                      <a:rPr lang="en-GB" i="1" dirty="0" smtClean="0">
                        <a:latin typeface="Cambria Math" panose="02040503050406030204" pitchFamily="18" charset="0"/>
                      </a:rPr>
                      <m:t>𝑡𝑟𝑢𝑒</m:t>
                    </m:r>
                  </m:oMath>
                </a14:m>
                <a:r>
                  <a:rPr lang="en-GB" dirty="0"/>
                  <a:t>/</a:t>
                </a:r>
                <a14:m>
                  <m:oMath xmlns:m="http://schemas.openxmlformats.org/officeDocument/2006/math">
                    <m:r>
                      <a:rPr lang="en-GB" i="1" dirty="0" smtClean="0">
                        <a:latin typeface="Cambria Math" panose="02040503050406030204" pitchFamily="18" charset="0"/>
                      </a:rPr>
                      <m:t>𝑓𝑎𝑙𝑠𝑒</m:t>
                    </m:r>
                  </m:oMath>
                </a14:m>
                <a:r>
                  <a:rPr lang="en-GB" dirty="0"/>
                  <a:t> in the FOIL setting</a:t>
                </a:r>
              </a:p>
              <a:p>
                <a:pPr lvl="1"/>
                <a:r>
                  <a:rPr lang="en-GB" dirty="0"/>
                  <a:t>Output: FOLDT</a:t>
                </a:r>
              </a:p>
              <a:p>
                <a:pPr lvl="2"/>
                <a:r>
                  <a:rPr lang="en-GB" dirty="0"/>
                  <a:t>Defined as on previous slide with leaves containing class names</a:t>
                </a:r>
              </a:p>
              <a:p>
                <a:pPr lvl="1"/>
                <a:r>
                  <a:rPr lang="en-GB" dirty="0"/>
                  <a:t>Idea:</a:t>
                </a:r>
              </a:p>
              <a:p>
                <a:pPr lvl="2"/>
                <a:r>
                  <a:rPr lang="en-GB" dirty="0"/>
                  <a:t>Choose (a conjunction of) literals at each inner node such that the examples are split up in groups that are as homogeneous as possible with respect to classes occurring (very idea of decision trees)</a:t>
                </a:r>
              </a:p>
              <a:p>
                <a:r>
                  <a:rPr lang="en-GB" dirty="0"/>
                  <a:t>Called learning from interpretations</a:t>
                </a:r>
              </a:p>
              <a:p>
                <a:pPr lvl="1"/>
                <a:r>
                  <a:rPr lang="en-GB" dirty="0"/>
                  <a:t>Also what </a:t>
                </a:r>
                <a:r>
                  <a:rPr lang="en-GB" dirty="0" err="1"/>
                  <a:t>ProbLog</a:t>
                </a:r>
                <a:r>
                  <a:rPr lang="en-GB" dirty="0"/>
                  <a:t> does</a:t>
                </a:r>
              </a:p>
            </p:txBody>
          </p:sp>
        </mc:Choice>
        <mc:Fallback xmlns="">
          <p:sp>
            <p:nvSpPr>
              <p:cNvPr id="3" name="Content Placeholder 2">
                <a:extLst>
                  <a:ext uri="{FF2B5EF4-FFF2-40B4-BE49-F238E27FC236}">
                    <a16:creationId xmlns:a16="http://schemas.microsoft.com/office/drawing/2014/main" id="{882113CE-300E-064C-9073-888E1689BA7C}"/>
                  </a:ext>
                </a:extLst>
              </p:cNvPr>
              <p:cNvSpPr>
                <a:spLocks noGrp="1" noRot="1" noChangeAspect="1" noMove="1" noResize="1" noEditPoints="1" noAdjustHandles="1" noChangeArrowheads="1" noChangeShapeType="1" noTextEdit="1"/>
              </p:cNvSpPr>
              <p:nvPr>
                <p:ph idx="1"/>
              </p:nvPr>
            </p:nvSpPr>
            <p:spPr>
              <a:blipFill>
                <a:blip r:embed="rId2"/>
                <a:stretch>
                  <a:fillRect l="-1286" t="-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1C6A05C-0A68-9D48-B9DC-C9E64F133DD9}"/>
              </a:ext>
            </a:extLst>
          </p:cNvPr>
          <p:cNvSpPr>
            <a:spLocks noGrp="1"/>
          </p:cNvSpPr>
          <p:nvPr>
            <p:ph type="sldNum" sz="quarter" idx="12"/>
          </p:nvPr>
        </p:nvSpPr>
        <p:spPr/>
        <p:txBody>
          <a:bodyPr/>
          <a:lstStyle/>
          <a:p>
            <a:fld id="{67C9959E-8E6B-B04C-9955-EA096F41CA7A}" type="slidenum">
              <a:rPr lang="en-GB" smtClean="0"/>
              <a:t>71</a:t>
            </a:fld>
            <a:endParaRPr lang="en-GB"/>
          </a:p>
        </p:txBody>
      </p:sp>
      <p:sp>
        <p:nvSpPr>
          <p:cNvPr id="5" name="TextBox 4">
            <a:extLst>
              <a:ext uri="{FF2B5EF4-FFF2-40B4-BE49-F238E27FC236}">
                <a16:creationId xmlns:a16="http://schemas.microsoft.com/office/drawing/2014/main" id="{F23D8466-D834-C64F-9FBB-E011E5F9AAC2}"/>
              </a:ext>
            </a:extLst>
          </p:cNvPr>
          <p:cNvSpPr txBox="1"/>
          <p:nvPr/>
        </p:nvSpPr>
        <p:spPr>
          <a:xfrm>
            <a:off x="1967486" y="6318012"/>
            <a:ext cx="5092617" cy="400110"/>
          </a:xfrm>
          <a:prstGeom prst="rect">
            <a:avLst/>
          </a:prstGeom>
          <a:noFill/>
        </p:spPr>
        <p:txBody>
          <a:bodyPr wrap="square" rtlCol="0">
            <a:spAutoFit/>
          </a:bodyPr>
          <a:lstStyle/>
          <a:p>
            <a:r>
              <a:rPr lang="en-GB" sz="1000" dirty="0">
                <a:solidFill>
                  <a:schemeClr val="accent3"/>
                </a:solidFill>
              </a:rPr>
              <a:t>Hendrik </a:t>
            </a:r>
            <a:r>
              <a:rPr lang="en-GB" sz="1000" dirty="0" err="1">
                <a:solidFill>
                  <a:schemeClr val="accent3"/>
                </a:solidFill>
              </a:rPr>
              <a:t>Blockeel</a:t>
            </a:r>
            <a:r>
              <a:rPr lang="en-GB" sz="1000" dirty="0">
                <a:solidFill>
                  <a:schemeClr val="accent3"/>
                </a:solidFill>
              </a:rPr>
              <a:t> and Luc De </a:t>
            </a:r>
            <a:r>
              <a:rPr lang="en-GB" sz="1000" dirty="0" err="1">
                <a:solidFill>
                  <a:schemeClr val="accent3"/>
                </a:solidFill>
              </a:rPr>
              <a:t>Raedt</a:t>
            </a:r>
            <a:r>
              <a:rPr lang="en-GB" sz="1000" dirty="0">
                <a:solidFill>
                  <a:schemeClr val="accent3"/>
                </a:solidFill>
              </a:rPr>
              <a:t>: Top-down Induction of First-order Logical Decision Trees. In </a:t>
            </a:r>
            <a:r>
              <a:rPr lang="en-GB" sz="1000" i="1" dirty="0">
                <a:solidFill>
                  <a:schemeClr val="accent3"/>
                </a:solidFill>
              </a:rPr>
              <a:t>Artificial Intelligence</a:t>
            </a:r>
            <a:r>
              <a:rPr lang="en-GB" sz="1000" dirty="0">
                <a:solidFill>
                  <a:schemeClr val="accent3"/>
                </a:solidFill>
              </a:rPr>
              <a:t>, 1998.</a:t>
            </a:r>
          </a:p>
        </p:txBody>
      </p:sp>
    </p:spTree>
    <p:extLst>
      <p:ext uri="{BB962C8B-B14F-4D97-AF65-F5344CB8AC3E}">
        <p14:creationId xmlns:p14="http://schemas.microsoft.com/office/powerpoint/2010/main" val="14036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F6E243-9B66-964C-A683-4576D55E678B}"/>
              </a:ext>
            </a:extLst>
          </p:cNvPr>
          <p:cNvSpPr>
            <a:spLocks noGrp="1"/>
          </p:cNvSpPr>
          <p:nvPr>
            <p:ph type="sldNum" sz="quarter" idx="12"/>
          </p:nvPr>
        </p:nvSpPr>
        <p:spPr/>
        <p:txBody>
          <a:bodyPr/>
          <a:lstStyle/>
          <a:p>
            <a:fld id="{67C9959E-8E6B-B04C-9955-EA096F41CA7A}" type="slidenum">
              <a:rPr lang="en-GB" smtClean="0"/>
              <a:t>72</a:t>
            </a:fld>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7EBC41-C818-8E47-A332-FE3D4C06CA50}"/>
                  </a:ext>
                </a:extLst>
              </p:cNvPr>
              <p:cNvSpPr>
                <a:spLocks noGrp="1"/>
              </p:cNvSpPr>
              <p:nvPr>
                <p:ph idx="4294967295"/>
              </p:nvPr>
            </p:nvSpPr>
            <p:spPr>
              <a:xfrm>
                <a:off x="0" y="644978"/>
                <a:ext cx="4921485" cy="5192485"/>
              </a:xfrm>
            </p:spPr>
            <p:txBody>
              <a:bodyPr>
                <a:normAutofit fontScale="77500" lnSpcReduction="20000"/>
              </a:bodyPr>
              <a:lstStyle/>
              <a:p>
                <a:r>
                  <a:rPr lang="en-GB" dirty="0"/>
                  <a:t>Idea of what is to learn:</a:t>
                </a:r>
              </a:p>
              <a:p>
                <a:pPr lvl="1"/>
                <a:r>
                  <a:rPr lang="en-GB" dirty="0"/>
                  <a:t>Check a machine with parts </a:t>
                </a:r>
                <a14:m>
                  <m:oMath xmlns:m="http://schemas.openxmlformats.org/officeDocument/2006/math">
                    <m:r>
                      <a:rPr lang="de-DE" i="1" dirty="0">
                        <a:latin typeface="Cambria Math" panose="02040503050406030204" pitchFamily="18" charset="0"/>
                      </a:rPr>
                      <m:t>𝑋</m:t>
                    </m:r>
                  </m:oMath>
                </a14:m>
                <a:r>
                  <a:rPr lang="en-GB" dirty="0"/>
                  <a:t> </a:t>
                </a:r>
              </a:p>
              <a:p>
                <a:pPr lvl="1"/>
                <a:r>
                  <a:rPr lang="en-GB" dirty="0"/>
                  <a:t>If machine contains worn parts that cannot be replaced by engineer, send back to manufacturer</a:t>
                </a:r>
              </a:p>
              <a:p>
                <a:pPr lvl="1"/>
                <a:r>
                  <a:rPr lang="en-GB" dirty="0"/>
                  <a:t>If all worn parts can replaced, then fix it</a:t>
                </a:r>
              </a:p>
              <a:p>
                <a:pPr lvl="1"/>
                <a:r>
                  <a:rPr lang="en-GB" dirty="0"/>
                  <a:t>No worn parts, ok</a:t>
                </a:r>
              </a:p>
              <a:p>
                <a:r>
                  <a:rPr lang="en-GB" dirty="0"/>
                  <a:t>Learning progress</a:t>
                </a:r>
              </a:p>
              <a:p>
                <a:endParaRPr lang="en-GB" dirty="0"/>
              </a:p>
              <a:p>
                <a:endParaRPr lang="en-GB" dirty="0"/>
              </a:p>
              <a:p>
                <a:endParaRPr lang="en-GB" dirty="0"/>
              </a:p>
              <a:p>
                <a:endParaRPr lang="en-GB" dirty="0"/>
              </a:p>
              <a:p>
                <a:endParaRPr lang="en-GB" dirty="0"/>
              </a:p>
              <a:p>
                <a:endParaRPr lang="en-GB" dirty="0"/>
              </a:p>
              <a:p>
                <a:pPr lvl="1"/>
                <a:endParaRPr lang="en-GB" dirty="0"/>
              </a:p>
              <a:p>
                <a:r>
                  <a:rPr lang="en-GB" dirty="0"/>
                  <a:t>Resulting logic program:</a:t>
                </a:r>
              </a:p>
            </p:txBody>
          </p:sp>
        </mc:Choice>
        <mc:Fallback xmlns="">
          <p:sp>
            <p:nvSpPr>
              <p:cNvPr id="3" name="Content Placeholder 2">
                <a:extLst>
                  <a:ext uri="{FF2B5EF4-FFF2-40B4-BE49-F238E27FC236}">
                    <a16:creationId xmlns:a16="http://schemas.microsoft.com/office/drawing/2014/main" id="{817EBC41-C818-8E47-A332-FE3D4C06CA50}"/>
                  </a:ext>
                </a:extLst>
              </p:cNvPr>
              <p:cNvSpPr>
                <a:spLocks noGrp="1" noRot="1" noChangeAspect="1" noMove="1" noResize="1" noEditPoints="1" noAdjustHandles="1" noChangeArrowheads="1" noChangeShapeType="1" noTextEdit="1"/>
              </p:cNvSpPr>
              <p:nvPr>
                <p:ph idx="4294967295"/>
              </p:nvPr>
            </p:nvSpPr>
            <p:spPr>
              <a:xfrm>
                <a:off x="0" y="644978"/>
                <a:ext cx="4921485" cy="5192485"/>
              </a:xfrm>
              <a:blipFill>
                <a:blip r:embed="rId2"/>
                <a:stretch>
                  <a:fillRect l="-1289" t="-2439"/>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472D8233-19A2-AC44-B80E-B4B328355F2C}"/>
              </a:ext>
            </a:extLst>
          </p:cNvPr>
          <p:cNvSpPr>
            <a:spLocks noGrp="1"/>
          </p:cNvSpPr>
          <p:nvPr>
            <p:ph type="title" idx="4294967295"/>
          </p:nvPr>
        </p:nvSpPr>
        <p:spPr>
          <a:xfrm>
            <a:off x="0" y="8008"/>
            <a:ext cx="7886700" cy="719138"/>
          </a:xfrm>
        </p:spPr>
        <p:txBody>
          <a:bodyPr/>
          <a:lstStyle/>
          <a:p>
            <a:r>
              <a:rPr lang="en-GB" dirty="0"/>
              <a:t>FOLDT: Example</a:t>
            </a:r>
          </a:p>
        </p:txBody>
      </p:sp>
      <p:pic>
        <p:nvPicPr>
          <p:cNvPr id="11" name="Picture 10">
            <a:extLst>
              <a:ext uri="{FF2B5EF4-FFF2-40B4-BE49-F238E27FC236}">
                <a16:creationId xmlns:a16="http://schemas.microsoft.com/office/drawing/2014/main" id="{E97A9BA0-638C-7641-9B39-034A2C740872}"/>
              </a:ext>
            </a:extLst>
          </p:cNvPr>
          <p:cNvPicPr>
            <a:picLocks noChangeAspect="1"/>
          </p:cNvPicPr>
          <p:nvPr/>
        </p:nvPicPr>
        <p:blipFill rotWithShape="1">
          <a:blip r:embed="rId3"/>
          <a:srcRect r="69228"/>
          <a:stretch/>
        </p:blipFill>
        <p:spPr>
          <a:xfrm>
            <a:off x="1555595" y="2833166"/>
            <a:ext cx="1767269" cy="241547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E3F219A-2CF9-D74A-8E8C-8A48A07F0246}"/>
                  </a:ext>
                </a:extLst>
              </p:cNvPr>
              <p:cNvSpPr txBox="1"/>
              <p:nvPr/>
            </p:nvSpPr>
            <p:spPr>
              <a:xfrm>
                <a:off x="1735741" y="5567123"/>
                <a:ext cx="6064609" cy="1108958"/>
              </a:xfrm>
              <a:prstGeom prst="rect">
                <a:avLst/>
              </a:prstGeom>
              <a:noFill/>
            </p:spPr>
            <p:txBody>
              <a:bodyPr wrap="none" rtlCol="0">
                <a:spAutoFit/>
              </a:bodyPr>
              <a:lstStyle/>
              <a:p>
                <a:pPr>
                  <a:tabLst>
                    <a:tab pos="1952625" algn="l"/>
                    <a:tab pos="2173288" algn="l"/>
                  </a:tabLst>
                </a:pPr>
                <a:r>
                  <a:rPr lang="en-GB" sz="1600" dirty="0">
                    <a:latin typeface="Courier" pitchFamily="2" charset="0"/>
                  </a:rPr>
                  <a:t>class(ok)</a:t>
                </a:r>
                <a:r>
                  <a:rPr lang="en-GB" sz="1600" dirty="0"/>
                  <a:t>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n-GB" sz="1600" i="1" dirty="0">
                        <a:latin typeface="Cambria Math" panose="02040503050406030204" pitchFamily="18" charset="0"/>
                      </a:rPr>
                      <m:t>∀</m:t>
                    </m:r>
                    <m:r>
                      <a:rPr lang="de-DE" sz="1600" b="0" i="1" dirty="0" smtClean="0">
                        <a:latin typeface="Cambria Math" panose="02040503050406030204" pitchFamily="18" charset="0"/>
                      </a:rPr>
                      <m:t>𝑋</m:t>
                    </m:r>
                    <m:r>
                      <a:rPr lang="de-DE" sz="1600" b="0" i="1" dirty="0" smtClean="0">
                        <a:latin typeface="Cambria Math" panose="02040503050406030204" pitchFamily="18" charset="0"/>
                      </a:rPr>
                      <m:t> : ¬</m:t>
                    </m:r>
                    <m:r>
                      <a:rPr lang="de-DE" sz="1600" b="0" i="1" dirty="0" smtClean="0">
                        <a:latin typeface="Cambria Math" panose="02040503050406030204" pitchFamily="18" charset="0"/>
                        <a:ea typeface="Cambria Math" panose="02040503050406030204" pitchFamily="18" charset="0"/>
                      </a:rPr>
                      <m:t>𝑤𝑜𝑟𝑛</m:t>
                    </m:r>
                    <m:d>
                      <m:dPr>
                        <m:ctrlPr>
                          <a:rPr lang="de-DE" sz="1600" b="0" i="1" dirty="0" smtClean="0">
                            <a:latin typeface="Cambria Math" panose="02040503050406030204" pitchFamily="18" charset="0"/>
                            <a:ea typeface="Cambria Math" panose="02040503050406030204" pitchFamily="18" charset="0"/>
                          </a:rPr>
                        </m:ctrlPr>
                      </m:dPr>
                      <m:e>
                        <m:r>
                          <a:rPr lang="de-DE" sz="1600" b="0" i="1" dirty="0" smtClean="0">
                            <a:latin typeface="Cambria Math" panose="02040503050406030204" pitchFamily="18" charset="0"/>
                            <a:ea typeface="Cambria Math" panose="02040503050406030204" pitchFamily="18" charset="0"/>
                          </a:rPr>
                          <m:t>𝑋</m:t>
                        </m:r>
                      </m:e>
                    </m:d>
                  </m:oMath>
                </a14:m>
                <a:endParaRPr lang="de-DE" sz="1600" b="0" dirty="0">
                  <a:ea typeface="Cambria Math" panose="02040503050406030204" pitchFamily="18" charset="0"/>
                </a:endParaRPr>
              </a:p>
              <a:p>
                <a:pPr>
                  <a:tabLst>
                    <a:tab pos="1952625" algn="l"/>
                    <a:tab pos="2173288" algn="l"/>
                  </a:tabLst>
                </a:pPr>
                <a:r>
                  <a:rPr lang="en-GB" sz="1600" dirty="0">
                    <a:latin typeface="Courier" pitchFamily="2" charset="0"/>
                  </a:rPr>
                  <a:t>class(</a:t>
                </a:r>
                <a:r>
                  <a:rPr lang="en-GB" sz="1600" dirty="0" err="1">
                    <a:latin typeface="Courier" pitchFamily="2" charset="0"/>
                  </a:rPr>
                  <a:t>sendback</a:t>
                </a:r>
                <a:r>
                  <a:rPr lang="en-GB" sz="1600" dirty="0">
                    <a:latin typeface="Courier" pitchFamily="2" charset="0"/>
                  </a:rPr>
                  <a:t>)</a:t>
                </a:r>
                <a:r>
                  <a:rPr lang="en-GB" sz="1600" dirty="0"/>
                  <a:t>	</a:t>
                </a:r>
                <a14:m>
                  <m:oMath xmlns:m="http://schemas.openxmlformats.org/officeDocument/2006/math">
                    <m:r>
                      <a:rPr lang="en-GB" sz="1600" i="1">
                        <a:latin typeface="Cambria Math" panose="02040503050406030204" pitchFamily="18" charset="0"/>
                        <a:ea typeface="Cambria Math" panose="02040503050406030204" pitchFamily="18" charset="0"/>
                      </a:rPr>
                      <m:t>←</m:t>
                    </m:r>
                    <m:r>
                      <a:rPr lang="en-GB" sz="1600" i="1" dirty="0" smtClean="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rPr>
                      <m:t>𝑋</m:t>
                    </m:r>
                    <m:r>
                      <a:rPr lang="de-DE" sz="1600" i="1" dirty="0">
                        <a:latin typeface="Cambria Math" panose="02040503050406030204" pitchFamily="18" charset="0"/>
                      </a:rPr>
                      <m:t> : </m:t>
                    </m:r>
                    <m:r>
                      <a:rPr lang="de-DE" sz="1600" i="1" dirty="0">
                        <a:latin typeface="Cambria Math" panose="02040503050406030204" pitchFamily="18" charset="0"/>
                        <a:ea typeface="Cambria Math" panose="02040503050406030204" pitchFamily="18" charset="0"/>
                      </a:rPr>
                      <m:t>𝑤𝑜𝑟𝑛</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𝑋</m:t>
                        </m:r>
                      </m:e>
                    </m:d>
                    <m:r>
                      <a:rPr lang="de-DE" sz="1600" i="1" dirty="0" smtClean="0">
                        <a:latin typeface="Cambria Math" panose="02040503050406030204" pitchFamily="18" charset="0"/>
                        <a:ea typeface="Cambria Math" panose="02040503050406030204" pitchFamily="18" charset="0"/>
                      </a:rPr>
                      <m:t>∧</m:t>
                    </m:r>
                    <m:r>
                      <a:rPr lang="de-DE" sz="1600" b="0" i="1" dirty="0" smtClean="0">
                        <a:latin typeface="Cambria Math" panose="02040503050406030204" pitchFamily="18" charset="0"/>
                        <a:ea typeface="Cambria Math" panose="02040503050406030204" pitchFamily="18" charset="0"/>
                      </a:rPr>
                      <m:t>𝑛𝑜𝑡</m:t>
                    </m:r>
                    <m:r>
                      <m:rPr>
                        <m:nor/>
                      </m:rPr>
                      <a:rPr lang="de-DE" sz="1600" b="0" i="0" dirty="0" smtClean="0">
                        <a:latin typeface="Cambria Math" panose="02040503050406030204" pitchFamily="18" charset="0"/>
                        <a:ea typeface="Cambria Math" panose="02040503050406030204" pitchFamily="18" charset="0"/>
                      </a:rPr>
                      <m:t>_</m:t>
                    </m:r>
                    <m:r>
                      <a:rPr lang="de-DE" sz="1600" b="0" i="1" dirty="0" smtClean="0">
                        <a:latin typeface="Cambria Math" panose="02040503050406030204" pitchFamily="18" charset="0"/>
                        <a:ea typeface="Cambria Math" panose="02040503050406030204" pitchFamily="18" charset="0"/>
                      </a:rPr>
                      <m:t>𝑟𝑒𝑝𝑙𝑎𝑐𝑒𝑎𝑏𝑙𝑒</m:t>
                    </m:r>
                    <m:d>
                      <m:dPr>
                        <m:ctrlPr>
                          <a:rPr lang="de-DE" sz="1600" b="0" i="1" dirty="0" smtClean="0">
                            <a:latin typeface="Cambria Math" panose="02040503050406030204" pitchFamily="18" charset="0"/>
                            <a:ea typeface="Cambria Math" panose="02040503050406030204" pitchFamily="18" charset="0"/>
                          </a:rPr>
                        </m:ctrlPr>
                      </m:dPr>
                      <m:e>
                        <m:r>
                          <a:rPr lang="de-DE" sz="1600" b="0" i="1" dirty="0" smtClean="0">
                            <a:latin typeface="Cambria Math" panose="02040503050406030204" pitchFamily="18" charset="0"/>
                            <a:ea typeface="Cambria Math" panose="02040503050406030204" pitchFamily="18" charset="0"/>
                          </a:rPr>
                          <m:t>𝑋</m:t>
                        </m:r>
                      </m:e>
                    </m:d>
                  </m:oMath>
                </a14:m>
                <a:endParaRPr lang="en-GB" sz="1600" dirty="0"/>
              </a:p>
              <a:p>
                <a:pPr>
                  <a:tabLst>
                    <a:tab pos="1952625" algn="l"/>
                    <a:tab pos="2173288" algn="l"/>
                  </a:tabLst>
                </a:pPr>
                <a:r>
                  <a:rPr lang="en-GB" sz="1600" dirty="0">
                    <a:latin typeface="Courier" pitchFamily="2" charset="0"/>
                  </a:rPr>
                  <a:t>class(fix)</a:t>
                </a:r>
                <a:r>
                  <a:rPr lang="en-GB" sz="1600" dirty="0"/>
                  <a:t>	</a:t>
                </a:r>
                <a14:m>
                  <m:oMath xmlns:m="http://schemas.openxmlformats.org/officeDocument/2006/math">
                    <m:r>
                      <a:rPr lang="en-GB" sz="1600" i="1">
                        <a:latin typeface="Cambria Math" panose="02040503050406030204" pitchFamily="18" charset="0"/>
                        <a:ea typeface="Cambria Math" panose="02040503050406030204" pitchFamily="18" charset="0"/>
                      </a:rPr>
                      <m:t>←</m:t>
                    </m:r>
                    <m:r>
                      <a:rPr lang="en-GB" sz="1600" i="1" dirty="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rPr>
                      <m:t>𝑋</m:t>
                    </m:r>
                    <m:r>
                      <a:rPr lang="de-DE" sz="1600" i="1" dirty="0">
                        <a:latin typeface="Cambria Math" panose="02040503050406030204" pitchFamily="18" charset="0"/>
                      </a:rPr>
                      <m:t> : </m:t>
                    </m:r>
                    <m:r>
                      <a:rPr lang="de-DE" sz="1600" i="1" dirty="0">
                        <a:latin typeface="Cambria Math" panose="02040503050406030204" pitchFamily="18" charset="0"/>
                        <a:ea typeface="Cambria Math" panose="02040503050406030204" pitchFamily="18" charset="0"/>
                      </a:rPr>
                      <m:t>𝑤𝑜𝑟𝑛</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𝑋</m:t>
                        </m:r>
                      </m:e>
                    </m:d>
                    <m:r>
                      <a:rPr lang="de-DE" sz="1600" i="1" dirty="0">
                        <a:latin typeface="Cambria Math" panose="02040503050406030204" pitchFamily="18" charset="0"/>
                        <a:ea typeface="Cambria Math" panose="02040503050406030204" pitchFamily="18" charset="0"/>
                      </a:rPr>
                      <m:t>∧</m:t>
                    </m:r>
                  </m:oMath>
                </a14:m>
                <a:endParaRPr lang="de-DE" sz="1600" i="1" dirty="0">
                  <a:latin typeface="Cambria Math" panose="02040503050406030204" pitchFamily="18" charset="0"/>
                  <a:ea typeface="Cambria Math" panose="02040503050406030204" pitchFamily="18" charset="0"/>
                </a:endParaRPr>
              </a:p>
              <a:p>
                <a:pPr>
                  <a:tabLst>
                    <a:tab pos="1952625" algn="l"/>
                    <a:tab pos="2173288" algn="l"/>
                  </a:tabLst>
                </a:pPr>
                <a:r>
                  <a:rPr lang="en-GB" sz="1600" dirty="0"/>
                  <a:t> 		</a:t>
                </a:r>
                <a14:m>
                  <m:oMath xmlns:m="http://schemas.openxmlformats.org/officeDocument/2006/math">
                    <m:r>
                      <a:rPr lang="en-GB" sz="1600" i="1" dirty="0">
                        <a:latin typeface="Cambria Math" panose="02040503050406030204" pitchFamily="18" charset="0"/>
                      </a:rPr>
                      <m:t>∀</m:t>
                    </m:r>
                    <m:r>
                      <a:rPr lang="de-DE" sz="1600" b="0" i="1" dirty="0" smtClean="0">
                        <a:latin typeface="Cambria Math" panose="02040503050406030204" pitchFamily="18" charset="0"/>
                      </a:rPr>
                      <m:t>𝑌</m:t>
                    </m:r>
                    <m:r>
                      <a:rPr lang="de-DE" sz="1600" b="0" i="1" dirty="0" smtClean="0">
                        <a:latin typeface="Cambria Math" panose="02040503050406030204" pitchFamily="18" charset="0"/>
                      </a:rPr>
                      <m:t> :</m:t>
                    </m:r>
                    <m:d>
                      <m:dPr>
                        <m:ctrlPr>
                          <a:rPr lang="de-DE" sz="1600" b="0" i="1" dirty="0" smtClean="0">
                            <a:latin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ea typeface="Cambria Math" panose="02040503050406030204" pitchFamily="18" charset="0"/>
                          </a:rPr>
                          <m:t>𝑤𝑜𝑟𝑛</m:t>
                        </m:r>
                        <m:d>
                          <m:dPr>
                            <m:ctrlPr>
                              <a:rPr lang="de-DE" sz="1600" i="1" dirty="0">
                                <a:latin typeface="Cambria Math" panose="02040503050406030204" pitchFamily="18" charset="0"/>
                                <a:ea typeface="Cambria Math" panose="02040503050406030204" pitchFamily="18" charset="0"/>
                              </a:rPr>
                            </m:ctrlPr>
                          </m:dPr>
                          <m:e>
                            <m:r>
                              <a:rPr lang="de-DE" sz="1600" b="0" i="1" dirty="0" smtClean="0">
                                <a:latin typeface="Cambria Math" panose="02040503050406030204" pitchFamily="18" charset="0"/>
                                <a:ea typeface="Cambria Math" panose="02040503050406030204" pitchFamily="18" charset="0"/>
                              </a:rPr>
                              <m:t>𝑌</m:t>
                            </m:r>
                          </m:e>
                        </m:d>
                        <m:r>
                          <a:rPr lang="de-DE" sz="1600" i="1" dirty="0" smtClean="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ea typeface="Cambria Math" panose="02040503050406030204" pitchFamily="18" charset="0"/>
                          </a:rPr>
                          <m:t>𝑛𝑜𝑡</m:t>
                        </m:r>
                        <m:r>
                          <m:rPr>
                            <m:nor/>
                          </m:rPr>
                          <a:rPr lang="de-DE" sz="1600" i="0" dirty="0">
                            <a:latin typeface="Cambria Math" panose="02040503050406030204" pitchFamily="18" charset="0"/>
                            <a:ea typeface="Cambria Math" panose="02040503050406030204" pitchFamily="18" charset="0"/>
                          </a:rPr>
                          <m:t>_</m:t>
                        </m:r>
                        <m:r>
                          <a:rPr lang="de-DE" sz="1600" i="1" dirty="0">
                            <a:latin typeface="Cambria Math" panose="02040503050406030204" pitchFamily="18" charset="0"/>
                            <a:ea typeface="Cambria Math" panose="02040503050406030204" pitchFamily="18" charset="0"/>
                          </a:rPr>
                          <m:t>𝑟𝑒𝑝𝑙𝑎𝑐𝑒𝑎𝑏𝑙𝑒</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𝑋</m:t>
                            </m:r>
                          </m:e>
                        </m:d>
                      </m:e>
                    </m:d>
                  </m:oMath>
                </a14:m>
                <a:endParaRPr lang="en-GB" sz="1600" dirty="0"/>
              </a:p>
            </p:txBody>
          </p:sp>
        </mc:Choice>
        <mc:Fallback xmlns="">
          <p:sp>
            <p:nvSpPr>
              <p:cNvPr id="19" name="TextBox 18">
                <a:extLst>
                  <a:ext uri="{FF2B5EF4-FFF2-40B4-BE49-F238E27FC236}">
                    <a16:creationId xmlns:a16="http://schemas.microsoft.com/office/drawing/2014/main" id="{AE3F219A-2CF9-D74A-8E8C-8A48A07F0246}"/>
                  </a:ext>
                </a:extLst>
              </p:cNvPr>
              <p:cNvSpPr txBox="1">
                <a:spLocks noRot="1" noChangeAspect="1" noMove="1" noResize="1" noEditPoints="1" noAdjustHandles="1" noChangeArrowheads="1" noChangeShapeType="1" noTextEdit="1"/>
              </p:cNvSpPr>
              <p:nvPr/>
            </p:nvSpPr>
            <p:spPr>
              <a:xfrm>
                <a:off x="1735741" y="5567123"/>
                <a:ext cx="6064609" cy="1108958"/>
              </a:xfrm>
              <a:prstGeom prst="rect">
                <a:avLst/>
              </a:prstGeom>
              <a:blipFill>
                <a:blip r:embed="rId9"/>
                <a:stretch>
                  <a:fillRect l="-628"/>
                </a:stretch>
              </a:blipFill>
            </p:spPr>
            <p:txBody>
              <a:bodyPr/>
              <a:lstStyle/>
              <a:p>
                <a:r>
                  <a:rPr lang="en-GB">
                    <a:noFill/>
                  </a:rPr>
                  <a:t> </a:t>
                </a:r>
              </a:p>
            </p:txBody>
          </p:sp>
        </mc:Fallback>
      </mc:AlternateContent>
      <p:grpSp>
        <p:nvGrpSpPr>
          <p:cNvPr id="21" name="Group 20">
            <a:extLst>
              <a:ext uri="{FF2B5EF4-FFF2-40B4-BE49-F238E27FC236}">
                <a16:creationId xmlns:a16="http://schemas.microsoft.com/office/drawing/2014/main" id="{96E77675-43DC-C94E-B692-796DF785CAC6}"/>
              </a:ext>
            </a:extLst>
          </p:cNvPr>
          <p:cNvGrpSpPr/>
          <p:nvPr/>
        </p:nvGrpSpPr>
        <p:grpSpPr>
          <a:xfrm>
            <a:off x="5029200" y="107529"/>
            <a:ext cx="4004879" cy="2499767"/>
            <a:chOff x="5029200" y="107529"/>
            <a:chExt cx="4004879" cy="2499767"/>
          </a:xfrm>
        </p:grpSpPr>
        <p:pic>
          <p:nvPicPr>
            <p:cNvPr id="5" name="Picture 4">
              <a:extLst>
                <a:ext uri="{FF2B5EF4-FFF2-40B4-BE49-F238E27FC236}">
                  <a16:creationId xmlns:a16="http://schemas.microsoft.com/office/drawing/2014/main" id="{2D862A20-64D9-EC4C-9526-E67B0362B3B5}"/>
                </a:ext>
              </a:extLst>
            </p:cNvPr>
            <p:cNvPicPr>
              <a:picLocks noChangeAspect="1"/>
            </p:cNvPicPr>
            <p:nvPr/>
          </p:nvPicPr>
          <p:blipFill>
            <a:blip r:embed="rId10"/>
            <a:stretch>
              <a:fillRect/>
            </a:stretch>
          </p:blipFill>
          <p:spPr>
            <a:xfrm>
              <a:off x="5144431" y="424514"/>
              <a:ext cx="3585373" cy="2182782"/>
            </a:xfrm>
            <a:prstGeom prst="rect">
              <a:avLst/>
            </a:prstGeom>
          </p:spPr>
        </p:pic>
        <p:sp>
          <p:nvSpPr>
            <p:cNvPr id="20" name="TextBox 19">
              <a:extLst>
                <a:ext uri="{FF2B5EF4-FFF2-40B4-BE49-F238E27FC236}">
                  <a16:creationId xmlns:a16="http://schemas.microsoft.com/office/drawing/2014/main" id="{F02527AA-14CF-6249-9067-47BA2C88B73B}"/>
                </a:ext>
              </a:extLst>
            </p:cNvPr>
            <p:cNvSpPr txBox="1"/>
            <p:nvPr/>
          </p:nvSpPr>
          <p:spPr>
            <a:xfrm>
              <a:off x="5029200" y="107529"/>
              <a:ext cx="4004879" cy="369332"/>
            </a:xfrm>
            <a:prstGeom prst="rect">
              <a:avLst/>
            </a:prstGeom>
            <a:noFill/>
          </p:spPr>
          <p:txBody>
            <a:bodyPr wrap="none" rtlCol="0">
              <a:spAutoFit/>
            </a:bodyPr>
            <a:lstStyle/>
            <a:p>
              <a:r>
                <a:rPr lang="en-GB" dirty="0"/>
                <a:t>Input examples, background knowledge</a:t>
              </a:r>
            </a:p>
          </p:txBody>
        </p:sp>
      </p:grpSp>
      <p:grpSp>
        <p:nvGrpSpPr>
          <p:cNvPr id="17" name="Group 16">
            <a:extLst>
              <a:ext uri="{FF2B5EF4-FFF2-40B4-BE49-F238E27FC236}">
                <a16:creationId xmlns:a16="http://schemas.microsoft.com/office/drawing/2014/main" id="{48C6E5AB-74D7-7D46-AD65-C8D306E223F5}"/>
              </a:ext>
            </a:extLst>
          </p:cNvPr>
          <p:cNvGrpSpPr/>
          <p:nvPr/>
        </p:nvGrpSpPr>
        <p:grpSpPr>
          <a:xfrm>
            <a:off x="3322865" y="2833166"/>
            <a:ext cx="2098222" cy="2415472"/>
            <a:chOff x="2423134" y="1136875"/>
            <a:chExt cx="2098222" cy="2415472"/>
          </a:xfrm>
        </p:grpSpPr>
        <p:pic>
          <p:nvPicPr>
            <p:cNvPr id="18" name="Picture 17">
              <a:extLst>
                <a:ext uri="{FF2B5EF4-FFF2-40B4-BE49-F238E27FC236}">
                  <a16:creationId xmlns:a16="http://schemas.microsoft.com/office/drawing/2014/main" id="{82A04F36-A185-0F4F-8C3E-09268E6FD2D8}"/>
                </a:ext>
              </a:extLst>
            </p:cNvPr>
            <p:cNvPicPr>
              <a:picLocks noChangeAspect="1"/>
            </p:cNvPicPr>
            <p:nvPr/>
          </p:nvPicPr>
          <p:blipFill rotWithShape="1">
            <a:blip r:embed="rId3"/>
            <a:srcRect l="31246" r="32219"/>
            <a:stretch/>
          </p:blipFill>
          <p:spPr>
            <a:xfrm>
              <a:off x="2423134" y="1136875"/>
              <a:ext cx="2098222" cy="2415472"/>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4E92AFB-785B-B247-8661-1DA90A4E3542}"/>
                    </a:ext>
                  </a:extLst>
                </p:cNvPr>
                <p:cNvSpPr/>
                <p:nvPr/>
              </p:nvSpPr>
              <p:spPr>
                <a:xfrm>
                  <a:off x="3295447" y="1486841"/>
                  <a:ext cx="556434"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100" i="1" dirty="0">
                            <a:latin typeface="Cambria Math" panose="02040503050406030204" pitchFamily="18" charset="0"/>
                          </a:rPr>
                          <m:t>𝑓𝑎𝑙𝑠𝑒</m:t>
                        </m:r>
                      </m:oMath>
                    </m:oMathPara>
                  </a14:m>
                  <a:endParaRPr lang="en-GB" sz="1100" dirty="0"/>
                </a:p>
              </p:txBody>
            </p:sp>
          </mc:Choice>
          <mc:Fallback xmlns="">
            <p:sp>
              <p:nvSpPr>
                <p:cNvPr id="8" name="Rectangle 7">
                  <a:extLst>
                    <a:ext uri="{FF2B5EF4-FFF2-40B4-BE49-F238E27FC236}">
                      <a16:creationId xmlns:a16="http://schemas.microsoft.com/office/drawing/2014/main" id="{847CD40F-A96D-274E-88C2-3E7486309E50}"/>
                    </a:ext>
                  </a:extLst>
                </p:cNvPr>
                <p:cNvSpPr>
                  <a:spLocks noRot="1" noChangeAspect="1" noMove="1" noResize="1" noEditPoints="1" noAdjustHandles="1" noChangeArrowheads="1" noChangeShapeType="1" noTextEdit="1"/>
                </p:cNvSpPr>
                <p:nvPr/>
              </p:nvSpPr>
              <p:spPr>
                <a:xfrm>
                  <a:off x="3295447" y="1486841"/>
                  <a:ext cx="556434" cy="26161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1CEB5D1-2228-7040-8BE8-3B4E46989D21}"/>
                    </a:ext>
                  </a:extLst>
                </p:cNvPr>
                <p:cNvSpPr/>
                <p:nvPr/>
              </p:nvSpPr>
              <p:spPr>
                <a:xfrm>
                  <a:off x="2758405" y="1486841"/>
                  <a:ext cx="493917"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100" b="0" i="1" dirty="0" smtClean="0">
                            <a:latin typeface="Cambria Math" panose="02040503050406030204" pitchFamily="18" charset="0"/>
                          </a:rPr>
                          <m:t>𝑡𝑟𝑢𝑒</m:t>
                        </m:r>
                      </m:oMath>
                    </m:oMathPara>
                  </a14:m>
                  <a:endParaRPr lang="en-GB" sz="1100" dirty="0"/>
                </a:p>
              </p:txBody>
            </p:sp>
          </mc:Choice>
          <mc:Fallback xmlns="">
            <p:sp>
              <p:nvSpPr>
                <p:cNvPr id="9" name="Rectangle 8">
                  <a:extLst>
                    <a:ext uri="{FF2B5EF4-FFF2-40B4-BE49-F238E27FC236}">
                      <a16:creationId xmlns:a16="http://schemas.microsoft.com/office/drawing/2014/main" id="{96FF1910-B5ED-DF48-B131-20525DCDFA55}"/>
                    </a:ext>
                  </a:extLst>
                </p:cNvPr>
                <p:cNvSpPr>
                  <a:spLocks noRot="1" noChangeAspect="1" noMove="1" noResize="1" noEditPoints="1" noAdjustHandles="1" noChangeArrowheads="1" noChangeShapeType="1" noTextEdit="1"/>
                </p:cNvSpPr>
                <p:nvPr/>
              </p:nvSpPr>
              <p:spPr>
                <a:xfrm>
                  <a:off x="2758405" y="1486841"/>
                  <a:ext cx="493917" cy="261610"/>
                </a:xfrm>
                <a:prstGeom prst="rect">
                  <a:avLst/>
                </a:prstGeom>
                <a:blipFill>
                  <a:blip r:embed="rId4"/>
                  <a:stretch>
                    <a:fillRect/>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95E2801B-E045-1342-9C56-D08F1F7ACD6A}"/>
              </a:ext>
            </a:extLst>
          </p:cNvPr>
          <p:cNvGrpSpPr/>
          <p:nvPr/>
        </p:nvGrpSpPr>
        <p:grpSpPr>
          <a:xfrm>
            <a:off x="5421087" y="2833166"/>
            <a:ext cx="1913164" cy="2415472"/>
            <a:chOff x="4532240" y="1136875"/>
            <a:chExt cx="1913164" cy="2415472"/>
          </a:xfrm>
        </p:grpSpPr>
        <p:pic>
          <p:nvPicPr>
            <p:cNvPr id="29" name="Picture 28">
              <a:extLst>
                <a:ext uri="{FF2B5EF4-FFF2-40B4-BE49-F238E27FC236}">
                  <a16:creationId xmlns:a16="http://schemas.microsoft.com/office/drawing/2014/main" id="{ACD4C2AD-5512-8C46-A8DF-3E6BCA0120AA}"/>
                </a:ext>
              </a:extLst>
            </p:cNvPr>
            <p:cNvPicPr>
              <a:picLocks noChangeAspect="1"/>
            </p:cNvPicPr>
            <p:nvPr/>
          </p:nvPicPr>
          <p:blipFill rotWithShape="1">
            <a:blip r:embed="rId3"/>
            <a:srcRect l="67971"/>
            <a:stretch/>
          </p:blipFill>
          <p:spPr>
            <a:xfrm>
              <a:off x="4532240" y="1136875"/>
              <a:ext cx="1839420" cy="2415472"/>
            </a:xfrm>
            <a:prstGeom prst="rect">
              <a:avLst/>
            </a:prstGeom>
          </p:spPr>
        </p:pic>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351B2444-3B9D-DD43-B125-1C6539ED1657}"/>
                    </a:ext>
                  </a:extLst>
                </p:cNvPr>
                <p:cNvSpPr/>
                <p:nvPr/>
              </p:nvSpPr>
              <p:spPr>
                <a:xfrm>
                  <a:off x="5888970" y="1486841"/>
                  <a:ext cx="556434"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100" i="1" dirty="0">
                            <a:latin typeface="Cambria Math" panose="02040503050406030204" pitchFamily="18" charset="0"/>
                          </a:rPr>
                          <m:t>𝑓𝑎𝑙𝑠𝑒</m:t>
                        </m:r>
                      </m:oMath>
                    </m:oMathPara>
                  </a14:m>
                  <a:endParaRPr lang="en-GB" sz="1100" dirty="0"/>
                </a:p>
              </p:txBody>
            </p:sp>
          </mc:Choice>
          <mc:Fallback xmlns="">
            <p:sp>
              <p:nvSpPr>
                <p:cNvPr id="12" name="Rectangle 11">
                  <a:extLst>
                    <a:ext uri="{FF2B5EF4-FFF2-40B4-BE49-F238E27FC236}">
                      <a16:creationId xmlns:a16="http://schemas.microsoft.com/office/drawing/2014/main" id="{2716B8BD-14AE-AC43-A3D0-6868A9D220B1}"/>
                    </a:ext>
                  </a:extLst>
                </p:cNvPr>
                <p:cNvSpPr>
                  <a:spLocks noRot="1" noChangeAspect="1" noMove="1" noResize="1" noEditPoints="1" noAdjustHandles="1" noChangeArrowheads="1" noChangeShapeType="1" noTextEdit="1"/>
                </p:cNvSpPr>
                <p:nvPr/>
              </p:nvSpPr>
              <p:spPr>
                <a:xfrm>
                  <a:off x="5888970" y="1486841"/>
                  <a:ext cx="556434" cy="26161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C845291-473C-354A-B26F-4F2B00F045B9}"/>
                    </a:ext>
                  </a:extLst>
                </p:cNvPr>
                <p:cNvSpPr/>
                <p:nvPr/>
              </p:nvSpPr>
              <p:spPr>
                <a:xfrm>
                  <a:off x="5147820" y="1486841"/>
                  <a:ext cx="493917"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100" b="0" i="1" dirty="0" smtClean="0">
                            <a:latin typeface="Cambria Math" panose="02040503050406030204" pitchFamily="18" charset="0"/>
                          </a:rPr>
                          <m:t>𝑡𝑟𝑢𝑒</m:t>
                        </m:r>
                      </m:oMath>
                    </m:oMathPara>
                  </a14:m>
                  <a:endParaRPr lang="en-GB" sz="1100" dirty="0"/>
                </a:p>
              </p:txBody>
            </p:sp>
          </mc:Choice>
          <mc:Fallback xmlns="">
            <p:sp>
              <p:nvSpPr>
                <p:cNvPr id="13" name="Rectangle 12">
                  <a:extLst>
                    <a:ext uri="{FF2B5EF4-FFF2-40B4-BE49-F238E27FC236}">
                      <a16:creationId xmlns:a16="http://schemas.microsoft.com/office/drawing/2014/main" id="{BEFE8142-49C0-2041-BDED-19D571619AB6}"/>
                    </a:ext>
                  </a:extLst>
                </p:cNvPr>
                <p:cNvSpPr>
                  <a:spLocks noRot="1" noChangeAspect="1" noMove="1" noResize="1" noEditPoints="1" noAdjustHandles="1" noChangeArrowheads="1" noChangeShapeType="1" noTextEdit="1"/>
                </p:cNvSpPr>
                <p:nvPr/>
              </p:nvSpPr>
              <p:spPr>
                <a:xfrm>
                  <a:off x="5147820" y="1486841"/>
                  <a:ext cx="493917" cy="26161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15CA4B3-E771-7F4F-9A30-3670CD8D1B6D}"/>
                    </a:ext>
                  </a:extLst>
                </p:cNvPr>
                <p:cNvSpPr/>
                <p:nvPr/>
              </p:nvSpPr>
              <p:spPr>
                <a:xfrm>
                  <a:off x="5390037" y="1974321"/>
                  <a:ext cx="556434"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100" i="1" dirty="0">
                            <a:latin typeface="Cambria Math" panose="02040503050406030204" pitchFamily="18" charset="0"/>
                          </a:rPr>
                          <m:t>𝑓𝑎𝑙𝑠𝑒</m:t>
                        </m:r>
                      </m:oMath>
                    </m:oMathPara>
                  </a14:m>
                  <a:endParaRPr lang="en-GB" sz="1100" dirty="0"/>
                </a:p>
              </p:txBody>
            </p:sp>
          </mc:Choice>
          <mc:Fallback xmlns="">
            <p:sp>
              <p:nvSpPr>
                <p:cNvPr id="14" name="Rectangle 13">
                  <a:extLst>
                    <a:ext uri="{FF2B5EF4-FFF2-40B4-BE49-F238E27FC236}">
                      <a16:creationId xmlns:a16="http://schemas.microsoft.com/office/drawing/2014/main" id="{DCD707AB-5603-3E4A-876C-CA33E7FD63F7}"/>
                    </a:ext>
                  </a:extLst>
                </p:cNvPr>
                <p:cNvSpPr>
                  <a:spLocks noRot="1" noChangeAspect="1" noMove="1" noResize="1" noEditPoints="1" noAdjustHandles="1" noChangeArrowheads="1" noChangeShapeType="1" noTextEdit="1"/>
                </p:cNvSpPr>
                <p:nvPr/>
              </p:nvSpPr>
              <p:spPr>
                <a:xfrm>
                  <a:off x="5390037" y="1974321"/>
                  <a:ext cx="556434" cy="26161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6557263A-F293-8147-AEC5-B58B08FA6B25}"/>
                    </a:ext>
                  </a:extLst>
                </p:cNvPr>
                <p:cNvSpPr/>
                <p:nvPr/>
              </p:nvSpPr>
              <p:spPr>
                <a:xfrm>
                  <a:off x="4820339" y="1974321"/>
                  <a:ext cx="493917"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100" b="0" i="1" dirty="0" smtClean="0">
                            <a:latin typeface="Cambria Math" panose="02040503050406030204" pitchFamily="18" charset="0"/>
                          </a:rPr>
                          <m:t>𝑡𝑟𝑢𝑒</m:t>
                        </m:r>
                      </m:oMath>
                    </m:oMathPara>
                  </a14:m>
                  <a:endParaRPr lang="en-GB" sz="1100" dirty="0"/>
                </a:p>
              </p:txBody>
            </p:sp>
          </mc:Choice>
          <mc:Fallback xmlns="">
            <p:sp>
              <p:nvSpPr>
                <p:cNvPr id="15" name="Rectangle 14">
                  <a:extLst>
                    <a:ext uri="{FF2B5EF4-FFF2-40B4-BE49-F238E27FC236}">
                      <a16:creationId xmlns:a16="http://schemas.microsoft.com/office/drawing/2014/main" id="{F05D0392-29FE-6A41-B6A3-CB580A126487}"/>
                    </a:ext>
                  </a:extLst>
                </p:cNvPr>
                <p:cNvSpPr>
                  <a:spLocks noRot="1" noChangeAspect="1" noMove="1" noResize="1" noEditPoints="1" noAdjustHandles="1" noChangeArrowheads="1" noChangeShapeType="1" noTextEdit="1"/>
                </p:cNvSpPr>
                <p:nvPr/>
              </p:nvSpPr>
              <p:spPr>
                <a:xfrm>
                  <a:off x="4820339" y="1974321"/>
                  <a:ext cx="493917" cy="261610"/>
                </a:xfrm>
                <a:prstGeom prst="rect">
                  <a:avLst/>
                </a:prstGeom>
                <a:blipFill>
                  <a:blip r:embed="rId8"/>
                  <a:stretch>
                    <a:fillRect/>
                  </a:stretch>
                </a:blipFill>
              </p:spPr>
              <p:txBody>
                <a:bodyPr/>
                <a:lstStyle/>
                <a:p>
                  <a:r>
                    <a:rPr lang="en-GB">
                      <a:noFill/>
                    </a:rPr>
                    <a:t> </a:t>
                  </a:r>
                </a:p>
              </p:txBody>
            </p:sp>
          </mc:Fallback>
        </mc:AlternateContent>
      </p:grpSp>
      <p:sp>
        <p:nvSpPr>
          <p:cNvPr id="24" name="TextBox 23">
            <a:extLst>
              <a:ext uri="{FF2B5EF4-FFF2-40B4-BE49-F238E27FC236}">
                <a16:creationId xmlns:a16="http://schemas.microsoft.com/office/drawing/2014/main" id="{14BFD7EC-1B3E-AC4A-96CE-C538F95E6484}"/>
              </a:ext>
            </a:extLst>
          </p:cNvPr>
          <p:cNvSpPr txBox="1"/>
          <p:nvPr/>
        </p:nvSpPr>
        <p:spPr>
          <a:xfrm>
            <a:off x="7784839" y="5186800"/>
            <a:ext cx="1249240" cy="1169551"/>
          </a:xfrm>
          <a:prstGeom prst="rect">
            <a:avLst/>
          </a:prstGeom>
          <a:noFill/>
        </p:spPr>
        <p:txBody>
          <a:bodyPr wrap="square" rtlCol="0">
            <a:spAutoFit/>
          </a:bodyPr>
          <a:lstStyle/>
          <a:p>
            <a:r>
              <a:rPr lang="en-GB" sz="1000" dirty="0">
                <a:solidFill>
                  <a:schemeClr val="accent3"/>
                </a:solidFill>
              </a:rPr>
              <a:t>Hendrik </a:t>
            </a:r>
            <a:r>
              <a:rPr lang="en-GB" sz="1000" dirty="0" err="1">
                <a:solidFill>
                  <a:schemeClr val="accent3"/>
                </a:solidFill>
              </a:rPr>
              <a:t>Blockeel</a:t>
            </a:r>
            <a:r>
              <a:rPr lang="en-GB" sz="1000" dirty="0">
                <a:solidFill>
                  <a:schemeClr val="accent3"/>
                </a:solidFill>
              </a:rPr>
              <a:t> and Luc De </a:t>
            </a:r>
            <a:r>
              <a:rPr lang="en-GB" sz="1000" dirty="0" err="1">
                <a:solidFill>
                  <a:schemeClr val="accent3"/>
                </a:solidFill>
              </a:rPr>
              <a:t>Raedt</a:t>
            </a:r>
            <a:r>
              <a:rPr lang="en-GB" sz="1000" dirty="0">
                <a:solidFill>
                  <a:schemeClr val="accent3"/>
                </a:solidFill>
              </a:rPr>
              <a:t>: Top-down Induction of First-order Logical Decision Trees. In </a:t>
            </a:r>
            <a:r>
              <a:rPr lang="en-GB" sz="1000" i="1" dirty="0">
                <a:solidFill>
                  <a:schemeClr val="accent3"/>
                </a:solidFill>
              </a:rPr>
              <a:t>Artificial Intelligence</a:t>
            </a:r>
            <a:r>
              <a:rPr lang="en-GB" sz="1000" dirty="0">
                <a:solidFill>
                  <a:schemeClr val="accent3"/>
                </a:solidFill>
              </a:rPr>
              <a:t>, 1998.</a:t>
            </a:r>
          </a:p>
        </p:txBody>
      </p:sp>
    </p:spTree>
    <p:extLst>
      <p:ext uri="{BB962C8B-B14F-4D97-AF65-F5344CB8AC3E}">
        <p14:creationId xmlns:p14="http://schemas.microsoft.com/office/powerpoint/2010/main" val="385945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D2374-05F8-5145-BD08-956A72F9C217}"/>
              </a:ext>
            </a:extLst>
          </p:cNvPr>
          <p:cNvSpPr>
            <a:spLocks noGrp="1"/>
          </p:cNvSpPr>
          <p:nvPr>
            <p:ph type="title"/>
          </p:nvPr>
        </p:nvSpPr>
        <p:spPr/>
        <p:txBody>
          <a:bodyPr/>
          <a:lstStyle/>
          <a:p>
            <a:r>
              <a:rPr lang="en-GB"/>
              <a:t>Regression Trees</a:t>
            </a:r>
            <a:endParaRPr lang="en-GB" dirty="0"/>
          </a:p>
        </p:txBody>
      </p:sp>
      <p:sp>
        <p:nvSpPr>
          <p:cNvPr id="4" name="Content Placeholder 3">
            <a:extLst>
              <a:ext uri="{FF2B5EF4-FFF2-40B4-BE49-F238E27FC236}">
                <a16:creationId xmlns:a16="http://schemas.microsoft.com/office/drawing/2014/main" id="{3CEB85F6-990F-5844-A7D2-244A60CAE13C}"/>
              </a:ext>
            </a:extLst>
          </p:cNvPr>
          <p:cNvSpPr>
            <a:spLocks noGrp="1"/>
          </p:cNvSpPr>
          <p:nvPr>
            <p:ph idx="1"/>
          </p:nvPr>
        </p:nvSpPr>
        <p:spPr>
          <a:xfrm>
            <a:off x="628650" y="1158241"/>
            <a:ext cx="7886700" cy="2505058"/>
          </a:xfrm>
        </p:spPr>
        <p:txBody>
          <a:bodyPr>
            <a:normAutofit lnSpcReduction="10000"/>
          </a:bodyPr>
          <a:lstStyle/>
          <a:p>
            <a:r>
              <a:rPr lang="en-GB" dirty="0"/>
              <a:t>Regression trees = decision trees with continuous values (regression values) in leaves</a:t>
            </a:r>
          </a:p>
          <a:p>
            <a:pPr lvl="1"/>
            <a:r>
              <a:rPr lang="en-GB" dirty="0"/>
              <a:t>Could base decision on variance</a:t>
            </a:r>
          </a:p>
          <a:p>
            <a:pPr lvl="1"/>
            <a:r>
              <a:rPr lang="en-GB" dirty="0"/>
              <a:t>Depends on application how </a:t>
            </a:r>
            <a:br>
              <a:rPr lang="en-GB" dirty="0"/>
            </a:br>
            <a:r>
              <a:rPr lang="en-GB" dirty="0"/>
              <a:t>regression values are calculated</a:t>
            </a:r>
          </a:p>
          <a:p>
            <a:pPr lvl="1"/>
            <a:r>
              <a:rPr lang="en-GB" dirty="0"/>
              <a:t>E.g., predict price of cars</a:t>
            </a:r>
          </a:p>
          <a:p>
            <a:pPr lvl="2"/>
            <a:r>
              <a:rPr lang="en-GB" dirty="0"/>
              <a:t>Regression values = average</a:t>
            </a:r>
          </a:p>
        </p:txBody>
      </p:sp>
      <p:sp>
        <p:nvSpPr>
          <p:cNvPr id="2" name="Slide Number Placeholder 1">
            <a:extLst>
              <a:ext uri="{FF2B5EF4-FFF2-40B4-BE49-F238E27FC236}">
                <a16:creationId xmlns:a16="http://schemas.microsoft.com/office/drawing/2014/main" id="{8EDA462D-1E15-254C-B006-2906AAF06CE2}"/>
              </a:ext>
            </a:extLst>
          </p:cNvPr>
          <p:cNvSpPr>
            <a:spLocks noGrp="1"/>
          </p:cNvSpPr>
          <p:nvPr>
            <p:ph type="sldNum" sz="quarter" idx="12"/>
          </p:nvPr>
        </p:nvSpPr>
        <p:spPr/>
        <p:txBody>
          <a:bodyPr/>
          <a:lstStyle/>
          <a:p>
            <a:fld id="{67C9959E-8E6B-B04C-9955-EA096F41CA7A}" type="slidenum">
              <a:rPr lang="en-GB" smtClean="0"/>
              <a:pPr/>
              <a:t>73</a:t>
            </a:fld>
            <a:endParaRPr lang="en-GB"/>
          </a:p>
        </p:txBody>
      </p:sp>
      <p:pic>
        <p:nvPicPr>
          <p:cNvPr id="5" name="Picture 4">
            <a:extLst>
              <a:ext uri="{FF2B5EF4-FFF2-40B4-BE49-F238E27FC236}">
                <a16:creationId xmlns:a16="http://schemas.microsoft.com/office/drawing/2014/main" id="{330EA0A8-D6D6-1944-83A6-406BF6247940}"/>
              </a:ext>
            </a:extLst>
          </p:cNvPr>
          <p:cNvPicPr>
            <a:picLocks noChangeAspect="1"/>
          </p:cNvPicPr>
          <p:nvPr/>
        </p:nvPicPr>
        <p:blipFill rotWithShape="1">
          <a:blip r:embed="rId2"/>
          <a:srcRect l="10129" t="3753" r="10682" b="21192"/>
          <a:stretch/>
        </p:blipFill>
        <p:spPr>
          <a:xfrm>
            <a:off x="1647455" y="3610965"/>
            <a:ext cx="3194278" cy="2856754"/>
          </a:xfrm>
          <a:prstGeom prst="rect">
            <a:avLst/>
          </a:prstGeom>
        </p:spPr>
      </p:pic>
      <p:pic>
        <p:nvPicPr>
          <p:cNvPr id="6" name="Picture 5">
            <a:extLst>
              <a:ext uri="{FF2B5EF4-FFF2-40B4-BE49-F238E27FC236}">
                <a16:creationId xmlns:a16="http://schemas.microsoft.com/office/drawing/2014/main" id="{65715C4E-00A3-2243-B3E6-2185FF40BC93}"/>
              </a:ext>
            </a:extLst>
          </p:cNvPr>
          <p:cNvPicPr>
            <a:picLocks noChangeAspect="1"/>
          </p:cNvPicPr>
          <p:nvPr/>
        </p:nvPicPr>
        <p:blipFill rotWithShape="1">
          <a:blip r:embed="rId3"/>
          <a:srcRect l="5910" t="742" r="5437" b="18816"/>
          <a:stretch/>
        </p:blipFill>
        <p:spPr>
          <a:xfrm>
            <a:off x="5380472" y="1959429"/>
            <a:ext cx="3375724" cy="4455956"/>
          </a:xfrm>
          <a:prstGeom prst="rect">
            <a:avLst/>
          </a:prstGeom>
        </p:spPr>
      </p:pic>
      <p:sp>
        <p:nvSpPr>
          <p:cNvPr id="7" name="Rectangle 6">
            <a:extLst>
              <a:ext uri="{FF2B5EF4-FFF2-40B4-BE49-F238E27FC236}">
                <a16:creationId xmlns:a16="http://schemas.microsoft.com/office/drawing/2014/main" id="{6D948803-8874-B34B-945A-FB34143068DD}"/>
              </a:ext>
            </a:extLst>
          </p:cNvPr>
          <p:cNvSpPr/>
          <p:nvPr/>
        </p:nvSpPr>
        <p:spPr>
          <a:xfrm>
            <a:off x="2900362" y="6459812"/>
            <a:ext cx="3331029" cy="246221"/>
          </a:xfrm>
          <a:prstGeom prst="rect">
            <a:avLst/>
          </a:prstGeom>
        </p:spPr>
        <p:txBody>
          <a:bodyPr wrap="square">
            <a:spAutoFit/>
          </a:bodyPr>
          <a:lstStyle/>
          <a:p>
            <a:r>
              <a:rPr lang="en-GB" sz="1000" dirty="0">
                <a:hlinkClick r:id="rId4"/>
              </a:rPr>
              <a:t>http://www.stat.cmu.edu/~cshalizi/350-2006/lecture-10.pdf</a:t>
            </a:r>
            <a:r>
              <a:rPr lang="en-GB" sz="1000" dirty="0"/>
              <a:t> </a:t>
            </a:r>
          </a:p>
        </p:txBody>
      </p:sp>
    </p:spTree>
    <p:extLst>
      <p:ext uri="{BB962C8B-B14F-4D97-AF65-F5344CB8AC3E}">
        <p14:creationId xmlns:p14="http://schemas.microsoft.com/office/powerpoint/2010/main" val="31500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3CCD-883E-654B-BFBE-369A1DB5A1A4}"/>
              </a:ext>
            </a:extLst>
          </p:cNvPr>
          <p:cNvSpPr>
            <a:spLocks noGrp="1"/>
          </p:cNvSpPr>
          <p:nvPr>
            <p:ph type="title"/>
          </p:nvPr>
        </p:nvSpPr>
        <p:spPr/>
        <p:txBody>
          <a:bodyPr>
            <a:normAutofit/>
          </a:bodyPr>
          <a:lstStyle/>
          <a:p>
            <a:r>
              <a:rPr lang="en-GB" sz="3600" dirty="0"/>
              <a:t>Relational Regression &amp; Probability Trees</a:t>
            </a:r>
          </a:p>
        </p:txBody>
      </p:sp>
      <p:sp>
        <p:nvSpPr>
          <p:cNvPr id="3" name="Content Placeholder 2">
            <a:extLst>
              <a:ext uri="{FF2B5EF4-FFF2-40B4-BE49-F238E27FC236}">
                <a16:creationId xmlns:a16="http://schemas.microsoft.com/office/drawing/2014/main" id="{6BB10B8A-1F2D-1744-BEF1-39901A8D93B0}"/>
              </a:ext>
            </a:extLst>
          </p:cNvPr>
          <p:cNvSpPr>
            <a:spLocks noGrp="1"/>
          </p:cNvSpPr>
          <p:nvPr>
            <p:ph sz="half" idx="1"/>
          </p:nvPr>
        </p:nvSpPr>
        <p:spPr>
          <a:xfrm>
            <a:off x="628650" y="1146049"/>
            <a:ext cx="3886200" cy="1578610"/>
          </a:xfrm>
        </p:spPr>
        <p:txBody>
          <a:bodyPr>
            <a:normAutofit lnSpcReduction="10000"/>
          </a:bodyPr>
          <a:lstStyle/>
          <a:p>
            <a:r>
              <a:rPr lang="en-GB" dirty="0"/>
              <a:t>Relational regression tree (RRT) </a:t>
            </a:r>
          </a:p>
          <a:p>
            <a:pPr lvl="1">
              <a:buFont typeface="System Font Regular"/>
              <a:buChar char="≈"/>
            </a:pPr>
            <a:r>
              <a:rPr lang="en-GB" dirty="0"/>
              <a:t>FOLDT with </a:t>
            </a:r>
            <a:r>
              <a:rPr lang="en-GB" i="1" dirty="0"/>
              <a:t>continuous values</a:t>
            </a:r>
            <a:r>
              <a:rPr lang="en-GB" dirty="0"/>
              <a:t> in leaves</a:t>
            </a:r>
          </a:p>
        </p:txBody>
      </p:sp>
      <p:sp>
        <p:nvSpPr>
          <p:cNvPr id="11" name="Content Placeholder 10">
            <a:extLst>
              <a:ext uri="{FF2B5EF4-FFF2-40B4-BE49-F238E27FC236}">
                <a16:creationId xmlns:a16="http://schemas.microsoft.com/office/drawing/2014/main" id="{99DD2D42-CD35-C342-8DFE-E6DBC0F16647}"/>
              </a:ext>
            </a:extLst>
          </p:cNvPr>
          <p:cNvSpPr>
            <a:spLocks noGrp="1"/>
          </p:cNvSpPr>
          <p:nvPr>
            <p:ph sz="half" idx="2"/>
          </p:nvPr>
        </p:nvSpPr>
        <p:spPr>
          <a:xfrm>
            <a:off x="4629150" y="1146049"/>
            <a:ext cx="3886200" cy="1578610"/>
          </a:xfrm>
        </p:spPr>
        <p:txBody>
          <a:bodyPr>
            <a:normAutofit lnSpcReduction="10000"/>
          </a:bodyPr>
          <a:lstStyle/>
          <a:p>
            <a:r>
              <a:rPr lang="en-GB" dirty="0"/>
              <a:t>Relational probability tree (RPT)</a:t>
            </a:r>
          </a:p>
          <a:p>
            <a:pPr lvl="1">
              <a:buFont typeface="System Font Regular"/>
              <a:buChar char="≈"/>
            </a:pPr>
            <a:r>
              <a:rPr lang="en-GB" dirty="0"/>
              <a:t>FOLDT with </a:t>
            </a:r>
            <a:r>
              <a:rPr lang="en-GB" i="1" dirty="0"/>
              <a:t>probability distributions</a:t>
            </a:r>
            <a:r>
              <a:rPr lang="en-GB" dirty="0"/>
              <a:t> in leaves</a:t>
            </a:r>
          </a:p>
          <a:p>
            <a:endParaRPr lang="en-GB" dirty="0"/>
          </a:p>
        </p:txBody>
      </p:sp>
      <p:sp>
        <p:nvSpPr>
          <p:cNvPr id="4" name="Slide Number Placeholder 3">
            <a:extLst>
              <a:ext uri="{FF2B5EF4-FFF2-40B4-BE49-F238E27FC236}">
                <a16:creationId xmlns:a16="http://schemas.microsoft.com/office/drawing/2014/main" id="{E0558772-B297-9A47-9D1E-C844120C62D8}"/>
              </a:ext>
            </a:extLst>
          </p:cNvPr>
          <p:cNvSpPr>
            <a:spLocks noGrp="1"/>
          </p:cNvSpPr>
          <p:nvPr>
            <p:ph type="sldNum" sz="quarter" idx="12"/>
          </p:nvPr>
        </p:nvSpPr>
        <p:spPr/>
        <p:txBody>
          <a:bodyPr/>
          <a:lstStyle/>
          <a:p>
            <a:fld id="{67C9959E-8E6B-B04C-9955-EA096F41CA7A}" type="slidenum">
              <a:rPr lang="en-GB" smtClean="0"/>
              <a:t>74</a:t>
            </a:fld>
            <a:endParaRPr lang="en-GB"/>
          </a:p>
        </p:txBody>
      </p:sp>
      <p:pic>
        <p:nvPicPr>
          <p:cNvPr id="5" name="Picture 4">
            <a:extLst>
              <a:ext uri="{FF2B5EF4-FFF2-40B4-BE49-F238E27FC236}">
                <a16:creationId xmlns:a16="http://schemas.microsoft.com/office/drawing/2014/main" id="{55ECA5CC-B544-8344-96CA-9590DB240E5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3746" y="2483941"/>
            <a:ext cx="3698420" cy="3474273"/>
          </a:xfrm>
          <a:prstGeom prst="rect">
            <a:avLst/>
          </a:prstGeom>
        </p:spPr>
      </p:pic>
      <p:sp>
        <p:nvSpPr>
          <p:cNvPr id="6" name="TextBox 5">
            <a:extLst>
              <a:ext uri="{FF2B5EF4-FFF2-40B4-BE49-F238E27FC236}">
                <a16:creationId xmlns:a16="http://schemas.microsoft.com/office/drawing/2014/main" id="{DF9F44DC-5DD2-374F-9F37-2EDC84DE44F8}"/>
              </a:ext>
            </a:extLst>
          </p:cNvPr>
          <p:cNvSpPr txBox="1"/>
          <p:nvPr/>
        </p:nvSpPr>
        <p:spPr>
          <a:xfrm>
            <a:off x="1924126" y="6013590"/>
            <a:ext cx="6358750" cy="707886"/>
          </a:xfrm>
          <a:prstGeom prst="rect">
            <a:avLst/>
          </a:prstGeom>
          <a:noFill/>
        </p:spPr>
        <p:txBody>
          <a:bodyPr wrap="square" rtlCol="0">
            <a:spAutoFit/>
          </a:bodyPr>
          <a:lstStyle/>
          <a:p>
            <a:r>
              <a:rPr lang="en-GB" sz="1000" dirty="0">
                <a:solidFill>
                  <a:schemeClr val="accent3"/>
                </a:solidFill>
              </a:rPr>
              <a:t>Left figure: </a:t>
            </a:r>
            <a:r>
              <a:rPr lang="en-GB" sz="1000" dirty="0" err="1">
                <a:solidFill>
                  <a:schemeClr val="accent3"/>
                </a:solidFill>
              </a:rPr>
              <a:t>Sriraam</a:t>
            </a:r>
            <a:r>
              <a:rPr lang="en-GB" sz="1000" dirty="0">
                <a:solidFill>
                  <a:schemeClr val="accent3"/>
                </a:solidFill>
              </a:rPr>
              <a:t> Natarajan, Tushar </a:t>
            </a:r>
            <a:r>
              <a:rPr lang="en-GB" sz="1000" dirty="0" err="1">
                <a:solidFill>
                  <a:schemeClr val="accent3"/>
                </a:solidFill>
              </a:rPr>
              <a:t>Khot</a:t>
            </a:r>
            <a:r>
              <a:rPr lang="en-GB" sz="1000" dirty="0">
                <a:solidFill>
                  <a:schemeClr val="accent3"/>
                </a:solidFill>
              </a:rPr>
              <a:t>, Kristian </a:t>
            </a:r>
            <a:r>
              <a:rPr lang="en-GB" sz="1000" dirty="0" err="1">
                <a:solidFill>
                  <a:schemeClr val="accent3"/>
                </a:solidFill>
              </a:rPr>
              <a:t>Kersting</a:t>
            </a:r>
            <a:r>
              <a:rPr lang="en-GB" sz="1000" dirty="0">
                <a:solidFill>
                  <a:schemeClr val="accent3"/>
                </a:solidFill>
              </a:rPr>
              <a:t>, Bernd Gutmann, Jude Shavlik: Gradient-based Boosting for Statistical Relational Learning: The Relational Dependency Network Case. In </a:t>
            </a:r>
            <a:r>
              <a:rPr lang="en-GB" sz="1000" i="1" dirty="0">
                <a:solidFill>
                  <a:schemeClr val="accent3"/>
                </a:solidFill>
              </a:rPr>
              <a:t>Machine Learning</a:t>
            </a:r>
            <a:r>
              <a:rPr lang="en-GB" sz="1000" dirty="0">
                <a:solidFill>
                  <a:schemeClr val="accent3"/>
                </a:solidFill>
              </a:rPr>
              <a:t>, 2012.</a:t>
            </a:r>
          </a:p>
          <a:p>
            <a:r>
              <a:rPr lang="en-GB" sz="1000" dirty="0">
                <a:solidFill>
                  <a:schemeClr val="accent3"/>
                </a:solidFill>
              </a:rPr>
              <a:t>Right figure: Jennifer Neville, David Jensen, Lisa Friedland, and Michael Hay: Learning Relational Probability Trees. In </a:t>
            </a:r>
            <a:r>
              <a:rPr lang="en-GB" sz="1000" i="1" dirty="0">
                <a:solidFill>
                  <a:schemeClr val="accent3"/>
                </a:solidFill>
              </a:rPr>
              <a:t>SIGKDD-03 Proceedings</a:t>
            </a:r>
            <a:r>
              <a:rPr lang="en-GB" sz="1000" dirty="0">
                <a:solidFill>
                  <a:schemeClr val="accent3"/>
                </a:solidFill>
              </a:rPr>
              <a:t>, 2003. // </a:t>
            </a:r>
            <a:r>
              <a:rPr lang="en-GB" sz="1000" i="1" dirty="0" err="1">
                <a:solidFill>
                  <a:schemeClr val="accent3"/>
                </a:solidFill>
              </a:rPr>
              <a:t>WebKB</a:t>
            </a:r>
            <a:r>
              <a:rPr lang="en-GB" sz="1000" dirty="0">
                <a:solidFill>
                  <a:schemeClr val="accent3"/>
                </a:solidFill>
              </a:rPr>
              <a:t> data set: </a:t>
            </a:r>
            <a:r>
              <a:rPr lang="en-GB" sz="1000" dirty="0">
                <a:solidFill>
                  <a:schemeClr val="accent3"/>
                </a:solidFill>
                <a:hlinkClick r:id="rId3"/>
              </a:rPr>
              <a:t>http://www.cs.cmu.edu/~webkb/</a:t>
            </a:r>
            <a:r>
              <a:rPr lang="en-GB" sz="1000" dirty="0">
                <a:solidFill>
                  <a:schemeClr val="accent3"/>
                </a:solidFill>
              </a:rPr>
              <a:t> </a:t>
            </a:r>
          </a:p>
        </p:txBody>
      </p:sp>
      <p:pic>
        <p:nvPicPr>
          <p:cNvPr id="10" name="Picture 9">
            <a:extLst>
              <a:ext uri="{FF2B5EF4-FFF2-40B4-BE49-F238E27FC236}">
                <a16:creationId xmlns:a16="http://schemas.microsoft.com/office/drawing/2014/main" id="{3C4BE3CF-ECEE-9A4B-B151-39D3D5906D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11694" y="2483941"/>
            <a:ext cx="3537439" cy="2531234"/>
          </a:xfrm>
          <a:prstGeom prst="rect">
            <a:avLst/>
          </a:prstGeom>
        </p:spPr>
      </p:pic>
      <p:sp>
        <p:nvSpPr>
          <p:cNvPr id="12" name="Rectangle 11">
            <a:extLst>
              <a:ext uri="{FF2B5EF4-FFF2-40B4-BE49-F238E27FC236}">
                <a16:creationId xmlns:a16="http://schemas.microsoft.com/office/drawing/2014/main" id="{F4E4F537-578A-4747-831A-9D173FC37E9A}"/>
              </a:ext>
            </a:extLst>
          </p:cNvPr>
          <p:cNvSpPr/>
          <p:nvPr/>
        </p:nvSpPr>
        <p:spPr>
          <a:xfrm>
            <a:off x="4462802" y="5034884"/>
            <a:ext cx="4218896"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There are some differences what they allow inner nodes to be</a:t>
            </a:r>
          </a:p>
          <a:p>
            <a:pPr marL="285750" indent="-285750">
              <a:buFont typeface="Arial" panose="020B0604020202020204" pitchFamily="34" charset="0"/>
              <a:buChar char="•"/>
            </a:pPr>
            <a:r>
              <a:rPr lang="en-GB" dirty="0"/>
              <a:t>Not important to grasp the general idea</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4CE9CD-C6EC-F849-A0EB-C34B83EFDFA6}"/>
                  </a:ext>
                </a:extLst>
              </p:cNvPr>
              <p:cNvSpPr txBox="1"/>
              <p:nvPr/>
            </p:nvSpPr>
            <p:spPr>
              <a:xfrm>
                <a:off x="257529" y="2683702"/>
                <a:ext cx="1508760" cy="646331"/>
              </a:xfrm>
              <a:prstGeom prst="rect">
                <a:avLst/>
              </a:prstGeom>
              <a:noFill/>
            </p:spPr>
            <p:txBody>
              <a:bodyPr wrap="square" rtlCol="0">
                <a:spAutoFit/>
              </a:bodyPr>
              <a:lstStyle/>
              <a:p>
                <a:r>
                  <a:rPr lang="en-GB" dirty="0"/>
                  <a:t>Goal: Is </a:t>
                </a:r>
                <a14:m>
                  <m:oMath xmlns:m="http://schemas.openxmlformats.org/officeDocument/2006/math">
                    <m:r>
                      <a:rPr lang="en-GB" i="1" dirty="0" smtClean="0">
                        <a:latin typeface="Cambria Math" panose="02040503050406030204" pitchFamily="18" charset="0"/>
                      </a:rPr>
                      <m:t>𝐴</m:t>
                    </m:r>
                  </m:oMath>
                </a14:m>
                <a:r>
                  <a:rPr lang="en-GB" dirty="0"/>
                  <a:t> advised by </a:t>
                </a:r>
                <a14:m>
                  <m:oMath xmlns:m="http://schemas.openxmlformats.org/officeDocument/2006/math">
                    <m:r>
                      <a:rPr lang="en-GB" i="1" dirty="0" smtClean="0">
                        <a:latin typeface="Cambria Math" panose="02040503050406030204" pitchFamily="18" charset="0"/>
                      </a:rPr>
                      <m:t>𝐵</m:t>
                    </m:r>
                  </m:oMath>
                </a14:m>
                <a:r>
                  <a:rPr lang="en-GB" dirty="0"/>
                  <a:t>?</a:t>
                </a:r>
              </a:p>
            </p:txBody>
          </p:sp>
        </mc:Choice>
        <mc:Fallback xmlns="">
          <p:sp>
            <p:nvSpPr>
              <p:cNvPr id="13" name="TextBox 12">
                <a:extLst>
                  <a:ext uri="{FF2B5EF4-FFF2-40B4-BE49-F238E27FC236}">
                    <a16:creationId xmlns:a16="http://schemas.microsoft.com/office/drawing/2014/main" id="{E14CE9CD-C6EC-F849-A0EB-C34B83EFDFA6}"/>
                  </a:ext>
                </a:extLst>
              </p:cNvPr>
              <p:cNvSpPr txBox="1">
                <a:spLocks noRot="1" noChangeAspect="1" noMove="1" noResize="1" noEditPoints="1" noAdjustHandles="1" noChangeArrowheads="1" noChangeShapeType="1" noTextEdit="1"/>
              </p:cNvSpPr>
              <p:nvPr/>
            </p:nvSpPr>
            <p:spPr>
              <a:xfrm>
                <a:off x="257529" y="2683702"/>
                <a:ext cx="1508760" cy="646331"/>
              </a:xfrm>
              <a:prstGeom prst="rect">
                <a:avLst/>
              </a:prstGeom>
              <a:blipFill>
                <a:blip r:embed="rId5"/>
                <a:stretch>
                  <a:fillRect l="-2500" t="-1923" r="-1667" b="-15385"/>
                </a:stretch>
              </a:blipFill>
            </p:spPr>
            <p:txBody>
              <a:bodyPr/>
              <a:lstStyle/>
              <a:p>
                <a:r>
                  <a:rPr lang="en-GB">
                    <a:noFill/>
                  </a:rPr>
                  <a:t> </a:t>
                </a:r>
              </a:p>
            </p:txBody>
          </p:sp>
        </mc:Fallback>
      </mc:AlternateContent>
      <p:sp>
        <p:nvSpPr>
          <p:cNvPr id="14" name="TextBox 13">
            <a:extLst>
              <a:ext uri="{FF2B5EF4-FFF2-40B4-BE49-F238E27FC236}">
                <a16:creationId xmlns:a16="http://schemas.microsoft.com/office/drawing/2014/main" id="{ABB2BA7E-5BA8-094F-97B3-C8ADE7669ACC}"/>
              </a:ext>
            </a:extLst>
          </p:cNvPr>
          <p:cNvSpPr txBox="1"/>
          <p:nvPr/>
        </p:nvSpPr>
        <p:spPr>
          <a:xfrm>
            <a:off x="7360874" y="2549229"/>
            <a:ext cx="1844004" cy="1200329"/>
          </a:xfrm>
          <a:prstGeom prst="rect">
            <a:avLst/>
          </a:prstGeom>
          <a:noFill/>
        </p:spPr>
        <p:txBody>
          <a:bodyPr wrap="square" rtlCol="0">
            <a:spAutoFit/>
          </a:bodyPr>
          <a:lstStyle/>
          <a:p>
            <a:r>
              <a:rPr lang="en-GB" dirty="0"/>
              <a:t>Goal: Is a web page a student web page? </a:t>
            </a:r>
          </a:p>
          <a:p>
            <a:r>
              <a:rPr lang="en-GB" dirty="0"/>
              <a:t>(</a:t>
            </a:r>
            <a:r>
              <a:rPr lang="en-GB" i="1" dirty="0" err="1"/>
              <a:t>WebKB</a:t>
            </a:r>
            <a:r>
              <a:rPr lang="en-GB" dirty="0"/>
              <a:t> data set)</a:t>
            </a:r>
          </a:p>
        </p:txBody>
      </p:sp>
    </p:spTree>
    <p:extLst>
      <p:ext uri="{BB962C8B-B14F-4D97-AF65-F5344CB8AC3E}">
        <p14:creationId xmlns:p14="http://schemas.microsoft.com/office/powerpoint/2010/main" val="39792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animBg="1"/>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AC5E-68B9-EC46-AFE0-D5C3BA198135}"/>
              </a:ext>
            </a:extLst>
          </p:cNvPr>
          <p:cNvSpPr>
            <a:spLocks noGrp="1"/>
          </p:cNvSpPr>
          <p:nvPr>
            <p:ph type="title"/>
          </p:nvPr>
        </p:nvSpPr>
        <p:spPr/>
        <p:txBody>
          <a:bodyPr>
            <a:normAutofit/>
          </a:bodyPr>
          <a:lstStyle/>
          <a:p>
            <a:r>
              <a:rPr lang="en-GB" dirty="0"/>
              <a:t>Learn Approximate Models</a:t>
            </a:r>
          </a:p>
        </p:txBody>
      </p:sp>
      <p:sp>
        <p:nvSpPr>
          <p:cNvPr id="3" name="Content Placeholder 2">
            <a:extLst>
              <a:ext uri="{FF2B5EF4-FFF2-40B4-BE49-F238E27FC236}">
                <a16:creationId xmlns:a16="http://schemas.microsoft.com/office/drawing/2014/main" id="{F6C43210-4ABF-2349-A10D-6549D5FBD412}"/>
              </a:ext>
            </a:extLst>
          </p:cNvPr>
          <p:cNvSpPr>
            <a:spLocks noGrp="1"/>
          </p:cNvSpPr>
          <p:nvPr>
            <p:ph idx="1"/>
          </p:nvPr>
        </p:nvSpPr>
        <p:spPr/>
        <p:txBody>
          <a:bodyPr/>
          <a:lstStyle/>
          <a:p>
            <a:r>
              <a:rPr lang="en-GB" dirty="0"/>
              <a:t>Relational dependency networks (RDNs) </a:t>
            </a:r>
          </a:p>
          <a:p>
            <a:pPr lvl="1"/>
            <a:r>
              <a:rPr lang="en-GB" dirty="0"/>
              <a:t>Using RPTs for local distributions in RDNs</a:t>
            </a:r>
          </a:p>
          <a:p>
            <a:pPr lvl="1"/>
            <a:r>
              <a:rPr lang="en-GB" dirty="0"/>
              <a:t>Boosted learning: Learn a set of distributions to approximate a local distribution</a:t>
            </a:r>
          </a:p>
          <a:p>
            <a:pPr lvl="2"/>
            <a:r>
              <a:rPr lang="en-GB" dirty="0"/>
              <a:t>Set of RRTs for local distributions in RDNs</a:t>
            </a:r>
          </a:p>
          <a:p>
            <a:pPr lvl="1"/>
            <a:r>
              <a:rPr lang="en-GB" dirty="0"/>
              <a:t>Based on approximate propositional model of dependency networks (DN)</a:t>
            </a:r>
          </a:p>
          <a:p>
            <a:r>
              <a:rPr lang="en-GB" dirty="0"/>
              <a:t>Next slides</a:t>
            </a:r>
          </a:p>
          <a:p>
            <a:pPr lvl="1"/>
            <a:r>
              <a:rPr lang="en-GB" dirty="0"/>
              <a:t>DNs</a:t>
            </a:r>
          </a:p>
          <a:p>
            <a:pPr lvl="1"/>
            <a:r>
              <a:rPr lang="en-GB" dirty="0"/>
              <a:t>RDNs</a:t>
            </a:r>
          </a:p>
          <a:p>
            <a:pPr lvl="1"/>
            <a:r>
              <a:rPr lang="en-GB" dirty="0"/>
              <a:t>Learning RPTs for RDNs</a:t>
            </a:r>
          </a:p>
          <a:p>
            <a:pPr lvl="1"/>
            <a:r>
              <a:rPr lang="en-GB" dirty="0"/>
              <a:t>Boosted learning for RDNs</a:t>
            </a:r>
          </a:p>
          <a:p>
            <a:endParaRPr lang="en-GB" dirty="0"/>
          </a:p>
        </p:txBody>
      </p:sp>
      <p:sp>
        <p:nvSpPr>
          <p:cNvPr id="4" name="Slide Number Placeholder 3">
            <a:extLst>
              <a:ext uri="{FF2B5EF4-FFF2-40B4-BE49-F238E27FC236}">
                <a16:creationId xmlns:a16="http://schemas.microsoft.com/office/drawing/2014/main" id="{8A843E6B-4203-EB49-8CF3-FD63E66763B7}"/>
              </a:ext>
            </a:extLst>
          </p:cNvPr>
          <p:cNvSpPr>
            <a:spLocks noGrp="1"/>
          </p:cNvSpPr>
          <p:nvPr>
            <p:ph type="sldNum" sz="quarter" idx="12"/>
          </p:nvPr>
        </p:nvSpPr>
        <p:spPr/>
        <p:txBody>
          <a:bodyPr/>
          <a:lstStyle/>
          <a:p>
            <a:fld id="{67C9959E-8E6B-B04C-9955-EA096F41CA7A}" type="slidenum">
              <a:rPr lang="en-GB" smtClean="0"/>
              <a:t>75</a:t>
            </a:fld>
            <a:endParaRPr lang="en-GB"/>
          </a:p>
        </p:txBody>
      </p:sp>
    </p:spTree>
    <p:extLst>
      <p:ext uri="{BB962C8B-B14F-4D97-AF65-F5344CB8AC3E}">
        <p14:creationId xmlns:p14="http://schemas.microsoft.com/office/powerpoint/2010/main" val="40749424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E31F-033F-AB40-9569-3410B79CB75A}"/>
              </a:ext>
            </a:extLst>
          </p:cNvPr>
          <p:cNvSpPr>
            <a:spLocks noGrp="1"/>
          </p:cNvSpPr>
          <p:nvPr>
            <p:ph type="title"/>
          </p:nvPr>
        </p:nvSpPr>
        <p:spPr/>
        <p:txBody>
          <a:bodyPr/>
          <a:lstStyle/>
          <a:p>
            <a:r>
              <a:rPr lang="en-GB" dirty="0"/>
              <a:t>Dependency Networks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26BB5F-C326-F249-B202-F20A905BCEDB}"/>
                  </a:ext>
                </a:extLst>
              </p:cNvPr>
              <p:cNvSpPr>
                <a:spLocks noGrp="1"/>
              </p:cNvSpPr>
              <p:nvPr>
                <p:ph idx="1"/>
              </p:nvPr>
            </p:nvSpPr>
            <p:spPr>
              <a:xfrm>
                <a:off x="628650" y="1158241"/>
                <a:ext cx="7886700" cy="3962732"/>
              </a:xfrm>
            </p:spPr>
            <p:txBody>
              <a:bodyPr>
                <a:normAutofit lnSpcReduction="10000"/>
              </a:bodyPr>
              <a:lstStyle/>
              <a:p>
                <a:r>
                  <a:rPr lang="en-GB" dirty="0"/>
                  <a:t>Dependency network</a:t>
                </a:r>
              </a:p>
              <a:p>
                <a:pPr lvl="1"/>
                <a:r>
                  <a:rPr lang="en-GB" dirty="0"/>
                  <a:t>Like a BN, i.e., a directed graph, but allowing for cycles</a:t>
                </a:r>
              </a:p>
              <a:p>
                <a:pPr lvl="2"/>
                <a:r>
                  <a:rPr lang="en-GB" dirty="0"/>
                  <a:t>Each node corresponding to randvar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𝑘</m:t>
                        </m:r>
                      </m:sub>
                    </m:sSub>
                  </m:oMath>
                </a14:m>
                <a:r>
                  <a:rPr lang="en-GB" dirty="0"/>
                  <a:t> has a conditional probability distribution (CPD)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GB" i="1" dirty="0">
                                <a:latin typeface="Cambria Math" panose="02040503050406030204" pitchFamily="18" charset="0"/>
                              </a:rPr>
                              <m:t>𝑅</m:t>
                            </m:r>
                          </m:e>
                          <m:sub>
                            <m:r>
                              <a:rPr lang="de-DE" b="0" i="1" dirty="0" smtClean="0">
                                <a:latin typeface="Cambria Math" panose="02040503050406030204" pitchFamily="18" charset="0"/>
                              </a:rPr>
                              <m:t>𝑘</m:t>
                            </m:r>
                          </m:sub>
                        </m:sSub>
                        <m:r>
                          <a:rPr lang="de-DE" b="0" i="1" dirty="0" smtClean="0">
                            <a:latin typeface="Cambria Math" panose="02040503050406030204" pitchFamily="18" charset="0"/>
                          </a:rPr>
                          <m:t>|</m:t>
                        </m:r>
                        <m:r>
                          <a:rPr lang="de-DE" b="0" i="1" dirty="0" smtClean="0">
                            <a:latin typeface="Cambria Math" panose="02040503050406030204" pitchFamily="18" charset="0"/>
                          </a:rPr>
                          <m:t>𝑝𝑎𝑟𝑒𝑛𝑡𝑠</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𝑘</m:t>
                                </m:r>
                              </m:sub>
                            </m:sSub>
                          </m:e>
                        </m:d>
                      </m:e>
                    </m:d>
                  </m:oMath>
                </a14:m>
                <a:r>
                  <a:rPr lang="en-GB" dirty="0"/>
                  <a:t> assigned</a:t>
                </a:r>
              </a:p>
              <a:p>
                <a:pPr lvl="1"/>
                <a:r>
                  <a:rPr lang="en-GB" dirty="0"/>
                  <a:t>Approximate model</a:t>
                </a:r>
              </a:p>
              <a:p>
                <a:pPr lvl="2"/>
                <a:r>
                  <a:rPr lang="en-GB" dirty="0"/>
                  <a:t>Represent joint distribution as a </a:t>
                </a:r>
                <a:br>
                  <a:rPr lang="en-GB" dirty="0"/>
                </a:br>
                <a:r>
                  <a:rPr lang="en-GB" dirty="0">
                    <a:solidFill>
                      <a:srgbClr val="C00000"/>
                    </a:solidFill>
                  </a:rPr>
                  <a:t>product of (conditional) marginals</a:t>
                </a:r>
              </a:p>
              <a:p>
                <a:pPr lvl="3"/>
                <a:r>
                  <a:rPr lang="en-GB" dirty="0"/>
                  <a:t>Does not necessarily result in coherent joint distribution</a:t>
                </a:r>
              </a:p>
              <a:p>
                <a:pPr lvl="4"/>
                <a:r>
                  <a:rPr lang="en-GB" dirty="0"/>
                  <a:t>If no cycles: exact (and equivalent to BN)</a:t>
                </a:r>
              </a:p>
              <a:p>
                <a:pPr lvl="4"/>
                <a:r>
                  <a:rPr lang="en-GB" dirty="0"/>
                  <a:t>If discrete randvars and positive local CPDs </a:t>
                </a:r>
                <a:br>
                  <a:rPr lang="en-GB" dirty="0"/>
                </a:br>
                <a:r>
                  <a:rPr lang="en-GB" dirty="0"/>
                  <a:t>➝ full joint recoverable </a:t>
                </a:r>
                <a:r>
                  <a:rPr lang="en-GB" sz="1400" dirty="0">
                    <a:solidFill>
                      <a:schemeClr val="accent3"/>
                    </a:solidFill>
                  </a:rPr>
                  <a:t>[see Heckerman et al. (2000) for proof/details]</a:t>
                </a:r>
                <a:endParaRPr lang="en-GB" dirty="0">
                  <a:solidFill>
                    <a:schemeClr val="accent3"/>
                  </a:solidFill>
                </a:endParaRPr>
              </a:p>
              <a:p>
                <a:pPr lvl="3"/>
                <a:r>
                  <a:rPr lang="en-GB" dirty="0"/>
                  <a:t>Allows for learning each distribution independently from the rest</a:t>
                </a:r>
              </a:p>
              <a:p>
                <a:pPr lvl="2"/>
                <a:r>
                  <a:rPr lang="en-GB" dirty="0"/>
                  <a:t>Can work well with large amounts of data</a:t>
                </a:r>
              </a:p>
              <a:p>
                <a:endParaRPr lang="en-GB" dirty="0"/>
              </a:p>
            </p:txBody>
          </p:sp>
        </mc:Choice>
        <mc:Fallback xmlns="">
          <p:sp>
            <p:nvSpPr>
              <p:cNvPr id="3" name="Content Placeholder 2">
                <a:extLst>
                  <a:ext uri="{FF2B5EF4-FFF2-40B4-BE49-F238E27FC236}">
                    <a16:creationId xmlns:a16="http://schemas.microsoft.com/office/drawing/2014/main" id="{2526BB5F-C326-F249-B202-F20A905BCEDB}"/>
                  </a:ext>
                </a:extLst>
              </p:cNvPr>
              <p:cNvSpPr>
                <a:spLocks noGrp="1" noRot="1" noChangeAspect="1" noMove="1" noResize="1" noEditPoints="1" noAdjustHandles="1" noChangeArrowheads="1" noChangeShapeType="1" noTextEdit="1"/>
              </p:cNvSpPr>
              <p:nvPr>
                <p:ph idx="1"/>
              </p:nvPr>
            </p:nvSpPr>
            <p:spPr>
              <a:xfrm>
                <a:off x="628650" y="1158241"/>
                <a:ext cx="7886700" cy="3962732"/>
              </a:xfrm>
              <a:blipFill>
                <a:blip r:embed="rId2"/>
                <a:stretch>
                  <a:fillRect l="-1447" t="-3195" b="-191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D75952E-3237-5C4B-8147-C95627AF92A8}"/>
              </a:ext>
            </a:extLst>
          </p:cNvPr>
          <p:cNvSpPr>
            <a:spLocks noGrp="1"/>
          </p:cNvSpPr>
          <p:nvPr>
            <p:ph type="sldNum" sz="quarter" idx="12"/>
          </p:nvPr>
        </p:nvSpPr>
        <p:spPr/>
        <p:txBody>
          <a:bodyPr/>
          <a:lstStyle/>
          <a:p>
            <a:fld id="{67C9959E-8E6B-B04C-9955-EA096F41CA7A}" type="slidenum">
              <a:rPr lang="en-GB" smtClean="0"/>
              <a:t>76</a:t>
            </a:fld>
            <a:endParaRPr lang="en-GB"/>
          </a:p>
        </p:txBody>
      </p:sp>
      <p:grpSp>
        <p:nvGrpSpPr>
          <p:cNvPr id="9" name="Group 8">
            <a:extLst>
              <a:ext uri="{FF2B5EF4-FFF2-40B4-BE49-F238E27FC236}">
                <a16:creationId xmlns:a16="http://schemas.microsoft.com/office/drawing/2014/main" id="{74B128BA-4289-0C49-A34E-2693BACE270B}"/>
              </a:ext>
            </a:extLst>
          </p:cNvPr>
          <p:cNvGrpSpPr/>
          <p:nvPr/>
        </p:nvGrpSpPr>
        <p:grpSpPr>
          <a:xfrm>
            <a:off x="1051603" y="5315740"/>
            <a:ext cx="2601353" cy="800668"/>
            <a:chOff x="7074574" y="3542211"/>
            <a:chExt cx="2601353" cy="800668"/>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A25CB58-9E9F-3B4F-9F56-80ED2B180BFB}"/>
                    </a:ext>
                  </a:extLst>
                </p:cNvPr>
                <p:cNvSpPr/>
                <p:nvPr/>
              </p:nvSpPr>
              <p:spPr>
                <a:xfrm>
                  <a:off x="7074574" y="3542211"/>
                  <a:ext cx="2601353" cy="800668"/>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d>
                          <m:dPr>
                            <m:ctrlPr>
                              <a:rPr lang="de-DE" b="0" i="1" smtClean="0">
                                <a:latin typeface="Cambria Math" panose="02040503050406030204" pitchFamily="18" charset="0"/>
                              </a:rPr>
                            </m:ctrlPr>
                          </m:dPr>
                          <m:e>
                            <m:sSub>
                              <m:sSubPr>
                                <m:ctrlPr>
                                  <a:rPr lang="de-DE" i="1" dirty="0" smtClean="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r>
                          <a:rPr lang="de-DE" b="0" i="1" smtClean="0">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r>
                                  <a:rPr lang="de-DE" i="1" dirty="0">
                                    <a:latin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b="1" i="1" dirty="0">
                                            <a:solidFill>
                                              <a:srgbClr val="C00000"/>
                                            </a:solidFill>
                                            <a:latin typeface="Cambria Math" panose="02040503050406030204" pitchFamily="18" charset="0"/>
                                          </a:rPr>
                                          <m:t>𝒓</m:t>
                                        </m:r>
                                      </m:e>
                                      <m:sub>
                                        <m:r>
                                          <a:rPr lang="de-DE" i="1" dirty="0">
                                            <a:solidFill>
                                              <a:srgbClr val="C00000"/>
                                            </a:solidFill>
                                            <a:latin typeface="Cambria Math" panose="02040503050406030204" pitchFamily="18" charset="0"/>
                                          </a:rPr>
                                          <m:t>𝑖𝑗</m:t>
                                        </m:r>
                                      </m:sub>
                                    </m:sSub>
                                  </m:e>
                                </m:d>
                              </m:e>
                            </m:nary>
                          </m:den>
                        </m:f>
                      </m:oMath>
                    </m:oMathPara>
                  </a14:m>
                  <a:endParaRPr lang="en-GB" dirty="0"/>
                </a:p>
              </p:txBody>
            </p:sp>
          </mc:Choice>
          <mc:Fallback xmlns="">
            <p:sp>
              <p:nvSpPr>
                <p:cNvPr id="5" name="Rectangle 4">
                  <a:extLst>
                    <a:ext uri="{FF2B5EF4-FFF2-40B4-BE49-F238E27FC236}">
                      <a16:creationId xmlns:a16="http://schemas.microsoft.com/office/drawing/2014/main" id="{7A25CB58-9E9F-3B4F-9F56-80ED2B180BFB}"/>
                    </a:ext>
                  </a:extLst>
                </p:cNvPr>
                <p:cNvSpPr>
                  <a:spLocks noRot="1" noChangeAspect="1" noMove="1" noResize="1" noEditPoints="1" noAdjustHandles="1" noChangeArrowheads="1" noChangeShapeType="1" noTextEdit="1"/>
                </p:cNvSpPr>
                <p:nvPr/>
              </p:nvSpPr>
              <p:spPr>
                <a:xfrm>
                  <a:off x="7074574" y="3542211"/>
                  <a:ext cx="2601353" cy="800668"/>
                </a:xfrm>
                <a:prstGeom prst="rect">
                  <a:avLst/>
                </a:prstGeom>
                <a:blipFill>
                  <a:blip r:embed="rId3"/>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7" name="Straight Connector 6">
              <a:extLst>
                <a:ext uri="{FF2B5EF4-FFF2-40B4-BE49-F238E27FC236}">
                  <a16:creationId xmlns:a16="http://schemas.microsoft.com/office/drawing/2014/main" id="{03239FEE-58DC-7B48-960C-C0AB61B9C85C}"/>
                </a:ext>
              </a:extLst>
            </p:cNvPr>
            <p:cNvCxnSpPr>
              <a:cxnSpLocks/>
            </p:cNvCxnSpPr>
            <p:nvPr/>
          </p:nvCxnSpPr>
          <p:spPr>
            <a:xfrm>
              <a:off x="8160427" y="3983365"/>
              <a:ext cx="1368000" cy="288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76A1F2-D835-2C45-9C76-BE9A36BE4468}"/>
                </a:ext>
              </a:extLst>
            </p:cNvPr>
            <p:cNvCxnSpPr>
              <a:cxnSpLocks/>
            </p:cNvCxnSpPr>
            <p:nvPr/>
          </p:nvCxnSpPr>
          <p:spPr>
            <a:xfrm flipV="1">
              <a:off x="8160427" y="3983365"/>
              <a:ext cx="1368000" cy="288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5" name="Oval 84">
            <a:extLst>
              <a:ext uri="{FF2B5EF4-FFF2-40B4-BE49-F238E27FC236}">
                <a16:creationId xmlns:a16="http://schemas.microsoft.com/office/drawing/2014/main" id="{F35E866F-0C36-4544-A072-2CFB46A59836}"/>
              </a:ext>
            </a:extLst>
          </p:cNvPr>
          <p:cNvSpPr/>
          <p:nvPr/>
        </p:nvSpPr>
        <p:spPr>
          <a:xfrm>
            <a:off x="4259179" y="5178989"/>
            <a:ext cx="802106" cy="1074171"/>
          </a:xfrm>
          <a:prstGeom prst="ellipse">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31D46F14-4C04-434E-B331-B664CC8353D0}"/>
                  </a:ext>
                </a:extLst>
              </p:cNvPr>
              <p:cNvSpPr/>
              <p:nvPr/>
            </p:nvSpPr>
            <p:spPr>
              <a:xfrm>
                <a:off x="4420890" y="5178989"/>
                <a:ext cx="498021" cy="326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𝐴</m:t>
                      </m:r>
                    </m:oMath>
                  </m:oMathPara>
                </a14:m>
                <a:endParaRPr lang="en-GB" dirty="0">
                  <a:solidFill>
                    <a:schemeClr val="tx1"/>
                  </a:solidFill>
                </a:endParaRPr>
              </a:p>
            </p:txBody>
          </p:sp>
        </mc:Choice>
        <mc:Fallback xmlns="">
          <p:sp>
            <p:nvSpPr>
              <p:cNvPr id="10" name="Oval 9">
                <a:extLst>
                  <a:ext uri="{FF2B5EF4-FFF2-40B4-BE49-F238E27FC236}">
                    <a16:creationId xmlns:a16="http://schemas.microsoft.com/office/drawing/2014/main" id="{31D46F14-4C04-434E-B331-B664CC8353D0}"/>
                  </a:ext>
                </a:extLst>
              </p:cNvPr>
              <p:cNvSpPr>
                <a:spLocks noRot="1" noChangeAspect="1" noMove="1" noResize="1" noEditPoints="1" noAdjustHandles="1" noChangeArrowheads="1" noChangeShapeType="1" noTextEdit="1"/>
              </p:cNvSpPr>
              <p:nvPr/>
            </p:nvSpPr>
            <p:spPr>
              <a:xfrm>
                <a:off x="4420890" y="5178989"/>
                <a:ext cx="498021" cy="326571"/>
              </a:xfrm>
              <a:prstGeom prst="ellipse">
                <a:avLst/>
              </a:prstGeom>
              <a:blipFill>
                <a:blip r:embed="rId4"/>
                <a:stretch>
                  <a:fillRect b="-1851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0D01CB9A-DC4D-7042-BB98-94CAF2342BD8}"/>
                  </a:ext>
                </a:extLst>
              </p:cNvPr>
              <p:cNvSpPr/>
              <p:nvPr/>
            </p:nvSpPr>
            <p:spPr>
              <a:xfrm>
                <a:off x="5896071" y="5178989"/>
                <a:ext cx="498021" cy="326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 </m:t>
                      </m:r>
                      <m:r>
                        <a:rPr lang="de-DE" b="0" i="1" dirty="0" smtClean="0">
                          <a:solidFill>
                            <a:schemeClr val="tx1"/>
                          </a:solidFill>
                          <a:latin typeface="Cambria Math" panose="02040503050406030204" pitchFamily="18" charset="0"/>
                        </a:rPr>
                        <m:t>𝐵</m:t>
                      </m:r>
                    </m:oMath>
                  </m:oMathPara>
                </a14:m>
                <a:endParaRPr lang="en-GB" dirty="0">
                  <a:solidFill>
                    <a:schemeClr val="tx1"/>
                  </a:solidFill>
                </a:endParaRPr>
              </a:p>
            </p:txBody>
          </p:sp>
        </mc:Choice>
        <mc:Fallback xmlns="">
          <p:sp>
            <p:nvSpPr>
              <p:cNvPr id="11" name="Oval 10">
                <a:extLst>
                  <a:ext uri="{FF2B5EF4-FFF2-40B4-BE49-F238E27FC236}">
                    <a16:creationId xmlns:a16="http://schemas.microsoft.com/office/drawing/2014/main" id="{0D01CB9A-DC4D-7042-BB98-94CAF2342BD8}"/>
                  </a:ext>
                </a:extLst>
              </p:cNvPr>
              <p:cNvSpPr>
                <a:spLocks noRot="1" noChangeAspect="1" noMove="1" noResize="1" noEditPoints="1" noAdjustHandles="1" noChangeArrowheads="1" noChangeShapeType="1" noTextEdit="1"/>
              </p:cNvSpPr>
              <p:nvPr/>
            </p:nvSpPr>
            <p:spPr>
              <a:xfrm>
                <a:off x="5896071" y="5178989"/>
                <a:ext cx="498021" cy="326571"/>
              </a:xfrm>
              <a:prstGeom prst="ellipse">
                <a:avLst/>
              </a:prstGeom>
              <a:blipFill>
                <a:blip r:embed="rId5"/>
                <a:stretch>
                  <a:fillRect b="-1851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C17A1956-B27E-DB46-88EF-B9115469EA8B}"/>
                  </a:ext>
                </a:extLst>
              </p:cNvPr>
              <p:cNvSpPr/>
              <p:nvPr/>
            </p:nvSpPr>
            <p:spPr>
              <a:xfrm>
                <a:off x="4420890" y="5926589"/>
                <a:ext cx="498021" cy="326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 </m:t>
                      </m:r>
                      <m:r>
                        <a:rPr lang="de-DE" b="0" i="1" dirty="0" smtClean="0">
                          <a:solidFill>
                            <a:schemeClr val="tx1"/>
                          </a:solidFill>
                          <a:latin typeface="Cambria Math" panose="02040503050406030204" pitchFamily="18" charset="0"/>
                        </a:rPr>
                        <m:t>𝐷</m:t>
                      </m:r>
                    </m:oMath>
                  </m:oMathPara>
                </a14:m>
                <a:endParaRPr lang="en-GB" dirty="0">
                  <a:solidFill>
                    <a:schemeClr val="tx1"/>
                  </a:solidFill>
                </a:endParaRPr>
              </a:p>
            </p:txBody>
          </p:sp>
        </mc:Choice>
        <mc:Fallback xmlns="">
          <p:sp>
            <p:nvSpPr>
              <p:cNvPr id="12" name="Oval 11">
                <a:extLst>
                  <a:ext uri="{FF2B5EF4-FFF2-40B4-BE49-F238E27FC236}">
                    <a16:creationId xmlns:a16="http://schemas.microsoft.com/office/drawing/2014/main" id="{C17A1956-B27E-DB46-88EF-B9115469EA8B}"/>
                  </a:ext>
                </a:extLst>
              </p:cNvPr>
              <p:cNvSpPr>
                <a:spLocks noRot="1" noChangeAspect="1" noMove="1" noResize="1" noEditPoints="1" noAdjustHandles="1" noChangeArrowheads="1" noChangeShapeType="1" noTextEdit="1"/>
              </p:cNvSpPr>
              <p:nvPr/>
            </p:nvSpPr>
            <p:spPr>
              <a:xfrm>
                <a:off x="4420890" y="5926589"/>
                <a:ext cx="498021" cy="326571"/>
              </a:xfrm>
              <a:prstGeom prst="ellipse">
                <a:avLst/>
              </a:prstGeom>
              <a:blipFill>
                <a:blip r:embed="rId6"/>
                <a:stretch>
                  <a:fillRect b="-1851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B954B368-3D30-6748-9A9B-7584CA199F08}"/>
                  </a:ext>
                </a:extLst>
              </p:cNvPr>
              <p:cNvSpPr/>
              <p:nvPr/>
            </p:nvSpPr>
            <p:spPr>
              <a:xfrm>
                <a:off x="5896071" y="5926589"/>
                <a:ext cx="498021" cy="326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 </m:t>
                      </m:r>
                      <m:r>
                        <a:rPr lang="de-DE" b="0" i="1" dirty="0" smtClean="0">
                          <a:solidFill>
                            <a:schemeClr val="tx1"/>
                          </a:solidFill>
                          <a:latin typeface="Cambria Math" panose="02040503050406030204" pitchFamily="18" charset="0"/>
                        </a:rPr>
                        <m:t>𝐶</m:t>
                      </m:r>
                    </m:oMath>
                  </m:oMathPara>
                </a14:m>
                <a:endParaRPr lang="en-GB" dirty="0">
                  <a:solidFill>
                    <a:schemeClr val="tx1"/>
                  </a:solidFill>
                </a:endParaRPr>
              </a:p>
            </p:txBody>
          </p:sp>
        </mc:Choice>
        <mc:Fallback xmlns="">
          <p:sp>
            <p:nvSpPr>
              <p:cNvPr id="13" name="Oval 12">
                <a:extLst>
                  <a:ext uri="{FF2B5EF4-FFF2-40B4-BE49-F238E27FC236}">
                    <a16:creationId xmlns:a16="http://schemas.microsoft.com/office/drawing/2014/main" id="{B954B368-3D30-6748-9A9B-7584CA199F08}"/>
                  </a:ext>
                </a:extLst>
              </p:cNvPr>
              <p:cNvSpPr>
                <a:spLocks noRot="1" noChangeAspect="1" noMove="1" noResize="1" noEditPoints="1" noAdjustHandles="1" noChangeArrowheads="1" noChangeShapeType="1" noTextEdit="1"/>
              </p:cNvSpPr>
              <p:nvPr/>
            </p:nvSpPr>
            <p:spPr>
              <a:xfrm>
                <a:off x="5896071" y="5926589"/>
                <a:ext cx="498021" cy="326571"/>
              </a:xfrm>
              <a:prstGeom prst="ellipse">
                <a:avLst/>
              </a:prstGeom>
              <a:blipFill>
                <a:blip r:embed="rId7"/>
                <a:stretch>
                  <a:fillRect b="-18519"/>
                </a:stretch>
              </a:blipFill>
              <a:ln>
                <a:solidFill>
                  <a:schemeClr val="tx1"/>
                </a:solidFill>
              </a:ln>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645E05CC-B4AB-4B4A-9B84-C8E074586518}"/>
              </a:ext>
            </a:extLst>
          </p:cNvPr>
          <p:cNvCxnSpPr>
            <a:cxnSpLocks/>
            <a:stCxn id="10" idx="6"/>
            <a:endCxn id="11" idx="2"/>
          </p:cNvCxnSpPr>
          <p:nvPr/>
        </p:nvCxnSpPr>
        <p:spPr>
          <a:xfrm>
            <a:off x="4918911" y="5342275"/>
            <a:ext cx="9771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9382C11-3C87-1242-8F67-49843C8C85FA}"/>
              </a:ext>
            </a:extLst>
          </p:cNvPr>
          <p:cNvCxnSpPr>
            <a:cxnSpLocks/>
            <a:stCxn id="12" idx="6"/>
            <a:endCxn id="13" idx="2"/>
          </p:cNvCxnSpPr>
          <p:nvPr/>
        </p:nvCxnSpPr>
        <p:spPr>
          <a:xfrm>
            <a:off x="4918911" y="6089875"/>
            <a:ext cx="9771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7E66C8-B738-5E49-AD80-F0DB829CFEF7}"/>
              </a:ext>
            </a:extLst>
          </p:cNvPr>
          <p:cNvCxnSpPr>
            <a:cxnSpLocks/>
            <a:stCxn id="11" idx="4"/>
            <a:endCxn id="13" idx="0"/>
          </p:cNvCxnSpPr>
          <p:nvPr/>
        </p:nvCxnSpPr>
        <p:spPr>
          <a:xfrm>
            <a:off x="6145082" y="5505560"/>
            <a:ext cx="0" cy="4210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8838846-711E-7C49-87B8-9C1133992A47}"/>
              </a:ext>
            </a:extLst>
          </p:cNvPr>
          <p:cNvCxnSpPr>
            <a:cxnSpLocks/>
            <a:stCxn id="10" idx="3"/>
            <a:endCxn id="12" idx="1"/>
          </p:cNvCxnSpPr>
          <p:nvPr/>
        </p:nvCxnSpPr>
        <p:spPr>
          <a:xfrm>
            <a:off x="4493823" y="5457735"/>
            <a:ext cx="0" cy="5166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A5CC4F5-3AA7-9346-891F-A586C661D423}"/>
              </a:ext>
            </a:extLst>
          </p:cNvPr>
          <p:cNvCxnSpPr>
            <a:cxnSpLocks/>
            <a:stCxn id="12" idx="7"/>
            <a:endCxn id="10" idx="5"/>
          </p:cNvCxnSpPr>
          <p:nvPr/>
        </p:nvCxnSpPr>
        <p:spPr>
          <a:xfrm flipV="1">
            <a:off x="4845978" y="5457735"/>
            <a:ext cx="0" cy="5166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A872E87F-8989-2B46-98BC-8D554E268F36}"/>
                  </a:ext>
                </a:extLst>
              </p:cNvPr>
              <p:cNvSpPr txBox="1"/>
              <p:nvPr/>
            </p:nvSpPr>
            <p:spPr>
              <a:xfrm>
                <a:off x="6657516" y="4863110"/>
                <a:ext cx="1417434" cy="1477328"/>
              </a:xfrm>
              <a:prstGeom prst="rect">
                <a:avLst/>
              </a:prstGeom>
              <a:noFill/>
            </p:spPr>
            <p:txBody>
              <a:bodyPr wrap="square" rtlCol="0">
                <a:spAutoFit/>
              </a:bodyPr>
              <a:lstStyle/>
              <a:p>
                <a:r>
                  <a:rPr lang="de-DE" dirty="0"/>
                  <a:t>CPDs:</a:t>
                </a:r>
              </a:p>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𝐴</m:t>
                          </m:r>
                          <m:r>
                            <a:rPr lang="de-DE" i="1">
                              <a:latin typeface="Cambria Math" panose="02040503050406030204" pitchFamily="18" charset="0"/>
                            </a:rPr>
                            <m:t>|</m:t>
                          </m:r>
                          <m:r>
                            <a:rPr lang="de-DE" b="0" i="1" smtClean="0">
                              <a:latin typeface="Cambria Math" panose="02040503050406030204" pitchFamily="18" charset="0"/>
                            </a:rPr>
                            <m:t>𝐷</m:t>
                          </m:r>
                        </m:e>
                      </m:d>
                    </m:oMath>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𝐵</m:t>
                          </m:r>
                          <m:r>
                            <a:rPr lang="de-DE" b="0" i="1" smtClean="0">
                              <a:latin typeface="Cambria Math" panose="02040503050406030204" pitchFamily="18" charset="0"/>
                            </a:rPr>
                            <m:t>|</m:t>
                          </m:r>
                          <m:r>
                            <a:rPr lang="de-DE" b="0" i="1" smtClean="0">
                              <a:latin typeface="Cambria Math" panose="02040503050406030204" pitchFamily="18" charset="0"/>
                            </a:rPr>
                            <m:t>𝐴</m:t>
                          </m:r>
                        </m:e>
                      </m:d>
                    </m:oMath>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𝐶</m:t>
                          </m:r>
                          <m:r>
                            <a:rPr lang="de-DE" i="1">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rPr>
                            <m:t>,</m:t>
                          </m:r>
                          <m:r>
                            <a:rPr lang="de-DE" b="0" i="1" smtClean="0">
                              <a:latin typeface="Cambria Math" panose="02040503050406030204" pitchFamily="18" charset="0"/>
                            </a:rPr>
                            <m:t>𝐷</m:t>
                          </m:r>
                        </m:e>
                      </m:d>
                    </m:oMath>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𝐷</m:t>
                          </m:r>
                          <m:r>
                            <a:rPr lang="de-DE" i="1">
                              <a:latin typeface="Cambria Math" panose="02040503050406030204" pitchFamily="18" charset="0"/>
                            </a:rPr>
                            <m:t>|</m:t>
                          </m:r>
                          <m:r>
                            <a:rPr lang="de-DE" i="1">
                              <a:latin typeface="Cambria Math" panose="02040503050406030204" pitchFamily="18" charset="0"/>
                            </a:rPr>
                            <m:t>𝐴</m:t>
                          </m:r>
                        </m:e>
                      </m:d>
                    </m:oMath>
                  </m:oMathPara>
                </a14:m>
                <a:endParaRPr lang="en-GB" dirty="0"/>
              </a:p>
            </p:txBody>
          </p:sp>
        </mc:Choice>
        <mc:Fallback xmlns="">
          <p:sp>
            <p:nvSpPr>
              <p:cNvPr id="87" name="TextBox 86">
                <a:extLst>
                  <a:ext uri="{FF2B5EF4-FFF2-40B4-BE49-F238E27FC236}">
                    <a16:creationId xmlns:a16="http://schemas.microsoft.com/office/drawing/2014/main" id="{A872E87F-8989-2B46-98BC-8D554E268F36}"/>
                  </a:ext>
                </a:extLst>
              </p:cNvPr>
              <p:cNvSpPr txBox="1">
                <a:spLocks noRot="1" noChangeAspect="1" noMove="1" noResize="1" noEditPoints="1" noAdjustHandles="1" noChangeArrowheads="1" noChangeShapeType="1" noTextEdit="1"/>
              </p:cNvSpPr>
              <p:nvPr/>
            </p:nvSpPr>
            <p:spPr>
              <a:xfrm>
                <a:off x="6657516" y="4863110"/>
                <a:ext cx="1417434" cy="1477328"/>
              </a:xfrm>
              <a:prstGeom prst="rect">
                <a:avLst/>
              </a:prstGeom>
              <a:blipFill>
                <a:blip r:embed="rId8"/>
                <a:stretch>
                  <a:fillRect l="-2655" t="-1709" b="-2564"/>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F3A98EEF-5D31-A04F-A37F-513861D2282D}"/>
              </a:ext>
            </a:extLst>
          </p:cNvPr>
          <p:cNvSpPr txBox="1"/>
          <p:nvPr/>
        </p:nvSpPr>
        <p:spPr>
          <a:xfrm>
            <a:off x="5512631" y="2751420"/>
            <a:ext cx="3576580" cy="646331"/>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293688" indent="-285750">
              <a:buFont typeface="Zapf Dingbats"/>
              <a:buChar char="➝"/>
            </a:pPr>
            <a:r>
              <a:rPr lang="en-GB" dirty="0"/>
              <a:t>Due to representing conditionals, better suited for classification </a:t>
            </a:r>
          </a:p>
        </p:txBody>
      </p:sp>
      <p:sp>
        <p:nvSpPr>
          <p:cNvPr id="14" name="TextBox 13">
            <a:extLst>
              <a:ext uri="{FF2B5EF4-FFF2-40B4-BE49-F238E27FC236}">
                <a16:creationId xmlns:a16="http://schemas.microsoft.com/office/drawing/2014/main" id="{56FB52E1-7289-884F-BA8F-E09876E0284E}"/>
              </a:ext>
            </a:extLst>
          </p:cNvPr>
          <p:cNvSpPr txBox="1"/>
          <p:nvPr/>
        </p:nvSpPr>
        <p:spPr>
          <a:xfrm>
            <a:off x="1926772" y="6331511"/>
            <a:ext cx="6286499" cy="400110"/>
          </a:xfrm>
          <a:prstGeom prst="rect">
            <a:avLst/>
          </a:prstGeom>
          <a:noFill/>
        </p:spPr>
        <p:txBody>
          <a:bodyPr wrap="square" rtlCol="0">
            <a:spAutoFit/>
          </a:bodyPr>
          <a:lstStyle/>
          <a:p>
            <a:r>
              <a:rPr lang="en-GB" sz="1000" dirty="0">
                <a:solidFill>
                  <a:schemeClr val="accent3"/>
                </a:solidFill>
              </a:rPr>
              <a:t>David Heckerman, David Maxwell Chickering, Christopher Meek, Robert </a:t>
            </a:r>
            <a:r>
              <a:rPr lang="en-GB" sz="1000" dirty="0" err="1">
                <a:solidFill>
                  <a:schemeClr val="accent3"/>
                </a:solidFill>
              </a:rPr>
              <a:t>Rounthwaite</a:t>
            </a:r>
            <a:r>
              <a:rPr lang="en-GB" sz="1000" dirty="0">
                <a:solidFill>
                  <a:schemeClr val="accent3"/>
                </a:solidFill>
              </a:rPr>
              <a:t>, and Carl </a:t>
            </a:r>
            <a:r>
              <a:rPr lang="en-GB" sz="1000" dirty="0" err="1">
                <a:solidFill>
                  <a:schemeClr val="accent3"/>
                </a:solidFill>
              </a:rPr>
              <a:t>Kadie</a:t>
            </a:r>
            <a:r>
              <a:rPr lang="en-GB" sz="1000" dirty="0">
                <a:solidFill>
                  <a:schemeClr val="accent3"/>
                </a:solidFill>
              </a:rPr>
              <a:t>: Dependency Networks for Inference, Collaborative Filtering, and Data Visualisation. In </a:t>
            </a:r>
            <a:r>
              <a:rPr lang="en-GB" sz="1000" i="1" dirty="0">
                <a:solidFill>
                  <a:schemeClr val="accent3"/>
                </a:solidFill>
              </a:rPr>
              <a:t>Journal of Machine Learning Research</a:t>
            </a:r>
            <a:r>
              <a:rPr lang="en-GB" sz="1000" dirty="0">
                <a:solidFill>
                  <a:schemeClr val="accent3"/>
                </a:solidFill>
              </a:rPr>
              <a:t>, 2000.</a:t>
            </a:r>
          </a:p>
        </p:txBody>
      </p:sp>
    </p:spTree>
    <p:extLst>
      <p:ext uri="{BB962C8B-B14F-4D97-AF65-F5344CB8AC3E}">
        <p14:creationId xmlns:p14="http://schemas.microsoft.com/office/powerpoint/2010/main" val="33509293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E31F-033F-AB40-9569-3410B79CB75A}"/>
              </a:ext>
            </a:extLst>
          </p:cNvPr>
          <p:cNvSpPr>
            <a:spLocks noGrp="1"/>
          </p:cNvSpPr>
          <p:nvPr>
            <p:ph type="title"/>
          </p:nvPr>
        </p:nvSpPr>
        <p:spPr/>
        <p:txBody>
          <a:bodyPr/>
          <a:lstStyle/>
          <a:p>
            <a:r>
              <a:rPr lang="en-GB" dirty="0"/>
              <a:t>Relational Dependency Networks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26BB5F-C326-F249-B202-F20A905BCEDB}"/>
                  </a:ext>
                </a:extLst>
              </p:cNvPr>
              <p:cNvSpPr>
                <a:spLocks noGrp="1"/>
              </p:cNvSpPr>
              <p:nvPr>
                <p:ph idx="1"/>
              </p:nvPr>
            </p:nvSpPr>
            <p:spPr>
              <a:xfrm>
                <a:off x="628650" y="1158240"/>
                <a:ext cx="7886700" cy="4271411"/>
              </a:xfrm>
            </p:spPr>
            <p:txBody>
              <a:bodyPr>
                <a:normAutofit fontScale="92500" lnSpcReduction="10000"/>
              </a:bodyPr>
              <a:lstStyle/>
              <a:p>
                <a:r>
                  <a:rPr lang="en-GB" dirty="0"/>
                  <a:t>Relational aspects explicitly modelled in DN</a:t>
                </a:r>
              </a:p>
              <a:p>
                <a:pPr lvl="1"/>
                <a:r>
                  <a:rPr lang="en-GB" dirty="0"/>
                  <a:t>Relational databases as original motivation and backend for algorithms; logic perspective here</a:t>
                </a:r>
              </a:p>
              <a:p>
                <a:r>
                  <a:rPr lang="en-GB" dirty="0"/>
                  <a:t>Represent joint distribution as a </a:t>
                </a:r>
                <a:r>
                  <a:rPr lang="en-GB" dirty="0">
                    <a:solidFill>
                      <a:srgbClr val="C00000"/>
                    </a:solidFill>
                  </a:rPr>
                  <a:t>product of (conditional) marginals over ground atoms</a:t>
                </a:r>
              </a:p>
              <a:p>
                <a:pPr lvl="1"/>
                <a:r>
                  <a:rPr lang="en-GB" dirty="0"/>
                  <a:t>Inference by grounding and unrolling the model such that we have a BN again and then sampling on the ground BN</a:t>
                </a:r>
              </a:p>
              <a:p>
                <a:r>
                  <a:rPr lang="en-GB" dirty="0"/>
                  <a:t>Each predicate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𝑘</m:t>
                        </m:r>
                      </m:sub>
                    </m:sSub>
                  </m:oMath>
                </a14:m>
                <a:r>
                  <a:rPr lang="en-GB" dirty="0"/>
                  <a:t> </a:t>
                </a:r>
                <a:br>
                  <a:rPr lang="en-GB" dirty="0"/>
                </a:br>
                <a:r>
                  <a:rPr lang="en-GB" dirty="0"/>
                  <a:t>associated with a CPD </a:t>
                </a:r>
                <a:br>
                  <a:rPr lang="en-GB" dirty="0"/>
                </a:b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𝑘</m:t>
                            </m:r>
                          </m:sub>
                        </m:sSub>
                        <m:r>
                          <a:rPr lang="de-DE" b="0" i="1" dirty="0" smtClean="0">
                            <a:latin typeface="Cambria Math" panose="02040503050406030204" pitchFamily="18" charset="0"/>
                          </a:rPr>
                          <m:t>|</m:t>
                        </m:r>
                        <m:r>
                          <a:rPr lang="de-DE" b="0" i="1" dirty="0" smtClean="0">
                            <a:latin typeface="Cambria Math" panose="02040503050406030204" pitchFamily="18" charset="0"/>
                          </a:rPr>
                          <m:t>𝑝𝑎𝑟𝑒𝑛𝑡𝑠</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𝑘</m:t>
                                </m:r>
                              </m:sub>
                            </m:sSub>
                          </m:e>
                        </m:d>
                      </m:e>
                    </m:d>
                  </m:oMath>
                </a14:m>
                <a:r>
                  <a:rPr lang="en-GB" dirty="0"/>
                  <a:t> </a:t>
                </a:r>
              </a:p>
              <a:p>
                <a:pPr lvl="1"/>
                <a:r>
                  <a:rPr lang="en-GB" dirty="0"/>
                  <a:t>Aggregators such as</a:t>
                </a:r>
                <a:br>
                  <a:rPr lang="en-GB" dirty="0"/>
                </a:br>
                <a:r>
                  <a:rPr lang="en-GB" dirty="0"/>
                  <a:t>count, max, average</a:t>
                </a:r>
              </a:p>
            </p:txBody>
          </p:sp>
        </mc:Choice>
        <mc:Fallback xmlns="">
          <p:sp>
            <p:nvSpPr>
              <p:cNvPr id="3" name="Content Placeholder 2">
                <a:extLst>
                  <a:ext uri="{FF2B5EF4-FFF2-40B4-BE49-F238E27FC236}">
                    <a16:creationId xmlns:a16="http://schemas.microsoft.com/office/drawing/2014/main" id="{2526BB5F-C326-F249-B202-F20A905BCEDB}"/>
                  </a:ext>
                </a:extLst>
              </p:cNvPr>
              <p:cNvSpPr>
                <a:spLocks noGrp="1" noRot="1" noChangeAspect="1" noMove="1" noResize="1" noEditPoints="1" noAdjustHandles="1" noChangeArrowheads="1" noChangeShapeType="1" noTextEdit="1"/>
              </p:cNvSpPr>
              <p:nvPr>
                <p:ph idx="1"/>
              </p:nvPr>
            </p:nvSpPr>
            <p:spPr>
              <a:xfrm>
                <a:off x="628650" y="1158240"/>
                <a:ext cx="7886700" cy="4271411"/>
              </a:xfrm>
              <a:blipFill>
                <a:blip r:embed="rId2"/>
                <a:stretch>
                  <a:fillRect l="-1286" t="-2663" r="-1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D75952E-3237-5C4B-8147-C95627AF92A8}"/>
              </a:ext>
            </a:extLst>
          </p:cNvPr>
          <p:cNvSpPr>
            <a:spLocks noGrp="1"/>
          </p:cNvSpPr>
          <p:nvPr>
            <p:ph type="sldNum" sz="quarter" idx="12"/>
          </p:nvPr>
        </p:nvSpPr>
        <p:spPr/>
        <p:txBody>
          <a:bodyPr/>
          <a:lstStyle/>
          <a:p>
            <a:fld id="{67C9959E-8E6B-B04C-9955-EA096F41CA7A}" type="slidenum">
              <a:rPr lang="en-GB" smtClean="0"/>
              <a:t>77</a:t>
            </a:fld>
            <a:endParaRPr lang="en-GB"/>
          </a:p>
        </p:txBody>
      </p:sp>
      <p:pic>
        <p:nvPicPr>
          <p:cNvPr id="6" name="Picture 5">
            <a:extLst>
              <a:ext uri="{FF2B5EF4-FFF2-40B4-BE49-F238E27FC236}">
                <a16:creationId xmlns:a16="http://schemas.microsoft.com/office/drawing/2014/main" id="{A6D0CF54-EAF5-5E48-A8D1-6324A9955E79}"/>
              </a:ext>
            </a:extLst>
          </p:cNvPr>
          <p:cNvPicPr>
            <a:picLocks noChangeAspect="1"/>
          </p:cNvPicPr>
          <p:nvPr/>
        </p:nvPicPr>
        <p:blipFill rotWithShape="1">
          <a:blip r:embed="rId3">
            <a:clrChange>
              <a:clrFrom>
                <a:srgbClr val="FFFFFF"/>
              </a:clrFrom>
              <a:clrTo>
                <a:srgbClr val="FFFFFF">
                  <a:alpha val="0"/>
                </a:srgbClr>
              </a:clrTo>
            </a:clrChange>
          </a:blip>
          <a:srcRect l="2341" t="2345" r="651" b="961"/>
          <a:stretch/>
        </p:blipFill>
        <p:spPr>
          <a:xfrm>
            <a:off x="4295775" y="3443289"/>
            <a:ext cx="4219575" cy="2756087"/>
          </a:xfrm>
          <a:prstGeom prst="rect">
            <a:avLst/>
          </a:prstGeom>
        </p:spPr>
      </p:pic>
      <p:sp>
        <p:nvSpPr>
          <p:cNvPr id="26" name="Oval 25">
            <a:extLst>
              <a:ext uri="{FF2B5EF4-FFF2-40B4-BE49-F238E27FC236}">
                <a16:creationId xmlns:a16="http://schemas.microsoft.com/office/drawing/2014/main" id="{04981422-6AE7-294B-8327-E9C6A9AB8335}"/>
              </a:ext>
            </a:extLst>
          </p:cNvPr>
          <p:cNvSpPr/>
          <p:nvPr/>
        </p:nvSpPr>
        <p:spPr>
          <a:xfrm>
            <a:off x="1051603" y="4588614"/>
            <a:ext cx="3006047" cy="655612"/>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6D5AD3AE-4DFF-144E-A4DF-AD3481D8CEAC}"/>
              </a:ext>
            </a:extLst>
          </p:cNvPr>
          <p:cNvGrpSpPr/>
          <p:nvPr/>
        </p:nvGrpSpPr>
        <p:grpSpPr>
          <a:xfrm>
            <a:off x="1051603" y="5315740"/>
            <a:ext cx="2601353" cy="800668"/>
            <a:chOff x="7074574" y="3542211"/>
            <a:chExt cx="2601353" cy="800668"/>
          </a:xfrm>
        </p:grpSpPr>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677CCCF-8AC5-BD4C-A41A-ABBDD4E447B3}"/>
                    </a:ext>
                  </a:extLst>
                </p:cNvPr>
                <p:cNvSpPr/>
                <p:nvPr/>
              </p:nvSpPr>
              <p:spPr>
                <a:xfrm>
                  <a:off x="7074574" y="3542211"/>
                  <a:ext cx="2601353" cy="800668"/>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d>
                          <m:dPr>
                            <m:ctrlPr>
                              <a:rPr lang="de-DE" b="0" i="1" smtClean="0">
                                <a:latin typeface="Cambria Math" panose="02040503050406030204" pitchFamily="18" charset="0"/>
                              </a:rPr>
                            </m:ctrlPr>
                          </m:dPr>
                          <m:e>
                            <m:sSub>
                              <m:sSubPr>
                                <m:ctrlPr>
                                  <a:rPr lang="de-DE" i="1" dirty="0" smtClean="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r>
                          <a:rPr lang="de-DE" b="0" i="1" smtClean="0">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r>
                                  <a:rPr lang="de-DE" i="1" dirty="0">
                                    <a:latin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b="1" i="1" dirty="0">
                                            <a:solidFill>
                                              <a:srgbClr val="C00000"/>
                                            </a:solidFill>
                                            <a:latin typeface="Cambria Math" panose="02040503050406030204" pitchFamily="18" charset="0"/>
                                          </a:rPr>
                                          <m:t>𝒓</m:t>
                                        </m:r>
                                      </m:e>
                                      <m:sub>
                                        <m:r>
                                          <a:rPr lang="de-DE" i="1" dirty="0">
                                            <a:solidFill>
                                              <a:srgbClr val="C00000"/>
                                            </a:solidFill>
                                            <a:latin typeface="Cambria Math" panose="02040503050406030204" pitchFamily="18" charset="0"/>
                                          </a:rPr>
                                          <m:t>𝑖𝑗</m:t>
                                        </m:r>
                                      </m:sub>
                                    </m:sSub>
                                  </m:e>
                                </m:d>
                              </m:e>
                            </m:nary>
                          </m:den>
                        </m:f>
                      </m:oMath>
                    </m:oMathPara>
                  </a14:m>
                  <a:endParaRPr lang="en-GB" dirty="0"/>
                </a:p>
              </p:txBody>
            </p:sp>
          </mc:Choice>
          <mc:Fallback xmlns="">
            <p:sp>
              <p:nvSpPr>
                <p:cNvPr id="5" name="Rectangle 4">
                  <a:extLst>
                    <a:ext uri="{FF2B5EF4-FFF2-40B4-BE49-F238E27FC236}">
                      <a16:creationId xmlns:a16="http://schemas.microsoft.com/office/drawing/2014/main" id="{7A25CB58-9E9F-3B4F-9F56-80ED2B180BFB}"/>
                    </a:ext>
                  </a:extLst>
                </p:cNvPr>
                <p:cNvSpPr>
                  <a:spLocks noRot="1" noChangeAspect="1" noMove="1" noResize="1" noEditPoints="1" noAdjustHandles="1" noChangeArrowheads="1" noChangeShapeType="1" noTextEdit="1"/>
                </p:cNvSpPr>
                <p:nvPr/>
              </p:nvSpPr>
              <p:spPr>
                <a:xfrm>
                  <a:off x="7074574" y="3542211"/>
                  <a:ext cx="2601353" cy="800668"/>
                </a:xfrm>
                <a:prstGeom prst="rect">
                  <a:avLst/>
                </a:prstGeom>
                <a:blipFill>
                  <a:blip r:embed="rId4"/>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84E1ACD0-B371-814D-872B-6FD1527217EB}"/>
                </a:ext>
              </a:extLst>
            </p:cNvPr>
            <p:cNvCxnSpPr>
              <a:cxnSpLocks/>
            </p:cNvCxnSpPr>
            <p:nvPr/>
          </p:nvCxnSpPr>
          <p:spPr>
            <a:xfrm>
              <a:off x="8160427" y="3983365"/>
              <a:ext cx="1368000" cy="288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7D8236-DF64-4E46-85D0-97EBB51DDF6A}"/>
                </a:ext>
              </a:extLst>
            </p:cNvPr>
            <p:cNvCxnSpPr>
              <a:cxnSpLocks/>
            </p:cNvCxnSpPr>
            <p:nvPr/>
          </p:nvCxnSpPr>
          <p:spPr>
            <a:xfrm flipV="1">
              <a:off x="8160427" y="3983365"/>
              <a:ext cx="1368000" cy="288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B0C8A004-AB1E-E441-B7B3-979EB592DE41}"/>
              </a:ext>
            </a:extLst>
          </p:cNvPr>
          <p:cNvSpPr txBox="1"/>
          <p:nvPr/>
        </p:nvSpPr>
        <p:spPr>
          <a:xfrm>
            <a:off x="1926772" y="6178336"/>
            <a:ext cx="6286499" cy="553998"/>
          </a:xfrm>
          <a:prstGeom prst="rect">
            <a:avLst/>
          </a:prstGeom>
          <a:noFill/>
        </p:spPr>
        <p:txBody>
          <a:bodyPr wrap="square" rtlCol="0">
            <a:spAutoFit/>
          </a:bodyPr>
          <a:lstStyle/>
          <a:p>
            <a:r>
              <a:rPr lang="en-GB" sz="1000" dirty="0">
                <a:solidFill>
                  <a:schemeClr val="accent3"/>
                </a:solidFill>
              </a:rPr>
              <a:t>Jennifer Neville and David Jensen: Relational Dependency Networks. In </a:t>
            </a:r>
            <a:r>
              <a:rPr lang="en-GB" sz="1000" i="1" dirty="0">
                <a:solidFill>
                  <a:schemeClr val="accent3"/>
                </a:solidFill>
              </a:rPr>
              <a:t>Journal of Machine Learning Research</a:t>
            </a:r>
            <a:r>
              <a:rPr lang="en-GB" sz="1000" dirty="0">
                <a:solidFill>
                  <a:schemeClr val="accent3"/>
                </a:solidFill>
              </a:rPr>
              <a:t>, 2007.</a:t>
            </a:r>
          </a:p>
          <a:p>
            <a:r>
              <a:rPr lang="en-GB" sz="1000" dirty="0">
                <a:solidFill>
                  <a:schemeClr val="accent3"/>
                </a:solidFill>
              </a:rPr>
              <a:t>Figure: </a:t>
            </a:r>
            <a:r>
              <a:rPr lang="en-GB" sz="1000" dirty="0" err="1">
                <a:solidFill>
                  <a:schemeClr val="accent3"/>
                </a:solidFill>
              </a:rPr>
              <a:t>Sriraam</a:t>
            </a:r>
            <a:r>
              <a:rPr lang="en-GB" sz="1000" dirty="0">
                <a:solidFill>
                  <a:schemeClr val="accent3"/>
                </a:solidFill>
              </a:rPr>
              <a:t> Natarajan, Tushar </a:t>
            </a:r>
            <a:r>
              <a:rPr lang="en-GB" sz="1000" dirty="0" err="1">
                <a:solidFill>
                  <a:schemeClr val="accent3"/>
                </a:solidFill>
              </a:rPr>
              <a:t>Khot</a:t>
            </a:r>
            <a:r>
              <a:rPr lang="en-GB" sz="1000" dirty="0">
                <a:solidFill>
                  <a:schemeClr val="accent3"/>
                </a:solidFill>
              </a:rPr>
              <a:t>, Kristian </a:t>
            </a:r>
            <a:r>
              <a:rPr lang="en-GB" sz="1000" dirty="0" err="1">
                <a:solidFill>
                  <a:schemeClr val="accent3"/>
                </a:solidFill>
              </a:rPr>
              <a:t>Kersting</a:t>
            </a:r>
            <a:r>
              <a:rPr lang="en-GB" sz="1000" dirty="0">
                <a:solidFill>
                  <a:schemeClr val="accent3"/>
                </a:solidFill>
              </a:rPr>
              <a:t>, Bernd Gutmann, Jude Shavlik: Gradient-based Boosting for Statistical Relational Learning: The Relational Dependency Network Case. In </a:t>
            </a:r>
            <a:r>
              <a:rPr lang="en-GB" sz="1000" i="1" dirty="0">
                <a:solidFill>
                  <a:schemeClr val="accent3"/>
                </a:solidFill>
              </a:rPr>
              <a:t>Machine Learning</a:t>
            </a:r>
            <a:r>
              <a:rPr lang="en-GB" sz="1000" dirty="0">
                <a:solidFill>
                  <a:schemeClr val="accent3"/>
                </a:solidFill>
              </a:rPr>
              <a:t>, 2012.</a:t>
            </a:r>
          </a:p>
        </p:txBody>
      </p:sp>
    </p:spTree>
    <p:extLst>
      <p:ext uri="{BB962C8B-B14F-4D97-AF65-F5344CB8AC3E}">
        <p14:creationId xmlns:p14="http://schemas.microsoft.com/office/powerpoint/2010/main" val="1494852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EFBB-5651-8C4C-90E0-E7C0189B192D}"/>
              </a:ext>
            </a:extLst>
          </p:cNvPr>
          <p:cNvSpPr>
            <a:spLocks noGrp="1"/>
          </p:cNvSpPr>
          <p:nvPr>
            <p:ph type="title"/>
          </p:nvPr>
        </p:nvSpPr>
        <p:spPr/>
        <p:txBody>
          <a:bodyPr/>
          <a:lstStyle/>
          <a:p>
            <a:r>
              <a:rPr lang="en-GB" dirty="0"/>
              <a:t>Learning RPTs for RDNs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FAEC4D-F730-554A-8D2E-305129C1AA91}"/>
                  </a:ext>
                </a:extLst>
              </p:cNvPr>
              <p:cNvSpPr>
                <a:spLocks noGrp="1"/>
              </p:cNvSpPr>
              <p:nvPr>
                <p:ph idx="1"/>
              </p:nvPr>
            </p:nvSpPr>
            <p:spPr>
              <a:xfrm>
                <a:off x="628650" y="1158240"/>
                <a:ext cx="4577013" cy="5322771"/>
              </a:xfrm>
            </p:spPr>
            <p:txBody>
              <a:bodyPr>
                <a:normAutofit fontScale="92500" lnSpcReduction="20000"/>
              </a:bodyPr>
              <a:lstStyle/>
              <a:p>
                <a:r>
                  <a:rPr lang="en-GB" dirty="0"/>
                  <a:t>Represent CPD not as a table but as an RPT</a:t>
                </a:r>
              </a:p>
              <a:p>
                <a:r>
                  <a:rPr lang="en-GB" dirty="0">
                    <a:solidFill>
                      <a:schemeClr val="accent1"/>
                    </a:solidFill>
                  </a:rPr>
                  <a:t>Learn RPTs individually for each (target) predicate</a:t>
                </a:r>
              </a:p>
              <a:p>
                <a:pPr lvl="1"/>
                <a:r>
                  <a:rPr lang="en-GB" dirty="0"/>
                  <a:t>Construct aggregators: </a:t>
                </a:r>
                <a14:m>
                  <m:oMath xmlns:m="http://schemas.openxmlformats.org/officeDocument/2006/math">
                    <m:r>
                      <a:rPr lang="en-GB" i="1" dirty="0" smtClean="0">
                        <a:latin typeface="Cambria Math" panose="02040503050406030204" pitchFamily="18" charset="0"/>
                      </a:rPr>
                      <m:t>𝑚𝑜𝑑𝑒</m:t>
                    </m:r>
                  </m:oMath>
                </a14:m>
                <a:r>
                  <a:rPr lang="en-GB" dirty="0"/>
                  <a:t>, </a:t>
                </a:r>
                <a14:m>
                  <m:oMath xmlns:m="http://schemas.openxmlformats.org/officeDocument/2006/math">
                    <m:r>
                      <a:rPr lang="en-GB" i="1" dirty="0" smtClean="0">
                        <a:latin typeface="Cambria Math" panose="02040503050406030204" pitchFamily="18" charset="0"/>
                      </a:rPr>
                      <m:t>𝑐𝑜𝑢𝑛𝑡</m:t>
                    </m:r>
                  </m:oMath>
                </a14:m>
                <a:r>
                  <a:rPr lang="en-GB" dirty="0"/>
                  <a:t>, </a:t>
                </a:r>
                <a14:m>
                  <m:oMath xmlns:m="http://schemas.openxmlformats.org/officeDocument/2006/math">
                    <m:r>
                      <a:rPr lang="en-GB" i="1" dirty="0" smtClean="0">
                        <a:latin typeface="Cambria Math" panose="02040503050406030204" pitchFamily="18" charset="0"/>
                      </a:rPr>
                      <m:t>𝑝𝑟𝑜𝑝𝑜𝑟𝑡𝑖𝑜𝑛</m:t>
                    </m:r>
                  </m:oMath>
                </a14:m>
                <a:r>
                  <a:rPr lang="en-GB" dirty="0"/>
                  <a:t>, </a:t>
                </a:r>
                <a14:m>
                  <m:oMath xmlns:m="http://schemas.openxmlformats.org/officeDocument/2006/math">
                    <m:r>
                      <a:rPr lang="en-GB" i="1" dirty="0" smtClean="0">
                        <a:latin typeface="Cambria Math" panose="02040503050406030204" pitchFamily="18" charset="0"/>
                      </a:rPr>
                      <m:t>𝑑𝑒𝑔𝑟𝑒𝑒</m:t>
                    </m:r>
                  </m:oMath>
                </a14:m>
                <a:endParaRPr lang="en-GB" dirty="0"/>
              </a:p>
              <a:p>
                <a:pPr lvl="2"/>
                <a:r>
                  <a:rPr lang="en-GB" dirty="0"/>
                  <a:t>Inner nodes: decisions on aggregators </a:t>
                </a:r>
              </a:p>
              <a:p>
                <a:pPr lvl="3"/>
                <a:r>
                  <a:rPr lang="en-GB" dirty="0"/>
                  <a:t>Actually restricted to aggregated predicates</a:t>
                </a:r>
              </a:p>
              <a:p>
                <a:pPr lvl="1"/>
                <a:r>
                  <a:rPr lang="en-GB" dirty="0"/>
                  <a:t>Method: Recursive greedy partitioning</a:t>
                </a:r>
              </a:p>
              <a:p>
                <a:pPr lvl="2"/>
                <a:r>
                  <a:rPr lang="en-GB" dirty="0"/>
                  <a:t>Split on feature that maximises the correlation between feature and class using </a:t>
                </a:r>
                <a14:m>
                  <m:oMath xmlns:m="http://schemas.openxmlformats.org/officeDocument/2006/math">
                    <m:sSup>
                      <m:sSupPr>
                        <m:ctrlPr>
                          <a:rPr lang="en-GB" i="1" smtClean="0">
                            <a:solidFill>
                              <a:schemeClr val="accent4"/>
                            </a:solidFill>
                            <a:latin typeface="Cambria Math" panose="02040503050406030204" pitchFamily="18" charset="0"/>
                            <a:ea typeface="Cambria Math" panose="02040503050406030204" pitchFamily="18" charset="0"/>
                          </a:rPr>
                        </m:ctrlPr>
                      </m:sSupPr>
                      <m:e>
                        <m:r>
                          <a:rPr lang="en-GB" i="1">
                            <a:solidFill>
                              <a:schemeClr val="accent4"/>
                            </a:solidFill>
                            <a:latin typeface="Cambria Math" panose="02040503050406030204" pitchFamily="18" charset="0"/>
                            <a:ea typeface="Cambria Math" panose="02040503050406030204" pitchFamily="18" charset="0"/>
                          </a:rPr>
                          <m:t>𝜒</m:t>
                        </m:r>
                      </m:e>
                      <m:sup>
                        <m:r>
                          <a:rPr lang="de-DE" i="1">
                            <a:solidFill>
                              <a:schemeClr val="accent4"/>
                            </a:solidFill>
                            <a:latin typeface="Cambria Math" panose="02040503050406030204" pitchFamily="18" charset="0"/>
                            <a:ea typeface="Cambria Math" panose="02040503050406030204" pitchFamily="18" charset="0"/>
                          </a:rPr>
                          <m:t>2</m:t>
                        </m:r>
                      </m:sup>
                    </m:sSup>
                  </m:oMath>
                </a14:m>
                <a:r>
                  <a:rPr lang="en-GB" dirty="0">
                    <a:solidFill>
                      <a:schemeClr val="accent4"/>
                    </a:solidFill>
                  </a:rPr>
                  <a:t> </a:t>
                </a:r>
                <a:r>
                  <a:rPr lang="en-GB" dirty="0"/>
                  <a:t>statistics</a:t>
                </a:r>
              </a:p>
              <a:p>
                <a:pPr lvl="2"/>
                <a:r>
                  <a:rPr lang="en-GB" dirty="0"/>
                  <a:t>Pre-pruning with</a:t>
                </a:r>
              </a:p>
              <a:p>
                <a:pPr lvl="3"/>
                <a14:m>
                  <m:oMath xmlns:m="http://schemas.openxmlformats.org/officeDocument/2006/math">
                    <m:r>
                      <a:rPr lang="en-GB" i="1" dirty="0" smtClean="0">
                        <a:solidFill>
                          <a:schemeClr val="accent4"/>
                        </a:solidFill>
                        <a:latin typeface="Cambria Math" panose="02040503050406030204" pitchFamily="18" charset="0"/>
                      </a:rPr>
                      <m:t>𝑝</m:t>
                    </m:r>
                  </m:oMath>
                </a14:m>
                <a:r>
                  <a:rPr lang="en-GB" dirty="0"/>
                  <a:t>-value cut-off at </a:t>
                </a:r>
                <a14:m>
                  <m:oMath xmlns:m="http://schemas.openxmlformats.org/officeDocument/2006/math">
                    <m:f>
                      <m:fPr>
                        <m:ctrlPr>
                          <a:rPr lang="de-DE" i="1" dirty="0">
                            <a:latin typeface="Cambria Math" panose="02040503050406030204" pitchFamily="18" charset="0"/>
                          </a:rPr>
                        </m:ctrlPr>
                      </m:fPr>
                      <m:num>
                        <m:r>
                          <a:rPr lang="en-GB" i="1" dirty="0" smtClean="0">
                            <a:solidFill>
                              <a:schemeClr val="accent4"/>
                            </a:solidFill>
                            <a:latin typeface="Cambria Math" panose="02040503050406030204" pitchFamily="18" charset="0"/>
                          </a:rPr>
                          <m:t>0.05</m:t>
                        </m:r>
                      </m:num>
                      <m:den>
                        <m:r>
                          <a:rPr lang="de-DE" b="0" i="1" dirty="0" smtClean="0">
                            <a:latin typeface="Cambria Math" panose="02040503050406030204" pitchFamily="18" charset="0"/>
                          </a:rPr>
                          <m:t>#</m:t>
                        </m:r>
                        <m:r>
                          <a:rPr lang="de-DE" b="0" i="1" dirty="0" smtClean="0">
                            <a:latin typeface="Cambria Math" panose="02040503050406030204" pitchFamily="18" charset="0"/>
                          </a:rPr>
                          <m:t>𝑎𝑡𝑡𝑟</m:t>
                        </m:r>
                      </m:den>
                    </m:f>
                  </m:oMath>
                </a14:m>
                <a:r>
                  <a:rPr lang="en-GB" dirty="0"/>
                  <a:t> </a:t>
                </a:r>
              </a:p>
              <a:p>
                <a:pPr lvl="3"/>
                <a:r>
                  <a:rPr lang="en-GB" dirty="0"/>
                  <a:t>depth cut-off at </a:t>
                </a:r>
                <a14:m>
                  <m:oMath xmlns:m="http://schemas.openxmlformats.org/officeDocument/2006/math">
                    <m:r>
                      <a:rPr lang="en-GB" i="1" dirty="0">
                        <a:latin typeface="Cambria Math" panose="02040503050406030204" pitchFamily="18" charset="0"/>
                      </a:rPr>
                      <m:t>7</m:t>
                    </m:r>
                  </m:oMath>
                </a14:m>
                <a:endParaRPr lang="en-GB" dirty="0"/>
              </a:p>
              <a:p>
                <a:pPr lvl="2"/>
                <a:r>
                  <a:rPr lang="en-GB" dirty="0"/>
                  <a:t>Class distribution in leaves</a:t>
                </a:r>
              </a:p>
            </p:txBody>
          </p:sp>
        </mc:Choice>
        <mc:Fallback xmlns="">
          <p:sp>
            <p:nvSpPr>
              <p:cNvPr id="3" name="Content Placeholder 2">
                <a:extLst>
                  <a:ext uri="{FF2B5EF4-FFF2-40B4-BE49-F238E27FC236}">
                    <a16:creationId xmlns:a16="http://schemas.microsoft.com/office/drawing/2014/main" id="{2AFAEC4D-F730-554A-8D2E-305129C1AA91}"/>
                  </a:ext>
                </a:extLst>
              </p:cNvPr>
              <p:cNvSpPr>
                <a:spLocks noGrp="1" noRot="1" noChangeAspect="1" noMove="1" noResize="1" noEditPoints="1" noAdjustHandles="1" noChangeArrowheads="1" noChangeShapeType="1" noTextEdit="1"/>
              </p:cNvSpPr>
              <p:nvPr>
                <p:ph idx="1"/>
              </p:nvPr>
            </p:nvSpPr>
            <p:spPr>
              <a:xfrm>
                <a:off x="628650" y="1158240"/>
                <a:ext cx="4577013" cy="5322771"/>
              </a:xfrm>
              <a:blipFill>
                <a:blip r:embed="rId3"/>
                <a:stretch>
                  <a:fillRect l="-2216" t="-285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9BE2F06-0DC4-9249-B1E3-FC1A29EE0A9D}"/>
              </a:ext>
            </a:extLst>
          </p:cNvPr>
          <p:cNvSpPr>
            <a:spLocks noGrp="1"/>
          </p:cNvSpPr>
          <p:nvPr>
            <p:ph type="sldNum" sz="quarter" idx="12"/>
          </p:nvPr>
        </p:nvSpPr>
        <p:spPr/>
        <p:txBody>
          <a:bodyPr/>
          <a:lstStyle/>
          <a:p>
            <a:fld id="{67C9959E-8E6B-B04C-9955-EA096F41CA7A}" type="slidenum">
              <a:rPr lang="en-GB" smtClean="0"/>
              <a:t>78</a:t>
            </a:fld>
            <a:endParaRPr lang="en-GB"/>
          </a:p>
        </p:txBody>
      </p:sp>
      <p:pic>
        <p:nvPicPr>
          <p:cNvPr id="5" name="Picture 4">
            <a:extLst>
              <a:ext uri="{FF2B5EF4-FFF2-40B4-BE49-F238E27FC236}">
                <a16:creationId xmlns:a16="http://schemas.microsoft.com/office/drawing/2014/main" id="{F6A26F29-66A0-6848-A16A-4215BB0E91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95688" y="1054280"/>
            <a:ext cx="3921160" cy="2805808"/>
          </a:xfrm>
          <a:prstGeom prst="rect">
            <a:avLst/>
          </a:prstGeom>
        </p:spPr>
      </p:pic>
      <p:sp>
        <p:nvSpPr>
          <p:cNvPr id="7" name="TextBox 6">
            <a:extLst>
              <a:ext uri="{FF2B5EF4-FFF2-40B4-BE49-F238E27FC236}">
                <a16:creationId xmlns:a16="http://schemas.microsoft.com/office/drawing/2014/main" id="{CC5A629A-2C89-1048-BE23-23B7300D2010}"/>
              </a:ext>
            </a:extLst>
          </p:cNvPr>
          <p:cNvSpPr txBox="1"/>
          <p:nvPr/>
        </p:nvSpPr>
        <p:spPr>
          <a:xfrm>
            <a:off x="1913493" y="6316556"/>
            <a:ext cx="3834164" cy="400110"/>
          </a:xfrm>
          <a:prstGeom prst="rect">
            <a:avLst/>
          </a:prstGeom>
          <a:noFill/>
        </p:spPr>
        <p:txBody>
          <a:bodyPr wrap="square" rtlCol="0">
            <a:spAutoFit/>
          </a:bodyPr>
          <a:lstStyle/>
          <a:p>
            <a:r>
              <a:rPr lang="en-GB" sz="1000" dirty="0">
                <a:solidFill>
                  <a:srgbClr val="A5A5A5"/>
                </a:solidFill>
              </a:rPr>
              <a:t>Jennifer Neville, David Jensen, Lisa Friedland, and Michael Hay: </a:t>
            </a:r>
            <a:br>
              <a:rPr lang="en-GB" sz="1000" dirty="0">
                <a:solidFill>
                  <a:srgbClr val="A5A5A5"/>
                </a:solidFill>
              </a:rPr>
            </a:br>
            <a:r>
              <a:rPr lang="en-GB" sz="1000" dirty="0">
                <a:solidFill>
                  <a:srgbClr val="A5A5A5"/>
                </a:solidFill>
              </a:rPr>
              <a:t>Learning Relational Probability Trees. In </a:t>
            </a:r>
            <a:r>
              <a:rPr lang="en-GB" sz="1000" i="1" dirty="0">
                <a:solidFill>
                  <a:srgbClr val="A5A5A5"/>
                </a:solidFill>
              </a:rPr>
              <a:t>SIGKDD-03 Proceedings</a:t>
            </a:r>
            <a:r>
              <a:rPr lang="en-GB" sz="1000" dirty="0">
                <a:solidFill>
                  <a:srgbClr val="A5A5A5"/>
                </a:solidFill>
              </a:rPr>
              <a:t>, 2003.</a:t>
            </a:r>
            <a:endParaRPr lang="en-GB" dirty="0">
              <a:solidFill>
                <a:srgbClr val="FF0000"/>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96632DA-9484-FF45-BD4D-3BC1694B29FC}"/>
                  </a:ext>
                </a:extLst>
              </p:cNvPr>
              <p:cNvSpPr/>
              <p:nvPr/>
            </p:nvSpPr>
            <p:spPr>
              <a:xfrm>
                <a:off x="5311798" y="3860088"/>
                <a:ext cx="3711185" cy="258532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14:m>
                  <m:oMath xmlns:m="http://schemas.openxmlformats.org/officeDocument/2006/math">
                    <m:sSup>
                      <m:sSupPr>
                        <m:ctrlPr>
                          <a:rPr lang="en-GB" i="1" smtClean="0">
                            <a:solidFill>
                              <a:schemeClr val="accent4"/>
                            </a:solidFill>
                            <a:latin typeface="Cambria Math" panose="02040503050406030204" pitchFamily="18" charset="0"/>
                            <a:ea typeface="Cambria Math" panose="02040503050406030204" pitchFamily="18" charset="0"/>
                          </a:rPr>
                        </m:ctrlPr>
                      </m:sSupPr>
                      <m:e>
                        <m:r>
                          <a:rPr lang="en-GB" i="1">
                            <a:solidFill>
                              <a:schemeClr val="accent4"/>
                            </a:solidFill>
                            <a:latin typeface="Cambria Math" panose="02040503050406030204" pitchFamily="18" charset="0"/>
                            <a:ea typeface="Cambria Math" panose="02040503050406030204" pitchFamily="18" charset="0"/>
                          </a:rPr>
                          <m:t>𝜒</m:t>
                        </m:r>
                      </m:e>
                      <m:sup>
                        <m:r>
                          <a:rPr lang="de-DE" i="1">
                            <a:solidFill>
                              <a:schemeClr val="accent4"/>
                            </a:solidFill>
                            <a:latin typeface="Cambria Math" panose="02040503050406030204" pitchFamily="18" charset="0"/>
                            <a:ea typeface="Cambria Math" panose="02040503050406030204" pitchFamily="18" charset="0"/>
                          </a:rPr>
                          <m:t>2</m:t>
                        </m:r>
                      </m:sup>
                    </m:sSup>
                  </m:oMath>
                </a14:m>
                <a:r>
                  <a:rPr lang="en-GB" dirty="0">
                    <a:solidFill>
                      <a:schemeClr val="accent4"/>
                    </a:solidFill>
                  </a:rPr>
                  <a:t> </a:t>
                </a:r>
                <a:r>
                  <a:rPr lang="en-GB" dirty="0"/>
                  <a:t>statistics: Calculate a so-called </a:t>
                </a:r>
                <a14:m>
                  <m:oMath xmlns:m="http://schemas.openxmlformats.org/officeDocument/2006/math">
                    <m:r>
                      <a:rPr lang="en-GB" i="1" dirty="0" smtClean="0">
                        <a:solidFill>
                          <a:schemeClr val="accent4"/>
                        </a:solidFill>
                        <a:latin typeface="Cambria Math" panose="02040503050406030204" pitchFamily="18" charset="0"/>
                      </a:rPr>
                      <m:t>𝑝</m:t>
                    </m:r>
                  </m:oMath>
                </a14:m>
                <a:r>
                  <a:rPr lang="en-GB" dirty="0"/>
                  <a:t>-value as roughly the normalised sum of squared deviations between observed and theoretical frequencies</a:t>
                </a:r>
              </a:p>
              <a:p>
                <a:pPr marL="285750" indent="-285750">
                  <a:buFont typeface="Arial" panose="020B0604020202020204" pitchFamily="34" charset="0"/>
                  <a:buChar char="•"/>
                </a:pPr>
                <a:r>
                  <a:rPr lang="en-GB" dirty="0"/>
                  <a:t>Used in hypothesis testing to test, e.g., if observed values follow a theoretical distribution; </a:t>
                </a:r>
                <a:r>
                  <a:rPr lang="en-GB" dirty="0">
                    <a:solidFill>
                      <a:schemeClr val="accent4"/>
                    </a:solidFill>
                  </a:rPr>
                  <a:t>given </a:t>
                </a:r>
                <a14:m>
                  <m:oMath xmlns:m="http://schemas.openxmlformats.org/officeDocument/2006/math">
                    <m:r>
                      <a:rPr lang="en-GB" i="1">
                        <a:solidFill>
                          <a:schemeClr val="accent4"/>
                        </a:solidFill>
                        <a:latin typeface="Cambria Math" panose="02040503050406030204" pitchFamily="18" charset="0"/>
                        <a:ea typeface="Cambria Math" panose="02040503050406030204" pitchFamily="18" charset="0"/>
                      </a:rPr>
                      <m:t>𝛼</m:t>
                    </m:r>
                  </m:oMath>
                </a14:m>
                <a:r>
                  <a:rPr lang="en-GB" dirty="0">
                    <a:solidFill>
                      <a:schemeClr val="accent4"/>
                    </a:solidFill>
                  </a:rPr>
                  <a:t>, often </a:t>
                </a:r>
                <a14:m>
                  <m:oMath xmlns:m="http://schemas.openxmlformats.org/officeDocument/2006/math">
                    <m:r>
                      <m:rPr>
                        <m:sty m:val="p"/>
                      </m:rPr>
                      <a:rPr lang="el-GR" i="1">
                        <a:solidFill>
                          <a:schemeClr val="accent4"/>
                        </a:solidFill>
                        <a:latin typeface="Cambria Math" panose="02040503050406030204" pitchFamily="18" charset="0"/>
                        <a:ea typeface="Cambria Math" panose="02040503050406030204" pitchFamily="18" charset="0"/>
                      </a:rPr>
                      <m:t>α</m:t>
                    </m:r>
                    <m:r>
                      <a:rPr lang="de-DE" i="1">
                        <a:solidFill>
                          <a:schemeClr val="accent4"/>
                        </a:solidFill>
                        <a:latin typeface="Cambria Math" panose="02040503050406030204" pitchFamily="18" charset="0"/>
                        <a:ea typeface="Cambria Math" panose="02040503050406030204" pitchFamily="18" charset="0"/>
                      </a:rPr>
                      <m:t>=</m:t>
                    </m:r>
                    <m:r>
                      <a:rPr lang="de-DE" i="1">
                        <a:solidFill>
                          <a:schemeClr val="accent4"/>
                        </a:solidFill>
                        <a:latin typeface="Cambria Math" panose="02040503050406030204" pitchFamily="18" charset="0"/>
                      </a:rPr>
                      <m:t>0.05</m:t>
                    </m:r>
                  </m:oMath>
                </a14:m>
                <a:r>
                  <a:rPr lang="en-GB" dirty="0">
                    <a:solidFill>
                      <a:schemeClr val="accent4"/>
                    </a:solidFill>
                  </a:rPr>
                  <a:t>, if </a:t>
                </a:r>
                <a14:m>
                  <m:oMath xmlns:m="http://schemas.openxmlformats.org/officeDocument/2006/math">
                    <m:r>
                      <a:rPr lang="en-GB" i="1" dirty="0">
                        <a:solidFill>
                          <a:schemeClr val="accent4"/>
                        </a:solidFill>
                        <a:latin typeface="Cambria Math" panose="02040503050406030204" pitchFamily="18" charset="0"/>
                      </a:rPr>
                      <m:t>𝑝</m:t>
                    </m:r>
                    <m:r>
                      <a:rPr lang="de-DE" b="0" i="1" dirty="0" smtClean="0">
                        <a:solidFill>
                          <a:schemeClr val="accent4"/>
                        </a:solidFill>
                        <a:latin typeface="Cambria Math" panose="02040503050406030204" pitchFamily="18" charset="0"/>
                      </a:rPr>
                      <m:t>&lt;</m:t>
                    </m:r>
                    <m:r>
                      <a:rPr lang="de-DE" b="0" i="1" dirty="0" smtClean="0">
                        <a:solidFill>
                          <a:schemeClr val="accent4"/>
                        </a:solidFill>
                        <a:latin typeface="Cambria Math" panose="02040503050406030204" pitchFamily="18" charset="0"/>
                        <a:ea typeface="Cambria Math" panose="02040503050406030204" pitchFamily="18" charset="0"/>
                      </a:rPr>
                      <m:t>𝛼</m:t>
                    </m:r>
                  </m:oMath>
                </a14:m>
                <a:r>
                  <a:rPr lang="en-GB" dirty="0">
                    <a:solidFill>
                      <a:schemeClr val="accent4"/>
                    </a:solidFill>
                  </a:rPr>
                  <a:t>, reject H</a:t>
                </a:r>
                <a:r>
                  <a:rPr lang="en-GB" baseline="-25000" dirty="0">
                    <a:solidFill>
                      <a:schemeClr val="accent4"/>
                    </a:solidFill>
                  </a:rPr>
                  <a:t>0</a:t>
                </a:r>
                <a:endParaRPr lang="en-GB" baseline="-25000" dirty="0"/>
              </a:p>
              <a:p>
                <a:r>
                  <a:rPr lang="en-GB" dirty="0"/>
                  <a:t>(More: Topic 5 </a:t>
                </a:r>
                <a:r>
                  <a:rPr lang="en-GB" dirty="0">
                    <a:solidFill>
                      <a:schemeClr val="bg2">
                        <a:lumMod val="90000"/>
                      </a:schemeClr>
                    </a:solidFill>
                    <a:hlinkClick r:id="rId5">
                      <a:extLst>
                        <a:ext uri="{A12FA001-AC4F-418D-AE19-62706E023703}">
                          <ahyp:hlinkClr xmlns:ahyp="http://schemas.microsoft.com/office/drawing/2018/hyperlinkcolor" val="tx"/>
                        </a:ext>
                      </a:extLst>
                    </a:hlinkClick>
                  </a:rPr>
                  <a:t>here</a:t>
                </a:r>
                <a:r>
                  <a:rPr lang="en-GB" dirty="0"/>
                  <a:t>) </a:t>
                </a:r>
              </a:p>
            </p:txBody>
          </p:sp>
        </mc:Choice>
        <mc:Fallback xmlns="">
          <p:sp>
            <p:nvSpPr>
              <p:cNvPr id="8" name="Rectangle 7">
                <a:extLst>
                  <a:ext uri="{FF2B5EF4-FFF2-40B4-BE49-F238E27FC236}">
                    <a16:creationId xmlns:a16="http://schemas.microsoft.com/office/drawing/2014/main" id="{596632DA-9484-FF45-BD4D-3BC1694B29FC}"/>
                  </a:ext>
                </a:extLst>
              </p:cNvPr>
              <p:cNvSpPr>
                <a:spLocks noRot="1" noChangeAspect="1" noMove="1" noResize="1" noEditPoints="1" noAdjustHandles="1" noChangeArrowheads="1" noChangeShapeType="1" noTextEdit="1"/>
              </p:cNvSpPr>
              <p:nvPr/>
            </p:nvSpPr>
            <p:spPr>
              <a:xfrm>
                <a:off x="5311798" y="3860088"/>
                <a:ext cx="3711185" cy="2585323"/>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48827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FC54D-43AE-5C4F-85B7-B52377A277DE}"/>
              </a:ext>
            </a:extLst>
          </p:cNvPr>
          <p:cNvSpPr>
            <a:spLocks noGrp="1"/>
          </p:cNvSpPr>
          <p:nvPr>
            <p:ph type="title"/>
          </p:nvPr>
        </p:nvSpPr>
        <p:spPr/>
        <p:txBody>
          <a:bodyPr/>
          <a:lstStyle/>
          <a:p>
            <a:r>
              <a:rPr lang="en-GB" dirty="0"/>
              <a:t>Boosting Idea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2B0181-43DC-3D41-84E8-2B1AB417E045}"/>
                  </a:ext>
                </a:extLst>
              </p:cNvPr>
              <p:cNvSpPr>
                <a:spLocks noGrp="1"/>
              </p:cNvSpPr>
              <p:nvPr>
                <p:ph idx="1"/>
              </p:nvPr>
            </p:nvSpPr>
            <p:spPr>
              <a:xfrm>
                <a:off x="628649" y="1158240"/>
                <a:ext cx="8323476" cy="2749304"/>
              </a:xfrm>
            </p:spPr>
            <p:txBody>
              <a:bodyPr>
                <a:normAutofit fontScale="85000" lnSpcReduction="10000"/>
              </a:bodyPr>
              <a:lstStyle/>
              <a:p>
                <a:r>
                  <a:rPr lang="en-GB" dirty="0"/>
                  <a:t>Use an </a:t>
                </a:r>
                <a:r>
                  <a:rPr lang="en-GB" i="1" dirty="0"/>
                  <a:t>ensemble</a:t>
                </a:r>
                <a:r>
                  <a:rPr lang="en-GB" dirty="0"/>
                  <a:t> of classifiers (</a:t>
                </a:r>
                <a14:m>
                  <m:oMath xmlns:m="http://schemas.openxmlformats.org/officeDocument/2006/math">
                    <m:r>
                      <a:rPr lang="en-GB" b="1" i="1" dirty="0">
                        <a:latin typeface="Cambria Math" panose="02040503050406030204" pitchFamily="18" charset="0"/>
                      </a:rPr>
                      <m:t>𝒙</m:t>
                    </m:r>
                  </m:oMath>
                </a14:m>
                <a:r>
                  <a:rPr lang="en-GB" dirty="0"/>
                  <a:t>: feature vector, </a:t>
                </a:r>
                <a14:m>
                  <m:oMath xmlns:m="http://schemas.openxmlformats.org/officeDocument/2006/math">
                    <m:r>
                      <a:rPr lang="en-GB" i="1" dirty="0">
                        <a:latin typeface="Cambria Math" panose="02040503050406030204" pitchFamily="18" charset="0"/>
                      </a:rPr>
                      <m:t>𝑦</m:t>
                    </m:r>
                  </m:oMath>
                </a14:m>
                <a:r>
                  <a:rPr lang="en-GB" dirty="0"/>
                  <a:t>: class labels) </a:t>
                </a:r>
              </a:p>
              <a:p>
                <a:pPr lvl="1"/>
                <a:r>
                  <a:rPr lang="en-GB" dirty="0"/>
                  <a:t>Each classifier marginally better than random guessing</a:t>
                </a:r>
              </a:p>
              <a:p>
                <a:pPr lvl="2"/>
                <a:r>
                  <a:rPr lang="en-GB" dirty="0"/>
                  <a:t>Idea: each (simple) classifier works well enough for a subset of the samples but not all of them; loop:</a:t>
                </a:r>
              </a:p>
              <a:p>
                <a:pPr lvl="3"/>
                <a:r>
                  <a:rPr lang="en-GB" dirty="0"/>
                  <a:t>Train a classifier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h</m:t>
                        </m:r>
                      </m:e>
                      <m:sub>
                        <m:r>
                          <a:rPr lang="de-DE" b="0" i="1" dirty="0" smtClean="0">
                            <a:latin typeface="Cambria Math" panose="02040503050406030204" pitchFamily="18" charset="0"/>
                          </a:rPr>
                          <m:t>𝑖</m:t>
                        </m:r>
                      </m:sub>
                    </m:sSub>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𝒙</m:t>
                        </m:r>
                      </m:e>
                    </m:d>
                  </m:oMath>
                </a14:m>
                <a:r>
                  <a:rPr lang="en-GB" dirty="0"/>
                  <a:t> on the current training set, add it to ensemble</a:t>
                </a:r>
              </a:p>
              <a:p>
                <a:pPr lvl="3"/>
                <a:r>
                  <a:rPr lang="en-GB" dirty="0"/>
                  <a:t>Find out which samples do not work well in ensemble, prioritise them, e.g., weight them higher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𝑤</m:t>
                        </m:r>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Sub>
                  </m:oMath>
                </a14:m>
                <a:r>
                  <a:rPr lang="en-GB" dirty="0"/>
                  <a:t>), in the current training set </a:t>
                </a:r>
                <a14:m>
                  <m:oMath xmlns:m="http://schemas.openxmlformats.org/officeDocument/2006/math">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𝑆</m:t>
                        </m:r>
                      </m:e>
                      <m:sup>
                        <m:r>
                          <a:rPr lang="de-DE" b="0" i="1" dirty="0" smtClean="0">
                            <a:latin typeface="Cambria Math" panose="02040503050406030204" pitchFamily="18" charset="0"/>
                          </a:rPr>
                          <m:t>′</m:t>
                        </m:r>
                      </m:sup>
                    </m:sSup>
                  </m:oMath>
                </a14:m>
                <a:endParaRPr lang="en-GB" dirty="0"/>
              </a:p>
              <a:p>
                <a:pPr lvl="1"/>
                <a:r>
                  <a:rPr lang="en-GB" dirty="0"/>
                  <a:t>Combine these weak classifiers to one strong classifier </a:t>
                </a:r>
                <a14:m>
                  <m:oMath xmlns:m="http://schemas.openxmlformats.org/officeDocument/2006/math">
                    <m:r>
                      <a:rPr lang="en-GB" i="1" dirty="0">
                        <a:latin typeface="Cambria Math" panose="02040503050406030204" pitchFamily="18" charset="0"/>
                      </a:rPr>
                      <m:t>h</m:t>
                    </m:r>
                    <m:d>
                      <m:dPr>
                        <m:ctrlPr>
                          <a:rPr lang="de-DE" i="1" dirty="0">
                            <a:latin typeface="Cambria Math" panose="02040503050406030204" pitchFamily="18" charset="0"/>
                          </a:rPr>
                        </m:ctrlPr>
                      </m:dPr>
                      <m:e>
                        <m:r>
                          <a:rPr lang="de-DE" b="1" i="1" dirty="0">
                            <a:latin typeface="Cambria Math" panose="02040503050406030204" pitchFamily="18" charset="0"/>
                          </a:rPr>
                          <m:t>𝒙</m:t>
                        </m:r>
                      </m:e>
                    </m:d>
                  </m:oMath>
                </a14:m>
                <a:endParaRPr lang="en-GB" dirty="0"/>
              </a:p>
              <a:p>
                <a:pPr lvl="2"/>
                <a:r>
                  <a:rPr lang="en-GB" dirty="0"/>
                  <a:t>Using a weighted sum: </a:t>
                </a:r>
                <a14:m>
                  <m:oMath xmlns:m="http://schemas.openxmlformats.org/officeDocument/2006/math">
                    <m:r>
                      <a:rPr lang="en-GB" i="1" dirty="0" smtClean="0">
                        <a:latin typeface="Cambria Math" panose="02040503050406030204" pitchFamily="18" charset="0"/>
                      </a:rPr>
                      <m:t>h</m:t>
                    </m:r>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𝒙</m:t>
                        </m:r>
                      </m:e>
                    </m:d>
                    <m:r>
                      <a:rPr lang="de-DE" b="0" i="1" dirty="0" smtClean="0">
                        <a:latin typeface="Cambria Math" panose="02040503050406030204" pitchFamily="18" charset="0"/>
                      </a:rPr>
                      <m:t>=</m:t>
                    </m:r>
                    <m:nary>
                      <m:naryPr>
                        <m:chr m:val="∑"/>
                        <m:limLoc m:val="subSup"/>
                        <m:supHide m:val="on"/>
                        <m:ctrlPr>
                          <a:rPr lang="de-DE" b="0" i="1" dirty="0" smtClean="0">
                            <a:latin typeface="Cambria Math" panose="02040503050406030204" pitchFamily="18" charset="0"/>
                          </a:rPr>
                        </m:ctrlPr>
                      </m:naryPr>
                      <m:sub>
                        <m:r>
                          <m:rPr>
                            <m:brk m:alnAt="9"/>
                          </m:rPr>
                          <a:rPr lang="de-DE" b="0" i="1" dirty="0" smtClean="0">
                            <a:latin typeface="Cambria Math" panose="02040503050406030204" pitchFamily="18" charset="0"/>
                          </a:rPr>
                          <m:t>𝑖</m:t>
                        </m:r>
                      </m:sub>
                      <m:sup/>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𝛼</m:t>
                            </m:r>
                          </m:e>
                          <m:sub>
                            <m:r>
                              <a:rPr lang="de-DE" b="0" i="1" dirty="0" smtClean="0">
                                <a:latin typeface="Cambria Math" panose="02040503050406030204" pitchFamily="18" charset="0"/>
                                <a:ea typeface="Cambria Math" panose="02040503050406030204" pitchFamily="18" charset="0"/>
                              </a:rPr>
                              <m:t>𝑖</m:t>
                            </m:r>
                          </m:sub>
                        </m:s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h</m:t>
                            </m:r>
                          </m:e>
                          <m:sub>
                            <m:r>
                              <a:rPr lang="de-DE" b="0" i="1" dirty="0" smtClean="0">
                                <a:latin typeface="Cambria Math" panose="02040503050406030204" pitchFamily="18" charset="0"/>
                              </a:rPr>
                              <m:t>𝑖</m:t>
                            </m:r>
                          </m:sub>
                        </m:sSub>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𝒙</m:t>
                            </m:r>
                          </m:e>
                        </m:d>
                      </m:e>
                    </m:nary>
                  </m:oMath>
                </a14:m>
                <a:endParaRPr lang="en-GB" dirty="0"/>
              </a:p>
              <a:p>
                <a:pPr lvl="1"/>
                <a:r>
                  <a:rPr lang="en-GB" dirty="0"/>
                  <a:t>E.g., </a:t>
                </a:r>
                <a:r>
                  <a:rPr lang="en-GB" i="1" dirty="0"/>
                  <a:t>AdaBoost</a:t>
                </a:r>
                <a:r>
                  <a:rPr lang="en-GB" dirty="0"/>
                  <a:t> with decision trees:</a:t>
                </a:r>
              </a:p>
            </p:txBody>
          </p:sp>
        </mc:Choice>
        <mc:Fallback xmlns="">
          <p:sp>
            <p:nvSpPr>
              <p:cNvPr id="3" name="Content Placeholder 2">
                <a:extLst>
                  <a:ext uri="{FF2B5EF4-FFF2-40B4-BE49-F238E27FC236}">
                    <a16:creationId xmlns:a16="http://schemas.microsoft.com/office/drawing/2014/main" id="{A92B0181-43DC-3D41-84E8-2B1AB417E045}"/>
                  </a:ext>
                </a:extLst>
              </p:cNvPr>
              <p:cNvSpPr>
                <a:spLocks noGrp="1" noRot="1" noChangeAspect="1" noMove="1" noResize="1" noEditPoints="1" noAdjustHandles="1" noChangeArrowheads="1" noChangeShapeType="1" noTextEdit="1"/>
              </p:cNvSpPr>
              <p:nvPr>
                <p:ph idx="1"/>
              </p:nvPr>
            </p:nvSpPr>
            <p:spPr>
              <a:xfrm>
                <a:off x="628649" y="1158240"/>
                <a:ext cx="8323476" cy="2749304"/>
              </a:xfrm>
              <a:blipFill>
                <a:blip r:embed="rId2"/>
                <a:stretch>
                  <a:fillRect l="-761" t="-3670" r="-609" b="-1009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A536405-A42A-5F4B-9295-17A0FCAA207B}"/>
              </a:ext>
            </a:extLst>
          </p:cNvPr>
          <p:cNvSpPr>
            <a:spLocks noGrp="1"/>
          </p:cNvSpPr>
          <p:nvPr>
            <p:ph type="sldNum" sz="quarter" idx="12"/>
          </p:nvPr>
        </p:nvSpPr>
        <p:spPr/>
        <p:txBody>
          <a:bodyPr/>
          <a:lstStyle/>
          <a:p>
            <a:fld id="{67C9959E-8E6B-B04C-9955-EA096F41CA7A}" type="slidenum">
              <a:rPr lang="en-GB" smtClean="0"/>
              <a:t>79</a:t>
            </a:fld>
            <a:endParaRPr lang="en-GB"/>
          </a:p>
        </p:txBody>
      </p:sp>
      <p:grpSp>
        <p:nvGrpSpPr>
          <p:cNvPr id="5" name="Group 4">
            <a:extLst>
              <a:ext uri="{FF2B5EF4-FFF2-40B4-BE49-F238E27FC236}">
                <a16:creationId xmlns:a16="http://schemas.microsoft.com/office/drawing/2014/main" id="{4ABD9C7E-DF1C-894B-B9E3-26160EF811FD}"/>
              </a:ext>
            </a:extLst>
          </p:cNvPr>
          <p:cNvGrpSpPr/>
          <p:nvPr/>
        </p:nvGrpSpPr>
        <p:grpSpPr>
          <a:xfrm>
            <a:off x="557235" y="4613194"/>
            <a:ext cx="1383803" cy="1516366"/>
            <a:chOff x="1108938" y="2672595"/>
            <a:chExt cx="1383803" cy="1516366"/>
          </a:xfrm>
        </p:grpSpPr>
        <p:sp>
          <p:nvSpPr>
            <p:cNvPr id="6" name="Rounded Rectangle 5">
              <a:extLst>
                <a:ext uri="{FF2B5EF4-FFF2-40B4-BE49-F238E27FC236}">
                  <a16:creationId xmlns:a16="http://schemas.microsoft.com/office/drawing/2014/main" id="{2C197369-8052-CF40-9883-AF2769A5622E}"/>
                </a:ext>
              </a:extLst>
            </p:cNvPr>
            <p:cNvSpPr/>
            <p:nvPr/>
          </p:nvSpPr>
          <p:spPr>
            <a:xfrm>
              <a:off x="1712278" y="2794862"/>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B9ABAB03-436D-204D-8AB7-CBA08B91FFF6}"/>
                </a:ext>
              </a:extLst>
            </p:cNvPr>
            <p:cNvCxnSpPr>
              <a:stCxn id="6" idx="2"/>
              <a:endCxn id="13" idx="0"/>
            </p:cNvCxnSpPr>
            <p:nvPr/>
          </p:nvCxnSpPr>
          <p:spPr>
            <a:xfrm flipH="1">
              <a:off x="1508572" y="2976099"/>
              <a:ext cx="309539"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E3CC16F-2123-5C46-B1B0-D7B78D4586CD}"/>
                </a:ext>
              </a:extLst>
            </p:cNvPr>
            <p:cNvCxnSpPr>
              <a:stCxn id="6" idx="2"/>
              <a:endCxn id="14" idx="0"/>
            </p:cNvCxnSpPr>
            <p:nvPr/>
          </p:nvCxnSpPr>
          <p:spPr>
            <a:xfrm>
              <a:off x="1818111" y="2976099"/>
              <a:ext cx="273437"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DB9D21A-402E-034C-8A73-5C1FE2444973}"/>
                </a:ext>
              </a:extLst>
            </p:cNvPr>
            <p:cNvCxnSpPr>
              <a:stCxn id="13" idx="2"/>
              <a:endCxn id="15" idx="0"/>
            </p:cNvCxnSpPr>
            <p:nvPr/>
          </p:nvCxnSpPr>
          <p:spPr>
            <a:xfrm flipH="1">
              <a:off x="1338662" y="3488960"/>
              <a:ext cx="169910"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A01E49C-34CD-E14C-B65D-D660A7F7331B}"/>
                </a:ext>
              </a:extLst>
            </p:cNvPr>
            <p:cNvCxnSpPr>
              <a:stCxn id="13" idx="2"/>
              <a:endCxn id="16" idx="0"/>
            </p:cNvCxnSpPr>
            <p:nvPr/>
          </p:nvCxnSpPr>
          <p:spPr>
            <a:xfrm>
              <a:off x="1508572" y="3488960"/>
              <a:ext cx="148249"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8BC1574-0385-694C-B2F2-61E5450BEB9E}"/>
                </a:ext>
              </a:extLst>
            </p:cNvPr>
            <p:cNvCxnSpPr>
              <a:stCxn id="14" idx="2"/>
              <a:endCxn id="17" idx="0"/>
            </p:cNvCxnSpPr>
            <p:nvPr/>
          </p:nvCxnSpPr>
          <p:spPr>
            <a:xfrm flipH="1">
              <a:off x="1962137" y="3488960"/>
              <a:ext cx="129411"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C8EE835-8E1F-304F-BABE-653D9E24D242}"/>
                </a:ext>
              </a:extLst>
            </p:cNvPr>
            <p:cNvCxnSpPr>
              <a:stCxn id="14" idx="2"/>
              <a:endCxn id="18" idx="0"/>
            </p:cNvCxnSpPr>
            <p:nvPr/>
          </p:nvCxnSpPr>
          <p:spPr>
            <a:xfrm>
              <a:off x="2091548" y="3488960"/>
              <a:ext cx="167614"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60839299-D482-8348-8C71-C2A7BC49BF2E}"/>
                </a:ext>
              </a:extLst>
            </p:cNvPr>
            <p:cNvSpPr/>
            <p:nvPr/>
          </p:nvSpPr>
          <p:spPr>
            <a:xfrm>
              <a:off x="1402739"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96E18299-9DC8-F44D-888E-07B1982FD0EC}"/>
                </a:ext>
              </a:extLst>
            </p:cNvPr>
            <p:cNvSpPr/>
            <p:nvPr/>
          </p:nvSpPr>
          <p:spPr>
            <a:xfrm>
              <a:off x="1985715"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5F6A3552-BFED-7843-8CCD-87C3C5783572}"/>
                </a:ext>
              </a:extLst>
            </p:cNvPr>
            <p:cNvSpPr/>
            <p:nvPr/>
          </p:nvSpPr>
          <p:spPr>
            <a:xfrm>
              <a:off x="12328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640901EA-8332-1144-85AD-0F4F2F10CD7E}"/>
                </a:ext>
              </a:extLst>
            </p:cNvPr>
            <p:cNvSpPr/>
            <p:nvPr/>
          </p:nvSpPr>
          <p:spPr>
            <a:xfrm>
              <a:off x="1550988"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39F05C6B-F40F-344A-A264-D8B3F4753AF8}"/>
                </a:ext>
              </a:extLst>
            </p:cNvPr>
            <p:cNvSpPr/>
            <p:nvPr/>
          </p:nvSpPr>
          <p:spPr>
            <a:xfrm>
              <a:off x="1856304"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271A8468-FD7E-BA43-B2F5-541AFDEA3EB8}"/>
                </a:ext>
              </a:extLst>
            </p:cNvPr>
            <p:cNvSpPr/>
            <p:nvPr/>
          </p:nvSpPr>
          <p:spPr>
            <a:xfrm>
              <a:off x="21533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E3F853C1-4496-1A48-8699-4A42F8378E7E}"/>
                </a:ext>
              </a:extLst>
            </p:cNvPr>
            <p:cNvSpPr/>
            <p:nvPr/>
          </p:nvSpPr>
          <p:spPr>
            <a:xfrm>
              <a:off x="1108938" y="2672595"/>
              <a:ext cx="1383803" cy="1516366"/>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1A21562-F427-8D40-A115-75E4088D1EAF}"/>
                  </a:ext>
                </a:extLst>
              </p:cNvPr>
              <p:cNvSpPr txBox="1"/>
              <p:nvPr/>
            </p:nvSpPr>
            <p:spPr>
              <a:xfrm>
                <a:off x="4915991" y="3520762"/>
                <a:ext cx="1790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h</m:t>
                      </m:r>
                      <m:d>
                        <m:dPr>
                          <m:ctrlPr>
                            <a:rPr lang="de-DE" i="1" dirty="0">
                              <a:latin typeface="Cambria Math" panose="02040503050406030204" pitchFamily="18" charset="0"/>
                            </a:rPr>
                          </m:ctrlPr>
                        </m:dPr>
                        <m:e>
                          <m:r>
                            <a:rPr lang="de-DE" b="1" i="1" dirty="0">
                              <a:latin typeface="Cambria Math" panose="02040503050406030204" pitchFamily="18" charset="0"/>
                            </a:rPr>
                            <m:t>𝒙</m:t>
                          </m:r>
                        </m:e>
                      </m:d>
                      <m:r>
                        <a:rPr lang="de-DE" i="1" dirty="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𝛼</m:t>
                          </m:r>
                        </m:e>
                        <m:sub>
                          <m:r>
                            <a:rPr lang="de-DE" b="0" i="1" dirty="0" smtClean="0">
                              <a:latin typeface="Cambria Math" panose="02040503050406030204" pitchFamily="18" charset="0"/>
                              <a:ea typeface="Cambria Math" panose="02040503050406030204" pitchFamily="18" charset="0"/>
                            </a:rPr>
                            <m:t>1</m:t>
                          </m:r>
                        </m:sub>
                      </m:sSub>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1</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20" name="TextBox 19">
                <a:extLst>
                  <a:ext uri="{FF2B5EF4-FFF2-40B4-BE49-F238E27FC236}">
                    <a16:creationId xmlns:a16="http://schemas.microsoft.com/office/drawing/2014/main" id="{E1A21562-F427-8D40-A115-75E4088D1EAF}"/>
                  </a:ext>
                </a:extLst>
              </p:cNvPr>
              <p:cNvSpPr txBox="1">
                <a:spLocks noRot="1" noChangeAspect="1" noMove="1" noResize="1" noEditPoints="1" noAdjustHandles="1" noChangeArrowheads="1" noChangeShapeType="1" noTextEdit="1"/>
              </p:cNvSpPr>
              <p:nvPr/>
            </p:nvSpPr>
            <p:spPr>
              <a:xfrm>
                <a:off x="4915991" y="3520762"/>
                <a:ext cx="1790555"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A54F96-8106-3E45-9760-23DEB1652375}"/>
                  </a:ext>
                </a:extLst>
              </p:cNvPr>
              <p:cNvSpPr txBox="1"/>
              <p:nvPr/>
            </p:nvSpPr>
            <p:spPr>
              <a:xfrm>
                <a:off x="383266" y="3908357"/>
                <a:ext cx="1728000" cy="369332"/>
              </a:xfrm>
              <a:prstGeom prst="rect">
                <a:avLst/>
              </a:prstGeom>
              <a:noFill/>
              <a:ln>
                <a:solidFill>
                  <a:schemeClr val="tx1"/>
                </a:solidFill>
              </a:ln>
            </p:spPr>
            <p:txBody>
              <a:bodyPr wrap="square" lIns="72000" rIns="0" rtlCol="0">
                <a:spAutoFit/>
              </a:bodyPr>
              <a:lstStyle/>
              <a:p>
                <a:pPr algn="ctr"/>
                <a14:m>
                  <m:oMathPara xmlns:m="http://schemas.openxmlformats.org/officeDocument/2006/math">
                    <m:oMathParaPr>
                      <m:jc m:val="centerGroup"/>
                    </m:oMathParaPr>
                    <m:oMath xmlns:m="http://schemas.openxmlformats.org/officeDocument/2006/math">
                      <m:sSup>
                        <m:sSupPr>
                          <m:ctrlPr>
                            <a:rPr lang="de-DE" b="0" i="1" dirty="0" smtClean="0">
                              <a:latin typeface="Cambria Math" panose="02040503050406030204" pitchFamily="18" charset="0"/>
                            </a:rPr>
                          </m:ctrlPr>
                        </m:sSupPr>
                        <m:e>
                          <m:r>
                            <a:rPr lang="en-US" i="1" dirty="0" smtClean="0">
                              <a:latin typeface="Cambria Math" panose="02040503050406030204" pitchFamily="18" charset="0"/>
                            </a:rPr>
                            <m:t>𝑆</m:t>
                          </m:r>
                        </m:e>
                        <m:sup>
                          <m:r>
                            <a:rPr lang="de-DE" b="0" i="1" dirty="0" smtClean="0">
                              <a:latin typeface="Cambria Math" panose="02040503050406030204" pitchFamily="18" charset="0"/>
                            </a:rPr>
                            <m:t>′</m:t>
                          </m:r>
                        </m:sup>
                      </m:sSup>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d>
                                <m:dPr>
                                  <m:ctrlPr>
                                    <a:rPr lang="en-US" i="1" dirty="0" smtClean="0">
                                      <a:latin typeface="Cambria Math" panose="02040503050406030204" pitchFamily="18" charset="0"/>
                                    </a:rPr>
                                  </m:ctrlPr>
                                </m:dPr>
                                <m:e>
                                  <m:r>
                                    <a:rPr lang="en-US" b="1" i="1" dirty="0" smtClean="0">
                                      <a:latin typeface="Cambria Math" panose="02040503050406030204" pitchFamily="18" charset="0"/>
                                    </a:rPr>
                                    <m:t>𝒙</m:t>
                                  </m:r>
                                  <m:r>
                                    <a:rPr lang="en-US" i="1" dirty="0" smtClean="0">
                                      <a:latin typeface="Cambria Math" panose="02040503050406030204" pitchFamily="18" charset="0"/>
                                    </a:rPr>
                                    <m:t>,</m:t>
                                  </m:r>
                                  <m:r>
                                    <a:rPr lang="en-US" b="0" i="1" dirty="0" smtClean="0">
                                      <a:latin typeface="Cambria Math" panose="02040503050406030204" pitchFamily="18" charset="0"/>
                                    </a:rPr>
                                    <m:t>𝑦</m:t>
                                  </m:r>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𝑤</m:t>
                                      </m:r>
                                    </m:e>
                                    <m:sub>
                                      <m:r>
                                        <a:rPr lang="de-DE" b="0" i="1" dirty="0" smtClean="0">
                                          <a:latin typeface="Cambria Math" panose="02040503050406030204" pitchFamily="18" charset="0"/>
                                        </a:rPr>
                                        <m:t>1</m:t>
                                      </m:r>
                                    </m:sub>
                                  </m:sSub>
                                </m:e>
                              </m:d>
                            </m:e>
                            <m:sub>
                              <m:r>
                                <a:rPr lang="de-DE" b="0" i="1" dirty="0" smtClean="0">
                                  <a:latin typeface="Cambria Math" panose="02040503050406030204" pitchFamily="18" charset="0"/>
                                </a:rPr>
                                <m:t>𝑖</m:t>
                              </m:r>
                            </m:sub>
                          </m:sSub>
                        </m:e>
                      </m:d>
                    </m:oMath>
                  </m:oMathPara>
                </a14:m>
                <a:endParaRPr lang="en-US" dirty="0"/>
              </a:p>
            </p:txBody>
          </p:sp>
        </mc:Choice>
        <mc:Fallback xmlns="">
          <p:sp>
            <p:nvSpPr>
              <p:cNvPr id="21" name="TextBox 20">
                <a:extLst>
                  <a:ext uri="{FF2B5EF4-FFF2-40B4-BE49-F238E27FC236}">
                    <a16:creationId xmlns:a16="http://schemas.microsoft.com/office/drawing/2014/main" id="{18A54F96-8106-3E45-9760-23DEB1652375}"/>
                  </a:ext>
                </a:extLst>
              </p:cNvPr>
              <p:cNvSpPr txBox="1">
                <a:spLocks noRot="1" noChangeAspect="1" noMove="1" noResize="1" noEditPoints="1" noAdjustHandles="1" noChangeArrowheads="1" noChangeShapeType="1" noTextEdit="1"/>
              </p:cNvSpPr>
              <p:nvPr/>
            </p:nvSpPr>
            <p:spPr>
              <a:xfrm>
                <a:off x="383266" y="3908357"/>
                <a:ext cx="1728000" cy="369332"/>
              </a:xfrm>
              <a:prstGeom prst="rect">
                <a:avLst/>
              </a:prstGeom>
              <a:blipFill>
                <a:blip r:embed="rId4"/>
                <a:stretch>
                  <a:fillRect l="-725"/>
                </a:stretch>
              </a:blipFill>
              <a:ln>
                <a:solidFill>
                  <a:schemeClr val="tx1"/>
                </a:solidFill>
              </a:ln>
            </p:spPr>
            <p:txBody>
              <a:bodyPr/>
              <a:lstStyle/>
              <a:p>
                <a:r>
                  <a:rPr lang="en-GB">
                    <a:noFill/>
                  </a:rPr>
                  <a:t> </a:t>
                </a:r>
              </a:p>
            </p:txBody>
          </p:sp>
        </mc:Fallback>
      </mc:AlternateContent>
      <p:sp>
        <p:nvSpPr>
          <p:cNvPr id="22" name="Down Arrow 21">
            <a:extLst>
              <a:ext uri="{FF2B5EF4-FFF2-40B4-BE49-F238E27FC236}">
                <a16:creationId xmlns:a16="http://schemas.microsoft.com/office/drawing/2014/main" id="{910C860E-6667-2E4C-88E4-AAE457602DA4}"/>
              </a:ext>
            </a:extLst>
          </p:cNvPr>
          <p:cNvSpPr/>
          <p:nvPr/>
        </p:nvSpPr>
        <p:spPr>
          <a:xfrm>
            <a:off x="1001054" y="4278502"/>
            <a:ext cx="526947" cy="336207"/>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DDCE6E4-A56A-C14E-9501-2681D5FB557D}"/>
                  </a:ext>
                </a:extLst>
              </p:cNvPr>
              <p:cNvSpPr txBox="1"/>
              <p:nvPr/>
            </p:nvSpPr>
            <p:spPr>
              <a:xfrm>
                <a:off x="851036" y="6087417"/>
                <a:ext cx="7924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GB" i="1" dirty="0">
                              <a:latin typeface="Cambria Math" panose="02040503050406030204" pitchFamily="18" charset="0"/>
                            </a:rPr>
                            <m:t>h</m:t>
                          </m:r>
                        </m:e>
                        <m:sub>
                          <m:r>
                            <a:rPr lang="de-DE" b="0" i="1" dirty="0" smtClean="0">
                              <a:latin typeface="Cambria Math" panose="02040503050406030204" pitchFamily="18" charset="0"/>
                            </a:rPr>
                            <m:t>1</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23" name="TextBox 22">
                <a:extLst>
                  <a:ext uri="{FF2B5EF4-FFF2-40B4-BE49-F238E27FC236}">
                    <a16:creationId xmlns:a16="http://schemas.microsoft.com/office/drawing/2014/main" id="{BDDCE6E4-A56A-C14E-9501-2681D5FB557D}"/>
                  </a:ext>
                </a:extLst>
              </p:cNvPr>
              <p:cNvSpPr txBox="1">
                <a:spLocks noRot="1" noChangeAspect="1" noMove="1" noResize="1" noEditPoints="1" noAdjustHandles="1" noChangeArrowheads="1" noChangeShapeType="1" noTextEdit="1"/>
              </p:cNvSpPr>
              <p:nvPr/>
            </p:nvSpPr>
            <p:spPr>
              <a:xfrm>
                <a:off x="851036" y="6087417"/>
                <a:ext cx="792461" cy="369332"/>
              </a:xfrm>
              <a:prstGeom prst="rect">
                <a:avLst/>
              </a:prstGeom>
              <a:blipFill>
                <a:blip r:embed="rId5"/>
                <a:stretch>
                  <a:fillRect/>
                </a:stretch>
              </a:blipFill>
            </p:spPr>
            <p:txBody>
              <a:bodyPr/>
              <a:lstStyle/>
              <a:p>
                <a:r>
                  <a:rPr lang="en-GB">
                    <a:noFill/>
                  </a:rPr>
                  <a:t> </a:t>
                </a:r>
              </a:p>
            </p:txBody>
          </p:sp>
        </mc:Fallback>
      </mc:AlternateContent>
      <p:grpSp>
        <p:nvGrpSpPr>
          <p:cNvPr id="24" name="Group 23">
            <a:extLst>
              <a:ext uri="{FF2B5EF4-FFF2-40B4-BE49-F238E27FC236}">
                <a16:creationId xmlns:a16="http://schemas.microsoft.com/office/drawing/2014/main" id="{BC450AFB-00D2-3345-A25D-3E0FA0B20EA4}"/>
              </a:ext>
            </a:extLst>
          </p:cNvPr>
          <p:cNvGrpSpPr/>
          <p:nvPr/>
        </p:nvGrpSpPr>
        <p:grpSpPr>
          <a:xfrm>
            <a:off x="2343278" y="4613194"/>
            <a:ext cx="1383803" cy="1516366"/>
            <a:chOff x="1108938" y="2672595"/>
            <a:chExt cx="1383803" cy="1516366"/>
          </a:xfrm>
        </p:grpSpPr>
        <p:sp>
          <p:nvSpPr>
            <p:cNvPr id="25" name="Rounded Rectangle 24">
              <a:extLst>
                <a:ext uri="{FF2B5EF4-FFF2-40B4-BE49-F238E27FC236}">
                  <a16:creationId xmlns:a16="http://schemas.microsoft.com/office/drawing/2014/main" id="{C7097C0F-7672-BC47-AC37-E8DDD5CDD740}"/>
                </a:ext>
              </a:extLst>
            </p:cNvPr>
            <p:cNvSpPr/>
            <p:nvPr/>
          </p:nvSpPr>
          <p:spPr>
            <a:xfrm>
              <a:off x="1712278" y="2794862"/>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3C1A46B4-4E15-104B-8674-C645D4316743}"/>
                </a:ext>
              </a:extLst>
            </p:cNvPr>
            <p:cNvCxnSpPr>
              <a:stCxn id="25" idx="2"/>
              <a:endCxn id="32" idx="0"/>
            </p:cNvCxnSpPr>
            <p:nvPr/>
          </p:nvCxnSpPr>
          <p:spPr>
            <a:xfrm flipH="1">
              <a:off x="1508572" y="2976099"/>
              <a:ext cx="309539"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933859D-F6B4-4C4C-98C0-4EC255959B1B}"/>
                </a:ext>
              </a:extLst>
            </p:cNvPr>
            <p:cNvCxnSpPr>
              <a:stCxn id="25" idx="2"/>
              <a:endCxn id="33" idx="0"/>
            </p:cNvCxnSpPr>
            <p:nvPr/>
          </p:nvCxnSpPr>
          <p:spPr>
            <a:xfrm>
              <a:off x="1818111" y="2976099"/>
              <a:ext cx="273437"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4F96756-91B7-DA4F-B40F-919139F1CFF8}"/>
                </a:ext>
              </a:extLst>
            </p:cNvPr>
            <p:cNvCxnSpPr>
              <a:stCxn id="32" idx="2"/>
              <a:endCxn id="34" idx="0"/>
            </p:cNvCxnSpPr>
            <p:nvPr/>
          </p:nvCxnSpPr>
          <p:spPr>
            <a:xfrm flipH="1">
              <a:off x="1338662" y="3488960"/>
              <a:ext cx="169910"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D00575B-7F1A-314F-8CFC-9AF3A9462D79}"/>
                </a:ext>
              </a:extLst>
            </p:cNvPr>
            <p:cNvCxnSpPr>
              <a:stCxn id="32" idx="2"/>
              <a:endCxn id="35" idx="0"/>
            </p:cNvCxnSpPr>
            <p:nvPr/>
          </p:nvCxnSpPr>
          <p:spPr>
            <a:xfrm>
              <a:off x="1508572" y="3488960"/>
              <a:ext cx="148249"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BDE81B0-A5FA-3940-AD2E-8F9C233D6F27}"/>
                </a:ext>
              </a:extLst>
            </p:cNvPr>
            <p:cNvCxnSpPr>
              <a:stCxn id="33" idx="2"/>
              <a:endCxn id="36" idx="0"/>
            </p:cNvCxnSpPr>
            <p:nvPr/>
          </p:nvCxnSpPr>
          <p:spPr>
            <a:xfrm flipH="1">
              <a:off x="1962137" y="3488960"/>
              <a:ext cx="129411"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E160E581-1CBC-DC4F-9E3C-AD5FE794FB71}"/>
                </a:ext>
              </a:extLst>
            </p:cNvPr>
            <p:cNvCxnSpPr>
              <a:stCxn id="33" idx="2"/>
              <a:endCxn id="37" idx="0"/>
            </p:cNvCxnSpPr>
            <p:nvPr/>
          </p:nvCxnSpPr>
          <p:spPr>
            <a:xfrm>
              <a:off x="2091548" y="3488960"/>
              <a:ext cx="167614"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ounded Rectangle 31">
              <a:extLst>
                <a:ext uri="{FF2B5EF4-FFF2-40B4-BE49-F238E27FC236}">
                  <a16:creationId xmlns:a16="http://schemas.microsoft.com/office/drawing/2014/main" id="{BF9A3B3F-9BE1-8541-A8D2-CA06423EE5A5}"/>
                </a:ext>
              </a:extLst>
            </p:cNvPr>
            <p:cNvSpPr/>
            <p:nvPr/>
          </p:nvSpPr>
          <p:spPr>
            <a:xfrm>
              <a:off x="1402739"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792CE767-7FFC-B747-A8CE-33900F2FD5E4}"/>
                </a:ext>
              </a:extLst>
            </p:cNvPr>
            <p:cNvSpPr/>
            <p:nvPr/>
          </p:nvSpPr>
          <p:spPr>
            <a:xfrm>
              <a:off x="1985715"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5B745439-DD1F-684C-A660-4A2BBACC1AC7}"/>
                </a:ext>
              </a:extLst>
            </p:cNvPr>
            <p:cNvSpPr/>
            <p:nvPr/>
          </p:nvSpPr>
          <p:spPr>
            <a:xfrm>
              <a:off x="12328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4E9020FB-E025-8A4C-96C8-A75F34237D83}"/>
                </a:ext>
              </a:extLst>
            </p:cNvPr>
            <p:cNvSpPr/>
            <p:nvPr/>
          </p:nvSpPr>
          <p:spPr>
            <a:xfrm>
              <a:off x="1550988"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5726C205-D8F2-F54A-A34D-EADA273587EE}"/>
                </a:ext>
              </a:extLst>
            </p:cNvPr>
            <p:cNvSpPr/>
            <p:nvPr/>
          </p:nvSpPr>
          <p:spPr>
            <a:xfrm>
              <a:off x="1856304"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987FBD93-ED32-284F-9883-D472FFE2AAED}"/>
                </a:ext>
              </a:extLst>
            </p:cNvPr>
            <p:cNvSpPr/>
            <p:nvPr/>
          </p:nvSpPr>
          <p:spPr>
            <a:xfrm>
              <a:off x="21533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D1E1332F-993A-9A4A-9CCD-00AED791843A}"/>
                </a:ext>
              </a:extLst>
            </p:cNvPr>
            <p:cNvSpPr/>
            <p:nvPr/>
          </p:nvSpPr>
          <p:spPr>
            <a:xfrm>
              <a:off x="1108938" y="2672595"/>
              <a:ext cx="1383803" cy="1516366"/>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3ABB294-64C8-274A-A4C3-F4C1336FD057}"/>
                  </a:ext>
                </a:extLst>
              </p:cNvPr>
              <p:cNvSpPr txBox="1"/>
              <p:nvPr/>
            </p:nvSpPr>
            <p:spPr>
              <a:xfrm>
                <a:off x="2145789" y="3908357"/>
                <a:ext cx="1784005" cy="369332"/>
              </a:xfrm>
              <a:prstGeom prst="rect">
                <a:avLst/>
              </a:prstGeom>
              <a:noFill/>
              <a:ln>
                <a:solidFill>
                  <a:schemeClr val="tx1"/>
                </a:solidFill>
              </a:ln>
            </p:spPr>
            <p:txBody>
              <a:bodyPr wrap="none" lIns="72000" r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latin typeface="Cambria Math" panose="02040503050406030204" pitchFamily="18" charset="0"/>
                            </a:rPr>
                          </m:ctrlPr>
                        </m:sSupPr>
                        <m:e>
                          <m:r>
                            <a:rPr lang="en-US" i="1" dirty="0">
                              <a:latin typeface="Cambria Math" panose="02040503050406030204" pitchFamily="18" charset="0"/>
                            </a:rPr>
                            <m:t>𝑆</m:t>
                          </m:r>
                        </m:e>
                        <m:sup>
                          <m:r>
                            <a:rPr lang="de-DE" i="1" dirty="0">
                              <a:latin typeface="Cambria Math" panose="02040503050406030204" pitchFamily="18" charset="0"/>
                            </a:rPr>
                            <m:t>′</m:t>
                          </m:r>
                        </m:sup>
                      </m:sSup>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d>
                                <m:dPr>
                                  <m:ctrlPr>
                                    <a:rPr lang="en-US"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m:t>
                                  </m:r>
                                  <m:r>
                                    <a:rPr lang="en-US" i="1" dirty="0">
                                      <a:latin typeface="Cambria Math" panose="02040503050406030204" pitchFamily="18" charset="0"/>
                                    </a:rPr>
                                    <m:t>𝑦</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𝑤</m:t>
                                      </m:r>
                                    </m:e>
                                    <m:sub>
                                      <m:r>
                                        <a:rPr lang="de-DE" b="0" i="1" dirty="0" smtClean="0">
                                          <a:latin typeface="Cambria Math" panose="02040503050406030204" pitchFamily="18" charset="0"/>
                                        </a:rPr>
                                        <m:t>2</m:t>
                                      </m:r>
                                    </m:sub>
                                  </m:sSub>
                                </m:e>
                              </m:d>
                            </m:e>
                            <m:sub>
                              <m:r>
                                <a:rPr lang="de-DE" i="1" dirty="0">
                                  <a:latin typeface="Cambria Math" panose="02040503050406030204" pitchFamily="18" charset="0"/>
                                </a:rPr>
                                <m:t>𝑖</m:t>
                              </m:r>
                            </m:sub>
                          </m:sSub>
                        </m:e>
                      </m:d>
                    </m:oMath>
                  </m:oMathPara>
                </a14:m>
                <a:endParaRPr lang="en-US" dirty="0"/>
              </a:p>
            </p:txBody>
          </p:sp>
        </mc:Choice>
        <mc:Fallback xmlns="">
          <p:sp>
            <p:nvSpPr>
              <p:cNvPr id="39" name="TextBox 38">
                <a:extLst>
                  <a:ext uri="{FF2B5EF4-FFF2-40B4-BE49-F238E27FC236}">
                    <a16:creationId xmlns:a16="http://schemas.microsoft.com/office/drawing/2014/main" id="{93ABB294-64C8-274A-A4C3-F4C1336FD057}"/>
                  </a:ext>
                </a:extLst>
              </p:cNvPr>
              <p:cNvSpPr txBox="1">
                <a:spLocks noRot="1" noChangeAspect="1" noMove="1" noResize="1" noEditPoints="1" noAdjustHandles="1" noChangeArrowheads="1" noChangeShapeType="1" noTextEdit="1"/>
              </p:cNvSpPr>
              <p:nvPr/>
            </p:nvSpPr>
            <p:spPr>
              <a:xfrm>
                <a:off x="2145789" y="3908357"/>
                <a:ext cx="1784005" cy="369332"/>
              </a:xfrm>
              <a:prstGeom prst="rect">
                <a:avLst/>
              </a:prstGeom>
              <a:blipFill>
                <a:blip r:embed="rId6"/>
                <a:stretch>
                  <a:fillRect/>
                </a:stretch>
              </a:blipFill>
              <a:ln>
                <a:solidFill>
                  <a:schemeClr val="tx1"/>
                </a:solidFill>
              </a:ln>
            </p:spPr>
            <p:txBody>
              <a:bodyPr/>
              <a:lstStyle/>
              <a:p>
                <a:r>
                  <a:rPr lang="en-GB">
                    <a:noFill/>
                  </a:rPr>
                  <a:t> </a:t>
                </a:r>
              </a:p>
            </p:txBody>
          </p:sp>
        </mc:Fallback>
      </mc:AlternateContent>
      <p:sp>
        <p:nvSpPr>
          <p:cNvPr id="40" name="Down Arrow 39">
            <a:extLst>
              <a:ext uri="{FF2B5EF4-FFF2-40B4-BE49-F238E27FC236}">
                <a16:creationId xmlns:a16="http://schemas.microsoft.com/office/drawing/2014/main" id="{47EC19F9-C21F-9643-90FA-12AF4B603468}"/>
              </a:ext>
            </a:extLst>
          </p:cNvPr>
          <p:cNvSpPr/>
          <p:nvPr/>
        </p:nvSpPr>
        <p:spPr>
          <a:xfrm>
            <a:off x="2785328" y="4278501"/>
            <a:ext cx="526947" cy="336207"/>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A87A59B-1298-CE44-B149-426AAB55A605}"/>
                  </a:ext>
                </a:extLst>
              </p:cNvPr>
              <p:cNvSpPr txBox="1"/>
              <p:nvPr/>
            </p:nvSpPr>
            <p:spPr>
              <a:xfrm>
                <a:off x="2657957" y="6090959"/>
                <a:ext cx="7924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GB" i="1" dirty="0">
                              <a:latin typeface="Cambria Math" panose="02040503050406030204" pitchFamily="18" charset="0"/>
                            </a:rPr>
                            <m:t>h</m:t>
                          </m:r>
                        </m:e>
                        <m:sub>
                          <m:r>
                            <a:rPr lang="de-DE" b="0" i="1" dirty="0" smtClean="0">
                              <a:latin typeface="Cambria Math" panose="02040503050406030204" pitchFamily="18" charset="0"/>
                            </a:rPr>
                            <m:t>2</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41" name="TextBox 40">
                <a:extLst>
                  <a:ext uri="{FF2B5EF4-FFF2-40B4-BE49-F238E27FC236}">
                    <a16:creationId xmlns:a16="http://schemas.microsoft.com/office/drawing/2014/main" id="{2A87A59B-1298-CE44-B149-426AAB55A605}"/>
                  </a:ext>
                </a:extLst>
              </p:cNvPr>
              <p:cNvSpPr txBox="1">
                <a:spLocks noRot="1" noChangeAspect="1" noMove="1" noResize="1" noEditPoints="1" noAdjustHandles="1" noChangeArrowheads="1" noChangeShapeType="1" noTextEdit="1"/>
              </p:cNvSpPr>
              <p:nvPr/>
            </p:nvSpPr>
            <p:spPr>
              <a:xfrm>
                <a:off x="2657957" y="6090959"/>
                <a:ext cx="792461" cy="369332"/>
              </a:xfrm>
              <a:prstGeom prst="rect">
                <a:avLst/>
              </a:prstGeom>
              <a:blipFill>
                <a:blip r:embed="rId7"/>
                <a:stretch>
                  <a:fillRect/>
                </a:stretch>
              </a:blipFill>
            </p:spPr>
            <p:txBody>
              <a:bodyPr/>
              <a:lstStyle/>
              <a:p>
                <a:r>
                  <a:rPr lang="en-GB">
                    <a:noFill/>
                  </a:rPr>
                  <a:t> </a:t>
                </a:r>
              </a:p>
            </p:txBody>
          </p:sp>
        </mc:Fallback>
      </mc:AlternateContent>
      <p:grpSp>
        <p:nvGrpSpPr>
          <p:cNvPr id="42" name="Group 41">
            <a:extLst>
              <a:ext uri="{FF2B5EF4-FFF2-40B4-BE49-F238E27FC236}">
                <a16:creationId xmlns:a16="http://schemas.microsoft.com/office/drawing/2014/main" id="{32C631DE-674C-8445-863E-2C8C76217AA5}"/>
              </a:ext>
            </a:extLst>
          </p:cNvPr>
          <p:cNvGrpSpPr/>
          <p:nvPr/>
        </p:nvGrpSpPr>
        <p:grpSpPr>
          <a:xfrm>
            <a:off x="5074147" y="4613194"/>
            <a:ext cx="1383803" cy="1516366"/>
            <a:chOff x="1108938" y="2672595"/>
            <a:chExt cx="1383803" cy="1516366"/>
          </a:xfrm>
        </p:grpSpPr>
        <p:sp>
          <p:nvSpPr>
            <p:cNvPr id="43" name="Rounded Rectangle 42">
              <a:extLst>
                <a:ext uri="{FF2B5EF4-FFF2-40B4-BE49-F238E27FC236}">
                  <a16:creationId xmlns:a16="http://schemas.microsoft.com/office/drawing/2014/main" id="{72DBE76B-8FD1-394F-8B95-AA34D25FA341}"/>
                </a:ext>
              </a:extLst>
            </p:cNvPr>
            <p:cNvSpPr/>
            <p:nvPr/>
          </p:nvSpPr>
          <p:spPr>
            <a:xfrm>
              <a:off x="1712278" y="2794862"/>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97BBEFF4-B02B-1749-8D00-EEE860EF2734}"/>
                </a:ext>
              </a:extLst>
            </p:cNvPr>
            <p:cNvCxnSpPr>
              <a:stCxn id="43" idx="2"/>
              <a:endCxn id="50" idx="0"/>
            </p:cNvCxnSpPr>
            <p:nvPr/>
          </p:nvCxnSpPr>
          <p:spPr>
            <a:xfrm flipH="1">
              <a:off x="1508572" y="2976099"/>
              <a:ext cx="309539"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F12318F2-969A-4644-B55C-D5B150795CC5}"/>
                </a:ext>
              </a:extLst>
            </p:cNvPr>
            <p:cNvCxnSpPr>
              <a:stCxn id="43" idx="2"/>
              <a:endCxn id="51" idx="0"/>
            </p:cNvCxnSpPr>
            <p:nvPr/>
          </p:nvCxnSpPr>
          <p:spPr>
            <a:xfrm>
              <a:off x="1818111" y="2976099"/>
              <a:ext cx="273437"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3B8547EA-A17A-C54A-B564-E76D46BCE175}"/>
                </a:ext>
              </a:extLst>
            </p:cNvPr>
            <p:cNvCxnSpPr>
              <a:stCxn id="50" idx="2"/>
              <a:endCxn id="52" idx="0"/>
            </p:cNvCxnSpPr>
            <p:nvPr/>
          </p:nvCxnSpPr>
          <p:spPr>
            <a:xfrm flipH="1">
              <a:off x="1338662" y="3488960"/>
              <a:ext cx="169910"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A15F15AC-7955-9A4D-84D9-AC9CB4F3B4AE}"/>
                </a:ext>
              </a:extLst>
            </p:cNvPr>
            <p:cNvCxnSpPr>
              <a:stCxn id="50" idx="2"/>
              <a:endCxn id="53" idx="0"/>
            </p:cNvCxnSpPr>
            <p:nvPr/>
          </p:nvCxnSpPr>
          <p:spPr>
            <a:xfrm>
              <a:off x="1508572" y="3488960"/>
              <a:ext cx="148249"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AB04A295-9C19-3D4F-B75D-B65AF7F8C71C}"/>
                </a:ext>
              </a:extLst>
            </p:cNvPr>
            <p:cNvCxnSpPr>
              <a:stCxn id="51" idx="2"/>
              <a:endCxn id="54" idx="0"/>
            </p:cNvCxnSpPr>
            <p:nvPr/>
          </p:nvCxnSpPr>
          <p:spPr>
            <a:xfrm flipH="1">
              <a:off x="1962137" y="3488960"/>
              <a:ext cx="129411"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1C2D6A7-8B98-DF43-B2CF-FACA7DBC1BE1}"/>
                </a:ext>
              </a:extLst>
            </p:cNvPr>
            <p:cNvCxnSpPr>
              <a:stCxn id="51" idx="2"/>
              <a:endCxn id="55" idx="0"/>
            </p:cNvCxnSpPr>
            <p:nvPr/>
          </p:nvCxnSpPr>
          <p:spPr>
            <a:xfrm>
              <a:off x="2091548" y="3488960"/>
              <a:ext cx="167614"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Rounded Rectangle 49">
              <a:extLst>
                <a:ext uri="{FF2B5EF4-FFF2-40B4-BE49-F238E27FC236}">
                  <a16:creationId xmlns:a16="http://schemas.microsoft.com/office/drawing/2014/main" id="{C14D3CD2-F936-6045-919D-14A7C5E0C924}"/>
                </a:ext>
              </a:extLst>
            </p:cNvPr>
            <p:cNvSpPr/>
            <p:nvPr/>
          </p:nvSpPr>
          <p:spPr>
            <a:xfrm>
              <a:off x="1402739"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3AAF11E6-BF5B-B741-8D5C-9AEBCC682E92}"/>
                </a:ext>
              </a:extLst>
            </p:cNvPr>
            <p:cNvSpPr/>
            <p:nvPr/>
          </p:nvSpPr>
          <p:spPr>
            <a:xfrm>
              <a:off x="1985715"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6C105923-E08F-7348-B5A5-C50A3A0BA18C}"/>
                </a:ext>
              </a:extLst>
            </p:cNvPr>
            <p:cNvSpPr/>
            <p:nvPr/>
          </p:nvSpPr>
          <p:spPr>
            <a:xfrm>
              <a:off x="12328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a:extLst>
                <a:ext uri="{FF2B5EF4-FFF2-40B4-BE49-F238E27FC236}">
                  <a16:creationId xmlns:a16="http://schemas.microsoft.com/office/drawing/2014/main" id="{18074C79-FCE2-3240-AB25-AE8B6C943F9A}"/>
                </a:ext>
              </a:extLst>
            </p:cNvPr>
            <p:cNvSpPr/>
            <p:nvPr/>
          </p:nvSpPr>
          <p:spPr>
            <a:xfrm>
              <a:off x="1550988"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A3D3C8EB-07FD-BA49-88C5-8DD3F64E68F8}"/>
                </a:ext>
              </a:extLst>
            </p:cNvPr>
            <p:cNvSpPr/>
            <p:nvPr/>
          </p:nvSpPr>
          <p:spPr>
            <a:xfrm>
              <a:off x="1856304"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3B4A7706-B754-FA4B-8536-7A5D5E800585}"/>
                </a:ext>
              </a:extLst>
            </p:cNvPr>
            <p:cNvSpPr/>
            <p:nvPr/>
          </p:nvSpPr>
          <p:spPr>
            <a:xfrm>
              <a:off x="21533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412A9440-F96B-3D40-A2C3-E688425A15B0}"/>
                </a:ext>
              </a:extLst>
            </p:cNvPr>
            <p:cNvSpPr/>
            <p:nvPr/>
          </p:nvSpPr>
          <p:spPr>
            <a:xfrm>
              <a:off x="1108938" y="2672595"/>
              <a:ext cx="1383803" cy="1516366"/>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8EC5DB2-0BD7-AE4D-8960-FB0E36F24FAC}"/>
                  </a:ext>
                </a:extLst>
              </p:cNvPr>
              <p:cNvSpPr txBox="1"/>
              <p:nvPr/>
            </p:nvSpPr>
            <p:spPr>
              <a:xfrm>
                <a:off x="4920848" y="3908357"/>
                <a:ext cx="1719012" cy="369332"/>
              </a:xfrm>
              <a:prstGeom prst="rect">
                <a:avLst/>
              </a:prstGeom>
              <a:noFill/>
              <a:ln>
                <a:solidFill>
                  <a:schemeClr val="tx1"/>
                </a:solidFill>
              </a:ln>
            </p:spPr>
            <p:txBody>
              <a:bodyPr wrap="square" lIns="72000" r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𝑆</m:t>
                          </m:r>
                        </m:e>
                        <m:sup>
                          <m:r>
                            <a:rPr lang="de-DE" i="1" dirty="0">
                              <a:latin typeface="Cambria Math" panose="02040503050406030204" pitchFamily="18" charset="0"/>
                            </a:rPr>
                            <m:t>′</m:t>
                          </m:r>
                        </m:sup>
                      </m:sSup>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d>
                                <m:dPr>
                                  <m:ctrlPr>
                                    <a:rPr lang="en-US"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m:t>
                                  </m:r>
                                  <m:r>
                                    <a:rPr lang="en-US" i="1" dirty="0">
                                      <a:latin typeface="Cambria Math" panose="02040503050406030204" pitchFamily="18" charset="0"/>
                                    </a:rPr>
                                    <m:t>𝑦</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𝑤</m:t>
                                      </m:r>
                                    </m:e>
                                    <m:sub>
                                      <m:r>
                                        <a:rPr lang="de-DE" i="1" dirty="0">
                                          <a:latin typeface="Cambria Math" panose="02040503050406030204" pitchFamily="18" charset="0"/>
                                        </a:rPr>
                                        <m:t>2</m:t>
                                      </m:r>
                                    </m:sub>
                                  </m:sSub>
                                </m:e>
                              </m:d>
                            </m:e>
                            <m:sub>
                              <m:r>
                                <a:rPr lang="de-DE" i="1" dirty="0">
                                  <a:latin typeface="Cambria Math" panose="02040503050406030204" pitchFamily="18" charset="0"/>
                                </a:rPr>
                                <m:t>𝑖</m:t>
                              </m:r>
                            </m:sub>
                          </m:sSub>
                        </m:e>
                      </m:d>
                    </m:oMath>
                  </m:oMathPara>
                </a14:m>
                <a:endParaRPr lang="en-US" dirty="0"/>
              </a:p>
            </p:txBody>
          </p:sp>
        </mc:Choice>
        <mc:Fallback xmlns="">
          <p:sp>
            <p:nvSpPr>
              <p:cNvPr id="57" name="TextBox 56">
                <a:extLst>
                  <a:ext uri="{FF2B5EF4-FFF2-40B4-BE49-F238E27FC236}">
                    <a16:creationId xmlns:a16="http://schemas.microsoft.com/office/drawing/2014/main" id="{88EC5DB2-0BD7-AE4D-8960-FB0E36F24FAC}"/>
                  </a:ext>
                </a:extLst>
              </p:cNvPr>
              <p:cNvSpPr txBox="1">
                <a:spLocks noRot="1" noChangeAspect="1" noMove="1" noResize="1" noEditPoints="1" noAdjustHandles="1" noChangeArrowheads="1" noChangeShapeType="1" noTextEdit="1"/>
              </p:cNvSpPr>
              <p:nvPr/>
            </p:nvSpPr>
            <p:spPr>
              <a:xfrm>
                <a:off x="4920848" y="3908357"/>
                <a:ext cx="1719012" cy="369332"/>
              </a:xfrm>
              <a:prstGeom prst="rect">
                <a:avLst/>
              </a:prstGeom>
              <a:blipFill>
                <a:blip r:embed="rId8"/>
                <a:stretch>
                  <a:fillRect l="-1449"/>
                </a:stretch>
              </a:blipFill>
              <a:ln>
                <a:solidFill>
                  <a:schemeClr val="tx1"/>
                </a:solidFill>
              </a:ln>
            </p:spPr>
            <p:txBody>
              <a:bodyPr/>
              <a:lstStyle/>
              <a:p>
                <a:r>
                  <a:rPr lang="en-GB">
                    <a:noFill/>
                  </a:rPr>
                  <a:t> </a:t>
                </a:r>
              </a:p>
            </p:txBody>
          </p:sp>
        </mc:Fallback>
      </mc:AlternateContent>
      <p:sp>
        <p:nvSpPr>
          <p:cNvPr id="58" name="Down Arrow 57">
            <a:extLst>
              <a:ext uri="{FF2B5EF4-FFF2-40B4-BE49-F238E27FC236}">
                <a16:creationId xmlns:a16="http://schemas.microsoft.com/office/drawing/2014/main" id="{A6569046-7085-4C4E-9755-5A0D23AFFAE1}"/>
              </a:ext>
            </a:extLst>
          </p:cNvPr>
          <p:cNvSpPr/>
          <p:nvPr/>
        </p:nvSpPr>
        <p:spPr>
          <a:xfrm>
            <a:off x="5516880" y="4278500"/>
            <a:ext cx="526947" cy="336207"/>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E291E06-95EA-0341-BA8C-E12B6A29E20C}"/>
                  </a:ext>
                </a:extLst>
              </p:cNvPr>
              <p:cNvSpPr txBox="1"/>
              <p:nvPr/>
            </p:nvSpPr>
            <p:spPr>
              <a:xfrm>
                <a:off x="5360103" y="6087417"/>
                <a:ext cx="8118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GB" i="1" dirty="0">
                              <a:latin typeface="Cambria Math" panose="02040503050406030204" pitchFamily="18" charset="0"/>
                            </a:rPr>
                            <m:t>h</m:t>
                          </m:r>
                        </m:e>
                        <m:sub>
                          <m:r>
                            <a:rPr lang="de-DE" b="0" i="1" dirty="0" smtClean="0">
                              <a:latin typeface="Cambria Math" panose="02040503050406030204" pitchFamily="18" charset="0"/>
                            </a:rPr>
                            <m:t>𝑛</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59" name="TextBox 58">
                <a:extLst>
                  <a:ext uri="{FF2B5EF4-FFF2-40B4-BE49-F238E27FC236}">
                    <a16:creationId xmlns:a16="http://schemas.microsoft.com/office/drawing/2014/main" id="{BE291E06-95EA-0341-BA8C-E12B6A29E20C}"/>
                  </a:ext>
                </a:extLst>
              </p:cNvPr>
              <p:cNvSpPr txBox="1">
                <a:spLocks noRot="1" noChangeAspect="1" noMove="1" noResize="1" noEditPoints="1" noAdjustHandles="1" noChangeArrowheads="1" noChangeShapeType="1" noTextEdit="1"/>
              </p:cNvSpPr>
              <p:nvPr/>
            </p:nvSpPr>
            <p:spPr>
              <a:xfrm>
                <a:off x="5360103" y="6087417"/>
                <a:ext cx="811889" cy="369332"/>
              </a:xfrm>
              <a:prstGeom prst="rect">
                <a:avLst/>
              </a:prstGeom>
              <a:blipFill>
                <a:blip r:embed="rId9"/>
                <a:stretch>
                  <a:fillRect/>
                </a:stretch>
              </a:blipFill>
            </p:spPr>
            <p:txBody>
              <a:bodyPr/>
              <a:lstStyle/>
              <a:p>
                <a:r>
                  <a:rPr lang="en-GB">
                    <a:noFill/>
                  </a:rPr>
                  <a:t> </a:t>
                </a:r>
              </a:p>
            </p:txBody>
          </p:sp>
        </mc:Fallback>
      </mc:AlternateContent>
      <p:sp>
        <p:nvSpPr>
          <p:cNvPr id="60" name="TextBox 59">
            <a:extLst>
              <a:ext uri="{FF2B5EF4-FFF2-40B4-BE49-F238E27FC236}">
                <a16:creationId xmlns:a16="http://schemas.microsoft.com/office/drawing/2014/main" id="{104A1E1E-7BDE-0045-B0EF-1A91F9B642D9}"/>
              </a:ext>
            </a:extLst>
          </p:cNvPr>
          <p:cNvSpPr txBox="1"/>
          <p:nvPr/>
        </p:nvSpPr>
        <p:spPr>
          <a:xfrm>
            <a:off x="4128479" y="4931847"/>
            <a:ext cx="622586" cy="830997"/>
          </a:xfrm>
          <a:prstGeom prst="rect">
            <a:avLst/>
          </a:prstGeom>
          <a:noFill/>
        </p:spPr>
        <p:txBody>
          <a:bodyPr wrap="none" rtlCol="0">
            <a:spAutoFit/>
          </a:bodyPr>
          <a:lstStyle/>
          <a:p>
            <a:r>
              <a:rPr lang="en-US" sz="4800" b="1" dirty="0"/>
              <a:t>…</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9126ACB-B931-CC45-850D-EC7125BF33E6}"/>
                  </a:ext>
                </a:extLst>
              </p:cNvPr>
              <p:cNvSpPr txBox="1"/>
              <p:nvPr/>
            </p:nvSpPr>
            <p:spPr>
              <a:xfrm>
                <a:off x="6462855" y="3520762"/>
                <a:ext cx="12054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𝛼</m:t>
                          </m:r>
                        </m:e>
                        <m:sub>
                          <m:r>
                            <a:rPr lang="de-DE" b="0" i="1" dirty="0" smtClean="0">
                              <a:latin typeface="Cambria Math" panose="02040503050406030204" pitchFamily="18" charset="0"/>
                              <a:ea typeface="Cambria Math" panose="02040503050406030204" pitchFamily="18" charset="0"/>
                            </a:rPr>
                            <m:t>2</m:t>
                          </m:r>
                        </m:sub>
                      </m:sSub>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b="0" i="1" dirty="0" smtClean="0">
                              <a:latin typeface="Cambria Math" panose="02040503050406030204" pitchFamily="18" charset="0"/>
                            </a:rPr>
                            <m:t>2</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61" name="TextBox 60">
                <a:extLst>
                  <a:ext uri="{FF2B5EF4-FFF2-40B4-BE49-F238E27FC236}">
                    <a16:creationId xmlns:a16="http://schemas.microsoft.com/office/drawing/2014/main" id="{49126ACB-B931-CC45-850D-EC7125BF33E6}"/>
                  </a:ext>
                </a:extLst>
              </p:cNvPr>
              <p:cNvSpPr txBox="1">
                <a:spLocks noRot="1" noChangeAspect="1" noMove="1" noResize="1" noEditPoints="1" noAdjustHandles="1" noChangeArrowheads="1" noChangeShapeType="1" noTextEdit="1"/>
              </p:cNvSpPr>
              <p:nvPr/>
            </p:nvSpPr>
            <p:spPr>
              <a:xfrm>
                <a:off x="6462855" y="3520762"/>
                <a:ext cx="1205458"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518723B-41B3-6146-BD5A-1E88B34D94B9}"/>
                  </a:ext>
                </a:extLst>
              </p:cNvPr>
              <p:cNvSpPr txBox="1"/>
              <p:nvPr/>
            </p:nvSpPr>
            <p:spPr>
              <a:xfrm>
                <a:off x="7454659" y="3526233"/>
                <a:ext cx="17428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0"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𝛼</m:t>
                          </m:r>
                        </m:e>
                        <m:sub>
                          <m:r>
                            <a:rPr lang="de-DE" b="0" i="1" dirty="0" smtClean="0">
                              <a:latin typeface="Cambria Math" panose="02040503050406030204" pitchFamily="18" charset="0"/>
                              <a:ea typeface="Cambria Math" panose="02040503050406030204" pitchFamily="18" charset="0"/>
                            </a:rPr>
                            <m:t>𝑛</m:t>
                          </m:r>
                        </m:sub>
                      </m:sSub>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b="0" i="1" dirty="0" smtClean="0">
                              <a:latin typeface="Cambria Math" panose="02040503050406030204" pitchFamily="18" charset="0"/>
                            </a:rPr>
                            <m:t>𝑛</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62" name="TextBox 61">
                <a:extLst>
                  <a:ext uri="{FF2B5EF4-FFF2-40B4-BE49-F238E27FC236}">
                    <a16:creationId xmlns:a16="http://schemas.microsoft.com/office/drawing/2014/main" id="{A518723B-41B3-6146-BD5A-1E88B34D94B9}"/>
                  </a:ext>
                </a:extLst>
              </p:cNvPr>
              <p:cNvSpPr txBox="1">
                <a:spLocks noRot="1" noChangeAspect="1" noMove="1" noResize="1" noEditPoints="1" noAdjustHandles="1" noChangeArrowheads="1" noChangeShapeType="1" noTextEdit="1"/>
              </p:cNvSpPr>
              <p:nvPr/>
            </p:nvSpPr>
            <p:spPr>
              <a:xfrm>
                <a:off x="7454659" y="3526233"/>
                <a:ext cx="1742849" cy="369332"/>
              </a:xfrm>
              <a:prstGeom prst="rect">
                <a:avLst/>
              </a:prstGeom>
              <a:blipFill>
                <a:blip r:embed="rId11"/>
                <a:stretch>
                  <a:fillRect/>
                </a:stretch>
              </a:blipFill>
            </p:spPr>
            <p:txBody>
              <a:bodyPr/>
              <a:lstStyle/>
              <a:p>
                <a:r>
                  <a:rPr lang="en-GB">
                    <a:noFill/>
                  </a:rPr>
                  <a:t> </a:t>
                </a:r>
              </a:p>
            </p:txBody>
          </p:sp>
        </mc:Fallback>
      </mc:AlternateContent>
      <p:sp>
        <p:nvSpPr>
          <p:cNvPr id="63" name="Rectangle 62">
            <a:extLst>
              <a:ext uri="{FF2B5EF4-FFF2-40B4-BE49-F238E27FC236}">
                <a16:creationId xmlns:a16="http://schemas.microsoft.com/office/drawing/2014/main" id="{776C26AE-A25B-3C46-8753-BDD1A8400332}"/>
              </a:ext>
            </a:extLst>
          </p:cNvPr>
          <p:cNvSpPr/>
          <p:nvPr/>
        </p:nvSpPr>
        <p:spPr>
          <a:xfrm>
            <a:off x="2844856" y="6644082"/>
            <a:ext cx="3891061" cy="230832"/>
          </a:xfrm>
          <a:prstGeom prst="rect">
            <a:avLst/>
          </a:prstGeom>
        </p:spPr>
        <p:txBody>
          <a:bodyPr wrap="square">
            <a:spAutoFit/>
          </a:bodyPr>
          <a:lstStyle/>
          <a:p>
            <a:r>
              <a:rPr lang="en-US" sz="900" dirty="0">
                <a:hlinkClick r:id="rId12"/>
              </a:rPr>
              <a:t>https://www.cs.princeton.edu/~schapire/papers/explaining-adaboost.pdf</a:t>
            </a:r>
            <a:r>
              <a:rPr lang="en-US" sz="900" dirty="0"/>
              <a:t> </a:t>
            </a:r>
          </a:p>
        </p:txBody>
      </p:sp>
      <p:sp>
        <p:nvSpPr>
          <p:cNvPr id="65" name="TextBox 64">
            <a:extLst>
              <a:ext uri="{FF2B5EF4-FFF2-40B4-BE49-F238E27FC236}">
                <a16:creationId xmlns:a16="http://schemas.microsoft.com/office/drawing/2014/main" id="{844D21B6-014C-5B4F-9997-B310E79EF69E}"/>
              </a:ext>
            </a:extLst>
          </p:cNvPr>
          <p:cNvSpPr txBox="1"/>
          <p:nvPr/>
        </p:nvSpPr>
        <p:spPr>
          <a:xfrm>
            <a:off x="6657907" y="4961989"/>
            <a:ext cx="2294218" cy="646331"/>
          </a:xfrm>
          <a:prstGeom prst="rect">
            <a:avLst/>
          </a:prstGeom>
          <a:noFill/>
          <a:ln>
            <a:solidFill>
              <a:schemeClr val="tx1"/>
            </a:solidFill>
          </a:ln>
        </p:spPr>
        <p:txBody>
          <a:bodyPr wrap="none" rtlCol="0">
            <a:spAutoFit/>
          </a:bodyPr>
          <a:lstStyle/>
          <a:p>
            <a:r>
              <a:rPr lang="en-US" dirty="0"/>
              <a:t>Stop when validation </a:t>
            </a:r>
          </a:p>
          <a:p>
            <a:r>
              <a:rPr lang="en-US" dirty="0"/>
              <a:t>performance plateaus</a:t>
            </a:r>
          </a:p>
        </p:txBody>
      </p:sp>
      <p:sp>
        <p:nvSpPr>
          <p:cNvPr id="64" name="Rectangle 63">
            <a:extLst>
              <a:ext uri="{FF2B5EF4-FFF2-40B4-BE49-F238E27FC236}">
                <a16:creationId xmlns:a16="http://schemas.microsoft.com/office/drawing/2014/main" id="{641A7056-0B4D-364C-99CC-8A308AE04470}"/>
              </a:ext>
            </a:extLst>
          </p:cNvPr>
          <p:cNvSpPr/>
          <p:nvPr/>
        </p:nvSpPr>
        <p:spPr>
          <a:xfrm>
            <a:off x="2457735" y="6382911"/>
            <a:ext cx="4228530" cy="369332"/>
          </a:xfrm>
          <a:prstGeom prst="rect">
            <a:avLst/>
          </a:prstGeom>
        </p:spPr>
        <p:txBody>
          <a:bodyPr wrap="none">
            <a:spAutoFit/>
          </a:bodyPr>
          <a:lstStyle/>
          <a:p>
            <a:r>
              <a:rPr lang="en-GB" dirty="0"/>
              <a:t>(more on ensemble methods: Topic 8 </a:t>
            </a:r>
            <a:r>
              <a:rPr lang="en-GB" dirty="0">
                <a:solidFill>
                  <a:schemeClr val="bg2">
                    <a:lumMod val="90000"/>
                  </a:schemeClr>
                </a:solidFill>
                <a:hlinkClick r:id="rId13">
                  <a:extLst>
                    <a:ext uri="{A12FA001-AC4F-418D-AE19-62706E023703}">
                      <ahyp:hlinkClr xmlns:ahyp="http://schemas.microsoft.com/office/drawing/2018/hyperlinkcolor" val="tx"/>
                    </a:ext>
                  </a:extLst>
                </a:hlinkClick>
              </a:rPr>
              <a:t>here</a:t>
            </a:r>
            <a:r>
              <a:rPr lang="en-GB" dirty="0"/>
              <a:t>)</a:t>
            </a:r>
          </a:p>
        </p:txBody>
      </p:sp>
    </p:spTree>
    <p:extLst>
      <p:ext uri="{BB962C8B-B14F-4D97-AF65-F5344CB8AC3E}">
        <p14:creationId xmlns:p14="http://schemas.microsoft.com/office/powerpoint/2010/main" val="27799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dissolve">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dissolve">
                                      <p:cBhvr>
                                        <p:cTn id="25" dur="500"/>
                                        <p:tgtEl>
                                          <p:spTgt spid="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dissolve">
                                      <p:cBhvr>
                                        <p:cTn id="28" dur="500"/>
                                        <p:tgtEl>
                                          <p:spTgt spid="5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dissolve">
                                      <p:cBhvr>
                                        <p:cTn id="31" dur="500"/>
                                        <p:tgtEl>
                                          <p:spTgt spid="5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dissolve">
                                      <p:cBhvr>
                                        <p:cTn id="34" dur="500"/>
                                        <p:tgtEl>
                                          <p:spTgt spid="5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dissolve">
                                      <p:cBhvr>
                                        <p:cTn id="37" dur="500"/>
                                        <p:tgtEl>
                                          <p:spTgt spid="60"/>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dissolve">
                                      <p:cBhvr>
                                        <p:cTn id="41" dur="500"/>
                                        <p:tgtEl>
                                          <p:spTgt spid="62"/>
                                        </p:tgtEl>
                                      </p:cBhvr>
                                    </p:animEffec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57" grpId="0" animBg="1"/>
      <p:bldP spid="58" grpId="0" animBg="1"/>
      <p:bldP spid="59" grpId="0"/>
      <p:bldP spid="60" grpId="0"/>
      <p:bldP spid="61" grpId="0"/>
      <p:bldP spid="62" grpId="0"/>
      <p:bldP spid="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r>
              <a:rPr lang="en-GB"/>
              <a:t>EM: General Idea</a:t>
            </a:r>
          </a:p>
        </p:txBody>
      </p:sp>
      <p:sp>
        <p:nvSpPr>
          <p:cNvPr id="3" name="Content Placeholder 2">
            <a:extLst>
              <a:ext uri="{FF2B5EF4-FFF2-40B4-BE49-F238E27FC236}">
                <a16:creationId xmlns:a16="http://schemas.microsoft.com/office/drawing/2014/main" id="{F82AA814-DEFA-A84D-988C-612B0F29793D}"/>
              </a:ext>
            </a:extLst>
          </p:cNvPr>
          <p:cNvSpPr>
            <a:spLocks noGrp="1"/>
          </p:cNvSpPr>
          <p:nvPr>
            <p:ph idx="1"/>
          </p:nvPr>
        </p:nvSpPr>
        <p:spPr/>
        <p:txBody>
          <a:bodyPr>
            <a:normAutofit/>
          </a:bodyPr>
          <a:lstStyle/>
          <a:p>
            <a:r>
              <a:rPr lang="en-GB" dirty="0"/>
              <a:t>Start from “</a:t>
            </a:r>
            <a:r>
              <a:rPr lang="en-GB" altLang="ja-JP" dirty="0"/>
              <a:t>invented” (e.g., randomly generated) information to solve the learning problem</a:t>
            </a:r>
          </a:p>
          <a:p>
            <a:pPr lvl="1"/>
            <a:r>
              <a:rPr lang="en-GB" dirty="0"/>
              <a:t>Determine the network parameters</a:t>
            </a:r>
          </a:p>
          <a:p>
            <a:r>
              <a:rPr lang="en-GB" dirty="0"/>
              <a:t>Refine initial guess by cycling through two steps</a:t>
            </a:r>
          </a:p>
          <a:p>
            <a:pPr lvl="1"/>
            <a:r>
              <a:rPr lang="en-GB" dirty="0">
                <a:solidFill>
                  <a:schemeClr val="accent1"/>
                </a:solidFill>
              </a:rPr>
              <a:t>Expectation</a:t>
            </a:r>
            <a:r>
              <a:rPr lang="en-GB" dirty="0"/>
              <a:t> (E): update the data with predictions generated via the current model</a:t>
            </a:r>
          </a:p>
          <a:p>
            <a:pPr lvl="2"/>
            <a:r>
              <a:rPr lang="en-GB" dirty="0"/>
              <a:t>Calculate expected counts</a:t>
            </a:r>
          </a:p>
          <a:p>
            <a:pPr lvl="1"/>
            <a:r>
              <a:rPr lang="en-GB" dirty="0">
                <a:solidFill>
                  <a:schemeClr val="accent1"/>
                </a:solidFill>
              </a:rPr>
              <a:t>Maximisation</a:t>
            </a:r>
            <a:r>
              <a:rPr lang="en-GB" dirty="0"/>
              <a:t> (M): given the updated data, update the model parameters using MLE</a:t>
            </a:r>
          </a:p>
          <a:p>
            <a:pPr lvl="2"/>
            <a:r>
              <a:rPr lang="en-GB" dirty="0"/>
              <a:t>Same step compared to learning parameters for fully observable networks</a:t>
            </a:r>
          </a:p>
          <a:p>
            <a:r>
              <a:rPr lang="en-GB" dirty="0"/>
              <a:t>Full description: see material linked on slide </a:t>
            </a:r>
            <a:r>
              <a:rPr lang="en-GB" dirty="0">
                <a:hlinkClick r:id="rId3" action="ppaction://hlinksldjump"/>
              </a:rPr>
              <a:t>4</a:t>
            </a:r>
            <a:endParaRPr lang="en-GB" dirty="0"/>
          </a:p>
          <a:p>
            <a:endParaRPr lang="en-GB" dirty="0"/>
          </a:p>
          <a:p>
            <a:endParaRPr lang="en-GB" dirty="0"/>
          </a:p>
        </p:txBody>
      </p:sp>
      <p:sp>
        <p:nvSpPr>
          <p:cNvPr id="100354" name="Rectangle 3"/>
          <p:cNvSpPr>
            <a:spLocks noChangeArrowheads="1"/>
          </p:cNvSpPr>
          <p:nvPr/>
        </p:nvSpPr>
        <p:spPr bwMode="auto">
          <a:xfrm>
            <a:off x="0" y="908050"/>
            <a:ext cx="89646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39725" indent="-339725">
              <a:spcBef>
                <a:spcPts val="1800"/>
              </a:spcBef>
              <a:buClr>
                <a:srgbClr val="000000"/>
              </a:buClr>
              <a:buSzPct val="100000"/>
              <a:buFont typeface="Wingdings" charset="0"/>
              <a:buChar char=""/>
            </a:pPr>
            <a:endParaRPr lang="en-US" sz="2400">
              <a:solidFill>
                <a:srgbClr val="000000"/>
              </a:solidFill>
              <a:cs typeface="Times New Roman" charset="0"/>
            </a:endParaRPr>
          </a:p>
        </p:txBody>
      </p:sp>
      <p:sp>
        <p:nvSpPr>
          <p:cNvPr id="7" name="Slide Number Placeholder 6">
            <a:extLst>
              <a:ext uri="{FF2B5EF4-FFF2-40B4-BE49-F238E27FC236}">
                <a16:creationId xmlns:a16="http://schemas.microsoft.com/office/drawing/2014/main" id="{C8C48EBE-060D-B04A-8959-943E6E772651}"/>
              </a:ext>
            </a:extLst>
          </p:cNvPr>
          <p:cNvSpPr>
            <a:spLocks noGrp="1"/>
          </p:cNvSpPr>
          <p:nvPr>
            <p:ph type="sldNum" sz="quarter" idx="12"/>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280291628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DE52-18C0-7143-81FC-23882F2D96F4}"/>
              </a:ext>
            </a:extLst>
          </p:cNvPr>
          <p:cNvSpPr>
            <a:spLocks noGrp="1"/>
          </p:cNvSpPr>
          <p:nvPr>
            <p:ph type="title"/>
          </p:nvPr>
        </p:nvSpPr>
        <p:spPr/>
        <p:txBody>
          <a:bodyPr/>
          <a:lstStyle/>
          <a:p>
            <a:r>
              <a:rPr lang="en-GB" dirty="0"/>
              <a:t>Functional-gradient Ascent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61496D-CC54-614C-838B-623B11BE3E60}"/>
                  </a:ext>
                </a:extLst>
              </p:cNvPr>
              <p:cNvSpPr>
                <a:spLocks noGrp="1"/>
              </p:cNvSpPr>
              <p:nvPr>
                <p:ph idx="1"/>
              </p:nvPr>
            </p:nvSpPr>
            <p:spPr/>
            <p:txBody>
              <a:bodyPr>
                <a:normAutofit fontScale="92500"/>
              </a:bodyPr>
              <a:lstStyle/>
              <a:p>
                <a:r>
                  <a:rPr lang="en-GB" dirty="0"/>
                  <a:t>Models given by </a:t>
                </a:r>
              </a:p>
              <a:p>
                <a:pPr marL="0" indent="0">
                  <a:buNone/>
                </a:pPr>
                <a14:m>
                  <m:oMathPara xmlns:m="http://schemas.openxmlformats.org/officeDocument/2006/math">
                    <m:oMathParaPr>
                      <m:jc m:val="centerGroup"/>
                    </m:oMathParaPr>
                    <m:oMath xmlns:m="http://schemas.openxmlformats.org/officeDocument/2006/math">
                      <m:f>
                        <m:fPr>
                          <m:ctrlPr>
                            <a:rPr lang="de-DE" i="1">
                              <a:latin typeface="Cambria Math" panose="02040503050406030204" pitchFamily="18" charset="0"/>
                            </a:rPr>
                          </m:ctrlPr>
                        </m:fPr>
                        <m:num>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𝑦</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e>
                              </m:d>
                            </m:e>
                          </m:func>
                        </m:num>
                        <m:den>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e>
                                  </m:d>
                                </m:e>
                              </m:func>
                            </m:e>
                          </m:nary>
                        </m:den>
                      </m:f>
                    </m:oMath>
                  </m:oMathPara>
                </a14:m>
                <a:endParaRPr lang="en-GB" dirty="0"/>
              </a:p>
              <a:p>
                <a:r>
                  <a:rPr lang="en-GB" dirty="0"/>
                  <a:t>Method for potential functions of models</a:t>
                </a:r>
              </a:p>
              <a:p>
                <a:pPr lvl="1"/>
                <a:r>
                  <a:rPr lang="en-GB" dirty="0"/>
                  <a:t>Start with initial potential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0</m:t>
                        </m:r>
                      </m:sub>
                    </m:sSub>
                  </m:oMath>
                </a14:m>
                <a:r>
                  <a:rPr lang="en-GB" dirty="0"/>
                  <a:t> and iteratively add gradients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𝑖</m:t>
                        </m:r>
                      </m:sub>
                    </m:sSub>
                  </m:oMath>
                </a14:m>
                <a:endParaRPr lang="en-GB" dirty="0"/>
              </a:p>
              <a:p>
                <a:pPr lvl="1"/>
                <a:r>
                  <a:rPr lang="en-GB" dirty="0"/>
                  <a:t>After </a:t>
                </a:r>
                <a14:m>
                  <m:oMath xmlns:m="http://schemas.openxmlformats.org/officeDocument/2006/math">
                    <m:r>
                      <a:rPr lang="en-GB" i="1" dirty="0" smtClean="0">
                        <a:latin typeface="Cambria Math" panose="02040503050406030204" pitchFamily="18" charset="0"/>
                      </a:rPr>
                      <m:t>𝑚</m:t>
                    </m:r>
                  </m:oMath>
                </a14:m>
                <a:r>
                  <a:rPr lang="en-GB" dirty="0"/>
                  <a:t> iterations, potential is given by</a:t>
                </a:r>
              </a:p>
              <a:p>
                <a:pPr marL="7938"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𝑚</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𝑚</m:t>
                          </m:r>
                        </m:sub>
                      </m:sSub>
                    </m:oMath>
                  </m:oMathPara>
                </a14:m>
                <a:endParaRPr lang="en-GB" dirty="0"/>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a14:m>
                <a:r>
                  <a:rPr lang="en-GB" dirty="0"/>
                  <a:t> is the functional gradient at iteration </a:t>
                </a:r>
                <a14:m>
                  <m:oMath xmlns:m="http://schemas.openxmlformats.org/officeDocument/2006/math">
                    <m:r>
                      <a:rPr lang="en-GB" i="1" dirty="0" smtClean="0">
                        <a:latin typeface="Cambria Math" panose="02040503050406030204" pitchFamily="18" charset="0"/>
                      </a:rPr>
                      <m:t>𝑚</m:t>
                    </m:r>
                  </m:oMath>
                </a14:m>
                <a:r>
                  <a:rPr lang="en-GB" dirty="0"/>
                  <a:t> and given by</a:t>
                </a:r>
              </a:p>
              <a:p>
                <a:pPr marL="7938"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𝑚</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𝜂</m:t>
                          </m:r>
                        </m:e>
                        <m:sub>
                          <m:r>
                            <a:rPr lang="de-DE" b="0" i="1" smtClean="0">
                              <a:latin typeface="Cambria Math" panose="02040503050406030204" pitchFamily="18" charset="0"/>
                              <a:ea typeface="Cambria Math" panose="02040503050406030204" pitchFamily="18" charset="0"/>
                            </a:rPr>
                            <m:t>𝑚</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𝑦</m:t>
                          </m:r>
                        </m:sub>
                      </m:sSub>
                      <m:d>
                        <m:dPr>
                          <m:begChr m:val="["/>
                          <m:endChr m:val="]"/>
                          <m:ctrlPr>
                            <a:rPr lang="de-DE" b="0" i="1" smtClean="0">
                              <a:latin typeface="Cambria Math" panose="02040503050406030204" pitchFamily="18" charset="0"/>
                              <a:ea typeface="Cambria Math" panose="02040503050406030204" pitchFamily="18" charset="0"/>
                            </a:rPr>
                          </m:ctrlPr>
                        </m:dPr>
                        <m:e>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num>
                            <m:den>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𝑚</m:t>
                                  </m:r>
                                  <m:r>
                                    <a:rPr lang="de-DE" b="0" i="1" smtClean="0">
                                      <a:latin typeface="Cambria Math" panose="02040503050406030204" pitchFamily="18" charset="0"/>
                                      <a:ea typeface="Cambria Math" panose="02040503050406030204" pitchFamily="18" charset="0"/>
                                    </a:rPr>
                                    <m:t>−1</m:t>
                                  </m:r>
                                </m:sub>
                              </m:sSub>
                            </m:den>
                          </m:f>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log</m:t>
                              </m:r>
                            </m:fName>
                            <m:e>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𝑚</m:t>
                                      </m:r>
                                      <m:r>
                                        <a:rPr lang="de-DE" i="1">
                                          <a:latin typeface="Cambria Math" panose="02040503050406030204" pitchFamily="18" charset="0"/>
                                          <a:ea typeface="Cambria Math" panose="02040503050406030204" pitchFamily="18" charset="0"/>
                                        </a:rPr>
                                        <m:t>−1</m:t>
                                      </m:r>
                                    </m:sub>
                                  </m:sSub>
                                </m:e>
                              </m:d>
                            </m:e>
                          </m:func>
                        </m:e>
                      </m:d>
                    </m:oMath>
                  </m:oMathPara>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𝜂</m:t>
                        </m:r>
                      </m:e>
                      <m:sub>
                        <m:r>
                          <a:rPr lang="de-DE" i="1">
                            <a:latin typeface="Cambria Math" panose="02040503050406030204" pitchFamily="18" charset="0"/>
                            <a:ea typeface="Cambria Math" panose="02040503050406030204" pitchFamily="18" charset="0"/>
                          </a:rPr>
                          <m:t>𝑚</m:t>
                        </m:r>
                      </m:sub>
                    </m:sSub>
                  </m:oMath>
                </a14:m>
                <a:r>
                  <a:rPr lang="en-GB" dirty="0"/>
                  <a:t> learning rate</a:t>
                </a:r>
              </a:p>
              <a:p>
                <a:pPr lvl="2"/>
                <a:r>
                  <a:rPr lang="en-GB" dirty="0"/>
                  <a:t>Basically, each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a14:m>
                <a:r>
                  <a:rPr lang="en-GB" dirty="0"/>
                  <a:t> is a step in the direction of the gradient of the log likelihood function and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𝜂</m:t>
                        </m:r>
                      </m:e>
                      <m:sub>
                        <m:r>
                          <a:rPr lang="de-DE" i="1">
                            <a:latin typeface="Cambria Math" panose="02040503050406030204" pitchFamily="18" charset="0"/>
                            <a:ea typeface="Cambria Math" panose="02040503050406030204" pitchFamily="18" charset="0"/>
                          </a:rPr>
                          <m:t>𝑚</m:t>
                        </m:r>
                      </m:sub>
                    </m:sSub>
                  </m:oMath>
                </a14:m>
                <a:r>
                  <a:rPr lang="en-GB" dirty="0"/>
                  <a:t> is the parameter that controls the step size</a:t>
                </a:r>
              </a:p>
              <a:p>
                <a:endParaRPr lang="en-GB" dirty="0"/>
              </a:p>
            </p:txBody>
          </p:sp>
        </mc:Choice>
        <mc:Fallback xmlns="">
          <p:sp>
            <p:nvSpPr>
              <p:cNvPr id="3" name="Content Placeholder 2">
                <a:extLst>
                  <a:ext uri="{FF2B5EF4-FFF2-40B4-BE49-F238E27FC236}">
                    <a16:creationId xmlns:a16="http://schemas.microsoft.com/office/drawing/2014/main" id="{6A61496D-CC54-614C-838B-623B11BE3E60}"/>
                  </a:ext>
                </a:extLst>
              </p:cNvPr>
              <p:cNvSpPr>
                <a:spLocks noGrp="1" noRot="1" noChangeAspect="1" noMove="1" noResize="1" noEditPoints="1" noAdjustHandles="1" noChangeArrowheads="1" noChangeShapeType="1" noTextEdit="1"/>
              </p:cNvSpPr>
              <p:nvPr>
                <p:ph idx="1"/>
              </p:nvPr>
            </p:nvSpPr>
            <p:spPr>
              <a:blipFill>
                <a:blip r:embed="rId2"/>
                <a:stretch>
                  <a:fillRect l="-1286" t="-1515" b="-75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311473E-853D-4B48-82B1-2752EC99BEA3}"/>
              </a:ext>
            </a:extLst>
          </p:cNvPr>
          <p:cNvSpPr>
            <a:spLocks noGrp="1"/>
          </p:cNvSpPr>
          <p:nvPr>
            <p:ph type="sldNum" sz="quarter" idx="12"/>
          </p:nvPr>
        </p:nvSpPr>
        <p:spPr/>
        <p:txBody>
          <a:bodyPr/>
          <a:lstStyle/>
          <a:p>
            <a:fld id="{67C9959E-8E6B-B04C-9955-EA096F41CA7A}" type="slidenum">
              <a:rPr lang="en-GB" smtClean="0"/>
              <a:t>80</a:t>
            </a:fld>
            <a:endParaRPr lang="en-GB"/>
          </a:p>
        </p:txBody>
      </p:sp>
      <p:sp>
        <p:nvSpPr>
          <p:cNvPr id="5" name="TextBox 4">
            <a:extLst>
              <a:ext uri="{FF2B5EF4-FFF2-40B4-BE49-F238E27FC236}">
                <a16:creationId xmlns:a16="http://schemas.microsoft.com/office/drawing/2014/main" id="{FF009AEB-FFDE-F041-BB1A-F4126EB090E6}"/>
              </a:ext>
            </a:extLst>
          </p:cNvPr>
          <p:cNvSpPr txBox="1"/>
          <p:nvPr/>
        </p:nvSpPr>
        <p:spPr>
          <a:xfrm>
            <a:off x="1926772" y="6321366"/>
            <a:ext cx="6049736" cy="400110"/>
          </a:xfrm>
          <a:prstGeom prst="rect">
            <a:avLst/>
          </a:prstGeom>
          <a:noFill/>
        </p:spPr>
        <p:txBody>
          <a:bodyPr wrap="square" rtlCol="0">
            <a:spAutoFit/>
          </a:bodyPr>
          <a:lstStyle/>
          <a:p>
            <a:r>
              <a:rPr lang="en-GB" sz="1000" dirty="0">
                <a:solidFill>
                  <a:schemeClr val="accent3"/>
                </a:solidFill>
              </a:rPr>
              <a:t>Thomas G. </a:t>
            </a:r>
            <a:r>
              <a:rPr lang="en-GB" sz="1000" dirty="0" err="1">
                <a:solidFill>
                  <a:schemeClr val="accent3"/>
                </a:solidFill>
              </a:rPr>
              <a:t>Dietterich</a:t>
            </a:r>
            <a:r>
              <a:rPr lang="en-GB" sz="1000" dirty="0">
                <a:solidFill>
                  <a:schemeClr val="accent3"/>
                </a:solidFill>
              </a:rPr>
              <a:t>, </a:t>
            </a:r>
            <a:r>
              <a:rPr lang="en-GB" sz="1000" dirty="0" err="1">
                <a:solidFill>
                  <a:schemeClr val="accent3"/>
                </a:solidFill>
              </a:rPr>
              <a:t>Guohua</a:t>
            </a:r>
            <a:r>
              <a:rPr lang="en-GB" sz="1000" dirty="0">
                <a:solidFill>
                  <a:schemeClr val="accent3"/>
                </a:solidFill>
              </a:rPr>
              <a:t> Hao, and Adam </a:t>
            </a:r>
            <a:r>
              <a:rPr lang="en-GB" sz="1000" dirty="0" err="1">
                <a:solidFill>
                  <a:schemeClr val="accent3"/>
                </a:solidFill>
              </a:rPr>
              <a:t>Ashenfelter</a:t>
            </a:r>
            <a:r>
              <a:rPr lang="en-GB" sz="1000" dirty="0">
                <a:solidFill>
                  <a:schemeClr val="accent3"/>
                </a:solidFill>
              </a:rPr>
              <a:t>: Gradient Tree Boosting for Training Conditional Random Fields. In Journal of Machine Learning Research, 2008.</a:t>
            </a:r>
          </a:p>
        </p:txBody>
      </p:sp>
    </p:spTree>
    <p:extLst>
      <p:ext uri="{BB962C8B-B14F-4D97-AF65-F5344CB8AC3E}">
        <p14:creationId xmlns:p14="http://schemas.microsoft.com/office/powerpoint/2010/main" val="33566224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1627-D1A8-1746-BE39-57B41A524C79}"/>
              </a:ext>
            </a:extLst>
          </p:cNvPr>
          <p:cNvSpPr>
            <a:spLocks noGrp="1"/>
          </p:cNvSpPr>
          <p:nvPr>
            <p:ph type="title"/>
          </p:nvPr>
        </p:nvSpPr>
        <p:spPr/>
        <p:txBody>
          <a:bodyPr>
            <a:normAutofit/>
          </a:bodyPr>
          <a:lstStyle/>
          <a:p>
            <a:r>
              <a:rPr lang="en-GB" dirty="0"/>
              <a:t>Functional Gradient Tree Boosting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1F87CE-70DB-044E-A72D-A656BF2A9ED1}"/>
                  </a:ext>
                </a:extLst>
              </p:cNvPr>
              <p:cNvSpPr>
                <a:spLocks noGrp="1"/>
              </p:cNvSpPr>
              <p:nvPr>
                <p:ph idx="1"/>
              </p:nvPr>
            </p:nvSpPr>
            <p:spPr/>
            <p:txBody>
              <a:bodyPr>
                <a:normAutofit fontScale="85000" lnSpcReduction="20000"/>
              </a:bodyPr>
              <a:lstStyle/>
              <a:p>
                <a:r>
                  <a:rPr lang="en-GB" dirty="0"/>
                  <a:t>Since full joint unknown, treat data as surrogate</a:t>
                </a:r>
              </a:p>
              <a:p>
                <a:pPr lvl="1"/>
                <a:r>
                  <a:rPr lang="en-GB" dirty="0"/>
                  <a:t>Instead of computing functional gradient over a potential function, functional gradients are computed for each training sample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oMath>
                </a14:m>
                <a:r>
                  <a:rPr lang="en-GB" dirty="0"/>
                  <a:t> (conditioned on potential from previous it.)</a:t>
                </a:r>
              </a:p>
              <a:p>
                <a:pPr marL="7938"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𝜓</m:t>
                          </m:r>
                        </m:sub>
                      </m:sSub>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𝑖</m:t>
                          </m:r>
                        </m:sub>
                        <m:sup/>
                        <m:e>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𝜓</m:t>
                                  </m:r>
                                </m:e>
                              </m:d>
                            </m:e>
                          </m:func>
                          <m:sSub>
                            <m:sSubPr>
                              <m:ctrlPr>
                                <a:rPr lang="de-DE" i="1">
                                  <a:latin typeface="Cambria Math" panose="02040503050406030204" pitchFamily="18" charset="0"/>
                                  <a:ea typeface="Cambria Math" panose="02040503050406030204" pitchFamily="18" charset="0"/>
                                </a:rPr>
                              </m:ctrlPr>
                            </m:sSubPr>
                            <m:e>
                              <m:d>
                                <m:dPr>
                                  <m:begChr m:val=""/>
                                  <m:endChr m:val="|"/>
                                  <m:ctrlPr>
                                    <a:rPr lang="de-DE" i="1">
                                      <a:latin typeface="Cambria Math" panose="02040503050406030204" pitchFamily="18" charset="0"/>
                                      <a:ea typeface="Cambria Math" panose="02040503050406030204" pitchFamily="18" charset="0"/>
                                    </a:rPr>
                                  </m:ctrlPr>
                                </m:dPr>
                                <m:e>
                                  <m:r>
                                    <a:rPr lang="en-GB">
                                      <a:latin typeface="Cambria Math" panose="02040503050406030204" pitchFamily="18" charset="0"/>
                                    </a:rPr>
                                    <m:t>​</m:t>
                                  </m:r>
                                </m:e>
                              </m:d>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𝑚</m:t>
                                  </m:r>
                                  <m:r>
                                    <a:rPr lang="de-DE" i="1">
                                      <a:latin typeface="Cambria Math" panose="02040503050406030204" pitchFamily="18" charset="0"/>
                                      <a:ea typeface="Cambria Math" panose="02040503050406030204" pitchFamily="18" charset="0"/>
                                    </a:rPr>
                                    <m:t>−1</m:t>
                                  </m:r>
                                </m:sub>
                              </m:sSub>
                            </m:sub>
                          </m:sSub>
                        </m:e>
                      </m:nary>
                    </m:oMath>
                  </m:oMathPara>
                </a14:m>
                <a:endParaRPr lang="en-GB" dirty="0"/>
              </a:p>
              <a:p>
                <a:r>
                  <a:rPr lang="en-GB" dirty="0"/>
                  <a:t>Set of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oMath>
                </a14:m>
                <a:r>
                  <a:rPr lang="en-GB" dirty="0"/>
                  <a:t> over all </a:t>
                </a:r>
                <a14:m>
                  <m:oMath xmlns:m="http://schemas.openxmlformats.org/officeDocument/2006/math">
                    <m:r>
                      <a:rPr lang="en-GB" i="1" dirty="0" smtClean="0">
                        <a:latin typeface="Cambria Math" panose="02040503050406030204" pitchFamily="18" charset="0"/>
                      </a:rPr>
                      <m:t>𝑖</m:t>
                    </m:r>
                  </m:oMath>
                </a14:m>
                <a:r>
                  <a:rPr lang="en-GB" dirty="0"/>
                  <a:t> form set of training examples</a:t>
                </a:r>
                <a:endParaRPr lang="de-DE" dirty="0"/>
              </a:p>
              <a:p>
                <a:pPr marL="444500" indent="-444500">
                  <a:buFont typeface="Zapf Dingbats"/>
                  <a:buChar char="➝"/>
                </a:pPr>
                <a:r>
                  <a:rPr lang="en-GB" dirty="0"/>
                  <a:t>Train a function</a:t>
                </a:r>
                <a:r>
                  <a:rPr lang="de-DE" dirty="0"/>
                  <a: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𝑚</m:t>
                        </m:r>
                      </m:sub>
                    </m:sSub>
                  </m:oMath>
                </a14:m>
                <a:r>
                  <a:rPr lang="en-GB" dirty="0"/>
                  <a:t> that approximates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oMath>
                </a14:m>
                <a:endParaRPr lang="de-DE" dirty="0">
                  <a:ea typeface="Cambria Math" panose="02040503050406030204" pitchFamily="18" charset="0"/>
                </a:endParaRPr>
              </a:p>
              <a:p>
                <a:pPr marL="444500" indent="-444500">
                  <a:buFont typeface="Zapf Dingbats"/>
                  <a:buChar char="➝"/>
                </a:pPr>
                <a:r>
                  <a:rPr lang="en-GB" dirty="0"/>
                  <a:t>Build/fit a regression tree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h</m:t>
                        </m:r>
                      </m:e>
                      <m:sub>
                        <m:r>
                          <a:rPr lang="de-DE" b="0" i="1" dirty="0" smtClean="0">
                            <a:latin typeface="Cambria Math" panose="02040503050406030204" pitchFamily="18" charset="0"/>
                          </a:rPr>
                          <m:t>𝑚</m:t>
                        </m:r>
                      </m:sub>
                    </m:sSub>
                  </m:oMath>
                </a14:m>
                <a:r>
                  <a:rPr lang="en-GB" dirty="0"/>
                  <a:t> to minimise</a:t>
                </a:r>
              </a:p>
              <a:p>
                <a:pPr marL="457200" lvl="1" indent="0">
                  <a:buNone/>
                </a:pPr>
                <a14:m>
                  <m:oMathPara xmlns:m="http://schemas.openxmlformats.org/officeDocument/2006/math">
                    <m:oMathParaPr>
                      <m:jc m:val="centerGroup"/>
                    </m:oMathParaPr>
                    <m:oMath xmlns:m="http://schemas.openxmlformats.org/officeDocument/2006/math">
                      <m:nary>
                        <m:naryPr>
                          <m:chr m:val="∑"/>
                          <m:supHide m:val="on"/>
                          <m:ctrlPr>
                            <a:rPr lang="en-GB" i="1" smtClean="0">
                              <a:latin typeface="Cambria Math" panose="02040503050406030204" pitchFamily="18" charset="0"/>
                            </a:rPr>
                          </m:ctrlPr>
                        </m:naryPr>
                        <m:sub>
                          <m:r>
                            <m:rPr>
                              <m:brk m:alnAt="7"/>
                            </m:rPr>
                            <a:rPr lang="de-DE" b="0" i="1" smtClean="0">
                              <a:latin typeface="Cambria Math" panose="02040503050406030204" pitchFamily="18" charset="0"/>
                            </a:rPr>
                            <m:t>𝑖</m:t>
                          </m:r>
                        </m:sub>
                        <m:sup/>
                        <m:e>
                          <m:sSup>
                            <m:sSupPr>
                              <m:ctrlPr>
                                <a:rPr lang="de-DE" b="0" i="1" smtClean="0">
                                  <a:latin typeface="Cambria Math" panose="02040503050406030204" pitchFamily="18" charset="0"/>
                                  <a:ea typeface="Cambria Math" panose="02040503050406030204" pitchFamily="18" charset="0"/>
                                </a:rPr>
                              </m:ctrlPr>
                            </m:sSupPr>
                            <m:e>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h</m:t>
                                      </m:r>
                                    </m:e>
                                    <m:sub>
                                      <m:r>
                                        <a:rPr lang="de-DE" b="0" i="1" smtClean="0">
                                          <a:latin typeface="Cambria Math" panose="02040503050406030204" pitchFamily="18" charset="0"/>
                                        </a:rPr>
                                        <m:t>𝑚</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𝑦</m:t>
                                          </m:r>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1" i="1" smtClean="0">
                                              <a:latin typeface="Cambria Math" panose="02040503050406030204" pitchFamily="18" charset="0"/>
                                            </a:rPr>
                                            <m:t>𝒙</m:t>
                                          </m:r>
                                        </m:e>
                                        <m:sub>
                                          <m:r>
                                            <a:rPr lang="de-DE" b="0" i="1" smtClean="0">
                                              <a:latin typeface="Cambria Math" panose="02040503050406030204" pitchFamily="18" charset="0"/>
                                            </a:rPr>
                                            <m:t>𝑖</m:t>
                                          </m:r>
                                        </m:sub>
                                      </m:sSub>
                                    </m:e>
                                  </m:d>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d>
                            </m:e>
                            <m:sup>
                              <m:r>
                                <a:rPr lang="de-DE" b="0" i="1" smtClean="0">
                                  <a:latin typeface="Cambria Math" panose="02040503050406030204" pitchFamily="18" charset="0"/>
                                  <a:ea typeface="Cambria Math" panose="02040503050406030204" pitchFamily="18" charset="0"/>
                                </a:rPr>
                                <m:t>2</m:t>
                              </m:r>
                            </m:sup>
                          </m:sSup>
                        </m:e>
                      </m:nary>
                    </m:oMath>
                  </m:oMathPara>
                </a14:m>
                <a:endParaRPr lang="en-GB" dirty="0"/>
              </a:p>
              <a:p>
                <a:pPr lvl="1"/>
                <a:r>
                  <a:rPr lang="en-GB" dirty="0"/>
                  <a:t>Fitted function</a:t>
                </a:r>
                <a:r>
                  <a:rPr lang="de-DE" dirty="0"/>
                  <a: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𝑚</m:t>
                        </m:r>
                      </m:sub>
                    </m:sSub>
                  </m:oMath>
                </a14:m>
                <a:r>
                  <a:rPr lang="en-GB" dirty="0"/>
                  <a:t> not exactly the same as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a14:m>
                <a:r>
                  <a:rPr lang="en-GB" dirty="0"/>
                  <a:t> but will point in same general direction (assuming enough training examples)</a:t>
                </a:r>
              </a:p>
              <a:p>
                <a:pPr lvl="1"/>
                <a:r>
                  <a:rPr lang="en-GB" dirty="0"/>
                  <a:t>Then, the new potential at stage </a:t>
                </a:r>
                <a14:m>
                  <m:oMath xmlns:m="http://schemas.openxmlformats.org/officeDocument/2006/math">
                    <m:r>
                      <a:rPr lang="en-GB" i="1" dirty="0" smtClean="0">
                        <a:latin typeface="Cambria Math" panose="02040503050406030204" pitchFamily="18" charset="0"/>
                      </a:rPr>
                      <m:t>𝑚</m:t>
                    </m:r>
                  </m:oMath>
                </a14:m>
                <a:r>
                  <a:rPr lang="en-GB" dirty="0"/>
                  <a:t> is given by</a:t>
                </a:r>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𝑚</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𝑚</m:t>
                          </m:r>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𝜂</m:t>
                          </m:r>
                        </m:e>
                        <m:sub>
                          <m:r>
                            <a:rPr lang="de-DE" i="1">
                              <a:latin typeface="Cambria Math" panose="02040503050406030204" pitchFamily="18" charset="0"/>
                              <a:ea typeface="Cambria Math" panose="02040503050406030204" pitchFamily="18" charset="0"/>
                            </a:rPr>
                            <m:t>𝑚</m:t>
                          </m:r>
                        </m:sub>
                      </m:s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h</m:t>
                          </m:r>
                        </m:e>
                        <m:sub>
                          <m:r>
                            <a:rPr lang="de-DE" b="0" i="1" smtClean="0">
                              <a:latin typeface="Cambria Math" panose="02040503050406030204" pitchFamily="18" charset="0"/>
                              <a:ea typeface="Cambria Math" panose="02040503050406030204" pitchFamily="18" charset="0"/>
                            </a:rPr>
                            <m:t>𝑚</m:t>
                          </m:r>
                        </m:sub>
                      </m:sSub>
                    </m:oMath>
                  </m:oMathPara>
                </a14:m>
                <a:endParaRPr lang="en-GB" dirty="0"/>
              </a:p>
              <a:p>
                <a:pPr lvl="1"/>
                <a:r>
                  <a:rPr lang="en-GB" dirty="0"/>
                  <a:t>After </a:t>
                </a:r>
                <a14:m>
                  <m:oMath xmlns:m="http://schemas.openxmlformats.org/officeDocument/2006/math">
                    <m:r>
                      <a:rPr lang="en-GB" i="1" dirty="0" smtClean="0">
                        <a:latin typeface="Cambria Math" panose="02040503050406030204" pitchFamily="18" charset="0"/>
                      </a:rPr>
                      <m:t>𝑀</m:t>
                    </m:r>
                  </m:oMath>
                </a14:m>
                <a:r>
                  <a:rPr lang="en-GB" dirty="0"/>
                  <a:t> iterations, there are </a:t>
                </a:r>
                <a14:m>
                  <m:oMath xmlns:m="http://schemas.openxmlformats.org/officeDocument/2006/math">
                    <m:r>
                      <a:rPr lang="en-GB" i="1" dirty="0">
                        <a:latin typeface="Cambria Math" panose="02040503050406030204" pitchFamily="18" charset="0"/>
                      </a:rPr>
                      <m:t>𝑀</m:t>
                    </m:r>
                  </m:oMath>
                </a14:m>
                <a:r>
                  <a:rPr lang="en-GB" dirty="0"/>
                  <a:t> regression trees to represent </a:t>
                </a:r>
                <a14:m>
                  <m:oMath xmlns:m="http://schemas.openxmlformats.org/officeDocument/2006/math">
                    <m:r>
                      <a:rPr lang="en-GB" i="1">
                        <a:latin typeface="Cambria Math" panose="02040503050406030204" pitchFamily="18" charset="0"/>
                        <a:ea typeface="Cambria Math" panose="02040503050406030204" pitchFamily="18" charset="0"/>
                      </a:rPr>
                      <m:t>𝜓</m:t>
                    </m:r>
                  </m:oMath>
                </a14:m>
                <a:endParaRPr lang="en-GB" dirty="0"/>
              </a:p>
            </p:txBody>
          </p:sp>
        </mc:Choice>
        <mc:Fallback xmlns="">
          <p:sp>
            <p:nvSpPr>
              <p:cNvPr id="3" name="Content Placeholder 2">
                <a:extLst>
                  <a:ext uri="{FF2B5EF4-FFF2-40B4-BE49-F238E27FC236}">
                    <a16:creationId xmlns:a16="http://schemas.microsoft.com/office/drawing/2014/main" id="{5D1F87CE-70DB-044E-A72D-A656BF2A9ED1}"/>
                  </a:ext>
                </a:extLst>
              </p:cNvPr>
              <p:cNvSpPr>
                <a:spLocks noGrp="1" noRot="1" noChangeAspect="1" noMove="1" noResize="1" noEditPoints="1" noAdjustHandles="1" noChangeArrowheads="1" noChangeShapeType="1" noTextEdit="1"/>
              </p:cNvSpPr>
              <p:nvPr>
                <p:ph idx="1"/>
              </p:nvPr>
            </p:nvSpPr>
            <p:spPr>
              <a:blipFill>
                <a:blip r:embed="rId2"/>
                <a:stretch>
                  <a:fillRect l="-1447" t="-3030" b="-50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AE84C9B-1B83-E347-9EDA-3DAEC52BEB6C}"/>
              </a:ext>
            </a:extLst>
          </p:cNvPr>
          <p:cNvSpPr>
            <a:spLocks noGrp="1"/>
          </p:cNvSpPr>
          <p:nvPr>
            <p:ph type="sldNum" sz="quarter" idx="12"/>
          </p:nvPr>
        </p:nvSpPr>
        <p:spPr/>
        <p:txBody>
          <a:bodyPr/>
          <a:lstStyle/>
          <a:p>
            <a:fld id="{67C9959E-8E6B-B04C-9955-EA096F41CA7A}" type="slidenum">
              <a:rPr lang="en-GB" smtClean="0"/>
              <a:t>81</a:t>
            </a:fld>
            <a:endParaRPr lang="en-GB"/>
          </a:p>
        </p:txBody>
      </p:sp>
      <p:sp>
        <p:nvSpPr>
          <p:cNvPr id="6" name="TextBox 5">
            <a:extLst>
              <a:ext uri="{FF2B5EF4-FFF2-40B4-BE49-F238E27FC236}">
                <a16:creationId xmlns:a16="http://schemas.microsoft.com/office/drawing/2014/main" id="{122C66A5-574C-A64F-A964-32E4FE09E5D6}"/>
              </a:ext>
            </a:extLst>
          </p:cNvPr>
          <p:cNvSpPr txBox="1"/>
          <p:nvPr/>
        </p:nvSpPr>
        <p:spPr>
          <a:xfrm>
            <a:off x="1926772" y="6321366"/>
            <a:ext cx="6049736" cy="400110"/>
          </a:xfrm>
          <a:prstGeom prst="rect">
            <a:avLst/>
          </a:prstGeom>
          <a:noFill/>
        </p:spPr>
        <p:txBody>
          <a:bodyPr wrap="square" rtlCol="0">
            <a:spAutoFit/>
          </a:bodyPr>
          <a:lstStyle/>
          <a:p>
            <a:r>
              <a:rPr lang="en-GB" sz="1000" dirty="0">
                <a:solidFill>
                  <a:schemeClr val="accent3"/>
                </a:solidFill>
              </a:rPr>
              <a:t>Thomas G. </a:t>
            </a:r>
            <a:r>
              <a:rPr lang="en-GB" sz="1000" dirty="0" err="1">
                <a:solidFill>
                  <a:schemeClr val="accent3"/>
                </a:solidFill>
              </a:rPr>
              <a:t>Dietterich</a:t>
            </a:r>
            <a:r>
              <a:rPr lang="en-GB" sz="1000" dirty="0">
                <a:solidFill>
                  <a:schemeClr val="accent3"/>
                </a:solidFill>
              </a:rPr>
              <a:t>, </a:t>
            </a:r>
            <a:r>
              <a:rPr lang="en-GB" sz="1000" dirty="0" err="1">
                <a:solidFill>
                  <a:schemeClr val="accent3"/>
                </a:solidFill>
              </a:rPr>
              <a:t>Guohua</a:t>
            </a:r>
            <a:r>
              <a:rPr lang="en-GB" sz="1000" dirty="0">
                <a:solidFill>
                  <a:schemeClr val="accent3"/>
                </a:solidFill>
              </a:rPr>
              <a:t> Hao, and Adam </a:t>
            </a:r>
            <a:r>
              <a:rPr lang="en-GB" sz="1000" dirty="0" err="1">
                <a:solidFill>
                  <a:schemeClr val="accent3"/>
                </a:solidFill>
              </a:rPr>
              <a:t>Ashenfelter</a:t>
            </a:r>
            <a:r>
              <a:rPr lang="en-GB" sz="1000" dirty="0">
                <a:solidFill>
                  <a:schemeClr val="accent3"/>
                </a:solidFill>
              </a:rPr>
              <a:t>: Gradient Tree Boosting for Training Conditional Random Fields. In Journal of Machine Learning Research, 2008.</a:t>
            </a:r>
          </a:p>
        </p:txBody>
      </p:sp>
    </p:spTree>
    <p:extLst>
      <p:ext uri="{BB962C8B-B14F-4D97-AF65-F5344CB8AC3E}">
        <p14:creationId xmlns:p14="http://schemas.microsoft.com/office/powerpoint/2010/main" val="1453241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6BEF-EF46-7B42-B1AE-7D411A720328}"/>
              </a:ext>
            </a:extLst>
          </p:cNvPr>
          <p:cNvSpPr>
            <a:spLocks noGrp="1"/>
          </p:cNvSpPr>
          <p:nvPr>
            <p:ph type="title"/>
          </p:nvPr>
        </p:nvSpPr>
        <p:spPr/>
        <p:txBody>
          <a:bodyPr/>
          <a:lstStyle/>
          <a:p>
            <a:r>
              <a:rPr lang="en-GB" dirty="0"/>
              <a:t>Functional Gradient for RDNs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91CA28-9613-C74F-BAC7-4E00E453BEB5}"/>
                  </a:ext>
                </a:extLst>
              </p:cNvPr>
              <p:cNvSpPr>
                <a:spLocks noGrp="1"/>
              </p:cNvSpPr>
              <p:nvPr>
                <p:ph idx="1"/>
              </p:nvPr>
            </p:nvSpPr>
            <p:spPr>
              <a:xfrm>
                <a:off x="628650" y="1158240"/>
                <a:ext cx="7886700" cy="5163126"/>
              </a:xfrm>
            </p:spPr>
            <p:txBody>
              <a:bodyPr>
                <a:normAutofit fontScale="70000" lnSpcReduction="20000"/>
              </a:bodyPr>
              <a:lstStyle/>
              <a:p>
                <a:r>
                  <a:rPr lang="en-GB" dirty="0"/>
                  <a:t>RDN represented as a set of conditional distributions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b="0" i="1" dirty="0" smtClean="0">
                            <a:latin typeface="Cambria Math" panose="02040503050406030204" pitchFamily="18" charset="0"/>
                          </a:rPr>
                          <m:t>𝑌</m:t>
                        </m:r>
                        <m:r>
                          <a:rPr lang="de-DE" i="1" dirty="0">
                            <a:latin typeface="Cambria Math" panose="02040503050406030204" pitchFamily="18" charset="0"/>
                          </a:rPr>
                          <m:t>|</m:t>
                        </m:r>
                        <m:r>
                          <a:rPr lang="de-DE" i="1" dirty="0">
                            <a:latin typeface="Cambria Math" panose="02040503050406030204" pitchFamily="18" charset="0"/>
                          </a:rPr>
                          <m:t>𝑝𝑎𝑟𝑒𝑛𝑡𝑠</m:t>
                        </m:r>
                        <m:d>
                          <m:dPr>
                            <m:ctrlPr>
                              <a:rPr lang="de-DE" i="1" dirty="0">
                                <a:latin typeface="Cambria Math" panose="02040503050406030204" pitchFamily="18" charset="0"/>
                              </a:rPr>
                            </m:ctrlPr>
                          </m:dPr>
                          <m:e>
                            <m:r>
                              <a:rPr lang="de-DE" b="0" i="1" dirty="0" smtClean="0">
                                <a:latin typeface="Cambria Math" panose="02040503050406030204" pitchFamily="18" charset="0"/>
                              </a:rPr>
                              <m:t>𝑌</m:t>
                            </m:r>
                          </m:e>
                        </m:d>
                      </m:e>
                    </m:d>
                  </m:oMath>
                </a14:m>
                <a:r>
                  <a:rPr lang="en-GB" dirty="0"/>
                  <a:t> for all predicates </a:t>
                </a:r>
                <a14:m>
                  <m:oMath xmlns:m="http://schemas.openxmlformats.org/officeDocument/2006/math">
                    <m:r>
                      <a:rPr lang="de-DE" b="0" i="1" dirty="0" smtClean="0">
                        <a:latin typeface="Cambria Math" panose="02040503050406030204" pitchFamily="18" charset="0"/>
                      </a:rPr>
                      <m:t>𝑌</m:t>
                    </m:r>
                  </m:oMath>
                </a14:m>
                <a:endParaRPr lang="en-GB" dirty="0"/>
              </a:p>
              <a:p>
                <a:r>
                  <a:rPr lang="en-GB" dirty="0"/>
                  <a:t>Let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b="0" i="1" dirty="0" smtClean="0">
                            <a:latin typeface="Cambria Math" panose="02040503050406030204" pitchFamily="18" charset="0"/>
                          </a:rPr>
                          <m:t>𝑦</m:t>
                        </m:r>
                        <m:r>
                          <a:rPr lang="de-DE" i="1" dirty="0">
                            <a:latin typeface="Cambria Math" panose="02040503050406030204" pitchFamily="18" charset="0"/>
                          </a:rPr>
                          <m:t>|</m:t>
                        </m:r>
                        <m:r>
                          <a:rPr lang="de-DE" i="1" dirty="0">
                            <a:latin typeface="Cambria Math" panose="02040503050406030204" pitchFamily="18" charset="0"/>
                          </a:rPr>
                          <m:t>𝑝𝑎𝑟𝑒𝑛𝑡𝑠</m:t>
                        </m:r>
                        <m:d>
                          <m:dPr>
                            <m:ctrlPr>
                              <a:rPr lang="de-DE" i="1" dirty="0">
                                <a:latin typeface="Cambria Math" panose="02040503050406030204" pitchFamily="18" charset="0"/>
                              </a:rPr>
                            </m:ctrlPr>
                          </m:dPr>
                          <m:e>
                            <m:r>
                              <a:rPr lang="de-DE" b="0" i="1" dirty="0" smtClean="0">
                                <a:latin typeface="Cambria Math" panose="02040503050406030204" pitchFamily="18" charset="0"/>
                              </a:rPr>
                              <m:t>𝑦</m:t>
                            </m:r>
                          </m:e>
                        </m:d>
                      </m:e>
                    </m:d>
                  </m:oMath>
                </a14:m>
                <a:r>
                  <a:rPr lang="en-GB" dirty="0"/>
                  <a:t> for a grounding </a:t>
                </a:r>
                <a14:m>
                  <m:oMath xmlns:m="http://schemas.openxmlformats.org/officeDocument/2006/math">
                    <m:r>
                      <a:rPr lang="de-DE" b="0" i="1" dirty="0" smtClean="0">
                        <a:latin typeface="Cambria Math" panose="02040503050406030204" pitchFamily="18" charset="0"/>
                      </a:rPr>
                      <m:t>𝑦</m:t>
                    </m:r>
                  </m:oMath>
                </a14:m>
                <a:r>
                  <a:rPr lang="en-GB" dirty="0"/>
                  <a:t> of </a:t>
                </a:r>
                <a14:m>
                  <m:oMath xmlns:m="http://schemas.openxmlformats.org/officeDocument/2006/math">
                    <m:r>
                      <a:rPr lang="de-DE" b="0" i="1" dirty="0" smtClean="0">
                        <a:latin typeface="Cambria Math" panose="02040503050406030204" pitchFamily="18" charset="0"/>
                      </a:rPr>
                      <m:t>𝑌</m:t>
                    </m:r>
                  </m:oMath>
                </a14:m>
                <a:r>
                  <a:rPr lang="en-GB" dirty="0"/>
                  <a:t> be</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𝑦</m:t>
                          </m:r>
                          <m:r>
                            <a:rPr lang="de-DE" b="0" i="1" smtClean="0">
                              <a:latin typeface="Cambria Math" panose="02040503050406030204" pitchFamily="18" charset="0"/>
                            </a:rPr>
                            <m:t>|</m:t>
                          </m:r>
                          <m:r>
                            <a:rPr lang="de-DE" b="0" i="1" smtClean="0">
                              <a:latin typeface="Cambria Math" panose="02040503050406030204" pitchFamily="18" charset="0"/>
                            </a:rPr>
                            <m:t>𝑝𝑎𝑟𝑒𝑛𝑡𝑠</m:t>
                          </m:r>
                          <m:d>
                            <m:dPr>
                              <m:ctrlPr>
                                <a:rPr lang="de-DE" b="0" i="1" smtClean="0">
                                  <a:latin typeface="Cambria Math" panose="02040503050406030204" pitchFamily="18" charset="0"/>
                                </a:rPr>
                              </m:ctrlPr>
                            </m:dPr>
                            <m:e>
                              <m:r>
                                <a:rPr lang="de-DE" b="0" i="1" smtClean="0">
                                  <a:latin typeface="Cambria Math" panose="02040503050406030204" pitchFamily="18" charset="0"/>
                                </a:rPr>
                                <m:t>𝑦</m:t>
                              </m:r>
                            </m:e>
                          </m:d>
                        </m:e>
                      </m:d>
                      <m:r>
                        <a:rPr lang="de-DE" b="0" i="1" smtClean="0">
                          <a:latin typeface="Cambria Math" panose="02040503050406030204" pitchFamily="18" charset="0"/>
                        </a:rPr>
                        <m:t>=</m:t>
                      </m:r>
                      <m:f>
                        <m:fPr>
                          <m:ctrlPr>
                            <a:rPr lang="de-DE" b="0" i="1" smtClean="0">
                              <a:latin typeface="Cambria Math" panose="02040503050406030204" pitchFamily="18" charset="0"/>
                            </a:rPr>
                          </m:ctrlPr>
                        </m:fPr>
                        <m:num>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exp</m:t>
                              </m:r>
                            </m:fName>
                            <m:e>
                              <m:r>
                                <a:rPr lang="de-DE" b="0" i="1" smtClean="0">
                                  <a:latin typeface="Cambria Math" panose="02040503050406030204" pitchFamily="18" charset="0"/>
                                  <a:ea typeface="Cambria Math" panose="02040503050406030204" pitchFamily="18" charset="0"/>
                                </a:rPr>
                                <m:t>𝜓</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e>
                              </m:d>
                            </m:e>
                          </m:func>
                        </m:num>
                        <m:den>
                          <m:nary>
                            <m:naryPr>
                              <m:chr m:val="∑"/>
                              <m:supHide m:val="on"/>
                              <m:ctrlPr>
                                <a:rPr lang="de-DE" b="0" i="1" smtClean="0">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𝑦</m:t>
                                  </m:r>
                                </m:e>
                                <m:sup>
                                  <m:r>
                                    <a:rPr lang="de-DE" b="0" i="1" smtClean="0">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𝑦</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e>
                                  </m:d>
                                </m:e>
                              </m:func>
                            </m:e>
                          </m:nary>
                        </m:den>
                      </m:f>
                    </m:oMath>
                  </m:oMathPara>
                </a14:m>
                <a:endParaRPr lang="en-GB" dirty="0"/>
              </a:p>
              <a:p>
                <a:pPr marL="457200" lvl="1" indent="0">
                  <a:buNone/>
                </a:pPr>
                <a:r>
                  <a:rPr lang="en-GB" dirty="0"/>
                  <a:t>where</a:t>
                </a:r>
              </a:p>
              <a:p>
                <a:pPr lvl="1"/>
                <a14:m>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𝑦</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e>
                    </m:d>
                    <m:r>
                      <a:rPr lang="de-DE" i="1">
                        <a:latin typeface="Cambria Math" panose="02040503050406030204" pitchFamily="18" charset="0"/>
                        <a:ea typeface="Cambria Math" panose="02040503050406030204" pitchFamily="18" charset="0"/>
                      </a:rPr>
                      <m:t> </m:t>
                    </m:r>
                  </m:oMath>
                </a14:m>
                <a:r>
                  <a:rPr lang="en-GB" dirty="0"/>
                  <a:t>denotes potential function of</a:t>
                </a:r>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𝑦</m:t>
                    </m:r>
                  </m:oMath>
                </a14:m>
                <a:r>
                  <a:rPr lang="en-GB" dirty="0"/>
                  <a:t> given all other </a:t>
                </a:r>
                <a14:m>
                  <m:oMath xmlns:m="http://schemas.openxmlformats.org/officeDocument/2006/math">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𝑦</m:t>
                    </m:r>
                  </m:oMath>
                </a14:m>
                <a:r>
                  <a:rPr lang="en-GB" dirty="0"/>
                  <a:t> and </a:t>
                </a:r>
                <a14:m>
                  <m:oMath xmlns:m="http://schemas.openxmlformats.org/officeDocument/2006/math">
                    <m:sSup>
                      <m:sSupPr>
                        <m:ctrlPr>
                          <a:rPr lang="de-DE" i="1">
                            <a:latin typeface="Cambria Math" panose="02040503050406030204" pitchFamily="18" charset="0"/>
                          </a:rPr>
                        </m:ctrlPr>
                      </m:sSupPr>
                      <m:e>
                        <m:r>
                          <a:rPr lang="de-DE" b="0" i="1" smtClean="0">
                            <a:latin typeface="Cambria Math" panose="02040503050406030204" pitchFamily="18" charset="0"/>
                          </a:rPr>
                          <m:t>𝑦</m:t>
                        </m:r>
                      </m:e>
                      <m:sup>
                        <m:r>
                          <a:rPr lang="de-DE" i="1">
                            <a:latin typeface="Cambria Math" panose="02040503050406030204" pitchFamily="18" charset="0"/>
                          </a:rPr>
                          <m:t>′</m:t>
                        </m:r>
                      </m:sup>
                    </m:sSup>
                  </m:oMath>
                </a14:m>
                <a:r>
                  <a:rPr lang="en-GB" dirty="0"/>
                  <a:t> iterates through all possible groundings of </a:t>
                </a:r>
                <a14:m>
                  <m:oMath xmlns:m="http://schemas.openxmlformats.org/officeDocument/2006/math">
                    <m:r>
                      <a:rPr lang="de-DE" b="0" i="1" dirty="0" smtClean="0">
                        <a:latin typeface="Cambria Math" panose="02040503050406030204" pitchFamily="18" charset="0"/>
                      </a:rPr>
                      <m:t>𝑌</m:t>
                    </m:r>
                  </m:oMath>
                </a14:m>
                <a:endParaRPr lang="en-GB" dirty="0"/>
              </a:p>
              <a:p>
                <a:r>
                  <a:rPr lang="en-GB" dirty="0"/>
                  <a:t>Probability of example/grounding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𝑦</m:t>
                        </m:r>
                      </m:e>
                      <m:sub>
                        <m:r>
                          <a:rPr lang="de-DE" i="1">
                            <a:latin typeface="Cambria Math" panose="02040503050406030204" pitchFamily="18" charset="0"/>
                          </a:rPr>
                          <m:t>𝑖</m:t>
                        </m:r>
                      </m:sub>
                    </m:sSub>
                  </m:oMath>
                </a14:m>
                <a:r>
                  <a:rPr lang="en-GB" dirty="0"/>
                  <a:t> of example </a:t>
                </a:r>
                <a14:m>
                  <m:oMath xmlns:m="http://schemas.openxmlformats.org/officeDocument/2006/math">
                    <m:r>
                      <a:rPr lang="en-GB" i="1" dirty="0">
                        <a:latin typeface="Cambria Math" panose="02040503050406030204" pitchFamily="18" charset="0"/>
                      </a:rPr>
                      <m:t>𝑖</m:t>
                    </m:r>
                  </m:oMath>
                </a14:m>
                <a:endParaRPr lang="en-GB"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i="1">
                                  <a:latin typeface="Cambria Math" panose="02040503050406030204" pitchFamily="18" charset="0"/>
                                </a:rPr>
                                <m:t>𝑦</m:t>
                              </m:r>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1" i="1" smtClean="0">
                                  <a:latin typeface="Cambria Math" panose="02040503050406030204" pitchFamily="18" charset="0"/>
                                </a:rPr>
                                <m:t>𝒙</m:t>
                              </m:r>
                            </m:e>
                            <m:sub>
                              <m:r>
                                <a:rPr lang="de-DE" b="0" i="1" smtClean="0">
                                  <a:latin typeface="Cambria Math" panose="02040503050406030204" pitchFamily="18" charset="0"/>
                                </a:rPr>
                                <m:t>𝑖</m:t>
                              </m:r>
                            </m:sub>
                          </m:sSub>
                        </m:e>
                      </m:d>
                      <m:r>
                        <a:rPr lang="de-DE" i="1">
                          <a:latin typeface="Cambria Math" panose="02040503050406030204" pitchFamily="18" charset="0"/>
                        </a:rPr>
                        <m:t>=</m:t>
                      </m:r>
                      <m:f>
                        <m:fPr>
                          <m:ctrlPr>
                            <a:rPr lang="de-DE" i="1">
                              <a:latin typeface="Cambria Math" panose="02040503050406030204" pitchFamily="18" charset="0"/>
                            </a:rPr>
                          </m:ctrlPr>
                        </m:fPr>
                        <m:num>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smtClean="0">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b="0" i="1" smtClean="0">
                                          <a:latin typeface="Cambria Math" panose="02040503050406030204" pitchFamily="18" charset="0"/>
                                          <a:ea typeface="Cambria Math" panose="02040503050406030204" pitchFamily="18" charset="0"/>
                                        </a:rPr>
                                        <m:t>𝑖</m:t>
                                      </m:r>
                                    </m:sub>
                                  </m:sSub>
                                </m:e>
                              </m:d>
                            </m:e>
                          </m:func>
                        </m:num>
                        <m:den>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smtClean="0">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b="0" i="1" smtClean="0">
                                              <a:latin typeface="Cambria Math" panose="02040503050406030204" pitchFamily="18" charset="0"/>
                                              <a:ea typeface="Cambria Math" panose="02040503050406030204" pitchFamily="18" charset="0"/>
                                            </a:rPr>
                                            <m:t>𝑖</m:t>
                                          </m:r>
                                        </m:sub>
                                      </m:sSub>
                                    </m:e>
                                  </m:d>
                                </m:e>
                              </m:func>
                            </m:e>
                          </m:nary>
                        </m:den>
                      </m:f>
                    </m:oMath>
                  </m:oMathPara>
                </a14:m>
                <a:endParaRPr lang="en-GB" dirty="0"/>
              </a:p>
              <a:p>
                <a:r>
                  <a:rPr lang="en-GB" dirty="0"/>
                  <a:t>Logarithm of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𝑦</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𝒙</m:t>
                            </m:r>
                          </m:e>
                          <m:sub>
                            <m:r>
                              <a:rPr lang="de-DE" i="1">
                                <a:latin typeface="Cambria Math" panose="02040503050406030204" pitchFamily="18" charset="0"/>
                              </a:rPr>
                              <m:t>𝑖</m:t>
                            </m:r>
                          </m:sub>
                        </m:sSub>
                      </m:e>
                    </m:d>
                  </m:oMath>
                </a14:m>
                <a:endParaRPr lang="en-GB" dirty="0"/>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𝑦</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𝒙</m:t>
                                  </m:r>
                                </m:e>
                                <m:sub>
                                  <m:r>
                                    <a:rPr lang="de-DE" i="1">
                                      <a:latin typeface="Cambria Math" panose="02040503050406030204" pitchFamily="18" charset="0"/>
                                    </a:rPr>
                                    <m:t>𝑖</m:t>
                                  </m:r>
                                </m:sub>
                              </m:sSub>
                            </m:e>
                          </m:d>
                        </m:e>
                      </m:func>
                      <m:r>
                        <m:rPr>
                          <m:aln/>
                        </m:rPr>
                        <a:rPr lang="de-DE" b="0" i="1" smtClean="0">
                          <a:latin typeface="Cambria Math" panose="02040503050406030204" pitchFamily="18" charset="0"/>
                        </a:rPr>
                        <m:t>=</m:t>
                      </m:r>
                      <m:f>
                        <m:fPr>
                          <m:ctrlPr>
                            <a:rPr lang="de-DE" i="1">
                              <a:latin typeface="Cambria Math" panose="02040503050406030204" pitchFamily="18" charset="0"/>
                            </a:rPr>
                          </m:ctrlPr>
                        </m:fPr>
                        <m:num>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func>
                        </m:num>
                        <m:den>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log</m:t>
                              </m:r>
                            </m:fName>
                            <m:e>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e>
                          </m:func>
                        </m:den>
                      </m:f>
                    </m:oMath>
                    <m:oMath xmlns:m="http://schemas.openxmlformats.org/officeDocument/2006/math">
                      <m:r>
                        <m:rPr>
                          <m:aln/>
                        </m:rP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e>
                      </m:func>
                    </m:oMath>
                  </m:oMathPara>
                </a14:m>
                <a:br>
                  <a:rPr lang="de-DE" b="0" dirty="0"/>
                </a:br>
                <a:endParaRPr lang="en-GB" dirty="0"/>
              </a:p>
              <a:p>
                <a:endParaRPr lang="en-GB" dirty="0"/>
              </a:p>
            </p:txBody>
          </p:sp>
        </mc:Choice>
        <mc:Fallback xmlns="">
          <p:sp>
            <p:nvSpPr>
              <p:cNvPr id="3" name="Content Placeholder 2">
                <a:extLst>
                  <a:ext uri="{FF2B5EF4-FFF2-40B4-BE49-F238E27FC236}">
                    <a16:creationId xmlns:a16="http://schemas.microsoft.com/office/drawing/2014/main" id="{9791CA28-9613-C74F-BAC7-4E00E453BEB5}"/>
                  </a:ext>
                </a:extLst>
              </p:cNvPr>
              <p:cNvSpPr>
                <a:spLocks noGrp="1" noRot="1" noChangeAspect="1" noMove="1" noResize="1" noEditPoints="1" noAdjustHandles="1" noChangeArrowheads="1" noChangeShapeType="1" noTextEdit="1"/>
              </p:cNvSpPr>
              <p:nvPr>
                <p:ph idx="1"/>
              </p:nvPr>
            </p:nvSpPr>
            <p:spPr>
              <a:xfrm>
                <a:off x="628650" y="1158240"/>
                <a:ext cx="7886700" cy="5163126"/>
              </a:xfrm>
              <a:blipFill>
                <a:blip r:embed="rId2"/>
                <a:stretch>
                  <a:fillRect l="-643" t="-1716" b="-223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831942C-5B9D-BC4A-B58A-75436ECDA57E}"/>
              </a:ext>
            </a:extLst>
          </p:cNvPr>
          <p:cNvSpPr>
            <a:spLocks noGrp="1"/>
          </p:cNvSpPr>
          <p:nvPr>
            <p:ph type="sldNum" sz="quarter" idx="12"/>
          </p:nvPr>
        </p:nvSpPr>
        <p:spPr/>
        <p:txBody>
          <a:bodyPr/>
          <a:lstStyle/>
          <a:p>
            <a:fld id="{67C9959E-8E6B-B04C-9955-EA096F41CA7A}" type="slidenum">
              <a:rPr lang="en-GB" smtClean="0"/>
              <a:t>82</a:t>
            </a:fld>
            <a:endParaRPr lang="en-GB"/>
          </a:p>
        </p:txBody>
      </p:sp>
      <p:sp>
        <p:nvSpPr>
          <p:cNvPr id="7" name="Rectangle 6">
            <a:extLst>
              <a:ext uri="{FF2B5EF4-FFF2-40B4-BE49-F238E27FC236}">
                <a16:creationId xmlns:a16="http://schemas.microsoft.com/office/drawing/2014/main" id="{FB5106BD-6A9D-F04C-B783-4A3BC42251F5}"/>
              </a:ext>
            </a:extLst>
          </p:cNvPr>
          <p:cNvSpPr/>
          <p:nvPr/>
        </p:nvSpPr>
        <p:spPr>
          <a:xfrm>
            <a:off x="1885949"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p:spTree>
    <p:extLst>
      <p:ext uri="{BB962C8B-B14F-4D97-AF65-F5344CB8AC3E}">
        <p14:creationId xmlns:p14="http://schemas.microsoft.com/office/powerpoint/2010/main" val="601367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6BEF-EF46-7B42-B1AE-7D411A720328}"/>
              </a:ext>
            </a:extLst>
          </p:cNvPr>
          <p:cNvSpPr>
            <a:spLocks noGrp="1"/>
          </p:cNvSpPr>
          <p:nvPr>
            <p:ph type="title"/>
          </p:nvPr>
        </p:nvSpPr>
        <p:spPr/>
        <p:txBody>
          <a:bodyPr/>
          <a:lstStyle/>
          <a:p>
            <a:r>
              <a:rPr lang="en-GB" dirty="0"/>
              <a:t>Functional Gradient for RDNs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91CA28-9613-C74F-BAC7-4E00E453BEB5}"/>
                  </a:ext>
                </a:extLst>
              </p:cNvPr>
              <p:cNvSpPr>
                <a:spLocks noGrp="1"/>
              </p:cNvSpPr>
              <p:nvPr>
                <p:ph idx="1"/>
              </p:nvPr>
            </p:nvSpPr>
            <p:spPr>
              <a:xfrm>
                <a:off x="628649" y="1158240"/>
                <a:ext cx="8139793" cy="5163126"/>
              </a:xfrm>
            </p:spPr>
            <p:txBody>
              <a:bodyPr>
                <a:normAutofit/>
              </a:bodyPr>
              <a:lstStyle/>
              <a:p>
                <a:pPr marL="0" indent="0">
                  <a:buNone/>
                </a:pPr>
                <a14:m>
                  <m:oMathPara xmlns:m="http://schemas.openxmlformats.org/officeDocument/2006/math">
                    <m:oMathParaPr>
                      <m:jc m:val="centerGroup"/>
                    </m:oMathParaPr>
                    <m:oMath xmlns:m="http://schemas.openxmlformats.org/officeDocument/2006/math">
                      <m:func>
                        <m:funcPr>
                          <m:ctrlPr>
                            <a:rPr lang="de-DE" i="1" smtClean="0">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e>
                      </m:func>
                    </m:oMath>
                  </m:oMathPara>
                </a14:m>
                <a:endParaRPr lang="en-GB" dirty="0"/>
              </a:p>
              <a:p>
                <a:r>
                  <a:rPr lang="en-GB" dirty="0"/>
                  <a:t>Functional gradient for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𝑦</m:t>
                        </m:r>
                      </m:e>
                      <m:sub>
                        <m:r>
                          <a:rPr lang="de-DE" b="0" i="1" smtClean="0">
                            <a:latin typeface="Cambria Math" panose="02040503050406030204" pitchFamily="18" charset="0"/>
                          </a:rPr>
                          <m:t>𝑖</m:t>
                        </m:r>
                      </m:sub>
                    </m:sSub>
                  </m:oMath>
                </a14:m>
                <a:r>
                  <a:rPr lang="en-GB" dirty="0"/>
                  <a:t> of example </a:t>
                </a:r>
                <a14:m>
                  <m:oMath xmlns:m="http://schemas.openxmlformats.org/officeDocument/2006/math">
                    <m:r>
                      <a:rPr lang="en-GB" i="1" dirty="0" smtClean="0">
                        <a:latin typeface="Cambria Math" panose="02040503050406030204" pitchFamily="18" charset="0"/>
                      </a:rPr>
                      <m:t>𝑖</m:t>
                    </m:r>
                  </m:oMath>
                </a14:m>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Gradient at each example: adjustment required for the probabilities to match the observed value for that example</a:t>
                </a:r>
              </a:p>
              <a:p>
                <a:pPr lvl="1"/>
                <a:r>
                  <a:rPr lang="en-GB" dirty="0"/>
                  <a:t>Use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𝒙</m:t>
                        </m:r>
                      </m:e>
                      <m:sub>
                        <m:r>
                          <a:rPr lang="de-DE" i="1">
                            <a:latin typeface="Cambria Math" panose="02040503050406030204" pitchFamily="18" charset="0"/>
                          </a:rPr>
                          <m:t>𝑖</m:t>
                        </m:r>
                      </m:sub>
                    </m:sSub>
                  </m:oMath>
                </a14:m>
                <a:r>
                  <a:rPr lang="en-GB" dirty="0"/>
                  <a:t> and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oMath>
                </a14:m>
                <a:r>
                  <a:rPr lang="en-GB" dirty="0"/>
                  <a:t> for all examples to fit an RRT</a:t>
                </a:r>
              </a:p>
            </p:txBody>
          </p:sp>
        </mc:Choice>
        <mc:Fallback xmlns="">
          <p:sp>
            <p:nvSpPr>
              <p:cNvPr id="3" name="Content Placeholder 2">
                <a:extLst>
                  <a:ext uri="{FF2B5EF4-FFF2-40B4-BE49-F238E27FC236}">
                    <a16:creationId xmlns:a16="http://schemas.microsoft.com/office/drawing/2014/main" id="{9791CA28-9613-C74F-BAC7-4E00E453BEB5}"/>
                  </a:ext>
                </a:extLst>
              </p:cNvPr>
              <p:cNvSpPr>
                <a:spLocks noGrp="1" noRot="1" noChangeAspect="1" noMove="1" noResize="1" noEditPoints="1" noAdjustHandles="1" noChangeArrowheads="1" noChangeShapeType="1" noTextEdit="1"/>
              </p:cNvSpPr>
              <p:nvPr>
                <p:ph idx="1"/>
              </p:nvPr>
            </p:nvSpPr>
            <p:spPr>
              <a:xfrm>
                <a:off x="628649" y="1158240"/>
                <a:ext cx="8139793" cy="5163126"/>
              </a:xfrm>
              <a:blipFill>
                <a:blip r:embed="rId2"/>
                <a:stretch>
                  <a:fillRect l="-1246" t="-30147" r="-935" b="-4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831942C-5B9D-BC4A-B58A-75436ECDA57E}"/>
              </a:ext>
            </a:extLst>
          </p:cNvPr>
          <p:cNvSpPr>
            <a:spLocks noGrp="1"/>
          </p:cNvSpPr>
          <p:nvPr>
            <p:ph type="sldNum" sz="quarter" idx="12"/>
          </p:nvPr>
        </p:nvSpPr>
        <p:spPr/>
        <p:txBody>
          <a:bodyPr/>
          <a:lstStyle/>
          <a:p>
            <a:fld id="{67C9959E-8E6B-B04C-9955-EA096F41CA7A}" type="slidenum">
              <a:rPr lang="en-GB" smtClean="0"/>
              <a:t>83</a:t>
            </a:fld>
            <a:endParaRPr lang="en-GB"/>
          </a:p>
        </p:txBody>
      </p:sp>
      <p:sp>
        <p:nvSpPr>
          <p:cNvPr id="7" name="Rectangle 6">
            <a:extLst>
              <a:ext uri="{FF2B5EF4-FFF2-40B4-BE49-F238E27FC236}">
                <a16:creationId xmlns:a16="http://schemas.microsoft.com/office/drawing/2014/main" id="{FB5106BD-6A9D-F04C-B783-4A3BC42251F5}"/>
              </a:ext>
            </a:extLst>
          </p:cNvPr>
          <p:cNvSpPr/>
          <p:nvPr/>
        </p:nvSpPr>
        <p:spPr>
          <a:xfrm>
            <a:off x="1885949"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1DF2651-ABE9-AA43-9F62-D4D88D6BD640}"/>
                  </a:ext>
                </a:extLst>
              </p:cNvPr>
              <p:cNvSpPr/>
              <p:nvPr/>
            </p:nvSpPr>
            <p:spPr>
              <a:xfrm>
                <a:off x="-293915" y="2695426"/>
                <a:ext cx="8890909" cy="24620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r>
                        <m:rPr>
                          <m:aln/>
                        </m:rP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num>
                        <m:den>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=1;</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den>
                      </m:f>
                    </m:oMath>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𝐼</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𝒙</m:t>
                              </m:r>
                            </m:e>
                            <m:sub>
                              <m:r>
                                <a:rPr lang="de-DE" i="1">
                                  <a:latin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den>
                      </m:f>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num>
                        <m:den>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=1;</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den>
                      </m:f>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oMath>
                    <m:oMath xmlns:m="http://schemas.openxmlformats.org/officeDocument/2006/math">
                      <m:r>
                        <a:rPr lang="de-DE" b="1" i="1" smtClean="0">
                          <a:latin typeface="Cambria Math" panose="02040503050406030204" pitchFamily="18" charset="0"/>
                          <a:ea typeface="Cambria Math" panose="02040503050406030204" pitchFamily="18" charset="0"/>
                        </a:rPr>
                        <m:t> </m:t>
                      </m:r>
                    </m:oMath>
                    <m:oMath xmlns:m="http://schemas.openxmlformats.org/officeDocument/2006/math">
                      <m:r>
                        <a:rPr lang="de-DE" sz="1000" b="1" i="1" smtClean="0">
                          <a:latin typeface="Cambria Math" panose="02040503050406030204" pitchFamily="18" charset="0"/>
                          <a:ea typeface="Cambria Math" panose="02040503050406030204" pitchFamily="18" charset="0"/>
                        </a:rPr>
                        <m:t> </m:t>
                      </m:r>
                    </m:oMath>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𝐼</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rPr>
                              </m:ctrlPr>
                            </m:sSubPr>
                            <m:e>
                              <m:r>
                                <a:rPr lang="de-DE" b="1" i="1">
                                  <a:latin typeface="Cambria Math" panose="02040503050406030204" pitchFamily="18" charset="0"/>
                                </a:rPr>
                                <m:t>𝒙</m:t>
                              </m:r>
                            </m:e>
                            <m:sub>
                              <m:r>
                                <a:rPr lang="de-DE" i="1">
                                  <a:latin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num>
                        <m:den>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den>
                      </m:f>
                      <m:r>
                        <a:rPr lang="de-DE" b="0" i="1" smtClean="0">
                          <a:latin typeface="Cambria Math" panose="02040503050406030204" pitchFamily="18" charset="0"/>
                          <a:ea typeface="Cambria Math" panose="02040503050406030204" pitchFamily="18" charset="0"/>
                        </a:rPr>
                        <m:t>=</m:t>
                      </m:r>
                      <m:r>
                        <a:rPr lang="de-DE" i="1" smtClean="0">
                          <a:solidFill>
                            <a:schemeClr val="accent1"/>
                          </a:solidFill>
                          <a:latin typeface="Cambria Math" panose="02040503050406030204" pitchFamily="18" charset="0"/>
                          <a:ea typeface="Cambria Math" panose="02040503050406030204" pitchFamily="18" charset="0"/>
                        </a:rPr>
                        <m:t>𝐼</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𝑦</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=1</m:t>
                          </m:r>
                          <m:r>
                            <a:rPr lang="de-DE" b="0" i="1" smtClean="0">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𝒙</m:t>
                              </m:r>
                            </m:e>
                            <m:sub>
                              <m:r>
                                <a:rPr lang="de-DE" i="1">
                                  <a:solidFill>
                                    <a:schemeClr val="accent1"/>
                                  </a:solidFill>
                                  <a:latin typeface="Cambria Math" panose="02040503050406030204" pitchFamily="18" charset="0"/>
                                </a:rPr>
                                <m:t>𝑖</m:t>
                              </m:r>
                            </m:sub>
                          </m:sSub>
                        </m:e>
                      </m:d>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𝑃</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𝑦</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=1</m:t>
                          </m:r>
                          <m:r>
                            <a:rPr lang="de-DE" b="0" i="1" smtClean="0">
                              <a:solidFill>
                                <a:schemeClr val="accent1"/>
                              </a:solidFill>
                              <a:latin typeface="Cambria Math" panose="02040503050406030204" pitchFamily="18" charset="0"/>
                              <a:ea typeface="Cambria Math" panose="02040503050406030204" pitchFamily="18" charset="0"/>
                            </a:rPr>
                            <m:t>;</m:t>
                          </m:r>
                          <m:sSub>
                            <m:sSubPr>
                              <m:ctrlPr>
                                <a:rPr lang="de-DE" b="1" i="1">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𝒙</m:t>
                              </m:r>
                            </m:e>
                            <m:sub>
                              <m:r>
                                <a:rPr lang="de-DE" i="1">
                                  <a:solidFill>
                                    <a:schemeClr val="accent1"/>
                                  </a:solidFill>
                                  <a:latin typeface="Cambria Math" panose="02040503050406030204" pitchFamily="18" charset="0"/>
                                  <a:ea typeface="Cambria Math" panose="02040503050406030204" pitchFamily="18" charset="0"/>
                                </a:rPr>
                                <m:t>𝑖</m:t>
                              </m:r>
                            </m:sub>
                          </m:sSub>
                        </m:e>
                      </m:d>
                    </m:oMath>
                  </m:oMathPara>
                </a14:m>
                <a:endParaRPr lang="en-GB" dirty="0"/>
              </a:p>
            </p:txBody>
          </p:sp>
        </mc:Choice>
        <mc:Fallback xmlns="">
          <p:sp>
            <p:nvSpPr>
              <p:cNvPr id="8" name="Rectangle 7">
                <a:extLst>
                  <a:ext uri="{FF2B5EF4-FFF2-40B4-BE49-F238E27FC236}">
                    <a16:creationId xmlns:a16="http://schemas.microsoft.com/office/drawing/2014/main" id="{61DF2651-ABE9-AA43-9F62-D4D88D6BD640}"/>
                  </a:ext>
                </a:extLst>
              </p:cNvPr>
              <p:cNvSpPr>
                <a:spLocks noRot="1" noChangeAspect="1" noMove="1" noResize="1" noEditPoints="1" noAdjustHandles="1" noChangeArrowheads="1" noChangeShapeType="1" noTextEdit="1"/>
              </p:cNvSpPr>
              <p:nvPr/>
            </p:nvSpPr>
            <p:spPr>
              <a:xfrm>
                <a:off x="-293915" y="2695426"/>
                <a:ext cx="8890909" cy="2462021"/>
              </a:xfrm>
              <a:prstGeom prst="rect">
                <a:avLst/>
              </a:prstGeom>
              <a:blipFill>
                <a:blip r:embed="rId3"/>
                <a:stretch>
                  <a:fillRect t="-14359" b="-22564"/>
                </a:stretch>
              </a:blipFill>
            </p:spPr>
            <p:txBody>
              <a:bodyPr/>
              <a:lstStyle/>
              <a:p>
                <a:r>
                  <a:rPr lang="en-GB">
                    <a:noFill/>
                  </a:rPr>
                  <a:t> </a:t>
                </a:r>
              </a:p>
            </p:txBody>
          </p:sp>
        </mc:Fallback>
      </mc:AlternateContent>
      <p:grpSp>
        <p:nvGrpSpPr>
          <p:cNvPr id="9" name="Group 8">
            <a:extLst>
              <a:ext uri="{FF2B5EF4-FFF2-40B4-BE49-F238E27FC236}">
                <a16:creationId xmlns:a16="http://schemas.microsoft.com/office/drawing/2014/main" id="{9D199821-76F9-5B46-A027-05592D8A3D34}"/>
              </a:ext>
            </a:extLst>
          </p:cNvPr>
          <p:cNvGrpSpPr/>
          <p:nvPr/>
        </p:nvGrpSpPr>
        <p:grpSpPr>
          <a:xfrm>
            <a:off x="200841" y="3759780"/>
            <a:ext cx="3187337" cy="745987"/>
            <a:chOff x="-370659" y="3815865"/>
            <a:chExt cx="3187337" cy="745987"/>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67EE99-B2FD-9B4E-9AC7-00FDB6894DCD}"/>
                    </a:ext>
                  </a:extLst>
                </p:cNvPr>
                <p:cNvSpPr txBox="1"/>
                <p:nvPr/>
              </p:nvSpPr>
              <p:spPr>
                <a:xfrm>
                  <a:off x="-370659" y="3915521"/>
                  <a:ext cx="3108960" cy="646331"/>
                </a:xfrm>
                <a:prstGeom prst="rect">
                  <a:avLst/>
                </a:prstGeom>
                <a:noFill/>
              </p:spPr>
              <p:txBody>
                <a:bodyPr wrap="square" rtlCol="0">
                  <a:spAutoFit/>
                </a:bodyPr>
                <a:lstStyle/>
                <a:p>
                  <a:r>
                    <a:rPr lang="en-GB" dirty="0">
                      <a:solidFill>
                        <a:schemeClr val="accent1"/>
                      </a:solidFill>
                    </a:rPr>
                    <a:t>Indicator function that returns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1</m:t>
                      </m:r>
                    </m:oMath>
                  </a14:m>
                  <a:r>
                    <a:rPr lang="en-GB" dirty="0">
                      <a:solidFill>
                        <a:schemeClr val="accent1"/>
                      </a:solidFill>
                    </a:rPr>
                    <a:t> if </a:t>
                  </a:r>
                  <a14:m>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𝑎</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=1</m:t>
                      </m:r>
                    </m:oMath>
                  </a14:m>
                  <a:r>
                    <a:rPr lang="en-GB" dirty="0">
                      <a:solidFill>
                        <a:schemeClr val="accent1"/>
                      </a:solidFill>
                    </a:rPr>
                    <a:t> and </a:t>
                  </a:r>
                  <a14:m>
                    <m:oMath xmlns:m="http://schemas.openxmlformats.org/officeDocument/2006/math">
                      <m:r>
                        <a:rPr lang="de-DE" b="0" i="1" smtClean="0">
                          <a:solidFill>
                            <a:schemeClr val="accent1"/>
                          </a:solidFill>
                          <a:latin typeface="Cambria Math" panose="02040503050406030204" pitchFamily="18" charset="0"/>
                          <a:ea typeface="Cambria Math" panose="02040503050406030204" pitchFamily="18" charset="0"/>
                        </a:rPr>
                        <m:t>0</m:t>
                      </m:r>
                    </m:oMath>
                  </a14:m>
                  <a:r>
                    <a:rPr lang="en-GB" dirty="0">
                      <a:solidFill>
                        <a:schemeClr val="accent1"/>
                      </a:solidFill>
                    </a:rPr>
                    <a:t> otherwise</a:t>
                  </a:r>
                </a:p>
              </p:txBody>
            </p:sp>
          </mc:Choice>
          <mc:Fallback xmlns="">
            <p:sp>
              <p:nvSpPr>
                <p:cNvPr id="5" name="TextBox 4">
                  <a:extLst>
                    <a:ext uri="{FF2B5EF4-FFF2-40B4-BE49-F238E27FC236}">
                      <a16:creationId xmlns:a16="http://schemas.microsoft.com/office/drawing/2014/main" id="{D367EE99-B2FD-9B4E-9AC7-00FDB6894DCD}"/>
                    </a:ext>
                  </a:extLst>
                </p:cNvPr>
                <p:cNvSpPr txBox="1">
                  <a:spLocks noRot="1" noChangeAspect="1" noMove="1" noResize="1" noEditPoints="1" noAdjustHandles="1" noChangeArrowheads="1" noChangeShapeType="1" noTextEdit="1"/>
                </p:cNvSpPr>
                <p:nvPr/>
              </p:nvSpPr>
              <p:spPr>
                <a:xfrm>
                  <a:off x="-370659" y="3915521"/>
                  <a:ext cx="3108960" cy="646331"/>
                </a:xfrm>
                <a:prstGeom prst="rect">
                  <a:avLst/>
                </a:prstGeom>
                <a:blipFill>
                  <a:blip r:embed="rId4"/>
                  <a:stretch>
                    <a:fillRect l="-1220" t="-3846" b="-13462"/>
                  </a:stretch>
                </a:blipFill>
              </p:spPr>
              <p:txBody>
                <a:bodyPr/>
                <a:lstStyle/>
                <a:p>
                  <a:r>
                    <a:rPr lang="en-GB">
                      <a:noFill/>
                    </a:rPr>
                    <a:t> </a:t>
                  </a:r>
                </a:p>
              </p:txBody>
            </p:sp>
          </mc:Fallback>
        </mc:AlternateContent>
        <p:sp>
          <p:nvSpPr>
            <p:cNvPr id="6" name="Right Brace 5">
              <a:extLst>
                <a:ext uri="{FF2B5EF4-FFF2-40B4-BE49-F238E27FC236}">
                  <a16:creationId xmlns:a16="http://schemas.microsoft.com/office/drawing/2014/main" id="{72C68651-FF89-1C4E-A6A8-45DB5EEB2D8E}"/>
                </a:ext>
              </a:extLst>
            </p:cNvPr>
            <p:cNvSpPr/>
            <p:nvPr/>
          </p:nvSpPr>
          <p:spPr>
            <a:xfrm rot="5400000">
              <a:off x="2133275" y="3331775"/>
              <a:ext cx="199313" cy="116749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grpSp>
    </p:spTree>
    <p:extLst>
      <p:ext uri="{BB962C8B-B14F-4D97-AF65-F5344CB8AC3E}">
        <p14:creationId xmlns:p14="http://schemas.microsoft.com/office/powerpoint/2010/main" val="3481156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FEB2-F6D4-E148-A237-AA433905ADFB}"/>
              </a:ext>
            </a:extLst>
          </p:cNvPr>
          <p:cNvSpPr>
            <a:spLocks noGrp="1"/>
          </p:cNvSpPr>
          <p:nvPr>
            <p:ph type="title"/>
          </p:nvPr>
        </p:nvSpPr>
        <p:spPr/>
        <p:txBody>
          <a:bodyPr/>
          <a:lstStyle/>
          <a:p>
            <a:r>
              <a:rPr lang="en-GB" dirty="0"/>
              <a:t>RDN-Boost: Overview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853D45-C539-2C48-9863-7EEAD0DBE69C}"/>
                  </a:ext>
                </a:extLst>
              </p:cNvPr>
              <p:cNvSpPr>
                <a:spLocks noGrp="1"/>
              </p:cNvSpPr>
              <p:nvPr>
                <p:ph idx="1"/>
              </p:nvPr>
            </p:nvSpPr>
            <p:spPr>
              <a:xfrm>
                <a:off x="628650" y="1158240"/>
                <a:ext cx="7886700" cy="5018723"/>
              </a:xfrm>
            </p:spPr>
            <p:txBody>
              <a:bodyPr/>
              <a:lstStyle/>
              <a:p>
                <a:r>
                  <a:rPr lang="en-GB" dirty="0"/>
                  <a:t>For each </a:t>
                </a:r>
                <a14:m>
                  <m:oMath xmlns:m="http://schemas.openxmlformats.org/officeDocument/2006/math">
                    <m:r>
                      <a:rPr lang="el-GR" i="1" dirty="0">
                        <a:latin typeface="Cambria Math" panose="02040503050406030204" pitchFamily="18" charset="0"/>
                        <a:ea typeface="Cambria Math" panose="02040503050406030204" pitchFamily="18" charset="0"/>
                      </a:rPr>
                      <m:t>𝜓</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𝑘</m:t>
                            </m:r>
                          </m:sub>
                        </m:sSub>
                        <m:r>
                          <a:rPr lang="de-DE" b="0" i="1" dirty="0" smtClean="0">
                            <a:latin typeface="Cambria Math" panose="02040503050406030204" pitchFamily="18" charset="0"/>
                          </a:rPr>
                          <m:t>;</m:t>
                        </m:r>
                        <m:r>
                          <a:rPr lang="de-DE" b="0" i="1" dirty="0" smtClean="0">
                            <a:latin typeface="Cambria Math" panose="02040503050406030204" pitchFamily="18" charset="0"/>
                          </a:rPr>
                          <m:t>𝑝𝑎𝑟𝑒𝑛𝑡𝑠</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𝑘</m:t>
                                </m:r>
                              </m:sub>
                            </m:sSub>
                          </m:e>
                        </m:d>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oMath>
                </a14:m>
                <a:endParaRPr lang="en-GB" dirty="0"/>
              </a:p>
              <a:p>
                <a:pPr lvl="1"/>
                <a:r>
                  <a:rPr lang="en-GB" dirty="0"/>
                  <a:t>I.e., for each predicate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𝑘</m:t>
                        </m:r>
                      </m:sub>
                    </m:sSub>
                  </m:oMath>
                </a14:m>
                <a:endParaRPr lang="en-GB" dirty="0"/>
              </a:p>
              <a:p>
                <a:pPr lvl="1"/>
                <a:r>
                  <a:rPr lang="en-GB" dirty="0"/>
                  <a:t>Build a set of RRTs, which form </a:t>
                </a:r>
                <a14:m>
                  <m:oMath xmlns:m="http://schemas.openxmlformats.org/officeDocument/2006/math">
                    <m:r>
                      <a:rPr lang="el-GR" i="1" dirty="0">
                        <a:latin typeface="Cambria Math" panose="02040503050406030204" pitchFamily="18" charset="0"/>
                        <a:ea typeface="Cambria Math" panose="02040503050406030204" pitchFamily="18" charset="0"/>
                      </a:rPr>
                      <m:t>𝜓</m:t>
                    </m:r>
                  </m:oMath>
                </a14:m>
                <a:endParaRPr lang="en-GB" dirty="0"/>
              </a:p>
              <a:p>
                <a:pPr lvl="2"/>
                <a:r>
                  <a:rPr lang="en-GB" dirty="0"/>
                  <a:t>Each RRT estimates the gradient with which to update </a:t>
                </a:r>
                <a14:m>
                  <m:oMath xmlns:m="http://schemas.openxmlformats.org/officeDocument/2006/math">
                    <m:r>
                      <a:rPr lang="en-GB" i="1" smtClean="0">
                        <a:latin typeface="Cambria Math" panose="02040503050406030204" pitchFamily="18" charset="0"/>
                        <a:ea typeface="Cambria Math" panose="02040503050406030204" pitchFamily="18" charset="0"/>
                      </a:rPr>
                      <m:t>𝜓</m:t>
                    </m:r>
                  </m:oMath>
                </a14:m>
                <a:endParaRPr lang="en-GB" dirty="0"/>
              </a:p>
              <a:p>
                <a:pPr lvl="3"/>
                <a:r>
                  <a:rPr lang="en-GB" dirty="0"/>
                  <a:t>Using the gradient of each example of</a:t>
                </a:r>
                <a:r>
                  <a:rPr lang="de-DE" dirty="0"/>
                  <a:t> </a:t>
                </a:r>
                <a14:m>
                  <m:oMath xmlns:m="http://schemas.openxmlformats.org/officeDocument/2006/math">
                    <m:r>
                      <a:rPr lang="de-DE" i="1" dirty="0">
                        <a:latin typeface="Cambria Math" panose="02040503050406030204" pitchFamily="18" charset="0"/>
                      </a:rPr>
                      <m:t>𝑓</m:t>
                    </m:r>
                  </m:oMath>
                </a14:m>
                <a:r>
                  <a:rPr lang="en-GB" dirty="0"/>
                  <a:t> as training examples</a:t>
                </a:r>
              </a:p>
            </p:txBody>
          </p:sp>
        </mc:Choice>
        <mc:Fallback xmlns="">
          <p:sp>
            <p:nvSpPr>
              <p:cNvPr id="3" name="Content Placeholder 2">
                <a:extLst>
                  <a:ext uri="{FF2B5EF4-FFF2-40B4-BE49-F238E27FC236}">
                    <a16:creationId xmlns:a16="http://schemas.microsoft.com/office/drawing/2014/main" id="{27853D45-C539-2C48-9863-7EEAD0DBE69C}"/>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2"/>
                <a:stretch>
                  <a:fillRect l="-1447" t="-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E42C75D-FED0-7444-86E4-8B9978D0D2BA}"/>
              </a:ext>
            </a:extLst>
          </p:cNvPr>
          <p:cNvSpPr>
            <a:spLocks noGrp="1"/>
          </p:cNvSpPr>
          <p:nvPr>
            <p:ph type="sldNum" sz="quarter" idx="12"/>
          </p:nvPr>
        </p:nvSpPr>
        <p:spPr/>
        <p:txBody>
          <a:bodyPr/>
          <a:lstStyle/>
          <a:p>
            <a:fld id="{67C9959E-8E6B-B04C-9955-EA096F41CA7A}" type="slidenum">
              <a:rPr lang="en-GB" smtClean="0"/>
              <a:t>84</a:t>
            </a:fld>
            <a:endParaRPr lang="en-GB"/>
          </a:p>
        </p:txBody>
      </p:sp>
      <p:pic>
        <p:nvPicPr>
          <p:cNvPr id="6" name="Picture 5">
            <a:extLst>
              <a:ext uri="{FF2B5EF4-FFF2-40B4-BE49-F238E27FC236}">
                <a16:creationId xmlns:a16="http://schemas.microsoft.com/office/drawing/2014/main" id="{98870CC3-37AF-D14C-990A-B2D0C4E50B0C}"/>
              </a:ext>
            </a:extLst>
          </p:cNvPr>
          <p:cNvPicPr>
            <a:picLocks noChangeAspect="1"/>
          </p:cNvPicPr>
          <p:nvPr/>
        </p:nvPicPr>
        <p:blipFill rotWithShape="1">
          <a:blip r:embed="rId3">
            <a:clrChange>
              <a:clrFrom>
                <a:srgbClr val="FFFFFF"/>
              </a:clrFrom>
              <a:clrTo>
                <a:srgbClr val="FFFFFF">
                  <a:alpha val="0"/>
                </a:srgbClr>
              </a:clrTo>
            </a:clrChange>
          </a:blip>
          <a:srcRect l="2341" t="2345" r="651" b="961"/>
          <a:stretch/>
        </p:blipFill>
        <p:spPr>
          <a:xfrm>
            <a:off x="4684289" y="3159796"/>
            <a:ext cx="4219575" cy="2756087"/>
          </a:xfrm>
          <a:prstGeom prst="rect">
            <a:avLst/>
          </a:prstGeom>
        </p:spPr>
      </p:pic>
      <p:grpSp>
        <p:nvGrpSpPr>
          <p:cNvPr id="7" name="Group 6">
            <a:extLst>
              <a:ext uri="{FF2B5EF4-FFF2-40B4-BE49-F238E27FC236}">
                <a16:creationId xmlns:a16="http://schemas.microsoft.com/office/drawing/2014/main" id="{4F30004B-539B-7C48-8DD3-F9D98AE3DEDD}"/>
              </a:ext>
            </a:extLst>
          </p:cNvPr>
          <p:cNvGrpSpPr/>
          <p:nvPr/>
        </p:nvGrpSpPr>
        <p:grpSpPr>
          <a:xfrm>
            <a:off x="6300271" y="1178250"/>
            <a:ext cx="2601353" cy="800668"/>
            <a:chOff x="7074574" y="3542211"/>
            <a:chExt cx="2601353" cy="800668"/>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33F58AA-D446-AC42-A5FF-53B9FEBA3AED}"/>
                    </a:ext>
                  </a:extLst>
                </p:cNvPr>
                <p:cNvSpPr/>
                <p:nvPr/>
              </p:nvSpPr>
              <p:spPr>
                <a:xfrm>
                  <a:off x="7074574" y="3542211"/>
                  <a:ext cx="2601353" cy="800668"/>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d>
                          <m:dPr>
                            <m:ctrlPr>
                              <a:rPr lang="de-DE" b="0" i="1" smtClean="0">
                                <a:latin typeface="Cambria Math" panose="02040503050406030204" pitchFamily="18" charset="0"/>
                              </a:rPr>
                            </m:ctrlPr>
                          </m:dPr>
                          <m:e>
                            <m:sSub>
                              <m:sSubPr>
                                <m:ctrlPr>
                                  <a:rPr lang="de-DE" i="1" dirty="0" smtClean="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r>
                          <a:rPr lang="de-DE" b="0" i="1" smtClean="0">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r>
                                  <a:rPr lang="de-DE" i="1" dirty="0">
                                    <a:latin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b="1" i="1" dirty="0">
                                            <a:solidFill>
                                              <a:srgbClr val="C00000"/>
                                            </a:solidFill>
                                            <a:latin typeface="Cambria Math" panose="02040503050406030204" pitchFamily="18" charset="0"/>
                                          </a:rPr>
                                          <m:t>𝒓</m:t>
                                        </m:r>
                                      </m:e>
                                      <m:sub>
                                        <m:r>
                                          <a:rPr lang="de-DE" i="1" dirty="0">
                                            <a:solidFill>
                                              <a:srgbClr val="C00000"/>
                                            </a:solidFill>
                                            <a:latin typeface="Cambria Math" panose="02040503050406030204" pitchFamily="18" charset="0"/>
                                          </a:rPr>
                                          <m:t>𝑖𝑗</m:t>
                                        </m:r>
                                      </m:sub>
                                    </m:sSub>
                                  </m:e>
                                </m:d>
                              </m:e>
                            </m:nary>
                          </m:den>
                        </m:f>
                      </m:oMath>
                    </m:oMathPara>
                  </a14:m>
                  <a:endParaRPr lang="en-GB" dirty="0"/>
                </a:p>
              </p:txBody>
            </p:sp>
          </mc:Choice>
          <mc:Fallback xmlns="">
            <p:sp>
              <p:nvSpPr>
                <p:cNvPr id="5" name="Rectangle 4">
                  <a:extLst>
                    <a:ext uri="{FF2B5EF4-FFF2-40B4-BE49-F238E27FC236}">
                      <a16:creationId xmlns:a16="http://schemas.microsoft.com/office/drawing/2014/main" id="{7A25CB58-9E9F-3B4F-9F56-80ED2B180BFB}"/>
                    </a:ext>
                  </a:extLst>
                </p:cNvPr>
                <p:cNvSpPr>
                  <a:spLocks noRot="1" noChangeAspect="1" noMove="1" noResize="1" noEditPoints="1" noAdjustHandles="1" noChangeArrowheads="1" noChangeShapeType="1" noTextEdit="1"/>
                </p:cNvSpPr>
                <p:nvPr/>
              </p:nvSpPr>
              <p:spPr>
                <a:xfrm>
                  <a:off x="7074574" y="3542211"/>
                  <a:ext cx="2601353" cy="800668"/>
                </a:xfrm>
                <a:prstGeom prst="rect">
                  <a:avLst/>
                </a:prstGeom>
                <a:blipFill>
                  <a:blip r:embed="rId4"/>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D378B270-678C-EF44-B433-240D92CF2D41}"/>
                </a:ext>
              </a:extLst>
            </p:cNvPr>
            <p:cNvCxnSpPr>
              <a:cxnSpLocks/>
            </p:cNvCxnSpPr>
            <p:nvPr/>
          </p:nvCxnSpPr>
          <p:spPr>
            <a:xfrm>
              <a:off x="8160427" y="3983365"/>
              <a:ext cx="1368000" cy="288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DB73A6-485D-2644-AFCB-89E9AF5801B6}"/>
                </a:ext>
              </a:extLst>
            </p:cNvPr>
            <p:cNvCxnSpPr>
              <a:cxnSpLocks/>
            </p:cNvCxnSpPr>
            <p:nvPr/>
          </p:nvCxnSpPr>
          <p:spPr>
            <a:xfrm flipV="1">
              <a:off x="8160427" y="3983365"/>
              <a:ext cx="1368000" cy="288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366A18C-B6F0-9241-A3CF-B24219DB8069}"/>
              </a:ext>
            </a:extLst>
          </p:cNvPr>
          <p:cNvGrpSpPr/>
          <p:nvPr/>
        </p:nvGrpSpPr>
        <p:grpSpPr>
          <a:xfrm>
            <a:off x="337693" y="3159796"/>
            <a:ext cx="4139515" cy="2910868"/>
            <a:chOff x="628649" y="1158241"/>
            <a:chExt cx="4139515" cy="2910868"/>
          </a:xfrm>
        </p:grpSpPr>
        <p:pic>
          <p:nvPicPr>
            <p:cNvPr id="5" name="Picture 4">
              <a:extLst>
                <a:ext uri="{FF2B5EF4-FFF2-40B4-BE49-F238E27FC236}">
                  <a16:creationId xmlns:a16="http://schemas.microsoft.com/office/drawing/2014/main" id="{5CC0F17D-28A9-9C44-9918-951BC7752965}"/>
                </a:ext>
              </a:extLst>
            </p:cNvPr>
            <p:cNvPicPr>
              <a:picLocks noChangeAspect="1"/>
            </p:cNvPicPr>
            <p:nvPr/>
          </p:nvPicPr>
          <p:blipFill rotWithShape="1">
            <a:blip r:embed="rId5"/>
            <a:srcRect b="40649"/>
            <a:stretch/>
          </p:blipFill>
          <p:spPr>
            <a:xfrm>
              <a:off x="628650" y="1158241"/>
              <a:ext cx="4139514" cy="1754900"/>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135D679-5D11-2343-95A0-68B54C90A16C}"/>
                    </a:ext>
                  </a:extLst>
                </p:cNvPr>
                <p:cNvSpPr/>
                <p:nvPr/>
              </p:nvSpPr>
              <p:spPr>
                <a:xfrm>
                  <a:off x="1126688" y="2950390"/>
                  <a:ext cx="506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11" name="Rectangle 10">
                  <a:extLst>
                    <a:ext uri="{FF2B5EF4-FFF2-40B4-BE49-F238E27FC236}">
                      <a16:creationId xmlns:a16="http://schemas.microsoft.com/office/drawing/2014/main" id="{A135D679-5D11-2343-95A0-68B54C90A16C}"/>
                    </a:ext>
                  </a:extLst>
                </p:cNvPr>
                <p:cNvSpPr>
                  <a:spLocks noRot="1" noChangeAspect="1" noMove="1" noResize="1" noEditPoints="1" noAdjustHandles="1" noChangeArrowheads="1" noChangeShapeType="1" noTextEdit="1"/>
                </p:cNvSpPr>
                <p:nvPr/>
              </p:nvSpPr>
              <p:spPr>
                <a:xfrm>
                  <a:off x="1126688" y="2950390"/>
                  <a:ext cx="506805" cy="369332"/>
                </a:xfrm>
                <a:prstGeom prst="rect">
                  <a:avLst/>
                </a:prstGeom>
                <a:blipFill>
                  <a:blip r:embed="rId6"/>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A1125B3-9CE4-A847-B003-400BED7255BF}"/>
                    </a:ext>
                  </a:extLst>
                </p:cNvPr>
                <p:cNvSpPr/>
                <p:nvPr/>
              </p:nvSpPr>
              <p:spPr>
                <a:xfrm>
                  <a:off x="2418426" y="3699777"/>
                  <a:ext cx="5599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𝑚</m:t>
                            </m:r>
                          </m:sub>
                        </m:sSub>
                      </m:oMath>
                    </m:oMathPara>
                  </a14:m>
                  <a:endParaRPr lang="en-GB" dirty="0"/>
                </a:p>
              </p:txBody>
            </p:sp>
          </mc:Choice>
          <mc:Fallback xmlns="">
            <p:sp>
              <p:nvSpPr>
                <p:cNvPr id="12" name="Rectangle 11">
                  <a:extLst>
                    <a:ext uri="{FF2B5EF4-FFF2-40B4-BE49-F238E27FC236}">
                      <a16:creationId xmlns:a16="http://schemas.microsoft.com/office/drawing/2014/main" id="{BA1125B3-9CE4-A847-B003-400BED7255BF}"/>
                    </a:ext>
                  </a:extLst>
                </p:cNvPr>
                <p:cNvSpPr>
                  <a:spLocks noRot="1" noChangeAspect="1" noMove="1" noResize="1" noEditPoints="1" noAdjustHandles="1" noChangeArrowheads="1" noChangeShapeType="1" noTextEdit="1"/>
                </p:cNvSpPr>
                <p:nvPr/>
              </p:nvSpPr>
              <p:spPr>
                <a:xfrm>
                  <a:off x="2418426" y="3699777"/>
                  <a:ext cx="559961" cy="369332"/>
                </a:xfrm>
                <a:prstGeom prst="rect">
                  <a:avLst/>
                </a:prstGeom>
                <a:blipFill>
                  <a:blip r:embed="rId7"/>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7452199-BDB6-F745-9D49-3715C2B0045C}"/>
                    </a:ext>
                  </a:extLst>
                </p:cNvPr>
                <p:cNvSpPr/>
                <p:nvPr/>
              </p:nvSpPr>
              <p:spPr>
                <a:xfrm>
                  <a:off x="2294590" y="2950390"/>
                  <a:ext cx="477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1</m:t>
                            </m:r>
                          </m:sub>
                        </m:sSub>
                      </m:oMath>
                    </m:oMathPara>
                  </a14:m>
                  <a:endParaRPr lang="en-GB" dirty="0"/>
                </a:p>
              </p:txBody>
            </p:sp>
          </mc:Choice>
          <mc:Fallback xmlns="">
            <p:sp>
              <p:nvSpPr>
                <p:cNvPr id="13" name="Rectangle 12">
                  <a:extLst>
                    <a:ext uri="{FF2B5EF4-FFF2-40B4-BE49-F238E27FC236}">
                      <a16:creationId xmlns:a16="http://schemas.microsoft.com/office/drawing/2014/main" id="{67452199-BDB6-F745-9D49-3715C2B0045C}"/>
                    </a:ext>
                  </a:extLst>
                </p:cNvPr>
                <p:cNvSpPr>
                  <a:spLocks noRot="1" noChangeAspect="1" noMove="1" noResize="1" noEditPoints="1" noAdjustHandles="1" noChangeArrowheads="1" noChangeShapeType="1" noTextEdit="1"/>
                </p:cNvSpPr>
                <p:nvPr/>
              </p:nvSpPr>
              <p:spPr>
                <a:xfrm>
                  <a:off x="2294590" y="2950390"/>
                  <a:ext cx="477438"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6925BF2-5800-0045-BE24-C48170A3BC1B}"/>
                    </a:ext>
                  </a:extLst>
                </p:cNvPr>
                <p:cNvSpPr/>
                <p:nvPr/>
              </p:nvSpPr>
              <p:spPr>
                <a:xfrm>
                  <a:off x="3775533" y="2950390"/>
                  <a:ext cx="5449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m:oMathPara>
                  </a14:m>
                  <a:endParaRPr lang="en-GB" dirty="0"/>
                </a:p>
              </p:txBody>
            </p:sp>
          </mc:Choice>
          <mc:Fallback xmlns="">
            <p:sp>
              <p:nvSpPr>
                <p:cNvPr id="14" name="Rectangle 13">
                  <a:extLst>
                    <a:ext uri="{FF2B5EF4-FFF2-40B4-BE49-F238E27FC236}">
                      <a16:creationId xmlns:a16="http://schemas.microsoft.com/office/drawing/2014/main" id="{46925BF2-5800-0045-BE24-C48170A3BC1B}"/>
                    </a:ext>
                  </a:extLst>
                </p:cNvPr>
                <p:cNvSpPr>
                  <a:spLocks noRot="1" noChangeAspect="1" noMove="1" noResize="1" noEditPoints="1" noAdjustHandles="1" noChangeArrowheads="1" noChangeShapeType="1" noTextEdit="1"/>
                </p:cNvSpPr>
                <p:nvPr/>
              </p:nvSpPr>
              <p:spPr>
                <a:xfrm>
                  <a:off x="3775533" y="2950390"/>
                  <a:ext cx="544956" cy="369332"/>
                </a:xfrm>
                <a:prstGeom prst="rect">
                  <a:avLst/>
                </a:prstGeom>
                <a:blipFill>
                  <a:blip r:embed="rId9"/>
                  <a:stretch>
                    <a:fillRect/>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D300B755-9339-9E49-A2FD-CC44AE8BE205}"/>
                </a:ext>
              </a:extLst>
            </p:cNvPr>
            <p:cNvPicPr>
              <a:picLocks noChangeAspect="1"/>
            </p:cNvPicPr>
            <p:nvPr/>
          </p:nvPicPr>
          <p:blipFill rotWithShape="1">
            <a:blip r:embed="rId5"/>
            <a:srcRect t="75174" b="15973"/>
            <a:stretch/>
          </p:blipFill>
          <p:spPr>
            <a:xfrm>
              <a:off x="628649" y="3389506"/>
              <a:ext cx="4139514" cy="261766"/>
            </a:xfrm>
            <a:prstGeom prst="rect">
              <a:avLst/>
            </a:prstGeom>
          </p:spPr>
        </p:pic>
      </p:grpSp>
      <p:sp>
        <p:nvSpPr>
          <p:cNvPr id="17" name="TextBox 16">
            <a:extLst>
              <a:ext uri="{FF2B5EF4-FFF2-40B4-BE49-F238E27FC236}">
                <a16:creationId xmlns:a16="http://schemas.microsoft.com/office/drawing/2014/main" id="{B19B01F2-28DF-BC4B-ABD3-3BEE3E885F99}"/>
              </a:ext>
            </a:extLst>
          </p:cNvPr>
          <p:cNvSpPr txBox="1"/>
          <p:nvPr/>
        </p:nvSpPr>
        <p:spPr>
          <a:xfrm>
            <a:off x="1956020" y="6021566"/>
            <a:ext cx="6136492" cy="707886"/>
          </a:xfrm>
          <a:prstGeom prst="rect">
            <a:avLst/>
          </a:prstGeom>
          <a:noFill/>
        </p:spPr>
        <p:txBody>
          <a:bodyPr wrap="square" rtlCol="0">
            <a:spAutoFit/>
          </a:bodyPr>
          <a:lstStyle/>
          <a:p>
            <a:r>
              <a:rPr lang="en-GB" sz="1000" dirty="0">
                <a:solidFill>
                  <a:schemeClr val="accent3"/>
                </a:solidFill>
              </a:rPr>
              <a:t>Left figure: </a:t>
            </a:r>
            <a:r>
              <a:rPr lang="en-GB" sz="1000" dirty="0" err="1">
                <a:solidFill>
                  <a:schemeClr val="accent3"/>
                </a:solidFill>
              </a:rPr>
              <a:t>Siwen</a:t>
            </a:r>
            <a:r>
              <a:rPr lang="en-GB" sz="1000" dirty="0">
                <a:solidFill>
                  <a:schemeClr val="accent3"/>
                </a:solidFill>
              </a:rPr>
              <a:t> Yam, Devendra Singh </a:t>
            </a:r>
            <a:r>
              <a:rPr lang="en-GB" sz="1000" dirty="0" err="1">
                <a:solidFill>
                  <a:schemeClr val="accent3"/>
                </a:solidFill>
              </a:rPr>
              <a:t>Dhami</a:t>
            </a:r>
            <a:r>
              <a:rPr lang="en-GB" sz="1000" dirty="0">
                <a:solidFill>
                  <a:schemeClr val="accent3"/>
                </a:solidFill>
              </a:rPr>
              <a:t>, and </a:t>
            </a:r>
            <a:r>
              <a:rPr lang="en-GB" sz="1000" dirty="0" err="1">
                <a:solidFill>
                  <a:schemeClr val="accent3"/>
                </a:solidFill>
              </a:rPr>
              <a:t>Sriraam</a:t>
            </a:r>
            <a:r>
              <a:rPr lang="en-GB" sz="1000" dirty="0">
                <a:solidFill>
                  <a:schemeClr val="accent3"/>
                </a:solidFill>
              </a:rPr>
              <a:t> Natarajan: The Curious Case of Stacking Boosted Relational Dependency Networks. In 1st I Can’t Believe It’s Not Better Workshop (</a:t>
            </a:r>
            <a:r>
              <a:rPr lang="en-GB" sz="1000" dirty="0" err="1">
                <a:solidFill>
                  <a:schemeClr val="accent3"/>
                </a:solidFill>
              </a:rPr>
              <a:t>ICBINB@NeurIPS</a:t>
            </a:r>
            <a:r>
              <a:rPr lang="en-GB" sz="1000" dirty="0">
                <a:solidFill>
                  <a:schemeClr val="accent3"/>
                </a:solidFill>
              </a:rPr>
              <a:t> 2020), 2020.</a:t>
            </a:r>
          </a:p>
          <a:p>
            <a:r>
              <a:rPr lang="en-GB" sz="1000" dirty="0">
                <a:solidFill>
                  <a:schemeClr val="accent3"/>
                </a:solidFill>
              </a:rPr>
              <a:t>Right figure: </a:t>
            </a:r>
            <a:r>
              <a:rPr lang="en-GB" sz="1000" dirty="0" err="1">
                <a:solidFill>
                  <a:schemeClr val="accent3"/>
                </a:solidFill>
              </a:rPr>
              <a:t>Sriraam</a:t>
            </a:r>
            <a:r>
              <a:rPr lang="en-GB" sz="1000" dirty="0">
                <a:solidFill>
                  <a:schemeClr val="accent3"/>
                </a:solidFill>
              </a:rPr>
              <a:t> Natarajan, Tushar </a:t>
            </a:r>
            <a:r>
              <a:rPr lang="en-GB" sz="1000" dirty="0" err="1">
                <a:solidFill>
                  <a:schemeClr val="accent3"/>
                </a:solidFill>
              </a:rPr>
              <a:t>Khot</a:t>
            </a:r>
            <a:r>
              <a:rPr lang="en-GB" sz="1000" dirty="0">
                <a:solidFill>
                  <a:schemeClr val="accent3"/>
                </a:solidFill>
              </a:rPr>
              <a:t>, Kristian </a:t>
            </a:r>
            <a:r>
              <a:rPr lang="en-GB" sz="1000" dirty="0" err="1">
                <a:solidFill>
                  <a:schemeClr val="accent3"/>
                </a:solidFill>
              </a:rPr>
              <a:t>Kersting</a:t>
            </a:r>
            <a:r>
              <a:rPr lang="en-GB" sz="1000" dirty="0">
                <a:solidFill>
                  <a:schemeClr val="accent3"/>
                </a:solidFill>
              </a:rPr>
              <a:t>, Bernd Gutmann, Jude Shavlik: Gradient-based Boosting for Statistical Relational Learning: The Relational Dependency Network Case. In </a:t>
            </a:r>
            <a:r>
              <a:rPr lang="en-GB" sz="1000" i="1" dirty="0">
                <a:solidFill>
                  <a:schemeClr val="accent3"/>
                </a:solidFill>
              </a:rPr>
              <a:t>Machine Learning</a:t>
            </a:r>
            <a:r>
              <a:rPr lang="en-GB" sz="1000" dirty="0">
                <a:solidFill>
                  <a:schemeClr val="accent3"/>
                </a:solidFill>
              </a:rPr>
              <a:t>, 2012.</a:t>
            </a:r>
          </a:p>
        </p:txBody>
      </p:sp>
    </p:spTree>
    <p:extLst>
      <p:ext uri="{BB962C8B-B14F-4D97-AF65-F5344CB8AC3E}">
        <p14:creationId xmlns:p14="http://schemas.microsoft.com/office/powerpoint/2010/main" val="39268398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2BAA-1B91-2F4C-98F0-25A6FFECE1F3}"/>
              </a:ext>
            </a:extLst>
          </p:cNvPr>
          <p:cNvSpPr>
            <a:spLocks noGrp="1"/>
          </p:cNvSpPr>
          <p:nvPr>
            <p:ph type="title"/>
          </p:nvPr>
        </p:nvSpPr>
        <p:spPr/>
        <p:txBody>
          <a:bodyPr/>
          <a:lstStyle/>
          <a:p>
            <a:r>
              <a:rPr lang="en-GB" dirty="0"/>
              <a:t>RDN-Boost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0D3411-1A1C-0E4F-A108-B17A606F4076}"/>
                  </a:ext>
                </a:extLst>
              </p:cNvPr>
              <p:cNvSpPr>
                <a:spLocks noGrp="1"/>
              </p:cNvSpPr>
              <p:nvPr>
                <p:ph idx="1"/>
              </p:nvPr>
            </p:nvSpPr>
            <p:spPr/>
            <p:txBody>
              <a:bodyPr>
                <a:noAutofit/>
              </a:bodyPr>
              <a:lstStyle/>
              <a:p>
                <a:pPr marL="0" indent="0">
                  <a:lnSpc>
                    <a:spcPct val="100000"/>
                  </a:lnSpc>
                  <a:spcBef>
                    <a:spcPts val="0"/>
                  </a:spcBef>
                  <a:buNone/>
                  <a:tabLst>
                    <a:tab pos="434975" algn="l"/>
                    <a:tab pos="877888" algn="l"/>
                    <a:tab pos="1331913" algn="l"/>
                    <a:tab pos="1812925" algn="l"/>
                    <a:tab pos="7637463" algn="r"/>
                  </a:tabLst>
                </a:pPr>
                <a:r>
                  <a:rPr lang="en-GB" sz="1800" b="1" dirty="0"/>
                  <a:t>procedure</a:t>
                </a:r>
                <a:r>
                  <a:rPr lang="en-GB" sz="1800" dirty="0"/>
                  <a:t> </a:t>
                </a:r>
                <a14:m>
                  <m:oMath xmlns:m="http://schemas.openxmlformats.org/officeDocument/2006/math">
                    <m:r>
                      <m:rPr>
                        <m:nor/>
                      </m:rPr>
                      <a:rPr lang="en-GB" sz="1800" b="1" i="0" smtClean="0">
                        <a:latin typeface="Cambria Math" panose="02040503050406030204" pitchFamily="18" charset="0"/>
                      </a:rPr>
                      <m:t>TreeBoostForRDNs</m:t>
                    </m:r>
                    <m:r>
                      <a:rPr lang="en-GB" sz="1800" i="1" smtClean="0">
                        <a:latin typeface="Cambria Math" panose="02040503050406030204" pitchFamily="18" charset="0"/>
                      </a:rPr>
                      <m:t>(</m:t>
                    </m:r>
                    <m:r>
                      <a:rPr lang="en-GB" sz="1800" i="1" smtClean="0">
                        <a:latin typeface="Cambria Math" panose="02040503050406030204" pitchFamily="18" charset="0"/>
                      </a:rPr>
                      <m:t>𝐷𝑎𝑡𝑎</m:t>
                    </m:r>
                    <m:r>
                      <a:rPr lang="en-GB" sz="1800" i="1" smtClean="0">
                        <a:latin typeface="Cambria Math" panose="02040503050406030204" pitchFamily="18" charset="0"/>
                      </a:rPr>
                      <m:t>)</m:t>
                    </m:r>
                  </m:oMath>
                </a14:m>
                <a:r>
                  <a:rPr lang="en-GB" sz="1800" dirty="0"/>
                  <a:t> </a:t>
                </a:r>
              </a:p>
              <a:p>
                <a:pPr marL="0" indent="0">
                  <a:lnSpc>
                    <a:spcPct val="100000"/>
                  </a:lnSpc>
                  <a:spcBef>
                    <a:spcPts val="0"/>
                  </a:spcBef>
                  <a:buNone/>
                  <a:tabLst>
                    <a:tab pos="434975" algn="l"/>
                    <a:tab pos="877888" algn="l"/>
                    <a:tab pos="1331913" algn="l"/>
                    <a:tab pos="1812925" algn="l"/>
                    <a:tab pos="7637463" algn="r"/>
                  </a:tabLst>
                </a:pPr>
                <a:r>
                  <a:rPr lang="en-GB" sz="1800" dirty="0"/>
                  <a:t>	</a:t>
                </a:r>
                <a:r>
                  <a:rPr lang="en-GB" sz="1800" b="1" dirty="0"/>
                  <a:t>for</a:t>
                </a:r>
                <a:r>
                  <a:rPr lang="en-GB" sz="1800" dirty="0"/>
                  <a:t> </a:t>
                </a:r>
                <a14:m>
                  <m:oMath xmlns:m="http://schemas.openxmlformats.org/officeDocument/2006/math">
                    <m:r>
                      <a:rPr lang="en-GB" sz="1800" b="0" i="1" smtClean="0">
                        <a:latin typeface="Cambria Math" panose="02040503050406030204" pitchFamily="18" charset="0"/>
                      </a:rPr>
                      <m:t>1</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𝑘</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𝐾</m:t>
                    </m:r>
                  </m:oMath>
                </a14:m>
                <a:r>
                  <a:rPr lang="en-GB" sz="1800" dirty="0"/>
                  <a:t> </a:t>
                </a:r>
                <a:r>
                  <a:rPr lang="en-GB" sz="1800" b="1" dirty="0"/>
                  <a:t>do</a:t>
                </a:r>
                <a:r>
                  <a:rPr lang="en-GB" sz="1800" dirty="0"/>
                  <a:t>	▹Iterate through </a:t>
                </a:r>
                <a14:m>
                  <m:oMath xmlns:m="http://schemas.openxmlformats.org/officeDocument/2006/math">
                    <m:r>
                      <a:rPr lang="en-GB" sz="1800" b="0" i="1" smtClean="0">
                        <a:latin typeface="Cambria Math" panose="02040503050406030204" pitchFamily="18" charset="0"/>
                      </a:rPr>
                      <m:t>𝐾</m:t>
                    </m:r>
                  </m:oMath>
                </a14:m>
                <a:r>
                  <a:rPr lang="en-GB" sz="1800" dirty="0"/>
                  <a:t> predicates</a:t>
                </a:r>
              </a:p>
              <a:p>
                <a:pPr marL="0" indent="0">
                  <a:lnSpc>
                    <a:spcPct val="100000"/>
                  </a:lnSpc>
                  <a:spcBef>
                    <a:spcPts val="0"/>
                  </a:spcBef>
                  <a:buNone/>
                  <a:tabLst>
                    <a:tab pos="434975" algn="l"/>
                    <a:tab pos="877888" algn="l"/>
                    <a:tab pos="1331913" algn="l"/>
                    <a:tab pos="1812925" algn="l"/>
                    <a:tab pos="7637463" algn="r"/>
                  </a:tabLst>
                </a:pPr>
                <a:r>
                  <a:rPr lang="en-GB" sz="1800" dirty="0"/>
                  <a:t>		</a:t>
                </a:r>
                <a:r>
                  <a:rPr lang="en-GB" sz="1800" b="1" dirty="0"/>
                  <a:t>for</a:t>
                </a:r>
                <a:r>
                  <a:rPr lang="en-GB" sz="1800" dirty="0"/>
                  <a:t> </a:t>
                </a:r>
                <a14:m>
                  <m:oMath xmlns:m="http://schemas.openxmlformats.org/officeDocument/2006/math">
                    <m:r>
                      <a:rPr lang="en-GB" sz="1800" i="1">
                        <a:latin typeface="Cambria Math" panose="02040503050406030204" pitchFamily="18" charset="0"/>
                      </a:rPr>
                      <m:t>1</m:t>
                    </m:r>
                    <m:r>
                      <a:rPr lang="en-GB" sz="1800" i="1">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𝑚</m:t>
                    </m:r>
                    <m:r>
                      <a:rPr lang="en-GB" sz="1800" i="1">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𝑀</m:t>
                    </m:r>
                  </m:oMath>
                </a14:m>
                <a:r>
                  <a:rPr lang="en-GB" sz="1800" dirty="0"/>
                  <a:t> </a:t>
                </a:r>
                <a:r>
                  <a:rPr lang="en-GB" sz="1800" b="1" dirty="0"/>
                  <a:t>do</a:t>
                </a:r>
                <a:r>
                  <a:rPr lang="en-GB" sz="1800" dirty="0"/>
                  <a:t>	 ▹Iterate through </a:t>
                </a:r>
                <a14:m>
                  <m:oMath xmlns:m="http://schemas.openxmlformats.org/officeDocument/2006/math">
                    <m:r>
                      <a:rPr lang="en-GB" sz="1800" i="1">
                        <a:latin typeface="Cambria Math" panose="02040503050406030204" pitchFamily="18" charset="0"/>
                        <a:ea typeface="Cambria Math" panose="02040503050406030204" pitchFamily="18" charset="0"/>
                      </a:rPr>
                      <m:t>𝑀</m:t>
                    </m:r>
                  </m:oMath>
                </a14:m>
                <a:r>
                  <a:rPr lang="en-GB" sz="1800" dirty="0"/>
                  <a:t> gradient steps</a:t>
                </a:r>
              </a:p>
              <a:p>
                <a:pPr marL="0" indent="0">
                  <a:lnSpc>
                    <a:spcPct val="100000"/>
                  </a:lnSpc>
                  <a:spcBef>
                    <a:spcPts val="0"/>
                  </a:spcBef>
                  <a:buNone/>
                  <a:tabLst>
                    <a:tab pos="434975" algn="l"/>
                    <a:tab pos="877888" algn="l"/>
                    <a:tab pos="1331913" algn="l"/>
                    <a:tab pos="1812925" algn="l"/>
                    <a:tab pos="7637463" algn="r"/>
                  </a:tabLst>
                </a:pPr>
                <a:r>
                  <a:rPr lang="en-GB" sz="1800" dirty="0"/>
                  <a:t>			</a:t>
                </a:r>
                <a14:m>
                  <m:oMath xmlns:m="http://schemas.openxmlformats.org/officeDocument/2006/math">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𝑆</m:t>
                        </m:r>
                      </m:e>
                      <m:sub>
                        <m:r>
                          <a:rPr lang="en-GB" sz="1800" b="0" i="1" smtClean="0">
                            <a:latin typeface="Cambria Math" panose="02040503050406030204" pitchFamily="18" charset="0"/>
                          </a:rPr>
                          <m:t>𝑘</m:t>
                        </m:r>
                      </m:sub>
                    </m:sSub>
                    <m:r>
                      <a:rPr lang="en-GB" sz="1800" b="0" i="1" smtClean="0">
                        <a:latin typeface="Cambria Math" panose="02040503050406030204" pitchFamily="18" charset="0"/>
                        <a:ea typeface="Cambria Math" panose="02040503050406030204" pitchFamily="18" charset="0"/>
                      </a:rPr>
                      <m:t>←</m:t>
                    </m:r>
                    <m:r>
                      <m:rPr>
                        <m:nor/>
                      </m:rPr>
                      <a:rPr lang="en-GB" sz="1800" b="0" i="0" smtClean="0">
                        <a:latin typeface="Cambria Math" panose="02040503050406030204" pitchFamily="18" charset="0"/>
                        <a:ea typeface="Cambria Math" panose="02040503050406030204" pitchFamily="18" charset="0"/>
                      </a:rPr>
                      <m:t>GenExamples</m:t>
                    </m:r>
                    <m:d>
                      <m:dPr>
                        <m:ctrlPr>
                          <a:rPr lang="en-GB" sz="1800" b="0" i="1" smtClean="0">
                            <a:latin typeface="Cambria Math" panose="02040503050406030204" pitchFamily="18" charset="0"/>
                            <a:ea typeface="Cambria Math" panose="02040503050406030204" pitchFamily="18" charset="0"/>
                          </a:rPr>
                        </m:ctrlPr>
                      </m:dPr>
                      <m:e>
                        <m:r>
                          <a:rPr lang="en-GB" sz="1800" b="0" i="1" smtClean="0">
                            <a:latin typeface="Cambria Math" panose="02040503050406030204" pitchFamily="18" charset="0"/>
                            <a:ea typeface="Cambria Math" panose="02040503050406030204" pitchFamily="18" charset="0"/>
                          </a:rPr>
                          <m:t>𝑘</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𝐷𝑎𝑡𝑎</m:t>
                        </m:r>
                        <m:r>
                          <a:rPr lang="en-GB" sz="1800" b="0" i="1" smtClean="0">
                            <a:latin typeface="Cambria Math" panose="02040503050406030204" pitchFamily="18" charset="0"/>
                            <a:ea typeface="Cambria Math" panose="02040503050406030204" pitchFamily="18" charset="0"/>
                          </a:rPr>
                          <m:t>;</m:t>
                        </m:r>
                        <m:sSubSup>
                          <m:sSubSupPr>
                            <m:ctrlPr>
                              <a:rPr lang="en-GB" sz="1800" b="0" i="1" smtClean="0">
                                <a:latin typeface="Cambria Math" panose="02040503050406030204" pitchFamily="18" charset="0"/>
                                <a:ea typeface="Cambria Math" panose="02040503050406030204" pitchFamily="18" charset="0"/>
                              </a:rPr>
                            </m:ctrlPr>
                          </m:sSubSupPr>
                          <m:e>
                            <m:r>
                              <a:rPr lang="en-GB" sz="1800" b="0" i="1" smtClean="0">
                                <a:latin typeface="Cambria Math" panose="02040503050406030204" pitchFamily="18" charset="0"/>
                                <a:ea typeface="Cambria Math" panose="02040503050406030204" pitchFamily="18" charset="0"/>
                              </a:rPr>
                              <m:t>𝐹</m:t>
                            </m:r>
                          </m:e>
                          <m:sub>
                            <m:r>
                              <a:rPr lang="en-GB" sz="1800" b="0" i="1" smtClean="0">
                                <a:latin typeface="Cambria Math" panose="02040503050406030204" pitchFamily="18" charset="0"/>
                                <a:ea typeface="Cambria Math" panose="02040503050406030204" pitchFamily="18" charset="0"/>
                              </a:rPr>
                              <m:t>𝑚</m:t>
                            </m:r>
                            <m:r>
                              <a:rPr lang="en-GB" sz="1800" b="0" i="1" smtClean="0">
                                <a:latin typeface="Cambria Math" panose="02040503050406030204" pitchFamily="18" charset="0"/>
                                <a:ea typeface="Cambria Math" panose="02040503050406030204" pitchFamily="18" charset="0"/>
                              </a:rPr>
                              <m:t>−1</m:t>
                            </m:r>
                          </m:sub>
                          <m:sup>
                            <m:r>
                              <a:rPr lang="en-GB" sz="1800" b="0" i="1" smtClean="0">
                                <a:latin typeface="Cambria Math" panose="02040503050406030204" pitchFamily="18" charset="0"/>
                                <a:ea typeface="Cambria Math" panose="02040503050406030204" pitchFamily="18" charset="0"/>
                              </a:rPr>
                              <m:t>𝑘</m:t>
                            </m:r>
                          </m:sup>
                        </m:sSubSup>
                      </m:e>
                    </m:d>
                  </m:oMath>
                </a14:m>
                <a:r>
                  <a:rPr lang="en-GB" sz="1800" dirty="0"/>
                  <a:t>	 ▹Generate examples</a:t>
                </a:r>
              </a:p>
              <a:p>
                <a:pPr marL="0" indent="0">
                  <a:lnSpc>
                    <a:spcPct val="100000"/>
                  </a:lnSpc>
                  <a:spcBef>
                    <a:spcPts val="0"/>
                  </a:spcBef>
                  <a:buNone/>
                  <a:tabLst>
                    <a:tab pos="434975" algn="l"/>
                    <a:tab pos="877888" algn="l"/>
                    <a:tab pos="1331913" algn="l"/>
                    <a:tab pos="1812925" algn="l"/>
                    <a:tab pos="7637463" algn="r"/>
                  </a:tabLst>
                </a:pPr>
                <a:r>
                  <a:rPr lang="en-GB" sz="1800" dirty="0"/>
                  <a:t>			</a:t>
                </a:r>
                <a14:m>
                  <m:oMath xmlns:m="http://schemas.openxmlformats.org/officeDocument/2006/math">
                    <m:sSub>
                      <m:sSubPr>
                        <m:ctrlPr>
                          <a:rPr lang="en-GB" sz="1800" b="0" i="1" smtClean="0">
                            <a:latin typeface="Cambria Math" panose="02040503050406030204" pitchFamily="18" charset="0"/>
                            <a:ea typeface="Cambria Math" panose="02040503050406030204" pitchFamily="18" charset="0"/>
                          </a:rPr>
                        </m:ctrlPr>
                      </m:sSubPr>
                      <m:e>
                        <m:r>
                          <m:rPr>
                            <m:sty m:val="p"/>
                          </m:rPr>
                          <a:rPr lang="en-GB" sz="1800" i="1" smtClean="0">
                            <a:latin typeface="Cambria Math" panose="02040503050406030204" pitchFamily="18" charset="0"/>
                            <a:ea typeface="Cambria Math" panose="02040503050406030204" pitchFamily="18" charset="0"/>
                          </a:rPr>
                          <m:t>Δ</m:t>
                        </m:r>
                      </m:e>
                      <m:sub>
                        <m:r>
                          <a:rPr lang="en-GB" sz="1800" b="0" i="1" smtClean="0">
                            <a:latin typeface="Cambria Math" panose="02040503050406030204" pitchFamily="18" charset="0"/>
                            <a:ea typeface="Cambria Math" panose="02040503050406030204" pitchFamily="18" charset="0"/>
                          </a:rPr>
                          <m:t>𝑚</m:t>
                        </m:r>
                      </m:sub>
                    </m:sSub>
                    <m:d>
                      <m:dPr>
                        <m:ctrlPr>
                          <a:rPr lang="en-GB" sz="1800" b="0" i="1" smtClean="0">
                            <a:latin typeface="Cambria Math" panose="02040503050406030204" pitchFamily="18" charset="0"/>
                            <a:ea typeface="Cambria Math" panose="02040503050406030204" pitchFamily="18" charset="0"/>
                          </a:rPr>
                        </m:ctrlPr>
                      </m:dPr>
                      <m:e>
                        <m:r>
                          <a:rPr lang="en-GB" sz="1800" b="0" i="1" smtClean="0">
                            <a:latin typeface="Cambria Math" panose="02040503050406030204" pitchFamily="18" charset="0"/>
                            <a:ea typeface="Cambria Math" panose="02040503050406030204" pitchFamily="18" charset="0"/>
                          </a:rPr>
                          <m:t>𝑘</m:t>
                        </m:r>
                      </m:e>
                    </m:d>
                    <m:r>
                      <a:rPr lang="en-GB" sz="1800" b="0" i="1" smtClean="0">
                        <a:latin typeface="Cambria Math" panose="02040503050406030204" pitchFamily="18" charset="0"/>
                        <a:ea typeface="Cambria Math" panose="02040503050406030204" pitchFamily="18" charset="0"/>
                      </a:rPr>
                      <m:t>←</m:t>
                    </m:r>
                    <m:r>
                      <m:rPr>
                        <m:nor/>
                      </m:rPr>
                      <a:rPr lang="en-GB" sz="1800" b="0" i="0" smtClean="0">
                        <a:latin typeface="Cambria Math" panose="02040503050406030204" pitchFamily="18" charset="0"/>
                        <a:ea typeface="Cambria Math" panose="02040503050406030204" pitchFamily="18" charset="0"/>
                      </a:rPr>
                      <m:t>FitRelRegressTree</m:t>
                    </m:r>
                    <m:d>
                      <m:dPr>
                        <m:ctrlPr>
                          <a:rPr lang="en-GB" sz="1800" b="0" i="1" smtClean="0">
                            <a:latin typeface="Cambria Math" panose="02040503050406030204" pitchFamily="18" charset="0"/>
                            <a:ea typeface="Cambria Math" panose="02040503050406030204" pitchFamily="18" charset="0"/>
                          </a:rPr>
                        </m:ctrlPr>
                      </m:dPr>
                      <m:e>
                        <m:sSub>
                          <m:sSubPr>
                            <m:ctrlPr>
                              <a:rPr lang="en-GB" sz="1800" b="0" i="1" smtClean="0">
                                <a:latin typeface="Cambria Math" panose="02040503050406030204" pitchFamily="18" charset="0"/>
                                <a:ea typeface="Cambria Math" panose="02040503050406030204" pitchFamily="18" charset="0"/>
                              </a:rPr>
                            </m:ctrlPr>
                          </m:sSubPr>
                          <m:e>
                            <m:r>
                              <a:rPr lang="en-GB" sz="1800" b="0" i="1" smtClean="0">
                                <a:latin typeface="Cambria Math" panose="02040503050406030204" pitchFamily="18" charset="0"/>
                                <a:ea typeface="Cambria Math" panose="02040503050406030204" pitchFamily="18" charset="0"/>
                              </a:rPr>
                              <m:t>𝑆</m:t>
                            </m:r>
                          </m:e>
                          <m:sub>
                            <m:r>
                              <a:rPr lang="en-GB" sz="1800" b="0" i="1" smtClean="0">
                                <a:latin typeface="Cambria Math" panose="02040503050406030204" pitchFamily="18" charset="0"/>
                                <a:ea typeface="Cambria Math" panose="02040503050406030204" pitchFamily="18" charset="0"/>
                              </a:rPr>
                              <m:t>𝑘</m:t>
                            </m:r>
                          </m:sub>
                        </m:sSub>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𝐿</m:t>
                        </m:r>
                        <m:r>
                          <a:rPr lang="de-DE" sz="1800" b="0" i="1" smtClean="0">
                            <a:latin typeface="Cambria Math" panose="02040503050406030204" pitchFamily="18" charset="0"/>
                            <a:ea typeface="Cambria Math" panose="02040503050406030204" pitchFamily="18" charset="0"/>
                          </a:rPr>
                          <m:t>;</m:t>
                        </m:r>
                        <m:r>
                          <a:rPr lang="de-DE" sz="1800" b="0" i="1" smtClean="0">
                            <a:latin typeface="Cambria Math" panose="02040503050406030204" pitchFamily="18" charset="0"/>
                            <a:ea typeface="Cambria Math" panose="02040503050406030204" pitchFamily="18" charset="0"/>
                          </a:rPr>
                          <m:t>𝐷</m:t>
                        </m:r>
                      </m:e>
                    </m:d>
                  </m:oMath>
                </a14:m>
                <a:r>
                  <a:rPr lang="en-GB" sz="1800" dirty="0"/>
                  <a:t>	 ▹Functional gradient</a:t>
                </a:r>
              </a:p>
              <a:p>
                <a:pPr marL="0" indent="0">
                  <a:lnSpc>
                    <a:spcPct val="100000"/>
                  </a:lnSpc>
                  <a:spcBef>
                    <a:spcPts val="0"/>
                  </a:spcBef>
                  <a:buNone/>
                  <a:tabLst>
                    <a:tab pos="434975" algn="l"/>
                    <a:tab pos="877888" algn="l"/>
                    <a:tab pos="1331913" algn="l"/>
                    <a:tab pos="1812925" algn="l"/>
                    <a:tab pos="7637463" algn="r"/>
                  </a:tabLst>
                </a:pPr>
                <a:r>
                  <a:rPr lang="en-GB" sz="1800" dirty="0"/>
                  <a:t>			</a:t>
                </a:r>
                <a14:m>
                  <m:oMath xmlns:m="http://schemas.openxmlformats.org/officeDocument/2006/math">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𝐹</m:t>
                        </m:r>
                      </m:e>
                      <m:sub>
                        <m:r>
                          <a:rPr lang="en-GB" sz="1800" i="1">
                            <a:latin typeface="Cambria Math" panose="02040503050406030204" pitchFamily="18" charset="0"/>
                            <a:ea typeface="Cambria Math" panose="02040503050406030204" pitchFamily="18" charset="0"/>
                          </a:rPr>
                          <m:t>𝑚</m:t>
                        </m:r>
                      </m:sub>
                      <m:sup>
                        <m:r>
                          <a:rPr lang="en-GB" sz="1800" i="1">
                            <a:latin typeface="Cambria Math" panose="02040503050406030204" pitchFamily="18" charset="0"/>
                            <a:ea typeface="Cambria Math" panose="02040503050406030204" pitchFamily="18" charset="0"/>
                          </a:rPr>
                          <m:t>𝑘</m:t>
                        </m:r>
                      </m:sup>
                    </m:sSubSup>
                    <m:r>
                      <a:rPr lang="en-GB" sz="1800" i="1" smtClean="0">
                        <a:latin typeface="Cambria Math" panose="02040503050406030204" pitchFamily="18" charset="0"/>
                        <a:ea typeface="Cambria Math" panose="02040503050406030204" pitchFamily="18" charset="0"/>
                      </a:rPr>
                      <m:t>←</m:t>
                    </m:r>
                    <m:sSubSup>
                      <m:sSubSupPr>
                        <m:ctrlPr>
                          <a:rPr lang="en-GB" sz="1800" b="0" i="1" smtClean="0">
                            <a:latin typeface="Cambria Math" panose="02040503050406030204" pitchFamily="18" charset="0"/>
                            <a:ea typeface="Cambria Math" panose="02040503050406030204" pitchFamily="18" charset="0"/>
                          </a:rPr>
                        </m:ctrlPr>
                      </m:sSubSupPr>
                      <m:e>
                        <m:r>
                          <a:rPr lang="en-GB" sz="1800" b="0" i="1" smtClean="0">
                            <a:latin typeface="Cambria Math" panose="02040503050406030204" pitchFamily="18" charset="0"/>
                            <a:ea typeface="Cambria Math" panose="02040503050406030204" pitchFamily="18" charset="0"/>
                          </a:rPr>
                          <m:t>𝐹</m:t>
                        </m:r>
                      </m:e>
                      <m:sub>
                        <m:r>
                          <a:rPr lang="en-GB" sz="1800" b="0" i="1" smtClean="0">
                            <a:latin typeface="Cambria Math" panose="02040503050406030204" pitchFamily="18" charset="0"/>
                            <a:ea typeface="Cambria Math" panose="02040503050406030204" pitchFamily="18" charset="0"/>
                          </a:rPr>
                          <m:t>𝑚</m:t>
                        </m:r>
                        <m:r>
                          <a:rPr lang="en-GB" sz="1800" b="0" i="1" smtClean="0">
                            <a:latin typeface="Cambria Math" panose="02040503050406030204" pitchFamily="18" charset="0"/>
                            <a:ea typeface="Cambria Math" panose="02040503050406030204" pitchFamily="18" charset="0"/>
                          </a:rPr>
                          <m:t>−1</m:t>
                        </m:r>
                      </m:sub>
                      <m:sup>
                        <m:r>
                          <a:rPr lang="en-GB" sz="1800" b="0" i="1" smtClean="0">
                            <a:latin typeface="Cambria Math" panose="02040503050406030204" pitchFamily="18" charset="0"/>
                            <a:ea typeface="Cambria Math" panose="02040503050406030204" pitchFamily="18" charset="0"/>
                          </a:rPr>
                          <m:t>𝑘</m:t>
                        </m:r>
                      </m:sup>
                    </m:sSubSup>
                    <m:r>
                      <a:rPr lang="en-GB" sz="1800" b="0" i="1" smtClean="0">
                        <a:latin typeface="Cambria Math" panose="02040503050406030204" pitchFamily="18" charset="0"/>
                        <a:ea typeface="Cambria Math" panose="02040503050406030204" pitchFamily="18" charset="0"/>
                      </a:rPr>
                      <m:t>+</m:t>
                    </m:r>
                    <m:sSub>
                      <m:sSubPr>
                        <m:ctrlPr>
                          <a:rPr lang="en-GB" sz="1800" b="0" i="1" smtClean="0">
                            <a:latin typeface="Cambria Math" panose="02040503050406030204" pitchFamily="18" charset="0"/>
                            <a:ea typeface="Cambria Math" panose="02040503050406030204" pitchFamily="18" charset="0"/>
                          </a:rPr>
                        </m:ctrlPr>
                      </m:sSubPr>
                      <m:e>
                        <m:r>
                          <m:rPr>
                            <m:sty m:val="p"/>
                          </m:rPr>
                          <a:rPr lang="en-GB" sz="1800" b="0" i="1" smtClean="0">
                            <a:latin typeface="Cambria Math" panose="02040503050406030204" pitchFamily="18" charset="0"/>
                            <a:ea typeface="Cambria Math" panose="02040503050406030204" pitchFamily="18" charset="0"/>
                          </a:rPr>
                          <m:t>Δ</m:t>
                        </m:r>
                      </m:e>
                      <m:sub>
                        <m:r>
                          <a:rPr lang="en-GB" sz="1800" b="0" i="1" smtClean="0">
                            <a:latin typeface="Cambria Math" panose="02040503050406030204" pitchFamily="18" charset="0"/>
                            <a:ea typeface="Cambria Math" panose="02040503050406030204" pitchFamily="18" charset="0"/>
                          </a:rPr>
                          <m:t>𝑚</m:t>
                        </m:r>
                      </m:sub>
                    </m:sSub>
                    <m:d>
                      <m:dPr>
                        <m:ctrlPr>
                          <a:rPr lang="en-GB" sz="1800" b="0" i="1" smtClean="0">
                            <a:latin typeface="Cambria Math" panose="02040503050406030204" pitchFamily="18" charset="0"/>
                            <a:ea typeface="Cambria Math" panose="02040503050406030204" pitchFamily="18" charset="0"/>
                          </a:rPr>
                        </m:ctrlPr>
                      </m:dPr>
                      <m:e>
                        <m:r>
                          <a:rPr lang="en-GB" sz="1800" b="0" i="1" smtClean="0">
                            <a:latin typeface="Cambria Math" panose="02040503050406030204" pitchFamily="18" charset="0"/>
                            <a:ea typeface="Cambria Math" panose="02040503050406030204" pitchFamily="18" charset="0"/>
                          </a:rPr>
                          <m:t>𝑘</m:t>
                        </m:r>
                      </m:e>
                    </m:d>
                  </m:oMath>
                </a14:m>
                <a:r>
                  <a:rPr lang="en-GB" sz="1800" b="0" dirty="0">
                    <a:ea typeface="Cambria Math" panose="02040503050406030204" pitchFamily="18" charset="0"/>
                  </a:rPr>
                  <a:t>	</a:t>
                </a:r>
                <a:r>
                  <a:rPr lang="en-GB" sz="1800" dirty="0"/>
                  <a:t> ▹Update model</a:t>
                </a:r>
                <a:endParaRPr lang="en-GB" sz="1800" b="0" dirty="0">
                  <a:ea typeface="Cambria Math" panose="02040503050406030204" pitchFamily="18" charset="0"/>
                </a:endParaRPr>
              </a:p>
              <a:p>
                <a:pPr marL="0" indent="0">
                  <a:lnSpc>
                    <a:spcPct val="100000"/>
                  </a:lnSpc>
                  <a:spcBef>
                    <a:spcPts val="0"/>
                  </a:spcBef>
                  <a:buNone/>
                  <a:tabLst>
                    <a:tab pos="434975" algn="l"/>
                    <a:tab pos="877888" algn="l"/>
                    <a:tab pos="1331913" algn="l"/>
                    <a:tab pos="1812925" algn="l"/>
                    <a:tab pos="7637463" algn="r"/>
                  </a:tabLst>
                </a:pPr>
                <a:r>
                  <a:rPr lang="en-GB" sz="1800" dirty="0"/>
                  <a:t>		</a:t>
                </a:r>
                <a14:m>
                  <m:oMath xmlns:m="http://schemas.openxmlformats.org/officeDocument/2006/math">
                    <m:r>
                      <a:rPr lang="en-GB" sz="1800" b="0" i="1" smtClean="0">
                        <a:latin typeface="Cambria Math" panose="02040503050406030204" pitchFamily="18" charset="0"/>
                      </a:rPr>
                      <m:t>𝑃</m:t>
                    </m:r>
                    <m:d>
                      <m:dPr>
                        <m:ctrlPr>
                          <a:rPr lang="en-GB" sz="1800" b="0" i="1" smtClean="0">
                            <a:latin typeface="Cambria Math" panose="02040503050406030204" pitchFamily="18" charset="0"/>
                          </a:rPr>
                        </m:ctrlPr>
                      </m:dPr>
                      <m:e>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𝑎</m:t>
                            </m:r>
                          </m:e>
                          <m:sub>
                            <m:r>
                              <a:rPr lang="en-GB" sz="1800" b="0" i="1" smtClean="0">
                                <a:latin typeface="Cambria Math" panose="02040503050406030204" pitchFamily="18" charset="0"/>
                              </a:rPr>
                              <m:t>𝑘</m:t>
                            </m:r>
                          </m:sub>
                        </m:sSub>
                        <m:r>
                          <a:rPr lang="en-GB" sz="1800" b="0" i="1" smtClean="0">
                            <a:latin typeface="Cambria Math" panose="02040503050406030204" pitchFamily="18" charset="0"/>
                          </a:rPr>
                          <m:t>|</m:t>
                        </m:r>
                        <m:r>
                          <a:rPr lang="en-GB" sz="1800" b="0" i="1" smtClean="0">
                            <a:latin typeface="Cambria Math" panose="02040503050406030204" pitchFamily="18" charset="0"/>
                          </a:rPr>
                          <m:t>𝑝𝑎𝑟𝑒𝑛𝑡𝑠</m:t>
                        </m:r>
                        <m:d>
                          <m:dPr>
                            <m:ctrlPr>
                              <a:rPr lang="en-GB" sz="1800" b="0" i="1" smtClean="0">
                                <a:latin typeface="Cambria Math" panose="02040503050406030204" pitchFamily="18" charset="0"/>
                              </a:rPr>
                            </m:ctrlPr>
                          </m:dPr>
                          <m:e>
                            <m:sSub>
                              <m:sSubPr>
                                <m:ctrlPr>
                                  <a:rPr lang="en-GB" sz="1800" b="0" i="1" smtClean="0">
                                    <a:latin typeface="Cambria Math" panose="02040503050406030204" pitchFamily="18" charset="0"/>
                                  </a:rPr>
                                </m:ctrlPr>
                              </m:sSubPr>
                              <m:e>
                                <m:r>
                                  <a:rPr lang="de-DE" sz="1800" b="0" i="1" smtClean="0">
                                    <a:latin typeface="Cambria Math" panose="02040503050406030204" pitchFamily="18" charset="0"/>
                                  </a:rPr>
                                  <m:t>𝐴</m:t>
                                </m:r>
                              </m:e>
                              <m:sub>
                                <m:r>
                                  <a:rPr lang="en-GB" sz="1800" b="0" i="1" smtClean="0">
                                    <a:latin typeface="Cambria Math" panose="02040503050406030204" pitchFamily="18" charset="0"/>
                                  </a:rPr>
                                  <m:t>𝑘</m:t>
                                </m:r>
                              </m:sub>
                            </m:sSub>
                          </m:e>
                        </m:d>
                      </m:e>
                    </m:d>
                    <m:r>
                      <a:rPr lang="en-GB" sz="1800" b="0" i="1" smtClean="0">
                        <a:latin typeface="Cambria Math" panose="02040503050406030204" pitchFamily="18" charset="0"/>
                        <a:ea typeface="Cambria Math" panose="02040503050406030204" pitchFamily="18" charset="0"/>
                      </a:rPr>
                      <m:t>∝</m:t>
                    </m:r>
                    <m:sSup>
                      <m:sSupPr>
                        <m:ctrlPr>
                          <a:rPr lang="en-GB" sz="1800" b="0" i="1" smtClean="0">
                            <a:latin typeface="Cambria Math" panose="02040503050406030204" pitchFamily="18" charset="0"/>
                            <a:ea typeface="Cambria Math" panose="02040503050406030204" pitchFamily="18" charset="0"/>
                          </a:rPr>
                        </m:ctrlPr>
                      </m:sSupPr>
                      <m:e>
                        <m:r>
                          <a:rPr lang="en-GB" sz="1800" b="0" i="1" smtClean="0">
                            <a:latin typeface="Cambria Math" panose="02040503050406030204" pitchFamily="18" charset="0"/>
                            <a:ea typeface="Cambria Math" panose="02040503050406030204" pitchFamily="18" charset="0"/>
                          </a:rPr>
                          <m:t>𝜓</m:t>
                        </m:r>
                      </m:e>
                      <m:sup>
                        <m:r>
                          <a:rPr lang="en-GB" sz="1800" b="0" i="1" smtClean="0">
                            <a:latin typeface="Cambria Math" panose="02040503050406030204" pitchFamily="18" charset="0"/>
                            <a:ea typeface="Cambria Math" panose="02040503050406030204" pitchFamily="18" charset="0"/>
                          </a:rPr>
                          <m:t>𝑘</m:t>
                        </m:r>
                      </m:sup>
                    </m:sSup>
                  </m:oMath>
                </a14:m>
                <a:r>
                  <a:rPr lang="en-GB" sz="1800" dirty="0"/>
                  <a:t>	 ▹</a:t>
                </a:r>
                <a:r>
                  <a:rPr lang="en-GB" sz="1800" dirty="0">
                    <a:ea typeface="Cambria Math" panose="02040503050406030204" pitchFamily="18" charset="0"/>
                  </a:rPr>
                  <a:t> </a:t>
                </a:r>
                <a14:m>
                  <m:oMath xmlns:m="http://schemas.openxmlformats.org/officeDocument/2006/math">
                    <m:sSup>
                      <m:sSupPr>
                        <m:ctrlPr>
                          <a:rPr lang="en-GB" sz="1800" i="1">
                            <a:latin typeface="Cambria Math" panose="02040503050406030204" pitchFamily="18" charset="0"/>
                            <a:ea typeface="Cambria Math" panose="02040503050406030204" pitchFamily="18" charset="0"/>
                          </a:rPr>
                        </m:ctrlPr>
                      </m:sSupPr>
                      <m:e>
                        <m:r>
                          <a:rPr lang="en-GB" sz="1800" i="1">
                            <a:latin typeface="Cambria Math" panose="02040503050406030204" pitchFamily="18" charset="0"/>
                            <a:ea typeface="Cambria Math" panose="02040503050406030204" pitchFamily="18" charset="0"/>
                          </a:rPr>
                          <m:t>𝜓</m:t>
                        </m:r>
                      </m:e>
                      <m:sup>
                        <m:r>
                          <a:rPr lang="en-GB" sz="1800" i="1">
                            <a:latin typeface="Cambria Math" panose="02040503050406030204" pitchFamily="18" charset="0"/>
                            <a:ea typeface="Cambria Math" panose="02040503050406030204" pitchFamily="18" charset="0"/>
                          </a:rPr>
                          <m:t>𝑘</m:t>
                        </m:r>
                      </m:sup>
                    </m:sSup>
                  </m:oMath>
                </a14:m>
                <a:r>
                  <a:rPr lang="en-GB" sz="1800" dirty="0"/>
                  <a:t> is obtained by grounding </a:t>
                </a:r>
                <a14:m>
                  <m:oMath xmlns:m="http://schemas.openxmlformats.org/officeDocument/2006/math">
                    <m:sSubSup>
                      <m:sSubSupPr>
                        <m:ctrlPr>
                          <a:rPr lang="en-GB" sz="1800" i="1" smtClean="0">
                            <a:latin typeface="Cambria Math" panose="02040503050406030204" pitchFamily="18" charset="0"/>
                          </a:rPr>
                        </m:ctrlPr>
                      </m:sSubSupPr>
                      <m:e>
                        <m:r>
                          <a:rPr lang="en-GB" sz="1800" i="1" smtClean="0">
                            <a:latin typeface="Cambria Math" panose="02040503050406030204" pitchFamily="18" charset="0"/>
                          </a:rPr>
                          <m:t>𝐹</m:t>
                        </m:r>
                      </m:e>
                      <m:sub>
                        <m:r>
                          <a:rPr lang="en-GB" sz="1800" b="0" i="1" smtClean="0">
                            <a:latin typeface="Cambria Math" panose="02040503050406030204" pitchFamily="18" charset="0"/>
                          </a:rPr>
                          <m:t>𝑀</m:t>
                        </m:r>
                      </m:sub>
                      <m:sup>
                        <m:r>
                          <a:rPr lang="en-GB" sz="1800" b="0" i="1" smtClean="0">
                            <a:latin typeface="Cambria Math" panose="02040503050406030204" pitchFamily="18" charset="0"/>
                          </a:rPr>
                          <m:t>𝑘</m:t>
                        </m:r>
                      </m:sup>
                    </m:sSubSup>
                  </m:oMath>
                </a14:m>
                <a:endParaRPr lang="en-GB" sz="1800" dirty="0"/>
              </a:p>
              <a:p>
                <a:pPr marL="0" indent="0">
                  <a:lnSpc>
                    <a:spcPct val="100000"/>
                  </a:lnSpc>
                  <a:spcBef>
                    <a:spcPts val="0"/>
                  </a:spcBef>
                  <a:buNone/>
                  <a:tabLst>
                    <a:tab pos="434975" algn="l"/>
                    <a:tab pos="877888" algn="l"/>
                    <a:tab pos="1331913" algn="l"/>
                    <a:tab pos="1812925" algn="l"/>
                    <a:tab pos="7637463" algn="r"/>
                  </a:tabLst>
                </a:pPr>
                <a:endParaRPr lang="en-GB" sz="1000" dirty="0"/>
              </a:p>
              <a:p>
                <a:pPr marL="0" indent="0">
                  <a:lnSpc>
                    <a:spcPct val="100000"/>
                  </a:lnSpc>
                  <a:spcBef>
                    <a:spcPts val="0"/>
                  </a:spcBef>
                  <a:buNone/>
                  <a:tabLst>
                    <a:tab pos="434975" algn="l"/>
                    <a:tab pos="877888" algn="l"/>
                    <a:tab pos="1331913" algn="l"/>
                    <a:tab pos="1812925" algn="l"/>
                    <a:tab pos="7637463" algn="r"/>
                  </a:tabLst>
                </a:pPr>
                <a:r>
                  <a:rPr lang="en-GB" sz="1800" b="1" dirty="0"/>
                  <a:t>function</a:t>
                </a:r>
                <a:r>
                  <a:rPr lang="en-GB" sz="1800" dirty="0"/>
                  <a:t> </a:t>
                </a:r>
                <a14:m>
                  <m:oMath xmlns:m="http://schemas.openxmlformats.org/officeDocument/2006/math">
                    <m:r>
                      <m:rPr>
                        <m:nor/>
                      </m:rPr>
                      <a:rPr lang="en-GB" sz="1800" b="1" i="0" smtClean="0">
                        <a:latin typeface="Cambria Math" panose="02040503050406030204" pitchFamily="18" charset="0"/>
                      </a:rPr>
                      <m:t>GenExamples</m:t>
                    </m:r>
                    <m:d>
                      <m:dPr>
                        <m:ctrlPr>
                          <a:rPr lang="en-GB" sz="1800" b="0" i="1" smtClean="0">
                            <a:latin typeface="Cambria Math" panose="02040503050406030204" pitchFamily="18" charset="0"/>
                          </a:rPr>
                        </m:ctrlPr>
                      </m:dPr>
                      <m:e>
                        <m:r>
                          <a:rPr lang="en-GB" sz="1800" b="0" i="1" smtClean="0">
                            <a:latin typeface="Cambria Math" panose="02040503050406030204" pitchFamily="18" charset="0"/>
                          </a:rPr>
                          <m:t>𝑘</m:t>
                        </m:r>
                        <m:r>
                          <a:rPr lang="en-GB" sz="1800" b="0" i="1" smtClean="0">
                            <a:latin typeface="Cambria Math" panose="02040503050406030204" pitchFamily="18" charset="0"/>
                          </a:rPr>
                          <m:t>, </m:t>
                        </m:r>
                        <m:r>
                          <a:rPr lang="en-GB" sz="1800" b="0" i="1" smtClean="0">
                            <a:latin typeface="Cambria Math" panose="02040503050406030204" pitchFamily="18" charset="0"/>
                          </a:rPr>
                          <m:t>𝐷𝑎𝑡𝑎</m:t>
                        </m:r>
                        <m:r>
                          <a:rPr lang="en-GB" sz="1800" b="0" i="1" smtClean="0">
                            <a:latin typeface="Cambria Math" panose="02040503050406030204" pitchFamily="18" charset="0"/>
                          </a:rPr>
                          <m:t>, </m:t>
                        </m:r>
                        <m:r>
                          <a:rPr lang="en-GB" sz="1800" b="0" i="1" smtClean="0">
                            <a:latin typeface="Cambria Math" panose="02040503050406030204" pitchFamily="18" charset="0"/>
                          </a:rPr>
                          <m:t>𝐹</m:t>
                        </m:r>
                      </m:e>
                    </m:d>
                  </m:oMath>
                </a14:m>
                <a:endParaRPr lang="en-GB" sz="1800" b="0" dirty="0"/>
              </a:p>
              <a:p>
                <a:pPr marL="0" indent="0">
                  <a:lnSpc>
                    <a:spcPct val="100000"/>
                  </a:lnSpc>
                  <a:spcBef>
                    <a:spcPts val="0"/>
                  </a:spcBef>
                  <a:buNone/>
                  <a:tabLst>
                    <a:tab pos="434975" algn="l"/>
                    <a:tab pos="877888" algn="l"/>
                    <a:tab pos="1331913" algn="l"/>
                    <a:tab pos="1812925" algn="l"/>
                    <a:tab pos="7637463" algn="r"/>
                  </a:tabLst>
                </a:pPr>
                <a:r>
                  <a:rPr lang="en-GB" sz="1800" dirty="0"/>
                  <a:t>	</a:t>
                </a:r>
                <a14:m>
                  <m:oMath xmlns:m="http://schemas.openxmlformats.org/officeDocument/2006/math">
                    <m:r>
                      <a:rPr lang="en-GB" sz="1800" i="1" smtClean="0">
                        <a:latin typeface="Cambria Math" panose="02040503050406030204" pitchFamily="18" charset="0"/>
                      </a:rPr>
                      <m:t>𝑆</m:t>
                    </m:r>
                    <m:r>
                      <a:rPr lang="en-GB" sz="1800" i="1" smtClean="0">
                        <a:latin typeface="Cambria Math" panose="02040503050406030204" pitchFamily="18" charset="0"/>
                        <a:ea typeface="Cambria Math" panose="02040503050406030204" pitchFamily="18" charset="0"/>
                      </a:rPr>
                      <m:t>←∅</m:t>
                    </m:r>
                  </m:oMath>
                </a14:m>
                <a:endParaRPr lang="en-GB" sz="1800" dirty="0"/>
              </a:p>
              <a:p>
                <a:pPr marL="0" indent="0">
                  <a:lnSpc>
                    <a:spcPct val="100000"/>
                  </a:lnSpc>
                  <a:spcBef>
                    <a:spcPts val="0"/>
                  </a:spcBef>
                  <a:buNone/>
                  <a:tabLst>
                    <a:tab pos="434975" algn="l"/>
                    <a:tab pos="877888" algn="l"/>
                    <a:tab pos="1331913" algn="l"/>
                    <a:tab pos="1812925" algn="l"/>
                    <a:tab pos="7637463" algn="r"/>
                  </a:tabLst>
                </a:pPr>
                <a:r>
                  <a:rPr lang="en-GB" sz="1800" dirty="0"/>
                  <a:t>	</a:t>
                </a:r>
                <a:r>
                  <a:rPr lang="en-GB" sz="1800" b="1" dirty="0"/>
                  <a:t>for</a:t>
                </a:r>
                <a:r>
                  <a:rPr lang="en-GB" sz="1800" dirty="0"/>
                  <a:t> </a:t>
                </a:r>
                <a14:m>
                  <m:oMath xmlns:m="http://schemas.openxmlformats.org/officeDocument/2006/math">
                    <m:r>
                      <a:rPr lang="en-GB" sz="1800" b="0" i="1" smtClean="0">
                        <a:latin typeface="Cambria Math" panose="02040503050406030204" pitchFamily="18" charset="0"/>
                      </a:rPr>
                      <m:t>1</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𝑖</m:t>
                    </m:r>
                    <m:r>
                      <a:rPr lang="en-GB" sz="1800" b="0" i="1" smtClean="0">
                        <a:latin typeface="Cambria Math" panose="02040503050406030204" pitchFamily="18" charset="0"/>
                        <a:ea typeface="Cambria Math" panose="02040503050406030204" pitchFamily="18" charset="0"/>
                      </a:rPr>
                      <m:t>≤</m:t>
                    </m:r>
                    <m:sSub>
                      <m:sSubPr>
                        <m:ctrlPr>
                          <a:rPr lang="en-GB" sz="1800" b="0" i="1" smtClean="0">
                            <a:latin typeface="Cambria Math" panose="02040503050406030204" pitchFamily="18" charset="0"/>
                            <a:ea typeface="Cambria Math" panose="02040503050406030204" pitchFamily="18" charset="0"/>
                          </a:rPr>
                        </m:ctrlPr>
                      </m:sSubPr>
                      <m:e>
                        <m:r>
                          <a:rPr lang="en-GB" sz="1800" b="0" i="1" smtClean="0">
                            <a:latin typeface="Cambria Math" panose="02040503050406030204" pitchFamily="18" charset="0"/>
                            <a:ea typeface="Cambria Math" panose="02040503050406030204" pitchFamily="18" charset="0"/>
                          </a:rPr>
                          <m:t>𝑁</m:t>
                        </m:r>
                      </m:e>
                      <m:sub>
                        <m:r>
                          <a:rPr lang="en-GB" sz="1800" b="0" i="1" smtClean="0">
                            <a:latin typeface="Cambria Math" panose="02040503050406030204" pitchFamily="18" charset="0"/>
                            <a:ea typeface="Cambria Math" panose="02040503050406030204" pitchFamily="18" charset="0"/>
                          </a:rPr>
                          <m:t>𝑘</m:t>
                        </m:r>
                      </m:sub>
                    </m:sSub>
                  </m:oMath>
                </a14:m>
                <a:r>
                  <a:rPr lang="en-GB" sz="1800" dirty="0"/>
                  <a:t> </a:t>
                </a:r>
                <a:r>
                  <a:rPr lang="en-GB" sz="1800" b="1" dirty="0"/>
                  <a:t>do</a:t>
                </a:r>
                <a:r>
                  <a:rPr lang="en-GB" sz="1800" dirty="0"/>
                  <a:t>	▹Iterative over all examples</a:t>
                </a:r>
              </a:p>
              <a:p>
                <a:pPr marL="0" indent="0">
                  <a:lnSpc>
                    <a:spcPct val="100000"/>
                  </a:lnSpc>
                  <a:spcBef>
                    <a:spcPts val="0"/>
                  </a:spcBef>
                  <a:buNone/>
                  <a:tabLst>
                    <a:tab pos="434975" algn="l"/>
                    <a:tab pos="877888" algn="l"/>
                    <a:tab pos="1331913" algn="l"/>
                    <a:tab pos="1812925" algn="l"/>
                    <a:tab pos="7637463" algn="r"/>
                  </a:tabLst>
                </a:pPr>
                <a:r>
                  <a:rPr lang="en-GB" sz="1800" dirty="0"/>
                  <a:t>		Compute </a:t>
                </a:r>
                <a14:m>
                  <m:oMath xmlns:m="http://schemas.openxmlformats.org/officeDocument/2006/math">
                    <m:r>
                      <a:rPr lang="en-GB" sz="1800" b="0" i="1" smtClean="0">
                        <a:latin typeface="Cambria Math" panose="02040503050406030204" pitchFamily="18" charset="0"/>
                      </a:rPr>
                      <m:t>𝑃</m:t>
                    </m:r>
                    <m:d>
                      <m:dPr>
                        <m:ctrlPr>
                          <a:rPr lang="en-GB" sz="1800" b="0" i="1" smtClean="0">
                            <a:latin typeface="Cambria Math" panose="02040503050406030204" pitchFamily="18" charset="0"/>
                          </a:rPr>
                        </m:ctrlPr>
                      </m:dPr>
                      <m:e>
                        <m:sSubSup>
                          <m:sSubSupPr>
                            <m:ctrlPr>
                              <a:rPr lang="en-GB" sz="1800" b="0" i="1" smtClean="0">
                                <a:latin typeface="Cambria Math" panose="02040503050406030204" pitchFamily="18" charset="0"/>
                              </a:rPr>
                            </m:ctrlPr>
                          </m:sSubSupPr>
                          <m:e>
                            <m:r>
                              <a:rPr lang="en-GB" sz="1800" b="0" i="1" smtClean="0">
                                <a:latin typeface="Cambria Math" panose="02040503050406030204" pitchFamily="18" charset="0"/>
                              </a:rPr>
                              <m:t>𝑦</m:t>
                            </m:r>
                          </m:e>
                          <m:sub>
                            <m:r>
                              <a:rPr lang="en-GB" sz="1800" b="0" i="1" smtClean="0">
                                <a:latin typeface="Cambria Math" panose="02040503050406030204" pitchFamily="18" charset="0"/>
                              </a:rPr>
                              <m:t>𝑘</m:t>
                            </m:r>
                          </m:sub>
                          <m:sup>
                            <m:r>
                              <a:rPr lang="en-GB" sz="1800" b="0" i="1" smtClean="0">
                                <a:latin typeface="Cambria Math" panose="02040503050406030204" pitchFamily="18" charset="0"/>
                              </a:rPr>
                              <m:t>𝑖</m:t>
                            </m:r>
                          </m:sup>
                        </m:sSubSup>
                        <m:r>
                          <a:rPr lang="en-GB" sz="1800" b="0" i="1" smtClean="0">
                            <a:latin typeface="Cambria Math" panose="02040503050406030204" pitchFamily="18" charset="0"/>
                          </a:rPr>
                          <m:t>=1</m:t>
                        </m:r>
                        <m:r>
                          <a:rPr lang="de-DE" sz="1800" b="0" i="1" smtClean="0">
                            <a:latin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e>
                    </m:d>
                    <m:r>
                      <a:rPr lang="de-DE" sz="1800" b="0" i="1" smtClean="0">
                        <a:latin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r>
                      <a:rPr lang="de-DE" sz="1800" b="0" i="1" smtClean="0">
                        <a:latin typeface="Cambria Math" panose="02040503050406030204" pitchFamily="18" charset="0"/>
                      </a:rPr>
                      <m:t>=</m:t>
                    </m:r>
                    <m:r>
                      <a:rPr lang="de-DE" sz="1800" b="0" i="1" smtClean="0">
                        <a:latin typeface="Cambria Math" panose="02040503050406030204" pitchFamily="18" charset="0"/>
                      </a:rPr>
                      <m:t>𝑝𝑎𝑟𝑒𝑛𝑡𝑠</m:t>
                    </m:r>
                    <m:d>
                      <m:dPr>
                        <m:ctrlPr>
                          <a:rPr lang="de-DE" sz="1800" b="0" i="1" smtClean="0">
                            <a:latin typeface="Cambria Math" panose="02040503050406030204" pitchFamily="18" charset="0"/>
                          </a:rPr>
                        </m:ctrlPr>
                      </m:dPr>
                      <m:e>
                        <m:sSubSup>
                          <m:sSubSupPr>
                            <m:ctrlPr>
                              <a:rPr lang="de-DE" sz="1800" b="0" i="1" smtClean="0">
                                <a:latin typeface="Cambria Math" panose="02040503050406030204" pitchFamily="18" charset="0"/>
                              </a:rPr>
                            </m:ctrlPr>
                          </m:sSubSupPr>
                          <m:e>
                            <m:r>
                              <a:rPr lang="de-DE" sz="1800" b="0" i="1" smtClean="0">
                                <a:latin typeface="Cambria Math" panose="02040503050406030204" pitchFamily="18" charset="0"/>
                              </a:rPr>
                              <m:t>𝑦</m:t>
                            </m:r>
                          </m:e>
                          <m:sub>
                            <m:r>
                              <a:rPr lang="de-DE" sz="1800" b="0" i="1" smtClean="0">
                                <a:latin typeface="Cambria Math" panose="02040503050406030204" pitchFamily="18" charset="0"/>
                              </a:rPr>
                              <m:t>𝑘</m:t>
                            </m:r>
                          </m:sub>
                          <m:sup>
                            <m:r>
                              <a:rPr lang="de-DE" sz="1800" b="0" i="1" smtClean="0">
                                <a:latin typeface="Cambria Math" panose="02040503050406030204" pitchFamily="18" charset="0"/>
                              </a:rPr>
                              <m:t>𝑖</m:t>
                            </m:r>
                          </m:sup>
                        </m:sSubSup>
                      </m:e>
                    </m:d>
                  </m:oMath>
                </a14:m>
                <a:r>
                  <a:rPr lang="en-GB" sz="1800" dirty="0"/>
                  <a:t>	▹</a:t>
                </a:r>
                <a:r>
                  <a:rPr lang="en-GB" sz="1800" dirty="0" err="1"/>
                  <a:t>Probab</a:t>
                </a:r>
                <a:r>
                  <a:rPr lang="en-GB" sz="1800" dirty="0"/>
                  <a:t>. of </a:t>
                </a:r>
                <a14:m>
                  <m:oMath xmlns:m="http://schemas.openxmlformats.org/officeDocument/2006/math">
                    <m:sSubSup>
                      <m:sSubSupPr>
                        <m:ctrlPr>
                          <a:rPr lang="en-GB" sz="1800" i="1">
                            <a:latin typeface="Cambria Math" panose="02040503050406030204" pitchFamily="18" charset="0"/>
                          </a:rPr>
                        </m:ctrlPr>
                      </m:sSubSupPr>
                      <m:e>
                        <m:r>
                          <a:rPr lang="en-GB" sz="1800" i="1">
                            <a:latin typeface="Cambria Math" panose="02040503050406030204" pitchFamily="18" charset="0"/>
                          </a:rPr>
                          <m:t>𝑦</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oMath>
                </a14:m>
                <a:r>
                  <a:rPr lang="en-GB" sz="1800" dirty="0"/>
                  <a:t> being true</a:t>
                </a:r>
              </a:p>
              <a:p>
                <a:pPr marL="0" indent="0">
                  <a:lnSpc>
                    <a:spcPct val="100000"/>
                  </a:lnSpc>
                  <a:spcBef>
                    <a:spcPts val="0"/>
                  </a:spcBef>
                  <a:buNone/>
                  <a:tabLst>
                    <a:tab pos="434975" algn="l"/>
                    <a:tab pos="877888" algn="l"/>
                    <a:tab pos="1331913" algn="l"/>
                    <a:tab pos="1812925" algn="l"/>
                    <a:tab pos="7637463" algn="r"/>
                  </a:tabLst>
                </a:pPr>
                <a:r>
                  <a:rPr lang="en-GB" sz="1800" dirty="0"/>
                  <a:t>		</a:t>
                </a:r>
                <a14:m>
                  <m:oMath xmlns:m="http://schemas.openxmlformats.org/officeDocument/2006/math">
                    <m:r>
                      <m:rPr>
                        <m:sty m:val="p"/>
                      </m:rPr>
                      <a:rPr lang="en-GB" sz="1800" i="1" smtClean="0">
                        <a:latin typeface="Cambria Math" panose="02040503050406030204" pitchFamily="18" charset="0"/>
                        <a:ea typeface="Cambria Math" panose="02040503050406030204" pitchFamily="18" charset="0"/>
                      </a:rPr>
                      <m:t>Δ</m:t>
                    </m:r>
                    <m:d>
                      <m:dPr>
                        <m:ctrlPr>
                          <a:rPr lang="en-GB" sz="1800" b="0" i="1" smtClean="0">
                            <a:latin typeface="Cambria Math" panose="02040503050406030204" pitchFamily="18" charset="0"/>
                            <a:ea typeface="Cambria Math" panose="02040503050406030204" pitchFamily="18" charset="0"/>
                          </a:rPr>
                        </m:ctrlPr>
                      </m:dPr>
                      <m:e>
                        <m:sSubSup>
                          <m:sSubSupPr>
                            <m:ctrlPr>
                              <a:rPr lang="en-GB" sz="1800" b="0" i="1" smtClean="0">
                                <a:latin typeface="Cambria Math" panose="02040503050406030204" pitchFamily="18" charset="0"/>
                                <a:ea typeface="Cambria Math" panose="02040503050406030204" pitchFamily="18" charset="0"/>
                              </a:rPr>
                            </m:ctrlPr>
                          </m:sSubSupPr>
                          <m:e>
                            <m:r>
                              <a:rPr lang="en-GB" sz="1800" b="0" i="1" smtClean="0">
                                <a:latin typeface="Cambria Math" panose="02040503050406030204" pitchFamily="18" charset="0"/>
                                <a:ea typeface="Cambria Math" panose="02040503050406030204" pitchFamily="18" charset="0"/>
                              </a:rPr>
                              <m:t>𝑦</m:t>
                            </m:r>
                          </m:e>
                          <m:sub>
                            <m:r>
                              <a:rPr lang="en-GB" sz="1800" b="0" i="1" smtClean="0">
                                <a:latin typeface="Cambria Math" panose="02040503050406030204" pitchFamily="18" charset="0"/>
                                <a:ea typeface="Cambria Math" panose="02040503050406030204" pitchFamily="18" charset="0"/>
                              </a:rPr>
                              <m:t>𝑘</m:t>
                            </m:r>
                          </m:sub>
                          <m:sup>
                            <m:r>
                              <a:rPr lang="en-GB" sz="1800" b="0" i="1" smtClean="0">
                                <a:latin typeface="Cambria Math" panose="02040503050406030204" pitchFamily="18" charset="0"/>
                                <a:ea typeface="Cambria Math" panose="02040503050406030204" pitchFamily="18" charset="0"/>
                              </a:rPr>
                              <m:t>𝑖</m:t>
                            </m:r>
                          </m:sup>
                        </m:sSubSup>
                        <m:r>
                          <a:rPr lang="en-GB" sz="1800" b="0" i="1" smtClean="0">
                            <a:latin typeface="Cambria Math" panose="02040503050406030204" pitchFamily="18" charset="0"/>
                            <a:ea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e>
                    </m:d>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𝐼</m:t>
                    </m:r>
                    <m:d>
                      <m:dPr>
                        <m:ctrlPr>
                          <a:rPr lang="en-GB" sz="1800" b="0" i="1" smtClean="0">
                            <a:latin typeface="Cambria Math" panose="02040503050406030204" pitchFamily="18" charset="0"/>
                            <a:ea typeface="Cambria Math" panose="02040503050406030204" pitchFamily="18" charset="0"/>
                          </a:rPr>
                        </m:ctrlPr>
                      </m:dPr>
                      <m:e>
                        <m:sSubSup>
                          <m:sSubSupPr>
                            <m:ctrlPr>
                              <a:rPr lang="en-GB" sz="1800" b="0" i="1" smtClean="0">
                                <a:latin typeface="Cambria Math" panose="02040503050406030204" pitchFamily="18" charset="0"/>
                                <a:ea typeface="Cambria Math" panose="02040503050406030204" pitchFamily="18" charset="0"/>
                              </a:rPr>
                            </m:ctrlPr>
                          </m:sSubSupPr>
                          <m:e>
                            <m:r>
                              <a:rPr lang="en-GB" sz="1800" b="0" i="1" smtClean="0">
                                <a:latin typeface="Cambria Math" panose="02040503050406030204" pitchFamily="18" charset="0"/>
                                <a:ea typeface="Cambria Math" panose="02040503050406030204" pitchFamily="18" charset="0"/>
                              </a:rPr>
                              <m:t>𝑦</m:t>
                            </m:r>
                          </m:e>
                          <m:sub>
                            <m:r>
                              <a:rPr lang="en-GB" sz="1800" b="0" i="1" smtClean="0">
                                <a:latin typeface="Cambria Math" panose="02040503050406030204" pitchFamily="18" charset="0"/>
                                <a:ea typeface="Cambria Math" panose="02040503050406030204" pitchFamily="18" charset="0"/>
                              </a:rPr>
                              <m:t>𝑘</m:t>
                            </m:r>
                          </m:sub>
                          <m:sup>
                            <m:r>
                              <a:rPr lang="en-GB" sz="1800" b="0" i="1" smtClean="0">
                                <a:latin typeface="Cambria Math" panose="02040503050406030204" pitchFamily="18" charset="0"/>
                                <a:ea typeface="Cambria Math" panose="02040503050406030204" pitchFamily="18" charset="0"/>
                              </a:rPr>
                              <m:t>𝑖</m:t>
                            </m:r>
                          </m:sup>
                        </m:sSubSup>
                        <m:r>
                          <a:rPr lang="en-GB" sz="1800" b="0" i="1" smtClean="0">
                            <a:latin typeface="Cambria Math" panose="02040503050406030204" pitchFamily="18" charset="0"/>
                            <a:ea typeface="Cambria Math" panose="02040503050406030204" pitchFamily="18" charset="0"/>
                          </a:rPr>
                          <m:t>=1</m:t>
                        </m:r>
                      </m:e>
                    </m:d>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𝑃</m:t>
                    </m:r>
                    <m:d>
                      <m:dPr>
                        <m:ctrlPr>
                          <a:rPr lang="en-GB" sz="1800" b="0" i="1" smtClean="0">
                            <a:latin typeface="Cambria Math" panose="02040503050406030204" pitchFamily="18" charset="0"/>
                            <a:ea typeface="Cambria Math" panose="02040503050406030204" pitchFamily="18" charset="0"/>
                          </a:rPr>
                        </m:ctrlPr>
                      </m:dPr>
                      <m:e>
                        <m:sSubSup>
                          <m:sSubSupPr>
                            <m:ctrlPr>
                              <a:rPr lang="en-GB" sz="1800" b="0" i="1" smtClean="0">
                                <a:latin typeface="Cambria Math" panose="02040503050406030204" pitchFamily="18" charset="0"/>
                                <a:ea typeface="Cambria Math" panose="02040503050406030204" pitchFamily="18" charset="0"/>
                              </a:rPr>
                            </m:ctrlPr>
                          </m:sSubSupPr>
                          <m:e>
                            <m:r>
                              <a:rPr lang="en-GB" sz="1800" b="0" i="1" smtClean="0">
                                <a:latin typeface="Cambria Math" panose="02040503050406030204" pitchFamily="18" charset="0"/>
                                <a:ea typeface="Cambria Math" panose="02040503050406030204" pitchFamily="18" charset="0"/>
                              </a:rPr>
                              <m:t>𝑦</m:t>
                            </m:r>
                          </m:e>
                          <m:sub>
                            <m:r>
                              <a:rPr lang="en-GB" sz="1800" b="0" i="1" smtClean="0">
                                <a:latin typeface="Cambria Math" panose="02040503050406030204" pitchFamily="18" charset="0"/>
                                <a:ea typeface="Cambria Math" panose="02040503050406030204" pitchFamily="18" charset="0"/>
                              </a:rPr>
                              <m:t>𝑘</m:t>
                            </m:r>
                          </m:sub>
                          <m:sup>
                            <m:r>
                              <a:rPr lang="en-GB" sz="1800" b="0" i="1" smtClean="0">
                                <a:latin typeface="Cambria Math" panose="02040503050406030204" pitchFamily="18" charset="0"/>
                                <a:ea typeface="Cambria Math" panose="02040503050406030204" pitchFamily="18" charset="0"/>
                              </a:rPr>
                              <m:t>𝑖</m:t>
                            </m:r>
                          </m:sup>
                        </m:sSubSup>
                        <m:r>
                          <a:rPr lang="en-GB" sz="1800" b="0" i="1" smtClean="0">
                            <a:latin typeface="Cambria Math" panose="02040503050406030204" pitchFamily="18" charset="0"/>
                            <a:ea typeface="Cambria Math" panose="02040503050406030204" pitchFamily="18" charset="0"/>
                          </a:rPr>
                          <m:t>=1</m:t>
                        </m:r>
                        <m:r>
                          <a:rPr lang="de-DE" sz="1800" b="0" i="1" smtClean="0">
                            <a:latin typeface="Cambria Math" panose="02040503050406030204" pitchFamily="18" charset="0"/>
                            <a:ea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e>
                    </m:d>
                  </m:oMath>
                </a14:m>
                <a:r>
                  <a:rPr lang="en-GB" sz="1800" b="0" dirty="0">
                    <a:ea typeface="Cambria Math" panose="02040503050406030204" pitchFamily="18" charset="0"/>
                  </a:rPr>
                  <a:t>	</a:t>
                </a:r>
                <a:r>
                  <a:rPr lang="en-GB" sz="1800" dirty="0"/>
                  <a:t>▹</a:t>
                </a:r>
                <a:r>
                  <a:rPr lang="en-GB" sz="1800" b="0" dirty="0">
                    <a:ea typeface="Cambria Math" panose="02040503050406030204" pitchFamily="18" charset="0"/>
                  </a:rPr>
                  <a:t>Compute gradient</a:t>
                </a:r>
              </a:p>
              <a:p>
                <a:pPr marL="0" indent="0">
                  <a:lnSpc>
                    <a:spcPct val="100000"/>
                  </a:lnSpc>
                  <a:spcBef>
                    <a:spcPts val="0"/>
                  </a:spcBef>
                  <a:buNone/>
                  <a:tabLst>
                    <a:tab pos="434975" algn="l"/>
                    <a:tab pos="877888" algn="l"/>
                    <a:tab pos="1331913" algn="l"/>
                    <a:tab pos="1812925" algn="l"/>
                    <a:tab pos="7637463" algn="r"/>
                  </a:tabLst>
                </a:pPr>
                <a:r>
                  <a:rPr lang="en-GB" sz="1800" dirty="0"/>
                  <a:t>		</a:t>
                </a:r>
                <a14:m>
                  <m:oMath xmlns:m="http://schemas.openxmlformats.org/officeDocument/2006/math">
                    <m:r>
                      <a:rPr lang="en-GB" sz="1800" i="1" smtClean="0">
                        <a:latin typeface="Cambria Math" panose="02040503050406030204" pitchFamily="18" charset="0"/>
                      </a:rPr>
                      <m:t>𝑆</m:t>
                    </m:r>
                    <m:r>
                      <a:rPr lang="en-GB" sz="180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𝑆</m:t>
                    </m:r>
                    <m:r>
                      <a:rPr lang="en-GB" sz="1800" b="0" i="1" smtClean="0">
                        <a:latin typeface="Cambria Math" panose="02040503050406030204" pitchFamily="18" charset="0"/>
                        <a:ea typeface="Cambria Math" panose="02040503050406030204" pitchFamily="18" charset="0"/>
                      </a:rPr>
                      <m:t>∪</m:t>
                    </m:r>
                    <m:d>
                      <m:dPr>
                        <m:begChr m:val="{"/>
                        <m:endChr m:val="}"/>
                        <m:ctrlPr>
                          <a:rPr lang="en-GB" sz="1800" b="0" i="1" smtClean="0">
                            <a:latin typeface="Cambria Math" panose="02040503050406030204" pitchFamily="18" charset="0"/>
                            <a:ea typeface="Cambria Math" panose="02040503050406030204" pitchFamily="18" charset="0"/>
                          </a:rPr>
                        </m:ctrlPr>
                      </m:dPr>
                      <m:e>
                        <m:d>
                          <m:dPr>
                            <m:ctrlPr>
                              <a:rPr lang="en-GB" sz="1800" b="0" i="1" smtClean="0">
                                <a:latin typeface="Cambria Math" panose="02040503050406030204" pitchFamily="18" charset="0"/>
                                <a:ea typeface="Cambria Math" panose="02040503050406030204" pitchFamily="18" charset="0"/>
                              </a:rPr>
                            </m:ctrlPr>
                          </m:dPr>
                          <m:e>
                            <m:d>
                              <m:dPr>
                                <m:ctrlPr>
                                  <a:rPr lang="en-GB" sz="1800" b="0" i="1" smtClean="0">
                                    <a:latin typeface="Cambria Math" panose="02040503050406030204" pitchFamily="18" charset="0"/>
                                    <a:ea typeface="Cambria Math" panose="02040503050406030204" pitchFamily="18" charset="0"/>
                                  </a:rPr>
                                </m:ctrlPr>
                              </m:dPr>
                              <m:e>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r>
                                  <a:rPr lang="en-GB" sz="1800" b="0" i="1" smtClean="0">
                                    <a:latin typeface="Cambria Math" panose="02040503050406030204" pitchFamily="18" charset="0"/>
                                  </a:rPr>
                                  <m:t>,</m:t>
                                </m:r>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𝑦</m:t>
                                    </m:r>
                                  </m:e>
                                  <m:sub>
                                    <m:r>
                                      <a:rPr lang="en-GB" sz="1800" i="1">
                                        <a:latin typeface="Cambria Math" panose="02040503050406030204" pitchFamily="18" charset="0"/>
                                        <a:ea typeface="Cambria Math" panose="02040503050406030204" pitchFamily="18" charset="0"/>
                                      </a:rPr>
                                      <m:t>𝑘</m:t>
                                    </m:r>
                                  </m:sub>
                                  <m:sup>
                                    <m:r>
                                      <a:rPr lang="en-GB" sz="1800" i="1">
                                        <a:latin typeface="Cambria Math" panose="02040503050406030204" pitchFamily="18" charset="0"/>
                                        <a:ea typeface="Cambria Math" panose="02040503050406030204" pitchFamily="18" charset="0"/>
                                      </a:rPr>
                                      <m:t>𝑖</m:t>
                                    </m:r>
                                  </m:sup>
                                </m:sSubSup>
                              </m:e>
                            </m:d>
                            <m:r>
                              <a:rPr lang="en-GB" sz="1800" b="0" i="1" smtClean="0">
                                <a:latin typeface="Cambria Math" panose="02040503050406030204" pitchFamily="18" charset="0"/>
                                <a:ea typeface="Cambria Math" panose="02040503050406030204" pitchFamily="18" charset="0"/>
                              </a:rPr>
                              <m:t>,</m:t>
                            </m:r>
                            <m:r>
                              <m:rPr>
                                <m:sty m:val="p"/>
                              </m:rPr>
                              <a:rPr lang="en-GB" sz="1800" i="1">
                                <a:latin typeface="Cambria Math" panose="02040503050406030204" pitchFamily="18" charset="0"/>
                                <a:ea typeface="Cambria Math" panose="02040503050406030204" pitchFamily="18" charset="0"/>
                              </a:rPr>
                              <m:t>Δ</m:t>
                            </m:r>
                            <m:d>
                              <m:dPr>
                                <m:ctrlPr>
                                  <a:rPr lang="en-GB" sz="1800" i="1">
                                    <a:latin typeface="Cambria Math" panose="02040503050406030204" pitchFamily="18" charset="0"/>
                                    <a:ea typeface="Cambria Math" panose="02040503050406030204" pitchFamily="18" charset="0"/>
                                  </a:rPr>
                                </m:ctrlPr>
                              </m:dPr>
                              <m:e>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𝑦</m:t>
                                    </m:r>
                                  </m:e>
                                  <m:sub>
                                    <m:r>
                                      <a:rPr lang="en-GB" sz="1800" i="1">
                                        <a:latin typeface="Cambria Math" panose="02040503050406030204" pitchFamily="18" charset="0"/>
                                        <a:ea typeface="Cambria Math" panose="02040503050406030204" pitchFamily="18" charset="0"/>
                                      </a:rPr>
                                      <m:t>𝑘</m:t>
                                    </m:r>
                                  </m:sub>
                                  <m:sup>
                                    <m:r>
                                      <a:rPr lang="en-GB" sz="1800" i="1">
                                        <a:latin typeface="Cambria Math" panose="02040503050406030204" pitchFamily="18" charset="0"/>
                                        <a:ea typeface="Cambria Math" panose="02040503050406030204" pitchFamily="18" charset="0"/>
                                      </a:rPr>
                                      <m:t>𝑖</m:t>
                                    </m:r>
                                  </m:sup>
                                </m:sSubSup>
                                <m:r>
                                  <a:rPr lang="en-GB" sz="1800" i="1">
                                    <a:latin typeface="Cambria Math" panose="02040503050406030204" pitchFamily="18" charset="0"/>
                                    <a:ea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e>
                            </m:d>
                          </m:e>
                        </m:d>
                      </m:e>
                    </m:d>
                  </m:oMath>
                </a14:m>
                <a:r>
                  <a:rPr lang="en-GB" sz="1800" dirty="0"/>
                  <a:t>	▹Update regression examples</a:t>
                </a:r>
              </a:p>
              <a:p>
                <a:pPr marL="0" indent="0">
                  <a:lnSpc>
                    <a:spcPct val="100000"/>
                  </a:lnSpc>
                  <a:spcBef>
                    <a:spcPts val="0"/>
                  </a:spcBef>
                  <a:buNone/>
                  <a:tabLst>
                    <a:tab pos="434975" algn="l"/>
                    <a:tab pos="877888" algn="l"/>
                    <a:tab pos="1331913" algn="l"/>
                    <a:tab pos="1812925" algn="l"/>
                    <a:tab pos="7637463" algn="r"/>
                  </a:tabLst>
                </a:pPr>
                <a:r>
                  <a:rPr lang="en-GB" sz="1800" dirty="0"/>
                  <a:t>	</a:t>
                </a:r>
                <a:r>
                  <a:rPr lang="en-GB" sz="1800" b="1" dirty="0"/>
                  <a:t>return</a:t>
                </a:r>
                <a:r>
                  <a:rPr lang="en-GB" sz="1800" dirty="0"/>
                  <a:t> </a:t>
                </a:r>
                <a14:m>
                  <m:oMath xmlns:m="http://schemas.openxmlformats.org/officeDocument/2006/math">
                    <m:r>
                      <a:rPr lang="en-GB" sz="1800" i="1">
                        <a:latin typeface="Cambria Math" panose="02040503050406030204" pitchFamily="18" charset="0"/>
                      </a:rPr>
                      <m:t>𝑆</m:t>
                    </m:r>
                  </m:oMath>
                </a14:m>
                <a:r>
                  <a:rPr lang="en-GB" sz="1800" dirty="0"/>
                  <a:t>			</a:t>
                </a:r>
              </a:p>
              <a:p>
                <a:pPr marL="0" indent="0">
                  <a:lnSpc>
                    <a:spcPct val="100000"/>
                  </a:lnSpc>
                  <a:spcBef>
                    <a:spcPts val="0"/>
                  </a:spcBef>
                  <a:buNone/>
                  <a:tabLst>
                    <a:tab pos="434975" algn="l"/>
                    <a:tab pos="877888" algn="l"/>
                    <a:tab pos="1331913" algn="l"/>
                    <a:tab pos="1812925" algn="l"/>
                    <a:tab pos="7637463" algn="r"/>
                  </a:tabLst>
                </a:pPr>
                <a:endParaRPr lang="en-GB" sz="1000" dirty="0"/>
              </a:p>
              <a:p>
                <a:pPr>
                  <a:lnSpc>
                    <a:spcPct val="100000"/>
                  </a:lnSpc>
                  <a:spcBef>
                    <a:spcPts val="0"/>
                  </a:spcBef>
                  <a:tabLst>
                    <a:tab pos="434975" algn="l"/>
                    <a:tab pos="877888" algn="l"/>
                    <a:tab pos="1331913" algn="l"/>
                    <a:tab pos="1812925" algn="l"/>
                    <a:tab pos="7637463" algn="r"/>
                  </a:tabLst>
                </a:pPr>
                <a:r>
                  <a:rPr lang="en-GB" sz="1800" dirty="0"/>
                  <a:t>function </a:t>
                </a:r>
                <a14:m>
                  <m:oMath xmlns:m="http://schemas.openxmlformats.org/officeDocument/2006/math">
                    <m:r>
                      <m:rPr>
                        <m:nor/>
                      </m:rPr>
                      <a:rPr lang="en-GB" sz="1800">
                        <a:latin typeface="Cambria Math" panose="02040503050406030204" pitchFamily="18" charset="0"/>
                        <a:ea typeface="Cambria Math" panose="02040503050406030204" pitchFamily="18" charset="0"/>
                      </a:rPr>
                      <m:t>FitRelRegressTree</m:t>
                    </m:r>
                  </m:oMath>
                </a14:m>
                <a:r>
                  <a:rPr lang="en-GB" sz="1800" dirty="0"/>
                  <a:t> returns an RRT fitted for </a:t>
                </a:r>
                <a14:m>
                  <m:oMath xmlns:m="http://schemas.openxmlformats.org/officeDocument/2006/math">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𝑆</m:t>
                        </m:r>
                      </m:e>
                      <m:sub>
                        <m:r>
                          <a:rPr lang="en-GB" sz="1800" i="1">
                            <a:latin typeface="Cambria Math" panose="02040503050406030204" pitchFamily="18" charset="0"/>
                            <a:ea typeface="Cambria Math" panose="02040503050406030204" pitchFamily="18" charset="0"/>
                          </a:rPr>
                          <m:t>𝑘</m:t>
                        </m:r>
                      </m:sub>
                    </m:sSub>
                  </m:oMath>
                </a14:m>
                <a:r>
                  <a:rPr lang="en-GB" sz="1800" dirty="0"/>
                  <a:t> with a maximum of </a:t>
                </a:r>
                <a14:m>
                  <m:oMath xmlns:m="http://schemas.openxmlformats.org/officeDocument/2006/math">
                    <m:r>
                      <a:rPr lang="en-GB" sz="1800" i="1">
                        <a:latin typeface="Cambria Math" panose="02040503050406030204" pitchFamily="18" charset="0"/>
                        <a:ea typeface="Cambria Math" panose="02040503050406030204" pitchFamily="18" charset="0"/>
                      </a:rPr>
                      <m:t>𝐿</m:t>
                    </m:r>
                  </m:oMath>
                </a14:m>
                <a:r>
                  <a:rPr lang="en-GB" sz="1800" dirty="0"/>
                  <a:t> leaves and a maximum depth </a:t>
                </a:r>
                <a14:m>
                  <m:oMath xmlns:m="http://schemas.openxmlformats.org/officeDocument/2006/math">
                    <m:r>
                      <a:rPr lang="en-GB" sz="1800" i="1" dirty="0" smtClean="0">
                        <a:latin typeface="Cambria Math" panose="02040503050406030204" pitchFamily="18" charset="0"/>
                      </a:rPr>
                      <m:t>𝐷</m:t>
                    </m:r>
                  </m:oMath>
                </a14:m>
                <a:r>
                  <a:rPr lang="en-GB" sz="1800" dirty="0"/>
                  <a:t> (cut-off criteria)</a:t>
                </a:r>
              </a:p>
            </p:txBody>
          </p:sp>
        </mc:Choice>
        <mc:Fallback xmlns="">
          <p:sp>
            <p:nvSpPr>
              <p:cNvPr id="3" name="Content Placeholder 2">
                <a:extLst>
                  <a:ext uri="{FF2B5EF4-FFF2-40B4-BE49-F238E27FC236}">
                    <a16:creationId xmlns:a16="http://schemas.microsoft.com/office/drawing/2014/main" id="{740D3411-1A1C-0E4F-A108-B17A606F4076}"/>
                  </a:ext>
                </a:extLst>
              </p:cNvPr>
              <p:cNvSpPr>
                <a:spLocks noGrp="1" noRot="1" noChangeAspect="1" noMove="1" noResize="1" noEditPoints="1" noAdjustHandles="1" noChangeArrowheads="1" noChangeShapeType="1" noTextEdit="1"/>
              </p:cNvSpPr>
              <p:nvPr>
                <p:ph idx="1"/>
              </p:nvPr>
            </p:nvSpPr>
            <p:spPr>
              <a:blipFill>
                <a:blip r:embed="rId2"/>
                <a:stretch>
                  <a:fillRect l="-643" t="-253" b="-328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35AA0-63DE-444D-A846-2C03E2EB43F0}"/>
              </a:ext>
            </a:extLst>
          </p:cNvPr>
          <p:cNvSpPr>
            <a:spLocks noGrp="1"/>
          </p:cNvSpPr>
          <p:nvPr>
            <p:ph type="sldNum" sz="quarter" idx="12"/>
          </p:nvPr>
        </p:nvSpPr>
        <p:spPr/>
        <p:txBody>
          <a:bodyPr/>
          <a:lstStyle/>
          <a:p>
            <a:fld id="{67C9959E-8E6B-B04C-9955-EA096F41CA7A}" type="slidenum">
              <a:rPr lang="en-GB" smtClean="0"/>
              <a:t>85</a:t>
            </a:fld>
            <a:endParaRPr lang="en-GB"/>
          </a:p>
        </p:txBody>
      </p:sp>
      <p:sp>
        <p:nvSpPr>
          <p:cNvPr id="8" name="Rectangle 2">
            <a:extLst>
              <a:ext uri="{FF2B5EF4-FFF2-40B4-BE49-F238E27FC236}">
                <a16:creationId xmlns:a16="http://schemas.microsoft.com/office/drawing/2014/main" id="{61B635B6-1D78-7444-ADB1-9D13313DB4BC}"/>
              </a:ext>
            </a:extLst>
          </p:cNvPr>
          <p:cNvSpPr>
            <a:spLocks noChangeArrowheads="1"/>
          </p:cNvSpPr>
          <p:nvPr/>
        </p:nvSpPr>
        <p:spPr bwMode="auto">
          <a:xfrm>
            <a:off x="628649" y="1158240"/>
            <a:ext cx="8115301" cy="4437888"/>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9" name="Rectangle 8">
            <a:extLst>
              <a:ext uri="{FF2B5EF4-FFF2-40B4-BE49-F238E27FC236}">
                <a16:creationId xmlns:a16="http://schemas.microsoft.com/office/drawing/2014/main" id="{9AE0F596-4278-2D46-B4A1-6E9BAAA241BD}"/>
              </a:ext>
            </a:extLst>
          </p:cNvPr>
          <p:cNvSpPr/>
          <p:nvPr/>
        </p:nvSpPr>
        <p:spPr>
          <a:xfrm>
            <a:off x="6457951" y="5315942"/>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FOIL: extend example</a:t>
            </a:r>
          </a:p>
        </p:txBody>
      </p:sp>
      <p:sp>
        <p:nvSpPr>
          <p:cNvPr id="7" name="Rectangle 6">
            <a:extLst>
              <a:ext uri="{FF2B5EF4-FFF2-40B4-BE49-F238E27FC236}">
                <a16:creationId xmlns:a16="http://schemas.microsoft.com/office/drawing/2014/main" id="{01DEC4AD-5B06-3147-B244-4F68A8861438}"/>
              </a:ext>
            </a:extLst>
          </p:cNvPr>
          <p:cNvSpPr/>
          <p:nvPr/>
        </p:nvSpPr>
        <p:spPr>
          <a:xfrm>
            <a:off x="1885949"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p:spTree>
    <p:extLst>
      <p:ext uri="{BB962C8B-B14F-4D97-AF65-F5344CB8AC3E}">
        <p14:creationId xmlns:p14="http://schemas.microsoft.com/office/powerpoint/2010/main" val="2757768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1E9C-C6B6-C646-BC9E-77AB9D69E7F3}"/>
              </a:ext>
            </a:extLst>
          </p:cNvPr>
          <p:cNvSpPr>
            <a:spLocks noGrp="1"/>
          </p:cNvSpPr>
          <p:nvPr>
            <p:ph type="title"/>
          </p:nvPr>
        </p:nvSpPr>
        <p:spPr/>
        <p:txBody>
          <a:bodyPr/>
          <a:lstStyle/>
          <a:p>
            <a:r>
              <a:rPr lang="en-GB" dirty="0"/>
              <a:t>Bagging</a:t>
            </a:r>
          </a:p>
        </p:txBody>
      </p:sp>
      <p:sp>
        <p:nvSpPr>
          <p:cNvPr id="3" name="Content Placeholder 2">
            <a:extLst>
              <a:ext uri="{FF2B5EF4-FFF2-40B4-BE49-F238E27FC236}">
                <a16:creationId xmlns:a16="http://schemas.microsoft.com/office/drawing/2014/main" id="{60989A1C-2DE6-0F46-A59C-2B4B39CECA80}"/>
              </a:ext>
            </a:extLst>
          </p:cNvPr>
          <p:cNvSpPr>
            <a:spLocks noGrp="1"/>
          </p:cNvSpPr>
          <p:nvPr>
            <p:ph idx="1"/>
          </p:nvPr>
        </p:nvSpPr>
        <p:spPr/>
        <p:txBody>
          <a:bodyPr>
            <a:normAutofit fontScale="92500" lnSpcReduction="10000"/>
          </a:bodyPr>
          <a:lstStyle/>
          <a:p>
            <a:r>
              <a:rPr lang="en-GB" dirty="0"/>
              <a:t>Ensemble method that reduces variance compared to boosting reducing bias</a:t>
            </a:r>
          </a:p>
          <a:p>
            <a:pPr lvl="1"/>
            <a:r>
              <a:rPr lang="en-GB" dirty="0"/>
              <a:t>Compare: Random forests</a:t>
            </a:r>
          </a:p>
          <a:p>
            <a:pPr lvl="2"/>
            <a:r>
              <a:rPr lang="en-GB" dirty="0"/>
              <a:t>Set of decision trees</a:t>
            </a:r>
          </a:p>
          <a:p>
            <a:pPr lvl="2"/>
            <a:r>
              <a:rPr lang="en-GB" dirty="0"/>
              <a:t>Each tree learned on </a:t>
            </a:r>
          </a:p>
          <a:p>
            <a:pPr lvl="3"/>
            <a:r>
              <a:rPr lang="en-GB" dirty="0"/>
              <a:t>Sampled subset of training instances</a:t>
            </a:r>
          </a:p>
          <a:p>
            <a:pPr lvl="3"/>
            <a:r>
              <a:rPr lang="en-GB" dirty="0"/>
              <a:t>Sampled set of features available for each decision</a:t>
            </a:r>
          </a:p>
          <a:p>
            <a:r>
              <a:rPr lang="en-GB" dirty="0"/>
              <a:t>Combine both: Learn a set of boosted RDN models</a:t>
            </a:r>
          </a:p>
          <a:p>
            <a:pPr lvl="1"/>
            <a:r>
              <a:rPr lang="en-GB" dirty="0"/>
              <a:t>Each run of RDN-Boost uses a sampled subset of the training examples</a:t>
            </a:r>
          </a:p>
          <a:p>
            <a:pPr lvl="1"/>
            <a:r>
              <a:rPr lang="en-GB" dirty="0"/>
              <a:t>Only consider a random 50% of the candidate literals</a:t>
            </a:r>
          </a:p>
          <a:p>
            <a:r>
              <a:rPr lang="en-GB" dirty="0"/>
              <a:t>Increased prediction accuracy + easy parallelisation</a:t>
            </a:r>
          </a:p>
          <a:p>
            <a:pPr lvl="1"/>
            <a:r>
              <a:rPr lang="en-GB" dirty="0"/>
              <a:t>Boosting does decrease variance with a large number of gradient steps, so bagging + boosting only has positive effect if considering small number of gradient steps</a:t>
            </a:r>
          </a:p>
        </p:txBody>
      </p:sp>
      <p:sp>
        <p:nvSpPr>
          <p:cNvPr id="4" name="Slide Number Placeholder 3">
            <a:extLst>
              <a:ext uri="{FF2B5EF4-FFF2-40B4-BE49-F238E27FC236}">
                <a16:creationId xmlns:a16="http://schemas.microsoft.com/office/drawing/2014/main" id="{A712DB5A-1B82-D645-B2AF-C6D9051EC055}"/>
              </a:ext>
            </a:extLst>
          </p:cNvPr>
          <p:cNvSpPr>
            <a:spLocks noGrp="1"/>
          </p:cNvSpPr>
          <p:nvPr>
            <p:ph type="sldNum" sz="quarter" idx="12"/>
          </p:nvPr>
        </p:nvSpPr>
        <p:spPr/>
        <p:txBody>
          <a:bodyPr/>
          <a:lstStyle/>
          <a:p>
            <a:fld id="{67C9959E-8E6B-B04C-9955-EA096F41CA7A}" type="slidenum">
              <a:rPr lang="en-GB" smtClean="0"/>
              <a:t>86</a:t>
            </a:fld>
            <a:endParaRPr lang="en-GB"/>
          </a:p>
        </p:txBody>
      </p:sp>
      <p:sp>
        <p:nvSpPr>
          <p:cNvPr id="5" name="Rectangle 4">
            <a:extLst>
              <a:ext uri="{FF2B5EF4-FFF2-40B4-BE49-F238E27FC236}">
                <a16:creationId xmlns:a16="http://schemas.microsoft.com/office/drawing/2014/main" id="{108A8352-3012-DC41-9502-7AC93D4A8878}"/>
              </a:ext>
            </a:extLst>
          </p:cNvPr>
          <p:cNvSpPr/>
          <p:nvPr/>
        </p:nvSpPr>
        <p:spPr>
          <a:xfrm>
            <a:off x="1885949"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p:spTree>
    <p:extLst>
      <p:ext uri="{BB962C8B-B14F-4D97-AF65-F5344CB8AC3E}">
        <p14:creationId xmlns:p14="http://schemas.microsoft.com/office/powerpoint/2010/main" val="949933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1E9C-C6B6-C646-BC9E-77AB9D69E7F3}"/>
              </a:ext>
            </a:extLst>
          </p:cNvPr>
          <p:cNvSpPr>
            <a:spLocks noGrp="1"/>
          </p:cNvSpPr>
          <p:nvPr>
            <p:ph type="title"/>
          </p:nvPr>
        </p:nvSpPr>
        <p:spPr/>
        <p:txBody>
          <a:bodyPr/>
          <a:lstStyle/>
          <a:p>
            <a:r>
              <a:rPr lang="en-GB" dirty="0"/>
              <a:t>Interpretability</a:t>
            </a:r>
          </a:p>
        </p:txBody>
      </p:sp>
      <p:sp>
        <p:nvSpPr>
          <p:cNvPr id="3" name="Content Placeholder 2">
            <a:extLst>
              <a:ext uri="{FF2B5EF4-FFF2-40B4-BE49-F238E27FC236}">
                <a16:creationId xmlns:a16="http://schemas.microsoft.com/office/drawing/2014/main" id="{60989A1C-2DE6-0F46-A59C-2B4B39CECA80}"/>
              </a:ext>
            </a:extLst>
          </p:cNvPr>
          <p:cNvSpPr>
            <a:spLocks noGrp="1"/>
          </p:cNvSpPr>
          <p:nvPr>
            <p:ph idx="1"/>
          </p:nvPr>
        </p:nvSpPr>
        <p:spPr/>
        <p:txBody>
          <a:bodyPr>
            <a:normAutofit/>
          </a:bodyPr>
          <a:lstStyle/>
          <a:p>
            <a:r>
              <a:rPr lang="en-GB" dirty="0"/>
              <a:t>Set of RRTs not really interpretable</a:t>
            </a:r>
          </a:p>
          <a:p>
            <a:pPr lvl="1"/>
            <a:r>
              <a:rPr lang="en-GB" dirty="0"/>
              <a:t>Combine all RRTs into one tree and produce probabilities in leaves for interpretation by humans</a:t>
            </a:r>
          </a:p>
          <a:p>
            <a:endParaRPr lang="en-GB" dirty="0"/>
          </a:p>
        </p:txBody>
      </p:sp>
      <p:sp>
        <p:nvSpPr>
          <p:cNvPr id="4" name="Slide Number Placeholder 3">
            <a:extLst>
              <a:ext uri="{FF2B5EF4-FFF2-40B4-BE49-F238E27FC236}">
                <a16:creationId xmlns:a16="http://schemas.microsoft.com/office/drawing/2014/main" id="{A712DB5A-1B82-D645-B2AF-C6D9051EC055}"/>
              </a:ext>
            </a:extLst>
          </p:cNvPr>
          <p:cNvSpPr>
            <a:spLocks noGrp="1"/>
          </p:cNvSpPr>
          <p:nvPr>
            <p:ph type="sldNum" sz="quarter" idx="12"/>
          </p:nvPr>
        </p:nvSpPr>
        <p:spPr/>
        <p:txBody>
          <a:bodyPr/>
          <a:lstStyle/>
          <a:p>
            <a:fld id="{67C9959E-8E6B-B04C-9955-EA096F41CA7A}" type="slidenum">
              <a:rPr lang="en-GB" smtClean="0"/>
              <a:t>87</a:t>
            </a:fld>
            <a:endParaRPr lang="en-GB"/>
          </a:p>
        </p:txBody>
      </p:sp>
      <p:pic>
        <p:nvPicPr>
          <p:cNvPr id="5" name="Picture 4">
            <a:extLst>
              <a:ext uri="{FF2B5EF4-FFF2-40B4-BE49-F238E27FC236}">
                <a16:creationId xmlns:a16="http://schemas.microsoft.com/office/drawing/2014/main" id="{61848D45-EFD9-204E-871E-4A5B913482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02536" y="2208983"/>
            <a:ext cx="5632704" cy="4147368"/>
          </a:xfrm>
          <a:prstGeom prst="rect">
            <a:avLst/>
          </a:prstGeom>
        </p:spPr>
      </p:pic>
      <p:sp>
        <p:nvSpPr>
          <p:cNvPr id="6" name="Rectangle 5">
            <a:extLst>
              <a:ext uri="{FF2B5EF4-FFF2-40B4-BE49-F238E27FC236}">
                <a16:creationId xmlns:a16="http://schemas.microsoft.com/office/drawing/2014/main" id="{04886E1B-2E6F-5E45-993B-4D593E7C9955}"/>
              </a:ext>
            </a:extLst>
          </p:cNvPr>
          <p:cNvSpPr/>
          <p:nvPr/>
        </p:nvSpPr>
        <p:spPr>
          <a:xfrm>
            <a:off x="1885949"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p:spTree>
    <p:extLst>
      <p:ext uri="{BB962C8B-B14F-4D97-AF65-F5344CB8AC3E}">
        <p14:creationId xmlns:p14="http://schemas.microsoft.com/office/powerpoint/2010/main" val="24734237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60A5-DCC3-D349-82FE-29AFF1386B8A}"/>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3DFFD85-34F1-7846-8BF0-818880989FFA}"/>
              </a:ext>
            </a:extLst>
          </p:cNvPr>
          <p:cNvSpPr>
            <a:spLocks noGrp="1"/>
          </p:cNvSpPr>
          <p:nvPr>
            <p:ph idx="1"/>
          </p:nvPr>
        </p:nvSpPr>
        <p:spPr/>
        <p:txBody>
          <a:bodyPr>
            <a:normAutofit fontScale="85000" lnSpcReduction="20000"/>
          </a:bodyPr>
          <a:lstStyle/>
          <a:p>
            <a:r>
              <a:rPr lang="en-GB" dirty="0"/>
              <a:t>FOIL</a:t>
            </a:r>
          </a:p>
          <a:p>
            <a:pPr lvl="1"/>
            <a:r>
              <a:rPr lang="en-GB" dirty="0"/>
              <a:t>Logic based: Learn relations given examples, background knowledge and a target concept</a:t>
            </a:r>
          </a:p>
          <a:p>
            <a:r>
              <a:rPr lang="en-GB" dirty="0"/>
              <a:t>First-order logical decision trees</a:t>
            </a:r>
          </a:p>
          <a:p>
            <a:pPr lvl="1"/>
            <a:r>
              <a:rPr lang="en-GB" dirty="0"/>
              <a:t>Logic based: Learn relations in tree form given examples, background knowledge and a target concept</a:t>
            </a:r>
          </a:p>
          <a:p>
            <a:r>
              <a:rPr lang="en-GB" dirty="0"/>
              <a:t>Regression/probability trees</a:t>
            </a:r>
          </a:p>
          <a:p>
            <a:pPr lvl="1"/>
            <a:r>
              <a:rPr lang="en-GB" dirty="0"/>
              <a:t>Leaves with continuous values/probability distributions</a:t>
            </a:r>
          </a:p>
          <a:p>
            <a:pPr lvl="1"/>
            <a:r>
              <a:rPr lang="en-GB" dirty="0"/>
              <a:t>Relational versions: predicates in inner nodes</a:t>
            </a:r>
          </a:p>
          <a:p>
            <a:pPr lvl="1"/>
            <a:r>
              <a:rPr lang="en-GB" dirty="0"/>
              <a:t>Represent conditional distributions as trees</a:t>
            </a:r>
          </a:p>
          <a:p>
            <a:pPr lvl="1"/>
            <a:r>
              <a:rPr lang="en-GB" dirty="0"/>
              <a:t>Boosting</a:t>
            </a:r>
          </a:p>
          <a:p>
            <a:pPr lvl="2"/>
            <a:r>
              <a:rPr lang="en-GB" dirty="0"/>
              <a:t>Set of trees to represent distributions</a:t>
            </a:r>
          </a:p>
          <a:p>
            <a:r>
              <a:rPr lang="en-GB" dirty="0"/>
              <a:t>Can construct weighted FOL formulas to build an MLN and then convert it to whatever form one needs (FOKC; LVE/LJT)</a:t>
            </a:r>
          </a:p>
          <a:p>
            <a:r>
              <a:rPr lang="en-GB" dirty="0">
                <a:solidFill>
                  <a:srgbClr val="C00000"/>
                </a:solidFill>
              </a:rPr>
              <a:t>Very little work on learning the structure of general parameterised models or MLNs</a:t>
            </a:r>
          </a:p>
          <a:p>
            <a:endParaRPr lang="en-GB" dirty="0"/>
          </a:p>
        </p:txBody>
      </p:sp>
      <p:sp>
        <p:nvSpPr>
          <p:cNvPr id="4" name="Slide Number Placeholder 3">
            <a:extLst>
              <a:ext uri="{FF2B5EF4-FFF2-40B4-BE49-F238E27FC236}">
                <a16:creationId xmlns:a16="http://schemas.microsoft.com/office/drawing/2014/main" id="{C5167DB9-51A2-F741-ADCD-29624329DE1B}"/>
              </a:ext>
            </a:extLst>
          </p:cNvPr>
          <p:cNvSpPr>
            <a:spLocks noGrp="1"/>
          </p:cNvSpPr>
          <p:nvPr>
            <p:ph type="sldNum" sz="quarter" idx="12"/>
          </p:nvPr>
        </p:nvSpPr>
        <p:spPr/>
        <p:txBody>
          <a:bodyPr/>
          <a:lstStyle/>
          <a:p>
            <a:fld id="{67C9959E-8E6B-B04C-9955-EA096F41CA7A}" type="slidenum">
              <a:rPr lang="en-GB" smtClean="0"/>
              <a:t>88</a:t>
            </a:fld>
            <a:endParaRPr lang="en-GB"/>
          </a:p>
        </p:txBody>
      </p:sp>
    </p:spTree>
    <p:extLst>
      <p:ext uri="{BB962C8B-B14F-4D97-AF65-F5344CB8AC3E}">
        <p14:creationId xmlns:p14="http://schemas.microsoft.com/office/powerpoint/2010/main" val="35703325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75A5E-9F5A-A747-ABA5-CC78132873CE}"/>
              </a:ext>
            </a:extLst>
          </p:cNvPr>
          <p:cNvSpPr>
            <a:spLocks noGrp="1"/>
          </p:cNvSpPr>
          <p:nvPr>
            <p:ph type="title"/>
          </p:nvPr>
        </p:nvSpPr>
        <p:spPr/>
        <p:txBody>
          <a:bodyPr/>
          <a:lstStyle/>
          <a:p>
            <a:r>
              <a:rPr lang="en-GB" dirty="0"/>
              <a:t>Other Stuff</a:t>
            </a:r>
          </a:p>
        </p:txBody>
      </p:sp>
      <p:sp>
        <p:nvSpPr>
          <p:cNvPr id="3" name="Content Placeholder 2">
            <a:extLst>
              <a:ext uri="{FF2B5EF4-FFF2-40B4-BE49-F238E27FC236}">
                <a16:creationId xmlns:a16="http://schemas.microsoft.com/office/drawing/2014/main" id="{89748E0C-4D4B-E845-B027-851A8FA4A940}"/>
              </a:ext>
            </a:extLst>
          </p:cNvPr>
          <p:cNvSpPr>
            <a:spLocks noGrp="1"/>
          </p:cNvSpPr>
          <p:nvPr>
            <p:ph idx="1"/>
          </p:nvPr>
        </p:nvSpPr>
        <p:spPr/>
        <p:txBody>
          <a:bodyPr/>
          <a:lstStyle/>
          <a:p>
            <a:r>
              <a:rPr lang="en-GB" dirty="0"/>
              <a:t>Lifted BP</a:t>
            </a:r>
          </a:p>
          <a:p>
            <a:pPr lvl="1"/>
            <a:r>
              <a:rPr lang="en-GB" dirty="0"/>
              <a:t>Deterministically approximate</a:t>
            </a:r>
          </a:p>
          <a:p>
            <a:pPr lvl="1"/>
            <a:r>
              <a:rPr lang="en-GB" dirty="0"/>
              <a:t>Based on colour passing</a:t>
            </a:r>
          </a:p>
          <a:p>
            <a:r>
              <a:rPr lang="en-GB" dirty="0"/>
              <a:t>Lifted orbits</a:t>
            </a:r>
          </a:p>
          <a:p>
            <a:pPr lvl="1"/>
            <a:endParaRPr lang="en-GB" dirty="0"/>
          </a:p>
        </p:txBody>
      </p:sp>
      <p:sp>
        <p:nvSpPr>
          <p:cNvPr id="5" name="Slide Number Placeholder 4">
            <a:extLst>
              <a:ext uri="{FF2B5EF4-FFF2-40B4-BE49-F238E27FC236}">
                <a16:creationId xmlns:a16="http://schemas.microsoft.com/office/drawing/2014/main" id="{2D152748-DB91-D54A-9C26-E6954892188C}"/>
              </a:ext>
            </a:extLst>
          </p:cNvPr>
          <p:cNvSpPr>
            <a:spLocks noGrp="1"/>
          </p:cNvSpPr>
          <p:nvPr>
            <p:ph type="sldNum" sz="quarter" idx="12"/>
          </p:nvPr>
        </p:nvSpPr>
        <p:spPr/>
        <p:txBody>
          <a:bodyPr/>
          <a:lstStyle/>
          <a:p>
            <a:fld id="{67C9959E-8E6B-B04C-9955-EA096F41CA7A}" type="slidenum">
              <a:rPr lang="en-GB" smtClean="0"/>
              <a:t>89</a:t>
            </a:fld>
            <a:endParaRPr lang="en-GB"/>
          </a:p>
        </p:txBody>
      </p:sp>
    </p:spTree>
    <p:extLst>
      <p:ext uri="{BB962C8B-B14F-4D97-AF65-F5344CB8AC3E}">
        <p14:creationId xmlns:p14="http://schemas.microsoft.com/office/powerpoint/2010/main" val="1293669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t>Parameter Estimation</a:t>
            </a:r>
            <a:endParaRPr lang="en-US" dirty="0"/>
          </a:p>
        </p:txBody>
      </p:sp>
      <mc:AlternateContent xmlns:mc="http://schemas.openxmlformats.org/markup-compatibility/2006" xmlns:a14="http://schemas.microsoft.com/office/drawing/2010/main">
        <mc:Choice Requires="a14">
          <p:sp>
            <p:nvSpPr>
              <p:cNvPr id="97283" name="Rectangle 3"/>
              <p:cNvSpPr>
                <a:spLocks noGrp="1" noChangeArrowheads="1"/>
              </p:cNvSpPr>
              <p:nvPr>
                <p:ph idx="1"/>
              </p:nvPr>
            </p:nvSpPr>
            <p:spPr/>
            <p:txBody>
              <a:bodyPr>
                <a:normAutofit/>
              </a:bodyPr>
              <a:lstStyle/>
              <a:p>
                <a:r>
                  <a:rPr lang="en-US" dirty="0"/>
                  <a:t>Assume known structure</a:t>
                </a:r>
              </a:p>
              <a:p>
                <a:r>
                  <a:rPr lang="en-US" dirty="0"/>
                  <a:t>Goal: estimate BN parameters </a:t>
                </a:r>
                <a14:m>
                  <m:oMath xmlns:m="http://schemas.openxmlformats.org/officeDocument/2006/math">
                    <m:r>
                      <a:rPr lang="el-GR" i="1" dirty="0" smtClean="0">
                        <a:latin typeface="Cambria Math" panose="02040503050406030204" pitchFamily="18" charset="0"/>
                      </a:rPr>
                      <m:t>𝜃</m:t>
                    </m:r>
                  </m:oMath>
                </a14:m>
                <a:r>
                  <a:rPr lang="en-US" dirty="0"/>
                  <a:t> given data </a:t>
                </a:r>
                <a14:m>
                  <m:oMath xmlns:m="http://schemas.openxmlformats.org/officeDocument/2006/math">
                    <m:r>
                      <a:rPr lang="en-US" i="1" dirty="0" smtClean="0">
                        <a:latin typeface="Cambria Math" panose="02040503050406030204" pitchFamily="18" charset="0"/>
                      </a:rPr>
                      <m:t>𝐷</m:t>
                    </m:r>
                  </m:oMath>
                </a14:m>
                <a:endParaRPr lang="en-US" dirty="0"/>
              </a:p>
              <a:p>
                <a:pPr lvl="1"/>
                <a14:m>
                  <m:oMath xmlns:m="http://schemas.openxmlformats.org/officeDocument/2006/math">
                    <m:r>
                      <a:rPr lang="el-GR" i="1" dirty="0">
                        <a:latin typeface="Cambria Math" panose="02040503050406030204" pitchFamily="18" charset="0"/>
                      </a:rPr>
                      <m:t>𝜃</m:t>
                    </m:r>
                  </m:oMath>
                </a14:m>
                <a:r>
                  <a:rPr lang="en-US" dirty="0"/>
                  <a:t>: CPT entries </a:t>
                </a:r>
                <a14:m>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US" i="1" dirty="0">
                            <a:latin typeface="Cambria Math" panose="02040503050406030204" pitchFamily="18" charset="0"/>
                          </a:rPr>
                          <m:t>𝑋</m:t>
                        </m:r>
                        <m:r>
                          <a:rPr lang="en-US" i="1" dirty="0">
                            <a:latin typeface="Cambria Math" panose="02040503050406030204" pitchFamily="18" charset="0"/>
                          </a:rPr>
                          <m:t> | </m:t>
                        </m:r>
                        <m:r>
                          <a:rPr lang="en-US" i="1" dirty="0">
                            <a:latin typeface="Cambria Math" panose="02040503050406030204" pitchFamily="18" charset="0"/>
                          </a:rPr>
                          <m:t>𝑃𝑎𝑟𝑒𝑛𝑡𝑠</m:t>
                        </m:r>
                        <m:d>
                          <m:dPr>
                            <m:ctrlPr>
                              <a:rPr lang="en-US" i="1" dirty="0">
                                <a:latin typeface="Cambria Math" panose="02040503050406030204" pitchFamily="18" charset="0"/>
                              </a:rPr>
                            </m:ctrlPr>
                          </m:dPr>
                          <m:e>
                            <m:r>
                              <a:rPr lang="en-US" i="1" dirty="0">
                                <a:latin typeface="Cambria Math" panose="02040503050406030204" pitchFamily="18" charset="0"/>
                              </a:rPr>
                              <m:t>𝑋</m:t>
                            </m:r>
                          </m:e>
                        </m:d>
                      </m:e>
                    </m:d>
                  </m:oMath>
                </a14:m>
                <a:endParaRPr lang="en-US" dirty="0"/>
              </a:p>
              <a:p>
                <a:r>
                  <a:rPr lang="en-US" dirty="0" err="1"/>
                  <a:t>Parameterisation</a:t>
                </a:r>
                <a:r>
                  <a:rPr lang="en-US" dirty="0"/>
                  <a:t> </a:t>
                </a:r>
                <a14:m>
                  <m:oMath xmlns:m="http://schemas.openxmlformats.org/officeDocument/2006/math">
                    <m:r>
                      <a:rPr lang="el-GR" i="1" dirty="0" smtClean="0">
                        <a:latin typeface="Cambria Math" panose="02040503050406030204" pitchFamily="18" charset="0"/>
                      </a:rPr>
                      <m:t>𝜃</m:t>
                    </m:r>
                  </m:oMath>
                </a14:m>
                <a:r>
                  <a:rPr lang="en-US" dirty="0">
                    <a:sym typeface="Symbol" charset="0"/>
                  </a:rPr>
                  <a:t> is good if it is likely to generate the observed data </a:t>
                </a:r>
                <a14:m>
                  <m:oMath xmlns:m="http://schemas.openxmlformats.org/officeDocument/2006/math">
                    <m:r>
                      <a:rPr lang="en-US" i="1" dirty="0">
                        <a:latin typeface="Cambria Math" panose="02040503050406030204" pitchFamily="18" charset="0"/>
                      </a:rPr>
                      <m:t>𝐷</m:t>
                    </m:r>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𝑥</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𝑥</m:t>
                                    </m:r>
                                  </m:e>
                                  <m:sub>
                                    <m:r>
                                      <a:rPr lang="de-DE" b="0" i="1" dirty="0" smtClean="0">
                                        <a:latin typeface="Cambria Math" panose="02040503050406030204" pitchFamily="18" charset="0"/>
                                      </a:rPr>
                                      <m:t>𝑛</m:t>
                                    </m:r>
                                  </m:sub>
                                </m:sSub>
                              </m:e>
                            </m:d>
                          </m:e>
                          <m:sub>
                            <m:r>
                              <a:rPr lang="de-DE" b="0" i="1" dirty="0" smtClean="0">
                                <a:latin typeface="Cambria Math" panose="02040503050406030204" pitchFamily="18" charset="0"/>
                              </a:rPr>
                              <m:t>𝑚</m:t>
                            </m:r>
                          </m:sub>
                        </m:sSub>
                      </m:e>
                    </m:d>
                  </m:oMath>
                </a14:m>
                <a:r>
                  <a:rPr lang="en-US" dirty="0">
                    <a:sym typeface="Symbol" charset="0"/>
                  </a:rPr>
                  <a:t>:</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sym typeface="Symbol" charset="0"/>
                        </a:rPr>
                        <m:t>𝑆𝑐𝑜𝑟𝑒</m:t>
                      </m:r>
                      <m:d>
                        <m:dPr>
                          <m:ctrlPr>
                            <a:rPr lang="de-DE" b="0" i="1" smtClean="0">
                              <a:latin typeface="Cambria Math" panose="02040503050406030204" pitchFamily="18" charset="0"/>
                              <a:sym typeface="Symbol" charset="0"/>
                            </a:rPr>
                          </m:ctrlPr>
                        </m:dPr>
                        <m:e>
                          <m:r>
                            <a:rPr lang="de-DE" b="0" i="1" smtClean="0">
                              <a:latin typeface="Cambria Math" panose="02040503050406030204" pitchFamily="18" charset="0"/>
                              <a:ea typeface="Cambria Math" panose="02040503050406030204" pitchFamily="18" charset="0"/>
                              <a:sym typeface="Symbol" charset="0"/>
                            </a:rPr>
                            <m:t>𝜃</m:t>
                          </m:r>
                        </m:e>
                      </m:d>
                      <m:r>
                        <a:rPr lang="de-DE" b="0" i="1" smtClean="0">
                          <a:latin typeface="Cambria Math" panose="02040503050406030204" pitchFamily="18" charset="0"/>
                          <a:sym typeface="Symbol" charset="0"/>
                        </a:rPr>
                        <m:t>=</m:t>
                      </m:r>
                      <m:r>
                        <a:rPr lang="de-DE" b="0" i="1" smtClean="0">
                          <a:latin typeface="Cambria Math" panose="02040503050406030204" pitchFamily="18" charset="0"/>
                          <a:sym typeface="Symbol" charset="0"/>
                        </a:rPr>
                        <m:t>𝑃</m:t>
                      </m:r>
                      <m:d>
                        <m:dPr>
                          <m:ctrlPr>
                            <a:rPr lang="de-DE" b="0" i="1" smtClean="0">
                              <a:latin typeface="Cambria Math" panose="02040503050406030204" pitchFamily="18" charset="0"/>
                              <a:sym typeface="Symbol" charset="0"/>
                            </a:rPr>
                          </m:ctrlPr>
                        </m:dPr>
                        <m:e>
                          <m:r>
                            <a:rPr lang="de-DE" b="0" i="1" smtClean="0">
                              <a:latin typeface="Cambria Math" panose="02040503050406030204" pitchFamily="18" charset="0"/>
                              <a:sym typeface="Symbol" charset="0"/>
                            </a:rPr>
                            <m:t>𝐷</m:t>
                          </m:r>
                          <m:r>
                            <a:rPr lang="de-DE" b="0" i="1" smtClean="0">
                              <a:latin typeface="Cambria Math" panose="02040503050406030204" pitchFamily="18" charset="0"/>
                              <a:sym typeface="Symbol" charset="0"/>
                            </a:rPr>
                            <m:t>|</m:t>
                          </m:r>
                          <m:r>
                            <a:rPr lang="de-DE" b="0" i="1" smtClean="0">
                              <a:latin typeface="Cambria Math" panose="02040503050406030204" pitchFamily="18" charset="0"/>
                              <a:ea typeface="Cambria Math" panose="02040503050406030204" pitchFamily="18" charset="0"/>
                              <a:sym typeface="Symbol" charset="0"/>
                            </a:rPr>
                            <m:t>𝜃</m:t>
                          </m:r>
                        </m:e>
                      </m:d>
                      <m:r>
                        <a:rPr lang="de-DE" b="0" i="1" smtClean="0">
                          <a:latin typeface="Cambria Math" panose="02040503050406030204" pitchFamily="18" charset="0"/>
                          <a:sym typeface="Symbol" charset="0"/>
                        </a:rPr>
                        <m:t>=</m:t>
                      </m:r>
                      <m:nary>
                        <m:naryPr>
                          <m:chr m:val="∏"/>
                          <m:supHide m:val="on"/>
                          <m:ctrlPr>
                            <a:rPr lang="de-DE" b="0" i="1" smtClean="0">
                              <a:latin typeface="Cambria Math" panose="02040503050406030204" pitchFamily="18" charset="0"/>
                              <a:sym typeface="Symbol" charset="0"/>
                            </a:rPr>
                          </m:ctrlPr>
                        </m:naryPr>
                        <m:sub>
                          <m:r>
                            <m:rPr>
                              <m:brk m:alnAt="7"/>
                            </m:rPr>
                            <a:rPr lang="de-DE" b="0" i="1" smtClean="0">
                              <a:latin typeface="Cambria Math" panose="02040503050406030204" pitchFamily="18" charset="0"/>
                              <a:sym typeface="Symbol" charset="0"/>
                            </a:rPr>
                            <m:t>𝑚</m:t>
                          </m:r>
                        </m:sub>
                        <m:sup/>
                        <m:e>
                          <m:r>
                            <a:rPr lang="de-DE" b="0" i="1" smtClean="0">
                              <a:latin typeface="Cambria Math" panose="02040503050406030204" pitchFamily="18" charset="0"/>
                              <a:sym typeface="Symbol" charset="0"/>
                            </a:rPr>
                            <m:t>𝑃</m:t>
                          </m:r>
                          <m:d>
                            <m:dPr>
                              <m:ctrlPr>
                                <a:rPr lang="de-DE" b="0" i="1" smtClean="0">
                                  <a:latin typeface="Cambria Math" panose="02040503050406030204" pitchFamily="18" charset="0"/>
                                  <a:sym typeface="Symbol" charset="0"/>
                                </a:rPr>
                              </m:ctrlPr>
                            </m:dPr>
                            <m:e>
                              <m:sSub>
                                <m:sSubPr>
                                  <m:ctrlPr>
                                    <a:rPr lang="de-DE" i="1" dirty="0">
                                      <a:latin typeface="Cambria Math" panose="02040503050406030204" pitchFamily="18" charset="0"/>
                                    </a:rPr>
                                  </m:ctrlPr>
                                </m:sSubPr>
                                <m:e>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𝑥</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𝑥</m:t>
                                          </m:r>
                                        </m:e>
                                        <m:sub>
                                          <m:r>
                                            <a:rPr lang="de-DE" i="1" dirty="0">
                                              <a:latin typeface="Cambria Math" panose="02040503050406030204" pitchFamily="18" charset="0"/>
                                            </a:rPr>
                                            <m:t>𝑛</m:t>
                                          </m:r>
                                        </m:sub>
                                      </m:sSub>
                                    </m:e>
                                  </m:d>
                                </m:e>
                                <m:sub>
                                  <m:r>
                                    <a:rPr lang="de-DE" i="1" dirty="0">
                                      <a:latin typeface="Cambria Math" panose="02040503050406030204" pitchFamily="18" charset="0"/>
                                    </a:rPr>
                                    <m:t>𝑚</m:t>
                                  </m:r>
                                </m:sub>
                              </m:sSub>
                              <m:r>
                                <a:rPr lang="de-DE" b="0" i="1" smtClean="0">
                                  <a:latin typeface="Cambria Math" panose="02040503050406030204" pitchFamily="18" charset="0"/>
                                  <a:sym typeface="Symbol" charset="0"/>
                                </a:rPr>
                                <m:t>|</m:t>
                              </m:r>
                              <m:r>
                                <a:rPr lang="de-DE" b="0" i="1" smtClean="0">
                                  <a:latin typeface="Cambria Math" panose="02040503050406030204" pitchFamily="18" charset="0"/>
                                  <a:ea typeface="Cambria Math" panose="02040503050406030204" pitchFamily="18" charset="0"/>
                                  <a:sym typeface="Symbol" charset="0"/>
                                </a:rPr>
                                <m:t>𝜃</m:t>
                              </m:r>
                            </m:e>
                          </m:d>
                        </m:e>
                      </m:nary>
                    </m:oMath>
                  </m:oMathPara>
                </a14:m>
                <a:endParaRPr lang="en-US" dirty="0">
                  <a:sym typeface="Symbol" charset="0"/>
                </a:endParaRPr>
              </a:p>
              <a:p>
                <a:r>
                  <a:rPr lang="en-US" dirty="0">
                    <a:sym typeface="Symbol" charset="0"/>
                  </a:rPr>
                  <a:t>Maximum Likelihood Estimation (MLE) Principle: Choose </a:t>
                </a:r>
                <a14:m>
                  <m:oMath xmlns:m="http://schemas.openxmlformats.org/officeDocument/2006/math">
                    <m:sSup>
                      <m:sSupPr>
                        <m:ctrlPr>
                          <a:rPr lang="el-GR" i="1" dirty="0" smtClean="0">
                            <a:latin typeface="Cambria Math" panose="02040503050406030204" pitchFamily="18" charset="0"/>
                          </a:rPr>
                        </m:ctrlPr>
                      </m:sSupPr>
                      <m:e>
                        <m:r>
                          <a:rPr lang="el-GR" i="1" dirty="0">
                            <a:latin typeface="Cambria Math" panose="02040503050406030204" pitchFamily="18" charset="0"/>
                          </a:rPr>
                          <m:t>𝜃</m:t>
                        </m:r>
                      </m:e>
                      <m:sup>
                        <m:r>
                          <a:rPr lang="de-DE" b="0" i="1" dirty="0" smtClean="0">
                            <a:latin typeface="Cambria Math" panose="02040503050406030204" pitchFamily="18" charset="0"/>
                          </a:rPr>
                          <m:t>∗</m:t>
                        </m:r>
                      </m:sup>
                    </m:sSup>
                  </m:oMath>
                </a14:m>
                <a:r>
                  <a:rPr lang="en-US" dirty="0">
                    <a:sym typeface="Symbol" charset="0"/>
                  </a:rPr>
                  <a:t> so as to </a:t>
                </a:r>
                <a:r>
                  <a:rPr lang="en-US" dirty="0" err="1">
                    <a:sym typeface="Symbol" charset="0"/>
                  </a:rPr>
                  <a:t>maximise</a:t>
                </a:r>
                <a:r>
                  <a:rPr lang="en-US" dirty="0">
                    <a:sym typeface="Symbol" charset="0"/>
                  </a:rPr>
                  <a:t> </a:t>
                </a:r>
                <a14:m>
                  <m:oMath xmlns:m="http://schemas.openxmlformats.org/officeDocument/2006/math">
                    <m:r>
                      <a:rPr lang="de-DE" i="1">
                        <a:latin typeface="Cambria Math" panose="02040503050406030204" pitchFamily="18" charset="0"/>
                        <a:sym typeface="Symbol" charset="0"/>
                      </a:rPr>
                      <m:t>𝑆𝑐𝑜𝑟𝑒</m:t>
                    </m:r>
                  </m:oMath>
                </a14:m>
                <a:endParaRPr lang="en-US" dirty="0">
                  <a:sym typeface="Symbol" charset="0"/>
                </a:endParaRPr>
              </a:p>
              <a:p>
                <a:pPr lvl="1"/>
                <a:r>
                  <a:rPr lang="en-GB" dirty="0"/>
                  <a:t>Inherent bias by the assumed structure </a:t>
                </a:r>
              </a:p>
              <a:p>
                <a:pPr lvl="2"/>
                <a:r>
                  <a:rPr lang="en-GB" dirty="0"/>
                  <a:t>Only as accurate as the structure allows it to be</a:t>
                </a:r>
                <a:endParaRPr lang="en-US" dirty="0">
                  <a:sym typeface="Symbol" charset="0"/>
                </a:endParaRPr>
              </a:p>
              <a:p>
                <a:endParaRPr lang="en-US" dirty="0">
                  <a:sym typeface="Symbol" charset="0"/>
                </a:endParaRPr>
              </a:p>
            </p:txBody>
          </p:sp>
        </mc:Choice>
        <mc:Fallback xmlns="">
          <p:sp>
            <p:nvSpPr>
              <p:cNvPr id="97283" name="Rectangle 3"/>
              <p:cNvSpPr>
                <a:spLocks noGrp="1" noRot="1" noChangeAspect="1" noMove="1" noResize="1" noEditPoints="1" noAdjustHandles="1" noChangeArrowheads="1" noChangeShapeType="1" noTextEdit="1"/>
              </p:cNvSpPr>
              <p:nvPr>
                <p:ph idx="1"/>
              </p:nvPr>
            </p:nvSpPr>
            <p:spPr>
              <a:blipFill>
                <a:blip r:embed="rId2"/>
                <a:stretch>
                  <a:fillRect l="-1447" t="-1768" b="-7071"/>
                </a:stretch>
              </a:blipFill>
            </p:spPr>
            <p:txBody>
              <a:bodyPr/>
              <a:lstStyle/>
              <a:p>
                <a:r>
                  <a:rPr lang="en-GB">
                    <a:noFill/>
                  </a:rPr>
                  <a:t> </a:t>
                </a:r>
              </a:p>
            </p:txBody>
          </p:sp>
        </mc:Fallback>
      </mc:AlternateContent>
      <p:sp>
        <p:nvSpPr>
          <p:cNvPr id="97285" name="AutoShape 5"/>
          <p:cNvSpPr>
            <a:spLocks noChangeArrowheads="1"/>
          </p:cNvSpPr>
          <p:nvPr/>
        </p:nvSpPr>
        <p:spPr bwMode="auto">
          <a:xfrm>
            <a:off x="7485952" y="3144121"/>
            <a:ext cx="1531188" cy="36933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a:r>
              <a:rPr lang="en-US" dirty="0" err="1">
                <a:latin typeface="Arial" charset="0"/>
              </a:rPr>
              <a:t>i.i.d</a:t>
            </a:r>
            <a:r>
              <a:rPr lang="en-US" dirty="0">
                <a:latin typeface="Arial" charset="0"/>
              </a:rPr>
              <a:t>. samples</a:t>
            </a:r>
          </a:p>
        </p:txBody>
      </p:sp>
      <p:cxnSp>
        <p:nvCxnSpPr>
          <p:cNvPr id="6" name="Straight Arrow Connector 5">
            <a:extLst>
              <a:ext uri="{FF2B5EF4-FFF2-40B4-BE49-F238E27FC236}">
                <a16:creationId xmlns:a16="http://schemas.microsoft.com/office/drawing/2014/main" id="{9D6F0899-902C-9141-B753-79A46FD437D0}"/>
              </a:ext>
            </a:extLst>
          </p:cNvPr>
          <p:cNvCxnSpPr>
            <a:cxnSpLocks/>
            <a:stCxn id="97285" idx="1"/>
          </p:cNvCxnSpPr>
          <p:nvPr/>
        </p:nvCxnSpPr>
        <p:spPr>
          <a:xfrm flipH="1" flipV="1">
            <a:off x="6592389" y="3279874"/>
            <a:ext cx="893563" cy="489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C97967B-E391-0E4F-98B1-24710BEE637C}"/>
              </a:ext>
            </a:extLst>
          </p:cNvPr>
          <p:cNvSpPr>
            <a:spLocks noGrp="1"/>
          </p:cNvSpPr>
          <p:nvPr>
            <p:ph type="sldNum" sz="quarter" idx="12"/>
          </p:nvPr>
        </p:nvSpPr>
        <p:spPr/>
        <p:txBody>
          <a:bodyPr/>
          <a:lstStyle/>
          <a:p>
            <a:fld id="{67C9959E-8E6B-B04C-9955-EA096F41CA7A}" type="slidenum">
              <a:rPr lang="en-GB" smtClean="0"/>
              <a:t>9</a:t>
            </a:fld>
            <a:endParaRPr lang="en-GB"/>
          </a:p>
        </p:txBody>
      </p:sp>
    </p:spTree>
    <p:extLst>
      <p:ext uri="{BB962C8B-B14F-4D97-AF65-F5344CB8AC3E}">
        <p14:creationId xmlns:p14="http://schemas.microsoft.com/office/powerpoint/2010/main" val="10181708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Recap: Learning directed models</a:t>
            </a:r>
          </a:p>
          <a:p>
            <a:pPr lvl="1"/>
            <a:r>
              <a:rPr lang="en-GB" dirty="0"/>
              <a:t>Maximum likelihood (ML) estimation, expectation-maximisation (EM), structural EM</a:t>
            </a:r>
          </a:p>
          <a:p>
            <a:pPr marL="514350" indent="-514350">
              <a:buFont typeface="+mj-lt"/>
              <a:buAutoNum type="alphaUcPeriod"/>
            </a:pPr>
            <a:r>
              <a:rPr lang="en-GB" i="1" dirty="0"/>
              <a:t>Learning undirected models</a:t>
            </a:r>
          </a:p>
          <a:p>
            <a:pPr lvl="1"/>
            <a:r>
              <a:rPr lang="en-GB" dirty="0"/>
              <a:t>Iterative fitting procedure</a:t>
            </a:r>
          </a:p>
          <a:p>
            <a:pPr marL="514350" indent="-514350">
              <a:buFont typeface="+mj-lt"/>
              <a:buAutoNum type="alphaUcPeriod"/>
            </a:pPr>
            <a:r>
              <a:rPr lang="en-GB" i="1" dirty="0"/>
              <a:t>Lifted encoding of propositional models</a:t>
            </a:r>
          </a:p>
          <a:p>
            <a:pPr lvl="1"/>
            <a:r>
              <a:rPr lang="en-GB" dirty="0"/>
              <a:t>Colour passing</a:t>
            </a:r>
          </a:p>
          <a:p>
            <a:pPr marL="514350" indent="-514350">
              <a:buFont typeface="+mj-lt"/>
              <a:buAutoNum type="alphaUcPeriod"/>
            </a:pPr>
            <a:r>
              <a:rPr lang="en-GB" i="1" dirty="0"/>
              <a:t>Statistical relational learning</a:t>
            </a:r>
          </a:p>
          <a:p>
            <a:pPr lvl="1"/>
            <a:r>
              <a:rPr lang="en-GB" dirty="0"/>
              <a:t>First-order inductive learning</a:t>
            </a:r>
          </a:p>
          <a:p>
            <a:pPr lvl="1"/>
            <a:r>
              <a:rPr lang="en-GB" dirty="0"/>
              <a:t>Decision tree representations</a:t>
            </a:r>
          </a:p>
          <a:p>
            <a:pPr marL="0" indent="0" algn="ctr">
              <a:buNone/>
            </a:pPr>
            <a:r>
              <a:rPr lang="en-GB" dirty="0">
                <a:solidFill>
                  <a:srgbClr val="C00000"/>
                </a:solidFill>
              </a:rPr>
              <a:t>⇒ Next: Approximate Inference</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12"/>
          </p:nvPr>
        </p:nvSpPr>
        <p:spPr/>
        <p:txBody>
          <a:bodyPr/>
          <a:lstStyle/>
          <a:p>
            <a:fld id="{67C9959E-8E6B-B04C-9955-EA096F41CA7A}" type="slidenum">
              <a:rPr lang="en-GB" smtClean="0"/>
              <a:t>90</a:t>
            </a:fld>
            <a:endParaRPr lang="en-GB"/>
          </a:p>
        </p:txBody>
      </p:sp>
    </p:spTree>
    <p:extLst>
      <p:ext uri="{BB962C8B-B14F-4D97-AF65-F5344CB8AC3E}">
        <p14:creationId xmlns:p14="http://schemas.microsoft.com/office/powerpoint/2010/main" val="7941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9510</TotalTime>
  <Words>9113</Words>
  <Application>Microsoft Macintosh PowerPoint</Application>
  <PresentationFormat>On-screen Show (4:3)</PresentationFormat>
  <Paragraphs>1569</Paragraphs>
  <Slides>90</Slides>
  <Notes>23</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112" baseType="lpstr">
      <vt:lpstr>Arial Unicode MS</vt:lpstr>
      <vt:lpstr>ＭＳ Ｐゴシック</vt:lpstr>
      <vt:lpstr>游ゴシック</vt:lpstr>
      <vt:lpstr>游ゴシック Light</vt:lpstr>
      <vt:lpstr>ヒラギノ角ゴ Pro W3</vt:lpstr>
      <vt:lpstr>Akkurat Office</vt:lpstr>
      <vt:lpstr>Arial</vt:lpstr>
      <vt:lpstr>Calibri</vt:lpstr>
      <vt:lpstr>Calibri Light</vt:lpstr>
      <vt:lpstr>Cambria Math</vt:lpstr>
      <vt:lpstr>CMR10</vt:lpstr>
      <vt:lpstr>Comic Sans MS</vt:lpstr>
      <vt:lpstr>Courier</vt:lpstr>
      <vt:lpstr>Symbol</vt:lpstr>
      <vt:lpstr>System Font Regular</vt:lpstr>
      <vt:lpstr>Tahoma</vt:lpstr>
      <vt:lpstr>Times New Roman</vt:lpstr>
      <vt:lpstr>Wingdings</vt:lpstr>
      <vt:lpstr>Zapf Dingbats</vt:lpstr>
      <vt:lpstr>Office Theme</vt:lpstr>
      <vt:lpstr>Image</vt:lpstr>
      <vt:lpstr>Formel</vt:lpstr>
      <vt:lpstr>Intelligent Agents: Web-mining Agents  Probabilistic Graphical Models</vt:lpstr>
      <vt:lpstr>Probabilistic Graphical Models (PGMs)</vt:lpstr>
      <vt:lpstr>Outline: 4. Lifted Learning</vt:lpstr>
      <vt:lpstr>Learning BNs</vt:lpstr>
      <vt:lpstr>General ML procedure</vt:lpstr>
      <vt:lpstr>Learning BNs: Complete Data</vt:lpstr>
      <vt:lpstr>Learning with Hidden Variables</vt:lpstr>
      <vt:lpstr>EM: General Idea</vt:lpstr>
      <vt:lpstr>Parameter Estimation</vt:lpstr>
      <vt:lpstr>Structure Learning</vt:lpstr>
      <vt:lpstr>Model selection</vt:lpstr>
      <vt:lpstr>Local Search in Practice</vt:lpstr>
      <vt:lpstr>Structure Learning: Incomplete Data</vt:lpstr>
      <vt:lpstr>EM</vt:lpstr>
      <vt:lpstr>Structural EM</vt:lpstr>
      <vt:lpstr>Interim Summary</vt:lpstr>
      <vt:lpstr>Outline: 4. Lifted Learning</vt:lpstr>
      <vt:lpstr>Undirected Models</vt:lpstr>
      <vt:lpstr>ML Procedure for Undirected Models</vt:lpstr>
      <vt:lpstr>ML Procedure for Undirected Models</vt:lpstr>
      <vt:lpstr>ML Procedure for Undirected Models</vt:lpstr>
      <vt:lpstr>ML Procedure for Undirected Models</vt:lpstr>
      <vt:lpstr>ML Procedure for Undirected Models</vt:lpstr>
      <vt:lpstr>ML Procedure for Undirected Models</vt:lpstr>
      <vt:lpstr>ML Procedure for Undirected Models</vt:lpstr>
      <vt:lpstr>ML Procedure for Undirected Models</vt:lpstr>
      <vt:lpstr>Factors over Maximal Cliques</vt:lpstr>
      <vt:lpstr>Factors over Maximal Cliques</vt:lpstr>
      <vt:lpstr>Factors over Maximal Cliques</vt:lpstr>
      <vt:lpstr>Learning with General Factors</vt:lpstr>
      <vt:lpstr>Iterative proportional fitting</vt:lpstr>
      <vt:lpstr>IPF with Jtrees</vt:lpstr>
      <vt:lpstr>Properties of IPF Updates</vt:lpstr>
      <vt:lpstr>IPF with Incomplete Data</vt:lpstr>
      <vt:lpstr>Interim Summary</vt:lpstr>
      <vt:lpstr>Addendum to Propositional Learning</vt:lpstr>
      <vt:lpstr>Generative &amp; Discriminative Models</vt:lpstr>
      <vt:lpstr>Outline: 4. Lifted Learning</vt:lpstr>
      <vt:lpstr>Compression</vt:lpstr>
      <vt:lpstr>Recap: Foundations of Clustering</vt:lpstr>
      <vt:lpstr>Loopy Belief Propagation</vt:lpstr>
      <vt:lpstr>Compression: Pass the colours around*</vt:lpstr>
      <vt:lpstr>Compression</vt:lpstr>
      <vt:lpstr>Compression</vt:lpstr>
      <vt:lpstr>Compression</vt:lpstr>
      <vt:lpstr>Compression</vt:lpstr>
      <vt:lpstr>Compression</vt:lpstr>
      <vt:lpstr>Compression</vt:lpstr>
      <vt:lpstr>Compression</vt:lpstr>
      <vt:lpstr>Compression</vt:lpstr>
      <vt:lpstr>Compression</vt:lpstr>
      <vt:lpstr>Compression</vt:lpstr>
      <vt:lpstr>Colour Passing Compression</vt:lpstr>
      <vt:lpstr>Interim Summary</vt:lpstr>
      <vt:lpstr>Outline: 4. Lifted Learning</vt:lpstr>
      <vt:lpstr>Relational Parameter Learning</vt:lpstr>
      <vt:lpstr>Structure Learning</vt:lpstr>
      <vt:lpstr>Knowledge-based Inductive Learning</vt:lpstr>
      <vt:lpstr>First-order Inductive Learning (FOIL)</vt:lpstr>
      <vt:lpstr>A Not Up-to-date Example</vt:lpstr>
      <vt:lpstr>Example Continued: Grandparent</vt:lpstr>
      <vt:lpstr>Background Knowledge</vt:lpstr>
      <vt:lpstr>FOIL: Grandparent Example</vt:lpstr>
      <vt:lpstr>FOIL: Algorithm</vt:lpstr>
      <vt:lpstr>FOIL: New Clause</vt:lpstr>
      <vt:lpstr>FOIL: New Literals</vt:lpstr>
      <vt:lpstr>FOIL: Choose Literal</vt:lpstr>
      <vt:lpstr>FOIL: Extend Example</vt:lpstr>
      <vt:lpstr>FOIL: Optimisations</vt:lpstr>
      <vt:lpstr>Decision Tree Representation</vt:lpstr>
      <vt:lpstr>First-order Logical Decision Trees</vt:lpstr>
      <vt:lpstr>FOLDT: Example</vt:lpstr>
      <vt:lpstr>Regression Trees</vt:lpstr>
      <vt:lpstr>Relational Regression &amp; Probability Trees</vt:lpstr>
      <vt:lpstr>Learn Approximate Models</vt:lpstr>
      <vt:lpstr>Dependency Networks</vt:lpstr>
      <vt:lpstr>Relational Dependency Networks</vt:lpstr>
      <vt:lpstr>Learning RPTs for RDNs</vt:lpstr>
      <vt:lpstr>Boosting Idea</vt:lpstr>
      <vt:lpstr>Functional-gradient Ascent</vt:lpstr>
      <vt:lpstr>Functional Gradient Tree Boosting</vt:lpstr>
      <vt:lpstr>Functional Gradient for RDNs</vt:lpstr>
      <vt:lpstr>Functional Gradient for RDNs</vt:lpstr>
      <vt:lpstr>RDN-Boost: Overview</vt:lpstr>
      <vt:lpstr>RDN-Boost</vt:lpstr>
      <vt:lpstr>Bagging</vt:lpstr>
      <vt:lpstr>Interpretability</vt:lpstr>
      <vt:lpstr>Interim Summary</vt:lpstr>
      <vt:lpstr>Other Stuff</vt:lpstr>
      <vt:lpstr>Outline: 4. Lifted Learning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228</cp:revision>
  <cp:lastPrinted>2020-04-08T18:41:06Z</cp:lastPrinted>
  <dcterms:created xsi:type="dcterms:W3CDTF">2020-02-28T12:43:09Z</dcterms:created>
  <dcterms:modified xsi:type="dcterms:W3CDTF">2021-02-04T11:20:45Z</dcterms:modified>
</cp:coreProperties>
</file>