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4"/>
  </p:notesMasterIdLst>
  <p:sldIdLst>
    <p:sldId id="256" r:id="rId2"/>
    <p:sldId id="1302" r:id="rId3"/>
    <p:sldId id="394" r:id="rId4"/>
    <p:sldId id="270" r:id="rId5"/>
    <p:sldId id="1305" r:id="rId6"/>
    <p:sldId id="1323" r:id="rId7"/>
    <p:sldId id="1303" r:id="rId8"/>
    <p:sldId id="1304" r:id="rId9"/>
    <p:sldId id="323" r:id="rId10"/>
    <p:sldId id="1307" r:id="rId11"/>
    <p:sldId id="1309" r:id="rId12"/>
    <p:sldId id="1308" r:id="rId13"/>
    <p:sldId id="1312" r:id="rId14"/>
    <p:sldId id="1320" r:id="rId15"/>
    <p:sldId id="1322" r:id="rId16"/>
    <p:sldId id="1325" r:id="rId17"/>
    <p:sldId id="1324" r:id="rId18"/>
    <p:sldId id="1326" r:id="rId19"/>
    <p:sldId id="1331" r:id="rId20"/>
    <p:sldId id="1332" r:id="rId21"/>
    <p:sldId id="1333" r:id="rId22"/>
    <p:sldId id="1334" r:id="rId23"/>
    <p:sldId id="1335" r:id="rId24"/>
    <p:sldId id="1336" r:id="rId25"/>
    <p:sldId id="1318" r:id="rId26"/>
    <p:sldId id="1350" r:id="rId27"/>
    <p:sldId id="1351" r:id="rId28"/>
    <p:sldId id="1352" r:id="rId29"/>
    <p:sldId id="1356" r:id="rId30"/>
    <p:sldId id="1358" r:id="rId31"/>
    <p:sldId id="1353" r:id="rId32"/>
    <p:sldId id="1330" r:id="rId33"/>
    <p:sldId id="327" r:id="rId34"/>
    <p:sldId id="395" r:id="rId35"/>
    <p:sldId id="328" r:id="rId36"/>
    <p:sldId id="1310" r:id="rId37"/>
    <p:sldId id="1311" r:id="rId38"/>
    <p:sldId id="1337" r:id="rId39"/>
    <p:sldId id="1338" r:id="rId40"/>
    <p:sldId id="1339" r:id="rId41"/>
    <p:sldId id="1316" r:id="rId42"/>
    <p:sldId id="292" r:id="rId43"/>
    <p:sldId id="1315" r:id="rId44"/>
    <p:sldId id="293" r:id="rId45"/>
    <p:sldId id="1344" r:id="rId46"/>
    <p:sldId id="1346" r:id="rId47"/>
    <p:sldId id="1342" r:id="rId48"/>
    <p:sldId id="1341" r:id="rId49"/>
    <p:sldId id="1340" r:id="rId50"/>
    <p:sldId id="1328" r:id="rId51"/>
    <p:sldId id="1347" r:id="rId52"/>
    <p:sldId id="1348" r:id="rId53"/>
    <p:sldId id="1349" r:id="rId54"/>
    <p:sldId id="1360" r:id="rId55"/>
    <p:sldId id="1362" r:id="rId56"/>
    <p:sldId id="1361" r:id="rId57"/>
    <p:sldId id="1152" r:id="rId58"/>
    <p:sldId id="1221" r:id="rId59"/>
    <p:sldId id="331" r:id="rId60"/>
    <p:sldId id="264" r:id="rId61"/>
    <p:sldId id="1313" r:id="rId62"/>
    <p:sldId id="1363"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4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9"/>
    <p:restoredTop sz="94714"/>
  </p:normalViewPr>
  <p:slideViewPr>
    <p:cSldViewPr snapToGrid="0" snapToObjects="1">
      <p:cViewPr varScale="1">
        <p:scale>
          <a:sx n="147" d="100"/>
          <a:sy n="147" d="100"/>
        </p:scale>
        <p:origin x="18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13/01/2021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207900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noProof="0" dirty="0">
                <a:latin typeface="Arial" charset="0"/>
              </a:rPr>
              <a:t>Weight is low because it is a cloudy day which makes sprinkler unlikely</a:t>
            </a: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9</a:t>
            </a:fld>
            <a:endParaRPr lang="de-DE" sz="1200"/>
          </a:p>
        </p:txBody>
      </p:sp>
    </p:spTree>
    <p:extLst>
      <p:ext uri="{BB962C8B-B14F-4D97-AF65-F5344CB8AC3E}">
        <p14:creationId xmlns:p14="http://schemas.microsoft.com/office/powerpoint/2010/main" val="232626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a:latin typeface="Arial" charset="0"/>
            </a:endParaRP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10</a:t>
            </a:fld>
            <a:endParaRPr lang="de-DE" sz="1200"/>
          </a:p>
        </p:txBody>
      </p:sp>
    </p:spTree>
    <p:extLst>
      <p:ext uri="{BB962C8B-B14F-4D97-AF65-F5344CB8AC3E}">
        <p14:creationId xmlns:p14="http://schemas.microsoft.com/office/powerpoint/2010/main" val="219862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13</a:t>
            </a:fld>
            <a:endParaRPr lang="en-GB"/>
          </a:p>
        </p:txBody>
      </p:sp>
    </p:spTree>
    <p:extLst>
      <p:ext uri="{BB962C8B-B14F-4D97-AF65-F5344CB8AC3E}">
        <p14:creationId xmlns:p14="http://schemas.microsoft.com/office/powerpoint/2010/main" val="164428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a:latin typeface="Arial" charset="0"/>
            </a:endParaRP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36</a:t>
            </a:fld>
            <a:endParaRPr lang="de-DE" sz="1200"/>
          </a:p>
        </p:txBody>
      </p:sp>
    </p:spTree>
    <p:extLst>
      <p:ext uri="{BB962C8B-B14F-4D97-AF65-F5344CB8AC3E}">
        <p14:creationId xmlns:p14="http://schemas.microsoft.com/office/powerpoint/2010/main" val="1307226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3106026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1225" cy="682625"/>
          </a:xfrm>
        </p:spPr>
        <p:txBody>
          <a:bodyPr/>
          <a:lstStyle/>
          <a:p>
            <a:r>
              <a:rPr lang="en-US"/>
              <a:t>Click to edit Master title style</a:t>
            </a:r>
            <a:endParaRPr lang="en-CA"/>
          </a:p>
        </p:txBody>
      </p:sp>
      <p:sp>
        <p:nvSpPr>
          <p:cNvPr id="3" name="Table Placeholder 2"/>
          <p:cNvSpPr>
            <a:spLocks noGrp="1"/>
          </p:cNvSpPr>
          <p:nvPr>
            <p:ph type="tbl" idx="1"/>
          </p:nvPr>
        </p:nvSpPr>
        <p:spPr>
          <a:xfrm>
            <a:off x="304800" y="1219200"/>
            <a:ext cx="8455025" cy="4492625"/>
          </a:xfrm>
        </p:spPr>
        <p:txBody>
          <a:bodyPr/>
          <a:lstStyle/>
          <a:p>
            <a:pPr lvl="0"/>
            <a:endParaRPr lang="en-CA" noProof="0"/>
          </a:p>
        </p:txBody>
      </p:sp>
      <p:sp>
        <p:nvSpPr>
          <p:cNvPr id="4" name="Date Placeholder 3"/>
          <p:cNvSpPr>
            <a:spLocks noGrp="1" noChangeArrowheads="1"/>
          </p:cNvSpPr>
          <p:nvPr>
            <p:ph type="dt" idx="10"/>
          </p:nvPr>
        </p:nvSpPr>
        <p:spPr>
          <a:xfrm>
            <a:off x="685800" y="6248400"/>
            <a:ext cx="1901825" cy="454025"/>
          </a:xfrm>
          <a:prstGeom prst="rect">
            <a:avLst/>
          </a:prstGeom>
          <a:ln/>
        </p:spPr>
        <p:txBody>
          <a:bodyPr/>
          <a:lstStyle>
            <a:lvl1pPr>
              <a:defRPr/>
            </a:lvl1pPr>
          </a:lstStyle>
          <a:p>
            <a:pPr>
              <a:defRPr/>
            </a:pPr>
            <a:endParaRPr lang="de-DE"/>
          </a:p>
        </p:txBody>
      </p:sp>
      <p:sp>
        <p:nvSpPr>
          <p:cNvPr id="5" name="Footer Placeholder 4"/>
          <p:cNvSpPr>
            <a:spLocks noGrp="1" noChangeArrowheads="1"/>
          </p:cNvSpPr>
          <p:nvPr>
            <p:ph type="ftr" idx="11"/>
          </p:nvPr>
        </p:nvSpPr>
        <p:spPr>
          <a:xfrm>
            <a:off x="3124200" y="6248400"/>
            <a:ext cx="2892425" cy="454025"/>
          </a:xfrm>
          <a:prstGeom prst="rect">
            <a:avLst/>
          </a:prstGeom>
          <a:ln/>
        </p:spPr>
        <p:txBody>
          <a:bodyPr/>
          <a:lstStyle>
            <a:lvl1pPr>
              <a:defRPr/>
            </a:lvl1pPr>
          </a:lstStyle>
          <a:p>
            <a:pPr>
              <a:defRPr/>
            </a:pPr>
            <a:endParaRPr lang="de-DE"/>
          </a:p>
        </p:txBody>
      </p:sp>
      <p:sp>
        <p:nvSpPr>
          <p:cNvPr id="6" name="Rectangle 5"/>
          <p:cNvSpPr>
            <a:spLocks noGrp="1" noChangeArrowheads="1"/>
          </p:cNvSpPr>
          <p:nvPr>
            <p:ph type="sldNum" idx="12"/>
          </p:nvPr>
        </p:nvSpPr>
        <p:spPr>
          <a:ln/>
        </p:spPr>
        <p:txBody>
          <a:bodyPr/>
          <a:lstStyle>
            <a:lvl1pPr>
              <a:defRPr/>
            </a:lvl1pPr>
          </a:lstStyle>
          <a:p>
            <a:pPr>
              <a:defRPr/>
            </a:pPr>
            <a:fld id="{9E7E58AE-6D6D-DC49-9B9B-2C0940CAF967}" type="slidenum">
              <a:rPr lang="en-GB"/>
              <a:pPr>
                <a:defRPr/>
              </a:pPr>
              <a:t>‹#›</a:t>
            </a:fld>
            <a:endParaRPr lang="en-GB"/>
          </a:p>
        </p:txBody>
      </p:sp>
    </p:spTree>
    <p:extLst>
      <p:ext uri="{BB962C8B-B14F-4D97-AF65-F5344CB8AC3E}">
        <p14:creationId xmlns:p14="http://schemas.microsoft.com/office/powerpoint/2010/main" val="244868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8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18" Type="http://schemas.openxmlformats.org/officeDocument/2006/relationships/image" Target="../media/image680.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5.png"/><Relationship Id="rId17" Type="http://schemas.openxmlformats.org/officeDocument/2006/relationships/image" Target="../media/image67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40.png"/><Relationship Id="rId5" Type="http://schemas.openxmlformats.org/officeDocument/2006/relationships/image" Target="../media/image61.png"/><Relationship Id="rId1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image" Target="../media/image60.pn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76.png"/><Relationship Id="rId2" Type="http://schemas.openxmlformats.org/officeDocument/2006/relationships/image" Target="../media/image70.png"/><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5.png"/><Relationship Id="rId5" Type="http://schemas.openxmlformats.org/officeDocument/2006/relationships/image" Target="../media/image61.png"/><Relationship Id="rId15" Type="http://schemas.openxmlformats.org/officeDocument/2006/relationships/image" Target="../media/image79.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0.png"/><Relationship Id="rId1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7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5.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0.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290.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3.png"/><Relationship Id="rId18" Type="http://schemas.openxmlformats.org/officeDocument/2006/relationships/image" Target="../media/image430.png"/><Relationship Id="rId3" Type="http://schemas.openxmlformats.org/officeDocument/2006/relationships/image" Target="../media/image280.png"/><Relationship Id="rId21" Type="http://schemas.openxmlformats.org/officeDocument/2006/relationships/image" Target="../media/image460.png"/><Relationship Id="rId7" Type="http://schemas.openxmlformats.org/officeDocument/2006/relationships/image" Target="../media/image320.png"/><Relationship Id="rId12" Type="http://schemas.openxmlformats.org/officeDocument/2006/relationships/image" Target="../media/image95.png"/><Relationship Id="rId17" Type="http://schemas.openxmlformats.org/officeDocument/2006/relationships/image" Target="../media/image420.png"/><Relationship Id="rId2" Type="http://schemas.openxmlformats.org/officeDocument/2006/relationships/image" Target="../media/image270.png"/><Relationship Id="rId16" Type="http://schemas.openxmlformats.org/officeDocument/2006/relationships/image" Target="../media/image410.png"/><Relationship Id="rId20"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60.png"/><Relationship Id="rId5" Type="http://schemas.openxmlformats.org/officeDocument/2006/relationships/image" Target="../media/image300.png"/><Relationship Id="rId15" Type="http://schemas.openxmlformats.org/officeDocument/2006/relationships/image" Target="../media/image400.png"/><Relationship Id="rId23" Type="http://schemas.openxmlformats.org/officeDocument/2006/relationships/image" Target="../media/image480.png"/><Relationship Id="rId10" Type="http://schemas.openxmlformats.org/officeDocument/2006/relationships/image" Target="../media/image350.png"/><Relationship Id="rId19" Type="http://schemas.openxmlformats.org/officeDocument/2006/relationships/image" Target="../media/image440.png"/><Relationship Id="rId4" Type="http://schemas.openxmlformats.org/officeDocument/2006/relationships/image" Target="../media/image290.png"/><Relationship Id="rId9" Type="http://schemas.openxmlformats.org/officeDocument/2006/relationships/image" Target="../media/image340.png"/><Relationship Id="rId14" Type="http://schemas.openxmlformats.org/officeDocument/2006/relationships/image" Target="../media/image390.png"/><Relationship Id="rId22" Type="http://schemas.openxmlformats.org/officeDocument/2006/relationships/image" Target="../media/image470.png"/></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5.png"/><Relationship Id="rId12" Type="http://schemas.openxmlformats.org/officeDocument/2006/relationships/image" Target="../media/image280.png"/><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image" Target="../media/image15.png"/><Relationship Id="rId6" Type="http://schemas.openxmlformats.org/officeDocument/2006/relationships/image" Target="../media/image310.png"/><Relationship Id="rId5" Type="http://schemas.openxmlformats.org/officeDocument/2006/relationships/image" Target="../media/image300.png"/><Relationship Id="rId10" Type="http://schemas.openxmlformats.org/officeDocument/2006/relationships/image" Target="../media/image140.png"/><Relationship Id="rId9" Type="http://schemas.openxmlformats.org/officeDocument/2006/relationships/image" Target="../media/image13.png"/><Relationship Id="rId4" Type="http://schemas.openxmlformats.org/officeDocument/2006/relationships/image" Target="../media/image290.pn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970.png"/><Relationship Id="rId7" Type="http://schemas.openxmlformats.org/officeDocument/2006/relationships/image" Target="../media/image1010.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90.png"/><Relationship Id="rId4" Type="http://schemas.openxmlformats.org/officeDocument/2006/relationships/image" Target="../media/image980.png"/></Relationships>
</file>

<file path=ppt/slides/_rels/slide39.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image" Target="../media/image1080.png"/><Relationship Id="rId3" Type="http://schemas.openxmlformats.org/officeDocument/2006/relationships/image" Target="../media/image970.png"/><Relationship Id="rId7" Type="http://schemas.openxmlformats.org/officeDocument/2006/relationships/image" Target="../media/image1010.png"/><Relationship Id="rId12" Type="http://schemas.openxmlformats.org/officeDocument/2006/relationships/image" Target="../media/image1070.png"/><Relationship Id="rId2" Type="http://schemas.openxmlformats.org/officeDocument/2006/relationships/image" Target="../media/image108.png"/><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00.png"/><Relationship Id="rId11" Type="http://schemas.openxmlformats.org/officeDocument/2006/relationships/image" Target="../media/image1060.png"/><Relationship Id="rId5" Type="http://schemas.openxmlformats.org/officeDocument/2006/relationships/image" Target="../media/image990.png"/><Relationship Id="rId15" Type="http://schemas.openxmlformats.org/officeDocument/2006/relationships/image" Target="../media/image110.png"/><Relationship Id="rId10" Type="http://schemas.openxmlformats.org/officeDocument/2006/relationships/image" Target="../media/image1050.png"/><Relationship Id="rId4" Type="http://schemas.openxmlformats.org/officeDocument/2006/relationships/image" Target="../media/image980.png"/><Relationship Id="rId9" Type="http://schemas.openxmlformats.org/officeDocument/2006/relationships/image" Target="../media/image1040.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image" Target="../media/image77.png"/><Relationship Id="rId3" Type="http://schemas.openxmlformats.org/officeDocument/2006/relationships/image" Target="../media/image970.png"/><Relationship Id="rId7" Type="http://schemas.openxmlformats.org/officeDocument/2006/relationships/image" Target="../media/image1010.png"/><Relationship Id="rId2" Type="http://schemas.openxmlformats.org/officeDocument/2006/relationships/image" Target="../media/image112.png"/><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90.png"/><Relationship Id="rId15" Type="http://schemas.openxmlformats.org/officeDocument/2006/relationships/image" Target="../media/image79.png"/><Relationship Id="rId4" Type="http://schemas.openxmlformats.org/officeDocument/2006/relationships/image" Target="../media/image980.png"/><Relationship Id="rId9" Type="http://schemas.openxmlformats.org/officeDocument/2006/relationships/image" Target="../media/image111.png"/><Relationship Id="rId1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530.png"/></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hodrek.github.io/CS839_fall18/lectures/lecture_14/Lecture_14.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users.stat.umn.edu/~geyer/mcmc/burn.html" TargetMode="External"/><Relationship Id="rId7"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hyperlink" Target="https://besjournals.onlinelibrary.wiley.com/doi/10.1111/j.2041-210X.2011.00131.x"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3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000" dirty="0"/>
              <a:t>Intelligent Agents:</a:t>
            </a:r>
            <a:br>
              <a:rPr lang="en-GB" sz="4000" dirty="0"/>
            </a:br>
            <a:r>
              <a:rPr lang="en-GB" sz="4000" dirty="0"/>
              <a:t>Web-mining Agents</a:t>
            </a:r>
            <a:br>
              <a:rPr lang="en-GB" sz="4000" dirty="0"/>
            </a:br>
            <a:br>
              <a:rPr lang="en-GB" sz="4400" dirty="0"/>
            </a:br>
            <a:r>
              <a:rPr lang="en-GB" sz="5300"/>
              <a:t>Probabilistic Graphical </a:t>
            </a:r>
            <a:r>
              <a:rPr lang="en-GB" sz="5300" dirty="0"/>
              <a:t>Models</a:t>
            </a:r>
            <a:endParaRPr lang="en-GB" dirty="0"/>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Approximate Inference: Sampling</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
        <p:nvSpPr>
          <p:cNvPr id="4" name="TextBox 3">
            <a:extLst>
              <a:ext uri="{FF2B5EF4-FFF2-40B4-BE49-F238E27FC236}">
                <a16:creationId xmlns:a16="http://schemas.microsoft.com/office/drawing/2014/main" id="{1929D0D1-AEB0-314F-A26A-0A02AE1AC3EA}"/>
              </a:ext>
            </a:extLst>
          </p:cNvPr>
          <p:cNvSpPr txBox="1"/>
          <p:nvPr/>
        </p:nvSpPr>
        <p:spPr>
          <a:xfrm>
            <a:off x="6130837" y="4791836"/>
            <a:ext cx="2808000" cy="1634490"/>
          </a:xfrm>
          <a:prstGeom prst="wedgeRoundRectCallout">
            <a:avLst>
              <a:gd name="adj1" fmla="val -46872"/>
              <a:gd name="adj2" fmla="val -74671"/>
              <a:gd name="adj3" fmla="val 16667"/>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u="sng" dirty="0"/>
              <a:t>Update</a:t>
            </a:r>
            <a:r>
              <a:rPr lang="en-GB" dirty="0"/>
              <a:t>: Only sampling techniques are covered (variational inf. scrapped). </a:t>
            </a:r>
          </a:p>
          <a:p>
            <a:pPr marL="285750" indent="-285750">
              <a:buFont typeface="Arial" panose="020B0604020202020204" pitchFamily="34" charset="0"/>
              <a:buChar char="•"/>
            </a:pPr>
            <a:r>
              <a:rPr lang="en-GB" dirty="0"/>
              <a:t>Outlines are amended to reflect the change.</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a:t>Likelihood Weighting: Example</a:t>
            </a:r>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628650" y="1314994"/>
                <a:ext cx="6674573" cy="5406482"/>
              </a:xfrm>
            </p:spPr>
            <p:txBody>
              <a:bodyPr>
                <a:normAutofit fontScale="92500" lnSpcReduction="20000"/>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solidFill>
                              <a:schemeClr val="accent1"/>
                            </a:solidFill>
                            <a:latin typeface="Cambria Math" panose="02040503050406030204" pitchFamily="18" charset="0"/>
                          </a:rPr>
                          <m:t>𝐶</m:t>
                        </m:r>
                        <m:r>
                          <a:rPr lang="en-GB" altLang="ko-KR" i="1" smtClean="0">
                            <a:solidFill>
                              <a:schemeClr val="accent1"/>
                            </a:solidFill>
                            <a:latin typeface="Cambria Math" panose="02040503050406030204" pitchFamily="18" charset="0"/>
                          </a:rPr>
                          <m:t>=</m:t>
                        </m:r>
                        <m:r>
                          <a:rPr lang="en-GB" altLang="ko-KR" i="1" smtClean="0">
                            <a:solidFill>
                              <a:schemeClr val="accent1"/>
                            </a:solidFill>
                            <a:latin typeface="Cambria Math" panose="02040503050406030204" pitchFamily="18" charset="0"/>
                          </a:rPr>
                          <m:t>𝑡𝑟𝑢𝑒</m:t>
                        </m:r>
                        <m:r>
                          <a:rPr lang="en-GB" altLang="ko-KR" i="1" smtClean="0">
                            <a:latin typeface="Cambria Math" panose="02040503050406030204" pitchFamily="18" charset="0"/>
                          </a:rPr>
                          <m:t>,</m:t>
                        </m:r>
                        <m:r>
                          <a:rPr lang="de-DE" altLang="ko-KR" b="0" i="1" smtClean="0">
                            <a:solidFill>
                              <a:srgbClr val="7030A0"/>
                            </a:solidFill>
                            <a:latin typeface="Cambria Math" panose="02040503050406030204" pitchFamily="18" charset="0"/>
                          </a:rPr>
                          <m:t>𝑊</m:t>
                        </m:r>
                        <m:r>
                          <a:rPr lang="en-GB" altLang="ko-KR" i="1" smtClean="0">
                            <a:solidFill>
                              <a:srgbClr val="7030A0"/>
                            </a:solidFill>
                            <a:latin typeface="Cambria Math" panose="02040503050406030204" pitchFamily="18" charset="0"/>
                          </a:rPr>
                          <m:t> = </m:t>
                        </m:r>
                        <m:r>
                          <a:rPr lang="en-GB" altLang="ko-KR" i="1" smtClean="0">
                            <a:solidFill>
                              <a:srgbClr val="7030A0"/>
                            </a:solidFill>
                            <a:latin typeface="Cambria Math" panose="02040503050406030204" pitchFamily="18" charset="0"/>
                          </a:rPr>
                          <m:t>𝑡𝑟𝑢𝑒</m:t>
                        </m:r>
                      </m:e>
                    </m:d>
                  </m:oMath>
                </a14:m>
                <a:r>
                  <a:rPr lang="en-GB" altLang="ko-KR" dirty="0"/>
                  <a:t>?</a:t>
                </a:r>
              </a:p>
              <a:p>
                <a:pPr lvl="1"/>
                <a:r>
                  <a:rPr lang="en-GB" altLang="ko-KR" dirty="0"/>
                  <a:t>Topological order: </a:t>
                </a:r>
                <a14:m>
                  <m:oMath xmlns:m="http://schemas.openxmlformats.org/officeDocument/2006/math">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r>
                          <a:rPr lang="en-GB" altLang="ko-KR" i="1" smtClean="0">
                            <a:latin typeface="Cambria Math" panose="02040503050406030204" pitchFamily="18" charset="0"/>
                          </a:rPr>
                          <m:t>, </m:t>
                        </m:r>
                        <m:r>
                          <a:rPr lang="de-DE" altLang="ko-KR" b="0" i="1" smtClean="0">
                            <a:latin typeface="Cambria Math" panose="02040503050406030204" pitchFamily="18" charset="0"/>
                          </a:rPr>
                          <m:t>𝑆</m:t>
                        </m:r>
                        <m:r>
                          <a:rPr lang="en-GB" altLang="ko-KR" b="0" i="1" smtClean="0">
                            <a:latin typeface="Cambria Math" panose="02040503050406030204" pitchFamily="18" charset="0"/>
                          </a:rPr>
                          <m:t>,</m:t>
                        </m:r>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latin typeface="Cambria Math" panose="02040503050406030204" pitchFamily="18" charset="0"/>
                          </a:rPr>
                          <m:t>𝑊</m:t>
                        </m:r>
                      </m:e>
                    </m:d>
                  </m:oMath>
                </a14:m>
                <a:endParaRPr lang="en-GB" altLang="ko-KR" dirty="0"/>
              </a:p>
              <a:p>
                <a:r>
                  <a:rPr lang="en-GB" altLang="ko-KR" dirty="0"/>
                  <a:t>Sampling (repeat </a:t>
                </a:r>
                <a14:m>
                  <m:oMath xmlns:m="http://schemas.openxmlformats.org/officeDocument/2006/math">
                    <m:r>
                      <a:rPr lang="en-GB" altLang="ko-KR" i="1" dirty="0" smtClean="0">
                        <a:latin typeface="Cambria Math" panose="02040503050406030204" pitchFamily="18" charset="0"/>
                      </a:rPr>
                      <m:t>𝑁</m:t>
                    </m:r>
                  </m:oMath>
                </a14:m>
                <a:r>
                  <a:rPr lang="en-GB" altLang="ko-KR" dirty="0"/>
                  <a:t> times)</a:t>
                </a:r>
              </a:p>
              <a:p>
                <a:pPr lvl="1"/>
                <a:r>
                  <a:rPr lang="en-GB" altLang="ko-KR" dirty="0"/>
                  <a:t>Weight </a:t>
                </a:r>
                <a14:m>
                  <m:oMath xmlns:m="http://schemas.openxmlformats.org/officeDocument/2006/math">
                    <m:r>
                      <a:rPr lang="en-GB" altLang="ko-KR" i="1" dirty="0">
                        <a:latin typeface="Cambria Math" panose="02040503050406030204" pitchFamily="18" charset="0"/>
                      </a:rPr>
                      <m:t>𝑤</m:t>
                    </m:r>
                  </m:oMath>
                </a14:m>
                <a:r>
                  <a:rPr lang="en-GB" altLang="ko-KR" dirty="0"/>
                  <a:t> of sample is set to </a:t>
                </a:r>
                <a14:m>
                  <m:oMath xmlns:m="http://schemas.openxmlformats.org/officeDocument/2006/math">
                    <m:r>
                      <a:rPr lang="en-GB" altLang="ko-KR" i="1" dirty="0" smtClean="0">
                        <a:latin typeface="Cambria Math" panose="02040503050406030204" pitchFamily="18" charset="0"/>
                      </a:rPr>
                      <m:t>1.0</m:t>
                    </m:r>
                  </m:oMath>
                </a14:m>
                <a:endParaRPr lang="en-GB" altLang="ko-KR" dirty="0"/>
              </a:p>
              <a:p>
                <a:pPr lvl="1"/>
                <a14:m>
                  <m:oMath xmlns:m="http://schemas.openxmlformats.org/officeDocument/2006/math">
                    <m:r>
                      <a:rPr lang="de-DE" altLang="ko-KR" b="0" i="1" smtClean="0">
                        <a:solidFill>
                          <a:schemeClr val="accent1"/>
                        </a:solidFill>
                        <a:latin typeface="Cambria Math" panose="02040503050406030204" pitchFamily="18" charset="0"/>
                      </a:rPr>
                      <m:t>𝐶</m:t>
                    </m:r>
                  </m:oMath>
                </a14:m>
                <a:r>
                  <a:rPr lang="en-GB" altLang="ko-KR" dirty="0"/>
                  <a:t> is an evidence variable with value </a:t>
                </a:r>
                <a14:m>
                  <m:oMath xmlns:m="http://schemas.openxmlformats.org/officeDocument/2006/math">
                    <m:r>
                      <a:rPr lang="en-GB" altLang="ko-KR" i="1" smtClean="0">
                        <a:solidFill>
                          <a:schemeClr val="accent1"/>
                        </a:solidFill>
                        <a:latin typeface="Cambria Math" panose="02040503050406030204" pitchFamily="18" charset="0"/>
                      </a:rPr>
                      <m:t>𝑡𝑟𝑢𝑒</m:t>
                    </m:r>
                  </m:oMath>
                </a14:m>
                <a:r>
                  <a:rPr lang="en-GB" altLang="ko-KR" dirty="0"/>
                  <a:t> </a:t>
                </a:r>
              </a:p>
              <a:p>
                <a:pPr marL="457200" lvl="1" indent="0">
                  <a:buNone/>
                </a:pPr>
                <a14:m>
                  <m:oMathPara xmlns:m="http://schemas.openxmlformats.org/officeDocument/2006/math">
                    <m:oMathParaPr>
                      <m:jc m:val="centerGroup"/>
                    </m:oMathParaPr>
                    <m:oMath xmlns:m="http://schemas.openxmlformats.org/officeDocument/2006/math">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𝑃</m:t>
                      </m:r>
                      <m:d>
                        <m:dPr>
                          <m:ctrlPr>
                            <a:rPr lang="de-DE" altLang="ko-KR" b="0" i="1" dirty="0" smtClean="0">
                              <a:latin typeface="Cambria Math" panose="02040503050406030204" pitchFamily="18" charset="0"/>
                            </a:rPr>
                          </m:ctrlPr>
                        </m:dPr>
                        <m:e>
                          <m:r>
                            <a:rPr lang="de-DE" altLang="ko-KR" i="1" dirty="0" smtClean="0">
                              <a:solidFill>
                                <a:schemeClr val="accent1"/>
                              </a:solidFill>
                              <a:latin typeface="Cambria Math" panose="02040503050406030204" pitchFamily="18" charset="0"/>
                            </a:rPr>
                            <m:t>𝐶</m:t>
                          </m:r>
                          <m:r>
                            <a:rPr lang="en-GB" altLang="ko-KR" i="1" dirty="0">
                              <a:solidFill>
                                <a:schemeClr val="accent1"/>
                              </a:solidFill>
                              <a:latin typeface="Cambria Math" panose="02040503050406030204" pitchFamily="18" charset="0"/>
                            </a:rPr>
                            <m:t>=</m:t>
                          </m:r>
                          <m:r>
                            <a:rPr lang="en-GB" altLang="ko-KR" i="1" dirty="0">
                              <a:solidFill>
                                <a:schemeClr val="accent1"/>
                              </a:solidFill>
                              <a:latin typeface="Cambria Math" panose="02040503050406030204" pitchFamily="18" charset="0"/>
                            </a:rPr>
                            <m:t>𝑡𝑟𝑢𝑒</m:t>
                          </m:r>
                        </m:e>
                      </m:d>
                      <m:r>
                        <a:rPr lang="en-GB" altLang="ko-KR" i="1" dirty="0">
                          <a:latin typeface="Cambria Math" panose="02040503050406030204" pitchFamily="18" charset="0"/>
                        </a:rPr>
                        <m:t>=0.</m:t>
                      </m:r>
                      <m:r>
                        <a:rPr lang="de-DE" altLang="ko-KR" b="0" i="1" dirty="0" smtClean="0">
                          <a:latin typeface="Cambria Math" panose="02040503050406030204" pitchFamily="18" charset="0"/>
                        </a:rPr>
                        <m:t>5</m:t>
                      </m:r>
                    </m:oMath>
                  </m:oMathPara>
                </a14:m>
                <a:endParaRPr lang="en-GB" altLang="ko-KR" dirty="0"/>
              </a:p>
              <a:p>
                <a:pPr lvl="1"/>
                <a:r>
                  <a:rPr lang="en-GB" altLang="ko-KR" dirty="0"/>
                  <a:t>Sample from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𝑆</m:t>
                        </m:r>
                        <m:r>
                          <a:rPr lang="de-DE" altLang="ko-KR" b="0" i="1" smtClean="0">
                            <a:latin typeface="Cambria Math" panose="02040503050406030204" pitchFamily="18" charset="0"/>
                          </a:rPr>
                          <m:t>|</m:t>
                        </m:r>
                        <m:r>
                          <a:rPr lang="de-DE" altLang="ko-KR" i="1" dirty="0">
                            <a:solidFill>
                              <a:schemeClr val="accent1"/>
                            </a:solidFill>
                            <a:latin typeface="Cambria Math" panose="02040503050406030204" pitchFamily="18" charset="0"/>
                          </a:rPr>
                          <m:t>𝐶</m:t>
                        </m:r>
                        <m:r>
                          <a:rPr lang="en-GB" altLang="ko-KR" i="1" dirty="0">
                            <a:solidFill>
                              <a:schemeClr val="accent1"/>
                            </a:solidFill>
                            <a:latin typeface="Cambria Math" panose="02040503050406030204" pitchFamily="18" charset="0"/>
                          </a:rPr>
                          <m:t>=</m:t>
                        </m:r>
                        <m:r>
                          <a:rPr lang="en-GB" altLang="ko-KR" i="1" dirty="0">
                            <a:solidFill>
                              <a:schemeClr val="accent1"/>
                            </a:solidFill>
                            <a:latin typeface="Cambria Math" panose="02040503050406030204" pitchFamily="18" charset="0"/>
                          </a:rPr>
                          <m:t>𝑡𝑟𝑢𝑒</m:t>
                        </m:r>
                      </m:e>
                    </m:d>
                    <m:r>
                      <a:rPr lang="en-GB" altLang="ko-KR" i="1" smtClean="0">
                        <a:latin typeface="Cambria Math" panose="02040503050406030204" pitchFamily="18" charset="0"/>
                      </a:rPr>
                      <m:t>=</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0.</m:t>
                        </m:r>
                        <m:r>
                          <a:rPr lang="de-DE" altLang="ko-KR" b="0" i="1" smtClean="0">
                            <a:latin typeface="Cambria Math" panose="02040503050406030204" pitchFamily="18" charset="0"/>
                          </a:rPr>
                          <m:t>1</m:t>
                        </m:r>
                        <m:r>
                          <a:rPr lang="en-GB" altLang="ko-KR" i="1" smtClean="0">
                            <a:latin typeface="Cambria Math" panose="02040503050406030204" pitchFamily="18" charset="0"/>
                          </a:rPr>
                          <m:t>,0.</m:t>
                        </m:r>
                        <m:r>
                          <a:rPr lang="de-DE" altLang="ko-KR" b="0" i="1" smtClean="0">
                            <a:latin typeface="Cambria Math" panose="02040503050406030204" pitchFamily="18" charset="0"/>
                          </a:rPr>
                          <m:t>9</m:t>
                        </m:r>
                      </m:e>
                    </m:d>
                    <m:r>
                      <a:rPr lang="en-GB" altLang="ko-KR" i="1" smtClean="0">
                        <a:latin typeface="Cambria Math" panose="02040503050406030204" pitchFamily="18" charset="0"/>
                        <a:ea typeface="Cambria Math" panose="02040503050406030204" pitchFamily="18" charset="0"/>
                      </a:rPr>
                      <m:t>→</m:t>
                    </m:r>
                    <m:r>
                      <a:rPr lang="de-DE" altLang="ko-KR" b="0" i="1" smtClean="0">
                        <a:solidFill>
                          <a:srgbClr val="C00000"/>
                        </a:solidFill>
                        <a:latin typeface="Cambria Math" panose="02040503050406030204" pitchFamily="18" charset="0"/>
                      </a:rPr>
                      <m:t>𝑓𝑎𝑙𝑠𝑒</m:t>
                    </m:r>
                  </m:oMath>
                </a14:m>
                <a:endParaRPr lang="en-GB" altLang="ko-KR" dirty="0"/>
              </a:p>
              <a:p>
                <a:pPr lvl="1"/>
                <a:r>
                  <a:rPr lang="en-GB" altLang="ko-KR" dirty="0"/>
                  <a:t>Sample from </a:t>
                </a:r>
                <a14:m>
                  <m:oMath xmlns:m="http://schemas.openxmlformats.org/officeDocument/2006/math">
                    <m:r>
                      <a:rPr lang="en-GB" altLang="ko-KR" i="1" dirty="0" smtClean="0">
                        <a:latin typeface="Cambria Math" panose="02040503050406030204" pitchFamily="18" charset="0"/>
                      </a:rPr>
                      <m:t>𝑃</m:t>
                    </m:r>
                    <m:d>
                      <m:dPr>
                        <m:ctrlPr>
                          <a:rPr lang="en-GB" altLang="ko-KR" i="1" dirty="0" smtClean="0">
                            <a:latin typeface="Cambria Math" panose="02040503050406030204" pitchFamily="18" charset="0"/>
                          </a:rPr>
                        </m:ctrlPr>
                      </m:dPr>
                      <m:e>
                        <m:r>
                          <a:rPr lang="de-DE" altLang="ko-KR" b="0" i="1" dirty="0" smtClean="0">
                            <a:latin typeface="Cambria Math" panose="02040503050406030204" pitchFamily="18" charset="0"/>
                          </a:rPr>
                          <m:t>𝑅</m:t>
                        </m:r>
                        <m:r>
                          <a:rPr lang="de-DE" altLang="ko-KR" b="0" i="1" dirty="0" smtClean="0">
                            <a:latin typeface="Cambria Math" panose="02040503050406030204" pitchFamily="18" charset="0"/>
                          </a:rPr>
                          <m:t>|</m:t>
                        </m:r>
                        <m:r>
                          <a:rPr lang="de-DE" altLang="ko-KR" b="0" i="1" dirty="0" smtClean="0">
                            <a:solidFill>
                              <a:schemeClr val="accent1"/>
                            </a:solidFill>
                            <a:latin typeface="Cambria Math" panose="02040503050406030204" pitchFamily="18" charset="0"/>
                          </a:rPr>
                          <m:t>𝐶</m:t>
                        </m:r>
                        <m:r>
                          <a:rPr lang="en-GB" altLang="ko-KR" i="1" dirty="0" smtClean="0">
                            <a:solidFill>
                              <a:schemeClr val="accent1"/>
                            </a:solidFill>
                            <a:latin typeface="Cambria Math" panose="02040503050406030204" pitchFamily="18" charset="0"/>
                          </a:rPr>
                          <m:t>=</m:t>
                        </m:r>
                        <m:r>
                          <a:rPr lang="en-GB" altLang="ko-KR" i="1" dirty="0" smtClean="0">
                            <a:solidFill>
                              <a:schemeClr val="accent1"/>
                            </a:solidFill>
                            <a:latin typeface="Cambria Math" panose="02040503050406030204" pitchFamily="18" charset="0"/>
                          </a:rPr>
                          <m:t>𝑡𝑟𝑢𝑒</m:t>
                        </m:r>
                      </m:e>
                    </m:d>
                    <m:r>
                      <a:rPr lang="en-GB" altLang="ko-KR" i="1" dirty="0" smtClean="0">
                        <a:latin typeface="Cambria Math" panose="02040503050406030204" pitchFamily="18" charset="0"/>
                      </a:rPr>
                      <m:t>=</m:t>
                    </m:r>
                    <m:d>
                      <m:dPr>
                        <m:ctrlPr>
                          <a:rPr lang="en-GB" altLang="ko-KR" i="1" dirty="0" smtClean="0">
                            <a:latin typeface="Cambria Math" panose="02040503050406030204" pitchFamily="18" charset="0"/>
                          </a:rPr>
                        </m:ctrlPr>
                      </m:dPr>
                      <m:e>
                        <m:r>
                          <a:rPr lang="en-GB" altLang="ko-KR" i="1" dirty="0" smtClean="0">
                            <a:latin typeface="Cambria Math" panose="02040503050406030204" pitchFamily="18" charset="0"/>
                          </a:rPr>
                          <m:t>0.8,0.2</m:t>
                        </m:r>
                      </m:e>
                    </m:d>
                    <m:r>
                      <a:rPr lang="en-GB" altLang="ko-KR" i="1" dirty="0" smtClean="0">
                        <a:latin typeface="Cambria Math" panose="02040503050406030204" pitchFamily="18" charset="0"/>
                        <a:ea typeface="Cambria Math" panose="02040503050406030204" pitchFamily="18" charset="0"/>
                      </a:rPr>
                      <m:t>→</m:t>
                    </m:r>
                    <m:r>
                      <a:rPr lang="en-GB" altLang="ko-KR" i="1" dirty="0" smtClean="0">
                        <a:solidFill>
                          <a:schemeClr val="accent4"/>
                        </a:solidFill>
                        <a:latin typeface="Cambria Math" panose="02040503050406030204" pitchFamily="18" charset="0"/>
                      </a:rPr>
                      <m:t>𝑡𝑟𝑢𝑒</m:t>
                    </m:r>
                  </m:oMath>
                </a14:m>
                <a:endParaRPr lang="en-GB" altLang="ko-KR" dirty="0"/>
              </a:p>
              <a:p>
                <a:pPr lvl="1"/>
                <a14:m>
                  <m:oMath xmlns:m="http://schemas.openxmlformats.org/officeDocument/2006/math">
                    <m:r>
                      <a:rPr lang="de-DE" altLang="ko-KR" b="0" i="1" dirty="0" smtClean="0">
                        <a:solidFill>
                          <a:srgbClr val="7030A0"/>
                        </a:solidFill>
                        <a:latin typeface="Cambria Math" panose="02040503050406030204" pitchFamily="18" charset="0"/>
                      </a:rPr>
                      <m:t>𝑊</m:t>
                    </m:r>
                  </m:oMath>
                </a14:m>
                <a:r>
                  <a:rPr lang="en-GB" altLang="ko-KR" dirty="0"/>
                  <a:t> is an evidence variable with value </a:t>
                </a:r>
                <a14:m>
                  <m:oMath xmlns:m="http://schemas.openxmlformats.org/officeDocument/2006/math">
                    <m:r>
                      <a:rPr lang="en-GB" altLang="ko-KR" i="1" dirty="0" smtClean="0">
                        <a:solidFill>
                          <a:srgbClr val="7030A0"/>
                        </a:solidFill>
                        <a:latin typeface="Cambria Math" panose="02040503050406030204" pitchFamily="18" charset="0"/>
                      </a:rPr>
                      <m:t>𝑡𝑟𝑢𝑒</m:t>
                    </m:r>
                  </m:oMath>
                </a14:m>
                <a:endParaRPr lang="de-DE" altLang="ko-KR" dirty="0">
                  <a:solidFill>
                    <a:schemeClr val="tx1"/>
                  </a:solidFill>
                </a:endParaRPr>
              </a:p>
              <a:p>
                <a:pPr marL="457200" lvl="1" indent="0">
                  <a:buNone/>
                </a:pPr>
                <a14:m>
                  <m:oMathPara xmlns:m="http://schemas.openxmlformats.org/officeDocument/2006/math">
                    <m:oMathParaPr>
                      <m:jc m:val="centerGroup"/>
                    </m:oMathParaPr>
                    <m:oMath xmlns:m="http://schemas.openxmlformats.org/officeDocument/2006/math">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𝑃</m:t>
                      </m:r>
                      <m:d>
                        <m:dPr>
                          <m:ctrlPr>
                            <a:rPr lang="en-GB" altLang="ko-KR" i="1" dirty="0">
                              <a:latin typeface="Cambria Math" panose="02040503050406030204" pitchFamily="18" charset="0"/>
                            </a:rPr>
                          </m:ctrlPr>
                        </m:dPr>
                        <m:e>
                          <m:r>
                            <a:rPr lang="de-DE" altLang="ko-KR" b="0" i="1" dirty="0" smtClean="0">
                              <a:solidFill>
                                <a:srgbClr val="7030A0"/>
                              </a:solidFill>
                              <a:latin typeface="Cambria Math" panose="02040503050406030204" pitchFamily="18" charset="0"/>
                            </a:rPr>
                            <m:t>𝑊</m:t>
                          </m:r>
                          <m:r>
                            <a:rPr lang="en-GB" altLang="ko-KR" i="1" dirty="0">
                              <a:solidFill>
                                <a:srgbClr val="7030A0"/>
                              </a:solidFill>
                              <a:latin typeface="Cambria Math" panose="02040503050406030204" pitchFamily="18" charset="0"/>
                            </a:rPr>
                            <m:t>=</m:t>
                          </m:r>
                          <m:r>
                            <a:rPr lang="en-GB" altLang="ko-KR" i="1" dirty="0">
                              <a:solidFill>
                                <a:srgbClr val="7030A0"/>
                              </a:solidFill>
                              <a:latin typeface="Cambria Math" panose="02040503050406030204" pitchFamily="18" charset="0"/>
                            </a:rPr>
                            <m:t>𝑡𝑟𝑢𝑒</m:t>
                          </m:r>
                        </m:e>
                        <m:e>
                          <m:r>
                            <a:rPr lang="de-DE" altLang="ko-KR" b="0" i="1" dirty="0" smtClean="0">
                              <a:solidFill>
                                <a:schemeClr val="tx1"/>
                              </a:solidFill>
                              <a:latin typeface="Cambria Math" panose="02040503050406030204" pitchFamily="18" charset="0"/>
                            </a:rPr>
                            <m:t>𝑆</m:t>
                          </m:r>
                          <m:r>
                            <a:rPr lang="en-GB" altLang="ko-KR" i="1" dirty="0">
                              <a:solidFill>
                                <a:schemeClr val="tx1"/>
                              </a:solidFill>
                              <a:latin typeface="Cambria Math" panose="02040503050406030204" pitchFamily="18" charset="0"/>
                            </a:rPr>
                            <m:t>=</m:t>
                          </m:r>
                          <m:r>
                            <a:rPr lang="de-DE" altLang="ko-KR" b="0" i="1" dirty="0" smtClean="0">
                              <a:solidFill>
                                <a:srgbClr val="C00000"/>
                              </a:solidFill>
                              <a:latin typeface="Cambria Math" panose="02040503050406030204" pitchFamily="18" charset="0"/>
                            </a:rPr>
                            <m:t>𝑓𝑎𝑙𝑠𝑒</m:t>
                          </m:r>
                          <m:r>
                            <a:rPr lang="de-DE" altLang="ko-KR" b="0" i="1" dirty="0" smtClean="0">
                              <a:solidFill>
                                <a:schemeClr val="tx1"/>
                              </a:solidFill>
                              <a:latin typeface="Cambria Math" panose="02040503050406030204" pitchFamily="18" charset="0"/>
                            </a:rPr>
                            <m:t>,</m:t>
                          </m:r>
                          <m:r>
                            <a:rPr lang="de-DE" altLang="ko-KR" b="0" i="1" dirty="0" smtClean="0">
                              <a:solidFill>
                                <a:schemeClr val="tx1"/>
                              </a:solidFill>
                              <a:latin typeface="Cambria Math" panose="02040503050406030204" pitchFamily="18" charset="0"/>
                            </a:rPr>
                            <m:t>𝑅</m:t>
                          </m:r>
                          <m:r>
                            <a:rPr lang="de-DE" altLang="ko-KR" b="0" i="1" dirty="0" smtClean="0">
                              <a:solidFill>
                                <a:schemeClr val="tx1"/>
                              </a:solidFill>
                              <a:latin typeface="Cambria Math" panose="02040503050406030204" pitchFamily="18" charset="0"/>
                            </a:rPr>
                            <m:t>=</m:t>
                          </m:r>
                          <m:r>
                            <a:rPr lang="de-DE" altLang="ko-KR" b="0" i="1" dirty="0" smtClean="0">
                              <a:solidFill>
                                <a:schemeClr val="accent4"/>
                              </a:solidFill>
                              <a:latin typeface="Cambria Math" panose="02040503050406030204" pitchFamily="18" charset="0"/>
                            </a:rPr>
                            <m:t>𝑡𝑟𝑢𝑒</m:t>
                          </m:r>
                        </m:e>
                      </m:d>
                      <m:r>
                        <a:rPr lang="en-GB" altLang="ko-KR" i="1" dirty="0">
                          <a:latin typeface="Cambria Math" panose="02040503050406030204" pitchFamily="18" charset="0"/>
                        </a:rPr>
                        <m:t>=0.</m:t>
                      </m:r>
                      <m:r>
                        <a:rPr lang="de-DE" altLang="ko-KR" b="0" i="1" dirty="0" smtClean="0">
                          <a:latin typeface="Cambria Math" panose="02040503050406030204" pitchFamily="18" charset="0"/>
                        </a:rPr>
                        <m:t>45</m:t>
                      </m:r>
                    </m:oMath>
                  </m:oMathPara>
                </a14:m>
                <a:endParaRPr lang="en-GB" altLang="ko-KR" dirty="0">
                  <a:solidFill>
                    <a:schemeClr val="accent1"/>
                  </a:solidFill>
                </a:endParaRPr>
              </a:p>
              <a:p>
                <a:pPr lvl="1"/>
                <a14:m>
                  <m:oMath xmlns:m="http://schemas.openxmlformats.org/officeDocument/2006/math">
                    <m:d>
                      <m:dPr>
                        <m:begChr m:val="["/>
                        <m:endChr m:val="]"/>
                        <m:ctrlPr>
                          <a:rPr lang="en-GB" altLang="ko-KR" i="1" dirty="0" smtClean="0">
                            <a:latin typeface="Cambria Math" panose="02040503050406030204" pitchFamily="18" charset="0"/>
                          </a:rPr>
                        </m:ctrlPr>
                      </m:dPr>
                      <m:e>
                        <m:r>
                          <a:rPr lang="en-GB" altLang="ko-KR" i="1" dirty="0" smtClean="0">
                            <a:solidFill>
                              <a:schemeClr val="accent1"/>
                            </a:solidFill>
                            <a:latin typeface="Cambria Math" panose="02040503050406030204" pitchFamily="18" charset="0"/>
                          </a:rPr>
                          <m:t>𝑡𝑟𝑢𝑒</m:t>
                        </m:r>
                        <m:r>
                          <a:rPr lang="en-GB" altLang="ko-KR" i="1" dirty="0" smtClean="0">
                            <a:latin typeface="Cambria Math" panose="02040503050406030204" pitchFamily="18" charset="0"/>
                          </a:rPr>
                          <m:t>, </m:t>
                        </m:r>
                        <m:r>
                          <a:rPr lang="de-DE" altLang="ko-KR" b="0" i="1" dirty="0" smtClean="0">
                            <a:solidFill>
                              <a:srgbClr val="C00000"/>
                            </a:solidFill>
                            <a:latin typeface="Cambria Math" panose="02040503050406030204" pitchFamily="18" charset="0"/>
                          </a:rPr>
                          <m:t>𝑓𝑎𝑙𝑠𝑒</m:t>
                        </m:r>
                        <m:r>
                          <a:rPr lang="en-GB" altLang="ko-KR" i="1" dirty="0" smtClean="0">
                            <a:latin typeface="Cambria Math" panose="02040503050406030204" pitchFamily="18" charset="0"/>
                          </a:rPr>
                          <m:t>, </m:t>
                        </m:r>
                        <m:r>
                          <a:rPr lang="en-GB" altLang="ko-KR" i="1" dirty="0" smtClean="0">
                            <a:solidFill>
                              <a:schemeClr val="accent4"/>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rgbClr val="7030A0"/>
                            </a:solidFill>
                            <a:latin typeface="Cambria Math" panose="02040503050406030204" pitchFamily="18" charset="0"/>
                          </a:rPr>
                          <m:t>𝑡𝑟𝑢𝑒</m:t>
                        </m:r>
                      </m:e>
                    </m:d>
                  </m:oMath>
                </a14:m>
                <a:r>
                  <a:rPr lang="en-GB" altLang="ko-KR" dirty="0"/>
                  <a:t> with weight </a:t>
                </a:r>
                <a14:m>
                  <m:oMath xmlns:m="http://schemas.openxmlformats.org/officeDocument/2006/math">
                    <m:r>
                      <a:rPr lang="en-GB" altLang="ko-KR" i="1" dirty="0" smtClean="0">
                        <a:latin typeface="Cambria Math" panose="02040503050406030204" pitchFamily="18" charset="0"/>
                      </a:rPr>
                      <m:t>0.</m:t>
                    </m:r>
                    <m:r>
                      <a:rPr lang="de-DE" altLang="ko-KR" b="0" i="1" dirty="0" smtClean="0">
                        <a:latin typeface="Cambria Math" panose="02040503050406030204" pitchFamily="18" charset="0"/>
                      </a:rPr>
                      <m:t>45</m:t>
                    </m:r>
                  </m:oMath>
                </a14:m>
                <a:endParaRPr lang="en-GB" altLang="ko-KR" dirty="0"/>
              </a:p>
              <a:p>
                <a:r>
                  <a:rPr lang="en-GB" altLang="ko-KR" dirty="0"/>
                  <a:t>Estimating</a:t>
                </a:r>
              </a:p>
              <a:p>
                <a:pPr lvl="1"/>
                <a:r>
                  <a:rPr lang="en-GB" altLang="ko-KR" dirty="0"/>
                  <a:t>Accumulate weights to either </a:t>
                </a:r>
                <a14:m>
                  <m:oMath xmlns:m="http://schemas.openxmlformats.org/officeDocument/2006/math">
                    <m:r>
                      <a:rPr lang="de-DE" altLang="ko-KR" b="0"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𝑡𝑟𝑢𝑒</m:t>
                    </m:r>
                  </m:oMath>
                </a14:m>
                <a:r>
                  <a:rPr lang="en-GB" altLang="ko-KR" dirty="0"/>
                  <a:t> </a:t>
                </a:r>
                <a:br>
                  <a:rPr lang="en-GB" altLang="ko-KR" dirty="0"/>
                </a:br>
                <a:r>
                  <a:rPr lang="en-GB" altLang="ko-KR" dirty="0"/>
                  <a:t>or </a:t>
                </a:r>
                <a14:m>
                  <m:oMath xmlns:m="http://schemas.openxmlformats.org/officeDocument/2006/math">
                    <m:r>
                      <a:rPr lang="en-GB" altLang="ko-KR"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𝑓𝑎𝑙𝑠𝑒</m:t>
                    </m:r>
                  </m:oMath>
                </a14:m>
                <a:endParaRPr lang="en-GB" altLang="ko-KR" dirty="0"/>
              </a:p>
              <a:p>
                <a:pPr lvl="2"/>
                <a:r>
                  <a:rPr lang="en-GB" altLang="ko-KR" dirty="0"/>
                  <a:t>Above sample goes toward </a:t>
                </a:r>
                <a14:m>
                  <m:oMath xmlns:m="http://schemas.openxmlformats.org/officeDocument/2006/math">
                    <m:r>
                      <a:rPr lang="de-DE" altLang="ko-KR" i="1" dirty="0">
                        <a:latin typeface="Cambria Math" panose="02040503050406030204" pitchFamily="18" charset="0"/>
                      </a:rPr>
                      <m:t>𝑅</m:t>
                    </m:r>
                    <m:r>
                      <a:rPr lang="en-GB" altLang="ko-KR" i="1" dirty="0">
                        <a:latin typeface="Cambria Math" panose="02040503050406030204" pitchFamily="18" charset="0"/>
                      </a:rPr>
                      <m:t>=</m:t>
                    </m:r>
                    <m:r>
                      <a:rPr lang="en-GB" altLang="ko-KR" i="1" dirty="0">
                        <a:latin typeface="Cambria Math" panose="02040503050406030204" pitchFamily="18" charset="0"/>
                      </a:rPr>
                      <m:t>𝑡𝑟𝑢𝑒</m:t>
                    </m:r>
                  </m:oMath>
                </a14:m>
                <a:r>
                  <a:rPr lang="en-GB" altLang="ko-KR" dirty="0"/>
                  <a:t> with</a:t>
                </a:r>
                <a:br>
                  <a:rPr lang="en-GB" altLang="ko-KR" dirty="0"/>
                </a:br>
                <a:r>
                  <a:rPr lang="en-GB" altLang="ko-KR" dirty="0"/>
                  <a:t>weight </a:t>
                </a:r>
                <a14:m>
                  <m:oMath xmlns:m="http://schemas.openxmlformats.org/officeDocument/2006/math">
                    <m:r>
                      <a:rPr lang="en-GB" altLang="ko-KR" i="1" dirty="0">
                        <a:latin typeface="Cambria Math" panose="02040503050406030204" pitchFamily="18" charset="0"/>
                      </a:rPr>
                      <m:t>0.</m:t>
                    </m:r>
                    <m:r>
                      <a:rPr lang="de-DE" altLang="ko-KR" i="1" dirty="0">
                        <a:latin typeface="Cambria Math" panose="02040503050406030204" pitchFamily="18" charset="0"/>
                      </a:rPr>
                      <m:t>45</m:t>
                    </m:r>
                  </m:oMath>
                </a14:m>
                <a:endParaRPr lang="en-GB" altLang="ko-KR" dirty="0"/>
              </a:p>
              <a:p>
                <a:pPr lvl="1"/>
                <a:r>
                  <a:rPr lang="en-GB" altLang="ko-KR" dirty="0"/>
                  <a:t>Normalise (= divide by sum of weights)</a:t>
                </a:r>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628650" y="1314994"/>
                <a:ext cx="6674573" cy="5406482"/>
              </a:xfrm>
              <a:blipFill>
                <a:blip r:embed="rId3"/>
                <a:stretch>
                  <a:fillRect l="-1521" t="-281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12"/>
          </p:nvPr>
        </p:nvSpPr>
        <p:spPr/>
        <p:txBody>
          <a:bodyPr/>
          <a:lstStyle/>
          <a:p>
            <a:fld id="{67C9959E-8E6B-B04C-9955-EA096F41CA7A}" type="slidenum">
              <a:rPr lang="en-GB" smtClean="0"/>
              <a:t>10</a:t>
            </a:fld>
            <a:endParaRPr lang="en-GB"/>
          </a:p>
        </p:txBody>
      </p:sp>
      <p:grpSp>
        <p:nvGrpSpPr>
          <p:cNvPr id="30" name="Group 29">
            <a:extLst>
              <a:ext uri="{FF2B5EF4-FFF2-40B4-BE49-F238E27FC236}">
                <a16:creationId xmlns:a16="http://schemas.microsoft.com/office/drawing/2014/main" id="{73B16A94-B149-3941-89F3-4E59E83F68E5}"/>
              </a:ext>
            </a:extLst>
          </p:cNvPr>
          <p:cNvGrpSpPr/>
          <p:nvPr/>
        </p:nvGrpSpPr>
        <p:grpSpPr>
          <a:xfrm>
            <a:off x="5471108" y="1193179"/>
            <a:ext cx="2620230" cy="1202374"/>
            <a:chOff x="4368884" y="1641603"/>
            <a:chExt cx="2620230" cy="1202374"/>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896EBF6-3CEF-1445-A9F8-0AE35FC4E2BE}"/>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𝐶𝑙𝑜𝑢𝑑𝑦</m:t>
                        </m:r>
                      </m:oMath>
                    </m:oMathPara>
                  </a14:m>
                  <a:endParaRPr lang="en-GB" sz="1400" dirty="0"/>
                </a:p>
              </p:txBody>
            </p:sp>
          </mc:Choice>
          <mc:Fallback xmlns="">
            <p:sp>
              <p:nvSpPr>
                <p:cNvPr id="6" name="Oval 5">
                  <a:extLst>
                    <a:ext uri="{FF2B5EF4-FFF2-40B4-BE49-F238E27FC236}">
                      <a16:creationId xmlns:a16="http://schemas.microsoft.com/office/drawing/2014/main" id="{2896EBF6-3CEF-1445-A9F8-0AE35FC4E2B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15D0F476-BE14-C84E-8227-C17C6FAB6616}"/>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𝑅𝑎𝑖𝑛</m:t>
                        </m:r>
                      </m:oMath>
                    </m:oMathPara>
                  </a14:m>
                  <a:endParaRPr lang="en-GB" sz="1400" dirty="0"/>
                </a:p>
              </p:txBody>
            </p:sp>
          </mc:Choice>
          <mc:Fallback xmlns="">
            <p:sp>
              <p:nvSpPr>
                <p:cNvPr id="9" name="Oval 8">
                  <a:extLst>
                    <a:ext uri="{FF2B5EF4-FFF2-40B4-BE49-F238E27FC236}">
                      <a16:creationId xmlns:a16="http://schemas.microsoft.com/office/drawing/2014/main" id="{15D0F476-BE14-C84E-8227-C17C6FAB6616}"/>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DACC8F4F-BA76-0140-BFB2-EF9517E7FC6A}"/>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𝑆𝑝𝑟𝑖𝑛𝑘𝑙𝑒𝑟</m:t>
                        </m:r>
                      </m:oMath>
                    </m:oMathPara>
                  </a14:m>
                  <a:endParaRPr lang="en-GB" sz="1400" dirty="0">
                    <a:solidFill>
                      <a:srgbClr val="C00000"/>
                    </a:solidFill>
                  </a:endParaRPr>
                </a:p>
              </p:txBody>
            </p:sp>
          </mc:Choice>
          <mc:Fallback xmlns="">
            <p:sp>
              <p:nvSpPr>
                <p:cNvPr id="10" name="Oval 9">
                  <a:extLst>
                    <a:ext uri="{FF2B5EF4-FFF2-40B4-BE49-F238E27FC236}">
                      <a16:creationId xmlns:a16="http://schemas.microsoft.com/office/drawing/2014/main" id="{DACC8F4F-BA76-0140-BFB2-EF9517E7FC6A}"/>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6DF6E5BB-3BE5-7048-9B6B-6958F0FCBF53}"/>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𝑊𝑒𝑡𝐺𝑟𝑎𝑠𝑠</m:t>
                        </m:r>
                      </m:oMath>
                    </m:oMathPara>
                  </a14:m>
                  <a:endParaRPr lang="en-GB" sz="1400" dirty="0">
                    <a:solidFill>
                      <a:srgbClr val="7030A0"/>
                    </a:solidFill>
                  </a:endParaRPr>
                </a:p>
              </p:txBody>
            </p:sp>
          </mc:Choice>
          <mc:Fallback xmlns="">
            <p:sp>
              <p:nvSpPr>
                <p:cNvPr id="11" name="Oval 10">
                  <a:extLst>
                    <a:ext uri="{FF2B5EF4-FFF2-40B4-BE49-F238E27FC236}">
                      <a16:creationId xmlns:a16="http://schemas.microsoft.com/office/drawing/2014/main" id="{6DF6E5BB-3BE5-7048-9B6B-6958F0FCBF53}"/>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5BF6BCA7-8F08-8F45-A06C-6C85F7518C56}"/>
                </a:ext>
              </a:extLst>
            </p:cNvPr>
            <p:cNvCxnSpPr>
              <a:stCxn id="6" idx="3"/>
              <a:endCxn id="1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8AF59CC-4535-3046-A6D4-A20CAA148456}"/>
                </a:ext>
              </a:extLst>
            </p:cNvPr>
            <p:cNvCxnSpPr>
              <a:cxnSpLocks/>
              <a:stCxn id="10" idx="4"/>
              <a:endCxn id="1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53A906DC-1062-5742-85C4-010EA2C66DC5}"/>
                </a:ext>
              </a:extLst>
            </p:cNvPr>
            <p:cNvCxnSpPr>
              <a:cxnSpLocks/>
              <a:stCxn id="9" idx="4"/>
              <a:endCxn id="1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2B1B13E-F4A0-8042-97AE-A3F014033BE8}"/>
                </a:ext>
              </a:extLst>
            </p:cNvPr>
            <p:cNvCxnSpPr>
              <a:cxnSpLocks/>
              <a:stCxn id="6" idx="5"/>
              <a:endCxn id="9"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9F5AA3BF-C93E-0F4C-8EEF-444FA5702424}"/>
                  </a:ext>
                </a:extLst>
              </p:cNvPr>
              <p:cNvGraphicFramePr>
                <a:graphicFrameLocks noGrp="1"/>
              </p:cNvGraphicFramePr>
              <p:nvPr>
                <p:extLst>
                  <p:ext uri="{D42A27DB-BD31-4B8C-83A1-F6EECF244321}">
                    <p14:modId xmlns:p14="http://schemas.microsoft.com/office/powerpoint/2010/main" val="1866754143"/>
                  </p:ext>
                </p:extLst>
              </p:nvPr>
            </p:nvGraphicFramePr>
            <p:xfrm>
              <a:off x="7396203" y="2692943"/>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𝐶</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latin typeface="Cambria Math" panose="02040503050406030204" pitchFamily="18" charset="0"/>
                                  </a:rPr>
                                  <m:t>𝑃</m:t>
                                </m:r>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𝑠</m:t>
                                    </m:r>
                                    <m:r>
                                      <a:rPr lang="de-DE" sz="1400" b="0" i="1" dirty="0" smtClean="0">
                                        <a:latin typeface="Cambria Math" panose="02040503050406030204" pitchFamily="18" charset="0"/>
                                      </a:rPr>
                                      <m:t>|</m:t>
                                    </m:r>
                                    <m:r>
                                      <a:rPr lang="de-DE" sz="1400" b="0" i="1" dirty="0" smtClean="0">
                                        <a:latin typeface="Cambria Math" panose="02040503050406030204" pitchFamily="18" charset="0"/>
                                      </a:rPr>
                                      <m:t>𝐶</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𝑡𝑟𝑢𝑒</m:t>
                                </m:r>
                              </m:oMath>
                            </m:oMathPara>
                          </a14:m>
                          <a:endParaRPr lang="en-GB" sz="1400"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0.1</m:t>
                                </m:r>
                              </m:oMath>
                            </m:oMathPara>
                          </a14:m>
                          <a:endParaRPr lang="en-GB" sz="1400" dirty="0">
                            <a:solidFill>
                              <a:schemeClr val="accent1"/>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0.5</m:t>
                                </m:r>
                              </m:oMath>
                            </m:oMathPara>
                          </a14:m>
                          <a:endParaRPr lang="en-GB" sz="1400" dirty="0"/>
                        </a:p>
                      </a:txBody>
                      <a:tcPr/>
                    </a:tc>
                    <a:extLst>
                      <a:ext uri="{0D108BD9-81ED-4DB2-BD59-A6C34878D82A}">
                        <a16:rowId xmlns:a16="http://schemas.microsoft.com/office/drawing/2014/main" val="2701488173"/>
                      </a:ext>
                    </a:extLst>
                  </a:tr>
                </a:tbl>
              </a:graphicData>
            </a:graphic>
          </p:graphicFrame>
        </mc:Choice>
        <mc:Fallback xmlns="">
          <p:graphicFrame>
            <p:nvGraphicFramePr>
              <p:cNvPr id="29" name="Table 28">
                <a:extLst>
                  <a:ext uri="{FF2B5EF4-FFF2-40B4-BE49-F238E27FC236}">
                    <a16:creationId xmlns:a16="http://schemas.microsoft.com/office/drawing/2014/main" id="{9F5AA3BF-C93E-0F4C-8EEF-444FA5702424}"/>
                  </a:ext>
                </a:extLst>
              </p:cNvPr>
              <p:cNvGraphicFramePr>
                <a:graphicFrameLocks noGrp="1"/>
              </p:cNvGraphicFramePr>
              <p:nvPr>
                <p:extLst>
                  <p:ext uri="{D42A27DB-BD31-4B8C-83A1-F6EECF244321}">
                    <p14:modId xmlns:p14="http://schemas.microsoft.com/office/powerpoint/2010/main" val="1866754143"/>
                  </p:ext>
                </p:extLst>
              </p:nvPr>
            </p:nvGraphicFramePr>
            <p:xfrm>
              <a:off x="7396203" y="2692943"/>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8"/>
                          <a:stretch>
                            <a:fillRect l="-1961" t="-4167" r="-119608" b="-208333"/>
                          </a:stretch>
                        </a:blipFill>
                      </a:tcPr>
                    </a:tc>
                    <a:tc>
                      <a:txBody>
                        <a:bodyPr/>
                        <a:lstStyle/>
                        <a:p>
                          <a:endParaRPr lang="en-US"/>
                        </a:p>
                      </a:txBody>
                      <a:tcPr>
                        <a:blipFill>
                          <a:blip r:embed="rId8"/>
                          <a:stretch>
                            <a:fillRect l="-88136" t="-4167" r="-3390"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8"/>
                          <a:stretch>
                            <a:fillRect l="-1961" t="-100000" r="-119608" b="-100000"/>
                          </a:stretch>
                        </a:blipFill>
                      </a:tcPr>
                    </a:tc>
                    <a:tc>
                      <a:txBody>
                        <a:bodyPr/>
                        <a:lstStyle/>
                        <a:p>
                          <a:endParaRPr lang="en-US"/>
                        </a:p>
                      </a:txBody>
                      <a:tcPr>
                        <a:blipFill>
                          <a:blip r:embed="rId8"/>
                          <a:stretch>
                            <a:fillRect l="-88136" t="-100000" r="-339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8"/>
                          <a:stretch>
                            <a:fillRect l="-1961" t="-208333" r="-119608" b="-4167"/>
                          </a:stretch>
                        </a:blipFill>
                      </a:tcPr>
                    </a:tc>
                    <a:tc>
                      <a:txBody>
                        <a:bodyPr/>
                        <a:lstStyle/>
                        <a:p>
                          <a:endParaRPr lang="en-US"/>
                        </a:p>
                      </a:txBody>
                      <a:tcPr>
                        <a:blipFill>
                          <a:blip r:embed="rId8"/>
                          <a:stretch>
                            <a:fillRect l="-88136" t="-208333" r="-3390"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2" name="Table 31">
                <a:extLst>
                  <a:ext uri="{FF2B5EF4-FFF2-40B4-BE49-F238E27FC236}">
                    <a16:creationId xmlns:a16="http://schemas.microsoft.com/office/drawing/2014/main" id="{17580C2A-D6AA-854A-BF0A-12DE90CD4772}"/>
                  </a:ext>
                </a:extLst>
              </p:cNvPr>
              <p:cNvGraphicFramePr>
                <a:graphicFrameLocks noGrp="1"/>
              </p:cNvGraphicFramePr>
              <p:nvPr>
                <p:extLst>
                  <p:ext uri="{D42A27DB-BD31-4B8C-83A1-F6EECF244321}">
                    <p14:modId xmlns:p14="http://schemas.microsoft.com/office/powerpoint/2010/main" val="1820490897"/>
                  </p:ext>
                </p:extLst>
              </p:nvPr>
            </p:nvGraphicFramePr>
            <p:xfrm>
              <a:off x="7396203" y="3759647"/>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𝐶</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latin typeface="Cambria Math" panose="02040503050406030204" pitchFamily="18" charset="0"/>
                                  </a:rPr>
                                  <m:t>𝑃</m:t>
                                </m:r>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𝑟</m:t>
                                    </m:r>
                                    <m:r>
                                      <a:rPr lang="de-DE" sz="1400" b="0" i="1" dirty="0" smtClean="0">
                                        <a:latin typeface="Cambria Math" panose="02040503050406030204" pitchFamily="18" charset="0"/>
                                      </a:rPr>
                                      <m:t>|</m:t>
                                    </m:r>
                                    <m:r>
                                      <a:rPr lang="de-DE" sz="1400" b="0" i="1" dirty="0" smtClean="0">
                                        <a:latin typeface="Cambria Math" panose="02040503050406030204" pitchFamily="18" charset="0"/>
                                      </a:rPr>
                                      <m:t>𝐶</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solidFill>
                                      <a:schemeClr val="accent1"/>
                                    </a:solidFill>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0.8</m:t>
                                </m:r>
                              </m:oMath>
                            </m:oMathPara>
                          </a14:m>
                          <a:endParaRPr lang="en-GB" sz="1400" dirty="0">
                            <a:solidFill>
                              <a:schemeClr val="accent1"/>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0.2</m:t>
                                </m:r>
                              </m:oMath>
                            </m:oMathPara>
                          </a14:m>
                          <a:endParaRPr lang="en-GB" sz="1400" dirty="0"/>
                        </a:p>
                      </a:txBody>
                      <a:tcPr/>
                    </a:tc>
                    <a:extLst>
                      <a:ext uri="{0D108BD9-81ED-4DB2-BD59-A6C34878D82A}">
                        <a16:rowId xmlns:a16="http://schemas.microsoft.com/office/drawing/2014/main" val="2701488173"/>
                      </a:ext>
                    </a:extLst>
                  </a:tr>
                </a:tbl>
              </a:graphicData>
            </a:graphic>
          </p:graphicFrame>
        </mc:Choice>
        <mc:Fallback xmlns="">
          <p:graphicFrame>
            <p:nvGraphicFramePr>
              <p:cNvPr id="32" name="Table 31">
                <a:extLst>
                  <a:ext uri="{FF2B5EF4-FFF2-40B4-BE49-F238E27FC236}">
                    <a16:creationId xmlns:a16="http://schemas.microsoft.com/office/drawing/2014/main" id="{17580C2A-D6AA-854A-BF0A-12DE90CD4772}"/>
                  </a:ext>
                </a:extLst>
              </p:cNvPr>
              <p:cNvGraphicFramePr>
                <a:graphicFrameLocks noGrp="1"/>
              </p:cNvGraphicFramePr>
              <p:nvPr>
                <p:extLst>
                  <p:ext uri="{D42A27DB-BD31-4B8C-83A1-F6EECF244321}">
                    <p14:modId xmlns:p14="http://schemas.microsoft.com/office/powerpoint/2010/main" val="1820490897"/>
                  </p:ext>
                </p:extLst>
              </p:nvPr>
            </p:nvGraphicFramePr>
            <p:xfrm>
              <a:off x="7396203" y="3759647"/>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9"/>
                          <a:stretch>
                            <a:fillRect l="-1961" t="-4167" r="-119608" b="-208333"/>
                          </a:stretch>
                        </a:blipFill>
                      </a:tcPr>
                    </a:tc>
                    <a:tc>
                      <a:txBody>
                        <a:bodyPr/>
                        <a:lstStyle/>
                        <a:p>
                          <a:endParaRPr lang="en-US"/>
                        </a:p>
                      </a:txBody>
                      <a:tcPr>
                        <a:blipFill>
                          <a:blip r:embed="rId9"/>
                          <a:stretch>
                            <a:fillRect l="-88136" t="-4167" r="-3390"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9"/>
                          <a:stretch>
                            <a:fillRect l="-1961" t="-100000" r="-119608" b="-100000"/>
                          </a:stretch>
                        </a:blipFill>
                      </a:tcPr>
                    </a:tc>
                    <a:tc>
                      <a:txBody>
                        <a:bodyPr/>
                        <a:lstStyle/>
                        <a:p>
                          <a:endParaRPr lang="en-US"/>
                        </a:p>
                      </a:txBody>
                      <a:tcPr>
                        <a:blipFill>
                          <a:blip r:embed="rId9"/>
                          <a:stretch>
                            <a:fillRect l="-88136" t="-100000" r="-339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9"/>
                          <a:stretch>
                            <a:fillRect l="-1961" t="-208333" r="-119608" b="-4167"/>
                          </a:stretch>
                        </a:blipFill>
                      </a:tcPr>
                    </a:tc>
                    <a:tc>
                      <a:txBody>
                        <a:bodyPr/>
                        <a:lstStyle/>
                        <a:p>
                          <a:endParaRPr lang="en-US"/>
                        </a:p>
                      </a:txBody>
                      <a:tcPr>
                        <a:blipFill>
                          <a:blip r:embed="rId9"/>
                          <a:stretch>
                            <a:fillRect l="-88136" t="-208333" r="-3390"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7E3C3134-94FE-2144-8220-7676CC3C7CED}"/>
                  </a:ext>
                </a:extLst>
              </p:cNvPr>
              <p:cNvGraphicFramePr>
                <a:graphicFrameLocks noGrp="1"/>
              </p:cNvGraphicFramePr>
              <p:nvPr>
                <p:extLst>
                  <p:ext uri="{D42A27DB-BD31-4B8C-83A1-F6EECF244321}">
                    <p14:modId xmlns:p14="http://schemas.microsoft.com/office/powerpoint/2010/main" val="2208375672"/>
                  </p:ext>
                </p:extLst>
              </p:nvPr>
            </p:nvGraphicFramePr>
            <p:xfrm>
              <a:off x="6536708" y="4826351"/>
              <a:ext cx="2254758" cy="1530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𝑆</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𝑅</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solidFill>
                                      <a:srgbClr val="B14AFD"/>
                                    </a:solidFill>
                                    <a:latin typeface="Cambria Math" panose="02040503050406030204" pitchFamily="18" charset="0"/>
                                  </a:rPr>
                                  <m:t>𝑃</m:t>
                                </m:r>
                                <m:d>
                                  <m:dPr>
                                    <m:ctrlPr>
                                      <a:rPr lang="de-DE" sz="1400" b="0" i="1" dirty="0" smtClean="0">
                                        <a:solidFill>
                                          <a:srgbClr val="B14AFD"/>
                                        </a:solidFill>
                                        <a:latin typeface="Cambria Math" panose="02040503050406030204" pitchFamily="18" charset="0"/>
                                      </a:rPr>
                                    </m:ctrlPr>
                                  </m:dPr>
                                  <m:e>
                                    <m:r>
                                      <a:rPr lang="de-DE" sz="1400" b="0" i="1" dirty="0" smtClean="0">
                                        <a:solidFill>
                                          <a:srgbClr val="B14AFD"/>
                                        </a:solidFill>
                                        <a:latin typeface="Cambria Math" panose="02040503050406030204" pitchFamily="18" charset="0"/>
                                      </a:rPr>
                                      <m:t>𝑤</m:t>
                                    </m:r>
                                    <m:r>
                                      <a:rPr lang="de-DE" sz="1400" b="0" i="1" dirty="0" smtClean="0">
                                        <a:solidFill>
                                          <a:srgbClr val="B14AFD"/>
                                        </a:solidFill>
                                        <a:latin typeface="Cambria Math" panose="02040503050406030204" pitchFamily="18" charset="0"/>
                                      </a:rPr>
                                      <m:t>|</m:t>
                                    </m:r>
                                    <m:r>
                                      <a:rPr lang="de-DE" sz="1400" b="0" i="1" dirty="0" smtClean="0">
                                        <a:solidFill>
                                          <a:srgbClr val="B14AFD"/>
                                        </a:solidFill>
                                        <a:latin typeface="Cambria Math" panose="02040503050406030204" pitchFamily="18" charset="0"/>
                                      </a:rPr>
                                      <m:t>𝑆</m:t>
                                    </m:r>
                                    <m:r>
                                      <a:rPr lang="de-DE" sz="1400" b="0" i="1" dirty="0" smtClean="0">
                                        <a:solidFill>
                                          <a:srgbClr val="B14AFD"/>
                                        </a:solidFill>
                                        <a:latin typeface="Cambria Math" panose="02040503050406030204" pitchFamily="18" charset="0"/>
                                      </a:rPr>
                                      <m:t>,</m:t>
                                    </m:r>
                                    <m:r>
                                      <a:rPr lang="de-DE" sz="1400" b="0" i="1" dirty="0" smtClean="0">
                                        <a:solidFill>
                                          <a:srgbClr val="B14AFD"/>
                                        </a:solidFill>
                                        <a:latin typeface="Cambria Math" panose="02040503050406030204" pitchFamily="18" charset="0"/>
                                      </a:rPr>
                                      <m:t>𝑅</m:t>
                                    </m:r>
                                  </m:e>
                                </m:d>
                              </m:oMath>
                            </m:oMathPara>
                          </a14:m>
                          <a:endParaRPr lang="en-GB" sz="1400" b="0" dirty="0">
                            <a:solidFill>
                              <a:srgbClr val="B14AFD"/>
                            </a:solidFill>
                          </a:endParaRPr>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0.99</m:t>
                                </m:r>
                              </m:oMath>
                            </m:oMathPara>
                          </a14:m>
                          <a:endParaRPr lang="en-GB" sz="1400" dirty="0">
                            <a:solidFill>
                              <a:srgbClr val="7030A0"/>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0.9</m:t>
                                </m:r>
                              </m:oMath>
                            </m:oMathPara>
                          </a14:m>
                          <a:endParaRPr lang="en-GB" sz="1400" dirty="0">
                            <a:solidFill>
                              <a:srgbClr val="7030A0"/>
                            </a:solidFill>
                          </a:endParaRPr>
                        </a:p>
                      </a:txBody>
                      <a:tcPr/>
                    </a:tc>
                    <a:extLst>
                      <a:ext uri="{0D108BD9-81ED-4DB2-BD59-A6C34878D82A}">
                        <a16:rowId xmlns:a16="http://schemas.microsoft.com/office/drawing/2014/main" val="2701488173"/>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0.9</m:t>
                                </m:r>
                              </m:oMath>
                            </m:oMathPara>
                          </a14:m>
                          <a:endParaRPr lang="en-GB" sz="1400" dirty="0">
                            <a:solidFill>
                              <a:srgbClr val="7030A0"/>
                            </a:solidFill>
                          </a:endParaRPr>
                        </a:p>
                      </a:txBody>
                      <a:tcPr/>
                    </a:tc>
                    <a:extLst>
                      <a:ext uri="{0D108BD9-81ED-4DB2-BD59-A6C34878D82A}">
                        <a16:rowId xmlns:a16="http://schemas.microsoft.com/office/drawing/2014/main" val="221395421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0.9</m:t>
                                </m:r>
                              </m:oMath>
                            </m:oMathPara>
                          </a14:m>
                          <a:endParaRPr lang="en-GB" sz="1400" dirty="0">
                            <a:solidFill>
                              <a:srgbClr val="7030A0"/>
                            </a:solidFill>
                          </a:endParaRPr>
                        </a:p>
                      </a:txBody>
                      <a:tcPr/>
                    </a:tc>
                    <a:extLst>
                      <a:ext uri="{0D108BD9-81ED-4DB2-BD59-A6C34878D82A}">
                        <a16:rowId xmlns:a16="http://schemas.microsoft.com/office/drawing/2014/main" val="2223221946"/>
                      </a:ext>
                    </a:extLst>
                  </a:tr>
                </a:tbl>
              </a:graphicData>
            </a:graphic>
          </p:graphicFrame>
        </mc:Choice>
        <mc:Fallback xmlns="">
          <p:graphicFrame>
            <p:nvGraphicFramePr>
              <p:cNvPr id="33" name="Table 32">
                <a:extLst>
                  <a:ext uri="{FF2B5EF4-FFF2-40B4-BE49-F238E27FC236}">
                    <a16:creationId xmlns:a16="http://schemas.microsoft.com/office/drawing/2014/main" id="{7E3C3134-94FE-2144-8220-7676CC3C7CED}"/>
                  </a:ext>
                </a:extLst>
              </p:cNvPr>
              <p:cNvGraphicFramePr>
                <a:graphicFrameLocks noGrp="1"/>
              </p:cNvGraphicFramePr>
              <p:nvPr>
                <p:extLst>
                  <p:ext uri="{D42A27DB-BD31-4B8C-83A1-F6EECF244321}">
                    <p14:modId xmlns:p14="http://schemas.microsoft.com/office/powerpoint/2010/main" val="2208375672"/>
                  </p:ext>
                </p:extLst>
              </p:nvPr>
            </p:nvGraphicFramePr>
            <p:xfrm>
              <a:off x="6536708" y="4826351"/>
              <a:ext cx="2254758" cy="1530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endParaRPr lang="en-US"/>
                        </a:p>
                      </a:txBody>
                      <a:tcPr>
                        <a:blipFill>
                          <a:blip r:embed="rId10"/>
                          <a:stretch>
                            <a:fillRect t="-4167" r="-246154" b="-408333"/>
                          </a:stretch>
                        </a:blipFill>
                      </a:tcPr>
                    </a:tc>
                    <a:tc>
                      <a:txBody>
                        <a:bodyPr/>
                        <a:lstStyle/>
                        <a:p>
                          <a:endParaRPr lang="en-US"/>
                        </a:p>
                      </a:txBody>
                      <a:tcPr>
                        <a:blipFill>
                          <a:blip r:embed="rId10"/>
                          <a:stretch>
                            <a:fillRect l="-101961" t="-4167" r="-150980" b="-408333"/>
                          </a:stretch>
                        </a:blipFill>
                      </a:tcPr>
                    </a:tc>
                    <a:tc>
                      <a:txBody>
                        <a:bodyPr/>
                        <a:lstStyle/>
                        <a:p>
                          <a:endParaRPr lang="en-US"/>
                        </a:p>
                      </a:txBody>
                      <a:tcPr>
                        <a:blipFill>
                          <a:blip r:embed="rId10"/>
                          <a:stretch>
                            <a:fillRect l="-135526" t="-4167" r="-1316" b="-4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10"/>
                          <a:stretch>
                            <a:fillRect t="-104167" r="-246154" b="-308333"/>
                          </a:stretch>
                        </a:blipFill>
                      </a:tcPr>
                    </a:tc>
                    <a:tc>
                      <a:txBody>
                        <a:bodyPr/>
                        <a:lstStyle/>
                        <a:p>
                          <a:endParaRPr lang="en-US"/>
                        </a:p>
                      </a:txBody>
                      <a:tcPr>
                        <a:blipFill>
                          <a:blip r:embed="rId10"/>
                          <a:stretch>
                            <a:fillRect l="-101961" t="-104167" r="-150980" b="-308333"/>
                          </a:stretch>
                        </a:blipFill>
                      </a:tcPr>
                    </a:tc>
                    <a:tc>
                      <a:txBody>
                        <a:bodyPr/>
                        <a:lstStyle/>
                        <a:p>
                          <a:endParaRPr lang="en-US"/>
                        </a:p>
                      </a:txBody>
                      <a:tcPr>
                        <a:blipFill>
                          <a:blip r:embed="rId10"/>
                          <a:stretch>
                            <a:fillRect l="-135526" t="-104167" r="-1316" b="-308333"/>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10"/>
                          <a:stretch>
                            <a:fillRect t="-196000" r="-246154" b="-196000"/>
                          </a:stretch>
                        </a:blipFill>
                      </a:tcPr>
                    </a:tc>
                    <a:tc>
                      <a:txBody>
                        <a:bodyPr/>
                        <a:lstStyle/>
                        <a:p>
                          <a:endParaRPr lang="en-US"/>
                        </a:p>
                      </a:txBody>
                      <a:tcPr>
                        <a:blipFill>
                          <a:blip r:embed="rId10"/>
                          <a:stretch>
                            <a:fillRect l="-101961" t="-196000" r="-150980" b="-196000"/>
                          </a:stretch>
                        </a:blipFill>
                      </a:tcPr>
                    </a:tc>
                    <a:tc>
                      <a:txBody>
                        <a:bodyPr/>
                        <a:lstStyle/>
                        <a:p>
                          <a:endParaRPr lang="en-US"/>
                        </a:p>
                      </a:txBody>
                      <a:tcPr>
                        <a:blipFill>
                          <a:blip r:embed="rId10"/>
                          <a:stretch>
                            <a:fillRect l="-135526" t="-196000" r="-1316" b="-196000"/>
                          </a:stretch>
                        </a:blipFill>
                      </a:tcPr>
                    </a:tc>
                    <a:extLst>
                      <a:ext uri="{0D108BD9-81ED-4DB2-BD59-A6C34878D82A}">
                        <a16:rowId xmlns:a16="http://schemas.microsoft.com/office/drawing/2014/main" val="2701488173"/>
                      </a:ext>
                    </a:extLst>
                  </a:tr>
                  <a:tr h="306000">
                    <a:tc>
                      <a:txBody>
                        <a:bodyPr/>
                        <a:lstStyle/>
                        <a:p>
                          <a:endParaRPr lang="en-US"/>
                        </a:p>
                      </a:txBody>
                      <a:tcPr>
                        <a:blipFill>
                          <a:blip r:embed="rId10"/>
                          <a:stretch>
                            <a:fillRect t="-308333" r="-246154" b="-104167"/>
                          </a:stretch>
                        </a:blipFill>
                      </a:tcPr>
                    </a:tc>
                    <a:tc>
                      <a:txBody>
                        <a:bodyPr/>
                        <a:lstStyle/>
                        <a:p>
                          <a:endParaRPr lang="en-US"/>
                        </a:p>
                      </a:txBody>
                      <a:tcPr>
                        <a:blipFill>
                          <a:blip r:embed="rId10"/>
                          <a:stretch>
                            <a:fillRect l="-101961" t="-308333" r="-150980" b="-104167"/>
                          </a:stretch>
                        </a:blipFill>
                      </a:tcPr>
                    </a:tc>
                    <a:tc>
                      <a:txBody>
                        <a:bodyPr/>
                        <a:lstStyle/>
                        <a:p>
                          <a:endParaRPr lang="en-US"/>
                        </a:p>
                      </a:txBody>
                      <a:tcPr>
                        <a:blipFill>
                          <a:blip r:embed="rId10"/>
                          <a:stretch>
                            <a:fillRect l="-135526" t="-308333" r="-1316" b="-104167"/>
                          </a:stretch>
                        </a:blipFill>
                      </a:tcPr>
                    </a:tc>
                    <a:extLst>
                      <a:ext uri="{0D108BD9-81ED-4DB2-BD59-A6C34878D82A}">
                        <a16:rowId xmlns:a16="http://schemas.microsoft.com/office/drawing/2014/main" val="2213954210"/>
                      </a:ext>
                    </a:extLst>
                  </a:tr>
                  <a:tr h="306000">
                    <a:tc>
                      <a:txBody>
                        <a:bodyPr/>
                        <a:lstStyle/>
                        <a:p>
                          <a:endParaRPr lang="en-US"/>
                        </a:p>
                      </a:txBody>
                      <a:tcPr>
                        <a:blipFill>
                          <a:blip r:embed="rId10"/>
                          <a:stretch>
                            <a:fillRect t="-408333" r="-246154" b="-4167"/>
                          </a:stretch>
                        </a:blipFill>
                      </a:tcPr>
                    </a:tc>
                    <a:tc>
                      <a:txBody>
                        <a:bodyPr/>
                        <a:lstStyle/>
                        <a:p>
                          <a:endParaRPr lang="en-US"/>
                        </a:p>
                      </a:txBody>
                      <a:tcPr>
                        <a:blipFill>
                          <a:blip r:embed="rId10"/>
                          <a:stretch>
                            <a:fillRect l="-101961" t="-408333" r="-150980" b="-4167"/>
                          </a:stretch>
                        </a:blipFill>
                      </a:tcPr>
                    </a:tc>
                    <a:tc>
                      <a:txBody>
                        <a:bodyPr/>
                        <a:lstStyle/>
                        <a:p>
                          <a:endParaRPr lang="en-US"/>
                        </a:p>
                      </a:txBody>
                      <a:tcPr>
                        <a:blipFill>
                          <a:blip r:embed="rId10"/>
                          <a:stretch>
                            <a:fillRect l="-135526" t="-408333" r="-1316"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94E38C1-00C0-D347-B39A-2B20EA8B70D9}"/>
                  </a:ext>
                </a:extLst>
              </p:cNvPr>
              <p:cNvSpPr txBox="1"/>
              <p:nvPr/>
            </p:nvSpPr>
            <p:spPr>
              <a:xfrm>
                <a:off x="7712395" y="2297134"/>
                <a:ext cx="1074077" cy="307777"/>
              </a:xfrm>
              <a:prstGeom prst="rect">
                <a:avLst/>
              </a:prstGeom>
              <a:solidFill>
                <a:schemeClr val="bg2">
                  <a:lumMod val="9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𝑃</m:t>
                      </m:r>
                      <m:d>
                        <m:dPr>
                          <m:ctrlPr>
                            <a:rPr lang="de-DE" sz="1400" b="0" i="1" smtClean="0">
                              <a:solidFill>
                                <a:schemeClr val="accent1"/>
                              </a:solidFill>
                              <a:latin typeface="Cambria Math" panose="02040503050406030204" pitchFamily="18" charset="0"/>
                            </a:rPr>
                          </m:ctrlPr>
                        </m:dPr>
                        <m:e>
                          <m:r>
                            <a:rPr lang="de-DE" sz="1400" b="0" i="1" smtClean="0">
                              <a:solidFill>
                                <a:schemeClr val="accent1"/>
                              </a:solidFill>
                              <a:latin typeface="Cambria Math" panose="02040503050406030204" pitchFamily="18" charset="0"/>
                            </a:rPr>
                            <m:t>𝑐</m:t>
                          </m:r>
                        </m:e>
                      </m:d>
                      <m:r>
                        <a:rPr lang="de-DE" sz="1400" b="0" i="1" smtClean="0">
                          <a:solidFill>
                            <a:schemeClr val="accent1"/>
                          </a:solidFill>
                          <a:latin typeface="Cambria Math" panose="02040503050406030204" pitchFamily="18" charset="0"/>
                        </a:rPr>
                        <m:t>=0.5</m:t>
                      </m:r>
                    </m:oMath>
                  </m:oMathPara>
                </a14:m>
                <a:endParaRPr lang="en-GB" sz="1400" dirty="0">
                  <a:solidFill>
                    <a:schemeClr val="accent1"/>
                  </a:solidFill>
                </a:endParaRPr>
              </a:p>
            </p:txBody>
          </p:sp>
        </mc:Choice>
        <mc:Fallback xmlns="">
          <p:sp>
            <p:nvSpPr>
              <p:cNvPr id="35" name="TextBox 34">
                <a:extLst>
                  <a:ext uri="{FF2B5EF4-FFF2-40B4-BE49-F238E27FC236}">
                    <a16:creationId xmlns:a16="http://schemas.microsoft.com/office/drawing/2014/main" id="{794E38C1-00C0-D347-B39A-2B20EA8B70D9}"/>
                  </a:ext>
                </a:extLst>
              </p:cNvPr>
              <p:cNvSpPr txBox="1">
                <a:spLocks noRot="1" noChangeAspect="1" noMove="1" noResize="1" noEditPoints="1" noAdjustHandles="1" noChangeArrowheads="1" noChangeShapeType="1" noTextEdit="1"/>
              </p:cNvSpPr>
              <p:nvPr/>
            </p:nvSpPr>
            <p:spPr>
              <a:xfrm>
                <a:off x="7712395" y="2297134"/>
                <a:ext cx="1074077" cy="307777"/>
              </a:xfrm>
              <a:prstGeom prst="rect">
                <a:avLst/>
              </a:prstGeom>
              <a:blipFill>
                <a:blip r:embed="rId11"/>
                <a:stretch>
                  <a:fillRect/>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AB1038A1-2DC7-1F40-AB9A-2396EAD9D75F}"/>
              </a:ext>
            </a:extLst>
          </p:cNvPr>
          <p:cNvSpPr/>
          <p:nvPr/>
        </p:nvSpPr>
        <p:spPr>
          <a:xfrm>
            <a:off x="6505922" y="5106825"/>
            <a:ext cx="2362111" cy="357051"/>
          </a:xfrm>
          <a:prstGeom prst="rect">
            <a:avLst/>
          </a:prstGeom>
          <a:solidFill>
            <a:schemeClr val="accent4">
              <a:alpha val="1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D02684C-2055-574B-8AEA-5171005B534D}"/>
              </a:ext>
            </a:extLst>
          </p:cNvPr>
          <p:cNvSpPr/>
          <p:nvPr/>
        </p:nvSpPr>
        <p:spPr>
          <a:xfrm>
            <a:off x="6507314" y="5715739"/>
            <a:ext cx="2362111" cy="357051"/>
          </a:xfrm>
          <a:prstGeom prst="rect">
            <a:avLst/>
          </a:prstGeom>
          <a:solidFill>
            <a:schemeClr val="accent4">
              <a:alpha val="1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620DEFF2-35C7-A947-8CEE-AB71F826CF20}"/>
              </a:ext>
            </a:extLst>
          </p:cNvPr>
          <p:cNvSpPr/>
          <p:nvPr/>
        </p:nvSpPr>
        <p:spPr>
          <a:xfrm>
            <a:off x="6469528" y="5702277"/>
            <a:ext cx="2398505" cy="693868"/>
          </a:xfrm>
          <a:prstGeom prst="rect">
            <a:avLst/>
          </a:prstGeom>
          <a:solidFill>
            <a:srgbClr val="C00000">
              <a:alpha val="15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23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4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44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44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443">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44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3C5A-835A-8941-9049-F9EC60D0153B}"/>
              </a:ext>
            </a:extLst>
          </p:cNvPr>
          <p:cNvSpPr>
            <a:spLocks noGrp="1"/>
          </p:cNvSpPr>
          <p:nvPr>
            <p:ph type="title"/>
          </p:nvPr>
        </p:nvSpPr>
        <p:spPr/>
        <p:txBody>
          <a:bodyPr/>
          <a:lstStyle/>
          <a:p>
            <a:r>
              <a:rPr lang="en-GB" dirty="0"/>
              <a:t>Likelihood Weighting: Algorithm</a:t>
            </a:r>
          </a:p>
        </p:txBody>
      </p:sp>
      <p:sp>
        <p:nvSpPr>
          <p:cNvPr id="5" name="Rectangle 2">
            <a:extLst>
              <a:ext uri="{FF2B5EF4-FFF2-40B4-BE49-F238E27FC236}">
                <a16:creationId xmlns:a16="http://schemas.microsoft.com/office/drawing/2014/main" id="{5BB4BD47-D2B5-7D4E-9525-6A97336212E5}"/>
              </a:ext>
            </a:extLst>
          </p:cNvPr>
          <p:cNvSpPr>
            <a:spLocks noChangeArrowheads="1"/>
          </p:cNvSpPr>
          <p:nvPr/>
        </p:nvSpPr>
        <p:spPr bwMode="auto">
          <a:xfrm>
            <a:off x="628650" y="1105985"/>
            <a:ext cx="7801248" cy="4272420"/>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2625DE-DE52-0148-B894-BED0AD809EC0}"/>
                  </a:ext>
                </a:extLst>
              </p:cNvPr>
              <p:cNvSpPr>
                <a:spLocks noGrp="1"/>
              </p:cNvSpPr>
              <p:nvPr>
                <p:ph idx="1"/>
              </p:nvPr>
            </p:nvSpPr>
            <p:spPr>
              <a:xfrm>
                <a:off x="628650" y="1158240"/>
                <a:ext cx="7886700" cy="5018723"/>
              </a:xfrm>
            </p:spPr>
            <p:txBody>
              <a:bodyPr>
                <a:normAutofit fontScale="70000" lnSpcReduction="20000"/>
              </a:bodyPr>
              <a:lstStyle/>
              <a:p>
                <a:pPr marL="0" indent="0">
                  <a:lnSpc>
                    <a:spcPct val="100000"/>
                  </a:lnSpc>
                  <a:spcBef>
                    <a:spcPts val="0"/>
                  </a:spcBef>
                  <a:buNone/>
                  <a:tabLst>
                    <a:tab pos="439738" algn="l"/>
                    <a:tab pos="881063" algn="l"/>
                    <a:tab pos="1330325" algn="l"/>
                    <a:tab pos="1770063" algn="l"/>
                  </a:tabLst>
                </a:pPr>
                <a:r>
                  <a:rPr lang="en-GB" b="1" dirty="0"/>
                  <a:t>function</a:t>
                </a:r>
                <a:r>
                  <a:rPr lang="en-GB" dirty="0"/>
                  <a:t> </a:t>
                </a:r>
                <a14:m>
                  <m:oMath xmlns:m="http://schemas.openxmlformats.org/officeDocument/2006/math">
                    <m:r>
                      <m:rPr>
                        <m:nor/>
                      </m:rPr>
                      <a:rPr lang="en-GB" b="1" i="0" dirty="0" smtClean="0">
                        <a:latin typeface="Cambria Math" panose="02040503050406030204" pitchFamily="18" charset="0"/>
                      </a:rPr>
                      <m:t>LikelihoodWeighting</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𝑅</m:t>
                        </m:r>
                        <m:r>
                          <a:rPr lang="de-DE" b="0" i="1" dirty="0" smtClean="0">
                            <a:latin typeface="Cambria Math" panose="02040503050406030204" pitchFamily="18" charset="0"/>
                          </a:rPr>
                          <m:t>,</m:t>
                        </m:r>
                        <m:r>
                          <a:rPr lang="de-DE" b="1" i="1" dirty="0" smtClean="0">
                            <a:latin typeface="Cambria Math" panose="02040503050406030204" pitchFamily="18" charset="0"/>
                          </a:rPr>
                          <m:t>𝒆</m:t>
                        </m:r>
                        <m:r>
                          <a:rPr lang="de-DE" b="0" i="1" dirty="0" smtClean="0">
                            <a:latin typeface="Cambria Math" panose="02040503050406030204" pitchFamily="18" charset="0"/>
                          </a:rPr>
                          <m:t>, </m:t>
                        </m:r>
                        <m:r>
                          <a:rPr lang="de-DE" b="0" i="1" dirty="0" smtClean="0">
                            <a:latin typeface="Cambria Math" panose="02040503050406030204" pitchFamily="18" charset="0"/>
                          </a:rPr>
                          <m:t>𝐹</m:t>
                        </m:r>
                        <m:r>
                          <a:rPr lang="de-DE" b="0" i="1" dirty="0" smtClean="0">
                            <a:latin typeface="Cambria Math" panose="02040503050406030204" pitchFamily="18" charset="0"/>
                          </a:rPr>
                          <m:t>,</m:t>
                        </m:r>
                        <m:r>
                          <a:rPr lang="de-DE" b="0" i="1" dirty="0" smtClean="0">
                            <a:latin typeface="Cambria Math" panose="02040503050406030204" pitchFamily="18" charset="0"/>
                          </a:rPr>
                          <m:t>𝑁</m:t>
                        </m:r>
                      </m:e>
                    </m:d>
                  </m:oMath>
                </a14:m>
                <a:r>
                  <a:rPr lang="en-GB" dirty="0"/>
                  <a:t> </a:t>
                </a:r>
                <a:r>
                  <a:rPr lang="en-GB" b="1" dirty="0"/>
                  <a:t>returns</a:t>
                </a:r>
                <a:r>
                  <a:rPr lang="en-GB" dirty="0"/>
                  <a:t> an estimate of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𝑅</m:t>
                        </m:r>
                        <m:r>
                          <a:rPr lang="de-DE" b="0" i="1" dirty="0" smtClean="0">
                            <a:latin typeface="Cambria Math" panose="02040503050406030204" pitchFamily="18" charset="0"/>
                          </a:rPr>
                          <m:t>|</m:t>
                        </m:r>
                        <m:r>
                          <a:rPr lang="de-DE" b="1" i="1" dirty="0">
                            <a:latin typeface="Cambria Math" panose="02040503050406030204" pitchFamily="18" charset="0"/>
                          </a:rPr>
                          <m:t>𝒆</m:t>
                        </m:r>
                      </m:e>
                    </m:d>
                  </m:oMath>
                </a14:m>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local variables</a:t>
                </a:r>
                <a:r>
                  <a:rPr lang="en-GB" dirty="0"/>
                  <a:t>:</a:t>
                </a:r>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i="1" dirty="0" smtClean="0">
                        <a:latin typeface="Cambria Math" panose="02040503050406030204" pitchFamily="18" charset="0"/>
                      </a:rPr>
                      <m:t>𝑊</m:t>
                    </m:r>
                  </m:oMath>
                </a14:m>
                <a:r>
                  <a:rPr lang="en-GB" dirty="0"/>
                  <a:t>, a vector of weighted counts over the range </a:t>
                </a:r>
              </a:p>
              <a:p>
                <a:pPr marL="0" indent="0">
                  <a:lnSpc>
                    <a:spcPct val="100000"/>
                  </a:lnSpc>
                  <a:spcBef>
                    <a:spcPts val="0"/>
                  </a:spcBef>
                  <a:buNone/>
                  <a:tabLst>
                    <a:tab pos="439738" algn="l"/>
                    <a:tab pos="881063" algn="l"/>
                    <a:tab pos="1330325" algn="l"/>
                    <a:tab pos="1770063" algn="l"/>
                  </a:tabLst>
                </a:pPr>
                <a:r>
                  <a:rPr lang="en-GB" dirty="0"/>
                  <a:t>				values of </a:t>
                </a:r>
                <a14:m>
                  <m:oMath xmlns:m="http://schemas.openxmlformats.org/officeDocument/2006/math">
                    <m:r>
                      <a:rPr lang="de-DE" i="1" dirty="0">
                        <a:latin typeface="Cambria Math" panose="02040503050406030204" pitchFamily="18" charset="0"/>
                      </a:rPr>
                      <m:t>𝑅</m:t>
                    </m:r>
                  </m:oMath>
                </a14:m>
                <a:r>
                  <a:rPr lang="en-GB" dirty="0"/>
                  <a:t>, initially </a:t>
                </a:r>
                <a14:m>
                  <m:oMath xmlns:m="http://schemas.openxmlformats.org/officeDocument/2006/math">
                    <m:r>
                      <a:rPr lang="en-GB" i="1" dirty="0" smtClean="0">
                        <a:latin typeface="Cambria Math" panose="02040503050406030204" pitchFamily="18" charset="0"/>
                      </a:rPr>
                      <m:t>0</m:t>
                    </m:r>
                  </m:oMath>
                </a14:m>
                <a:endParaRPr lang="en-GB" dirty="0"/>
              </a:p>
              <a:p>
                <a:pPr marL="0" indent="0">
                  <a:lnSpc>
                    <a:spcPct val="100000"/>
                  </a:lnSpc>
                  <a:spcBef>
                    <a:spcPts val="0"/>
                  </a:spcBef>
                  <a:buNone/>
                  <a:tabLst>
                    <a:tab pos="439738" algn="l"/>
                    <a:tab pos="881063" algn="l"/>
                    <a:tab pos="1330325" algn="l"/>
                    <a:tab pos="1770063" algn="l"/>
                  </a:tabLst>
                </a:pPr>
                <a:endParaRPr lang="en-GB" sz="500" dirty="0"/>
              </a:p>
              <a:p>
                <a:pPr marL="0" indent="0">
                  <a:lnSpc>
                    <a:spcPct val="100000"/>
                  </a:lnSpc>
                  <a:spcBef>
                    <a:spcPts val="0"/>
                  </a:spcBef>
                  <a:buNone/>
                  <a:tabLst>
                    <a:tab pos="439738" algn="l"/>
                    <a:tab pos="881063" algn="l"/>
                    <a:tab pos="1330325" algn="l"/>
                    <a:tab pos="1770063" algn="l"/>
                  </a:tabLst>
                </a:pPr>
                <a:r>
                  <a:rPr lang="en-GB" dirty="0"/>
                  <a:t>	</a:t>
                </a:r>
                <a:r>
                  <a:rPr lang="en-GB" b="1" dirty="0"/>
                  <a:t>for</a:t>
                </a:r>
                <a:r>
                  <a:rPr lang="en-GB" dirty="0"/>
                  <a:t> </a:t>
                </a:r>
                <a14:m>
                  <m:oMath xmlns:m="http://schemas.openxmlformats.org/officeDocument/2006/math">
                    <m:r>
                      <a:rPr lang="de-DE" b="0" i="1" smtClean="0">
                        <a:latin typeface="Cambria Math" panose="02040503050406030204" pitchFamily="18" charset="0"/>
                      </a:rPr>
                      <m:t>𝑗</m:t>
                    </m:r>
                    <m:r>
                      <a:rPr lang="de-DE" b="0" i="1" smtClean="0">
                        <a:latin typeface="Cambria Math" panose="02040503050406030204" pitchFamily="18" charset="0"/>
                      </a:rPr>
                      <m:t>=1</m:t>
                    </m:r>
                  </m:oMath>
                </a14:m>
                <a:r>
                  <a:rPr lang="en-GB" dirty="0"/>
                  <a:t> </a:t>
                </a:r>
                <a:r>
                  <a:rPr lang="en-GB" b="1" dirty="0"/>
                  <a:t>to</a:t>
                </a:r>
                <a:r>
                  <a:rPr lang="en-GB" dirty="0"/>
                  <a:t> </a:t>
                </a:r>
                <a14:m>
                  <m:oMath xmlns:m="http://schemas.openxmlformats.org/officeDocument/2006/math">
                    <m:r>
                      <a:rPr lang="en-GB" i="1" dirty="0" smtClean="0">
                        <a:latin typeface="Cambria Math" panose="02040503050406030204" pitchFamily="18" charset="0"/>
                      </a:rPr>
                      <m:t>𝑁</m:t>
                    </m:r>
                  </m:oMath>
                </a14:m>
                <a:r>
                  <a:rPr lang="en-GB" dirty="0"/>
                  <a:t> </a:t>
                </a:r>
                <a:r>
                  <a:rPr lang="en-GB" b="1" dirty="0"/>
                  <a:t>do</a:t>
                </a:r>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b="1" i="1" dirty="0" smtClean="0">
                        <a:latin typeface="Cambria Math" panose="02040503050406030204" pitchFamily="18" charset="0"/>
                      </a:rPr>
                      <m:t>𝒓</m:t>
                    </m:r>
                    <m:r>
                      <a:rPr lang="en-GB" i="1" dirty="0" smtClean="0">
                        <a:latin typeface="Cambria Math" panose="02040503050406030204" pitchFamily="18" charset="0"/>
                      </a:rPr>
                      <m:t>,</m:t>
                    </m:r>
                    <m:r>
                      <a:rPr lang="en-GB" i="1" dirty="0" smtClean="0">
                        <a:latin typeface="Cambria Math" panose="02040503050406030204" pitchFamily="18" charset="0"/>
                      </a:rPr>
                      <m:t>𝑤</m:t>
                    </m:r>
                    <m:r>
                      <a:rPr lang="en-GB" i="1" dirty="0" smtClean="0">
                        <a:latin typeface="Cambria Math" panose="02040503050406030204" pitchFamily="18" charset="0"/>
                        <a:ea typeface="Cambria Math" panose="02040503050406030204" pitchFamily="18" charset="0"/>
                      </a:rPr>
                      <m:t>←</m:t>
                    </m:r>
                    <m:r>
                      <m:rPr>
                        <m:nor/>
                      </m:rPr>
                      <a:rPr lang="de-DE" b="0" i="0" dirty="0" smtClean="0">
                        <a:latin typeface="Cambria Math" panose="02040503050406030204" pitchFamily="18" charset="0"/>
                        <a:ea typeface="Cambria Math" panose="02040503050406030204" pitchFamily="18" charset="0"/>
                      </a:rPr>
                      <m:t>WeightedSample</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𝐹</m:t>
                        </m:r>
                        <m:r>
                          <a:rPr lang="de-DE" i="1" dirty="0">
                            <a:latin typeface="Cambria Math" panose="02040503050406030204" pitchFamily="18" charset="0"/>
                          </a:rPr>
                          <m:t>,</m:t>
                        </m:r>
                        <m:r>
                          <a:rPr lang="de-DE" b="1" i="1" dirty="0">
                            <a:latin typeface="Cambria Math" panose="02040503050406030204" pitchFamily="18" charset="0"/>
                          </a:rPr>
                          <m:t>𝒆</m:t>
                        </m:r>
                      </m:e>
                    </m:d>
                  </m:oMath>
                </a14:m>
                <a:endParaRPr lang="en-GB" dirty="0"/>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i="1" dirty="0">
                        <a:latin typeface="Cambria Math" panose="02040503050406030204" pitchFamily="18" charset="0"/>
                      </a:rPr>
                      <m:t>𝑊</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𝑊</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𝑟</m:t>
                        </m:r>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𝑤</m:t>
                    </m:r>
                  </m:oMath>
                </a14:m>
                <a:r>
                  <a:rPr lang="en-GB" dirty="0"/>
                  <a:t> where </a:t>
                </a:r>
                <a14:m>
                  <m:oMath xmlns:m="http://schemas.openxmlformats.org/officeDocument/2006/math">
                    <m:r>
                      <a:rPr lang="de-DE" i="1" dirty="0">
                        <a:latin typeface="Cambria Math" panose="02040503050406030204" pitchFamily="18" charset="0"/>
                        <a:ea typeface="Cambria Math" panose="02040503050406030204" pitchFamily="18" charset="0"/>
                      </a:rPr>
                      <m:t>𝑟</m:t>
                    </m:r>
                  </m:oMath>
                </a14:m>
                <a:r>
                  <a:rPr lang="en-GB" dirty="0"/>
                  <a:t> is the value of </a:t>
                </a:r>
                <a14:m>
                  <m:oMath xmlns:m="http://schemas.openxmlformats.org/officeDocument/2006/math">
                    <m:r>
                      <a:rPr lang="de-DE" b="0" i="1" dirty="0" smtClean="0">
                        <a:latin typeface="Cambria Math" panose="02040503050406030204" pitchFamily="18" charset="0"/>
                        <a:ea typeface="Cambria Math" panose="02040503050406030204" pitchFamily="18" charset="0"/>
                      </a:rPr>
                      <m:t>𝑅</m:t>
                    </m:r>
                  </m:oMath>
                </a14:m>
                <a:r>
                  <a:rPr lang="en-GB" dirty="0"/>
                  <a:t> in </a:t>
                </a:r>
                <a14:m>
                  <m:oMath xmlns:m="http://schemas.openxmlformats.org/officeDocument/2006/math">
                    <m:r>
                      <a:rPr lang="en-GB" b="1" i="1" dirty="0">
                        <a:latin typeface="Cambria Math" panose="02040503050406030204" pitchFamily="18" charset="0"/>
                      </a:rPr>
                      <m:t>𝒓</m:t>
                    </m:r>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return</a:t>
                </a:r>
                <a:r>
                  <a:rPr lang="en-GB" dirty="0"/>
                  <a:t> </a:t>
                </a:r>
                <a14:m>
                  <m:oMath xmlns:m="http://schemas.openxmlformats.org/officeDocument/2006/math">
                    <m:r>
                      <m:rPr>
                        <m:nor/>
                      </m:rPr>
                      <a:rPr lang="de-DE" b="0" i="0" smtClean="0">
                        <a:latin typeface="Cambria Math" panose="02040503050406030204" pitchFamily="18" charset="0"/>
                      </a:rPr>
                      <m:t>Normalise</m:t>
                    </m:r>
                    <m:d>
                      <m:dPr>
                        <m:ctrlPr>
                          <a:rPr lang="de-DE" b="0" i="1" smtClean="0">
                            <a:latin typeface="Cambria Math" panose="02040503050406030204" pitchFamily="18" charset="0"/>
                          </a:rPr>
                        </m:ctrlPr>
                      </m:dPr>
                      <m:e>
                        <m:r>
                          <a:rPr lang="de-DE" b="0" i="1" smtClean="0">
                            <a:latin typeface="Cambria Math" panose="02040503050406030204" pitchFamily="18" charset="0"/>
                          </a:rPr>
                          <m:t>𝑊</m:t>
                        </m:r>
                      </m:e>
                    </m:d>
                  </m:oMath>
                </a14:m>
                <a:endParaRPr lang="en-GB" dirty="0"/>
              </a:p>
              <a:p>
                <a:pPr marL="0" indent="0">
                  <a:lnSpc>
                    <a:spcPct val="100000"/>
                  </a:lnSpc>
                  <a:spcBef>
                    <a:spcPts val="0"/>
                  </a:spcBef>
                  <a:buNone/>
                  <a:tabLst>
                    <a:tab pos="438150" algn="l"/>
                    <a:tab pos="881063" algn="l"/>
                    <a:tab pos="1331913" algn="l"/>
                    <a:tab pos="1770063" algn="l"/>
                    <a:tab pos="7593013" algn="r"/>
                  </a:tabLst>
                </a:pPr>
                <a:endParaRPr lang="en-GB" sz="1100" dirty="0"/>
              </a:p>
              <a:p>
                <a:pPr marL="0" indent="0">
                  <a:lnSpc>
                    <a:spcPct val="100000"/>
                  </a:lnSpc>
                  <a:spcBef>
                    <a:spcPts val="0"/>
                  </a:spcBef>
                  <a:buNone/>
                  <a:tabLst>
                    <a:tab pos="438150" algn="l"/>
                    <a:tab pos="881063" algn="l"/>
                    <a:tab pos="1331913" algn="l"/>
                    <a:tab pos="1770063" algn="l"/>
                    <a:tab pos="7593013" algn="r"/>
                  </a:tabLst>
                </a:pPr>
                <a:r>
                  <a:rPr lang="en-GB" b="1" dirty="0"/>
                  <a:t>function</a:t>
                </a:r>
                <a:r>
                  <a:rPr lang="en-GB" dirty="0"/>
                  <a:t> </a:t>
                </a:r>
                <a14:m>
                  <m:oMath xmlns:m="http://schemas.openxmlformats.org/officeDocument/2006/math">
                    <m:r>
                      <m:rPr>
                        <m:nor/>
                      </m:rPr>
                      <a:rPr lang="de-DE" b="1" dirty="0">
                        <a:latin typeface="Cambria Math" panose="02040503050406030204" pitchFamily="18" charset="0"/>
                        <a:ea typeface="Cambria Math" panose="02040503050406030204" pitchFamily="18" charset="0"/>
                      </a:rPr>
                      <m:t>WeightedSample</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r>
                          <a:rPr lang="de-DE" i="1" dirty="0">
                            <a:latin typeface="Cambria Math" panose="02040503050406030204" pitchFamily="18" charset="0"/>
                          </a:rPr>
                          <m:t>,</m:t>
                        </m:r>
                        <m:r>
                          <a:rPr lang="de-DE" b="1" i="1" dirty="0">
                            <a:latin typeface="Cambria Math" panose="02040503050406030204" pitchFamily="18" charset="0"/>
                          </a:rPr>
                          <m:t>𝒆</m:t>
                        </m:r>
                      </m:e>
                    </m:d>
                  </m:oMath>
                </a14:m>
                <a:r>
                  <a:rPr lang="en-GB" dirty="0"/>
                  <a:t> </a:t>
                </a:r>
                <a:r>
                  <a:rPr lang="en-GB" b="1" dirty="0"/>
                  <a:t>returns</a:t>
                </a:r>
                <a:r>
                  <a:rPr lang="en-GB" dirty="0"/>
                  <a:t> a compound event and a weight</a:t>
                </a:r>
              </a:p>
              <a:p>
                <a:pPr marL="0" indent="0">
                  <a:lnSpc>
                    <a:spcPct val="100000"/>
                  </a:lnSpc>
                  <a:spcBef>
                    <a:spcPts val="0"/>
                  </a:spcBef>
                  <a:buNone/>
                  <a:tabLst>
                    <a:tab pos="438150" algn="l"/>
                    <a:tab pos="881063" algn="l"/>
                    <a:tab pos="1331913" algn="l"/>
                    <a:tab pos="1770063" algn="l"/>
                    <a:tab pos="7593013" algn="r"/>
                  </a:tabLst>
                </a:pPr>
                <a:r>
                  <a:rPr lang="en-GB" dirty="0"/>
                  <a:t>	</a:t>
                </a:r>
                <a14:m>
                  <m:oMath xmlns:m="http://schemas.openxmlformats.org/officeDocument/2006/math">
                    <m:r>
                      <a:rPr lang="en-GB" b="1" i="1" dirty="0">
                        <a:latin typeface="Cambria Math" panose="02040503050406030204" pitchFamily="18" charset="0"/>
                      </a:rPr>
                      <m:t>𝒓</m:t>
                    </m:r>
                    <m:r>
                      <a:rPr lang="en-GB" b="0" i="1" dirty="0" smtClean="0">
                        <a:latin typeface="Cambria Math" panose="02040503050406030204" pitchFamily="18" charset="0"/>
                        <a:ea typeface="Cambria Math" panose="02040503050406030204" pitchFamily="18" charset="0"/>
                      </a:rPr>
                      <m:t>←</m:t>
                    </m:r>
                  </m:oMath>
                </a14:m>
                <a:r>
                  <a:rPr lang="en-GB" dirty="0"/>
                  <a:t> an event with </a:t>
                </a:r>
                <a14:m>
                  <m:oMath xmlns:m="http://schemas.openxmlformats.org/officeDocument/2006/math">
                    <m:r>
                      <a:rPr lang="en-GB" i="1" dirty="0" smtClean="0">
                        <a:latin typeface="Cambria Math" panose="02040503050406030204" pitchFamily="18" charset="0"/>
                      </a:rPr>
                      <m:t>𝑛</m:t>
                    </m:r>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𝑟𝑣</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𝐹</m:t>
                            </m:r>
                          </m:e>
                        </m:d>
                      </m:e>
                    </m:d>
                  </m:oMath>
                </a14:m>
                <a:r>
                  <a:rPr lang="en-GB" dirty="0"/>
                  <a:t> elements; </a:t>
                </a:r>
                <a14:m>
                  <m:oMath xmlns:m="http://schemas.openxmlformats.org/officeDocument/2006/math">
                    <m:r>
                      <a:rPr lang="en-GB" i="1" dirty="0">
                        <a:latin typeface="Cambria Math" panose="02040503050406030204" pitchFamily="18" charset="0"/>
                      </a:rPr>
                      <m:t>𝑤</m:t>
                    </m:r>
                    <m:r>
                      <a:rPr lang="en-GB"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1</m:t>
                    </m:r>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for</a:t>
                </a:r>
                <a:r>
                  <a:rPr lang="en-GB" dirty="0"/>
                  <a:t> </a:t>
                </a:r>
                <a14:m>
                  <m:oMath xmlns:m="http://schemas.openxmlformats.org/officeDocument/2006/math">
                    <m:r>
                      <a:rPr lang="de-DE" b="0" i="1" smtClean="0">
                        <a:latin typeface="Cambria Math" panose="02040503050406030204" pitchFamily="18" charset="0"/>
                      </a:rPr>
                      <m:t>𝑖</m:t>
                    </m:r>
                    <m:r>
                      <a:rPr lang="de-DE" b="0" i="1" smtClean="0">
                        <a:latin typeface="Cambria Math" panose="02040503050406030204" pitchFamily="18" charset="0"/>
                      </a:rPr>
                      <m:t>=1</m:t>
                    </m:r>
                  </m:oMath>
                </a14:m>
                <a:r>
                  <a:rPr lang="en-GB" dirty="0"/>
                  <a:t> </a:t>
                </a:r>
                <a:r>
                  <a:rPr lang="en-GB" b="1" dirty="0"/>
                  <a:t>to</a:t>
                </a:r>
                <a:r>
                  <a:rPr lang="en-GB" dirty="0"/>
                  <a:t> </a:t>
                </a:r>
                <a14:m>
                  <m:oMath xmlns:m="http://schemas.openxmlformats.org/officeDocument/2006/math">
                    <m:r>
                      <a:rPr lang="de-DE" b="0" i="1" dirty="0" smtClean="0">
                        <a:latin typeface="Cambria Math" panose="02040503050406030204" pitchFamily="18" charset="0"/>
                      </a:rPr>
                      <m:t>𝑛</m:t>
                    </m:r>
                  </m:oMath>
                </a14:m>
                <a:r>
                  <a:rPr lang="en-GB" dirty="0"/>
                  <a:t> </a:t>
                </a:r>
                <a:r>
                  <a:rPr lang="en-GB" b="1" dirty="0"/>
                  <a:t>do</a:t>
                </a:r>
                <a:r>
                  <a:rPr lang="en-GB" dirty="0"/>
                  <a:t>	▹follows topological order</a:t>
                </a:r>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if</a:t>
                </a:r>
                <a:r>
                  <a:rPr lang="en-GB" dirty="0"/>
                  <a: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𝑖</m:t>
                        </m:r>
                      </m:sub>
                    </m:sSub>
                  </m:oMath>
                </a14:m>
                <a:r>
                  <a:rPr lang="en-GB" dirty="0"/>
                  <a:t> has a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𝑟</m:t>
                        </m:r>
                      </m:e>
                      <m:sub>
                        <m:r>
                          <a:rPr lang="de-DE" i="1" dirty="0">
                            <a:latin typeface="Cambria Math" panose="02040503050406030204" pitchFamily="18" charset="0"/>
                          </a:rPr>
                          <m:t>𝑖</m:t>
                        </m:r>
                      </m:sub>
                    </m:sSub>
                  </m:oMath>
                </a14:m>
                <a:r>
                  <a:rPr lang="en-GB" dirty="0"/>
                  <a:t> in </a:t>
                </a:r>
                <a14:m>
                  <m:oMath xmlns:m="http://schemas.openxmlformats.org/officeDocument/2006/math">
                    <m:r>
                      <a:rPr lang="de-DE" b="1" i="1" dirty="0">
                        <a:latin typeface="Cambria Math" panose="02040503050406030204" pitchFamily="18" charset="0"/>
                      </a:rPr>
                      <m:t>𝒆</m:t>
                    </m:r>
                  </m:oMath>
                </a14:m>
                <a:r>
                  <a:rPr lang="en-GB" dirty="0"/>
                  <a:t> </a:t>
                </a:r>
                <a:r>
                  <a:rPr lang="en-GB" b="1" dirty="0"/>
                  <a:t>then</a:t>
                </a:r>
              </a:p>
              <a:p>
                <a:pPr marL="0" indent="0">
                  <a:lnSpc>
                    <a:spcPct val="100000"/>
                  </a:lnSpc>
                  <a:spcBef>
                    <a:spcPts val="0"/>
                  </a:spcBef>
                  <a:buNone/>
                  <a:tabLst>
                    <a:tab pos="438150" algn="l"/>
                    <a:tab pos="881063" algn="l"/>
                    <a:tab pos="1331913" algn="l"/>
                    <a:tab pos="1770063" algn="l"/>
                    <a:tab pos="7593013" algn="r"/>
                  </a:tabLst>
                </a:pPr>
                <a:r>
                  <a:rPr lang="en-GB" dirty="0"/>
                  <a:t>			</a:t>
                </a:r>
                <a14:m>
                  <m:oMath xmlns:m="http://schemas.openxmlformats.org/officeDocument/2006/math">
                    <m:r>
                      <a:rPr lang="en-GB" i="1" dirty="0">
                        <a:latin typeface="Cambria Math" panose="02040503050406030204" pitchFamily="18" charset="0"/>
                      </a:rPr>
                      <m:t>𝑤</m:t>
                    </m:r>
                    <m:r>
                      <a:rPr lang="en-GB"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𝑤</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𝑃</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𝑖</m:t>
                            </m:r>
                          </m:sub>
                        </m:sSub>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𝑝𝑎𝑟𝑒𝑛𝑡𝑠</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𝑅</m:t>
                                </m:r>
                              </m:e>
                              <m:sub>
                                <m:r>
                                  <a:rPr lang="de-DE" b="0" i="1" dirty="0" smtClean="0">
                                    <a:latin typeface="Cambria Math" panose="02040503050406030204" pitchFamily="18" charset="0"/>
                                    <a:ea typeface="Cambria Math" panose="02040503050406030204" pitchFamily="18" charset="0"/>
                                  </a:rPr>
                                  <m:t>𝑖</m:t>
                                </m:r>
                              </m:sub>
                            </m:sSub>
                          </m:e>
                        </m:d>
                      </m:e>
                    </m:d>
                  </m:oMath>
                </a14:m>
                <a:r>
                  <a:rPr lang="en-GB" dirty="0"/>
                  <a:t>; set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𝑟</m:t>
                        </m:r>
                      </m:e>
                      <m:sub>
                        <m:r>
                          <a:rPr lang="de-DE" b="0" i="1" dirty="0" smtClean="0">
                            <a:latin typeface="Cambria Math" panose="02040503050406030204" pitchFamily="18" charset="0"/>
                          </a:rPr>
                          <m:t>𝑖</m:t>
                        </m:r>
                      </m:sub>
                    </m:sSub>
                  </m:oMath>
                </a14:m>
                <a:r>
                  <a:rPr lang="en-GB" dirty="0"/>
                  <a:t> in </a:t>
                </a:r>
                <a14:m>
                  <m:oMath xmlns:m="http://schemas.openxmlformats.org/officeDocument/2006/math">
                    <m:r>
                      <a:rPr lang="de-DE" b="1" i="1" dirty="0" smtClean="0">
                        <a:latin typeface="Cambria Math" panose="02040503050406030204" pitchFamily="18" charset="0"/>
                      </a:rPr>
                      <m:t>𝒓</m:t>
                    </m:r>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else</a:t>
                </a:r>
              </a:p>
              <a:p>
                <a:pPr marL="0" indent="0">
                  <a:lnSpc>
                    <a:spcPct val="100000"/>
                  </a:lnSpc>
                  <a:spcBef>
                    <a:spcPts val="0"/>
                  </a:spcBef>
                  <a:buNone/>
                  <a:tabLst>
                    <a:tab pos="438150" algn="l"/>
                    <a:tab pos="881063" algn="l"/>
                    <a:tab pos="1331913" algn="l"/>
                    <a:tab pos="1770063" algn="l"/>
                    <a:tab pos="7593013" algn="r"/>
                  </a:tabLst>
                </a:pPr>
                <a:r>
                  <a:rPr lang="en-GB"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𝑟</m:t>
                        </m:r>
                      </m:e>
                      <m:sub>
                        <m:r>
                          <a:rPr lang="de-DE" i="1" dirty="0">
                            <a:latin typeface="Cambria Math" panose="02040503050406030204" pitchFamily="18" charset="0"/>
                          </a:rPr>
                          <m:t>𝑖</m:t>
                        </m:r>
                      </m:sub>
                    </m:sSub>
                    <m:r>
                      <a:rPr lang="de-DE" i="1" dirty="0" smtClean="0">
                        <a:latin typeface="Cambria Math" panose="02040503050406030204" pitchFamily="18" charset="0"/>
                        <a:ea typeface="Cambria Math" panose="02040503050406030204" pitchFamily="18" charset="0"/>
                      </a:rPr>
                      <m:t>←</m:t>
                    </m:r>
                  </m:oMath>
                </a14:m>
                <a:r>
                  <a:rPr lang="en-GB" dirty="0"/>
                  <a:t> a random sample from </a:t>
                </a:r>
                <a14:m>
                  <m:oMath xmlns:m="http://schemas.openxmlformats.org/officeDocument/2006/math">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𝑝𝑎𝑟𝑒𝑛𝑡𝑠</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𝑖</m:t>
                                </m:r>
                              </m:sub>
                            </m:sSub>
                          </m:e>
                        </m:d>
                      </m:e>
                    </m:d>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return</a:t>
                </a:r>
                <a:r>
                  <a:rPr lang="en-GB" dirty="0"/>
                  <a:t> </a:t>
                </a:r>
                <a14:m>
                  <m:oMath xmlns:m="http://schemas.openxmlformats.org/officeDocument/2006/math">
                    <m:r>
                      <a:rPr lang="en-GB" b="1" i="1" dirty="0">
                        <a:latin typeface="Cambria Math" panose="02040503050406030204" pitchFamily="18" charset="0"/>
                      </a:rPr>
                      <m:t>𝒓</m:t>
                    </m:r>
                    <m:r>
                      <a:rPr lang="de-DE" b="0" i="1" dirty="0" smtClean="0">
                        <a:latin typeface="Cambria Math" panose="02040503050406030204" pitchFamily="18" charset="0"/>
                      </a:rPr>
                      <m:t>,</m:t>
                    </m:r>
                    <m:r>
                      <a:rPr lang="de-DE" b="0" i="1" dirty="0" smtClean="0">
                        <a:latin typeface="Cambria Math" panose="02040503050406030204" pitchFamily="18" charset="0"/>
                      </a:rPr>
                      <m:t>𝑤</m:t>
                    </m:r>
                  </m:oMath>
                </a14:m>
                <a:endParaRPr lang="en-GB" dirty="0"/>
              </a:p>
              <a:p>
                <a:pPr marL="0" indent="0">
                  <a:lnSpc>
                    <a:spcPct val="100000"/>
                  </a:lnSpc>
                  <a:spcBef>
                    <a:spcPts val="0"/>
                  </a:spcBef>
                  <a:buNone/>
                  <a:tabLst>
                    <a:tab pos="438150" algn="l"/>
                    <a:tab pos="881063" algn="l"/>
                    <a:tab pos="1331913" algn="l"/>
                    <a:tab pos="1770063" algn="l"/>
                    <a:tab pos="7593013" algn="r"/>
                  </a:tabLst>
                </a:pPr>
                <a:endParaRPr lang="en-GB" sz="1400" dirty="0"/>
              </a:p>
              <a:p>
                <a14:m>
                  <m:oMath xmlns:m="http://schemas.openxmlformats.org/officeDocument/2006/math">
                    <m:r>
                      <m:rPr>
                        <m:nor/>
                      </m:rPr>
                      <a:rPr lang="de-DE">
                        <a:latin typeface="Cambria Math" panose="02040503050406030204" pitchFamily="18" charset="0"/>
                      </a:rPr>
                      <m:t>Normalise</m:t>
                    </m:r>
                  </m:oMath>
                </a14:m>
                <a:r>
                  <a:rPr lang="en-GB" dirty="0"/>
                  <a:t> works as expected </a:t>
                </a:r>
              </a:p>
              <a:p>
                <a:pPr lvl="1"/>
                <a:r>
                  <a:rPr lang="en-GB" dirty="0"/>
                  <a:t>Dividing each element by the sum over all elements</a:t>
                </a:r>
              </a:p>
            </p:txBody>
          </p:sp>
        </mc:Choice>
        <mc:Fallback xmlns="">
          <p:sp>
            <p:nvSpPr>
              <p:cNvPr id="3" name="Content Placeholder 2">
                <a:extLst>
                  <a:ext uri="{FF2B5EF4-FFF2-40B4-BE49-F238E27FC236}">
                    <a16:creationId xmlns:a16="http://schemas.microsoft.com/office/drawing/2014/main" id="{172625DE-DE52-0148-B894-BED0AD809EC0}"/>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804"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9E93588-3FA3-3848-B9AB-8BADC8CC8048}"/>
              </a:ext>
            </a:extLst>
          </p:cNvPr>
          <p:cNvSpPr>
            <a:spLocks noGrp="1"/>
          </p:cNvSpPr>
          <p:nvPr>
            <p:ph type="sldNum" sz="quarter" idx="12"/>
          </p:nvPr>
        </p:nvSpPr>
        <p:spPr/>
        <p:txBody>
          <a:bodyPr/>
          <a:lstStyle/>
          <a:p>
            <a:fld id="{67C9959E-8E6B-B04C-9955-EA096F41CA7A}" type="slidenum">
              <a:rPr lang="en-GB" smtClean="0"/>
              <a:t>11</a:t>
            </a:fld>
            <a:endParaRPr lang="en-GB"/>
          </a:p>
        </p:txBody>
      </p:sp>
      <p:sp>
        <p:nvSpPr>
          <p:cNvPr id="6" name="Rectangle 5">
            <a:extLst>
              <a:ext uri="{FF2B5EF4-FFF2-40B4-BE49-F238E27FC236}">
                <a16:creationId xmlns:a16="http://schemas.microsoft.com/office/drawing/2014/main" id="{A8FB0675-1B14-5742-B397-81FF9FCFE097}"/>
              </a:ext>
            </a:extLst>
          </p:cNvPr>
          <p:cNvSpPr/>
          <p:nvPr/>
        </p:nvSpPr>
        <p:spPr>
          <a:xfrm>
            <a:off x="6143898" y="5098219"/>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Likelihood Weighting</a:t>
            </a:r>
          </a:p>
        </p:txBody>
      </p:sp>
    </p:spTree>
    <p:extLst>
      <p:ext uri="{BB962C8B-B14F-4D97-AF65-F5344CB8AC3E}">
        <p14:creationId xmlns:p14="http://schemas.microsoft.com/office/powerpoint/2010/main" val="381679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460D-BFD7-E248-8C17-78CD5F4B8336}"/>
              </a:ext>
            </a:extLst>
          </p:cNvPr>
          <p:cNvSpPr>
            <a:spLocks noGrp="1"/>
          </p:cNvSpPr>
          <p:nvPr>
            <p:ph type="title"/>
          </p:nvPr>
        </p:nvSpPr>
        <p:spPr/>
        <p:txBody>
          <a:bodyPr/>
          <a:lstStyle/>
          <a:p>
            <a:r>
              <a:rPr lang="en-GB" dirty="0"/>
              <a:t>Likelihood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AF20C2-AE14-494E-B51A-CCC3FFD83D89}"/>
                  </a:ext>
                </a:extLst>
              </p:cNvPr>
              <p:cNvSpPr>
                <a:spLocks noGrp="1"/>
              </p:cNvSpPr>
              <p:nvPr>
                <p:ph idx="1"/>
              </p:nvPr>
            </p:nvSpPr>
            <p:spPr>
              <a:xfrm>
                <a:off x="628650" y="1158241"/>
                <a:ext cx="7886700" cy="4576270"/>
              </a:xfrm>
            </p:spPr>
            <p:txBody>
              <a:bodyPr>
                <a:normAutofit fontScale="92500" lnSpcReduction="20000"/>
              </a:bodyPr>
              <a:lstStyle/>
              <a:p>
                <a:r>
                  <a:rPr lang="en-GB" dirty="0"/>
                  <a:t>Sampling probability for </a:t>
                </a:r>
                <a:br>
                  <a:rPr lang="en-GB" dirty="0"/>
                </a:br>
                <a14:m>
                  <m:oMath xmlns:m="http://schemas.openxmlformats.org/officeDocument/2006/math">
                    <m:r>
                      <m:rPr>
                        <m:nor/>
                      </m:rPr>
                      <a:rPr lang="de-DE" dirty="0">
                        <a:latin typeface="Cambria Math" panose="02040503050406030204" pitchFamily="18" charset="0"/>
                        <a:ea typeface="Cambria Math" panose="02040503050406030204" pitchFamily="18" charset="0"/>
                      </a:rPr>
                      <m:t>WeightedSample</m:t>
                    </m:r>
                  </m:oMath>
                </a14:m>
                <a:r>
                  <a:rPr lang="en-GB" dirty="0"/>
                  <a:t> </a:t>
                </a:r>
              </a:p>
              <a:p>
                <a:pPr lvl="1"/>
                <a14:m>
                  <m:oMath xmlns:m="http://schemas.openxmlformats.org/officeDocument/2006/math">
                    <m:r>
                      <a:rPr lang="en-GB" i="1" dirty="0" smtClean="0">
                        <a:latin typeface="Cambria Math" panose="02040503050406030204" pitchFamily="18" charset="0"/>
                      </a:rPr>
                      <m:t>𝑖</m:t>
                    </m:r>
                  </m:oMath>
                </a14:m>
                <a:r>
                  <a:rPr lang="en-GB" dirty="0"/>
                  <a:t> goes through </a:t>
                </a:r>
                <a14:m>
                  <m:oMath xmlns:m="http://schemas.openxmlformats.org/officeDocument/2006/math">
                    <m:r>
                      <a:rPr lang="de-DE" b="1" i="1">
                        <a:latin typeface="Cambria Math" panose="02040503050406030204" pitchFamily="18" charset="0"/>
                      </a:rPr>
                      <m:t>𝒓</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𝒆</m:t>
                    </m:r>
                  </m:oMath>
                </a14:m>
                <a:endParaRPr lang="en-GB" dirty="0"/>
              </a:p>
              <a:p>
                <a:pPr lvl="1"/>
                <a:r>
                  <a:rPr lang="en-GB" dirty="0"/>
                  <a:t>Takes only evidence in ancestors</a:t>
                </a:r>
                <a:br>
                  <a:rPr lang="en-GB" dirty="0"/>
                </a:br>
                <a:r>
                  <a:rPr lang="en-GB" dirty="0"/>
                  <a:t>into consideration</a:t>
                </a:r>
              </a:p>
              <a:p>
                <a:r>
                  <a:rPr lang="en-GB" dirty="0"/>
                  <a:t>Weight for a given sample</a:t>
                </a:r>
                <a:r>
                  <a:rPr lang="de-DE" b="1" dirty="0"/>
                  <a:t> </a:t>
                </a:r>
                <a14:m>
                  <m:oMath xmlns:m="http://schemas.openxmlformats.org/officeDocument/2006/math">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oMath>
                </a14:m>
                <a:endParaRPr lang="en-GB" dirty="0"/>
              </a:p>
              <a:p>
                <a:pPr lvl="1"/>
                <a14:m>
                  <m:oMath xmlns:m="http://schemas.openxmlformats.org/officeDocument/2006/math">
                    <m:r>
                      <a:rPr lang="en-GB" i="1" dirty="0" smtClean="0">
                        <a:latin typeface="Cambria Math" panose="02040503050406030204" pitchFamily="18" charset="0"/>
                      </a:rPr>
                      <m:t>𝑖</m:t>
                    </m:r>
                  </m:oMath>
                </a14:m>
                <a:r>
                  <a:rPr lang="en-GB" dirty="0"/>
                  <a:t> goes through </a:t>
                </a:r>
                <a14:m>
                  <m:oMath xmlns:m="http://schemas.openxmlformats.org/officeDocument/2006/math">
                    <m:r>
                      <a:rPr lang="de-DE" b="1" i="1" smtClean="0">
                        <a:latin typeface="Cambria Math" panose="02040503050406030204" pitchFamily="18" charset="0"/>
                      </a:rPr>
                      <m:t>𝒆</m:t>
                    </m:r>
                  </m:oMath>
                </a14:m>
                <a:endParaRPr lang="en-GB" dirty="0"/>
              </a:p>
              <a:p>
                <a:r>
                  <a:rPr lang="en-GB" dirty="0"/>
                  <a:t>Weighted sampling probability is</a:t>
                </a:r>
              </a:p>
              <a:p>
                <a:endParaRPr lang="en-GB" dirty="0"/>
              </a:p>
              <a:p>
                <a:endParaRPr lang="en-GB" dirty="0"/>
              </a:p>
              <a:p>
                <a:pPr lvl="1"/>
                <a:r>
                  <a:rPr lang="en-GB" dirty="0"/>
                  <a:t>Last step by semantics of BN</a:t>
                </a:r>
              </a:p>
              <a:p>
                <a:r>
                  <a:rPr lang="en-GB" dirty="0"/>
                  <a:t>Hence, likelihood weighting returns consistent estimates</a:t>
                </a:r>
              </a:p>
            </p:txBody>
          </p:sp>
        </mc:Choice>
        <mc:Fallback xmlns="">
          <p:sp>
            <p:nvSpPr>
              <p:cNvPr id="3" name="Content Placeholder 2">
                <a:extLst>
                  <a:ext uri="{FF2B5EF4-FFF2-40B4-BE49-F238E27FC236}">
                    <a16:creationId xmlns:a16="http://schemas.microsoft.com/office/drawing/2014/main" id="{0CAF20C2-AE14-494E-B51A-CCC3FFD83D89}"/>
                  </a:ext>
                </a:extLst>
              </p:cNvPr>
              <p:cNvSpPr>
                <a:spLocks noGrp="1" noRot="1" noChangeAspect="1" noMove="1" noResize="1" noEditPoints="1" noAdjustHandles="1" noChangeArrowheads="1" noChangeShapeType="1" noTextEdit="1"/>
              </p:cNvSpPr>
              <p:nvPr>
                <p:ph idx="1"/>
              </p:nvPr>
            </p:nvSpPr>
            <p:spPr>
              <a:xfrm>
                <a:off x="628650" y="1158241"/>
                <a:ext cx="7886700" cy="4576270"/>
              </a:xfrm>
              <a:blipFill>
                <a:blip r:embed="rId2"/>
                <a:stretch>
                  <a:fillRect l="-1286" t="-33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055D87-998B-3F4A-8A9A-6035229B9932}"/>
              </a:ext>
            </a:extLst>
          </p:cNvPr>
          <p:cNvSpPr>
            <a:spLocks noGrp="1"/>
          </p:cNvSpPr>
          <p:nvPr>
            <p:ph type="sldNum" sz="quarter" idx="12"/>
          </p:nvPr>
        </p:nvSpPr>
        <p:spPr/>
        <p:txBody>
          <a:bodyPr/>
          <a:lstStyle/>
          <a:p>
            <a:fld id="{67C9959E-8E6B-B04C-9955-EA096F41CA7A}" type="slidenum">
              <a:rPr lang="en-GB" smtClean="0"/>
              <a:t>12</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7EDA00F-8655-024F-9172-2F5040EA2623}"/>
                  </a:ext>
                </a:extLst>
              </p:cNvPr>
              <p:cNvSpPr/>
              <p:nvPr/>
            </p:nvSpPr>
            <p:spPr>
              <a:xfrm>
                <a:off x="5273397" y="1211254"/>
                <a:ext cx="3648178" cy="8769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𝑊𝑆</m:t>
                          </m:r>
                        </m:sub>
                      </m:sSub>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𝑙</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𝑖</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e>
                          </m:d>
                        </m:e>
                      </m:nary>
                    </m:oMath>
                  </m:oMathPara>
                </a14:m>
                <a:endParaRPr lang="en-GB" dirty="0"/>
              </a:p>
            </p:txBody>
          </p:sp>
        </mc:Choice>
        <mc:Fallback xmlns="">
          <p:sp>
            <p:nvSpPr>
              <p:cNvPr id="5" name="Rectangle 4">
                <a:extLst>
                  <a:ext uri="{FF2B5EF4-FFF2-40B4-BE49-F238E27FC236}">
                    <a16:creationId xmlns:a16="http://schemas.microsoft.com/office/drawing/2014/main" id="{17EDA00F-8655-024F-9172-2F5040EA2623}"/>
                  </a:ext>
                </a:extLst>
              </p:cNvPr>
              <p:cNvSpPr>
                <a:spLocks noRot="1" noChangeAspect="1" noMove="1" noResize="1" noEditPoints="1" noAdjustHandles="1" noChangeArrowheads="1" noChangeShapeType="1" noTextEdit="1"/>
              </p:cNvSpPr>
              <p:nvPr/>
            </p:nvSpPr>
            <p:spPr>
              <a:xfrm>
                <a:off x="5273397" y="1211254"/>
                <a:ext cx="3648178" cy="876907"/>
              </a:xfrm>
              <a:prstGeom prst="rect">
                <a:avLst/>
              </a:prstGeom>
              <a:blipFill>
                <a:blip r:embed="rId3"/>
                <a:stretch>
                  <a:fillRect t="-92857" b="-14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4909F45-E5DD-B440-A90E-1DF9656304B9}"/>
                  </a:ext>
                </a:extLst>
              </p:cNvPr>
              <p:cNvSpPr/>
              <p:nvPr/>
            </p:nvSpPr>
            <p:spPr>
              <a:xfrm>
                <a:off x="5467488" y="2443928"/>
                <a:ext cx="3510256" cy="9081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a:rPr lang="de-DE" i="1">
                          <a:latin typeface="Cambria Math" panose="02040503050406030204" pitchFamily="18" charset="0"/>
                        </a:rPr>
                        <m:t>=</m:t>
                      </m:r>
                      <m:nary>
                        <m:naryPr>
                          <m:chr m:val="∏"/>
                          <m:ctrlPr>
                            <a:rPr lang="de-DE" i="1">
                              <a:latin typeface="Cambria Math" panose="02040503050406030204" pitchFamily="18" charset="0"/>
                            </a:rPr>
                          </m:ctrlPr>
                        </m:naryPr>
                        <m:sub>
                          <m:r>
                            <a:rPr lang="de-DE" b="0" i="1" smtClean="0">
                              <a:latin typeface="Cambria Math" panose="02040503050406030204" pitchFamily="18" charset="0"/>
                            </a:rPr>
                            <m:t>𝑗</m:t>
                          </m:r>
                          <m:r>
                            <a:rPr lang="de-DE" i="1">
                              <a:latin typeface="Cambria Math" panose="02040503050406030204" pitchFamily="18" charset="0"/>
                            </a:rPr>
                            <m:t>=1</m:t>
                          </m:r>
                        </m:sub>
                        <m:sup>
                          <m:r>
                            <a:rPr lang="de-DE" b="0" i="1" smtClean="0">
                              <a:latin typeface="Cambria Math" panose="02040503050406030204" pitchFamily="18" charset="0"/>
                            </a:rPr>
                            <m:t>𝑘</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b="0" i="1" smtClean="0">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b="0" i="1" smtClean="0">
                                          <a:latin typeface="Cambria Math" panose="02040503050406030204" pitchFamily="18" charset="0"/>
                                        </a:rPr>
                                        <m:t>𝑗</m:t>
                                      </m:r>
                                    </m:sub>
                                  </m:sSub>
                                </m:e>
                              </m:d>
                            </m:e>
                          </m:d>
                        </m:e>
                      </m:nary>
                    </m:oMath>
                  </m:oMathPara>
                </a14:m>
                <a:endParaRPr lang="en-GB" dirty="0"/>
              </a:p>
            </p:txBody>
          </p:sp>
        </mc:Choice>
        <mc:Fallback xmlns="">
          <p:sp>
            <p:nvSpPr>
              <p:cNvPr id="6" name="Rectangle 5">
                <a:extLst>
                  <a:ext uri="{FF2B5EF4-FFF2-40B4-BE49-F238E27FC236}">
                    <a16:creationId xmlns:a16="http://schemas.microsoft.com/office/drawing/2014/main" id="{94909F45-E5DD-B440-A90E-1DF9656304B9}"/>
                  </a:ext>
                </a:extLst>
              </p:cNvPr>
              <p:cNvSpPr>
                <a:spLocks noRot="1" noChangeAspect="1" noMove="1" noResize="1" noEditPoints="1" noAdjustHandles="1" noChangeArrowheads="1" noChangeShapeType="1" noTextEdit="1"/>
              </p:cNvSpPr>
              <p:nvPr/>
            </p:nvSpPr>
            <p:spPr>
              <a:xfrm>
                <a:off x="5467488" y="2443928"/>
                <a:ext cx="3510256" cy="908197"/>
              </a:xfrm>
              <a:prstGeom prst="rect">
                <a:avLst/>
              </a:prstGeom>
              <a:blipFill>
                <a:blip r:embed="rId4"/>
                <a:stretch>
                  <a:fillRect t="-91667" b="-1402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A6E0366-8983-4C42-B2B6-ABBFBA3B4238}"/>
                  </a:ext>
                </a:extLst>
              </p:cNvPr>
              <p:cNvSpPr/>
              <p:nvPr/>
            </p:nvSpPr>
            <p:spPr>
              <a:xfrm>
                <a:off x="573147" y="3631755"/>
                <a:ext cx="8570853" cy="9081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𝑊𝑆</m:t>
                          </m:r>
                        </m:sub>
                      </m:sSub>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m:rPr>
                          <m:aln/>
                        </m:rP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𝑙</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𝑖</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e>
                          </m:d>
                        </m:e>
                      </m:nary>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rPr>
                          </m:ctrlPr>
                        </m:naryPr>
                        <m:sub>
                          <m:r>
                            <a:rPr lang="de-DE" b="0" i="1" smtClean="0">
                              <a:latin typeface="Cambria Math" panose="02040503050406030204" pitchFamily="18" charset="0"/>
                            </a:rPr>
                            <m:t>𝑗</m:t>
                          </m:r>
                          <m:r>
                            <a:rPr lang="de-DE" i="1">
                              <a:latin typeface="Cambria Math" panose="02040503050406030204" pitchFamily="18" charset="0"/>
                            </a:rPr>
                            <m:t>=1</m:t>
                          </m:r>
                        </m:sub>
                        <m:sup>
                          <m:r>
                            <a:rPr lang="de-DE" b="0" i="1" smtClean="0">
                              <a:latin typeface="Cambria Math" panose="02040503050406030204" pitchFamily="18" charset="0"/>
                            </a:rPr>
                            <m:t>𝑘</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b="0" i="1" smtClean="0">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b="0" i="1" smtClean="0">
                                          <a:latin typeface="Cambria Math" panose="02040503050406030204" pitchFamily="18" charset="0"/>
                                        </a:rPr>
                                        <m:t>𝑗</m:t>
                                      </m:r>
                                    </m:sub>
                                  </m:sSub>
                                </m:e>
                              </m:d>
                            </m:e>
                          </m:d>
                        </m:e>
                      </m:nary>
                      <m:r>
                        <m:rPr>
                          <m:aln/>
                        </m:rP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oMath>
                  </m:oMathPara>
                </a14:m>
                <a:endParaRPr lang="en-GB" dirty="0"/>
              </a:p>
            </p:txBody>
          </p:sp>
        </mc:Choice>
        <mc:Fallback xmlns="">
          <p:sp>
            <p:nvSpPr>
              <p:cNvPr id="7" name="Rectangle 6">
                <a:extLst>
                  <a:ext uri="{FF2B5EF4-FFF2-40B4-BE49-F238E27FC236}">
                    <a16:creationId xmlns:a16="http://schemas.microsoft.com/office/drawing/2014/main" id="{8A6E0366-8983-4C42-B2B6-ABBFBA3B4238}"/>
                  </a:ext>
                </a:extLst>
              </p:cNvPr>
              <p:cNvSpPr>
                <a:spLocks noRot="1" noChangeAspect="1" noMove="1" noResize="1" noEditPoints="1" noAdjustHandles="1" noChangeArrowheads="1" noChangeShapeType="1" noTextEdit="1"/>
              </p:cNvSpPr>
              <p:nvPr/>
            </p:nvSpPr>
            <p:spPr>
              <a:xfrm>
                <a:off x="573147" y="3631755"/>
                <a:ext cx="8570853" cy="908197"/>
              </a:xfrm>
              <a:prstGeom prst="rect">
                <a:avLst/>
              </a:prstGeom>
              <a:blipFill>
                <a:blip r:embed="rId5"/>
                <a:stretch>
                  <a:fillRect t="-90278" b="-140278"/>
                </a:stretch>
              </a:blipFill>
            </p:spPr>
            <p:txBody>
              <a:bodyPr/>
              <a:lstStyle/>
              <a:p>
                <a:r>
                  <a:rPr lang="en-GB">
                    <a:noFill/>
                  </a:rPr>
                  <a:t> </a:t>
                </a:r>
              </a:p>
            </p:txBody>
          </p:sp>
        </mc:Fallback>
      </mc:AlternateContent>
      <p:sp>
        <p:nvSpPr>
          <p:cNvPr id="8" name="Rectangle 7">
            <a:extLst>
              <a:ext uri="{FF2B5EF4-FFF2-40B4-BE49-F238E27FC236}">
                <a16:creationId xmlns:a16="http://schemas.microsoft.com/office/drawing/2014/main" id="{DCE0848E-74A0-3B40-B79A-EA4AC49E48B1}"/>
              </a:ext>
            </a:extLst>
          </p:cNvPr>
          <p:cNvSpPr/>
          <p:nvPr/>
        </p:nvSpPr>
        <p:spPr>
          <a:xfrm>
            <a:off x="1456508" y="5734510"/>
            <a:ext cx="6230983" cy="646331"/>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dirty="0"/>
              <a:t>But, performance still degrades with many evidence variables because few samples have nearly all the total weight</a:t>
            </a:r>
          </a:p>
        </p:txBody>
      </p:sp>
    </p:spTree>
    <p:extLst>
      <p:ext uri="{BB962C8B-B14F-4D97-AF65-F5344CB8AC3E}">
        <p14:creationId xmlns:p14="http://schemas.microsoft.com/office/powerpoint/2010/main" val="27197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2F1-6E10-DA45-81C5-9D804A5F21FF}"/>
              </a:ext>
            </a:extLst>
          </p:cNvPr>
          <p:cNvSpPr>
            <a:spLocks noGrp="1"/>
          </p:cNvSpPr>
          <p:nvPr>
            <p:ph type="title"/>
          </p:nvPr>
        </p:nvSpPr>
        <p:spPr/>
        <p:txBody>
          <a:bodyPr/>
          <a:lstStyle/>
          <a:p>
            <a:r>
              <a:rPr lang="en-GB" dirty="0"/>
              <a:t>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3B3135-E494-5449-BFAD-CB4B6F14D9F9}"/>
                  </a:ext>
                </a:extLst>
              </p:cNvPr>
              <p:cNvSpPr>
                <a:spLocks noGrp="1"/>
              </p:cNvSpPr>
              <p:nvPr>
                <p:ph idx="1"/>
              </p:nvPr>
            </p:nvSpPr>
            <p:spPr>
              <a:xfrm>
                <a:off x="628650" y="1158240"/>
                <a:ext cx="7886700" cy="5198111"/>
              </a:xfrm>
            </p:spPr>
            <p:txBody>
              <a:bodyPr>
                <a:normAutofit/>
              </a:bodyPr>
              <a:lstStyle/>
              <a:p>
                <a:r>
                  <a:rPr lang="en-GB" dirty="0"/>
                  <a:t>Remember: Estimates expectation of a function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oMath>
                </a14:m>
                <a:r>
                  <a:rPr lang="en-GB" dirty="0"/>
                  <a:t> relative to some distribution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𝑹</m:t>
                        </m:r>
                      </m:e>
                    </m:d>
                  </m:oMath>
                </a14:m>
                <a:r>
                  <a:rPr lang="en-GB" dirty="0"/>
                  <a:t> </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oMath>
                  </m:oMathPara>
                </a14:m>
                <a:endParaRPr lang="en-GB" dirty="0"/>
              </a:p>
              <a:p>
                <a:pPr lvl="1"/>
                <a14:m>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𝑹</m:t>
                        </m:r>
                      </m:e>
                    </m:d>
                    <m:r>
                      <a:rPr lang="de-DE" b="1" i="1">
                        <a:latin typeface="Cambria Math" panose="02040503050406030204" pitchFamily="18" charset="0"/>
                      </a:rPr>
                      <m:t> </m:t>
                    </m:r>
                  </m:oMath>
                </a14:m>
                <a:r>
                  <a:rPr lang="en-GB" dirty="0"/>
                  <a:t>typically called </a:t>
                </a:r>
                <a:r>
                  <a:rPr lang="en-GB" dirty="0">
                    <a:solidFill>
                      <a:schemeClr val="accent1"/>
                    </a:solidFill>
                  </a:rPr>
                  <a:t>target distribution</a:t>
                </a:r>
              </a:p>
              <a:p>
                <a:pPr lvl="1"/>
                <a:r>
                  <a:rPr lang="en-GB" dirty="0"/>
                  <a:t>Estimate this expectation by generating samples</a:t>
                </a:r>
                <a:r>
                  <a:rPr lang="de-DE" b="1" dirty="0"/>
                  <a:t> </a:t>
                </a:r>
                <a14:m>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𝒓</m:t>
                        </m:r>
                      </m:e>
                      <m:sub>
                        <m:r>
                          <a:rPr lang="de-DE" b="0" i="1" smtClean="0">
                            <a:latin typeface="Cambria Math" panose="02040503050406030204" pitchFamily="18" charset="0"/>
                          </a:rPr>
                          <m:t>𝑖</m:t>
                        </m:r>
                      </m:sub>
                    </m:sSub>
                  </m:oMath>
                </a14:m>
                <a:r>
                  <a:rPr lang="en-GB" dirty="0"/>
                  <a:t> from </a:t>
                </a:r>
                <a14:m>
                  <m:oMath xmlns:m="http://schemas.openxmlformats.org/officeDocument/2006/math">
                    <m:r>
                      <a:rPr lang="en-GB" i="1" dirty="0" smtClean="0">
                        <a:latin typeface="Cambria Math" panose="02040503050406030204" pitchFamily="18" charset="0"/>
                      </a:rPr>
                      <m:t>𝑃</m:t>
                    </m:r>
                  </m:oMath>
                </a14:m>
                <a:r>
                  <a:rPr lang="en-GB" dirty="0"/>
                  <a:t> and then estimating</a:t>
                </a:r>
              </a:p>
              <a:p>
                <a:pPr marL="7938"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𝑁</m:t>
                          </m:r>
                        </m:den>
                      </m:f>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𝑁</m:t>
                          </m:r>
                        </m:sup>
                        <m:e>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𝑖</m:t>
                                  </m:r>
                                </m:sub>
                              </m:sSub>
                            </m:e>
                          </m:d>
                        </m:e>
                      </m:nary>
                    </m:oMath>
                  </m:oMathPara>
                </a14:m>
                <a:endParaRPr lang="en-GB" dirty="0"/>
              </a:p>
              <a:p>
                <a:pPr lvl="2"/>
                <a:r>
                  <a:rPr lang="en-GB" dirty="0"/>
                  <a:t>What we have done so far</a:t>
                </a:r>
              </a:p>
              <a:p>
                <a:r>
                  <a:rPr lang="en-GB" dirty="0"/>
                  <a:t>If generating samples from </a:t>
                </a:r>
                <a14:m>
                  <m:oMath xmlns:m="http://schemas.openxmlformats.org/officeDocument/2006/math">
                    <m:r>
                      <a:rPr lang="en-GB" i="1" dirty="0">
                        <a:latin typeface="Cambria Math" panose="02040503050406030204" pitchFamily="18" charset="0"/>
                      </a:rPr>
                      <m:t>𝑃</m:t>
                    </m:r>
                  </m:oMath>
                </a14:m>
                <a:r>
                  <a:rPr lang="en-GB" dirty="0"/>
                  <a:t> is hard, use a (simpler) </a:t>
                </a:r>
                <a:r>
                  <a:rPr lang="en-GB" dirty="0">
                    <a:solidFill>
                      <a:schemeClr val="accent1"/>
                    </a:solidFill>
                  </a:rPr>
                  <a:t>proposal distribution </a:t>
                </a:r>
                <a14:m>
                  <m:oMath xmlns:m="http://schemas.openxmlformats.org/officeDocument/2006/math">
                    <m:r>
                      <a:rPr lang="de-DE" b="0" i="1" dirty="0" smtClean="0">
                        <a:latin typeface="Cambria Math" panose="02040503050406030204" pitchFamily="18" charset="0"/>
                      </a:rPr>
                      <m:t>𝑄</m:t>
                    </m:r>
                  </m:oMath>
                </a14:m>
                <a:r>
                  <a:rPr lang="en-GB" dirty="0"/>
                  <a:t> instead</a:t>
                </a:r>
              </a:p>
            </p:txBody>
          </p:sp>
        </mc:Choice>
        <mc:Fallback xmlns="">
          <p:sp>
            <p:nvSpPr>
              <p:cNvPr id="3" name="Content Placeholder 2">
                <a:extLst>
                  <a:ext uri="{FF2B5EF4-FFF2-40B4-BE49-F238E27FC236}">
                    <a16:creationId xmlns:a16="http://schemas.microsoft.com/office/drawing/2014/main" id="{BF3B3135-E494-5449-BFAD-CB4B6F14D9F9}"/>
                  </a:ext>
                </a:extLst>
              </p:cNvPr>
              <p:cNvSpPr>
                <a:spLocks noGrp="1" noRot="1" noChangeAspect="1" noMove="1" noResize="1" noEditPoints="1" noAdjustHandles="1" noChangeArrowheads="1" noChangeShapeType="1" noTextEdit="1"/>
              </p:cNvSpPr>
              <p:nvPr>
                <p:ph idx="1"/>
              </p:nvPr>
            </p:nvSpPr>
            <p:spPr>
              <a:xfrm>
                <a:off x="628650" y="1158240"/>
                <a:ext cx="7886700" cy="5198111"/>
              </a:xfrm>
              <a:blipFill>
                <a:blip r:embed="rId3"/>
                <a:stretch>
                  <a:fillRect l="-1447" t="-15328" r="-965" b="-948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11A1CB1-50C9-6541-BCB3-0A561FE7EFE0}"/>
              </a:ext>
            </a:extLst>
          </p:cNvPr>
          <p:cNvSpPr>
            <a:spLocks noGrp="1"/>
          </p:cNvSpPr>
          <p:nvPr>
            <p:ph type="sldNum" sz="quarter" idx="12"/>
          </p:nvPr>
        </p:nvSpPr>
        <p:spPr/>
        <p:txBody>
          <a:bodyPr/>
          <a:lstStyle/>
          <a:p>
            <a:fld id="{67C9959E-8E6B-B04C-9955-EA096F41CA7A}" type="slidenum">
              <a:rPr lang="en-GB" smtClean="0"/>
              <a:t>13</a:t>
            </a:fld>
            <a:endParaRPr lang="en-GB"/>
          </a:p>
        </p:txBody>
      </p:sp>
      <p:sp>
        <p:nvSpPr>
          <p:cNvPr id="5" name="TextBox 4">
            <a:extLst>
              <a:ext uri="{FF2B5EF4-FFF2-40B4-BE49-F238E27FC236}">
                <a16:creationId xmlns:a16="http://schemas.microsoft.com/office/drawing/2014/main" id="{DAF7A852-329C-A640-8759-209227C3B073}"/>
              </a:ext>
            </a:extLst>
          </p:cNvPr>
          <p:cNvSpPr txBox="1"/>
          <p:nvPr/>
        </p:nvSpPr>
        <p:spPr>
          <a:xfrm>
            <a:off x="2029969" y="6475255"/>
            <a:ext cx="6119622" cy="246221"/>
          </a:xfrm>
          <a:prstGeom prst="rect">
            <a:avLst/>
          </a:prstGeom>
          <a:noFill/>
        </p:spPr>
        <p:txBody>
          <a:bodyPr wrap="square" rtlCol="0">
            <a:spAutoFit/>
          </a:bodyPr>
          <a:lstStyle/>
          <a:p>
            <a:r>
              <a:rPr lang="en-GB" sz="1000" dirty="0">
                <a:solidFill>
                  <a:schemeClr val="accent3"/>
                </a:solidFill>
              </a:rPr>
              <a:t>Herman Kahn. Random Sampling (Monte Carlo) Techniques in Neutron Attenuation Problems. Nucleonics, 1950.</a:t>
            </a:r>
          </a:p>
        </p:txBody>
      </p:sp>
    </p:spTree>
    <p:extLst>
      <p:ext uri="{BB962C8B-B14F-4D97-AF65-F5344CB8AC3E}">
        <p14:creationId xmlns:p14="http://schemas.microsoft.com/office/powerpoint/2010/main" val="121924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D6D6-A62C-C346-AAD6-E2D552988FDF}"/>
              </a:ext>
            </a:extLst>
          </p:cNvPr>
          <p:cNvSpPr>
            <a:spLocks noGrp="1"/>
          </p:cNvSpPr>
          <p:nvPr>
            <p:ph type="title"/>
          </p:nvPr>
        </p:nvSpPr>
        <p:spPr/>
        <p:txBody>
          <a:bodyPr/>
          <a:lstStyle/>
          <a:p>
            <a:r>
              <a:rPr lang="en-GB" dirty="0"/>
              <a:t>Using a Proposal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EB4B96-1C04-C647-B9A9-FE916D2BCC10}"/>
                  </a:ext>
                </a:extLst>
              </p:cNvPr>
              <p:cNvSpPr>
                <a:spLocks noGrp="1"/>
              </p:cNvSpPr>
              <p:nvPr>
                <p:ph idx="1"/>
              </p:nvPr>
            </p:nvSpPr>
            <p:spPr/>
            <p:txBody>
              <a:bodyPr>
                <a:normAutofit lnSpcReduction="10000"/>
              </a:bodyPr>
              <a:lstStyle/>
              <a:p>
                <a:r>
                  <a:rPr lang="en-GB" dirty="0"/>
                  <a:t>Condition: Proposal distribution </a:t>
                </a:r>
                <a14:m>
                  <m:oMath xmlns:m="http://schemas.openxmlformats.org/officeDocument/2006/math">
                    <m:r>
                      <a:rPr lang="en-GB" i="1" dirty="0" smtClean="0">
                        <a:latin typeface="Cambria Math" panose="02040503050406030204" pitchFamily="18" charset="0"/>
                      </a:rPr>
                      <m:t>𝑄</m:t>
                    </m:r>
                  </m:oMath>
                </a14:m>
                <a:r>
                  <a:rPr lang="en-GB" dirty="0"/>
                  <a:t> dominates </a:t>
                </a:r>
                <a14:m>
                  <m:oMath xmlns:m="http://schemas.openxmlformats.org/officeDocument/2006/math">
                    <m:r>
                      <a:rPr lang="en-GB" i="1" dirty="0" smtClean="0">
                        <a:latin typeface="Cambria Math" panose="02040503050406030204" pitchFamily="18" charset="0"/>
                      </a:rPr>
                      <m:t>𝑃</m:t>
                    </m:r>
                  </m:oMath>
                </a14:m>
                <a:endParaRPr lang="en-GB" dirty="0"/>
              </a:p>
              <a:p>
                <a:pPr lvl="1"/>
                <a:r>
                  <a:rPr lang="en-GB" dirty="0"/>
                  <a:t>I.e.,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r>
                      <a:rPr lang="de-DE" b="0" i="1" smtClean="0">
                        <a:latin typeface="Cambria Math" panose="02040503050406030204" pitchFamily="18" charset="0"/>
                      </a:rPr>
                      <m:t>&gt;0</m:t>
                    </m:r>
                  </m:oMath>
                </a14:m>
                <a:r>
                  <a:rPr lang="en-GB" dirty="0"/>
                  <a:t> whenever </a:t>
                </a:r>
                <a14:m>
                  <m:oMath xmlns:m="http://schemas.openxmlformats.org/officeDocument/2006/math">
                    <m:r>
                      <a:rPr lang="de-DE" b="0" i="1" smtClean="0">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𝒓</m:t>
                        </m:r>
                      </m:e>
                    </m:d>
                    <m:r>
                      <a:rPr lang="de-DE" i="1">
                        <a:latin typeface="Cambria Math" panose="02040503050406030204" pitchFamily="18" charset="0"/>
                      </a:rPr>
                      <m:t>&gt;0</m:t>
                    </m:r>
                  </m:oMath>
                </a14:m>
                <a:endParaRPr lang="en-GB" dirty="0"/>
              </a:p>
              <a:p>
                <a:pPr lvl="2"/>
                <a14:m>
                  <m:oMath xmlns:m="http://schemas.openxmlformats.org/officeDocument/2006/math">
                    <m:r>
                      <a:rPr lang="de-DE" i="1">
                        <a:latin typeface="Cambria Math" panose="02040503050406030204" pitchFamily="18" charset="0"/>
                      </a:rPr>
                      <m:t>𝑄</m:t>
                    </m:r>
                  </m:oMath>
                </a14:m>
                <a:r>
                  <a:rPr lang="en-GB" dirty="0"/>
                  <a:t> may not ignore any states that have non-zero probability with </a:t>
                </a:r>
                <a14:m>
                  <m:oMath xmlns:m="http://schemas.openxmlformats.org/officeDocument/2006/math">
                    <m:r>
                      <a:rPr lang="de-DE" b="0" i="1" smtClean="0">
                        <a:latin typeface="Cambria Math" panose="02040503050406030204" pitchFamily="18" charset="0"/>
                      </a:rPr>
                      <m:t>𝑃</m:t>
                    </m:r>
                  </m:oMath>
                </a14:m>
                <a:endParaRPr lang="en-GB" dirty="0"/>
              </a:p>
              <a:p>
                <a:pPr lvl="2"/>
                <a:r>
                  <a:rPr lang="en-GB" dirty="0"/>
                  <a:t>Specifically, support of </a:t>
                </a:r>
                <a14:m>
                  <m:oMath xmlns:m="http://schemas.openxmlformats.org/officeDocument/2006/math">
                    <m:r>
                      <a:rPr lang="de-DE" i="1">
                        <a:latin typeface="Cambria Math" panose="02040503050406030204" pitchFamily="18" charset="0"/>
                      </a:rPr>
                      <m:t>𝑄</m:t>
                    </m:r>
                  </m:oMath>
                </a14:m>
                <a:r>
                  <a:rPr lang="en-GB" dirty="0"/>
                  <a:t> has to include support of </a:t>
                </a:r>
                <a14:m>
                  <m:oMath xmlns:m="http://schemas.openxmlformats.org/officeDocument/2006/math">
                    <m:r>
                      <a:rPr lang="de-DE" b="0" i="1" smtClean="0">
                        <a:latin typeface="Cambria Math" panose="02040503050406030204" pitchFamily="18" charset="0"/>
                      </a:rPr>
                      <m:t>𝑃</m:t>
                    </m:r>
                  </m:oMath>
                </a14:m>
                <a:r>
                  <a:rPr lang="en-GB" dirty="0"/>
                  <a:t> </a:t>
                </a:r>
              </a:p>
              <a:p>
                <a:pPr lvl="3"/>
                <a:r>
                  <a:rPr lang="en-GB" dirty="0"/>
                  <a:t>Support for a distribution </a:t>
                </a:r>
                <a14:m>
                  <m:oMath xmlns:m="http://schemas.openxmlformats.org/officeDocument/2006/math">
                    <m:r>
                      <a:rPr lang="de-DE" b="0" i="1" smtClean="0">
                        <a:latin typeface="Cambria Math" panose="02040503050406030204" pitchFamily="18" charset="0"/>
                      </a:rPr>
                      <m:t>𝑆</m:t>
                    </m:r>
                  </m:oMath>
                </a14:m>
                <a:r>
                  <a:rPr lang="en-GB" dirty="0"/>
                  <a:t> are all points </a:t>
                </a:r>
                <a14:m>
                  <m:oMath xmlns:m="http://schemas.openxmlformats.org/officeDocument/2006/math">
                    <m:r>
                      <a:rPr lang="de-DE" b="1" i="1">
                        <a:latin typeface="Cambria Math" panose="02040503050406030204" pitchFamily="18" charset="0"/>
                      </a:rPr>
                      <m:t>𝒓</m:t>
                    </m:r>
                  </m:oMath>
                </a14:m>
                <a:r>
                  <a:rPr lang="en-GB" dirty="0"/>
                  <a:t> s. t. </a:t>
                </a:r>
                <a14:m>
                  <m:oMath xmlns:m="http://schemas.openxmlformats.org/officeDocument/2006/math">
                    <m:r>
                      <a:rPr lang="de-DE" b="0" i="1" smtClean="0">
                        <a:latin typeface="Cambria Math" panose="02040503050406030204" pitchFamily="18" charset="0"/>
                      </a:rPr>
                      <m:t>𝑆</m:t>
                    </m:r>
                    <m:d>
                      <m:dPr>
                        <m:ctrlPr>
                          <a:rPr lang="de-DE" b="0" i="1" smtClean="0">
                            <a:latin typeface="Cambria Math" panose="02040503050406030204" pitchFamily="18" charset="0"/>
                          </a:rPr>
                        </m:ctrlPr>
                      </m:dPr>
                      <m:e>
                        <m:r>
                          <a:rPr lang="de-DE" b="1" i="1">
                            <a:latin typeface="Cambria Math" panose="02040503050406030204" pitchFamily="18" charset="0"/>
                          </a:rPr>
                          <m:t>𝒓</m:t>
                        </m:r>
                      </m:e>
                    </m:d>
                    <m:r>
                      <a:rPr lang="de-DE" b="0" i="1" smtClean="0">
                        <a:latin typeface="Cambria Math" panose="02040503050406030204" pitchFamily="18" charset="0"/>
                      </a:rPr>
                      <m:t>&gt;0</m:t>
                    </m:r>
                  </m:oMath>
                </a14:m>
                <a:endParaRPr lang="en-GB" dirty="0"/>
              </a:p>
              <a:p>
                <a:pPr lvl="1"/>
                <a:r>
                  <a:rPr lang="en-GB" dirty="0"/>
                  <a:t>In general, </a:t>
                </a:r>
                <a14:m>
                  <m:oMath xmlns:m="http://schemas.openxmlformats.org/officeDocument/2006/math">
                    <m:r>
                      <a:rPr lang="de-DE" b="0" i="1" smtClean="0">
                        <a:latin typeface="Cambria Math" panose="02040503050406030204" pitchFamily="18" charset="0"/>
                      </a:rPr>
                      <m:t>𝑄</m:t>
                    </m:r>
                  </m:oMath>
                </a14:m>
                <a:r>
                  <a:rPr lang="en-GB" dirty="0"/>
                  <a:t> can be arbitrary but computational performance highly depends on how similar </a:t>
                </a:r>
                <a14:m>
                  <m:oMath xmlns:m="http://schemas.openxmlformats.org/officeDocument/2006/math">
                    <m:r>
                      <a:rPr lang="de-DE" b="0" i="1" smtClean="0">
                        <a:latin typeface="Cambria Math" panose="02040503050406030204" pitchFamily="18" charset="0"/>
                      </a:rPr>
                      <m:t>𝑄</m:t>
                    </m:r>
                  </m:oMath>
                </a14:m>
                <a:r>
                  <a:rPr lang="en-GB" dirty="0"/>
                  <a:t> to </a:t>
                </a:r>
                <a14:m>
                  <m:oMath xmlns:m="http://schemas.openxmlformats.org/officeDocument/2006/math">
                    <m:r>
                      <a:rPr lang="de-DE" b="0" i="1" smtClean="0">
                        <a:latin typeface="Cambria Math" panose="02040503050406030204" pitchFamily="18" charset="0"/>
                      </a:rPr>
                      <m:t>𝑃</m:t>
                    </m:r>
                  </m:oMath>
                </a14:m>
                <a:r>
                  <a:rPr lang="en-GB" dirty="0"/>
                  <a:t> is</a:t>
                </a:r>
              </a:p>
              <a:p>
                <a:pPr lvl="2"/>
                <a:r>
                  <a:rPr lang="en-GB" dirty="0"/>
                  <a:t>E.g., want probabilities close to zero in </a:t>
                </a:r>
                <a:br>
                  <a:rPr lang="en-GB" dirty="0"/>
                </a:br>
                <a14:m>
                  <m:oMath xmlns:m="http://schemas.openxmlformats.org/officeDocument/2006/math">
                    <m:r>
                      <a:rPr lang="de-DE" i="1" smtClean="0">
                        <a:solidFill>
                          <a:schemeClr val="accent4"/>
                        </a:solidFill>
                        <a:latin typeface="Cambria Math" panose="02040503050406030204" pitchFamily="18" charset="0"/>
                      </a:rPr>
                      <m:t>𝑄</m:t>
                    </m:r>
                    <m:d>
                      <m:dPr>
                        <m:ctrlPr>
                          <a:rPr lang="de-DE" b="0" i="1" smtClean="0">
                            <a:solidFill>
                              <a:schemeClr val="accent4"/>
                            </a:solidFill>
                            <a:latin typeface="Cambria Math" panose="02040503050406030204" pitchFamily="18" charset="0"/>
                          </a:rPr>
                        </m:ctrlPr>
                      </m:dPr>
                      <m:e>
                        <m:r>
                          <a:rPr lang="de-DE" b="1" i="1" smtClean="0">
                            <a:solidFill>
                              <a:schemeClr val="accent4"/>
                            </a:solidFill>
                            <a:latin typeface="Cambria Math" panose="02040503050406030204" pitchFamily="18" charset="0"/>
                          </a:rPr>
                          <m:t>𝒓</m:t>
                        </m:r>
                      </m:e>
                    </m:d>
                  </m:oMath>
                </a14:m>
                <a:r>
                  <a:rPr lang="en-GB" dirty="0"/>
                  <a:t> only if </a:t>
                </a:r>
                <a14:m>
                  <m:oMath xmlns:m="http://schemas.openxmlformats.org/officeDocument/2006/math">
                    <m:r>
                      <a:rPr lang="de-DE" i="1" smtClean="0">
                        <a:solidFill>
                          <a:schemeClr val="accent4"/>
                        </a:solidFill>
                        <a:latin typeface="Cambria Math" panose="02040503050406030204" pitchFamily="18" charset="0"/>
                        <a:ea typeface="Cambria Math" panose="02040503050406030204" pitchFamily="18" charset="0"/>
                      </a:rPr>
                      <m:t>𝑓</m:t>
                    </m:r>
                    <m:d>
                      <m:dPr>
                        <m:ctrlPr>
                          <a:rPr lang="de-DE" i="1">
                            <a:solidFill>
                              <a:schemeClr val="accent4"/>
                            </a:solidFill>
                            <a:latin typeface="Cambria Math" panose="02040503050406030204" pitchFamily="18" charset="0"/>
                            <a:ea typeface="Cambria Math" panose="02040503050406030204" pitchFamily="18" charset="0"/>
                          </a:rPr>
                        </m:ctrlPr>
                      </m:dPr>
                      <m:e>
                        <m:r>
                          <a:rPr lang="de-DE" b="1" i="1">
                            <a:solidFill>
                              <a:schemeClr val="accent4"/>
                            </a:solidFill>
                            <a:latin typeface="Cambria Math" panose="02040503050406030204" pitchFamily="18" charset="0"/>
                            <a:ea typeface="Cambria Math" panose="02040503050406030204" pitchFamily="18" charset="0"/>
                          </a:rPr>
                          <m:t>𝒓</m:t>
                        </m:r>
                      </m:e>
                    </m:d>
                    <m:r>
                      <a:rPr lang="de-DE" i="1">
                        <a:solidFill>
                          <a:schemeClr val="accent4"/>
                        </a:solidFill>
                        <a:latin typeface="Cambria Math" panose="02040503050406030204" pitchFamily="18" charset="0"/>
                        <a:ea typeface="Cambria Math" panose="02040503050406030204" pitchFamily="18" charset="0"/>
                      </a:rPr>
                      <m:t>𝑃</m:t>
                    </m:r>
                    <m:d>
                      <m:dPr>
                        <m:ctrlPr>
                          <a:rPr lang="de-DE" i="1">
                            <a:solidFill>
                              <a:schemeClr val="accent4"/>
                            </a:solidFill>
                            <a:latin typeface="Cambria Math" panose="02040503050406030204" pitchFamily="18" charset="0"/>
                            <a:ea typeface="Cambria Math" panose="02040503050406030204" pitchFamily="18" charset="0"/>
                          </a:rPr>
                        </m:ctrlPr>
                      </m:dPr>
                      <m:e>
                        <m:r>
                          <a:rPr lang="de-DE" b="1" i="1">
                            <a:solidFill>
                              <a:schemeClr val="accent4"/>
                            </a:solidFill>
                            <a:latin typeface="Cambria Math" panose="02040503050406030204" pitchFamily="18" charset="0"/>
                            <a:ea typeface="Cambria Math" panose="02040503050406030204" pitchFamily="18" charset="0"/>
                          </a:rPr>
                          <m:t>𝒓</m:t>
                        </m:r>
                      </m:e>
                    </m:d>
                  </m:oMath>
                </a14:m>
                <a:r>
                  <a:rPr lang="en-GB" dirty="0"/>
                  <a:t> also very small</a:t>
                </a:r>
              </a:p>
              <a:p>
                <a:pPr lvl="3"/>
                <a:r>
                  <a:rPr lang="en-GB" dirty="0"/>
                  <a:t>Keep variance small</a:t>
                </a:r>
              </a:p>
              <a:p>
                <a:r>
                  <a:rPr lang="en-GB" dirty="0"/>
                  <a:t>Generate samples from </a:t>
                </a:r>
                <a14:m>
                  <m:oMath xmlns:m="http://schemas.openxmlformats.org/officeDocument/2006/math">
                    <m:r>
                      <a:rPr lang="de-DE" i="1">
                        <a:latin typeface="Cambria Math" panose="02040503050406030204" pitchFamily="18" charset="0"/>
                      </a:rPr>
                      <m:t>𝑄</m:t>
                    </m:r>
                  </m:oMath>
                </a14:m>
                <a:r>
                  <a:rPr lang="en-GB" dirty="0"/>
                  <a:t> instead of </a:t>
                </a:r>
                <a14:m>
                  <m:oMath xmlns:m="http://schemas.openxmlformats.org/officeDocument/2006/math">
                    <m:r>
                      <a:rPr lang="de-DE" b="0" i="1" smtClean="0">
                        <a:latin typeface="Cambria Math" panose="02040503050406030204" pitchFamily="18" charset="0"/>
                      </a:rPr>
                      <m:t>𝑃</m:t>
                    </m:r>
                  </m:oMath>
                </a14:m>
                <a:endParaRPr lang="en-GB" dirty="0"/>
              </a:p>
              <a:p>
                <a:pPr lvl="1"/>
                <a:r>
                  <a:rPr lang="en-GB" dirty="0"/>
                  <a:t>Cannot average </a:t>
                </a:r>
                <a14:m>
                  <m:oMath xmlns:m="http://schemas.openxmlformats.org/officeDocument/2006/math">
                    <m:r>
                      <a:rPr lang="en-GB" i="1" dirty="0" smtClean="0">
                        <a:latin typeface="Cambria Math" panose="02040503050406030204" pitchFamily="18" charset="0"/>
                      </a:rPr>
                      <m:t>𝑓</m:t>
                    </m:r>
                  </m:oMath>
                </a14:m>
                <a:r>
                  <a:rPr lang="en-GB" dirty="0"/>
                  <a:t>-values of samples generated</a:t>
                </a:r>
              </a:p>
              <a:p>
                <a:pPr marL="803275" lvl="1" indent="-346075">
                  <a:buFont typeface="Zapf Dingbats"/>
                  <a:buChar char="➝"/>
                </a:pPr>
                <a:r>
                  <a:rPr lang="en-GB" dirty="0"/>
                  <a:t>Adjust estimator to compensate for incorrect sampling distribution</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9EB4B96-1C04-C647-B9A9-FE916D2BCC10}"/>
                  </a:ext>
                </a:extLst>
              </p:cNvPr>
              <p:cNvSpPr>
                <a:spLocks noGrp="1" noRot="1" noChangeAspect="1" noMove="1" noResize="1" noEditPoints="1" noAdjustHandles="1" noChangeArrowheads="1" noChangeShapeType="1" noTextEdit="1"/>
              </p:cNvSpPr>
              <p:nvPr>
                <p:ph idx="1"/>
              </p:nvPr>
            </p:nvSpPr>
            <p:spPr>
              <a:blipFill>
                <a:blip r:embed="rId2"/>
                <a:stretch>
                  <a:fillRect l="-1447" t="-2525" b="-25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DE8B821-B890-434A-8AC4-63DB1F495D24}"/>
              </a:ext>
            </a:extLst>
          </p:cNvPr>
          <p:cNvSpPr>
            <a:spLocks noGrp="1"/>
          </p:cNvSpPr>
          <p:nvPr>
            <p:ph type="sldNum" sz="quarter" idx="12"/>
          </p:nvPr>
        </p:nvSpPr>
        <p:spPr/>
        <p:txBody>
          <a:bodyPr/>
          <a:lstStyle/>
          <a:p>
            <a:fld id="{67C9959E-8E6B-B04C-9955-EA096F41CA7A}" type="slidenum">
              <a:rPr lang="en-GB" smtClean="0"/>
              <a:t>14</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6C0379B-AF06-A740-92AD-9A81484F8C8A}"/>
                  </a:ext>
                </a:extLst>
              </p:cNvPr>
              <p:cNvSpPr/>
              <p:nvPr/>
            </p:nvSpPr>
            <p:spPr>
              <a:xfrm>
                <a:off x="6035707" y="3754687"/>
                <a:ext cx="2901885" cy="71635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𝐸</m:t>
                          </m:r>
                        </m:e>
                        <m:sub>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b="1" i="1">
                                  <a:latin typeface="Cambria Math" panose="02040503050406030204" pitchFamily="18" charset="0"/>
                                </a:rPr>
                                <m:t>𝑹</m:t>
                              </m:r>
                            </m:e>
                          </m:d>
                        </m:sub>
                      </m:sSub>
                      <m:d>
                        <m:dPr>
                          <m:begChr m:val="["/>
                          <m:endChr m:val="]"/>
                          <m:ctrlPr>
                            <a:rPr lang="de-DE" sz="1600" i="1">
                              <a:latin typeface="Cambria Math" panose="02040503050406030204" pitchFamily="18" charset="0"/>
                            </a:rPr>
                          </m:ctrlPr>
                        </m:dPr>
                        <m:e>
                          <m:r>
                            <a:rPr lang="de-DE" sz="1600" i="1">
                              <a:latin typeface="Cambria Math" panose="02040503050406030204" pitchFamily="18" charset="0"/>
                            </a:rPr>
                            <m:t>𝑓</m:t>
                          </m:r>
                          <m:d>
                            <m:dPr>
                              <m:ctrlPr>
                                <a:rPr lang="de-DE" sz="1600" i="1">
                                  <a:latin typeface="Cambria Math" panose="02040503050406030204" pitchFamily="18" charset="0"/>
                                </a:rPr>
                              </m:ctrlPr>
                            </m:dPr>
                            <m:e>
                              <m:r>
                                <a:rPr lang="de-DE" sz="1600" b="1" i="1">
                                  <a:latin typeface="Cambria Math" panose="02040503050406030204" pitchFamily="18" charset="0"/>
                                  <a:ea typeface="Cambria Math" panose="02040503050406030204" pitchFamily="18" charset="0"/>
                                </a:rPr>
                                <m:t>𝑹</m:t>
                              </m:r>
                            </m:e>
                          </m:d>
                        </m:e>
                      </m:d>
                      <m:r>
                        <a:rPr lang="de-DE" sz="1600" i="1">
                          <a:latin typeface="Cambria Math" panose="02040503050406030204" pitchFamily="18" charset="0"/>
                          <a:ea typeface="Cambria Math" panose="02040503050406030204" pitchFamily="18" charset="0"/>
                        </a:rPr>
                        <m:t>=</m:t>
                      </m:r>
                      <m:nary>
                        <m:naryPr>
                          <m:chr m:val="∑"/>
                          <m:supHide m:val="on"/>
                          <m:ctrlPr>
                            <a:rPr lang="de-DE" sz="1600" i="1">
                              <a:latin typeface="Cambria Math" panose="02040503050406030204" pitchFamily="18" charset="0"/>
                              <a:ea typeface="Cambria Math" panose="02040503050406030204" pitchFamily="18" charset="0"/>
                            </a:rPr>
                          </m:ctrlPr>
                        </m:naryPr>
                        <m:sub>
                          <m:r>
                            <m:rPr>
                              <m:brk m:alnAt="7"/>
                            </m:rPr>
                            <a:rPr lang="de-DE" sz="1600" b="1" i="1">
                              <a:latin typeface="Cambria Math" panose="02040503050406030204" pitchFamily="18" charset="0"/>
                              <a:ea typeface="Cambria Math" panose="02040503050406030204" pitchFamily="18" charset="0"/>
                            </a:rPr>
                            <m:t>𝒓</m:t>
                          </m:r>
                          <m:r>
                            <m:rPr>
                              <m:brk m:alnAt="7"/>
                            </m:rP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ℛ</m:t>
                          </m:r>
                          <m:d>
                            <m:dPr>
                              <m:ctrlPr>
                                <a:rPr lang="de-DE" sz="1600" i="1">
                                  <a:latin typeface="Cambria Math" panose="02040503050406030204" pitchFamily="18" charset="0"/>
                                  <a:ea typeface="Cambria Math" panose="02040503050406030204" pitchFamily="18" charset="0"/>
                                </a:rPr>
                              </m:ctrlPr>
                            </m:dPr>
                            <m:e>
                              <m:r>
                                <a:rPr lang="de-DE" sz="1600" b="1" i="1">
                                  <a:latin typeface="Cambria Math" panose="02040503050406030204" pitchFamily="18" charset="0"/>
                                  <a:ea typeface="Cambria Math" panose="02040503050406030204" pitchFamily="18" charset="0"/>
                                </a:rPr>
                                <m:t>𝑹</m:t>
                              </m:r>
                            </m:e>
                          </m:d>
                        </m:sub>
                        <m:sup/>
                        <m:e>
                          <m:r>
                            <a:rPr lang="de-DE" sz="1600" i="1" smtClean="0">
                              <a:solidFill>
                                <a:schemeClr val="accent4"/>
                              </a:solidFill>
                              <a:latin typeface="Cambria Math" panose="02040503050406030204" pitchFamily="18" charset="0"/>
                              <a:ea typeface="Cambria Math" panose="02040503050406030204" pitchFamily="18" charset="0"/>
                            </a:rPr>
                            <m:t>𝑓</m:t>
                          </m:r>
                          <m:d>
                            <m:dPr>
                              <m:ctrlPr>
                                <a:rPr lang="de-DE" sz="1600" i="1">
                                  <a:solidFill>
                                    <a:schemeClr val="accent4"/>
                                  </a:solidFill>
                                  <a:latin typeface="Cambria Math" panose="02040503050406030204" pitchFamily="18" charset="0"/>
                                  <a:ea typeface="Cambria Math" panose="02040503050406030204" pitchFamily="18" charset="0"/>
                                </a:rPr>
                              </m:ctrlPr>
                            </m:dPr>
                            <m:e>
                              <m:r>
                                <a:rPr lang="de-DE" sz="1600" b="1" i="1">
                                  <a:solidFill>
                                    <a:schemeClr val="accent4"/>
                                  </a:solidFill>
                                  <a:latin typeface="Cambria Math" panose="02040503050406030204" pitchFamily="18" charset="0"/>
                                  <a:ea typeface="Cambria Math" panose="02040503050406030204" pitchFamily="18" charset="0"/>
                                </a:rPr>
                                <m:t>𝒓</m:t>
                              </m:r>
                            </m:e>
                          </m:d>
                          <m:r>
                            <a:rPr lang="de-DE" sz="1600" i="1">
                              <a:solidFill>
                                <a:schemeClr val="accent4"/>
                              </a:solidFill>
                              <a:latin typeface="Cambria Math" panose="02040503050406030204" pitchFamily="18" charset="0"/>
                              <a:ea typeface="Cambria Math" panose="02040503050406030204" pitchFamily="18" charset="0"/>
                            </a:rPr>
                            <m:t>𝑃</m:t>
                          </m:r>
                          <m:d>
                            <m:dPr>
                              <m:ctrlPr>
                                <a:rPr lang="de-DE" sz="1600" i="1">
                                  <a:solidFill>
                                    <a:schemeClr val="accent4"/>
                                  </a:solidFill>
                                  <a:latin typeface="Cambria Math" panose="02040503050406030204" pitchFamily="18" charset="0"/>
                                  <a:ea typeface="Cambria Math" panose="02040503050406030204" pitchFamily="18" charset="0"/>
                                </a:rPr>
                              </m:ctrlPr>
                            </m:dPr>
                            <m:e>
                              <m:r>
                                <a:rPr lang="de-DE" sz="1600" b="1" i="1">
                                  <a:solidFill>
                                    <a:schemeClr val="accent4"/>
                                  </a:solidFill>
                                  <a:latin typeface="Cambria Math" panose="02040503050406030204" pitchFamily="18" charset="0"/>
                                  <a:ea typeface="Cambria Math" panose="02040503050406030204" pitchFamily="18" charset="0"/>
                                </a:rPr>
                                <m:t>𝒓</m:t>
                              </m:r>
                            </m:e>
                          </m:d>
                        </m:e>
                      </m:nary>
                    </m:oMath>
                  </m:oMathPara>
                </a14:m>
                <a:endParaRPr lang="en-GB" sz="1600" dirty="0"/>
              </a:p>
            </p:txBody>
          </p:sp>
        </mc:Choice>
        <mc:Fallback xmlns="">
          <p:sp>
            <p:nvSpPr>
              <p:cNvPr id="5" name="Rectangle 4">
                <a:extLst>
                  <a:ext uri="{FF2B5EF4-FFF2-40B4-BE49-F238E27FC236}">
                    <a16:creationId xmlns:a16="http://schemas.microsoft.com/office/drawing/2014/main" id="{E6C0379B-AF06-A740-92AD-9A81484F8C8A}"/>
                  </a:ext>
                </a:extLst>
              </p:cNvPr>
              <p:cNvSpPr>
                <a:spLocks noRot="1" noChangeAspect="1" noMove="1" noResize="1" noEditPoints="1" noAdjustHandles="1" noChangeArrowheads="1" noChangeShapeType="1" noTextEdit="1"/>
              </p:cNvSpPr>
              <p:nvPr/>
            </p:nvSpPr>
            <p:spPr>
              <a:xfrm>
                <a:off x="6035707" y="3754687"/>
                <a:ext cx="2901885" cy="716350"/>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762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150F-33FB-E24D-A77F-E11C63B5CC07}"/>
              </a:ext>
            </a:extLst>
          </p:cNvPr>
          <p:cNvSpPr>
            <a:spLocks noGrp="1"/>
          </p:cNvSpPr>
          <p:nvPr>
            <p:ph type="title"/>
          </p:nvPr>
        </p:nvSpPr>
        <p:spPr/>
        <p:txBody>
          <a:bodyPr>
            <a:normAutofit fontScale="90000"/>
          </a:bodyPr>
          <a:lstStyle/>
          <a:p>
            <a:r>
              <a:rPr lang="en-GB" dirty="0"/>
              <a:t>Unnormalised 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3D6E6B5-5C06-D24D-BA74-7F9BCD0A2C6F}"/>
                  </a:ext>
                </a:extLst>
              </p:cNvPr>
              <p:cNvSpPr>
                <a:spLocks noGrp="1"/>
              </p:cNvSpPr>
              <p:nvPr>
                <p:ph idx="1"/>
              </p:nvPr>
            </p:nvSpPr>
            <p:spPr>
              <a:xfrm>
                <a:off x="628650" y="1158240"/>
                <a:ext cx="7886700" cy="4772297"/>
              </a:xfrm>
            </p:spPr>
            <p:txBody>
              <a:bodyPr>
                <a:normAutofit fontScale="85000" lnSpcReduction="10000"/>
              </a:bodyPr>
              <a:lstStyle/>
              <a:p>
                <a:r>
                  <a:rPr lang="en-GB" dirty="0"/>
                  <a:t>How to adjust:</a:t>
                </a:r>
              </a:p>
              <a:p>
                <a:pPr marL="0" inden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1" i="1">
                          <a:latin typeface="Cambria Math" panose="02040503050406030204" pitchFamily="18" charset="0"/>
                          <a:ea typeface="Cambria Math" panose="02040503050406030204" pitchFamily="18" charset="0"/>
                        </a:rPr>
                        <m:t> </m:t>
                      </m:r>
                      <m:r>
                        <m:rPr>
                          <m:aln/>
                        </m:rPr>
                        <a:rPr lang="de-DE" b="0" i="1" smtClean="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oMath>
                    <m:oMath xmlns:m="http://schemas.openxmlformats.org/officeDocument/2006/math">
                      <m:r>
                        <m:rPr>
                          <m:aln/>
                        </m:rPr>
                        <a:rPr lang="de-DE" b="0" i="1" smtClean="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oMath>
                    <m:oMath xmlns:m="http://schemas.openxmlformats.org/officeDocument/2006/math">
                      <m:r>
                        <m:rPr>
                          <m:aln/>
                        </m:rP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den>
                          </m:f>
                        </m:e>
                      </m:d>
                    </m:oMath>
                  </m:oMathPara>
                </a14:m>
                <a:endParaRPr lang="en-GB" dirty="0"/>
              </a:p>
              <a:p>
                <a:pPr lvl="1"/>
                <a:r>
                  <a:rPr lang="en-GB" dirty="0"/>
                  <a:t>Adjustment: </a:t>
                </a:r>
                <a14:m>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den>
                    </m:f>
                  </m:oMath>
                </a14:m>
                <a:endParaRPr lang="en-GB" dirty="0"/>
              </a:p>
              <a:p>
                <a:r>
                  <a:rPr lang="en-GB" dirty="0"/>
                  <a:t>Generate a set of samples from </a:t>
                </a:r>
                <a14:m>
                  <m:oMath xmlns:m="http://schemas.openxmlformats.org/officeDocument/2006/math">
                    <m:r>
                      <a:rPr lang="en-GB" i="1" dirty="0" smtClean="0">
                        <a:latin typeface="Cambria Math" panose="02040503050406030204" pitchFamily="18" charset="0"/>
                      </a:rPr>
                      <m:t>𝑄</m:t>
                    </m:r>
                  </m:oMath>
                </a14:m>
                <a:r>
                  <a:rPr lang="en-GB" dirty="0"/>
                  <a:t> and then estimate</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𝑁</m:t>
                          </m:r>
                        </m:den>
                      </m:f>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r>
                        <a:rPr lang="de-DE" b="1"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𝑁</m:t>
                          </m:r>
                        </m:den>
                      </m:f>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smtClean="0">
                              <a:latin typeface="Cambria Math" panose="02040503050406030204" pitchFamily="18" charset="0"/>
                              <a:ea typeface="Cambria Math" panose="02040503050406030204" pitchFamily="18" charset="0"/>
                            </a:rPr>
                            <m:t>𝑤</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𝑖</m:t>
                                  </m:r>
                                </m:sub>
                              </m:sSub>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A3D6E6B5-5C06-D24D-BA74-7F9BCD0A2C6F}"/>
                  </a:ext>
                </a:extLst>
              </p:cNvPr>
              <p:cNvSpPr>
                <a:spLocks noGrp="1" noRot="1" noChangeAspect="1" noMove="1" noResize="1" noEditPoints="1" noAdjustHandles="1" noChangeArrowheads="1" noChangeShapeType="1" noTextEdit="1"/>
              </p:cNvSpPr>
              <p:nvPr>
                <p:ph idx="1"/>
              </p:nvPr>
            </p:nvSpPr>
            <p:spPr>
              <a:xfrm>
                <a:off x="628650" y="1158240"/>
                <a:ext cx="7886700" cy="4772297"/>
              </a:xfrm>
              <a:blipFill>
                <a:blip r:embed="rId2"/>
                <a:stretch>
                  <a:fillRect l="-965" t="-22281" b="-3448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C774421-DE73-1D47-8C25-3BFD45B3D4D1}"/>
              </a:ext>
            </a:extLst>
          </p:cNvPr>
          <p:cNvSpPr>
            <a:spLocks noGrp="1"/>
          </p:cNvSpPr>
          <p:nvPr>
            <p:ph type="sldNum" sz="quarter" idx="12"/>
          </p:nvPr>
        </p:nvSpPr>
        <p:spPr/>
        <p:txBody>
          <a:bodyPr/>
          <a:lstStyle/>
          <a:p>
            <a:fld id="{67C9959E-8E6B-B04C-9955-EA096F41CA7A}" type="slidenum">
              <a:rPr lang="en-GB" smtClean="0"/>
              <a:t>15</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CAA4AC7-583E-EA4B-BAD9-712EF6EE7360}"/>
                  </a:ext>
                </a:extLst>
              </p:cNvPr>
              <p:cNvSpPr/>
              <p:nvPr/>
            </p:nvSpPr>
            <p:spPr>
              <a:xfrm>
                <a:off x="4572000" y="5937704"/>
                <a:ext cx="1677959" cy="67672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m:oMathPara>
                </a14:m>
                <a:endParaRPr lang="en-GB" dirty="0"/>
              </a:p>
            </p:txBody>
          </p:sp>
        </mc:Choice>
        <mc:Fallback xmlns="">
          <p:sp>
            <p:nvSpPr>
              <p:cNvPr id="5" name="Rectangle 4">
                <a:extLst>
                  <a:ext uri="{FF2B5EF4-FFF2-40B4-BE49-F238E27FC236}">
                    <a16:creationId xmlns:a16="http://schemas.microsoft.com/office/drawing/2014/main" id="{2CAA4AC7-583E-EA4B-BAD9-712EF6EE7360}"/>
                  </a:ext>
                </a:extLst>
              </p:cNvPr>
              <p:cNvSpPr>
                <a:spLocks noRot="1" noChangeAspect="1" noMove="1" noResize="1" noEditPoints="1" noAdjustHandles="1" noChangeArrowheads="1" noChangeShapeType="1" noTextEdit="1"/>
              </p:cNvSpPr>
              <p:nvPr/>
            </p:nvSpPr>
            <p:spPr>
              <a:xfrm>
                <a:off x="4572000" y="5937704"/>
                <a:ext cx="1677959" cy="676724"/>
              </a:xfrm>
              <a:prstGeom prst="rect">
                <a:avLst/>
              </a:prstGeom>
              <a:blipFill>
                <a:blip r:embed="rId3"/>
                <a:stretch>
                  <a:fillRect/>
                </a:stretch>
              </a:blipFill>
            </p:spPr>
            <p:txBody>
              <a:bodyPr/>
              <a:lstStyle/>
              <a:p>
                <a:r>
                  <a:rPr lang="en-GB">
                    <a:noFill/>
                  </a:rPr>
                  <a:t> </a:t>
                </a:r>
              </a:p>
            </p:txBody>
          </p:sp>
        </mc:Fallback>
      </mc:AlternateContent>
      <p:cxnSp>
        <p:nvCxnSpPr>
          <p:cNvPr id="7" name="Straight Arrow Connector 6">
            <a:extLst>
              <a:ext uri="{FF2B5EF4-FFF2-40B4-BE49-F238E27FC236}">
                <a16:creationId xmlns:a16="http://schemas.microsoft.com/office/drawing/2014/main" id="{FAAB9851-E4D4-3243-BC35-D00CA9C72A8D}"/>
              </a:ext>
            </a:extLst>
          </p:cNvPr>
          <p:cNvCxnSpPr/>
          <p:nvPr/>
        </p:nvCxnSpPr>
        <p:spPr>
          <a:xfrm flipV="1">
            <a:off x="5416731" y="5390606"/>
            <a:ext cx="0" cy="5399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19FB3A-8035-0B4B-B21A-D8BFEE1A5166}"/>
                  </a:ext>
                </a:extLst>
              </p:cNvPr>
              <p:cNvSpPr txBox="1"/>
              <p:nvPr/>
            </p:nvSpPr>
            <p:spPr>
              <a:xfrm>
                <a:off x="4772298" y="3986275"/>
                <a:ext cx="2529282"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Assumes that </a:t>
                </a:r>
                <a14:m>
                  <m:oMath xmlns:m="http://schemas.openxmlformats.org/officeDocument/2006/math">
                    <m:r>
                      <a:rPr lang="de-DE" i="1">
                        <a:latin typeface="Cambria Math" panose="02040503050406030204" pitchFamily="18" charset="0"/>
                        <a:ea typeface="Cambria Math" panose="02040503050406030204" pitchFamily="18" charset="0"/>
                      </a:rPr>
                      <m:t>𝑃</m:t>
                    </m:r>
                  </m:oMath>
                </a14:m>
                <a:r>
                  <a:rPr lang="en-GB" dirty="0"/>
                  <a:t> is known</a:t>
                </a:r>
              </a:p>
            </p:txBody>
          </p:sp>
        </mc:Choice>
        <mc:Fallback xmlns="">
          <p:sp>
            <p:nvSpPr>
              <p:cNvPr id="8" name="TextBox 7">
                <a:extLst>
                  <a:ext uri="{FF2B5EF4-FFF2-40B4-BE49-F238E27FC236}">
                    <a16:creationId xmlns:a16="http://schemas.microsoft.com/office/drawing/2014/main" id="{8819FB3A-8035-0B4B-B21A-D8BFEE1A5166}"/>
                  </a:ext>
                </a:extLst>
              </p:cNvPr>
              <p:cNvSpPr txBox="1">
                <a:spLocks noRot="1" noChangeAspect="1" noMove="1" noResize="1" noEditPoints="1" noAdjustHandles="1" noChangeArrowheads="1" noChangeShapeType="1" noTextEdit="1"/>
              </p:cNvSpPr>
              <p:nvPr/>
            </p:nvSpPr>
            <p:spPr>
              <a:xfrm>
                <a:off x="4772298" y="3986275"/>
                <a:ext cx="2529282" cy="369332"/>
              </a:xfrm>
              <a:prstGeom prst="rect">
                <a:avLst/>
              </a:prstGeom>
              <a:blipFill>
                <a:blip r:embed="rId4"/>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9062150D-7A37-6149-B3EB-E652BABFA6CB}"/>
              </a:ext>
            </a:extLst>
          </p:cNvPr>
          <p:cNvCxnSpPr>
            <a:cxnSpLocks/>
            <a:stCxn id="8" idx="2"/>
          </p:cNvCxnSpPr>
          <p:nvPr/>
        </p:nvCxnSpPr>
        <p:spPr>
          <a:xfrm flipH="1">
            <a:off x="5138057" y="4355607"/>
            <a:ext cx="898882" cy="6316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5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4F6F493-CEF0-994F-9C87-1A1D19831875}"/>
                  </a:ext>
                </a:extLst>
              </p:cNvPr>
              <p:cNvSpPr>
                <a:spLocks noGrp="1"/>
              </p:cNvSpPr>
              <p:nvPr>
                <p:ph type="title"/>
              </p:nvPr>
            </p:nvSpPr>
            <p:spPr/>
            <p:txBody>
              <a:bodyPr/>
              <a:lstStyle/>
              <a:p>
                <a:r>
                  <a:rPr lang="en-GB" dirty="0"/>
                  <a:t>When </a:t>
                </a:r>
                <a14:m>
                  <m:oMath xmlns:m="http://schemas.openxmlformats.org/officeDocument/2006/math">
                    <m:r>
                      <a:rPr lang="en-GB" i="1" dirty="0" smtClean="0">
                        <a:latin typeface="Cambria Math" panose="02040503050406030204" pitchFamily="18" charset="0"/>
                      </a:rPr>
                      <m:t>𝑃</m:t>
                    </m:r>
                  </m:oMath>
                </a14:m>
                <a:r>
                  <a:rPr lang="en-GB" dirty="0"/>
                  <a:t> is known: Example</a:t>
                </a:r>
              </a:p>
            </p:txBody>
          </p:sp>
        </mc:Choice>
        <mc:Fallback xmlns="">
          <p:sp>
            <p:nvSpPr>
              <p:cNvPr id="2" name="Title 1">
                <a:extLst>
                  <a:ext uri="{FF2B5EF4-FFF2-40B4-BE49-F238E27FC236}">
                    <a16:creationId xmlns:a16="http://schemas.microsoft.com/office/drawing/2014/main" id="{04F6F493-CEF0-994F-9C87-1A1D19831875}"/>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FE7B2B-BC65-9D4E-BC24-3640C5FDFAE8}"/>
                  </a:ext>
                </a:extLst>
              </p:cNvPr>
              <p:cNvSpPr>
                <a:spLocks noGrp="1"/>
              </p:cNvSpPr>
              <p:nvPr>
                <p:ph idx="1"/>
              </p:nvPr>
            </p:nvSpPr>
            <p:spPr>
              <a:xfrm>
                <a:off x="628650" y="1158240"/>
                <a:ext cx="7886700" cy="5563236"/>
              </a:xfrm>
            </p:spPr>
            <p:txBody>
              <a:bodyPr>
                <a:normAutofit fontScale="92500" lnSpcReduction="20000"/>
              </a:bodyPr>
              <a:lstStyle/>
              <a:p>
                <a:r>
                  <a:rPr lang="en-GB" dirty="0"/>
                  <a:t>Interpret likelihood weighting as importance sampling</a:t>
                </a:r>
              </a:p>
              <a:p>
                <a:pPr lvl="1"/>
                <a:r>
                  <a:rPr lang="en-GB" dirty="0"/>
                  <a:t>Model without evidence set is </a:t>
                </a:r>
                <a14:m>
                  <m:oMath xmlns:m="http://schemas.openxmlformats.org/officeDocument/2006/math">
                    <m:r>
                      <a:rPr lang="en-GB" i="1" dirty="0">
                        <a:latin typeface="Cambria Math" panose="02040503050406030204" pitchFamily="18" charset="0"/>
                      </a:rPr>
                      <m:t>𝑃</m:t>
                    </m:r>
                  </m:oMath>
                </a14:m>
                <a:r>
                  <a:rPr lang="en-GB" dirty="0"/>
                  <a:t>, model with evidence is </a:t>
                </a:r>
                <a14:m>
                  <m:oMath xmlns:m="http://schemas.openxmlformats.org/officeDocument/2006/math">
                    <m:r>
                      <a:rPr lang="de-DE" i="1">
                        <a:latin typeface="Cambria Math" panose="02040503050406030204" pitchFamily="18" charset="0"/>
                      </a:rPr>
                      <m:t>𝑄</m:t>
                    </m:r>
                  </m:oMath>
                </a14:m>
                <a:endParaRPr lang="en-GB" dirty="0"/>
              </a:p>
              <a:p>
                <a:pPr lvl="1"/>
                <a:r>
                  <a:rPr lang="en-GB" dirty="0"/>
                  <a:t>Samples are weighted according to probabilities in CPTs</a:t>
                </a:r>
              </a:p>
              <a:p>
                <a:pPr lvl="2"/>
                <a:r>
                  <a:rPr lang="en-GB" dirty="0"/>
                  <a:t>Probability of a sample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𝑖</m:t>
                        </m:r>
                      </m:sub>
                    </m:sSub>
                  </m:oMath>
                </a14:m>
                <a:r>
                  <a:rPr lang="en-GB" dirty="0"/>
                  <a:t> (includes </a:t>
                </a:r>
                <a14:m>
                  <m:oMath xmlns:m="http://schemas.openxmlformats.org/officeDocument/2006/math">
                    <m:r>
                      <a:rPr lang="en-GB" b="1" i="1" dirty="0" smtClean="0">
                        <a:latin typeface="Cambria Math" panose="02040503050406030204" pitchFamily="18" charset="0"/>
                      </a:rPr>
                      <m:t>𝒆</m:t>
                    </m:r>
                  </m:oMath>
                </a14:m>
                <a:r>
                  <a:rPr lang="en-GB" dirty="0"/>
                  <a:t>) in model </a:t>
                </a:r>
                <a14:m>
                  <m:oMath xmlns:m="http://schemas.openxmlformats.org/officeDocument/2006/math">
                    <m:r>
                      <a:rPr lang="en-GB" i="1" dirty="0">
                        <a:latin typeface="Cambria Math" panose="02040503050406030204" pitchFamily="18" charset="0"/>
                      </a:rPr>
                      <m:t>𝐹</m:t>
                    </m:r>
                  </m:oMath>
                </a14:m>
                <a:r>
                  <a:rPr lang="en-GB" dirty="0"/>
                  <a:t> conformant with evidence </a:t>
                </a:r>
                <a14:m>
                  <m:oMath xmlns:m="http://schemas.openxmlformats.org/officeDocument/2006/math">
                    <m:r>
                      <a:rPr lang="de-DE" b="1" i="1">
                        <a:latin typeface="Cambria Math" panose="02040503050406030204" pitchFamily="18" charset="0"/>
                      </a:rPr>
                      <m:t>𝒆</m:t>
                    </m:r>
                  </m:oMath>
                </a14:m>
                <a:r>
                  <a:rPr lang="en-GB" dirty="0"/>
                  <a:t>, i.e., </a:t>
                </a:r>
                <a14:m>
                  <m:oMath xmlns:m="http://schemas.openxmlformats.org/officeDocument/2006/math">
                    <m:r>
                      <a:rPr lang="en-GB" i="1" dirty="0">
                        <a:latin typeface="Cambria Math" panose="02040503050406030204" pitchFamily="18" charset="0"/>
                      </a:rPr>
                      <m:t>𝑃</m:t>
                    </m:r>
                  </m:oMath>
                </a14:m>
                <a:r>
                  <a:rPr lang="en-GB" dirty="0"/>
                  <a:t>:</a:t>
                </a:r>
              </a:p>
              <a:p>
                <a:pPr marL="7938"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𝑖</m:t>
                              </m:r>
                            </m:sub>
                          </m:sSub>
                          <m:r>
                            <a:rPr lang="de-DE" i="1">
                              <a:latin typeface="Cambria Math" panose="02040503050406030204" pitchFamily="18" charset="0"/>
                            </a:rPr>
                            <m:t>|</m:t>
                          </m:r>
                          <m:r>
                            <a:rPr lang="de-DE" b="1" i="1">
                              <a:latin typeface="Cambria Math" panose="02040503050406030204" pitchFamily="18" charset="0"/>
                            </a:rPr>
                            <m:t>𝒆</m:t>
                          </m:r>
                        </m:e>
                      </m:d>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den>
                      </m:f>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𝑖</m:t>
                                  </m:r>
                                </m:sub>
                              </m:sSub>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den>
                      </m:f>
                    </m:oMath>
                  </m:oMathPara>
                </a14:m>
                <a:endParaRPr lang="en-GB" dirty="0"/>
              </a:p>
              <a:p>
                <a:pPr lvl="2"/>
                <a:r>
                  <a:rPr lang="en-GB" dirty="0"/>
                  <a:t>Probability of a sample</a:t>
                </a:r>
                <a:r>
                  <a:rPr lang="de-DE" dirty="0">
                    <a:ea typeface="Cambria Math" panose="02040503050406030204" pitchFamily="18" charset="0"/>
                  </a:rPr>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𝑖</m:t>
                        </m:r>
                      </m:sub>
                    </m:sSub>
                  </m:oMath>
                </a14:m>
                <a:r>
                  <a:rPr lang="en-GB" dirty="0"/>
                  <a:t> sampled in model </a:t>
                </a:r>
                <a14:m>
                  <m:oMath xmlns:m="http://schemas.openxmlformats.org/officeDocument/2006/math">
                    <m:r>
                      <a:rPr lang="en-GB" i="1" dirty="0">
                        <a:latin typeface="Cambria Math" panose="02040503050406030204" pitchFamily="18" charset="0"/>
                      </a:rPr>
                      <m:t>𝐹</m:t>
                    </m:r>
                  </m:oMath>
                </a14:m>
                <a:r>
                  <a:rPr lang="en-GB" dirty="0"/>
                  <a:t> with evidence set, i.e., </a:t>
                </a:r>
                <a14:m>
                  <m:oMath xmlns:m="http://schemas.openxmlformats.org/officeDocument/2006/math">
                    <m:r>
                      <a:rPr lang="en-GB" i="1" dirty="0">
                        <a:latin typeface="Cambria Math" panose="02040503050406030204" pitchFamily="18" charset="0"/>
                      </a:rPr>
                      <m:t>𝑄</m:t>
                    </m:r>
                  </m:oMath>
                </a14:m>
                <a:r>
                  <a:rPr lang="en-GB" dirty="0"/>
                  <a:t>:</a:t>
                </a:r>
              </a:p>
              <a:p>
                <a:pPr marL="7938"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𝑖</m:t>
                              </m:r>
                            </m:sub>
                          </m:sSub>
                        </m:e>
                      </m:d>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𝒆</m:t>
                              </m:r>
                            </m:e>
                          </m:d>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oMath>
                  </m:oMathPara>
                </a14:m>
                <a:endParaRPr lang="en-GB" dirty="0"/>
              </a:p>
              <a:p>
                <a:pPr lvl="2"/>
                <a:r>
                  <a:rPr lang="en-GB" dirty="0"/>
                  <a:t>Weight</a:t>
                </a:r>
              </a:p>
              <a:p>
                <a:pPr lvl="3"/>
                <a:endParaRPr lang="en-GB" dirty="0"/>
              </a:p>
              <a:p>
                <a:pPr lvl="3"/>
                <a:endParaRPr lang="en-GB" dirty="0"/>
              </a:p>
              <a:p>
                <a:pPr lvl="3"/>
                <a:endParaRPr lang="en-GB" dirty="0"/>
              </a:p>
              <a:p>
                <a:pPr lvl="3"/>
                <a:endParaRPr lang="en-GB" dirty="0"/>
              </a:p>
              <a:p>
                <a:pPr lvl="2"/>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oMath>
                </a14:m>
                <a:r>
                  <a:rPr lang="en-GB" dirty="0"/>
                  <a:t> identical for all samples ➝ okay to ignore, i.e.,</a:t>
                </a:r>
              </a:p>
              <a:p>
                <a:pPr marL="7938"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𝑤</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𝑖</m:t>
                              </m:r>
                            </m:sub>
                          </m:sSub>
                        </m:e>
                      </m:d>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𝒆</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oMath>
                  </m:oMathPara>
                </a14:m>
                <a:endParaRPr lang="en-GB" dirty="0"/>
              </a:p>
            </p:txBody>
          </p:sp>
        </mc:Choice>
        <mc:Fallback xmlns="">
          <p:sp>
            <p:nvSpPr>
              <p:cNvPr id="3" name="Content Placeholder 2">
                <a:extLst>
                  <a:ext uri="{FF2B5EF4-FFF2-40B4-BE49-F238E27FC236}">
                    <a16:creationId xmlns:a16="http://schemas.microsoft.com/office/drawing/2014/main" id="{FDFE7B2B-BC65-9D4E-BC24-3640C5FDFAE8}"/>
                  </a:ext>
                </a:extLst>
              </p:cNvPr>
              <p:cNvSpPr>
                <a:spLocks noGrp="1" noRot="1" noChangeAspect="1" noMove="1" noResize="1" noEditPoints="1" noAdjustHandles="1" noChangeArrowheads="1" noChangeShapeType="1" noTextEdit="1"/>
              </p:cNvSpPr>
              <p:nvPr>
                <p:ph idx="1"/>
              </p:nvPr>
            </p:nvSpPr>
            <p:spPr>
              <a:xfrm>
                <a:off x="628650" y="1158240"/>
                <a:ext cx="7886700" cy="5563236"/>
              </a:xfrm>
              <a:blipFill>
                <a:blip r:embed="rId3"/>
                <a:stretch>
                  <a:fillRect l="-1286" t="-2733" r="-643" b="-2277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FD20DE-A11E-0846-BA15-4099FC89FD26}"/>
              </a:ext>
            </a:extLst>
          </p:cNvPr>
          <p:cNvSpPr>
            <a:spLocks noGrp="1"/>
          </p:cNvSpPr>
          <p:nvPr>
            <p:ph type="sldNum" sz="quarter" idx="12"/>
          </p:nvPr>
        </p:nvSpPr>
        <p:spPr/>
        <p:txBody>
          <a:bodyPr/>
          <a:lstStyle/>
          <a:p>
            <a:fld id="{67C9959E-8E6B-B04C-9955-EA096F41CA7A}" type="slidenum">
              <a:rPr lang="en-GB" smtClean="0"/>
              <a:pPr/>
              <a:t>16</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DCC9C29-8D87-BB4F-9BAB-B1267C5F755A}"/>
                  </a:ext>
                </a:extLst>
              </p:cNvPr>
              <p:cNvSpPr/>
              <p:nvPr/>
            </p:nvSpPr>
            <p:spPr>
              <a:xfrm>
                <a:off x="424543" y="4576553"/>
                <a:ext cx="8294914" cy="971100"/>
              </a:xfrm>
              <a:prstGeom prst="rect">
                <a:avLst/>
              </a:prstGeom>
            </p:spPr>
            <p:txBody>
              <a:bodyPr wrap="square">
                <a:spAutoFit/>
              </a:bodyPr>
              <a:lstStyle/>
              <a:p>
                <a:pPr marL="7938" lvl="2" indent="0">
                  <a:buNone/>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𝑤</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𝑖</m:t>
                              </m:r>
                            </m:sub>
                          </m:sSub>
                        </m:e>
                      </m:d>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𝒆</m:t>
                              </m:r>
                            </m:e>
                          </m:d>
                        </m:num>
                        <m:den>
                          <m:r>
                            <a:rPr lang="de-DE" i="1" dirty="0">
                              <a:latin typeface="Cambria Math" panose="02040503050406030204" pitchFamily="18" charset="0"/>
                              <a:ea typeface="Cambria Math" panose="02040503050406030204" pitchFamily="18" charset="0"/>
                            </a:rPr>
                            <m:t>𝑄</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𝑖</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𝑖</m:t>
                                  </m:r>
                                </m:sub>
                              </m:sSub>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𝒆</m:t>
                                  </m:r>
                                </m:e>
                              </m:d>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den>
                      </m:f>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smtClean="0">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𝒆</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den>
                      </m:f>
                    </m:oMath>
                  </m:oMathPara>
                </a14:m>
                <a:endParaRPr lang="en-GB" dirty="0"/>
              </a:p>
            </p:txBody>
          </p:sp>
        </mc:Choice>
        <mc:Fallback xmlns="">
          <p:sp>
            <p:nvSpPr>
              <p:cNvPr id="5" name="Rectangle 4">
                <a:extLst>
                  <a:ext uri="{FF2B5EF4-FFF2-40B4-BE49-F238E27FC236}">
                    <a16:creationId xmlns:a16="http://schemas.microsoft.com/office/drawing/2014/main" id="{3DCC9C29-8D87-BB4F-9BAB-B1267C5F755A}"/>
                  </a:ext>
                </a:extLst>
              </p:cNvPr>
              <p:cNvSpPr>
                <a:spLocks noRot="1" noChangeAspect="1" noMove="1" noResize="1" noEditPoints="1" noAdjustHandles="1" noChangeArrowheads="1" noChangeShapeType="1" noTextEdit="1"/>
              </p:cNvSpPr>
              <p:nvPr/>
            </p:nvSpPr>
            <p:spPr>
              <a:xfrm>
                <a:off x="424543" y="4576553"/>
                <a:ext cx="8294914" cy="971100"/>
              </a:xfrm>
              <a:prstGeom prst="rect">
                <a:avLst/>
              </a:prstGeom>
              <a:blipFill>
                <a:blip r:embed="rId4"/>
                <a:stretch>
                  <a:fillRect t="-36364" b="-55844"/>
                </a:stretch>
              </a:blipFill>
            </p:spPr>
            <p:txBody>
              <a:bodyPr/>
              <a:lstStyle/>
              <a:p>
                <a:r>
                  <a:rPr lang="en-GB">
                    <a:noFill/>
                  </a:rPr>
                  <a:t> </a:t>
                </a:r>
              </a:p>
            </p:txBody>
          </p:sp>
        </mc:Fallback>
      </mc:AlternateContent>
    </p:spTree>
    <p:extLst>
      <p:ext uri="{BB962C8B-B14F-4D97-AF65-F5344CB8AC3E}">
        <p14:creationId xmlns:p14="http://schemas.microsoft.com/office/powerpoint/2010/main" val="32196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09798B-B2D3-E04B-88BE-F21509208C42}"/>
                  </a:ext>
                </a:extLst>
              </p:cNvPr>
              <p:cNvSpPr>
                <a:spLocks noGrp="1"/>
              </p:cNvSpPr>
              <p:nvPr>
                <p:ph type="title"/>
              </p:nvPr>
            </p:nvSpPr>
            <p:spPr/>
            <p:txBody>
              <a:bodyPr>
                <a:normAutofit/>
              </a:bodyPr>
              <a:lstStyle/>
              <a:p>
                <a:r>
                  <a:rPr lang="en-GB" dirty="0"/>
                  <a:t>When </a:t>
                </a:r>
                <a14:m>
                  <m:oMath xmlns:m="http://schemas.openxmlformats.org/officeDocument/2006/math">
                    <m:r>
                      <a:rPr lang="en-GB" i="1" dirty="0" smtClean="0">
                        <a:latin typeface="Cambria Math" panose="02040503050406030204" pitchFamily="18" charset="0"/>
                      </a:rPr>
                      <m:t>𝑃</m:t>
                    </m:r>
                  </m:oMath>
                </a14:m>
                <a:r>
                  <a:rPr lang="en-GB" dirty="0"/>
                  <a:t> is not known</a:t>
                </a:r>
              </a:p>
            </p:txBody>
          </p:sp>
        </mc:Choice>
        <mc:Fallback xmlns="">
          <p:sp>
            <p:nvSpPr>
              <p:cNvPr id="2" name="Title 1">
                <a:extLst>
                  <a:ext uri="{FF2B5EF4-FFF2-40B4-BE49-F238E27FC236}">
                    <a16:creationId xmlns:a16="http://schemas.microsoft.com/office/drawing/2014/main" id="{5009798B-B2D3-E04B-88BE-F21509208C42}"/>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BFFF80-43AA-1C4F-B516-3B1C881AFD7C}"/>
                  </a:ext>
                </a:extLst>
              </p:cNvPr>
              <p:cNvSpPr>
                <a:spLocks noGrp="1"/>
              </p:cNvSpPr>
              <p:nvPr>
                <p:ph idx="1"/>
              </p:nvPr>
            </p:nvSpPr>
            <p:spPr/>
            <p:txBody>
              <a:bodyPr>
                <a:normAutofit/>
              </a:bodyPr>
              <a:lstStyle/>
              <a:p>
                <a:r>
                  <a:rPr lang="en-GB" dirty="0"/>
                  <a:t>Most common reason for sampling from </a:t>
                </a:r>
                <a14:m>
                  <m:oMath xmlns:m="http://schemas.openxmlformats.org/officeDocument/2006/math">
                    <m:r>
                      <a:rPr lang="de-DE" b="0" i="1" smtClean="0">
                        <a:latin typeface="Cambria Math" panose="02040503050406030204" pitchFamily="18" charset="0"/>
                        <a:ea typeface="Cambria Math" panose="02040503050406030204" pitchFamily="18" charset="0"/>
                      </a:rPr>
                      <m:t>𝑄</m:t>
                    </m:r>
                  </m:oMath>
                </a14:m>
                <a:r>
                  <a:rPr lang="en-GB" dirty="0"/>
                  <a:t>: </a:t>
                </a:r>
                <a:br>
                  <a:rPr lang="en-GB" dirty="0"/>
                </a:br>
                <a14:m>
                  <m:oMath xmlns:m="http://schemas.openxmlformats.org/officeDocument/2006/math">
                    <m:r>
                      <a:rPr lang="de-DE" i="1">
                        <a:latin typeface="Cambria Math" panose="02040503050406030204" pitchFamily="18" charset="0"/>
                        <a:ea typeface="Cambria Math" panose="02040503050406030204" pitchFamily="18" charset="0"/>
                      </a:rPr>
                      <m:t>𝑃</m:t>
                    </m:r>
                  </m:oMath>
                </a14:m>
                <a:r>
                  <a:rPr lang="en-GB" dirty="0"/>
                  <a:t> only known up to normalising constant </a:t>
                </a:r>
                <a14:m>
                  <m:oMath xmlns:m="http://schemas.openxmlformats.org/officeDocument/2006/math">
                    <m:r>
                      <a:rPr lang="de-DE" b="0" i="1" smtClean="0">
                        <a:latin typeface="Cambria Math" panose="02040503050406030204" pitchFamily="18" charset="0"/>
                        <a:ea typeface="Cambria Math" panose="02040503050406030204" pitchFamily="18" charset="0"/>
                      </a:rPr>
                      <m:t>𝑍</m:t>
                    </m:r>
                  </m:oMath>
                </a14:m>
                <a:endParaRPr lang="en-GB" dirty="0"/>
              </a:p>
              <a:p>
                <a:pPr lvl="1"/>
                <a:r>
                  <a:rPr lang="en-GB" dirty="0"/>
                  <a:t>Access to a function </a:t>
                </a:r>
                <a14:m>
                  <m:oMath xmlns:m="http://schemas.openxmlformats.org/officeDocument/2006/math">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𝑃</m:t>
                        </m:r>
                      </m:e>
                    </m:acc>
                  </m:oMath>
                </a14:m>
                <a:r>
                  <a:rPr lang="en-GB" dirty="0"/>
                  <a:t> that is not a normalised distribution but </a:t>
                </a:r>
                <a14:m>
                  <m:oMath xmlns:m="http://schemas.openxmlformats.org/officeDocument/2006/math">
                    <m:acc>
                      <m:accPr>
                        <m:chr m:val="̃"/>
                        <m:ctrlPr>
                          <a:rPr lang="de-DE" i="1" smtClean="0">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b="0" i="1" smtClean="0">
                            <a:solidFill>
                              <a:srgbClr val="C00000"/>
                            </a:solidFill>
                            <a:latin typeface="Cambria Math" panose="02040503050406030204" pitchFamily="18" charset="0"/>
                            <a:ea typeface="Cambria Math" panose="02040503050406030204" pitchFamily="18" charset="0"/>
                          </a:rPr>
                        </m:ctrlPr>
                      </m:dPr>
                      <m:e>
                        <m:r>
                          <a:rPr lang="de-DE" b="1" i="1" smtClean="0">
                            <a:solidFill>
                              <a:srgbClr val="C00000"/>
                            </a:solidFill>
                            <a:latin typeface="Cambria Math" panose="02040503050406030204" pitchFamily="18" charset="0"/>
                            <a:ea typeface="Cambria Math" panose="02040503050406030204" pitchFamily="18" charset="0"/>
                          </a:rPr>
                          <m:t>𝑹</m:t>
                        </m:r>
                      </m:e>
                    </m:d>
                    <m:r>
                      <a:rPr lang="de-DE" b="0" i="1" smtClean="0">
                        <a:solidFill>
                          <a:srgbClr val="C00000"/>
                        </a:solidFill>
                        <a:latin typeface="Cambria Math" panose="02040503050406030204" pitchFamily="18" charset="0"/>
                        <a:ea typeface="Cambria Math" panose="02040503050406030204" pitchFamily="18" charset="0"/>
                      </a:rPr>
                      <m:t>=</m:t>
                    </m:r>
                    <m:r>
                      <a:rPr lang="de-DE" b="0" i="1" smtClean="0">
                        <a:solidFill>
                          <a:srgbClr val="C00000"/>
                        </a:solidFill>
                        <a:latin typeface="Cambria Math" panose="02040503050406030204" pitchFamily="18" charset="0"/>
                        <a:ea typeface="Cambria Math" panose="02040503050406030204" pitchFamily="18" charset="0"/>
                      </a:rPr>
                      <m:t>𝑃</m:t>
                    </m:r>
                    <m:d>
                      <m:dPr>
                        <m:ctrlPr>
                          <a:rPr lang="de-DE" b="0" i="1" smtClean="0">
                            <a:solidFill>
                              <a:srgbClr val="C00000"/>
                            </a:solidFill>
                            <a:latin typeface="Cambria Math" panose="02040503050406030204" pitchFamily="18" charset="0"/>
                            <a:ea typeface="Cambria Math" panose="02040503050406030204" pitchFamily="18" charset="0"/>
                          </a:rPr>
                        </m:ctrlPr>
                      </m:dPr>
                      <m:e>
                        <m:r>
                          <a:rPr lang="de-DE" b="1" i="1" smtClean="0">
                            <a:solidFill>
                              <a:srgbClr val="C00000"/>
                            </a:solidFill>
                            <a:latin typeface="Cambria Math" panose="02040503050406030204" pitchFamily="18" charset="0"/>
                            <a:ea typeface="Cambria Math" panose="02040503050406030204" pitchFamily="18" charset="0"/>
                          </a:rPr>
                          <m:t>𝑹</m:t>
                        </m:r>
                      </m:e>
                    </m:d>
                    <m:r>
                      <a:rPr lang="de-DE" b="0" i="1" smtClean="0">
                        <a:solidFill>
                          <a:srgbClr val="C00000"/>
                        </a:solidFill>
                        <a:latin typeface="Cambria Math" panose="02040503050406030204" pitchFamily="18" charset="0"/>
                        <a:ea typeface="Cambria Math" panose="02040503050406030204" pitchFamily="18" charset="0"/>
                      </a:rPr>
                      <m:t>∙</m:t>
                    </m:r>
                    <m:r>
                      <a:rPr lang="de-DE" b="0" i="1" smtClean="0">
                        <a:solidFill>
                          <a:srgbClr val="C00000"/>
                        </a:solidFill>
                        <a:latin typeface="Cambria Math" panose="02040503050406030204" pitchFamily="18" charset="0"/>
                        <a:ea typeface="Cambria Math" panose="02040503050406030204" pitchFamily="18" charset="0"/>
                      </a:rPr>
                      <m:t>𝑍</m:t>
                    </m:r>
                  </m:oMath>
                </a14:m>
                <a:endParaRPr lang="en-GB" dirty="0">
                  <a:solidFill>
                    <a:srgbClr val="C00000"/>
                  </a:solidFill>
                </a:endParaRPr>
              </a:p>
              <a:p>
                <a:pPr lvl="1"/>
                <a:endParaRPr lang="en-GB" dirty="0"/>
              </a:p>
              <a:p>
                <a:r>
                  <a:rPr lang="en-GB" dirty="0">
                    <a:solidFill>
                      <a:schemeClr val="accent1"/>
                    </a:solidFill>
                  </a:rPr>
                  <a:t>Normalised Importance Sampling</a:t>
                </a:r>
              </a:p>
              <a:p>
                <a:pPr lvl="1"/>
                <a:r>
                  <a:rPr lang="en-GB" dirty="0"/>
                  <a:t>Define </a:t>
                </a:r>
                <a14:m>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oMath>
                </a14:m>
                <a:r>
                  <a:rPr lang="en-GB" dirty="0"/>
                  <a:t> using</a:t>
                </a:r>
                <a:r>
                  <a:rPr lang="de-DE" dirty="0">
                    <a:ea typeface="Cambria Math" panose="02040503050406030204" pitchFamily="18" charset="0"/>
                  </a:rPr>
                  <a:t> </a:t>
                </a:r>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oMath>
                </a14:m>
                <a:r>
                  <a:rPr lang="en-GB" dirty="0"/>
                  <a:t>: </a:t>
                </a:r>
                <a14:m>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a14:m>
                <a:endParaRPr lang="en-GB" dirty="0"/>
              </a:p>
              <a:p>
                <a:pPr lvl="1"/>
                <a:r>
                  <a:rPr lang="en-GB" dirty="0"/>
                  <a:t>Estimation no longer works </a:t>
                </a:r>
                <a:br>
                  <a:rPr lang="en-GB" dirty="0"/>
                </a:br>
                <a:r>
                  <a:rPr lang="en-GB" dirty="0"/>
                  <a:t>(no probability distribution)</a:t>
                </a:r>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0CBFFF80-43AA-1C4F-B516-3B1C881AFD7C}"/>
                  </a:ext>
                </a:extLst>
              </p:cNvPr>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10927CD-2CE8-A145-9BFE-614148AFFA46}"/>
              </a:ext>
            </a:extLst>
          </p:cNvPr>
          <p:cNvSpPr>
            <a:spLocks noGrp="1"/>
          </p:cNvSpPr>
          <p:nvPr>
            <p:ph type="sldNum" sz="quarter" idx="12"/>
          </p:nvPr>
        </p:nvSpPr>
        <p:spPr/>
        <p:txBody>
          <a:bodyPr/>
          <a:lstStyle/>
          <a:p>
            <a:fld id="{67C9959E-8E6B-B04C-9955-EA096F41CA7A}" type="slidenum">
              <a:rPr lang="en-GB" smtClean="0"/>
              <a:t>17</a:t>
            </a:fld>
            <a:endParaRPr lang="en-GB"/>
          </a:p>
        </p:txBody>
      </p:sp>
      <p:grpSp>
        <p:nvGrpSpPr>
          <p:cNvPr id="16" name="Group 15">
            <a:extLst>
              <a:ext uri="{FF2B5EF4-FFF2-40B4-BE49-F238E27FC236}">
                <a16:creationId xmlns:a16="http://schemas.microsoft.com/office/drawing/2014/main" id="{30DDA487-6E60-904D-AC40-D3BAE514B1D4}"/>
              </a:ext>
            </a:extLst>
          </p:cNvPr>
          <p:cNvGrpSpPr/>
          <p:nvPr/>
        </p:nvGrpSpPr>
        <p:grpSpPr>
          <a:xfrm>
            <a:off x="7367450" y="1277234"/>
            <a:ext cx="1602349" cy="676724"/>
            <a:chOff x="7088776" y="1226367"/>
            <a:chExt cx="1602349" cy="676724"/>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D7B1EC-A8C0-E147-9FD5-B30DDDD2B6C0}"/>
                    </a:ext>
                  </a:extLst>
                </p:cNvPr>
                <p:cNvSpPr/>
                <p:nvPr/>
              </p:nvSpPr>
              <p:spPr>
                <a:xfrm>
                  <a:off x="7088776" y="1226367"/>
                  <a:ext cx="1602349" cy="676724"/>
                </a:xfrm>
                <a:prstGeom prst="rect">
                  <a:avLst/>
                </a:prstGeom>
                <a:solidFill>
                  <a:schemeClr val="bg1"/>
                </a:solid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none" lIns="36000" rIns="360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smtClean="0">
                                <a:solidFill>
                                  <a:srgbClr val="C00000"/>
                                </a:solidFill>
                                <a:latin typeface="Cambria Math" panose="02040503050406030204" pitchFamily="18" charset="0"/>
                                <a:ea typeface="Cambria Math" panose="02040503050406030204" pitchFamily="18" charset="0"/>
                              </a:rPr>
                              <m:t>𝑃</m:t>
                            </m:r>
                            <m:d>
                              <m:dPr>
                                <m:ctrlPr>
                                  <a:rPr lang="de-DE" i="1">
                                    <a:solidFill>
                                      <a:srgbClr val="C00000"/>
                                    </a:solidFill>
                                    <a:latin typeface="Cambria Math" panose="02040503050406030204" pitchFamily="18" charset="0"/>
                                    <a:ea typeface="Cambria Math" panose="02040503050406030204" pitchFamily="18" charset="0"/>
                                  </a:rPr>
                                </m:ctrlPr>
                              </m:dPr>
                              <m:e>
                                <m:sSub>
                                  <m:sSubPr>
                                    <m:ctrlPr>
                                      <a:rPr lang="de-DE" i="1">
                                        <a:solidFill>
                                          <a:srgbClr val="C00000"/>
                                        </a:solidFill>
                                        <a:latin typeface="Cambria Math" panose="02040503050406030204" pitchFamily="18" charset="0"/>
                                        <a:ea typeface="Cambria Math" panose="02040503050406030204" pitchFamily="18" charset="0"/>
                                      </a:rPr>
                                    </m:ctrlPr>
                                  </m:sSubPr>
                                  <m:e>
                                    <m:r>
                                      <a:rPr lang="de-DE" b="1" i="1">
                                        <a:solidFill>
                                          <a:srgbClr val="C00000"/>
                                        </a:solidFill>
                                        <a:latin typeface="Cambria Math" panose="02040503050406030204" pitchFamily="18" charset="0"/>
                                        <a:ea typeface="Cambria Math" panose="02040503050406030204" pitchFamily="18" charset="0"/>
                                      </a:rPr>
                                      <m:t>𝒓</m:t>
                                    </m:r>
                                  </m:e>
                                  <m:sub>
                                    <m:r>
                                      <a:rPr lang="de-DE" i="1">
                                        <a:solidFill>
                                          <a:srgbClr val="C00000"/>
                                        </a:solidFill>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m:oMathPara>
                  </a14:m>
                  <a:endParaRPr lang="en-GB" dirty="0"/>
                </a:p>
              </p:txBody>
            </p:sp>
          </mc:Choice>
          <mc:Fallback xmlns="">
            <p:sp>
              <p:nvSpPr>
                <p:cNvPr id="5" name="Rectangle 4">
                  <a:extLst>
                    <a:ext uri="{FF2B5EF4-FFF2-40B4-BE49-F238E27FC236}">
                      <a16:creationId xmlns:a16="http://schemas.microsoft.com/office/drawing/2014/main" id="{07D7B1EC-A8C0-E147-9FD5-B30DDDD2B6C0}"/>
                    </a:ext>
                  </a:extLst>
                </p:cNvPr>
                <p:cNvSpPr>
                  <a:spLocks noRot="1" noChangeAspect="1" noMove="1" noResize="1" noEditPoints="1" noAdjustHandles="1" noChangeArrowheads="1" noChangeShapeType="1" noTextEdit="1"/>
                </p:cNvSpPr>
                <p:nvPr/>
              </p:nvSpPr>
              <p:spPr>
                <a:xfrm>
                  <a:off x="7088776" y="1226367"/>
                  <a:ext cx="1602349" cy="676724"/>
                </a:xfrm>
                <a:prstGeom prst="rect">
                  <a:avLst/>
                </a:prstGeom>
                <a:blipFill>
                  <a:blip r:embed="rId4"/>
                  <a:stretch>
                    <a:fillRect/>
                  </a:stretch>
                </a:blipFill>
                <a:ln w="381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7" name="Straight Connector 6">
              <a:extLst>
                <a:ext uri="{FF2B5EF4-FFF2-40B4-BE49-F238E27FC236}">
                  <a16:creationId xmlns:a16="http://schemas.microsoft.com/office/drawing/2014/main" id="{FE4DD624-1D9F-3A4D-B63A-567BC8284F5B}"/>
                </a:ext>
              </a:extLst>
            </p:cNvPr>
            <p:cNvCxnSpPr>
              <a:cxnSpLocks/>
            </p:cNvCxnSpPr>
            <p:nvPr/>
          </p:nvCxnSpPr>
          <p:spPr>
            <a:xfrm flipH="1" flipV="1">
              <a:off x="8064136" y="1226367"/>
              <a:ext cx="539931" cy="3383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80FDC9-B328-B14D-8CA1-D9A0F7E6C34D}"/>
                </a:ext>
              </a:extLst>
            </p:cNvPr>
            <p:cNvCxnSpPr>
              <a:cxnSpLocks/>
            </p:cNvCxnSpPr>
            <p:nvPr/>
          </p:nvCxnSpPr>
          <p:spPr>
            <a:xfrm flipH="1">
              <a:off x="8064136" y="1226367"/>
              <a:ext cx="539931" cy="3383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B768F5A-45C2-6A4E-81A7-19C731C05B76}"/>
              </a:ext>
            </a:extLst>
          </p:cNvPr>
          <p:cNvGrpSpPr/>
          <p:nvPr/>
        </p:nvGrpSpPr>
        <p:grpSpPr>
          <a:xfrm>
            <a:off x="1501672" y="5159037"/>
            <a:ext cx="3070328" cy="871266"/>
            <a:chOff x="5951486" y="3763394"/>
            <a:chExt cx="3070328" cy="871266"/>
          </a:xfrm>
        </p:grpSpPr>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583BDC2-3AE8-7346-B71A-F44A36651B30}"/>
                    </a:ext>
                  </a:extLst>
                </p:cNvPr>
                <p:cNvSpPr/>
                <p:nvPr/>
              </p:nvSpPr>
              <p:spPr>
                <a:xfrm>
                  <a:off x="5951486" y="3763396"/>
                  <a:ext cx="3070328" cy="871264"/>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𝑁</m:t>
                            </m:r>
                          </m:den>
                        </m:f>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f>
                              <m:fPr>
                                <m:ctrlPr>
                                  <a:rPr lang="de-DE" i="1">
                                    <a:latin typeface="Cambria Math" panose="02040503050406030204" pitchFamily="18" charset="0"/>
                                    <a:ea typeface="Cambria Math" panose="02040503050406030204" pitchFamily="18" charset="0"/>
                                  </a:rPr>
                                </m:ctrlPr>
                              </m:fPr>
                              <m:num>
                                <m:acc>
                                  <m:accPr>
                                    <m:chr m:val="̃"/>
                                    <m:ctrlPr>
                                      <a:rPr lang="de-DE" i="1" smtClean="0">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sSub>
                                      <m:sSubPr>
                                        <m:ctrlPr>
                                          <a:rPr lang="de-DE" i="1">
                                            <a:solidFill>
                                              <a:srgbClr val="C00000"/>
                                            </a:solidFill>
                                            <a:latin typeface="Cambria Math" panose="02040503050406030204" pitchFamily="18" charset="0"/>
                                            <a:ea typeface="Cambria Math" panose="02040503050406030204" pitchFamily="18" charset="0"/>
                                          </a:rPr>
                                        </m:ctrlPr>
                                      </m:sSubPr>
                                      <m:e>
                                        <m:r>
                                          <a:rPr lang="de-DE" b="1" i="1">
                                            <a:solidFill>
                                              <a:srgbClr val="C00000"/>
                                            </a:solidFill>
                                            <a:latin typeface="Cambria Math" panose="02040503050406030204" pitchFamily="18" charset="0"/>
                                            <a:ea typeface="Cambria Math" panose="02040503050406030204" pitchFamily="18" charset="0"/>
                                          </a:rPr>
                                          <m:t>𝒓</m:t>
                                        </m:r>
                                      </m:e>
                                      <m:sub>
                                        <m:r>
                                          <a:rPr lang="de-DE" i="1">
                                            <a:solidFill>
                                              <a:srgbClr val="C00000"/>
                                            </a:solidFill>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oMath>
                    </m:oMathPara>
                  </a14:m>
                  <a:endParaRPr lang="en-GB" dirty="0"/>
                </a:p>
              </p:txBody>
            </p:sp>
          </mc:Choice>
          <mc:Fallback xmlns="">
            <p:sp>
              <p:nvSpPr>
                <p:cNvPr id="10" name="Rectangle 9">
                  <a:extLst>
                    <a:ext uri="{FF2B5EF4-FFF2-40B4-BE49-F238E27FC236}">
                      <a16:creationId xmlns:a16="http://schemas.microsoft.com/office/drawing/2014/main" id="{3583BDC2-3AE8-7346-B71A-F44A36651B30}"/>
                    </a:ext>
                  </a:extLst>
                </p:cNvPr>
                <p:cNvSpPr>
                  <a:spLocks noRot="1" noChangeAspect="1" noMove="1" noResize="1" noEditPoints="1" noAdjustHandles="1" noChangeArrowheads="1" noChangeShapeType="1" noTextEdit="1"/>
                </p:cNvSpPr>
                <p:nvPr/>
              </p:nvSpPr>
              <p:spPr>
                <a:xfrm>
                  <a:off x="5951486" y="3763396"/>
                  <a:ext cx="3070328" cy="871264"/>
                </a:xfrm>
                <a:prstGeom prst="rect">
                  <a:avLst/>
                </a:prstGeom>
                <a:blipFill>
                  <a:blip r:embed="rId5"/>
                  <a:stretch>
                    <a:fillRect/>
                  </a:stretch>
                </a:blipFill>
                <a:ln w="38100">
                  <a:solidFill>
                    <a:srgbClr val="C00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11" name="Straight Connector 10">
              <a:extLst>
                <a:ext uri="{FF2B5EF4-FFF2-40B4-BE49-F238E27FC236}">
                  <a16:creationId xmlns:a16="http://schemas.microsoft.com/office/drawing/2014/main" id="{9CC6A35A-01BC-B442-A84F-1089BEEEF2B8}"/>
                </a:ext>
              </a:extLst>
            </p:cNvPr>
            <p:cNvCxnSpPr>
              <a:cxnSpLocks/>
            </p:cNvCxnSpPr>
            <p:nvPr/>
          </p:nvCxnSpPr>
          <p:spPr>
            <a:xfrm flipH="1" flipV="1">
              <a:off x="5951488" y="3763394"/>
              <a:ext cx="3070326" cy="8712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9D17F5-FDAA-E94F-9ECE-1B2D434025EC}"/>
                </a:ext>
              </a:extLst>
            </p:cNvPr>
            <p:cNvCxnSpPr>
              <a:cxnSpLocks/>
            </p:cNvCxnSpPr>
            <p:nvPr/>
          </p:nvCxnSpPr>
          <p:spPr>
            <a:xfrm flipH="1">
              <a:off x="5951487" y="3763394"/>
              <a:ext cx="3070327" cy="8712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1EC6B08-51FD-7D4F-8AB2-B3BAD98B1EDB}"/>
                  </a:ext>
                </a:extLst>
              </p:cNvPr>
              <p:cNvSpPr/>
              <p:nvPr/>
            </p:nvSpPr>
            <p:spPr>
              <a:xfrm>
                <a:off x="4911905" y="4200376"/>
                <a:ext cx="3603446" cy="21559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1" i="1">
                          <a:latin typeface="Cambria Math" panose="02040503050406030204" pitchFamily="18" charset="0"/>
                          <a:ea typeface="Cambria Math" panose="02040503050406030204" pitchFamily="18" charset="0"/>
                        </a:rPr>
                        <m:t> </m:t>
                      </m:r>
                      <m:r>
                        <m:rPr>
                          <m:aln/>
                        </m:rPr>
                        <a:rPr lang="de-DE" i="1" smtClean="0">
                          <a:solidFill>
                            <a:srgbClr val="C00000"/>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acc>
                            <m:accPr>
                              <m:chr m:val="̃"/>
                              <m:ctrlPr>
                                <a:rPr lang="de-DE" i="1">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𝒓</m:t>
                              </m:r>
                            </m:e>
                          </m:d>
                        </m:e>
                      </m:nary>
                    </m:oMath>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acc>
                                <m:accPr>
                                  <m:chr m:val="̃"/>
                                  <m:ctrlPr>
                                    <a:rPr lang="de-DE" i="1">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oMath>
                    <m:oMath xmlns:m="http://schemas.openxmlformats.org/officeDocument/2006/math">
                      <m:r>
                        <m:rPr>
                          <m:aln/>
                        </m:rPr>
                        <a:rPr lang="de-DE" i="1" smtClean="0">
                          <a:solidFill>
                            <a:srgbClr val="C00000"/>
                          </a:solidFill>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f>
                            <m:fPr>
                              <m:ctrlPr>
                                <a:rPr lang="de-DE" i="1">
                                  <a:latin typeface="Cambria Math" panose="02040503050406030204" pitchFamily="18" charset="0"/>
                                  <a:ea typeface="Cambria Math" panose="02040503050406030204" pitchFamily="18" charset="0"/>
                                </a:rPr>
                              </m:ctrlPr>
                            </m:fPr>
                            <m:num>
                              <m:acc>
                                <m:accPr>
                                  <m:chr m:val="̃"/>
                                  <m:ctrlPr>
                                    <a:rPr lang="de-DE" i="1">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den>
                          </m:f>
                        </m:e>
                      </m:d>
                    </m:oMath>
                  </m:oMathPara>
                </a14:m>
                <a:endParaRPr lang="en-GB" dirty="0"/>
              </a:p>
            </p:txBody>
          </p:sp>
        </mc:Choice>
        <mc:Fallback xmlns="">
          <p:sp>
            <p:nvSpPr>
              <p:cNvPr id="22" name="Rectangle 21">
                <a:extLst>
                  <a:ext uri="{FF2B5EF4-FFF2-40B4-BE49-F238E27FC236}">
                    <a16:creationId xmlns:a16="http://schemas.microsoft.com/office/drawing/2014/main" id="{61EC6B08-51FD-7D4F-8AB2-B3BAD98B1EDB}"/>
                  </a:ext>
                </a:extLst>
              </p:cNvPr>
              <p:cNvSpPr>
                <a:spLocks noRot="1" noChangeAspect="1" noMove="1" noResize="1" noEditPoints="1" noAdjustHandles="1" noChangeArrowheads="1" noChangeShapeType="1" noTextEdit="1"/>
              </p:cNvSpPr>
              <p:nvPr/>
            </p:nvSpPr>
            <p:spPr>
              <a:xfrm>
                <a:off x="4911905" y="4200376"/>
                <a:ext cx="3603446" cy="2155975"/>
              </a:xfrm>
              <a:prstGeom prst="rect">
                <a:avLst/>
              </a:prstGeom>
              <a:blipFill>
                <a:blip r:embed="rId6"/>
                <a:stretch>
                  <a:fillRect t="-43275" r="-6316" b="-29240"/>
                </a:stretch>
              </a:blipFill>
            </p:spPr>
            <p:txBody>
              <a:bodyPr/>
              <a:lstStyle/>
              <a:p>
                <a:r>
                  <a:rPr lang="en-GB">
                    <a:noFill/>
                  </a:rPr>
                  <a:t> </a:t>
                </a:r>
              </a:p>
            </p:txBody>
          </p:sp>
        </mc:Fallback>
      </mc:AlternateContent>
    </p:spTree>
    <p:extLst>
      <p:ext uri="{BB962C8B-B14F-4D97-AF65-F5344CB8AC3E}">
        <p14:creationId xmlns:p14="http://schemas.microsoft.com/office/powerpoint/2010/main" val="30067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A70A-2562-6246-8215-E194B5BD8E66}"/>
              </a:ext>
            </a:extLst>
          </p:cNvPr>
          <p:cNvSpPr>
            <a:spLocks noGrp="1"/>
          </p:cNvSpPr>
          <p:nvPr>
            <p:ph type="title"/>
          </p:nvPr>
        </p:nvSpPr>
        <p:spPr/>
        <p:txBody>
          <a:bodyPr/>
          <a:lstStyle/>
          <a:p>
            <a:r>
              <a:rPr lang="en-GB" dirty="0"/>
              <a:t>Normalised 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A3A1B-7455-CE48-B3D3-7614936CBE9C}"/>
                  </a:ext>
                </a:extLst>
              </p:cNvPr>
              <p:cNvSpPr>
                <a:spLocks noGrp="1"/>
              </p:cNvSpPr>
              <p:nvPr>
                <p:ph idx="1"/>
              </p:nvPr>
            </p:nvSpPr>
            <p:spPr/>
            <p:txBody>
              <a:bodyPr>
                <a:normAutofit/>
              </a:bodyPr>
              <a:lstStyle/>
              <a:p>
                <a:r>
                  <a:rPr lang="en-GB" dirty="0"/>
                  <a:t>Trick: Consider </a:t>
                </a:r>
                <a14:m>
                  <m:oMath xmlns:m="http://schemas.openxmlformats.org/officeDocument/2006/math">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𝑹</m:t>
                        </m:r>
                      </m:e>
                    </m:d>
                  </m:oMath>
                </a14:m>
                <a:r>
                  <a:rPr lang="en-GB" dirty="0"/>
                  <a:t> as a randvar with expected value </a:t>
                </a:r>
                <a14:m>
                  <m:oMath xmlns:m="http://schemas.openxmlformats.org/officeDocument/2006/math">
                    <m:r>
                      <a:rPr lang="en-GB" i="1" smtClean="0">
                        <a:latin typeface="Cambria Math" panose="02040503050406030204" pitchFamily="18" charset="0"/>
                      </a:rPr>
                      <m:t>𝑍</m:t>
                    </m:r>
                  </m:oMath>
                </a14:m>
                <a:endParaRPr lang="en-GB" i="1" dirty="0">
                  <a:latin typeface="Cambria Math" panose="02040503050406030204" pitchFamily="18" charset="0"/>
                </a:endParaRPr>
              </a:p>
              <a:p>
                <a:endParaRPr lang="en-GB" i="1" dirty="0">
                  <a:latin typeface="Cambria Math" panose="02040503050406030204" pitchFamily="18" charset="0"/>
                </a:endParaRPr>
              </a:p>
              <a:p>
                <a:r>
                  <a:rPr lang="en-GB" dirty="0"/>
                  <a:t>Given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a:rPr lang="de-DE" b="0" i="1" smtClean="0">
                        <a:latin typeface="Cambria Math" panose="02040503050406030204" pitchFamily="18" charset="0"/>
                      </a:rPr>
                      <m:t>=</m:t>
                    </m:r>
                    <m:r>
                      <a:rPr lang="de-DE" b="0" i="1" smtClean="0">
                        <a:latin typeface="Cambria Math" panose="02040503050406030204" pitchFamily="18" charset="0"/>
                      </a:rPr>
                      <m:t>𝑍</m:t>
                    </m:r>
                  </m:oMath>
                </a14:m>
                <a:endParaRPr lang="en-GB" dirty="0"/>
              </a:p>
              <a:p>
                <a:endParaRPr lang="en-GB" dirty="0"/>
              </a:p>
              <a:p>
                <a:endParaRPr lang="en-GB" dirty="0"/>
              </a:p>
              <a:p>
                <a:endParaRPr lang="en-GB" dirty="0"/>
              </a:p>
              <a:p>
                <a:r>
                  <a:rPr lang="en-GB" dirty="0"/>
                  <a:t>Use estimator for numerator and denominator</a:t>
                </a:r>
              </a:p>
            </p:txBody>
          </p:sp>
        </mc:Choice>
        <mc:Fallback xmlns="">
          <p:sp>
            <p:nvSpPr>
              <p:cNvPr id="3" name="Content Placeholder 2">
                <a:extLst>
                  <a:ext uri="{FF2B5EF4-FFF2-40B4-BE49-F238E27FC236}">
                    <a16:creationId xmlns:a16="http://schemas.microsoft.com/office/drawing/2014/main" id="{1E3A3A1B-7455-CE48-B3D3-7614936CBE9C}"/>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215C3F3-36DD-844A-9AA4-61A6EDEE2669}"/>
              </a:ext>
            </a:extLst>
          </p:cNvPr>
          <p:cNvSpPr>
            <a:spLocks noGrp="1"/>
          </p:cNvSpPr>
          <p:nvPr>
            <p:ph type="sldNum" sz="quarter" idx="12"/>
          </p:nvPr>
        </p:nvSpPr>
        <p:spPr/>
        <p:txBody>
          <a:bodyPr/>
          <a:lstStyle/>
          <a:p>
            <a:fld id="{67C9959E-8E6B-B04C-9955-EA096F41CA7A}" type="slidenum">
              <a:rPr lang="en-GB" smtClean="0"/>
              <a:t>18</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EC7FF57-8433-F84A-A84F-0041285D0A55}"/>
                  </a:ext>
                </a:extLst>
              </p:cNvPr>
              <p:cNvSpPr/>
              <p:nvPr/>
            </p:nvSpPr>
            <p:spPr>
              <a:xfrm>
                <a:off x="1022167" y="1747467"/>
                <a:ext cx="7099663" cy="8232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m:rPr>
                          <m:aln/>
                        </m:rPr>
                        <a:rPr lang="de-DE" i="1">
                          <a:latin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acc>
                                <m:accPr>
                                  <m:chr m:val="̃"/>
                                  <m:ctrlPr>
                                    <a:rPr lang="de-DE" i="1">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r>
                        <m:rPr>
                          <m:aln/>
                        </m:rPr>
                        <a:rPr lang="de-DE" b="1"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acc>
                            <m:accPr>
                              <m:chr m:val="̃"/>
                              <m:ctrlPr>
                                <a:rPr lang="de-DE" i="1">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𝒓</m:t>
                              </m:r>
                            </m:e>
                          </m:d>
                        </m:e>
                      </m:nary>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𝑍</m:t>
                      </m:r>
                    </m:oMath>
                  </m:oMathPara>
                </a14:m>
                <a:endParaRPr lang="en-GB" dirty="0"/>
              </a:p>
            </p:txBody>
          </p:sp>
        </mc:Choice>
        <mc:Fallback xmlns="">
          <p:sp>
            <p:nvSpPr>
              <p:cNvPr id="5" name="Rectangle 4">
                <a:extLst>
                  <a:ext uri="{FF2B5EF4-FFF2-40B4-BE49-F238E27FC236}">
                    <a16:creationId xmlns:a16="http://schemas.microsoft.com/office/drawing/2014/main" id="{0EC7FF57-8433-F84A-A84F-0041285D0A55}"/>
                  </a:ext>
                </a:extLst>
              </p:cNvPr>
              <p:cNvSpPr>
                <a:spLocks noRot="1" noChangeAspect="1" noMove="1" noResize="1" noEditPoints="1" noAdjustHandles="1" noChangeArrowheads="1" noChangeShapeType="1" noTextEdit="1"/>
              </p:cNvSpPr>
              <p:nvPr/>
            </p:nvSpPr>
            <p:spPr>
              <a:xfrm>
                <a:off x="1022167" y="1747467"/>
                <a:ext cx="7099663" cy="823239"/>
              </a:xfrm>
              <a:prstGeom prst="rect">
                <a:avLst/>
              </a:prstGeom>
              <a:blipFill>
                <a:blip r:embed="rId3"/>
                <a:stretch>
                  <a:fillRect t="-110769" b="-156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EC50EA3-D4E7-A84E-9799-7536B70A59D4}"/>
                  </a:ext>
                </a:extLst>
              </p:cNvPr>
              <p:cNvSpPr/>
              <p:nvPr/>
            </p:nvSpPr>
            <p:spPr>
              <a:xfrm>
                <a:off x="1587136" y="3010380"/>
                <a:ext cx="5969727" cy="14419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1" i="1">
                          <a:latin typeface="Cambria Math" panose="02040503050406030204" pitchFamily="18" charset="0"/>
                          <a:ea typeface="Cambria Math" panose="02040503050406030204" pitchFamily="18" charset="0"/>
                        </a:rPr>
                        <m:t> </m:t>
                      </m:r>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r>
                        <m:rPr>
                          <m:aln/>
                        </m:rP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𝑍</m:t>
                          </m:r>
                        </m:den>
                      </m:f>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acc>
                                <m:accPr>
                                  <m:chr m:val="̃"/>
                                  <m:ctrlPr>
                                    <a:rPr lang="de-DE" i="1">
                                      <a:solidFill>
                                        <a:srgbClr val="C00000"/>
                                      </a:solidFill>
                                      <a:latin typeface="Cambria Math" panose="02040503050406030204" pitchFamily="18" charset="0"/>
                                      <a:ea typeface="Cambria Math" panose="02040503050406030204" pitchFamily="18" charset="0"/>
                                    </a:rPr>
                                  </m:ctrlPr>
                                </m:accPr>
                                <m:e>
                                  <m:r>
                                    <a:rPr lang="de-DE" i="1">
                                      <a:solidFill>
                                        <a:srgbClr val="C00000"/>
                                      </a:solidFill>
                                      <a:latin typeface="Cambria Math" panose="02040503050406030204" pitchFamily="18" charset="0"/>
                                      <a:ea typeface="Cambria Math" panose="02040503050406030204" pitchFamily="18" charset="0"/>
                                    </a:rPr>
                                    <m:t>𝑃</m:t>
                                  </m:r>
                                </m:e>
                              </m:acc>
                              <m:d>
                                <m:dPr>
                                  <m:ctrlPr>
                                    <a:rPr lang="de-DE" i="1">
                                      <a:solidFill>
                                        <a:srgbClr val="C00000"/>
                                      </a:solidFill>
                                      <a:latin typeface="Cambria Math" panose="02040503050406030204" pitchFamily="18" charset="0"/>
                                      <a:ea typeface="Cambria Math" panose="02040503050406030204" pitchFamily="18" charset="0"/>
                                    </a:rPr>
                                  </m:ctrlPr>
                                </m:dPr>
                                <m:e>
                                  <m:r>
                                    <a:rPr lang="de-DE" b="1" i="1">
                                      <a:solidFill>
                                        <a:srgbClr val="C00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oMath>
                    <m:oMath xmlns:m="http://schemas.openxmlformats.org/officeDocument/2006/math">
                      <m:r>
                        <m:rPr>
                          <m:aln/>
                        </m:rP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𝑍</m:t>
                          </m:r>
                        </m:den>
                      </m:f>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m:rPr>
                          <m:aln/>
                        </m:rP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num>
                        <m:den>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den>
                      </m:f>
                    </m:oMath>
                  </m:oMathPara>
                </a14:m>
                <a:endParaRPr lang="en-GB" dirty="0"/>
              </a:p>
            </p:txBody>
          </p:sp>
        </mc:Choice>
        <mc:Fallback xmlns="">
          <p:sp>
            <p:nvSpPr>
              <p:cNvPr id="6" name="Rectangle 5">
                <a:extLst>
                  <a:ext uri="{FF2B5EF4-FFF2-40B4-BE49-F238E27FC236}">
                    <a16:creationId xmlns:a16="http://schemas.microsoft.com/office/drawing/2014/main" id="{5EC50EA3-D4E7-A84E-9799-7536B70A59D4}"/>
                  </a:ext>
                </a:extLst>
              </p:cNvPr>
              <p:cNvSpPr>
                <a:spLocks noRot="1" noChangeAspect="1" noMove="1" noResize="1" noEditPoints="1" noAdjustHandles="1" noChangeArrowheads="1" noChangeShapeType="1" noTextEdit="1"/>
              </p:cNvSpPr>
              <p:nvPr/>
            </p:nvSpPr>
            <p:spPr>
              <a:xfrm>
                <a:off x="1587136" y="3010380"/>
                <a:ext cx="5969727" cy="1441933"/>
              </a:xfrm>
              <a:prstGeom prst="rect">
                <a:avLst/>
              </a:prstGeom>
              <a:blipFill>
                <a:blip r:embed="rId4"/>
                <a:stretch>
                  <a:fillRect t="-61739" b="-452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E419598-AA8E-6F44-B75C-A601E8111394}"/>
                  </a:ext>
                </a:extLst>
              </p:cNvPr>
              <p:cNvSpPr/>
              <p:nvPr/>
            </p:nvSpPr>
            <p:spPr>
              <a:xfrm>
                <a:off x="2617520" y="5241365"/>
                <a:ext cx="3908955" cy="9434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𝐸</m:t>
                          </m:r>
                        </m:e>
                        <m:sub>
                          <m:r>
                            <a:rPr lang="de-DE" sz="2400" i="1">
                              <a:latin typeface="Cambria Math" panose="02040503050406030204" pitchFamily="18" charset="0"/>
                            </a:rPr>
                            <m:t>𝑃</m:t>
                          </m:r>
                        </m:sub>
                      </m:sSub>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𝑓</m:t>
                          </m:r>
                          <m:d>
                            <m:dPr>
                              <m:ctrlPr>
                                <a:rPr lang="de-DE" sz="2400" i="1">
                                  <a:latin typeface="Cambria Math" panose="02040503050406030204" pitchFamily="18" charset="0"/>
                                </a:rPr>
                              </m:ctrlPr>
                            </m:dPr>
                            <m:e>
                              <m:r>
                                <a:rPr lang="de-DE" sz="2400" b="1" i="1">
                                  <a:latin typeface="Cambria Math" panose="02040503050406030204" pitchFamily="18" charset="0"/>
                                  <a:ea typeface="Cambria Math" panose="02040503050406030204" pitchFamily="18" charset="0"/>
                                </a:rPr>
                                <m:t>𝒓</m:t>
                              </m:r>
                            </m:e>
                          </m:d>
                        </m:e>
                      </m:d>
                      <m:r>
                        <a:rPr lang="de-DE" sz="240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nary>
                            <m:naryPr>
                              <m:chr m:val="∑"/>
                              <m:ctrlPr>
                                <a:rPr lang="de-DE" sz="2400" i="1">
                                  <a:latin typeface="Cambria Math" panose="02040503050406030204" pitchFamily="18" charset="0"/>
                                  <a:ea typeface="Cambria Math" panose="02040503050406030204" pitchFamily="18" charset="0"/>
                                </a:rPr>
                              </m:ctrlPr>
                            </m:naryPr>
                            <m:sub>
                              <m:r>
                                <m:rPr>
                                  <m:brk m:alnAt="23"/>
                                </m:rPr>
                                <a:rPr lang="de-DE" sz="2400" i="1">
                                  <a:latin typeface="Cambria Math" panose="02040503050406030204" pitchFamily="18" charset="0"/>
                                  <a:ea typeface="Cambria Math" panose="02040503050406030204" pitchFamily="18" charset="0"/>
                                </a:rPr>
                                <m:t>𝑖</m:t>
                              </m:r>
                              <m:r>
                                <a:rPr lang="de-DE"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𝑁</m:t>
                              </m:r>
                            </m:sup>
                            <m:e>
                              <m:r>
                                <a:rPr lang="de-DE" sz="2400" i="1">
                                  <a:latin typeface="Cambria Math" panose="02040503050406030204" pitchFamily="18" charset="0"/>
                                  <a:ea typeface="Cambria Math" panose="02040503050406030204" pitchFamily="18" charset="0"/>
                                </a:rPr>
                                <m:t>𝑓</m:t>
                              </m:r>
                              <m:d>
                                <m:dPr>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b="1" i="1">
                                          <a:latin typeface="Cambria Math" panose="02040503050406030204" pitchFamily="18" charset="0"/>
                                          <a:ea typeface="Cambria Math" panose="02040503050406030204" pitchFamily="18" charset="0"/>
                                        </a:rPr>
                                        <m:t>𝒓</m:t>
                                      </m:r>
                                    </m:e>
                                    <m:sub>
                                      <m:r>
                                        <a:rPr lang="de-DE" sz="2400" i="1">
                                          <a:latin typeface="Cambria Math" panose="02040503050406030204" pitchFamily="18" charset="0"/>
                                          <a:ea typeface="Cambria Math" panose="02040503050406030204" pitchFamily="18" charset="0"/>
                                        </a:rPr>
                                        <m:t>𝑖</m:t>
                                      </m:r>
                                    </m:sub>
                                  </m:sSub>
                                </m:e>
                              </m:d>
                              <m:r>
                                <a:rPr lang="de-DE" sz="2400" i="1">
                                  <a:latin typeface="Cambria Math" panose="02040503050406030204" pitchFamily="18" charset="0"/>
                                  <a:ea typeface="Cambria Math" panose="02040503050406030204" pitchFamily="18" charset="0"/>
                                </a:rPr>
                                <m:t>𝑤</m:t>
                              </m:r>
                              <m:d>
                                <m:dPr>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b="1" i="1">
                                          <a:latin typeface="Cambria Math" panose="02040503050406030204" pitchFamily="18" charset="0"/>
                                          <a:ea typeface="Cambria Math" panose="02040503050406030204" pitchFamily="18" charset="0"/>
                                        </a:rPr>
                                        <m:t>𝒓</m:t>
                                      </m:r>
                                    </m:e>
                                    <m:sub>
                                      <m:r>
                                        <a:rPr lang="de-DE" sz="2400" i="1">
                                          <a:latin typeface="Cambria Math" panose="02040503050406030204" pitchFamily="18" charset="0"/>
                                          <a:ea typeface="Cambria Math" panose="02040503050406030204" pitchFamily="18" charset="0"/>
                                        </a:rPr>
                                        <m:t>𝑖</m:t>
                                      </m:r>
                                    </m:sub>
                                  </m:sSub>
                                </m:e>
                              </m:d>
                            </m:e>
                          </m:nary>
                        </m:num>
                        <m:den>
                          <m:nary>
                            <m:naryPr>
                              <m:chr m:val="∑"/>
                              <m:ctrlPr>
                                <a:rPr lang="de-DE" sz="2400" i="1">
                                  <a:latin typeface="Cambria Math" panose="02040503050406030204" pitchFamily="18" charset="0"/>
                                  <a:ea typeface="Cambria Math" panose="02040503050406030204" pitchFamily="18" charset="0"/>
                                </a:rPr>
                              </m:ctrlPr>
                            </m:naryPr>
                            <m:sub>
                              <m:r>
                                <m:rPr>
                                  <m:brk m:alnAt="23"/>
                                </m:rPr>
                                <a:rPr lang="de-DE" sz="2400" i="1">
                                  <a:latin typeface="Cambria Math" panose="02040503050406030204" pitchFamily="18" charset="0"/>
                                  <a:ea typeface="Cambria Math" panose="02040503050406030204" pitchFamily="18" charset="0"/>
                                </a:rPr>
                                <m:t>𝑖</m:t>
                              </m:r>
                              <m:r>
                                <a:rPr lang="de-DE"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𝑁</m:t>
                              </m:r>
                            </m:sup>
                            <m:e>
                              <m:r>
                                <a:rPr lang="de-DE" sz="2400" i="1">
                                  <a:latin typeface="Cambria Math" panose="02040503050406030204" pitchFamily="18" charset="0"/>
                                  <a:ea typeface="Cambria Math" panose="02040503050406030204" pitchFamily="18" charset="0"/>
                                </a:rPr>
                                <m:t>𝑤</m:t>
                              </m:r>
                              <m:d>
                                <m:dPr>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b="1" i="1">
                                          <a:latin typeface="Cambria Math" panose="02040503050406030204" pitchFamily="18" charset="0"/>
                                          <a:ea typeface="Cambria Math" panose="02040503050406030204" pitchFamily="18" charset="0"/>
                                        </a:rPr>
                                        <m:t>𝒓</m:t>
                                      </m:r>
                                    </m:e>
                                    <m:sub>
                                      <m:r>
                                        <a:rPr lang="de-DE" sz="2400" i="1">
                                          <a:latin typeface="Cambria Math" panose="02040503050406030204" pitchFamily="18" charset="0"/>
                                          <a:ea typeface="Cambria Math" panose="02040503050406030204" pitchFamily="18" charset="0"/>
                                        </a:rPr>
                                        <m:t>𝑖</m:t>
                                      </m:r>
                                    </m:sub>
                                  </m:sSub>
                                </m:e>
                              </m:d>
                            </m:e>
                          </m:nary>
                        </m:den>
                      </m:f>
                    </m:oMath>
                  </m:oMathPara>
                </a14:m>
                <a:endParaRPr lang="en-GB" sz="2400" dirty="0"/>
              </a:p>
            </p:txBody>
          </p:sp>
        </mc:Choice>
        <mc:Fallback xmlns="">
          <p:sp>
            <p:nvSpPr>
              <p:cNvPr id="8" name="Rectangle 7">
                <a:extLst>
                  <a:ext uri="{FF2B5EF4-FFF2-40B4-BE49-F238E27FC236}">
                    <a16:creationId xmlns:a16="http://schemas.microsoft.com/office/drawing/2014/main" id="{BE419598-AA8E-6F44-B75C-A601E8111394}"/>
                  </a:ext>
                </a:extLst>
              </p:cNvPr>
              <p:cNvSpPr>
                <a:spLocks noRot="1" noChangeAspect="1" noMove="1" noResize="1" noEditPoints="1" noAdjustHandles="1" noChangeArrowheads="1" noChangeShapeType="1" noTextEdit="1"/>
              </p:cNvSpPr>
              <p:nvPr/>
            </p:nvSpPr>
            <p:spPr>
              <a:xfrm>
                <a:off x="2617520" y="5241365"/>
                <a:ext cx="3908955" cy="943400"/>
              </a:xfrm>
              <a:prstGeom prst="rect">
                <a:avLst/>
              </a:prstGeom>
              <a:blipFill>
                <a:blip r:embed="rId5"/>
                <a:stretch>
                  <a:fillRect t="-60000" b="-93333"/>
                </a:stretch>
              </a:blipFill>
            </p:spPr>
            <p:txBody>
              <a:bodyPr/>
              <a:lstStyle/>
              <a:p>
                <a:r>
                  <a:rPr lang="en-GB">
                    <a:noFill/>
                  </a:rPr>
                  <a:t> </a:t>
                </a:r>
              </a:p>
            </p:txBody>
          </p:sp>
        </mc:Fallback>
      </mc:AlternateContent>
    </p:spTree>
    <p:extLst>
      <p:ext uri="{BB962C8B-B14F-4D97-AF65-F5344CB8AC3E}">
        <p14:creationId xmlns:p14="http://schemas.microsoft.com/office/powerpoint/2010/main" val="11537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0EA8-0743-A14E-B427-3FB3F759E3BF}"/>
              </a:ext>
            </a:extLst>
          </p:cNvPr>
          <p:cNvSpPr>
            <a:spLocks noGrp="1"/>
          </p:cNvSpPr>
          <p:nvPr>
            <p:ph type="title"/>
          </p:nvPr>
        </p:nvSpPr>
        <p:spPr>
          <a:xfrm>
            <a:off x="628650" y="260986"/>
            <a:ext cx="8184424" cy="717866"/>
          </a:xfrm>
        </p:spPr>
        <p:txBody>
          <a:bodyPr>
            <a:noAutofit/>
          </a:bodyPr>
          <a:lstStyle/>
          <a:p>
            <a:r>
              <a:rPr lang="en-GB" sz="3600" dirty="0"/>
              <a:t>Sampling in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09EFF9-1864-4D4F-8561-26E778BD3BFF}"/>
                  </a:ext>
                </a:extLst>
              </p:cNvPr>
              <p:cNvSpPr>
                <a:spLocks noGrp="1"/>
              </p:cNvSpPr>
              <p:nvPr>
                <p:ph idx="1"/>
              </p:nvPr>
            </p:nvSpPr>
            <p:spPr>
              <a:xfrm>
                <a:off x="628650" y="1158240"/>
                <a:ext cx="7886700" cy="5451566"/>
              </a:xfrm>
            </p:spPr>
            <p:txBody>
              <a:bodyPr>
                <a:normAutofit fontScale="85000" lnSpcReduction="10000"/>
              </a:bodyPr>
              <a:lstStyle/>
              <a:p>
                <a:r>
                  <a:rPr lang="en-GB" dirty="0"/>
                  <a:t>Assuming we have a proposal distribution </a:t>
                </a:r>
                <a14:m>
                  <m:oMath xmlns:m="http://schemas.openxmlformats.org/officeDocument/2006/math">
                    <m:r>
                      <a:rPr lang="en-GB" i="1" dirty="0" smtClean="0">
                        <a:latin typeface="Cambria Math" panose="02040503050406030204" pitchFamily="18" charset="0"/>
                      </a:rPr>
                      <m:t>𝑄</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𝑹</m:t>
                        </m:r>
                      </m:e>
                    </m:d>
                  </m:oMath>
                </a14:m>
                <a:r>
                  <a:rPr lang="en-GB" dirty="0"/>
                  <a:t>, which allows for easy sampling, we can generate samples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𝒓</m:t>
                        </m:r>
                      </m:e>
                      <m:sub>
                        <m:r>
                          <a:rPr lang="de-DE" b="0" i="1" smtClean="0">
                            <a:latin typeface="Cambria Math" panose="02040503050406030204" pitchFamily="18" charset="0"/>
                          </a:rPr>
                          <m:t>𝑖</m:t>
                        </m:r>
                      </m:sub>
                    </m:sSub>
                  </m:oMath>
                </a14:m>
                <a:r>
                  <a:rPr lang="en-GB" dirty="0"/>
                  <a:t> and weight them accordingly by </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m:oMathPara>
                </a14:m>
                <a:endParaRPr lang="en-GB" dirty="0"/>
              </a:p>
              <a:p>
                <a:pPr lvl="1"/>
                <a:r>
                  <a:rPr lang="en-GB" dirty="0"/>
                  <a:t>where </a:t>
                </a:r>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ea typeface="Cambria Math" panose="02040503050406030204" pitchFamily="18" charset="0"/>
                      </a:rPr>
                      <m:t>=</m:t>
                    </m:r>
                    <m:nary>
                      <m:naryPr>
                        <m:chr m:val="∏"/>
                        <m:supHide m:val="on"/>
                        <m:ctrlPr>
                          <a:rPr lang="de-DE" b="0" i="1" smtClean="0">
                            <a:latin typeface="Cambria Math" panose="02040503050406030204" pitchFamily="18" charset="0"/>
                            <a:ea typeface="Cambria Math" panose="02040503050406030204" pitchFamily="18" charset="0"/>
                          </a:rPr>
                        </m:ctrlPr>
                      </m:naryPr>
                      <m:sub>
                        <m:r>
                          <m:rPr>
                            <m:brk m:alnAt="7"/>
                          </m:rPr>
                          <a:rPr lang="de-DE" b="0" i="1" smtClean="0">
                            <a:latin typeface="Cambria Math" panose="02040503050406030204" pitchFamily="18" charset="0"/>
                            <a:ea typeface="Cambria Math" panose="02040503050406030204" pitchFamily="18" charset="0"/>
                          </a:rPr>
                          <m:t>𝑓</m:t>
                        </m:r>
                      </m:sub>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𝑓</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𝑟𝑣</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𝑓</m:t>
                                    </m:r>
                                  </m:e>
                                </m:d>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𝑖</m:t>
                                    </m:r>
                                  </m:sub>
                                </m:sSub>
                              </m:e>
                            </m:d>
                          </m:e>
                        </m:d>
                      </m:e>
                    </m:nary>
                  </m:oMath>
                </a14:m>
                <a:endParaRPr lang="en-GB" dirty="0"/>
              </a:p>
              <a:p>
                <a:pPr lvl="2"/>
                <a:r>
                  <a:rPr lang="en-GB" dirty="0"/>
                  <a:t>Product of potentials where the arguments have values according to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oMath>
                </a14:m>
                <a:endParaRPr lang="en-GB" dirty="0"/>
              </a:p>
              <a:p>
                <a:r>
                  <a:rPr lang="en-GB" dirty="0"/>
                  <a:t>If we do this for all samples, we estimate </a:t>
                </a:r>
                <a14:m>
                  <m:oMath xmlns:m="http://schemas.openxmlformats.org/officeDocument/2006/math">
                    <m:r>
                      <a:rPr lang="en-GB" i="1" dirty="0" smtClean="0">
                        <a:latin typeface="Cambria Math" panose="02040503050406030204" pitchFamily="18" charset="0"/>
                      </a:rPr>
                      <m:t>𝑍</m:t>
                    </m:r>
                  </m:oMath>
                </a14:m>
                <a:r>
                  <a:rPr lang="en-GB" dirty="0"/>
                  <a:t> (or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b="1" i="1" dirty="0">
                            <a:latin typeface="Cambria Math" panose="02040503050406030204" pitchFamily="18" charset="0"/>
                          </a:rPr>
                          <m:t>𝒆</m:t>
                        </m:r>
                      </m:e>
                    </m:d>
                  </m:oMath>
                </a14:m>
                <a:r>
                  <a:rPr lang="en-GB" dirty="0"/>
                  <a:t>)</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b="0" i="1" smtClean="0">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smtClean="0">
                                  <a:latin typeface="Cambria Math" panose="02040503050406030204" pitchFamily="18" charset="0"/>
                                </a:rPr>
                                <m:t>𝑹</m:t>
                              </m:r>
                            </m:e>
                          </m:d>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𝑍</m:t>
                      </m:r>
                    </m:oMath>
                  </m:oMathPara>
                </a14:m>
                <a:endParaRPr lang="en-GB" dirty="0"/>
              </a:p>
              <a:p>
                <a:r>
                  <a:rPr lang="en-GB" dirty="0"/>
                  <a:t>If are interested in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m:t>
                        </m:r>
                        <m:r>
                          <a:rPr lang="de-DE" b="1" i="1" dirty="0" smtClean="0">
                            <a:latin typeface="Cambria Math" panose="02040503050406030204" pitchFamily="18" charset="0"/>
                          </a:rPr>
                          <m:t>𝒆</m:t>
                        </m:r>
                      </m:e>
                    </m:d>
                  </m:oMath>
                </a14:m>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e>
                                  </m:d>
                                </m:den>
                              </m:f>
                            </m:e>
                          </m:nary>
                        </m:num>
                        <m:den>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den>
                      </m:f>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8809EFF9-1864-4D4F-8561-26E778BD3BFF}"/>
                  </a:ext>
                </a:extLst>
              </p:cNvPr>
              <p:cNvSpPr>
                <a:spLocks noGrp="1" noRot="1" noChangeAspect="1" noMove="1" noResize="1" noEditPoints="1" noAdjustHandles="1" noChangeArrowheads="1" noChangeShapeType="1" noTextEdit="1"/>
              </p:cNvSpPr>
              <p:nvPr>
                <p:ph idx="1"/>
              </p:nvPr>
            </p:nvSpPr>
            <p:spPr>
              <a:xfrm>
                <a:off x="628650" y="1158240"/>
                <a:ext cx="7886700" cy="5451566"/>
              </a:xfrm>
              <a:blipFill>
                <a:blip r:embed="rId2"/>
                <a:stretch>
                  <a:fillRect l="-965" t="-1860" b="-1395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1D54D26-33E5-064C-A6EF-BC3CC7614C71}"/>
              </a:ext>
            </a:extLst>
          </p:cNvPr>
          <p:cNvSpPr>
            <a:spLocks noGrp="1"/>
          </p:cNvSpPr>
          <p:nvPr>
            <p:ph type="sldNum" sz="quarter" idx="12"/>
          </p:nvPr>
        </p:nvSpPr>
        <p:spPr/>
        <p:txBody>
          <a:bodyPr/>
          <a:lstStyle/>
          <a:p>
            <a:fld id="{67C9959E-8E6B-B04C-9955-EA096F41CA7A}" type="slidenum">
              <a:rPr lang="en-GB" smtClean="0"/>
              <a:t>19</a:t>
            </a:fld>
            <a:endParaRPr lang="en-GB"/>
          </a:p>
        </p:txBody>
      </p:sp>
    </p:spTree>
    <p:extLst>
      <p:ext uri="{BB962C8B-B14F-4D97-AF65-F5344CB8AC3E}">
        <p14:creationId xmlns:p14="http://schemas.microsoft.com/office/powerpoint/2010/main" val="298716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a:xfrm>
            <a:off x="628649" y="260986"/>
            <a:ext cx="8254093" cy="717866"/>
          </a:xfrm>
        </p:spPr>
        <p:txBody>
          <a:bodyPr>
            <a:normAutofit fontScale="90000"/>
          </a:bodyPr>
          <a:lstStyle/>
          <a:p>
            <a:r>
              <a:rPr lang="en-GB" dirty="0"/>
              <a:t>Probabilistic Graphical Models (PGMs)</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254093" cy="5198111"/>
          </a:xfrm>
        </p:spPr>
        <p:txBody>
          <a:bodyPr numCol="2">
            <a:normAutofit fontScale="85000" lnSpcReduction="20000"/>
          </a:bodyPr>
          <a:lstStyle/>
          <a:p>
            <a:pPr marL="457200" indent="-457200">
              <a:buFont typeface="+mj-lt"/>
              <a:buAutoNum type="arabicPeriod"/>
            </a:pPr>
            <a:r>
              <a:rPr lang="en-GB" dirty="0"/>
              <a:t>Recap: </a:t>
            </a:r>
            <a:r>
              <a:rPr lang="en-GB" b="1" dirty="0"/>
              <a:t>Propositional </a:t>
            </a:r>
            <a:r>
              <a:rPr lang="en-GB" dirty="0"/>
              <a:t>modelling</a:t>
            </a:r>
          </a:p>
          <a:p>
            <a:pPr lvl="1"/>
            <a:r>
              <a:rPr lang="en-GB" dirty="0"/>
              <a:t>Factor model, Bayesian network, Markov network</a:t>
            </a:r>
          </a:p>
          <a:p>
            <a:pPr lvl="1"/>
            <a:r>
              <a:rPr lang="en-GB" dirty="0"/>
              <a:t>Semantics, inference tasks </a:t>
            </a:r>
            <a:br>
              <a:rPr lang="en-GB" dirty="0"/>
            </a:br>
            <a:r>
              <a:rPr lang="en-GB" dirty="0"/>
              <a:t>+ algorithms + complexity</a:t>
            </a:r>
          </a:p>
          <a:p>
            <a:pPr marL="457200" indent="-457200">
              <a:buFont typeface="+mj-lt"/>
              <a:buAutoNum type="arabicPeriod"/>
            </a:pPr>
            <a:r>
              <a:rPr lang="en-GB" b="1" dirty="0"/>
              <a:t>Probabilistic relational models</a:t>
            </a:r>
            <a:r>
              <a:rPr lang="en-GB" dirty="0"/>
              <a:t> (PRMs)</a:t>
            </a:r>
          </a:p>
          <a:p>
            <a:pPr lvl="1"/>
            <a:r>
              <a:rPr lang="en-GB" dirty="0"/>
              <a:t>Parameterised models, Markov logic networks</a:t>
            </a:r>
          </a:p>
          <a:p>
            <a:pPr lvl="1"/>
            <a:r>
              <a:rPr lang="en-GB" dirty="0"/>
              <a:t>Semantics, inference tasks</a:t>
            </a:r>
          </a:p>
          <a:p>
            <a:pPr marL="457200" indent="-457200">
              <a:buFont typeface="+mj-lt"/>
              <a:buAutoNum type="arabicPeriod"/>
            </a:pPr>
            <a:r>
              <a:rPr lang="en-GB" b="1" dirty="0"/>
              <a:t>Lifted inference</a:t>
            </a:r>
          </a:p>
          <a:p>
            <a:pPr lvl="1"/>
            <a:r>
              <a:rPr lang="en-GB" dirty="0"/>
              <a:t>LVE, LJT, FOKC</a:t>
            </a:r>
          </a:p>
          <a:p>
            <a:pPr lvl="1"/>
            <a:r>
              <a:rPr lang="en-GB" dirty="0"/>
              <a:t>Theoretical analysis</a:t>
            </a:r>
          </a:p>
          <a:p>
            <a:pPr marL="457200" indent="-457200">
              <a:buFont typeface="+mj-lt"/>
              <a:buAutoNum type="arabicPeriod"/>
            </a:pPr>
            <a:r>
              <a:rPr lang="en-GB" b="1" dirty="0"/>
              <a:t>Lifted learning </a:t>
            </a:r>
          </a:p>
          <a:p>
            <a:pPr lvl="1"/>
            <a:r>
              <a:rPr lang="en-GB" dirty="0"/>
              <a:t>Recap: propositional learning</a:t>
            </a:r>
          </a:p>
          <a:p>
            <a:pPr lvl="1"/>
            <a:r>
              <a:rPr lang="en-GB" dirty="0"/>
              <a:t>From ground to lifted models</a:t>
            </a:r>
          </a:p>
          <a:p>
            <a:pPr lvl="1"/>
            <a:r>
              <a:rPr lang="en-GB" dirty="0"/>
              <a:t>Direct lifted learning</a:t>
            </a:r>
          </a:p>
          <a:p>
            <a:pPr marL="457200" indent="-457200">
              <a:buFont typeface="+mj-lt"/>
              <a:buAutoNum type="arabicPeriod"/>
            </a:pPr>
            <a:r>
              <a:rPr lang="en-GB" b="1" dirty="0">
                <a:solidFill>
                  <a:srgbClr val="C00000"/>
                </a:solidFill>
              </a:rPr>
              <a:t>Approximate Inference: Sampling</a:t>
            </a:r>
          </a:p>
          <a:p>
            <a:pPr lvl="1"/>
            <a:r>
              <a:rPr lang="en-GB" dirty="0">
                <a:solidFill>
                  <a:srgbClr val="C00000"/>
                </a:solidFill>
              </a:rPr>
              <a:t>Importance sampling</a:t>
            </a:r>
          </a:p>
          <a:p>
            <a:pPr lvl="1"/>
            <a:r>
              <a:rPr lang="en-GB" dirty="0">
                <a:solidFill>
                  <a:srgbClr val="C00000"/>
                </a:solidFill>
              </a:rPr>
              <a:t>MCMC methods</a:t>
            </a:r>
          </a:p>
          <a:p>
            <a:pPr marL="457200" indent="-457200">
              <a:buFont typeface="+mj-lt"/>
              <a:buAutoNum type="arabicPeriod"/>
            </a:pPr>
            <a:r>
              <a:rPr lang="en-GB" b="1" dirty="0"/>
              <a:t>Sequential models &amp; inference</a:t>
            </a:r>
            <a:endParaRPr lang="en-GB" dirty="0"/>
          </a:p>
          <a:p>
            <a:pPr lvl="1"/>
            <a:r>
              <a:rPr lang="en-GB" dirty="0"/>
              <a:t>Dynamic PRMs</a:t>
            </a:r>
          </a:p>
          <a:p>
            <a:pPr lvl="1"/>
            <a:r>
              <a:rPr lang="en-GB" dirty="0"/>
              <a:t>Semantics, inference tasks </a:t>
            </a:r>
            <a:br>
              <a:rPr lang="en-GB" dirty="0"/>
            </a:br>
            <a:r>
              <a:rPr lang="en-GB" dirty="0"/>
              <a:t>+ algorithms + complexity, learning</a:t>
            </a:r>
          </a:p>
          <a:p>
            <a:pPr marL="457200" indent="-457200">
              <a:buFont typeface="+mj-lt"/>
              <a:buAutoNum type="arabicPeriod"/>
            </a:pPr>
            <a:r>
              <a:rPr lang="en-GB" b="1" dirty="0"/>
              <a:t>Decision making</a:t>
            </a:r>
          </a:p>
          <a:p>
            <a:pPr lvl="1"/>
            <a:r>
              <a:rPr lang="en-GB" dirty="0"/>
              <a:t>(Dynamic) Decision PRMs</a:t>
            </a:r>
          </a:p>
          <a:p>
            <a:pPr lvl="1"/>
            <a:r>
              <a:rPr lang="en-GB" dirty="0"/>
              <a:t>Semantics, inference tasks </a:t>
            </a:r>
            <a:br>
              <a:rPr lang="en-GB" dirty="0"/>
            </a:br>
            <a:r>
              <a:rPr lang="en-GB" dirty="0"/>
              <a:t>+ algorithms, learning</a:t>
            </a:r>
          </a:p>
          <a:p>
            <a:pPr marL="457200" indent="-457200">
              <a:buFont typeface="+mj-lt"/>
              <a:buAutoNum type="arabicPeriod"/>
            </a:pPr>
            <a:r>
              <a:rPr lang="en-GB" b="1" dirty="0"/>
              <a:t>Continuous Models</a:t>
            </a:r>
          </a:p>
          <a:p>
            <a:pPr lvl="1"/>
            <a:r>
              <a:rPr lang="en-GB" dirty="0"/>
              <a:t>Probabilistic soft logic: modelling, semantics, inference tasks + algorithms</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311708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140C0E6-4260-D045-A871-FC4E4C25FB3D}"/>
                  </a:ext>
                </a:extLst>
              </p:cNvPr>
              <p:cNvSpPr>
                <a:spLocks noGrp="1"/>
              </p:cNvSpPr>
              <p:nvPr>
                <p:ph type="title"/>
              </p:nvPr>
            </p:nvSpPr>
            <p:spPr/>
            <p:txBody>
              <a:bodyPr/>
              <a:lstStyle/>
              <a:p>
                <a:r>
                  <a:rPr lang="en-GB" dirty="0"/>
                  <a:t>Where To Get </a:t>
                </a:r>
                <a14:m>
                  <m:oMath xmlns:m="http://schemas.openxmlformats.org/officeDocument/2006/math">
                    <m:r>
                      <a:rPr lang="en-GB" i="1" dirty="0">
                        <a:latin typeface="Cambria Math" panose="02040503050406030204" pitchFamily="18" charset="0"/>
                      </a:rPr>
                      <m:t>𝑄</m:t>
                    </m:r>
                  </m:oMath>
                </a14:m>
                <a:r>
                  <a:rPr lang="en-GB" dirty="0"/>
                  <a:t> From? – An Idea</a:t>
                </a:r>
              </a:p>
            </p:txBody>
          </p:sp>
        </mc:Choice>
        <mc:Fallback xmlns="">
          <p:sp>
            <p:nvSpPr>
              <p:cNvPr id="2" name="Title 1">
                <a:extLst>
                  <a:ext uri="{FF2B5EF4-FFF2-40B4-BE49-F238E27FC236}">
                    <a16:creationId xmlns:a16="http://schemas.microsoft.com/office/drawing/2014/main" id="{D140C0E6-4260-D045-A871-FC4E4C25FB3D}"/>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1A8715-0BBF-4547-A591-2C2CC778065D}"/>
                  </a:ext>
                </a:extLst>
              </p:cNvPr>
              <p:cNvSpPr>
                <a:spLocks noGrp="1"/>
              </p:cNvSpPr>
              <p:nvPr>
                <p:ph idx="1"/>
              </p:nvPr>
            </p:nvSpPr>
            <p:spPr/>
            <p:txBody>
              <a:bodyPr>
                <a:normAutofit fontScale="85000" lnSpcReduction="20000"/>
              </a:bodyPr>
              <a:lstStyle/>
              <a:p>
                <a:r>
                  <a:rPr lang="en-GB" dirty="0"/>
                  <a:t>Given a model </a:t>
                </a:r>
                <a14:m>
                  <m:oMath xmlns:m="http://schemas.openxmlformats.org/officeDocument/2006/math">
                    <m:r>
                      <a:rPr lang="en-GB" i="1" dirty="0" smtClean="0">
                        <a:latin typeface="Cambria Math" panose="02040503050406030204" pitchFamily="18" charset="0"/>
                      </a:rPr>
                      <m:t>𝐹</m:t>
                    </m:r>
                  </m:oMath>
                </a14:m>
                <a:endParaRPr lang="en-GB" dirty="0"/>
              </a:p>
              <a:p>
                <a:r>
                  <a:rPr lang="en-GB" dirty="0"/>
                  <a:t>Turn </a:t>
                </a:r>
                <a14:m>
                  <m:oMath xmlns:m="http://schemas.openxmlformats.org/officeDocument/2006/math">
                    <m:r>
                      <a:rPr lang="de-DE" b="0" i="1" smtClean="0">
                        <a:latin typeface="Cambria Math" panose="02040503050406030204" pitchFamily="18" charset="0"/>
                      </a:rPr>
                      <m:t>𝐹</m:t>
                    </m:r>
                  </m:oMath>
                </a14:m>
                <a:r>
                  <a:rPr lang="en-GB" dirty="0"/>
                  <a:t> into a model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𝐹</m:t>
                        </m:r>
                      </m:e>
                      <m:sup>
                        <m:r>
                          <a:rPr lang="de-DE" b="0" i="1" dirty="0" smtClean="0">
                            <a:latin typeface="Cambria Math" panose="02040503050406030204" pitchFamily="18" charset="0"/>
                          </a:rPr>
                          <m:t>′</m:t>
                        </m:r>
                      </m:sup>
                    </m:sSup>
                  </m:oMath>
                </a14:m>
                <a:r>
                  <a:rPr lang="en-GB" dirty="0"/>
                  <a:t> s. t. factors are over maximal cliques</a:t>
                </a:r>
              </a:p>
              <a:p>
                <a:pPr lvl="1"/>
                <a:r>
                  <a:rPr lang="en-GB" dirty="0"/>
                  <a:t>In jtree: Multiply all factors in each local model s. t. each cluster has a local factor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𝑖</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𝑖</m:t>
                                </m:r>
                              </m:sub>
                            </m:sSub>
                          </m:sub>
                        </m:sSub>
                      </m:e>
                    </m:d>
                  </m:oMath>
                </a14:m>
                <a:endParaRPr lang="en-GB" dirty="0"/>
              </a:p>
              <a:p>
                <a:r>
                  <a:rPr lang="en-GB" dirty="0"/>
                  <a:t>Basically turn </a:t>
                </a:r>
                <a14:m>
                  <m:oMath xmlns:m="http://schemas.openxmlformats.org/officeDocument/2006/math">
                    <m:sSup>
                      <m:sSupPr>
                        <m:ctrlPr>
                          <a:rPr lang="de-DE" i="1" dirty="0">
                            <a:latin typeface="Cambria Math" panose="02040503050406030204" pitchFamily="18" charset="0"/>
                          </a:rPr>
                        </m:ctrlPr>
                      </m:sSupPr>
                      <m:e>
                        <m:r>
                          <a:rPr lang="en-GB" i="1" dirty="0">
                            <a:latin typeface="Cambria Math" panose="02040503050406030204" pitchFamily="18" charset="0"/>
                          </a:rPr>
                          <m:t>𝐹</m:t>
                        </m:r>
                      </m:e>
                      <m:sup>
                        <m:r>
                          <a:rPr lang="de-DE" i="1" dirty="0">
                            <a:latin typeface="Cambria Math" panose="02040503050406030204" pitchFamily="18" charset="0"/>
                          </a:rPr>
                          <m:t>′</m:t>
                        </m:r>
                      </m:sup>
                    </m:sSup>
                  </m:oMath>
                </a14:m>
                <a:r>
                  <a:rPr lang="en-GB" dirty="0"/>
                  <a:t> into a “sort-of” BN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𝐹</m:t>
                        </m:r>
                      </m:e>
                      <m:sup>
                        <m:r>
                          <a:rPr lang="de-DE" b="0" i="1" dirty="0" smtClean="0">
                            <a:latin typeface="Cambria Math" panose="02040503050406030204" pitchFamily="18" charset="0"/>
                          </a:rPr>
                          <m:t>𝐵𝑁</m:t>
                        </m:r>
                      </m:sup>
                    </m:sSup>
                  </m:oMath>
                </a14:m>
                <a:r>
                  <a:rPr lang="en-GB" dirty="0"/>
                  <a:t> by</a:t>
                </a:r>
              </a:p>
              <a:p>
                <a:pPr lvl="1"/>
                <a:r>
                  <a:rPr lang="en-GB" dirty="0"/>
                  <a:t>Choosing one cluster as root and directed all edges away from that cluster ➝ “directed jtree”</a:t>
                </a:r>
              </a:p>
              <a:p>
                <a:pPr lvl="1"/>
                <a:r>
                  <a:rPr lang="en-GB" dirty="0"/>
                  <a:t>Normalise such that</a:t>
                </a:r>
              </a:p>
              <a:p>
                <a:pPr lvl="2"/>
                <a:r>
                  <a:rPr lang="en-GB" dirty="0"/>
                  <a:t>Root cluster: marginal over all randvars (potentials sum to </a:t>
                </a:r>
                <a14:m>
                  <m:oMath xmlns:m="http://schemas.openxmlformats.org/officeDocument/2006/math">
                    <m:r>
                      <a:rPr lang="en-GB" i="1" dirty="0" smtClean="0">
                        <a:latin typeface="Cambria Math" panose="02040503050406030204" pitchFamily="18" charset="0"/>
                      </a:rPr>
                      <m:t>1</m:t>
                    </m:r>
                  </m:oMath>
                </a14:m>
                <a:r>
                  <a:rPr lang="en-GB" dirty="0"/>
                  <a:t>)</a:t>
                </a:r>
              </a:p>
              <a:p>
                <a:pPr lvl="2"/>
                <a:r>
                  <a:rPr lang="en-GB" dirty="0"/>
                  <a:t>All other clusters: conditional over separator randvars of “parent” in directed jtree</a:t>
                </a:r>
              </a:p>
              <a:p>
                <a:pPr marL="1252538" lvl="2" indent="-338138">
                  <a:buFont typeface="Zapf Dingbats"/>
                  <a:buChar char="➝"/>
                </a:pPr>
                <a:r>
                  <a:rPr lang="en-GB" dirty="0"/>
                  <a:t>Enforces a factorisation into (conditional) probability distributions with </a:t>
                </a:r>
                <a14:m>
                  <m:oMath xmlns:m="http://schemas.openxmlformats.org/officeDocument/2006/math">
                    <m:r>
                      <a:rPr lang="en-GB" i="1" dirty="0">
                        <a:latin typeface="Cambria Math" panose="02040503050406030204" pitchFamily="18" charset="0"/>
                      </a:rPr>
                      <m:t>𝑍</m:t>
                    </m:r>
                    <m:r>
                      <a:rPr lang="de-DE" i="1" dirty="0">
                        <a:latin typeface="Cambria Math" panose="02040503050406030204" pitchFamily="18" charset="0"/>
                      </a:rPr>
                      <m:t>=1</m:t>
                    </m:r>
                  </m:oMath>
                </a14:m>
                <a:r>
                  <a:rPr lang="en-GB" dirty="0"/>
                  <a:t> as seen during parameter estimation</a:t>
                </a:r>
              </a:p>
              <a:p>
                <a:pPr marL="1252538" lvl="2" indent="-338138">
                  <a:buFont typeface="Zapf Dingbats"/>
                  <a:buChar char="➝"/>
                </a:pPr>
                <a:r>
                  <a:rPr lang="en-GB" dirty="0"/>
                  <a:t>Fixes a form of topological ordering on randvars in </a:t>
                </a:r>
                <a14:m>
                  <m:oMath xmlns:m="http://schemas.openxmlformats.org/officeDocument/2006/math">
                    <m:r>
                      <a:rPr lang="en-GB" i="1" dirty="0" smtClean="0">
                        <a:latin typeface="Cambria Math" panose="02040503050406030204" pitchFamily="18" charset="0"/>
                      </a:rPr>
                      <m:t>𝐹</m:t>
                    </m:r>
                  </m:oMath>
                </a14:m>
                <a:endParaRPr lang="en-GB" dirty="0"/>
              </a:p>
              <a:p>
                <a:pPr lvl="3"/>
                <a:r>
                  <a:rPr lang="en-GB" dirty="0"/>
                  <a:t>Root cluster randvars first, followed by randvars as they are visited in the directed jtree</a:t>
                </a:r>
              </a:p>
              <a:p>
                <a:r>
                  <a:rPr lang="en-GB" dirty="0"/>
                  <a:t>Sample from </a:t>
                </a:r>
                <a14:m>
                  <m:oMath xmlns:m="http://schemas.openxmlformats.org/officeDocument/2006/math">
                    <m:r>
                      <a:rPr lang="de-DE" b="0" i="1" dirty="0" smtClean="0">
                        <a:latin typeface="Cambria Math" panose="02040503050406030204" pitchFamily="18" charset="0"/>
                      </a:rPr>
                      <m:t>𝑄</m:t>
                    </m:r>
                    <m:r>
                      <a:rPr lang="de-DE" b="0" i="0" dirty="0" smtClean="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𝐹</m:t>
                        </m:r>
                      </m:e>
                      <m:sup>
                        <m:r>
                          <a:rPr lang="de-DE" i="1" dirty="0">
                            <a:latin typeface="Cambria Math" panose="02040503050406030204" pitchFamily="18" charset="0"/>
                          </a:rPr>
                          <m:t>𝐵𝑁</m:t>
                        </m:r>
                      </m:sup>
                    </m:sSup>
                  </m:oMath>
                </a14:m>
                <a:r>
                  <a:rPr lang="en-GB" dirty="0"/>
                  <a:t>, e.g., using likelihood weighting </a:t>
                </a:r>
              </a:p>
            </p:txBody>
          </p:sp>
        </mc:Choice>
        <mc:Fallback xmlns="">
          <p:sp>
            <p:nvSpPr>
              <p:cNvPr id="3" name="Content Placeholder 2">
                <a:extLst>
                  <a:ext uri="{FF2B5EF4-FFF2-40B4-BE49-F238E27FC236}">
                    <a16:creationId xmlns:a16="http://schemas.microsoft.com/office/drawing/2014/main" id="{321A8715-0BBF-4547-A591-2C2CC778065D}"/>
                  </a:ext>
                </a:extLst>
              </p:cNvPr>
              <p:cNvSpPr>
                <a:spLocks noGrp="1" noRot="1" noChangeAspect="1" noMove="1" noResize="1" noEditPoints="1" noAdjustHandles="1" noChangeArrowheads="1" noChangeShapeType="1" noTextEdit="1"/>
              </p:cNvSpPr>
              <p:nvPr>
                <p:ph idx="1"/>
              </p:nvPr>
            </p:nvSpPr>
            <p:spPr>
              <a:blipFill>
                <a:blip r:embed="rId3"/>
                <a:stretch>
                  <a:fillRect l="-965" t="-2525" r="-8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F28B0A4-E640-6641-8951-22D0C076B2FE}"/>
              </a:ext>
            </a:extLst>
          </p:cNvPr>
          <p:cNvSpPr>
            <a:spLocks noGrp="1"/>
          </p:cNvSpPr>
          <p:nvPr>
            <p:ph type="sldNum" sz="quarter" idx="12"/>
          </p:nvPr>
        </p:nvSpPr>
        <p:spPr/>
        <p:txBody>
          <a:bodyPr/>
          <a:lstStyle/>
          <a:p>
            <a:fld id="{67C9959E-8E6B-B04C-9955-EA096F41CA7A}" type="slidenum">
              <a:rPr lang="en-GB" smtClean="0"/>
              <a:t>20</a:t>
            </a:fld>
            <a:endParaRPr lang="en-GB"/>
          </a:p>
        </p:txBody>
      </p:sp>
    </p:spTree>
    <p:extLst>
      <p:ext uri="{BB962C8B-B14F-4D97-AF65-F5344CB8AC3E}">
        <p14:creationId xmlns:p14="http://schemas.microsoft.com/office/powerpoint/2010/main" val="169571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p:txBody>
              <a:bodyPr/>
              <a:lstStyle/>
              <a:p>
                <a:r>
                  <a:rPr lang="en-GB" dirty="0"/>
                  <a:t>Model </a:t>
                </a:r>
                <a14:m>
                  <m:oMath xmlns:m="http://schemas.openxmlformats.org/officeDocument/2006/math">
                    <m:r>
                      <a:rPr lang="en-GB" i="1" dirty="0" smtClean="0">
                        <a:latin typeface="Cambria Math" panose="02040503050406030204" pitchFamily="18" charset="0"/>
                      </a:rPr>
                      <m:t>𝐹</m:t>
                    </m:r>
                  </m:oMath>
                </a14:m>
                <a:r>
                  <a:rPr lang="en-GB" dirty="0"/>
                  <a:t> with jtree </a:t>
                </a:r>
                <a14:m>
                  <m:oMath xmlns:m="http://schemas.openxmlformats.org/officeDocument/2006/math">
                    <m:r>
                      <a:rPr lang="en-GB" i="1" dirty="0" smtClean="0">
                        <a:latin typeface="Cambria Math" panose="02040503050406030204" pitchFamily="18" charset="0"/>
                      </a:rPr>
                      <m:t>𝐽</m:t>
                    </m:r>
                  </m:oMath>
                </a14:m>
                <a:endParaRPr lang="en-GB" dirty="0"/>
              </a:p>
              <a:p>
                <a:r>
                  <a:rPr lang="en-GB" dirty="0"/>
                  <a:t>Model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𝐹</m:t>
                        </m:r>
                      </m:e>
                      <m:sup>
                        <m:r>
                          <a:rPr lang="de-DE" b="0" i="1" dirty="0" smtClean="0">
                            <a:latin typeface="Cambria Math" panose="02040503050406030204" pitchFamily="18" charset="0"/>
                          </a:rPr>
                          <m:t>′</m:t>
                        </m:r>
                      </m:sup>
                    </m:sSup>
                  </m:oMath>
                </a14:m>
                <a:r>
                  <a:rPr lang="en-GB" dirty="0"/>
                  <a:t>, max. cliques</a:t>
                </a:r>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2</m:t>
                        </m:r>
                      </m:sub>
                      <m:sup>
                        <m:r>
                          <a:rPr lang="de-DE" i="1">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0</m:t>
                        </m:r>
                      </m:sub>
                    </m:sSub>
                  </m:oMath>
                </a14:m>
                <a:endParaRPr lang="en-GB" dirty="0"/>
              </a:p>
              <a:p>
                <a:r>
                  <a:rPr lang="en-GB" dirty="0"/>
                  <a:t>Choose one as root, e.g.,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m:rPr>
                            <m:nor/>
                          </m:rPr>
                          <a:rPr lang="de-DE" b="0" i="0" dirty="0" smtClean="0"/>
                          <m:t>AB</m:t>
                        </m:r>
                      </m:e>
                    </m:d>
                  </m:oMath>
                </a14:m>
                <a:endParaRPr lang="en-GB" dirty="0"/>
              </a:p>
              <a:p>
                <a:r>
                  <a:rPr lang="en-GB" dirty="0"/>
                  <a:t>Normalise</a:t>
                </a:r>
              </a:p>
              <a:p>
                <a:pPr lvl="1"/>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such that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oMath>
                </a14:m>
                <a:r>
                  <a:rPr lang="en-GB" dirty="0"/>
                  <a:t> is a marginal distribution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1</m:t>
                        </m:r>
                      </m:sub>
                      <m:sup>
                        <m:r>
                          <a:rPr lang="de-DE" b="0" i="1" smtClean="0">
                            <a:latin typeface="Cambria Math" panose="02040503050406030204" pitchFamily="18" charset="0"/>
                          </a:rPr>
                          <m:t>𝐵𝑁</m:t>
                        </m:r>
                      </m:sup>
                    </m:sSubSup>
                  </m:oMath>
                </a14:m>
                <a:endParaRPr lang="en-GB" dirty="0"/>
              </a:p>
              <a:p>
                <a:pPr lvl="1"/>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such that </a:t>
                </a:r>
                <a14:m>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m:t>
                        </m:r>
                      </m:sup>
                    </m:sSubSup>
                  </m:oMath>
                </a14:m>
                <a:r>
                  <a:rPr lang="en-GB" dirty="0"/>
                  <a:t> is a distribution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2</m:t>
                        </m:r>
                      </m:sub>
                      <m:sup>
                        <m:r>
                          <a:rPr lang="de-DE" i="1">
                            <a:latin typeface="Cambria Math" panose="02040503050406030204" pitchFamily="18" charset="0"/>
                          </a:rPr>
                          <m:t>𝐵𝑁</m:t>
                        </m:r>
                      </m:sup>
                    </m:sSubSup>
                    <m:r>
                      <a:rPr lang="de-DE" i="1">
                        <a:latin typeface="Cambria Math" panose="02040503050406030204" pitchFamily="18" charset="0"/>
                      </a:rPr>
                      <m:t> </m:t>
                    </m:r>
                  </m:oMath>
                </a14:m>
                <a:r>
                  <a:rPr lang="en-GB" dirty="0"/>
                  <a:t>conditional on B</a:t>
                </a:r>
              </a:p>
              <a:p>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12"/>
          </p:nvPr>
        </p:nvSpPr>
        <p:spPr/>
        <p:txBody>
          <a:bodyPr/>
          <a:lstStyle/>
          <a:p>
            <a:fld id="{67C9959E-8E6B-B04C-9955-EA096F41CA7A}" type="slidenum">
              <a:rPr lang="en-GB" smtClean="0"/>
              <a:t>21</a:t>
            </a:fld>
            <a:endParaRPr lang="en-GB"/>
          </a:p>
        </p:txBody>
      </p:sp>
      <p:grpSp>
        <p:nvGrpSpPr>
          <p:cNvPr id="33" name="Group 32">
            <a:extLst>
              <a:ext uri="{FF2B5EF4-FFF2-40B4-BE49-F238E27FC236}">
                <a16:creationId xmlns:a16="http://schemas.microsoft.com/office/drawing/2014/main" id="{1277673C-5687-C74D-A5D1-C8DB524EE208}"/>
              </a:ext>
            </a:extLst>
          </p:cNvPr>
          <p:cNvGrpSpPr/>
          <p:nvPr/>
        </p:nvGrpSpPr>
        <p:grpSpPr>
          <a:xfrm>
            <a:off x="4770805" y="990468"/>
            <a:ext cx="2060302" cy="723339"/>
            <a:chOff x="928007" y="1424867"/>
            <a:chExt cx="2060302" cy="723339"/>
          </a:xfrm>
        </p:grpSpPr>
        <p:sp>
          <p:nvSpPr>
            <p:cNvPr id="6" name="Oval 5">
              <a:extLst>
                <a:ext uri="{FF2B5EF4-FFF2-40B4-BE49-F238E27FC236}">
                  <a16:creationId xmlns:a16="http://schemas.microsoft.com/office/drawing/2014/main" id="{B092C914-C54B-EE49-BEFA-460825FDA57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7" name="Oval 6">
              <a:extLst>
                <a:ext uri="{FF2B5EF4-FFF2-40B4-BE49-F238E27FC236}">
                  <a16:creationId xmlns:a16="http://schemas.microsoft.com/office/drawing/2014/main" id="{380C8E3D-47EE-CD49-8048-586CFF75F24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8" name="Oval 7">
              <a:extLst>
                <a:ext uri="{FF2B5EF4-FFF2-40B4-BE49-F238E27FC236}">
                  <a16:creationId xmlns:a16="http://schemas.microsoft.com/office/drawing/2014/main" id="{DFB5DD1F-8C23-2245-9EC4-C3B2DBA251D7}"/>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10" name="Straight Connector 9">
              <a:extLst>
                <a:ext uri="{FF2B5EF4-FFF2-40B4-BE49-F238E27FC236}">
                  <a16:creationId xmlns:a16="http://schemas.microsoft.com/office/drawing/2014/main" id="{8362823A-BCAF-9944-B933-23BDA91FE17E}"/>
                </a:ext>
              </a:extLst>
            </p:cNvPr>
            <p:cNvCxnSpPr>
              <a:stCxn id="6" idx="6"/>
              <a:endCxn id="7"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EF3659-4FE7-734D-98D4-08384E7C7E42}"/>
                </a:ext>
              </a:extLst>
            </p:cNvPr>
            <p:cNvCxnSpPr>
              <a:cxnSpLocks/>
              <a:stCxn id="7" idx="6"/>
              <a:endCxn id="8"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4F9B5D9-57FD-3548-96C3-783F8DD4004A}"/>
                </a:ext>
              </a:extLst>
            </p:cNvPr>
            <p:cNvSpPr/>
            <p:nvPr/>
          </p:nvSpPr>
          <p:spPr>
            <a:xfrm>
              <a:off x="1479082"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F463637-9B90-2948-9C08-A6FC6282B1C0}"/>
                </a:ext>
              </a:extLst>
            </p:cNvPr>
            <p:cNvSpPr/>
            <p:nvPr/>
          </p:nvSpPr>
          <p:spPr>
            <a:xfrm>
              <a:off x="2329233"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EB51FE49-81BE-B442-9189-1E18CD88E5CA}"/>
                </a:ext>
              </a:extLst>
            </p:cNvPr>
            <p:cNvCxnSpPr>
              <a:cxnSpLocks/>
              <a:stCxn id="19" idx="2"/>
              <a:endCxn id="7"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4E04E0-B391-884D-ACF3-8DCBA76C2856}"/>
                </a:ext>
              </a:extLst>
            </p:cNvPr>
            <p:cNvSpPr/>
            <p:nvPr/>
          </p:nvSpPr>
          <p:spPr>
            <a:xfrm>
              <a:off x="1904158" y="154485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0BC575-D882-BC4E-9DCF-A46AFA4E1EA2}"/>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BC88BA-C903-9F42-8E1D-D3230A6AD933}"/>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63487B-36A1-6245-BE47-A0E2D5E63D18}"/>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000"/>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FF70E2AD-3AD8-5247-BFD5-CA86CFF39937}"/>
              </a:ext>
            </a:extLst>
          </p:cNvPr>
          <p:cNvGrpSpPr/>
          <p:nvPr/>
        </p:nvGrpSpPr>
        <p:grpSpPr>
          <a:xfrm>
            <a:off x="4773470" y="1819821"/>
            <a:ext cx="2060302" cy="507532"/>
            <a:chOff x="928007" y="1640674"/>
            <a:chExt cx="2060302" cy="507532"/>
          </a:xfrm>
        </p:grpSpPr>
        <p:sp>
          <p:nvSpPr>
            <p:cNvPr id="39" name="Oval 38">
              <a:extLst>
                <a:ext uri="{FF2B5EF4-FFF2-40B4-BE49-F238E27FC236}">
                  <a16:creationId xmlns:a16="http://schemas.microsoft.com/office/drawing/2014/main" id="{8CE14E60-3B14-1144-945C-223E1F2646FA}"/>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40" name="Oval 39">
              <a:extLst>
                <a:ext uri="{FF2B5EF4-FFF2-40B4-BE49-F238E27FC236}">
                  <a16:creationId xmlns:a16="http://schemas.microsoft.com/office/drawing/2014/main" id="{F0A7FB2D-ACE7-7D4F-A39F-A1D55DCE096C}"/>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41" name="Oval 40">
              <a:extLst>
                <a:ext uri="{FF2B5EF4-FFF2-40B4-BE49-F238E27FC236}">
                  <a16:creationId xmlns:a16="http://schemas.microsoft.com/office/drawing/2014/main" id="{D0C58BA1-523E-954D-9535-B7AEB4F927F4}"/>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43" name="Straight Connector 42">
              <a:extLst>
                <a:ext uri="{FF2B5EF4-FFF2-40B4-BE49-F238E27FC236}">
                  <a16:creationId xmlns:a16="http://schemas.microsoft.com/office/drawing/2014/main" id="{2ED777EC-BCBE-7347-92F7-16EC385DC104}"/>
                </a:ext>
              </a:extLst>
            </p:cNvPr>
            <p:cNvCxnSpPr>
              <a:stCxn id="39" idx="6"/>
              <a:endCxn id="40"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90FE0-2C85-FC4F-A4FE-2D713D7FB26C}"/>
                </a:ext>
              </a:extLst>
            </p:cNvPr>
            <p:cNvCxnSpPr>
              <a:cxnSpLocks/>
              <a:stCxn id="40" idx="6"/>
              <a:endCxn id="41"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3C316C8-77C4-CF4C-A968-412E0FEA2650}"/>
                </a:ext>
              </a:extLst>
            </p:cNvPr>
            <p:cNvSpPr/>
            <p:nvPr/>
          </p:nvSpPr>
          <p:spPr>
            <a:xfrm>
              <a:off x="1479082"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84CAC82C-7A7B-8841-9B1D-39636BB18CE9}"/>
                </a:ext>
              </a:extLst>
            </p:cNvPr>
            <p:cNvSpPr/>
            <p:nvPr/>
          </p:nvSpPr>
          <p:spPr>
            <a:xfrm>
              <a:off x="2329233"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12A5012-2A1E-9D4F-B62B-69E6971BD4FF}"/>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50" name="TextBox 49">
                  <a:extLst>
                    <a:ext uri="{FF2B5EF4-FFF2-40B4-BE49-F238E27FC236}">
                      <a16:creationId xmlns:a16="http://schemas.microsoft.com/office/drawing/2014/main" id="{C12A5012-2A1E-9D4F-B62B-69E6971BD4FF}"/>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6"/>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04203EB-747A-A844-BD93-BF7935271AD7}"/>
                    </a:ext>
                  </a:extLst>
                </p:cNvPr>
                <p:cNvSpPr txBox="1"/>
                <p:nvPr/>
              </p:nvSpPr>
              <p:spPr>
                <a:xfrm>
                  <a:off x="2194665" y="1640674"/>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51" name="TextBox 50">
                  <a:extLst>
                    <a:ext uri="{FF2B5EF4-FFF2-40B4-BE49-F238E27FC236}">
                      <a16:creationId xmlns:a16="http://schemas.microsoft.com/office/drawing/2014/main" id="{704203EB-747A-A844-BD93-BF7935271AD7}"/>
                    </a:ext>
                  </a:extLst>
                </p:cNvPr>
                <p:cNvSpPr txBox="1">
                  <a:spLocks noRot="1" noChangeAspect="1" noMove="1" noResize="1" noEditPoints="1" noAdjustHandles="1" noChangeArrowheads="1" noChangeShapeType="1" noTextEdit="1"/>
                </p:cNvSpPr>
                <p:nvPr/>
              </p:nvSpPr>
              <p:spPr>
                <a:xfrm>
                  <a:off x="2194665" y="1640674"/>
                  <a:ext cx="389017" cy="307777"/>
                </a:xfrm>
                <a:prstGeom prst="rect">
                  <a:avLst/>
                </a:prstGeom>
                <a:blipFill>
                  <a:blip r:embed="rId7"/>
                  <a:stretch>
                    <a:fillRect b="-3846"/>
                  </a:stretch>
                </a:blipFill>
              </p:spPr>
              <p:txBody>
                <a:bodyPr/>
                <a:lstStyle/>
                <a:p>
                  <a:r>
                    <a:rPr lang="en-GB">
                      <a:noFill/>
                    </a:rPr>
                    <a:t> </a:t>
                  </a:r>
                </a:p>
              </p:txBody>
            </p:sp>
          </mc:Fallback>
        </mc:AlternateContent>
      </p:grpSp>
      <p:grpSp>
        <p:nvGrpSpPr>
          <p:cNvPr id="60" name="Group 59">
            <a:extLst>
              <a:ext uri="{FF2B5EF4-FFF2-40B4-BE49-F238E27FC236}">
                <a16:creationId xmlns:a16="http://schemas.microsoft.com/office/drawing/2014/main" id="{731D37FD-42DC-AB4B-955E-BDB2E31543A3}"/>
              </a:ext>
            </a:extLst>
          </p:cNvPr>
          <p:cNvGrpSpPr/>
          <p:nvPr/>
        </p:nvGrpSpPr>
        <p:grpSpPr>
          <a:xfrm>
            <a:off x="7030786" y="1268386"/>
            <a:ext cx="1792697" cy="661388"/>
            <a:chOff x="4566260" y="1717898"/>
            <a:chExt cx="1792697" cy="661388"/>
          </a:xfrm>
        </p:grpSpPr>
        <p:sp>
          <p:nvSpPr>
            <p:cNvPr id="24" name="Rounded Rectangle 23">
              <a:extLst>
                <a:ext uri="{FF2B5EF4-FFF2-40B4-BE49-F238E27FC236}">
                  <a16:creationId xmlns:a16="http://schemas.microsoft.com/office/drawing/2014/main" id="{8F3A7500-6304-4345-BD45-E6E44C8A279E}"/>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25" name="Rounded Rectangle 24">
              <a:extLst>
                <a:ext uri="{FF2B5EF4-FFF2-40B4-BE49-F238E27FC236}">
                  <a16:creationId xmlns:a16="http://schemas.microsoft.com/office/drawing/2014/main" id="{D33CA6E4-F6C2-6C46-865D-430D1EB2B2E4}"/>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26" name="Straight Connector 25">
              <a:extLst>
                <a:ext uri="{FF2B5EF4-FFF2-40B4-BE49-F238E27FC236}">
                  <a16:creationId xmlns:a16="http://schemas.microsoft.com/office/drawing/2014/main" id="{1629450F-FF2E-3F4A-9143-BC8DDF3CD976}"/>
                </a:ext>
              </a:extLst>
            </p:cNvPr>
            <p:cNvCxnSpPr>
              <a:cxnSpLocks/>
              <a:stCxn id="25" idx="1"/>
              <a:endCxn id="24" idx="3"/>
            </p:cNvCxnSpPr>
            <p:nvPr/>
          </p:nvCxnSpPr>
          <p:spPr>
            <a:xfrm flipH="1">
              <a:off x="5184569" y="1981203"/>
              <a:ext cx="5560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98C89A8-11C8-3947-AD76-A34ED55D68F2}"/>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34" name="TextBox 33">
                  <a:extLst>
                    <a:ext uri="{FF2B5EF4-FFF2-40B4-BE49-F238E27FC236}">
                      <a16:creationId xmlns:a16="http://schemas.microsoft.com/office/drawing/2014/main" id="{B98C89A8-11C8-3947-AD76-A34ED55D68F2}"/>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8"/>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A1C53FE-BD09-A443-BC0F-D6BF327C3DA4}"/>
                    </a:ext>
                  </a:extLst>
                </p:cNvPr>
                <p:cNvSpPr txBox="1"/>
                <p:nvPr/>
              </p:nvSpPr>
              <p:spPr>
                <a:xfrm>
                  <a:off x="5749880" y="2071509"/>
                  <a:ext cx="59984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r>
                          <a:rPr lang="de-DE" sz="1400" b="0" i="1" smtClean="0">
                            <a:latin typeface="Cambria Math" panose="02040503050406030204" pitchFamily="18" charset="0"/>
                          </a:rPr>
                          <m:t>,</m:t>
                        </m:r>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en-GB" sz="1400" dirty="0"/>
                </a:p>
              </p:txBody>
            </p:sp>
          </mc:Choice>
          <mc:Fallback xmlns="">
            <p:sp>
              <p:nvSpPr>
                <p:cNvPr id="35" name="TextBox 34">
                  <a:extLst>
                    <a:ext uri="{FF2B5EF4-FFF2-40B4-BE49-F238E27FC236}">
                      <a16:creationId xmlns:a16="http://schemas.microsoft.com/office/drawing/2014/main" id="{1A1C53FE-BD09-A443-BC0F-D6BF327C3DA4}"/>
                    </a:ext>
                  </a:extLst>
                </p:cNvPr>
                <p:cNvSpPr txBox="1">
                  <a:spLocks noRot="1" noChangeAspect="1" noMove="1" noResize="1" noEditPoints="1" noAdjustHandles="1" noChangeArrowheads="1" noChangeShapeType="1" noTextEdit="1"/>
                </p:cNvSpPr>
                <p:nvPr/>
              </p:nvSpPr>
              <p:spPr>
                <a:xfrm>
                  <a:off x="5749880" y="2071509"/>
                  <a:ext cx="599844" cy="307777"/>
                </a:xfrm>
                <a:prstGeom prst="rect">
                  <a:avLst/>
                </a:prstGeom>
                <a:blipFill>
                  <a:blip r:embed="rId9"/>
                  <a:stretch>
                    <a:fillRect b="-8000"/>
                  </a:stretch>
                </a:blipFill>
              </p:spPr>
              <p:txBody>
                <a:bodyPr/>
                <a:lstStyle/>
                <a:p>
                  <a:r>
                    <a:rPr lang="en-GB">
                      <a:noFill/>
                    </a:rPr>
                    <a:t> </a:t>
                  </a:r>
                </a:p>
              </p:txBody>
            </p:sp>
          </mc:Fallback>
        </mc:AlternateContent>
        <p:sp>
          <p:nvSpPr>
            <p:cNvPr id="59" name="TextBox 58">
              <a:extLst>
                <a:ext uri="{FF2B5EF4-FFF2-40B4-BE49-F238E27FC236}">
                  <a16:creationId xmlns:a16="http://schemas.microsoft.com/office/drawing/2014/main" id="{8D5D6F24-9CF1-0E47-96AD-DC6A091F08FC}"/>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grpSp>
        <p:nvGrpSpPr>
          <p:cNvPr id="61" name="Group 60">
            <a:extLst>
              <a:ext uri="{FF2B5EF4-FFF2-40B4-BE49-F238E27FC236}">
                <a16:creationId xmlns:a16="http://schemas.microsoft.com/office/drawing/2014/main" id="{DD332992-B256-9F40-AE99-29BAD77DCFB0}"/>
              </a:ext>
            </a:extLst>
          </p:cNvPr>
          <p:cNvGrpSpPr/>
          <p:nvPr/>
        </p:nvGrpSpPr>
        <p:grpSpPr>
          <a:xfrm>
            <a:off x="7030785" y="1894301"/>
            <a:ext cx="1792697" cy="661388"/>
            <a:chOff x="4566260" y="1717898"/>
            <a:chExt cx="1792697" cy="661388"/>
          </a:xfrm>
        </p:grpSpPr>
        <p:sp>
          <p:nvSpPr>
            <p:cNvPr id="62" name="Rounded Rectangle 61">
              <a:extLst>
                <a:ext uri="{FF2B5EF4-FFF2-40B4-BE49-F238E27FC236}">
                  <a16:creationId xmlns:a16="http://schemas.microsoft.com/office/drawing/2014/main" id="{FFEB7B6D-596C-2042-BA5A-AD0200372F7E}"/>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63" name="Rounded Rectangle 62">
              <a:extLst>
                <a:ext uri="{FF2B5EF4-FFF2-40B4-BE49-F238E27FC236}">
                  <a16:creationId xmlns:a16="http://schemas.microsoft.com/office/drawing/2014/main" id="{CD7FC22C-80CA-F148-B110-A723988EB526}"/>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64" name="Straight Connector 63">
              <a:extLst>
                <a:ext uri="{FF2B5EF4-FFF2-40B4-BE49-F238E27FC236}">
                  <a16:creationId xmlns:a16="http://schemas.microsoft.com/office/drawing/2014/main" id="{9BFCAB47-6424-C543-9983-4C2BDB92D952}"/>
                </a:ext>
              </a:extLst>
            </p:cNvPr>
            <p:cNvCxnSpPr>
              <a:cxnSpLocks/>
              <a:stCxn id="63" idx="1"/>
              <a:endCxn id="62" idx="3"/>
            </p:cNvCxnSpPr>
            <p:nvPr/>
          </p:nvCxnSpPr>
          <p:spPr>
            <a:xfrm flipH="1">
              <a:off x="5184569" y="1981203"/>
              <a:ext cx="5560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6993E2C-6330-5F47-8E44-88ADCC1E97E2}"/>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65" name="TextBox 64">
                  <a:extLst>
                    <a:ext uri="{FF2B5EF4-FFF2-40B4-BE49-F238E27FC236}">
                      <a16:creationId xmlns:a16="http://schemas.microsoft.com/office/drawing/2014/main" id="{C6993E2C-6330-5F47-8E44-88ADCC1E97E2}"/>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8"/>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3B450F6-4E6F-2245-A70F-BEF7CDB6CF9A}"/>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66" name="TextBox 65">
                  <a:extLst>
                    <a:ext uri="{FF2B5EF4-FFF2-40B4-BE49-F238E27FC236}">
                      <a16:creationId xmlns:a16="http://schemas.microsoft.com/office/drawing/2014/main" id="{B3B450F6-4E6F-2245-A70F-BEF7CDB6CF9A}"/>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10"/>
                  <a:stretch>
                    <a:fillRect b="-8000"/>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1C6C9C34-10C3-6644-9DCE-59B20A2236AC}"/>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grpSp>
        <p:nvGrpSpPr>
          <p:cNvPr id="68" name="Group 67">
            <a:extLst>
              <a:ext uri="{FF2B5EF4-FFF2-40B4-BE49-F238E27FC236}">
                <a16:creationId xmlns:a16="http://schemas.microsoft.com/office/drawing/2014/main" id="{A7CEC3E4-6040-D04C-8810-1C408778C423}"/>
              </a:ext>
            </a:extLst>
          </p:cNvPr>
          <p:cNvGrpSpPr/>
          <p:nvPr/>
        </p:nvGrpSpPr>
        <p:grpSpPr>
          <a:xfrm>
            <a:off x="7030785" y="2474641"/>
            <a:ext cx="1792697" cy="661388"/>
            <a:chOff x="4566260" y="1717898"/>
            <a:chExt cx="1792697" cy="661388"/>
          </a:xfrm>
        </p:grpSpPr>
        <p:sp>
          <p:nvSpPr>
            <p:cNvPr id="69" name="Rounded Rectangle 68">
              <a:extLst>
                <a:ext uri="{FF2B5EF4-FFF2-40B4-BE49-F238E27FC236}">
                  <a16:creationId xmlns:a16="http://schemas.microsoft.com/office/drawing/2014/main" id="{A1B0A1BC-231C-4D48-AA9C-13589F37676A}"/>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70" name="Rounded Rectangle 69">
              <a:extLst>
                <a:ext uri="{FF2B5EF4-FFF2-40B4-BE49-F238E27FC236}">
                  <a16:creationId xmlns:a16="http://schemas.microsoft.com/office/drawing/2014/main" id="{91769C11-304B-EE45-A73B-88F094CA85F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71" name="Straight Connector 70">
              <a:extLst>
                <a:ext uri="{FF2B5EF4-FFF2-40B4-BE49-F238E27FC236}">
                  <a16:creationId xmlns:a16="http://schemas.microsoft.com/office/drawing/2014/main" id="{40D6F5BB-4008-FF4E-965F-CFE8EA64C83C}"/>
                </a:ext>
              </a:extLst>
            </p:cNvPr>
            <p:cNvCxnSpPr>
              <a:cxnSpLocks/>
              <a:stCxn id="70" idx="1"/>
              <a:endCxn id="6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412334D-4121-044B-9501-FE66077E1B3D}"/>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11"/>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54EF3AC-3F07-FA47-BCA9-F3766372B07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12"/>
                  <a:stretch>
                    <a:fillRect b="-8000"/>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5C7772E2-0BA6-7E42-A0E8-EC1BE5DA5FCE}"/>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extLst>
                  <p:ext uri="{D42A27DB-BD31-4B8C-83A1-F6EECF244321}">
                    <p14:modId xmlns:p14="http://schemas.microsoft.com/office/powerpoint/2010/main" val="3612550517"/>
                  </p:ext>
                </p:extLst>
              </p:nvPr>
            </p:nvGraphicFramePr>
            <p:xfrm>
              <a:off x="1351461" y="4425407"/>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extLst>
                  <p:ext uri="{D42A27DB-BD31-4B8C-83A1-F6EECF244321}">
                    <p14:modId xmlns:p14="http://schemas.microsoft.com/office/powerpoint/2010/main" val="3612550517"/>
                  </p:ext>
                </p:extLst>
              </p:nvPr>
            </p:nvGraphicFramePr>
            <p:xfrm>
              <a:off x="1351461" y="4425407"/>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3"/>
                          <a:stretch>
                            <a:fillRect l="-173529" t="-6897" r="-2941"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3"/>
                          <a:stretch>
                            <a:fillRect l="-3448" t="-103333" r="-220690" b="-293333"/>
                          </a:stretch>
                        </a:blipFill>
                      </a:tcPr>
                    </a:tc>
                    <a:tc>
                      <a:txBody>
                        <a:bodyPr/>
                        <a:lstStyle/>
                        <a:p>
                          <a:endParaRPr lang="en-US"/>
                        </a:p>
                      </a:txBody>
                      <a:tcPr>
                        <a:blipFill>
                          <a:blip r:embed="rId13"/>
                          <a:stretch>
                            <a:fillRect l="-103448" t="-103333" r="-120690" b="-293333"/>
                          </a:stretch>
                        </a:blipFill>
                      </a:tcPr>
                    </a:tc>
                    <a:tc>
                      <a:txBody>
                        <a:bodyPr/>
                        <a:lstStyle/>
                        <a:p>
                          <a:endParaRPr lang="en-US"/>
                        </a:p>
                      </a:txBody>
                      <a:tcPr>
                        <a:blipFill>
                          <a:blip r:embed="rId13"/>
                          <a:stretch>
                            <a:fillRect l="-173529" t="-103333" r="-2941"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3"/>
                          <a:stretch>
                            <a:fillRect l="-3448" t="-210345" r="-220690" b="-203448"/>
                          </a:stretch>
                        </a:blipFill>
                      </a:tcPr>
                    </a:tc>
                    <a:tc>
                      <a:txBody>
                        <a:bodyPr/>
                        <a:lstStyle/>
                        <a:p>
                          <a:endParaRPr lang="en-US"/>
                        </a:p>
                      </a:txBody>
                      <a:tcPr>
                        <a:blipFill>
                          <a:blip r:embed="rId13"/>
                          <a:stretch>
                            <a:fillRect l="-103448" t="-210345" r="-120690" b="-203448"/>
                          </a:stretch>
                        </a:blipFill>
                      </a:tcPr>
                    </a:tc>
                    <a:tc>
                      <a:txBody>
                        <a:bodyPr/>
                        <a:lstStyle/>
                        <a:p>
                          <a:endParaRPr lang="en-US"/>
                        </a:p>
                      </a:txBody>
                      <a:tcPr>
                        <a:blipFill>
                          <a:blip r:embed="rId13"/>
                          <a:stretch>
                            <a:fillRect l="-173529" t="-210345" r="-2941"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3"/>
                          <a:stretch>
                            <a:fillRect l="-3448" t="-300000" r="-220690" b="-96667"/>
                          </a:stretch>
                        </a:blipFill>
                      </a:tcPr>
                    </a:tc>
                    <a:tc>
                      <a:txBody>
                        <a:bodyPr/>
                        <a:lstStyle/>
                        <a:p>
                          <a:endParaRPr lang="en-US"/>
                        </a:p>
                      </a:txBody>
                      <a:tcPr>
                        <a:blipFill>
                          <a:blip r:embed="rId13"/>
                          <a:stretch>
                            <a:fillRect l="-103448" t="-300000" r="-120690" b="-96667"/>
                          </a:stretch>
                        </a:blipFill>
                      </a:tcPr>
                    </a:tc>
                    <a:tc>
                      <a:txBody>
                        <a:bodyPr/>
                        <a:lstStyle/>
                        <a:p>
                          <a:endParaRPr lang="en-US"/>
                        </a:p>
                      </a:txBody>
                      <a:tcPr>
                        <a:blipFill>
                          <a:blip r:embed="rId13"/>
                          <a:stretch>
                            <a:fillRect l="-173529" t="-300000" r="-2941"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3"/>
                          <a:stretch>
                            <a:fillRect l="-3448" t="-413793" r="-220690"/>
                          </a:stretch>
                        </a:blipFill>
                      </a:tcPr>
                    </a:tc>
                    <a:tc>
                      <a:txBody>
                        <a:bodyPr/>
                        <a:lstStyle/>
                        <a:p>
                          <a:endParaRPr lang="en-US"/>
                        </a:p>
                      </a:txBody>
                      <a:tcPr>
                        <a:blipFill>
                          <a:blip r:embed="rId13"/>
                          <a:stretch>
                            <a:fillRect l="-103448" t="-413793" r="-120690"/>
                          </a:stretch>
                        </a:blipFill>
                      </a:tcPr>
                    </a:tc>
                    <a:tc>
                      <a:txBody>
                        <a:bodyPr/>
                        <a:lstStyle/>
                        <a:p>
                          <a:endParaRPr lang="en-US"/>
                        </a:p>
                      </a:txBody>
                      <a:tcPr>
                        <a:blipFill>
                          <a:blip r:embed="rId13"/>
                          <a:stretch>
                            <a:fillRect l="-173529" t="-413793" r="-2941"/>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2038876628"/>
                  </p:ext>
                </p:extLst>
              </p:nvPr>
            </p:nvGraphicFramePr>
            <p:xfrm>
              <a:off x="2792729" y="442540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2038876628"/>
                  </p:ext>
                </p:extLst>
              </p:nvPr>
            </p:nvGraphicFramePr>
            <p:xfrm>
              <a:off x="2792729" y="442540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4"/>
                          <a:stretch>
                            <a:fillRect l="-116000" t="-6897"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4"/>
                          <a:stretch>
                            <a:fillRect t="-103333" r="-275862" b="-293333"/>
                          </a:stretch>
                        </a:blipFill>
                      </a:tcPr>
                    </a:tc>
                    <a:tc>
                      <a:txBody>
                        <a:bodyPr/>
                        <a:lstStyle/>
                        <a:p>
                          <a:endParaRPr lang="en-US"/>
                        </a:p>
                      </a:txBody>
                      <a:tcPr>
                        <a:blipFill>
                          <a:blip r:embed="rId14"/>
                          <a:stretch>
                            <a:fillRect l="-100000" t="-103333" r="-175862" b="-293333"/>
                          </a:stretch>
                        </a:blipFill>
                      </a:tcPr>
                    </a:tc>
                    <a:tc>
                      <a:txBody>
                        <a:bodyPr/>
                        <a:lstStyle/>
                        <a:p>
                          <a:endParaRPr lang="en-US"/>
                        </a:p>
                      </a:txBody>
                      <a:tcPr>
                        <a:blipFill>
                          <a:blip r:embed="rId14"/>
                          <a:stretch>
                            <a:fillRect l="-116000" t="-103333"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4"/>
                          <a:stretch>
                            <a:fillRect t="-210345" r="-275862" b="-203448"/>
                          </a:stretch>
                        </a:blipFill>
                      </a:tcPr>
                    </a:tc>
                    <a:tc>
                      <a:txBody>
                        <a:bodyPr/>
                        <a:lstStyle/>
                        <a:p>
                          <a:endParaRPr lang="en-US"/>
                        </a:p>
                      </a:txBody>
                      <a:tcPr>
                        <a:blipFill>
                          <a:blip r:embed="rId14"/>
                          <a:stretch>
                            <a:fillRect l="-100000" t="-210345" r="-175862" b="-203448"/>
                          </a:stretch>
                        </a:blipFill>
                      </a:tcPr>
                    </a:tc>
                    <a:tc>
                      <a:txBody>
                        <a:bodyPr/>
                        <a:lstStyle/>
                        <a:p>
                          <a:endParaRPr lang="en-US"/>
                        </a:p>
                      </a:txBody>
                      <a:tcPr>
                        <a:blipFill>
                          <a:blip r:embed="rId14"/>
                          <a:stretch>
                            <a:fillRect l="-116000" t="-210345"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4"/>
                          <a:stretch>
                            <a:fillRect t="-300000" r="-275862" b="-96667"/>
                          </a:stretch>
                        </a:blipFill>
                      </a:tcPr>
                    </a:tc>
                    <a:tc>
                      <a:txBody>
                        <a:bodyPr/>
                        <a:lstStyle/>
                        <a:p>
                          <a:endParaRPr lang="en-US"/>
                        </a:p>
                      </a:txBody>
                      <a:tcPr>
                        <a:blipFill>
                          <a:blip r:embed="rId14"/>
                          <a:stretch>
                            <a:fillRect l="-100000" t="-300000" r="-175862" b="-96667"/>
                          </a:stretch>
                        </a:blipFill>
                      </a:tcPr>
                    </a:tc>
                    <a:tc>
                      <a:txBody>
                        <a:bodyPr/>
                        <a:lstStyle/>
                        <a:p>
                          <a:endParaRPr lang="en-US"/>
                        </a:p>
                      </a:txBody>
                      <a:tcPr>
                        <a:blipFill>
                          <a:blip r:embed="rId14"/>
                          <a:stretch>
                            <a:fillRect l="-116000" t="-300000"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4"/>
                          <a:stretch>
                            <a:fillRect t="-413793" r="-275862"/>
                          </a:stretch>
                        </a:blipFill>
                      </a:tcPr>
                    </a:tc>
                    <a:tc>
                      <a:txBody>
                        <a:bodyPr/>
                        <a:lstStyle/>
                        <a:p>
                          <a:endParaRPr lang="en-US"/>
                        </a:p>
                      </a:txBody>
                      <a:tcPr>
                        <a:blipFill>
                          <a:blip r:embed="rId14"/>
                          <a:stretch>
                            <a:fillRect l="-100000" t="-413793" r="-175862"/>
                          </a:stretch>
                        </a:blipFill>
                      </a:tcPr>
                    </a:tc>
                    <a:tc>
                      <a:txBody>
                        <a:bodyPr/>
                        <a:lstStyle/>
                        <a:p>
                          <a:endParaRPr lang="en-US"/>
                        </a:p>
                      </a:txBody>
                      <a:tcPr>
                        <a:blipFill>
                          <a:blip r:embed="rId14"/>
                          <a:stretch>
                            <a:fillRect l="-116000" t="-413793"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0" name="Table 79">
                <a:extLst>
                  <a:ext uri="{FF2B5EF4-FFF2-40B4-BE49-F238E27FC236}">
                    <a16:creationId xmlns:a16="http://schemas.microsoft.com/office/drawing/2014/main" id="{8EAA9BA9-062B-D041-9E6B-EB8AC6C465E9}"/>
                  </a:ext>
                </a:extLst>
              </p:cNvPr>
              <p:cNvGraphicFramePr>
                <a:graphicFrameLocks noGrp="1"/>
              </p:cNvGraphicFramePr>
              <p:nvPr>
                <p:extLst>
                  <p:ext uri="{D42A27DB-BD31-4B8C-83A1-F6EECF244321}">
                    <p14:modId xmlns:p14="http://schemas.microsoft.com/office/powerpoint/2010/main" val="612932967"/>
                  </p:ext>
                </p:extLst>
              </p:nvPr>
            </p:nvGraphicFramePr>
            <p:xfrm>
              <a:off x="5016682" y="4425407"/>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1</m:t>
                                </m:r>
                              </m:oMath>
                            </m:oMathPara>
                          </a14:m>
                          <a:endParaRPr lang="en-GB"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1</m:t>
                                </m:r>
                              </m:oMath>
                            </m:oMathPara>
                          </a14:m>
                          <a:endParaRPr lang="en-GB"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0" name="Table 79">
                <a:extLst>
                  <a:ext uri="{FF2B5EF4-FFF2-40B4-BE49-F238E27FC236}">
                    <a16:creationId xmlns:a16="http://schemas.microsoft.com/office/drawing/2014/main" id="{8EAA9BA9-062B-D041-9E6B-EB8AC6C465E9}"/>
                  </a:ext>
                </a:extLst>
              </p:cNvPr>
              <p:cNvGraphicFramePr>
                <a:graphicFrameLocks noGrp="1"/>
              </p:cNvGraphicFramePr>
              <p:nvPr>
                <p:extLst>
                  <p:ext uri="{D42A27DB-BD31-4B8C-83A1-F6EECF244321}">
                    <p14:modId xmlns:p14="http://schemas.microsoft.com/office/powerpoint/2010/main" val="612932967"/>
                  </p:ext>
                </p:extLst>
              </p:nvPr>
            </p:nvGraphicFramePr>
            <p:xfrm>
              <a:off x="5016682" y="4425407"/>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5"/>
                          <a:stretch>
                            <a:fillRect l="-170588" t="-6897" r="-5882"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5"/>
                          <a:stretch>
                            <a:fillRect l="-3448" t="-103333" r="-220690" b="-293333"/>
                          </a:stretch>
                        </a:blipFill>
                      </a:tcPr>
                    </a:tc>
                    <a:tc>
                      <a:txBody>
                        <a:bodyPr/>
                        <a:lstStyle/>
                        <a:p>
                          <a:endParaRPr lang="en-US"/>
                        </a:p>
                      </a:txBody>
                      <a:tcPr>
                        <a:blipFill>
                          <a:blip r:embed="rId15"/>
                          <a:stretch>
                            <a:fillRect l="-107143" t="-103333" r="-128571" b="-293333"/>
                          </a:stretch>
                        </a:blipFill>
                      </a:tcPr>
                    </a:tc>
                    <a:tc>
                      <a:txBody>
                        <a:bodyPr/>
                        <a:lstStyle/>
                        <a:p>
                          <a:endParaRPr lang="en-US"/>
                        </a:p>
                      </a:txBody>
                      <a:tcPr>
                        <a:blipFill>
                          <a:blip r:embed="rId15"/>
                          <a:stretch>
                            <a:fillRect l="-170588" t="-103333" r="-5882"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5"/>
                          <a:stretch>
                            <a:fillRect l="-3448" t="-210345" r="-220690" b="-203448"/>
                          </a:stretch>
                        </a:blipFill>
                      </a:tcPr>
                    </a:tc>
                    <a:tc>
                      <a:txBody>
                        <a:bodyPr/>
                        <a:lstStyle/>
                        <a:p>
                          <a:endParaRPr lang="en-US"/>
                        </a:p>
                      </a:txBody>
                      <a:tcPr>
                        <a:blipFill>
                          <a:blip r:embed="rId15"/>
                          <a:stretch>
                            <a:fillRect l="-107143" t="-210345" r="-128571" b="-203448"/>
                          </a:stretch>
                        </a:blipFill>
                      </a:tcPr>
                    </a:tc>
                    <a:tc>
                      <a:txBody>
                        <a:bodyPr/>
                        <a:lstStyle/>
                        <a:p>
                          <a:endParaRPr lang="en-US"/>
                        </a:p>
                      </a:txBody>
                      <a:tcPr>
                        <a:blipFill>
                          <a:blip r:embed="rId15"/>
                          <a:stretch>
                            <a:fillRect l="-170588" t="-210345" r="-5882"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5"/>
                          <a:stretch>
                            <a:fillRect l="-3448" t="-300000" r="-220690" b="-96667"/>
                          </a:stretch>
                        </a:blipFill>
                      </a:tcPr>
                    </a:tc>
                    <a:tc>
                      <a:txBody>
                        <a:bodyPr/>
                        <a:lstStyle/>
                        <a:p>
                          <a:endParaRPr lang="en-US"/>
                        </a:p>
                      </a:txBody>
                      <a:tcPr>
                        <a:blipFill>
                          <a:blip r:embed="rId15"/>
                          <a:stretch>
                            <a:fillRect l="-107143" t="-300000" r="-128571" b="-96667"/>
                          </a:stretch>
                        </a:blipFill>
                      </a:tcPr>
                    </a:tc>
                    <a:tc>
                      <a:txBody>
                        <a:bodyPr/>
                        <a:lstStyle/>
                        <a:p>
                          <a:endParaRPr lang="en-US"/>
                        </a:p>
                      </a:txBody>
                      <a:tcPr>
                        <a:blipFill>
                          <a:blip r:embed="rId15"/>
                          <a:stretch>
                            <a:fillRect l="-170588" t="-300000" r="-5882"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5"/>
                          <a:stretch>
                            <a:fillRect l="-3448" t="-413793" r="-220690"/>
                          </a:stretch>
                        </a:blipFill>
                      </a:tcPr>
                    </a:tc>
                    <a:tc>
                      <a:txBody>
                        <a:bodyPr/>
                        <a:lstStyle/>
                        <a:p>
                          <a:endParaRPr lang="en-US"/>
                        </a:p>
                      </a:txBody>
                      <a:tcPr>
                        <a:blipFill>
                          <a:blip r:embed="rId15"/>
                          <a:stretch>
                            <a:fillRect l="-107143" t="-413793" r="-128571"/>
                          </a:stretch>
                        </a:blipFill>
                      </a:tcPr>
                    </a:tc>
                    <a:tc>
                      <a:txBody>
                        <a:bodyPr/>
                        <a:lstStyle/>
                        <a:p>
                          <a:endParaRPr lang="en-US"/>
                        </a:p>
                      </a:txBody>
                      <a:tcPr>
                        <a:blipFill>
                          <a:blip r:embed="rId15"/>
                          <a:stretch>
                            <a:fillRect l="-170588" t="-413793" r="-5882"/>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2048797654"/>
                  </p:ext>
                </p:extLst>
              </p:nvPr>
            </p:nvGraphicFramePr>
            <p:xfrm>
              <a:off x="6457950" y="442540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1</m:t>
                                </m:r>
                              </m:oMath>
                            </m:oMathPara>
                          </a14:m>
                          <a:endParaRPr lang="en-GB"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1</m:t>
                                </m:r>
                              </m:oMath>
                            </m:oMathPara>
                          </a14:m>
                          <a:endParaRPr lang="en-GB"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2048797654"/>
                  </p:ext>
                </p:extLst>
              </p:nvPr>
            </p:nvGraphicFramePr>
            <p:xfrm>
              <a:off x="6457950" y="442540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6"/>
                          <a:stretch>
                            <a:fillRect l="-116000" t="-6897"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6"/>
                          <a:stretch>
                            <a:fillRect l="-3448" t="-103333" r="-275862" b="-293333"/>
                          </a:stretch>
                        </a:blipFill>
                      </a:tcPr>
                    </a:tc>
                    <a:tc>
                      <a:txBody>
                        <a:bodyPr/>
                        <a:lstStyle/>
                        <a:p>
                          <a:endParaRPr lang="en-US"/>
                        </a:p>
                      </a:txBody>
                      <a:tcPr>
                        <a:blipFill>
                          <a:blip r:embed="rId16"/>
                          <a:stretch>
                            <a:fillRect l="-107143" t="-103333" r="-185714" b="-293333"/>
                          </a:stretch>
                        </a:blipFill>
                      </a:tcPr>
                    </a:tc>
                    <a:tc>
                      <a:txBody>
                        <a:bodyPr/>
                        <a:lstStyle/>
                        <a:p>
                          <a:endParaRPr lang="en-US"/>
                        </a:p>
                      </a:txBody>
                      <a:tcPr>
                        <a:blipFill>
                          <a:blip r:embed="rId16"/>
                          <a:stretch>
                            <a:fillRect l="-116000" t="-103333"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6"/>
                          <a:stretch>
                            <a:fillRect l="-3448" t="-210345" r="-275862" b="-203448"/>
                          </a:stretch>
                        </a:blipFill>
                      </a:tcPr>
                    </a:tc>
                    <a:tc>
                      <a:txBody>
                        <a:bodyPr/>
                        <a:lstStyle/>
                        <a:p>
                          <a:endParaRPr lang="en-US"/>
                        </a:p>
                      </a:txBody>
                      <a:tcPr>
                        <a:blipFill>
                          <a:blip r:embed="rId16"/>
                          <a:stretch>
                            <a:fillRect l="-107143" t="-210345" r="-185714" b="-203448"/>
                          </a:stretch>
                        </a:blipFill>
                      </a:tcPr>
                    </a:tc>
                    <a:tc>
                      <a:txBody>
                        <a:bodyPr/>
                        <a:lstStyle/>
                        <a:p>
                          <a:endParaRPr lang="en-US"/>
                        </a:p>
                      </a:txBody>
                      <a:tcPr>
                        <a:blipFill>
                          <a:blip r:embed="rId16"/>
                          <a:stretch>
                            <a:fillRect l="-116000" t="-210345"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6"/>
                          <a:stretch>
                            <a:fillRect l="-3448" t="-300000" r="-275862" b="-96667"/>
                          </a:stretch>
                        </a:blipFill>
                      </a:tcPr>
                    </a:tc>
                    <a:tc>
                      <a:txBody>
                        <a:bodyPr/>
                        <a:lstStyle/>
                        <a:p>
                          <a:endParaRPr lang="en-US"/>
                        </a:p>
                      </a:txBody>
                      <a:tcPr>
                        <a:blipFill>
                          <a:blip r:embed="rId16"/>
                          <a:stretch>
                            <a:fillRect l="-107143" t="-300000" r="-185714" b="-96667"/>
                          </a:stretch>
                        </a:blipFill>
                      </a:tcPr>
                    </a:tc>
                    <a:tc>
                      <a:txBody>
                        <a:bodyPr/>
                        <a:lstStyle/>
                        <a:p>
                          <a:endParaRPr lang="en-US"/>
                        </a:p>
                      </a:txBody>
                      <a:tcPr>
                        <a:blipFill>
                          <a:blip r:embed="rId16"/>
                          <a:stretch>
                            <a:fillRect l="-116000" t="-300000"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6"/>
                          <a:stretch>
                            <a:fillRect l="-3448" t="-413793" r="-275862"/>
                          </a:stretch>
                        </a:blipFill>
                      </a:tcPr>
                    </a:tc>
                    <a:tc>
                      <a:txBody>
                        <a:bodyPr/>
                        <a:lstStyle/>
                        <a:p>
                          <a:endParaRPr lang="en-US"/>
                        </a:p>
                      </a:txBody>
                      <a:tcPr>
                        <a:blipFill>
                          <a:blip r:embed="rId16"/>
                          <a:stretch>
                            <a:fillRect l="-107143" t="-413793" r="-185714"/>
                          </a:stretch>
                        </a:blipFill>
                      </a:tcPr>
                    </a:tc>
                    <a:tc>
                      <a:txBody>
                        <a:bodyPr/>
                        <a:lstStyle/>
                        <a:p>
                          <a:endParaRPr lang="en-US"/>
                        </a:p>
                      </a:txBody>
                      <a:tcPr>
                        <a:blipFill>
                          <a:blip r:embed="rId16"/>
                          <a:stretch>
                            <a:fillRect l="-116000" t="-413793" r="-4000"/>
                          </a:stretch>
                        </a:blipFill>
                      </a:tcPr>
                    </a:tc>
                    <a:extLst>
                      <a:ext uri="{0D108BD9-81ED-4DB2-BD59-A6C34878D82A}">
                        <a16:rowId xmlns:a16="http://schemas.microsoft.com/office/drawing/2014/main" val="786113009"/>
                      </a:ext>
                    </a:extLst>
                  </a:tr>
                </a:tbl>
              </a:graphicData>
            </a:graphic>
          </p:graphicFrame>
        </mc:Fallback>
      </mc:AlternateContent>
    </p:spTree>
    <p:extLst>
      <p:ext uri="{BB962C8B-B14F-4D97-AF65-F5344CB8AC3E}">
        <p14:creationId xmlns:p14="http://schemas.microsoft.com/office/powerpoint/2010/main" val="4619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p:txBody>
              <a:bodyPr>
                <a:normAutofit/>
              </a:bodyPr>
              <a:lstStyle/>
              <a:p>
                <a:r>
                  <a:rPr lang="en-GB" dirty="0"/>
                  <a:t>Ordering of AB, C</a:t>
                </a:r>
              </a:p>
              <a:p>
                <a:r>
                  <a:rPr lang="en-GB" dirty="0"/>
                  <a:t>Sample values for AB</a:t>
                </a:r>
                <a:br>
                  <a:rPr lang="en-GB" dirty="0"/>
                </a:br>
                <a:r>
                  <a:rPr lang="en-GB" dirty="0"/>
                  <a:t>from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1</m:t>
                        </m:r>
                      </m:sub>
                      <m:sup>
                        <m:r>
                          <a:rPr lang="de-DE" i="1">
                            <a:latin typeface="Cambria Math" panose="02040503050406030204" pitchFamily="18" charset="0"/>
                          </a:rPr>
                          <m:t>𝐵𝑁</m:t>
                        </m:r>
                      </m:sup>
                    </m:sSubSup>
                  </m:oMath>
                </a14:m>
                <a:endParaRPr lang="en-GB" dirty="0"/>
              </a:p>
              <a:p>
                <a:pPr lvl="1"/>
                <a:r>
                  <a:rPr lang="en-GB" dirty="0"/>
                  <a:t>Since it is a distribution</a:t>
                </a:r>
              </a:p>
              <a:p>
                <a:pPr lvl="2"/>
                <a:r>
                  <a:rPr lang="en-GB" dirty="0"/>
                  <a:t>Generate a random number</a:t>
                </a:r>
                <a:br>
                  <a:rPr lang="en-GB" dirty="0"/>
                </a:br>
                <a14:m>
                  <m:oMath xmlns:m="http://schemas.openxmlformats.org/officeDocument/2006/math">
                    <m:r>
                      <a:rPr lang="en-GB" i="1" dirty="0" smtClean="0">
                        <a:latin typeface="Cambria Math" panose="02040503050406030204" pitchFamily="18" charset="0"/>
                      </a:rPr>
                      <m:t>𝑣</m:t>
                    </m:r>
                  </m:oMath>
                </a14:m>
                <a:r>
                  <a:rPr lang="en-GB" dirty="0"/>
                  <a:t> between </a:t>
                </a:r>
                <a14:m>
                  <m:oMath xmlns:m="http://schemas.openxmlformats.org/officeDocument/2006/math">
                    <m:r>
                      <a:rPr lang="en-GB" i="1" dirty="0" smtClean="0">
                        <a:latin typeface="Cambria Math" panose="02040503050406030204" pitchFamily="18" charset="0"/>
                      </a:rPr>
                      <m:t>0</m:t>
                    </m:r>
                  </m:oMath>
                </a14:m>
                <a:r>
                  <a:rPr lang="en-GB" dirty="0"/>
                  <a:t> and </a:t>
                </a:r>
                <a14:m>
                  <m:oMath xmlns:m="http://schemas.openxmlformats.org/officeDocument/2006/math">
                    <m:r>
                      <a:rPr lang="en-GB" i="1" dirty="0" smtClean="0">
                        <a:latin typeface="Cambria Math" panose="02040503050406030204" pitchFamily="18" charset="0"/>
                      </a:rPr>
                      <m:t>1</m:t>
                    </m:r>
                  </m:oMath>
                </a14:m>
                <a:r>
                  <a:rPr lang="en-GB" dirty="0"/>
                  <a:t> and take</a:t>
                </a:r>
                <a:br>
                  <a:rPr lang="en-GB" dirty="0"/>
                </a:br>
                <a:r>
                  <a:rPr lang="en-GB" dirty="0"/>
                  <a:t>values for AB where </a:t>
                </a:r>
                <a14:m>
                  <m:oMath xmlns:m="http://schemas.openxmlformats.org/officeDocument/2006/math">
                    <m:r>
                      <a:rPr lang="en-GB" i="1" dirty="0" smtClean="0">
                        <a:latin typeface="Cambria Math" panose="02040503050406030204" pitchFamily="18" charset="0"/>
                      </a:rPr>
                      <m:t>𝑣</m:t>
                    </m:r>
                  </m:oMath>
                </a14:m>
                <a:r>
                  <a:rPr lang="en-GB" dirty="0"/>
                  <a:t> lies in </a:t>
                </a:r>
                <a:br>
                  <a:rPr lang="en-GB" dirty="0"/>
                </a:br>
                <a:r>
                  <a:rPr lang="en-GB" dirty="0"/>
                  <a:t>the corresponding interval</a:t>
                </a:r>
              </a:p>
              <a:p>
                <a:pPr lvl="2"/>
                <a:endParaRPr lang="en-GB" dirty="0"/>
              </a:p>
              <a:p>
                <a:pPr lvl="2"/>
                <a:endParaRPr lang="en-GB" dirty="0"/>
              </a:p>
              <a:p>
                <a:pPr lvl="2"/>
                <a:endParaRPr lang="en-GB" dirty="0"/>
              </a:p>
              <a:p>
                <a:pPr lvl="2"/>
                <a:r>
                  <a:rPr lang="en-GB" dirty="0"/>
                  <a:t>E.g., </a:t>
                </a:r>
                <a14:m>
                  <m:oMath xmlns:m="http://schemas.openxmlformats.org/officeDocument/2006/math">
                    <m:r>
                      <a:rPr lang="en-GB" i="1" dirty="0" smtClean="0">
                        <a:solidFill>
                          <a:srgbClr val="C00000"/>
                        </a:solidFill>
                        <a:latin typeface="Cambria Math" panose="02040503050406030204" pitchFamily="18" charset="0"/>
                      </a:rPr>
                      <m:t>𝑣</m:t>
                    </m:r>
                    <m:r>
                      <a:rPr lang="de-DE" b="0" i="1" dirty="0" smtClean="0">
                        <a:solidFill>
                          <a:srgbClr val="C00000"/>
                        </a:solidFill>
                        <a:latin typeface="Cambria Math" panose="02040503050406030204" pitchFamily="18" charset="0"/>
                      </a:rPr>
                      <m:t>=0.8</m:t>
                    </m:r>
                  </m:oMath>
                </a14:m>
                <a:r>
                  <a:rPr lang="en-GB" dirty="0"/>
                  <a:t> ➝ 11</a:t>
                </a:r>
              </a:p>
              <a:p>
                <a:pPr lvl="1"/>
                <a:r>
                  <a:rPr lang="en-GB" dirty="0"/>
                  <a:t>Map to separator randvars </a:t>
                </a:r>
                <a:br>
                  <a:rPr lang="en-GB" dirty="0"/>
                </a:br>
                <a:r>
                  <a:rPr lang="en-GB" dirty="0"/>
                  <a:t>➝ B = 1</a:t>
                </a:r>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blipFill>
                <a:blip r:embed="rId2"/>
                <a:stretch>
                  <a:fillRect l="-1447" t="-1768" b="-25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12"/>
          </p:nvPr>
        </p:nvSpPr>
        <p:spPr/>
        <p:txBody>
          <a:bodyPr/>
          <a:lstStyle/>
          <a:p>
            <a:fld id="{67C9959E-8E6B-B04C-9955-EA096F41CA7A}" type="slidenum">
              <a:rPr lang="en-GB" smtClean="0"/>
              <a:t>22</a:t>
            </a:fld>
            <a:endParaRPr lang="en-GB"/>
          </a:p>
        </p:txBody>
      </p:sp>
      <p:grpSp>
        <p:nvGrpSpPr>
          <p:cNvPr id="33" name="Group 32">
            <a:extLst>
              <a:ext uri="{FF2B5EF4-FFF2-40B4-BE49-F238E27FC236}">
                <a16:creationId xmlns:a16="http://schemas.microsoft.com/office/drawing/2014/main" id="{1277673C-5687-C74D-A5D1-C8DB524EE208}"/>
              </a:ext>
            </a:extLst>
          </p:cNvPr>
          <p:cNvGrpSpPr/>
          <p:nvPr/>
        </p:nvGrpSpPr>
        <p:grpSpPr>
          <a:xfrm>
            <a:off x="4600383" y="1214053"/>
            <a:ext cx="2060302" cy="723339"/>
            <a:chOff x="928007" y="1424867"/>
            <a:chExt cx="2060302" cy="723339"/>
          </a:xfrm>
        </p:grpSpPr>
        <p:sp>
          <p:nvSpPr>
            <p:cNvPr id="6" name="Oval 5">
              <a:extLst>
                <a:ext uri="{FF2B5EF4-FFF2-40B4-BE49-F238E27FC236}">
                  <a16:creationId xmlns:a16="http://schemas.microsoft.com/office/drawing/2014/main" id="{B092C914-C54B-EE49-BEFA-460825FDA57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7" name="Oval 6">
              <a:extLst>
                <a:ext uri="{FF2B5EF4-FFF2-40B4-BE49-F238E27FC236}">
                  <a16:creationId xmlns:a16="http://schemas.microsoft.com/office/drawing/2014/main" id="{380C8E3D-47EE-CD49-8048-586CFF75F24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8" name="Oval 7">
              <a:extLst>
                <a:ext uri="{FF2B5EF4-FFF2-40B4-BE49-F238E27FC236}">
                  <a16:creationId xmlns:a16="http://schemas.microsoft.com/office/drawing/2014/main" id="{DFB5DD1F-8C23-2245-9EC4-C3B2DBA251D7}"/>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10" name="Straight Connector 9">
              <a:extLst>
                <a:ext uri="{FF2B5EF4-FFF2-40B4-BE49-F238E27FC236}">
                  <a16:creationId xmlns:a16="http://schemas.microsoft.com/office/drawing/2014/main" id="{8362823A-BCAF-9944-B933-23BDA91FE17E}"/>
                </a:ext>
              </a:extLst>
            </p:cNvPr>
            <p:cNvCxnSpPr>
              <a:stCxn id="6" idx="6"/>
              <a:endCxn id="7"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EF3659-4FE7-734D-98D4-08384E7C7E42}"/>
                </a:ext>
              </a:extLst>
            </p:cNvPr>
            <p:cNvCxnSpPr>
              <a:cxnSpLocks/>
              <a:stCxn id="7" idx="6"/>
              <a:endCxn id="8"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4F9B5D9-57FD-3548-96C3-783F8DD4004A}"/>
                </a:ext>
              </a:extLst>
            </p:cNvPr>
            <p:cNvSpPr/>
            <p:nvPr/>
          </p:nvSpPr>
          <p:spPr>
            <a:xfrm>
              <a:off x="1479082"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F463637-9B90-2948-9C08-A6FC6282B1C0}"/>
                </a:ext>
              </a:extLst>
            </p:cNvPr>
            <p:cNvSpPr/>
            <p:nvPr/>
          </p:nvSpPr>
          <p:spPr>
            <a:xfrm>
              <a:off x="2329233"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EB51FE49-81BE-B442-9189-1E18CD88E5CA}"/>
                </a:ext>
              </a:extLst>
            </p:cNvPr>
            <p:cNvCxnSpPr>
              <a:cxnSpLocks/>
              <a:stCxn id="19" idx="2"/>
              <a:endCxn id="7"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4E04E0-B391-884D-ACF3-8DCBA76C2856}"/>
                </a:ext>
              </a:extLst>
            </p:cNvPr>
            <p:cNvSpPr/>
            <p:nvPr/>
          </p:nvSpPr>
          <p:spPr>
            <a:xfrm>
              <a:off x="1904158" y="154485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0BC575-D882-BC4E-9DCF-A46AFA4E1EA2}"/>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BC88BA-C903-9F42-8E1D-D3230A6AD933}"/>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63487B-36A1-6245-BE47-A0E2D5E63D18}"/>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167"/>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A7CEC3E4-6040-D04C-8810-1C408778C423}"/>
              </a:ext>
            </a:extLst>
          </p:cNvPr>
          <p:cNvGrpSpPr/>
          <p:nvPr/>
        </p:nvGrpSpPr>
        <p:grpSpPr>
          <a:xfrm>
            <a:off x="6947015" y="1470304"/>
            <a:ext cx="1792697" cy="661388"/>
            <a:chOff x="4566260" y="1717898"/>
            <a:chExt cx="1792697" cy="661388"/>
          </a:xfrm>
        </p:grpSpPr>
        <p:sp>
          <p:nvSpPr>
            <p:cNvPr id="69" name="Rounded Rectangle 68">
              <a:extLst>
                <a:ext uri="{FF2B5EF4-FFF2-40B4-BE49-F238E27FC236}">
                  <a16:creationId xmlns:a16="http://schemas.microsoft.com/office/drawing/2014/main" id="{A1B0A1BC-231C-4D48-AA9C-13589F37676A}"/>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70" name="Rounded Rectangle 69">
              <a:extLst>
                <a:ext uri="{FF2B5EF4-FFF2-40B4-BE49-F238E27FC236}">
                  <a16:creationId xmlns:a16="http://schemas.microsoft.com/office/drawing/2014/main" id="{91769C11-304B-EE45-A73B-88F094CA85F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71" name="Straight Connector 70">
              <a:extLst>
                <a:ext uri="{FF2B5EF4-FFF2-40B4-BE49-F238E27FC236}">
                  <a16:creationId xmlns:a16="http://schemas.microsoft.com/office/drawing/2014/main" id="{40D6F5BB-4008-FF4E-965F-CFE8EA64C83C}"/>
                </a:ext>
              </a:extLst>
            </p:cNvPr>
            <p:cNvCxnSpPr>
              <a:cxnSpLocks/>
              <a:stCxn id="70" idx="1"/>
              <a:endCxn id="6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412334D-4121-044B-9501-FE66077E1B3D}"/>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6"/>
                  <a:stretch>
                    <a:fillRect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54EF3AC-3F07-FA47-BCA9-F3766372B07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7"/>
                  <a:stretch>
                    <a:fillRect b="-4167"/>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5C7772E2-0BA6-7E42-A0E8-EC1BE5DA5FCE}"/>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903838236"/>
                  </p:ext>
                </p:extLst>
              </p:nvPr>
            </p:nvGraphicFramePr>
            <p:xfrm>
              <a:off x="5846621"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0.1</m:t>
                                </m:r>
                              </m:oMath>
                            </m:oMathPara>
                          </a14:m>
                          <a:endParaRPr lang="en-GB" dirty="0">
                            <a:solidFill>
                              <a:schemeClr val="accent1"/>
                            </a:solidFill>
                          </a:endParaRPr>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m:t>
                                </m:r>
                                <m:r>
                                  <a:rPr lang="en-GB" i="1" dirty="0" smtClean="0">
                                    <a:solidFill>
                                      <a:schemeClr val="accent1"/>
                                    </a:solidFill>
                                    <a:latin typeface="Cambria Math" panose="02040503050406030204" pitchFamily="18" charset="0"/>
                                  </a:rPr>
                                  <m:t>2</m:t>
                                </m:r>
                              </m:oMath>
                            </m:oMathPara>
                          </a14:m>
                          <a:endParaRPr lang="en-GB" dirty="0">
                            <a:solidFill>
                              <a:schemeClr val="accent1"/>
                            </a:solidFill>
                          </a:endParaRPr>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m:t>
                                </m:r>
                                <m:r>
                                  <a:rPr lang="en-GB" i="1" dirty="0" smtClean="0">
                                    <a:solidFill>
                                      <a:schemeClr val="accent1"/>
                                    </a:solidFill>
                                    <a:latin typeface="Cambria Math" panose="02040503050406030204" pitchFamily="18" charset="0"/>
                                  </a:rPr>
                                  <m:t>3</m:t>
                                </m:r>
                              </m:oMath>
                            </m:oMathPara>
                          </a14:m>
                          <a:endParaRPr lang="en-GB" dirty="0">
                            <a:solidFill>
                              <a:schemeClr val="accent1"/>
                            </a:solidFill>
                          </a:endParaRPr>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m:t>
                                </m:r>
                                <m:r>
                                  <a:rPr lang="en-GB" i="1" dirty="0" smtClean="0">
                                    <a:solidFill>
                                      <a:schemeClr val="accent1"/>
                                    </a:solidFill>
                                    <a:latin typeface="Cambria Math" panose="02040503050406030204" pitchFamily="18" charset="0"/>
                                  </a:rPr>
                                  <m:t>4</m:t>
                                </m:r>
                              </m:oMath>
                            </m:oMathPara>
                          </a14:m>
                          <a:endParaRPr lang="en-GB" dirty="0">
                            <a:solidFill>
                              <a:schemeClr val="accent1"/>
                            </a:solidFill>
                          </a:endParaRPr>
                        </a:p>
                      </a:txBody>
                      <a:tcPr/>
                    </a:tc>
                    <a:extLst>
                      <a:ext uri="{0D108BD9-81ED-4DB2-BD59-A6C34878D82A}">
                        <a16:rowId xmlns:a16="http://schemas.microsoft.com/office/drawing/2014/main" val="786113009"/>
                      </a:ext>
                    </a:extLst>
                  </a:tr>
                </a:tbl>
              </a:graphicData>
            </a:graphic>
          </p:graphicFrame>
        </mc:Choice>
        <mc:Fallback xmlns="">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903838236"/>
                  </p:ext>
                </p:extLst>
              </p:nvPr>
            </p:nvGraphicFramePr>
            <p:xfrm>
              <a:off x="5846621"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8"/>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8"/>
                          <a:stretch>
                            <a:fillRect l="-3448" t="-106667" r="-275862" b="-293333"/>
                          </a:stretch>
                        </a:blipFill>
                      </a:tcPr>
                    </a:tc>
                    <a:tc>
                      <a:txBody>
                        <a:bodyPr/>
                        <a:lstStyle/>
                        <a:p>
                          <a:endParaRPr lang="en-US"/>
                        </a:p>
                      </a:txBody>
                      <a:tcPr>
                        <a:blipFill>
                          <a:blip r:embed="rId8"/>
                          <a:stretch>
                            <a:fillRect l="-107143" t="-106667" r="-185714" b="-293333"/>
                          </a:stretch>
                        </a:blipFill>
                      </a:tcPr>
                    </a:tc>
                    <a:tc>
                      <a:txBody>
                        <a:bodyPr/>
                        <a:lstStyle/>
                        <a:p>
                          <a:endParaRPr lang="en-US"/>
                        </a:p>
                      </a:txBody>
                      <a:tcPr>
                        <a:blipFill>
                          <a:blip r:embed="rId8"/>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8"/>
                          <a:stretch>
                            <a:fillRect l="-3448" t="-213793" r="-275862" b="-203448"/>
                          </a:stretch>
                        </a:blipFill>
                      </a:tcPr>
                    </a:tc>
                    <a:tc>
                      <a:txBody>
                        <a:bodyPr/>
                        <a:lstStyle/>
                        <a:p>
                          <a:endParaRPr lang="en-US"/>
                        </a:p>
                      </a:txBody>
                      <a:tcPr>
                        <a:blipFill>
                          <a:blip r:embed="rId8"/>
                          <a:stretch>
                            <a:fillRect l="-107143" t="-213793" r="-185714" b="-203448"/>
                          </a:stretch>
                        </a:blipFill>
                      </a:tcPr>
                    </a:tc>
                    <a:tc>
                      <a:txBody>
                        <a:bodyPr/>
                        <a:lstStyle/>
                        <a:p>
                          <a:endParaRPr lang="en-US"/>
                        </a:p>
                      </a:txBody>
                      <a:tcPr>
                        <a:blipFill>
                          <a:blip r:embed="rId8"/>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8"/>
                          <a:stretch>
                            <a:fillRect l="-3448" t="-303333" r="-275862" b="-96667"/>
                          </a:stretch>
                        </a:blipFill>
                      </a:tcPr>
                    </a:tc>
                    <a:tc>
                      <a:txBody>
                        <a:bodyPr/>
                        <a:lstStyle/>
                        <a:p>
                          <a:endParaRPr lang="en-US"/>
                        </a:p>
                      </a:txBody>
                      <a:tcPr>
                        <a:blipFill>
                          <a:blip r:embed="rId8"/>
                          <a:stretch>
                            <a:fillRect l="-107143" t="-303333" r="-185714" b="-96667"/>
                          </a:stretch>
                        </a:blipFill>
                      </a:tcPr>
                    </a:tc>
                    <a:tc>
                      <a:txBody>
                        <a:bodyPr/>
                        <a:lstStyle/>
                        <a:p>
                          <a:endParaRPr lang="en-US"/>
                        </a:p>
                      </a:txBody>
                      <a:tcPr>
                        <a:blipFill>
                          <a:blip r:embed="rId8"/>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8"/>
                          <a:stretch>
                            <a:fillRect l="-3448" t="-417241" r="-275862"/>
                          </a:stretch>
                        </a:blipFill>
                      </a:tcPr>
                    </a:tc>
                    <a:tc>
                      <a:txBody>
                        <a:bodyPr/>
                        <a:lstStyle/>
                        <a:p>
                          <a:endParaRPr lang="en-US"/>
                        </a:p>
                      </a:txBody>
                      <a:tcPr>
                        <a:blipFill>
                          <a:blip r:embed="rId8"/>
                          <a:stretch>
                            <a:fillRect l="-107143" t="-417241" r="-185714"/>
                          </a:stretch>
                        </a:blipFill>
                      </a:tcPr>
                    </a:tc>
                    <a:tc>
                      <a:txBody>
                        <a:bodyPr/>
                        <a:lstStyle/>
                        <a:p>
                          <a:endParaRPr lang="en-US"/>
                        </a:p>
                      </a:txBody>
                      <a:tcPr>
                        <a:blipFill>
                          <a:blip r:embed="rId8"/>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167759424"/>
                  </p:ext>
                </p:extLst>
              </p:nvPr>
            </p:nvGraphicFramePr>
            <p:xfrm>
              <a:off x="7392274"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167759424"/>
                  </p:ext>
                </p:extLst>
              </p:nvPr>
            </p:nvGraphicFramePr>
            <p:xfrm>
              <a:off x="7392274"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0"/>
                          <a:stretch>
                            <a:fillRect l="-116000" t="-10345"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0"/>
                          <a:stretch>
                            <a:fillRect l="-3448" t="-106667" r="-272414" b="-293333"/>
                          </a:stretch>
                        </a:blipFill>
                      </a:tcPr>
                    </a:tc>
                    <a:tc>
                      <a:txBody>
                        <a:bodyPr/>
                        <a:lstStyle/>
                        <a:p>
                          <a:endParaRPr lang="en-US"/>
                        </a:p>
                      </a:txBody>
                      <a:tcPr>
                        <a:blipFill>
                          <a:blip r:embed="rId10"/>
                          <a:stretch>
                            <a:fillRect l="-107143" t="-106667" r="-182143" b="-293333"/>
                          </a:stretch>
                        </a:blipFill>
                      </a:tcPr>
                    </a:tc>
                    <a:tc>
                      <a:txBody>
                        <a:bodyPr/>
                        <a:lstStyle/>
                        <a:p>
                          <a:endParaRPr lang="en-US"/>
                        </a:p>
                      </a:txBody>
                      <a:tcPr>
                        <a:blipFill>
                          <a:blip r:embed="rId10"/>
                          <a:stretch>
                            <a:fillRect l="-116000" t="-106667"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0"/>
                          <a:stretch>
                            <a:fillRect l="-3448" t="-213793" r="-272414" b="-203448"/>
                          </a:stretch>
                        </a:blipFill>
                      </a:tcPr>
                    </a:tc>
                    <a:tc>
                      <a:txBody>
                        <a:bodyPr/>
                        <a:lstStyle/>
                        <a:p>
                          <a:endParaRPr lang="en-US"/>
                        </a:p>
                      </a:txBody>
                      <a:tcPr>
                        <a:blipFill>
                          <a:blip r:embed="rId10"/>
                          <a:stretch>
                            <a:fillRect l="-107143" t="-213793" r="-182143" b="-203448"/>
                          </a:stretch>
                        </a:blipFill>
                      </a:tcPr>
                    </a:tc>
                    <a:tc>
                      <a:txBody>
                        <a:bodyPr/>
                        <a:lstStyle/>
                        <a:p>
                          <a:endParaRPr lang="en-US"/>
                        </a:p>
                      </a:txBody>
                      <a:tcPr>
                        <a:blipFill>
                          <a:blip r:embed="rId10"/>
                          <a:stretch>
                            <a:fillRect l="-116000" t="-213793"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0"/>
                          <a:stretch>
                            <a:fillRect l="-3448" t="-303333" r="-272414" b="-96667"/>
                          </a:stretch>
                        </a:blipFill>
                      </a:tcPr>
                    </a:tc>
                    <a:tc>
                      <a:txBody>
                        <a:bodyPr/>
                        <a:lstStyle/>
                        <a:p>
                          <a:endParaRPr lang="en-US"/>
                        </a:p>
                      </a:txBody>
                      <a:tcPr>
                        <a:blipFill>
                          <a:blip r:embed="rId10"/>
                          <a:stretch>
                            <a:fillRect l="-107143" t="-303333" r="-182143" b="-96667"/>
                          </a:stretch>
                        </a:blipFill>
                      </a:tcPr>
                    </a:tc>
                    <a:tc>
                      <a:txBody>
                        <a:bodyPr/>
                        <a:lstStyle/>
                        <a:p>
                          <a:endParaRPr lang="en-US"/>
                        </a:p>
                      </a:txBody>
                      <a:tcPr>
                        <a:blipFill>
                          <a:blip r:embed="rId10"/>
                          <a:stretch>
                            <a:fillRect l="-116000" t="-303333"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0"/>
                          <a:stretch>
                            <a:fillRect l="-3448" t="-417241" r="-272414"/>
                          </a:stretch>
                        </a:blipFill>
                      </a:tcPr>
                    </a:tc>
                    <a:tc>
                      <a:txBody>
                        <a:bodyPr/>
                        <a:lstStyle/>
                        <a:p>
                          <a:endParaRPr lang="en-US"/>
                        </a:p>
                      </a:txBody>
                      <a:tcPr>
                        <a:blipFill>
                          <a:blip r:embed="rId10"/>
                          <a:stretch>
                            <a:fillRect l="-107143" t="-417241" r="-182143"/>
                          </a:stretch>
                        </a:blipFill>
                      </a:tcPr>
                    </a:tc>
                    <a:tc>
                      <a:txBody>
                        <a:bodyPr/>
                        <a:lstStyle/>
                        <a:p>
                          <a:endParaRPr lang="en-US"/>
                        </a:p>
                      </a:txBody>
                      <a:tcPr>
                        <a:blipFill>
                          <a:blip r:embed="rId10"/>
                          <a:stretch>
                            <a:fillRect l="-116000" t="-417241"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extLst>
                  <p:ext uri="{D42A27DB-BD31-4B8C-83A1-F6EECF244321}">
                    <p14:modId xmlns:p14="http://schemas.microsoft.com/office/powerpoint/2010/main" val="628181201"/>
                  </p:ext>
                </p:extLst>
              </p:nvPr>
            </p:nvGraphicFramePr>
            <p:xfrm>
              <a:off x="5401875" y="2536355"/>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extLst>
                  <p:ext uri="{D42A27DB-BD31-4B8C-83A1-F6EECF244321}">
                    <p14:modId xmlns:p14="http://schemas.microsoft.com/office/powerpoint/2010/main" val="628181201"/>
                  </p:ext>
                </p:extLst>
              </p:nvPr>
            </p:nvGraphicFramePr>
            <p:xfrm>
              <a:off x="5401875" y="2536355"/>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endParaRPr lang="en-US"/>
                        </a:p>
                      </a:txBody>
                      <a:tcPr>
                        <a:blipFill>
                          <a:blip r:embed="rId11"/>
                          <a:stretch>
                            <a:fillRect l="-88235" t="-6667" r="-5882" b="-19666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1"/>
                          <a:stretch>
                            <a:fillRect l="-3448" t="-110345" r="-124138" b="-103448"/>
                          </a:stretch>
                        </a:blipFill>
                      </a:tcPr>
                    </a:tc>
                    <a:tc>
                      <a:txBody>
                        <a:bodyPr/>
                        <a:lstStyle/>
                        <a:p>
                          <a:endParaRPr lang="en-US"/>
                        </a:p>
                      </a:txBody>
                      <a:tcPr>
                        <a:blipFill>
                          <a:blip r:embed="rId11"/>
                          <a:stretch>
                            <a:fillRect l="-88235" t="-110345" r="-5882" b="-1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1"/>
                          <a:stretch>
                            <a:fillRect l="-3448" t="-203333" r="-124138"/>
                          </a:stretch>
                        </a:blipFill>
                      </a:tcPr>
                    </a:tc>
                    <a:tc>
                      <a:txBody>
                        <a:bodyPr/>
                        <a:lstStyle/>
                        <a:p>
                          <a:endParaRPr lang="en-US"/>
                        </a:p>
                      </a:txBody>
                      <a:tcPr>
                        <a:blipFill>
                          <a:blip r:embed="rId11"/>
                          <a:stretch>
                            <a:fillRect l="-88235" t="-203333" r="-5882"/>
                          </a:stretch>
                        </a:blipFill>
                      </a:tcPr>
                    </a:tc>
                    <a:extLst>
                      <a:ext uri="{0D108BD9-81ED-4DB2-BD59-A6C34878D82A}">
                        <a16:rowId xmlns:a16="http://schemas.microsoft.com/office/drawing/2014/main" val="786113009"/>
                      </a:ext>
                    </a:extLst>
                  </a:tr>
                </a:tbl>
              </a:graphicData>
            </a:graphic>
          </p:graphicFrame>
        </mc:Fallback>
      </mc:AlternateContent>
      <p:grpSp>
        <p:nvGrpSpPr>
          <p:cNvPr id="23" name="Group 22">
            <a:extLst>
              <a:ext uri="{FF2B5EF4-FFF2-40B4-BE49-F238E27FC236}">
                <a16:creationId xmlns:a16="http://schemas.microsoft.com/office/drawing/2014/main" id="{6099375C-B050-B442-B712-D2751F17F1B3}"/>
              </a:ext>
            </a:extLst>
          </p:cNvPr>
          <p:cNvGrpSpPr/>
          <p:nvPr/>
        </p:nvGrpSpPr>
        <p:grpSpPr>
          <a:xfrm>
            <a:off x="1033439" y="4013866"/>
            <a:ext cx="3984660" cy="914310"/>
            <a:chOff x="1688181" y="3702867"/>
            <a:chExt cx="3984660" cy="914310"/>
          </a:xfrm>
        </p:grpSpPr>
        <p:cxnSp>
          <p:nvCxnSpPr>
            <p:cNvPr id="9" name="Straight Connector 8">
              <a:extLst>
                <a:ext uri="{FF2B5EF4-FFF2-40B4-BE49-F238E27FC236}">
                  <a16:creationId xmlns:a16="http://schemas.microsoft.com/office/drawing/2014/main" id="{09E3AFAA-B20E-9D42-B6C1-A3ADDE8AA763}"/>
                </a:ext>
              </a:extLst>
            </p:cNvPr>
            <p:cNvCxnSpPr>
              <a:cxnSpLocks/>
            </p:cNvCxnSpPr>
            <p:nvPr/>
          </p:nvCxnSpPr>
          <p:spPr>
            <a:xfrm>
              <a:off x="1863634" y="4206240"/>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FEAC32-2ED0-E242-93EF-486DD2EC3726}"/>
                </a:ext>
              </a:extLst>
            </p:cNvPr>
            <p:cNvCxnSpPr/>
            <p:nvPr/>
          </p:nvCxnSpPr>
          <p:spPr>
            <a:xfrm>
              <a:off x="1871084"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40BEBFF-1D1B-2649-B84F-1BACEEE707FB}"/>
                </a:ext>
              </a:extLst>
            </p:cNvPr>
            <p:cNvCxnSpPr/>
            <p:nvPr/>
          </p:nvCxnSpPr>
          <p:spPr>
            <a:xfrm>
              <a:off x="47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6BC439F-9F08-314B-A2C3-66780021831E}"/>
                    </a:ext>
                  </a:extLst>
                </p:cNvPr>
                <p:cNvSpPr txBox="1"/>
                <p:nvPr/>
              </p:nvSpPr>
              <p:spPr>
                <a:xfrm>
                  <a:off x="1688181"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p:txBody>
            </p:sp>
          </mc:Choice>
          <mc:Fallback xmlns="">
            <p:sp>
              <p:nvSpPr>
                <p:cNvPr id="16" name="TextBox 15">
                  <a:extLst>
                    <a:ext uri="{FF2B5EF4-FFF2-40B4-BE49-F238E27FC236}">
                      <a16:creationId xmlns:a16="http://schemas.microsoft.com/office/drawing/2014/main" id="{86BC439F-9F08-314B-A2C3-66780021831E}"/>
                    </a:ext>
                  </a:extLst>
                </p:cNvPr>
                <p:cNvSpPr txBox="1">
                  <a:spLocks noRot="1" noChangeAspect="1" noMove="1" noResize="1" noEditPoints="1" noAdjustHandles="1" noChangeArrowheads="1" noChangeShapeType="1" noTextEdit="1"/>
                </p:cNvSpPr>
                <p:nvPr/>
              </p:nvSpPr>
              <p:spPr>
                <a:xfrm>
                  <a:off x="1688181" y="4247845"/>
                  <a:ext cx="365806"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4658811-4EBF-CC49-BD59-2705B4735304}"/>
                    </a:ext>
                  </a:extLst>
                </p:cNvPr>
                <p:cNvSpPr txBox="1"/>
                <p:nvPr/>
              </p:nvSpPr>
              <p:spPr>
                <a:xfrm>
                  <a:off x="5307035"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p:txBody>
            </p:sp>
          </mc:Choice>
          <mc:Fallback xmlns="">
            <p:sp>
              <p:nvSpPr>
                <p:cNvPr id="77" name="TextBox 76">
                  <a:extLst>
                    <a:ext uri="{FF2B5EF4-FFF2-40B4-BE49-F238E27FC236}">
                      <a16:creationId xmlns:a16="http://schemas.microsoft.com/office/drawing/2014/main" id="{C4658811-4EBF-CC49-BD59-2705B4735304}"/>
                    </a:ext>
                  </a:extLst>
                </p:cNvPr>
                <p:cNvSpPr txBox="1">
                  <a:spLocks noRot="1" noChangeAspect="1" noMove="1" noResize="1" noEditPoints="1" noAdjustHandles="1" noChangeArrowheads="1" noChangeShapeType="1" noTextEdit="1"/>
                </p:cNvSpPr>
                <p:nvPr/>
              </p:nvSpPr>
              <p:spPr>
                <a:xfrm>
                  <a:off x="5307035" y="4247845"/>
                  <a:ext cx="365806" cy="369332"/>
                </a:xfrm>
                <a:prstGeom prst="rect">
                  <a:avLst/>
                </a:prstGeom>
                <a:blipFill>
                  <a:blip r:embed="rId13"/>
                  <a:stretch>
                    <a:fillRect/>
                  </a:stretch>
                </a:blipFill>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3DAC95F3-75C4-1F44-97FE-FFC81901FE13}"/>
                </a:ext>
              </a:extLst>
            </p:cNvPr>
            <p:cNvCxnSpPr/>
            <p:nvPr/>
          </p:nvCxnSpPr>
          <p:spPr>
            <a:xfrm>
              <a:off x="22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7F27F9-DD1B-A74F-85EA-FBD2DAE4C5E2}"/>
                </a:ext>
              </a:extLst>
            </p:cNvPr>
            <p:cNvCxnSpPr/>
            <p:nvPr/>
          </p:nvCxnSpPr>
          <p:spPr>
            <a:xfrm>
              <a:off x="25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44D219B-CAAA-1440-8385-13D02B306D1B}"/>
                </a:ext>
              </a:extLst>
            </p:cNvPr>
            <p:cNvCxnSpPr/>
            <p:nvPr/>
          </p:nvCxnSpPr>
          <p:spPr>
            <a:xfrm>
              <a:off x="29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93825CD-20E2-9747-9707-6B1284BCF211}"/>
                </a:ext>
              </a:extLst>
            </p:cNvPr>
            <p:cNvCxnSpPr/>
            <p:nvPr/>
          </p:nvCxnSpPr>
          <p:spPr>
            <a:xfrm>
              <a:off x="3313158"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C009CCF-8902-754F-8334-656086EE4DEF}"/>
                </a:ext>
              </a:extLst>
            </p:cNvPr>
            <p:cNvCxnSpPr/>
            <p:nvPr/>
          </p:nvCxnSpPr>
          <p:spPr>
            <a:xfrm>
              <a:off x="3672000"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8FED89-B16D-0A4D-9F89-E9AF811573D9}"/>
                </a:ext>
              </a:extLst>
            </p:cNvPr>
            <p:cNvCxnSpPr/>
            <p:nvPr/>
          </p:nvCxnSpPr>
          <p:spPr>
            <a:xfrm>
              <a:off x="40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60D258D-3951-EB4A-822D-560FC03F1575}"/>
                </a:ext>
              </a:extLst>
            </p:cNvPr>
            <p:cNvCxnSpPr/>
            <p:nvPr/>
          </p:nvCxnSpPr>
          <p:spPr>
            <a:xfrm>
              <a:off x="43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CB4C0E-3EBB-724C-93DB-8C4EB5BECAB9}"/>
                </a:ext>
              </a:extLst>
            </p:cNvPr>
            <p:cNvCxnSpPr/>
            <p:nvPr/>
          </p:nvCxnSpPr>
          <p:spPr>
            <a:xfrm>
              <a:off x="5491096" y="4122000"/>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0C0292-B1C8-A64F-ADC7-D62E52D0AF66}"/>
                </a:ext>
              </a:extLst>
            </p:cNvPr>
            <p:cNvCxnSpPr/>
            <p:nvPr/>
          </p:nvCxnSpPr>
          <p:spPr>
            <a:xfrm>
              <a:off x="5131096" y="415371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45A986E-8C71-B245-B61F-FF6AA7533D2B}"/>
                    </a:ext>
                  </a:extLst>
                </p:cNvPr>
                <p:cNvSpPr txBox="1"/>
                <p:nvPr/>
              </p:nvSpPr>
              <p:spPr>
                <a:xfrm>
                  <a:off x="3410896" y="4244213"/>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r>
                          <a:rPr lang="de-DE" b="0" i="1" dirty="0" smtClean="0">
                            <a:latin typeface="Cambria Math" panose="02040503050406030204" pitchFamily="18" charset="0"/>
                          </a:rPr>
                          <m:t>.5</m:t>
                        </m:r>
                      </m:oMath>
                    </m:oMathPara>
                  </a14:m>
                  <a:endParaRPr lang="en-GB" dirty="0"/>
                </a:p>
              </p:txBody>
            </p:sp>
          </mc:Choice>
          <mc:Fallback xmlns="">
            <p:sp>
              <p:nvSpPr>
                <p:cNvPr id="90" name="TextBox 89">
                  <a:extLst>
                    <a:ext uri="{FF2B5EF4-FFF2-40B4-BE49-F238E27FC236}">
                      <a16:creationId xmlns:a16="http://schemas.microsoft.com/office/drawing/2014/main" id="{E45A986E-8C71-B245-B61F-FF6AA7533D2B}"/>
                    </a:ext>
                  </a:extLst>
                </p:cNvPr>
                <p:cNvSpPr txBox="1">
                  <a:spLocks noRot="1" noChangeAspect="1" noMove="1" noResize="1" noEditPoints="1" noAdjustHandles="1" noChangeArrowheads="1" noChangeShapeType="1" noTextEdit="1"/>
                </p:cNvSpPr>
                <p:nvPr/>
              </p:nvSpPr>
              <p:spPr>
                <a:xfrm>
                  <a:off x="3410896" y="4244213"/>
                  <a:ext cx="542136" cy="369332"/>
                </a:xfrm>
                <a:prstGeom prst="rect">
                  <a:avLst/>
                </a:prstGeom>
                <a:blipFill>
                  <a:blip r:embed="rId14"/>
                  <a:stretch>
                    <a:fillRect/>
                  </a:stretch>
                </a:blipFill>
              </p:spPr>
              <p:txBody>
                <a:bodyPr/>
                <a:lstStyle/>
                <a:p>
                  <a:r>
                    <a:rPr lang="en-GB">
                      <a:noFill/>
                    </a:rPr>
                    <a:t> </a:t>
                  </a:r>
                </a:p>
              </p:txBody>
            </p:sp>
          </mc:Fallback>
        </mc:AlternateContent>
        <p:sp>
          <p:nvSpPr>
            <p:cNvPr id="21" name="Left Brace 20">
              <a:extLst>
                <a:ext uri="{FF2B5EF4-FFF2-40B4-BE49-F238E27FC236}">
                  <a16:creationId xmlns:a16="http://schemas.microsoft.com/office/drawing/2014/main" id="{F380EE53-0D8C-8F40-B59A-A74332D6754C}"/>
                </a:ext>
              </a:extLst>
            </p:cNvPr>
            <p:cNvSpPr/>
            <p:nvPr/>
          </p:nvSpPr>
          <p:spPr>
            <a:xfrm rot="5400000">
              <a:off x="1997819" y="3878989"/>
              <a:ext cx="99995" cy="36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1" name="Left Brace 90">
              <a:extLst>
                <a:ext uri="{FF2B5EF4-FFF2-40B4-BE49-F238E27FC236}">
                  <a16:creationId xmlns:a16="http://schemas.microsoft.com/office/drawing/2014/main" id="{FCD7019A-30C6-2646-B60D-D4E8AD9539E6}"/>
                </a:ext>
              </a:extLst>
            </p:cNvPr>
            <p:cNvSpPr/>
            <p:nvPr/>
          </p:nvSpPr>
          <p:spPr>
            <a:xfrm rot="5400000">
              <a:off x="2539669" y="3700836"/>
              <a:ext cx="104662" cy="720000"/>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Left Brace 91">
              <a:extLst>
                <a:ext uri="{FF2B5EF4-FFF2-40B4-BE49-F238E27FC236}">
                  <a16:creationId xmlns:a16="http://schemas.microsoft.com/office/drawing/2014/main" id="{3397F7BD-9C88-0644-9246-107A659121BC}"/>
                </a:ext>
              </a:extLst>
            </p:cNvPr>
            <p:cNvSpPr/>
            <p:nvPr/>
          </p:nvSpPr>
          <p:spPr>
            <a:xfrm rot="5400000">
              <a:off x="3439052" y="3520219"/>
              <a:ext cx="105896" cy="1080000"/>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Left Brace 92">
              <a:extLst>
                <a:ext uri="{FF2B5EF4-FFF2-40B4-BE49-F238E27FC236}">
                  <a16:creationId xmlns:a16="http://schemas.microsoft.com/office/drawing/2014/main" id="{1F19DE7B-0432-AA41-9040-07AC0E5A91C8}"/>
                </a:ext>
              </a:extLst>
            </p:cNvPr>
            <p:cNvSpPr/>
            <p:nvPr/>
          </p:nvSpPr>
          <p:spPr>
            <a:xfrm rot="5400000">
              <a:off x="4708421" y="3329764"/>
              <a:ext cx="106253" cy="145909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923C263A-438F-EA42-B138-22DBC2B32C9D}"/>
                </a:ext>
              </a:extLst>
            </p:cNvPr>
            <p:cNvSpPr txBox="1"/>
            <p:nvPr/>
          </p:nvSpPr>
          <p:spPr>
            <a:xfrm>
              <a:off x="1838464" y="3706496"/>
              <a:ext cx="418704" cy="369332"/>
            </a:xfrm>
            <a:prstGeom prst="rect">
              <a:avLst/>
            </a:prstGeom>
            <a:noFill/>
          </p:spPr>
          <p:txBody>
            <a:bodyPr wrap="none" rtlCol="0">
              <a:spAutoFit/>
            </a:bodyPr>
            <a:lstStyle/>
            <a:p>
              <a:r>
                <a:rPr lang="en-GB" dirty="0"/>
                <a:t>00</a:t>
              </a:r>
            </a:p>
          </p:txBody>
        </p:sp>
        <p:sp>
          <p:nvSpPr>
            <p:cNvPr id="94" name="TextBox 93">
              <a:extLst>
                <a:ext uri="{FF2B5EF4-FFF2-40B4-BE49-F238E27FC236}">
                  <a16:creationId xmlns:a16="http://schemas.microsoft.com/office/drawing/2014/main" id="{5D9CAFCE-011C-C946-86DA-98BA74A7E4F2}"/>
                </a:ext>
              </a:extLst>
            </p:cNvPr>
            <p:cNvSpPr txBox="1"/>
            <p:nvPr/>
          </p:nvSpPr>
          <p:spPr>
            <a:xfrm>
              <a:off x="2383212" y="3709048"/>
              <a:ext cx="418704" cy="369332"/>
            </a:xfrm>
            <a:prstGeom prst="rect">
              <a:avLst/>
            </a:prstGeom>
            <a:noFill/>
          </p:spPr>
          <p:txBody>
            <a:bodyPr wrap="none" rtlCol="0">
              <a:spAutoFit/>
            </a:bodyPr>
            <a:lstStyle/>
            <a:p>
              <a:r>
                <a:rPr lang="en-GB" dirty="0"/>
                <a:t>01</a:t>
              </a:r>
            </a:p>
          </p:txBody>
        </p:sp>
        <p:sp>
          <p:nvSpPr>
            <p:cNvPr id="95" name="TextBox 94">
              <a:extLst>
                <a:ext uri="{FF2B5EF4-FFF2-40B4-BE49-F238E27FC236}">
                  <a16:creationId xmlns:a16="http://schemas.microsoft.com/office/drawing/2014/main" id="{F1F6707D-C033-6144-9406-C62E48BF03F7}"/>
                </a:ext>
              </a:extLst>
            </p:cNvPr>
            <p:cNvSpPr txBox="1"/>
            <p:nvPr/>
          </p:nvSpPr>
          <p:spPr>
            <a:xfrm>
              <a:off x="3284091" y="3706496"/>
              <a:ext cx="418704" cy="369332"/>
            </a:xfrm>
            <a:prstGeom prst="rect">
              <a:avLst/>
            </a:prstGeom>
            <a:noFill/>
          </p:spPr>
          <p:txBody>
            <a:bodyPr wrap="none" rtlCol="0">
              <a:spAutoFit/>
            </a:bodyPr>
            <a:lstStyle/>
            <a:p>
              <a:r>
                <a:rPr lang="en-GB" dirty="0"/>
                <a:t>10</a:t>
              </a:r>
            </a:p>
          </p:txBody>
        </p:sp>
        <p:sp>
          <p:nvSpPr>
            <p:cNvPr id="96" name="TextBox 95">
              <a:extLst>
                <a:ext uri="{FF2B5EF4-FFF2-40B4-BE49-F238E27FC236}">
                  <a16:creationId xmlns:a16="http://schemas.microsoft.com/office/drawing/2014/main" id="{11E35C60-8E4A-6544-A2A2-629EE689252E}"/>
                </a:ext>
              </a:extLst>
            </p:cNvPr>
            <p:cNvSpPr txBox="1"/>
            <p:nvPr/>
          </p:nvSpPr>
          <p:spPr>
            <a:xfrm>
              <a:off x="4552196" y="3702867"/>
              <a:ext cx="418704" cy="369332"/>
            </a:xfrm>
            <a:prstGeom prst="rect">
              <a:avLst/>
            </a:prstGeom>
            <a:noFill/>
          </p:spPr>
          <p:txBody>
            <a:bodyPr wrap="none" rtlCol="0">
              <a:spAutoFit/>
            </a:bodyPr>
            <a:lstStyle/>
            <a:p>
              <a:r>
                <a:rPr lang="en-GB" dirty="0"/>
                <a:t>11</a:t>
              </a:r>
            </a:p>
          </p:txBody>
        </p:sp>
      </p:grpSp>
      <p:grpSp>
        <p:nvGrpSpPr>
          <p:cNvPr id="29" name="Group 28">
            <a:extLst>
              <a:ext uri="{FF2B5EF4-FFF2-40B4-BE49-F238E27FC236}">
                <a16:creationId xmlns:a16="http://schemas.microsoft.com/office/drawing/2014/main" id="{B789DF74-C54F-984B-B6C8-A35717FC9EC6}"/>
              </a:ext>
            </a:extLst>
          </p:cNvPr>
          <p:cNvGrpSpPr/>
          <p:nvPr/>
        </p:nvGrpSpPr>
        <p:grpSpPr>
          <a:xfrm>
            <a:off x="3912592" y="4465443"/>
            <a:ext cx="369332" cy="436123"/>
            <a:chOff x="3912592" y="4465443"/>
            <a:chExt cx="369332" cy="436123"/>
          </a:xfrm>
        </p:grpSpPr>
        <p:cxnSp>
          <p:nvCxnSpPr>
            <p:cNvPr id="97" name="Straight Connector 96">
              <a:extLst>
                <a:ext uri="{FF2B5EF4-FFF2-40B4-BE49-F238E27FC236}">
                  <a16:creationId xmlns:a16="http://schemas.microsoft.com/office/drawing/2014/main" id="{67B23C00-8ABD-B947-B44F-740A99327D85}"/>
                </a:ext>
              </a:extLst>
            </p:cNvPr>
            <p:cNvCxnSpPr>
              <a:cxnSpLocks/>
            </p:cNvCxnSpPr>
            <p:nvPr/>
          </p:nvCxnSpPr>
          <p:spPr>
            <a:xfrm flipH="1">
              <a:off x="4039374" y="4466791"/>
              <a:ext cx="108000" cy="108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23FA03-6488-D344-930D-6B14558C2EF6}"/>
                </a:ext>
              </a:extLst>
            </p:cNvPr>
            <p:cNvCxnSpPr>
              <a:cxnSpLocks/>
            </p:cNvCxnSpPr>
            <p:nvPr/>
          </p:nvCxnSpPr>
          <p:spPr>
            <a:xfrm>
              <a:off x="4038026" y="4465443"/>
              <a:ext cx="108000" cy="108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925B873-0397-4F4D-A9F5-FB3CDB47BAC5}"/>
                    </a:ext>
                  </a:extLst>
                </p:cNvPr>
                <p:cNvSpPr/>
                <p:nvPr/>
              </p:nvSpPr>
              <p:spPr>
                <a:xfrm>
                  <a:off x="3912592" y="4532234"/>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dirty="0" smtClean="0">
                            <a:solidFill>
                              <a:srgbClr val="C00000"/>
                            </a:solidFill>
                            <a:latin typeface="Cambria Math" panose="02040503050406030204" pitchFamily="18" charset="0"/>
                          </a:rPr>
                          <m:t>𝑣</m:t>
                        </m:r>
                      </m:oMath>
                    </m:oMathPara>
                  </a14:m>
                  <a:endParaRPr lang="en-GB" dirty="0">
                    <a:solidFill>
                      <a:srgbClr val="C00000"/>
                    </a:solidFill>
                  </a:endParaRPr>
                </a:p>
              </p:txBody>
            </p:sp>
          </mc:Choice>
          <mc:Fallback xmlns="">
            <p:sp>
              <p:nvSpPr>
                <p:cNvPr id="28" name="Rectangle 27">
                  <a:extLst>
                    <a:ext uri="{FF2B5EF4-FFF2-40B4-BE49-F238E27FC236}">
                      <a16:creationId xmlns:a16="http://schemas.microsoft.com/office/drawing/2014/main" id="{E925B873-0397-4F4D-A9F5-FB3CDB47BAC5}"/>
                    </a:ext>
                  </a:extLst>
                </p:cNvPr>
                <p:cNvSpPr>
                  <a:spLocks noRot="1" noChangeAspect="1" noMove="1" noResize="1" noEditPoints="1" noAdjustHandles="1" noChangeArrowheads="1" noChangeShapeType="1" noTextEdit="1"/>
                </p:cNvSpPr>
                <p:nvPr/>
              </p:nvSpPr>
              <p:spPr>
                <a:xfrm>
                  <a:off x="3912592" y="4532234"/>
                  <a:ext cx="369332"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EF7BED82-5DFF-C943-9D5A-5FDE52AAC83B}"/>
                  </a:ext>
                </a:extLst>
              </p:cNvPr>
              <p:cNvGraphicFramePr>
                <a:graphicFrameLocks noGrp="1"/>
              </p:cNvGraphicFramePr>
              <p:nvPr>
                <p:extLst>
                  <p:ext uri="{D42A27DB-BD31-4B8C-83A1-F6EECF244321}">
                    <p14:modId xmlns:p14="http://schemas.microsoft.com/office/powerpoint/2010/main" val="1915751287"/>
                  </p:ext>
                </p:extLst>
              </p:nvPr>
            </p:nvGraphicFramePr>
            <p:xfrm>
              <a:off x="631007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8" name="Table 57">
                <a:extLst>
                  <a:ext uri="{FF2B5EF4-FFF2-40B4-BE49-F238E27FC236}">
                    <a16:creationId xmlns:a16="http://schemas.microsoft.com/office/drawing/2014/main" id="{EF7BED82-5DFF-C943-9D5A-5FDE52AAC83B}"/>
                  </a:ext>
                </a:extLst>
              </p:cNvPr>
              <p:cNvGraphicFramePr>
                <a:graphicFrameLocks noGrp="1"/>
              </p:cNvGraphicFramePr>
              <p:nvPr>
                <p:extLst>
                  <p:ext uri="{D42A27DB-BD31-4B8C-83A1-F6EECF244321}">
                    <p14:modId xmlns:p14="http://schemas.microsoft.com/office/powerpoint/2010/main" val="1915751287"/>
                  </p:ext>
                </p:extLst>
              </p:nvPr>
            </p:nvGraphicFramePr>
            <p:xfrm>
              <a:off x="631007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7"/>
                          <a:stretch>
                            <a:fillRect l="-170588" t="-6897" r="-2941" b="-4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7"/>
                          <a:stretch>
                            <a:fillRect t="-103333" r="-220690" b="-296667"/>
                          </a:stretch>
                        </a:blipFill>
                      </a:tcPr>
                    </a:tc>
                    <a:tc>
                      <a:txBody>
                        <a:bodyPr/>
                        <a:lstStyle/>
                        <a:p>
                          <a:endParaRPr lang="en-US"/>
                        </a:p>
                      </a:txBody>
                      <a:tcPr>
                        <a:blipFill>
                          <a:blip r:embed="rId17"/>
                          <a:stretch>
                            <a:fillRect l="-100000" t="-103333" r="-120690" b="-296667"/>
                          </a:stretch>
                        </a:blipFill>
                      </a:tcPr>
                    </a:tc>
                    <a:tc>
                      <a:txBody>
                        <a:bodyPr/>
                        <a:lstStyle/>
                        <a:p>
                          <a:endParaRPr lang="en-US"/>
                        </a:p>
                      </a:txBody>
                      <a:tcPr>
                        <a:blipFill>
                          <a:blip r:embed="rId17"/>
                          <a:stretch>
                            <a:fillRect l="-170588" t="-103333" r="-2941" b="-296667"/>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7"/>
                          <a:stretch>
                            <a:fillRect t="-210345" r="-220690" b="-206897"/>
                          </a:stretch>
                        </a:blipFill>
                      </a:tcPr>
                    </a:tc>
                    <a:tc>
                      <a:txBody>
                        <a:bodyPr/>
                        <a:lstStyle/>
                        <a:p>
                          <a:endParaRPr lang="en-US"/>
                        </a:p>
                      </a:txBody>
                      <a:tcPr>
                        <a:blipFill>
                          <a:blip r:embed="rId17"/>
                          <a:stretch>
                            <a:fillRect l="-100000" t="-210345" r="-120690" b="-206897"/>
                          </a:stretch>
                        </a:blipFill>
                      </a:tcPr>
                    </a:tc>
                    <a:tc>
                      <a:txBody>
                        <a:bodyPr/>
                        <a:lstStyle/>
                        <a:p>
                          <a:endParaRPr lang="en-US"/>
                        </a:p>
                      </a:txBody>
                      <a:tcPr>
                        <a:blipFill>
                          <a:blip r:embed="rId17"/>
                          <a:stretch>
                            <a:fillRect l="-170588" t="-210345" r="-2941" b="-2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7"/>
                          <a:stretch>
                            <a:fillRect t="-300000" r="-220690" b="-100000"/>
                          </a:stretch>
                        </a:blipFill>
                      </a:tcPr>
                    </a:tc>
                    <a:tc>
                      <a:txBody>
                        <a:bodyPr/>
                        <a:lstStyle/>
                        <a:p>
                          <a:endParaRPr lang="en-US"/>
                        </a:p>
                      </a:txBody>
                      <a:tcPr>
                        <a:blipFill>
                          <a:blip r:embed="rId17"/>
                          <a:stretch>
                            <a:fillRect l="-100000" t="-300000" r="-120690" b="-100000"/>
                          </a:stretch>
                        </a:blipFill>
                      </a:tcPr>
                    </a:tc>
                    <a:tc>
                      <a:txBody>
                        <a:bodyPr/>
                        <a:lstStyle/>
                        <a:p>
                          <a:endParaRPr lang="en-US"/>
                        </a:p>
                      </a:txBody>
                      <a:tcPr>
                        <a:blipFill>
                          <a:blip r:embed="rId17"/>
                          <a:stretch>
                            <a:fillRect l="-170588" t="-3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7"/>
                          <a:stretch>
                            <a:fillRect t="-413793" r="-220690" b="-3448"/>
                          </a:stretch>
                        </a:blipFill>
                      </a:tcPr>
                    </a:tc>
                    <a:tc>
                      <a:txBody>
                        <a:bodyPr/>
                        <a:lstStyle/>
                        <a:p>
                          <a:endParaRPr lang="en-US"/>
                        </a:p>
                      </a:txBody>
                      <a:tcPr>
                        <a:blipFill>
                          <a:blip r:embed="rId17"/>
                          <a:stretch>
                            <a:fillRect l="-100000" t="-413793" r="-120690" b="-3448"/>
                          </a:stretch>
                        </a:blipFill>
                      </a:tcPr>
                    </a:tc>
                    <a:tc>
                      <a:txBody>
                        <a:bodyPr/>
                        <a:lstStyle/>
                        <a:p>
                          <a:endParaRPr lang="en-US"/>
                        </a:p>
                      </a:txBody>
                      <a:tcPr>
                        <a:blipFill>
                          <a:blip r:embed="rId17"/>
                          <a:stretch>
                            <a:fillRect l="-170588" t="-413793" r="-2941" b="-3448"/>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9" name="Table 58">
                <a:extLst>
                  <a:ext uri="{FF2B5EF4-FFF2-40B4-BE49-F238E27FC236}">
                    <a16:creationId xmlns:a16="http://schemas.microsoft.com/office/drawing/2014/main" id="{AF000D30-008E-BE44-A92D-701FD57BA96B}"/>
                  </a:ext>
                </a:extLst>
              </p:cNvPr>
              <p:cNvGraphicFramePr>
                <a:graphicFrameLocks noGrp="1"/>
              </p:cNvGraphicFramePr>
              <p:nvPr>
                <p:extLst>
                  <p:ext uri="{D42A27DB-BD31-4B8C-83A1-F6EECF244321}">
                    <p14:modId xmlns:p14="http://schemas.microsoft.com/office/powerpoint/2010/main" val="3822158444"/>
                  </p:ext>
                </p:extLst>
              </p:nvPr>
            </p:nvGraphicFramePr>
            <p:xfrm>
              <a:off x="759091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9" name="Table 58">
                <a:extLst>
                  <a:ext uri="{FF2B5EF4-FFF2-40B4-BE49-F238E27FC236}">
                    <a16:creationId xmlns:a16="http://schemas.microsoft.com/office/drawing/2014/main" id="{AF000D30-008E-BE44-A92D-701FD57BA96B}"/>
                  </a:ext>
                </a:extLst>
              </p:cNvPr>
              <p:cNvGraphicFramePr>
                <a:graphicFrameLocks noGrp="1"/>
              </p:cNvGraphicFramePr>
              <p:nvPr>
                <p:extLst>
                  <p:ext uri="{D42A27DB-BD31-4B8C-83A1-F6EECF244321}">
                    <p14:modId xmlns:p14="http://schemas.microsoft.com/office/powerpoint/2010/main" val="3822158444"/>
                  </p:ext>
                </p:extLst>
              </p:nvPr>
            </p:nvGraphicFramePr>
            <p:xfrm>
              <a:off x="759091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8"/>
                          <a:stretch>
                            <a:fillRect l="-170588" t="-6897" r="-2941" b="-4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8"/>
                          <a:stretch>
                            <a:fillRect t="-103333" r="-220690" b="-296667"/>
                          </a:stretch>
                        </a:blipFill>
                      </a:tcPr>
                    </a:tc>
                    <a:tc>
                      <a:txBody>
                        <a:bodyPr/>
                        <a:lstStyle/>
                        <a:p>
                          <a:endParaRPr lang="en-US"/>
                        </a:p>
                      </a:txBody>
                      <a:tcPr>
                        <a:blipFill>
                          <a:blip r:embed="rId18"/>
                          <a:stretch>
                            <a:fillRect l="-100000" t="-103333" r="-120690" b="-296667"/>
                          </a:stretch>
                        </a:blipFill>
                      </a:tcPr>
                    </a:tc>
                    <a:tc>
                      <a:txBody>
                        <a:bodyPr/>
                        <a:lstStyle/>
                        <a:p>
                          <a:endParaRPr lang="en-US"/>
                        </a:p>
                      </a:txBody>
                      <a:tcPr>
                        <a:blipFill>
                          <a:blip r:embed="rId18"/>
                          <a:stretch>
                            <a:fillRect l="-170588" t="-103333" r="-2941" b="-296667"/>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8"/>
                          <a:stretch>
                            <a:fillRect t="-210345" r="-220690" b="-206897"/>
                          </a:stretch>
                        </a:blipFill>
                      </a:tcPr>
                    </a:tc>
                    <a:tc>
                      <a:txBody>
                        <a:bodyPr/>
                        <a:lstStyle/>
                        <a:p>
                          <a:endParaRPr lang="en-US"/>
                        </a:p>
                      </a:txBody>
                      <a:tcPr>
                        <a:blipFill>
                          <a:blip r:embed="rId18"/>
                          <a:stretch>
                            <a:fillRect l="-100000" t="-210345" r="-120690" b="-206897"/>
                          </a:stretch>
                        </a:blipFill>
                      </a:tcPr>
                    </a:tc>
                    <a:tc>
                      <a:txBody>
                        <a:bodyPr/>
                        <a:lstStyle/>
                        <a:p>
                          <a:endParaRPr lang="en-US"/>
                        </a:p>
                      </a:txBody>
                      <a:tcPr>
                        <a:blipFill>
                          <a:blip r:embed="rId18"/>
                          <a:stretch>
                            <a:fillRect l="-170588" t="-210345" r="-2941" b="-2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8"/>
                          <a:stretch>
                            <a:fillRect t="-300000" r="-220690" b="-100000"/>
                          </a:stretch>
                        </a:blipFill>
                      </a:tcPr>
                    </a:tc>
                    <a:tc>
                      <a:txBody>
                        <a:bodyPr/>
                        <a:lstStyle/>
                        <a:p>
                          <a:endParaRPr lang="en-US"/>
                        </a:p>
                      </a:txBody>
                      <a:tcPr>
                        <a:blipFill>
                          <a:blip r:embed="rId18"/>
                          <a:stretch>
                            <a:fillRect l="-100000" t="-300000" r="-120690" b="-100000"/>
                          </a:stretch>
                        </a:blipFill>
                      </a:tcPr>
                    </a:tc>
                    <a:tc>
                      <a:txBody>
                        <a:bodyPr/>
                        <a:lstStyle/>
                        <a:p>
                          <a:endParaRPr lang="en-US"/>
                        </a:p>
                      </a:txBody>
                      <a:tcPr>
                        <a:blipFill>
                          <a:blip r:embed="rId18"/>
                          <a:stretch>
                            <a:fillRect l="-170588" t="-3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8"/>
                          <a:stretch>
                            <a:fillRect t="-413793" r="-220690" b="-3448"/>
                          </a:stretch>
                        </a:blipFill>
                      </a:tcPr>
                    </a:tc>
                    <a:tc>
                      <a:txBody>
                        <a:bodyPr/>
                        <a:lstStyle/>
                        <a:p>
                          <a:endParaRPr lang="en-US"/>
                        </a:p>
                      </a:txBody>
                      <a:tcPr>
                        <a:blipFill>
                          <a:blip r:embed="rId18"/>
                          <a:stretch>
                            <a:fillRect l="-100000" t="-413793" r="-120690" b="-3448"/>
                          </a:stretch>
                        </a:blipFill>
                      </a:tcPr>
                    </a:tc>
                    <a:tc>
                      <a:txBody>
                        <a:bodyPr/>
                        <a:lstStyle/>
                        <a:p>
                          <a:endParaRPr lang="en-US"/>
                        </a:p>
                      </a:txBody>
                      <a:tcPr>
                        <a:blipFill>
                          <a:blip r:embed="rId18"/>
                          <a:stretch>
                            <a:fillRect l="-170588" t="-413793" r="-2941" b="-3448"/>
                          </a:stretch>
                        </a:blipFill>
                      </a:tcPr>
                    </a:tc>
                    <a:extLst>
                      <a:ext uri="{0D108BD9-81ED-4DB2-BD59-A6C34878D82A}">
                        <a16:rowId xmlns:a16="http://schemas.microsoft.com/office/drawing/2014/main" val="786113009"/>
                      </a:ext>
                    </a:extLst>
                  </a:tr>
                </a:tbl>
              </a:graphicData>
            </a:graphic>
          </p:graphicFrame>
        </mc:Fallback>
      </mc:AlternateContent>
      <p:sp>
        <p:nvSpPr>
          <p:cNvPr id="5" name="Rectangle 4">
            <a:extLst>
              <a:ext uri="{FF2B5EF4-FFF2-40B4-BE49-F238E27FC236}">
                <a16:creationId xmlns:a16="http://schemas.microsoft.com/office/drawing/2014/main" id="{508E1D26-38FD-0344-90C3-9AF00B0570F0}"/>
              </a:ext>
            </a:extLst>
          </p:cNvPr>
          <p:cNvSpPr/>
          <p:nvPr/>
        </p:nvSpPr>
        <p:spPr>
          <a:xfrm>
            <a:off x="7046092" y="1293300"/>
            <a:ext cx="418704" cy="369332"/>
          </a:xfrm>
          <a:prstGeom prst="rect">
            <a:avLst/>
          </a:prstGeom>
        </p:spPr>
        <p:txBody>
          <a:bodyPr wrap="none">
            <a:spAutoFit/>
          </a:bodyPr>
          <a:lstStyle/>
          <a:p>
            <a:r>
              <a:rPr lang="en-GB" dirty="0">
                <a:solidFill>
                  <a:srgbClr val="C00000"/>
                </a:solidFill>
              </a:rPr>
              <a:t>11</a:t>
            </a:r>
          </a:p>
        </p:txBody>
      </p:sp>
      <p:sp>
        <p:nvSpPr>
          <p:cNvPr id="60" name="Rectangle 59">
            <a:extLst>
              <a:ext uri="{FF2B5EF4-FFF2-40B4-BE49-F238E27FC236}">
                <a16:creationId xmlns:a16="http://schemas.microsoft.com/office/drawing/2014/main" id="{9BB16CD8-AEDF-D245-8189-D1C10272EA86}"/>
              </a:ext>
            </a:extLst>
          </p:cNvPr>
          <p:cNvSpPr/>
          <p:nvPr/>
        </p:nvSpPr>
        <p:spPr>
          <a:xfrm>
            <a:off x="7705344" y="1326141"/>
            <a:ext cx="276038" cy="307777"/>
          </a:xfrm>
          <a:prstGeom prst="rect">
            <a:avLst/>
          </a:prstGeom>
        </p:spPr>
        <p:txBody>
          <a:bodyPr wrap="none">
            <a:spAutoFit/>
          </a:bodyPr>
          <a:lstStyle/>
          <a:p>
            <a:r>
              <a:rPr lang="en-GB" sz="1400" dirty="0">
                <a:solidFill>
                  <a:srgbClr val="C00000"/>
                </a:solidFill>
              </a:rPr>
              <a:t>1</a:t>
            </a:r>
          </a:p>
        </p:txBody>
      </p:sp>
    </p:spTree>
    <p:extLst>
      <p:ext uri="{BB962C8B-B14F-4D97-AF65-F5344CB8AC3E}">
        <p14:creationId xmlns:p14="http://schemas.microsoft.com/office/powerpoint/2010/main" val="16608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a:xfrm>
                <a:off x="628650" y="1158240"/>
                <a:ext cx="7886700" cy="5563236"/>
              </a:xfrm>
            </p:spPr>
            <p:txBody>
              <a:bodyPr>
                <a:normAutofit/>
              </a:bodyPr>
              <a:lstStyle/>
              <a:p>
                <a:r>
                  <a:rPr lang="en-GB" dirty="0"/>
                  <a:t>Ordering of AB, C</a:t>
                </a:r>
              </a:p>
              <a:p>
                <a:r>
                  <a:rPr lang="en-GB" dirty="0"/>
                  <a:t>Sample values for BC\B</a:t>
                </a:r>
                <a:br>
                  <a:rPr lang="en-GB" dirty="0"/>
                </a:br>
                <a:r>
                  <a:rPr lang="en-GB" dirty="0"/>
                  <a:t>conditioned on B = 1 </a:t>
                </a:r>
                <a:br>
                  <a:rPr lang="en-GB" dirty="0"/>
                </a:br>
                <a:r>
                  <a:rPr lang="en-GB" dirty="0"/>
                  <a:t>from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2</m:t>
                        </m:r>
                      </m:sub>
                      <m:sup>
                        <m:r>
                          <a:rPr lang="de-DE" i="1">
                            <a:latin typeface="Cambria Math" panose="02040503050406030204" pitchFamily="18" charset="0"/>
                          </a:rPr>
                          <m:t>𝐵𝑁</m:t>
                        </m:r>
                      </m:sup>
                    </m:sSubSup>
                  </m:oMath>
                </a14:m>
                <a:endParaRPr lang="en-GB" dirty="0"/>
              </a:p>
              <a:p>
                <a:pPr lvl="1"/>
                <a:r>
                  <a:rPr lang="en-GB" dirty="0"/>
                  <a:t>With B = 1, it is a distribution</a:t>
                </a:r>
              </a:p>
              <a:p>
                <a:pPr lvl="2"/>
                <a:endParaRPr lang="en-GB" dirty="0"/>
              </a:p>
              <a:p>
                <a:pPr lvl="2"/>
                <a:endParaRPr lang="en-GB" dirty="0"/>
              </a:p>
              <a:p>
                <a:pPr lvl="2"/>
                <a:endParaRPr lang="en-GB" dirty="0"/>
              </a:p>
              <a:p>
                <a:pPr lvl="2"/>
                <a:r>
                  <a:rPr lang="en-GB" dirty="0"/>
                  <a:t>E.g., </a:t>
                </a:r>
                <a14:m>
                  <m:oMath xmlns:m="http://schemas.openxmlformats.org/officeDocument/2006/math">
                    <m:r>
                      <a:rPr lang="en-GB" i="1" dirty="0" smtClean="0">
                        <a:solidFill>
                          <a:srgbClr val="C00000"/>
                        </a:solidFill>
                        <a:latin typeface="Cambria Math" panose="02040503050406030204" pitchFamily="18" charset="0"/>
                      </a:rPr>
                      <m:t>𝑣</m:t>
                    </m:r>
                    <m:r>
                      <a:rPr lang="de-DE" b="0" i="1" dirty="0" smtClean="0">
                        <a:solidFill>
                          <a:srgbClr val="C00000"/>
                        </a:solidFill>
                        <a:latin typeface="Cambria Math" panose="02040503050406030204" pitchFamily="18" charset="0"/>
                      </a:rPr>
                      <m:t>=0.35</m:t>
                    </m:r>
                  </m:oMath>
                </a14:m>
                <a:r>
                  <a:rPr lang="en-GB" dirty="0"/>
                  <a:t> ➝ 0</a:t>
                </a:r>
              </a:p>
              <a:p>
                <a:r>
                  <a:rPr lang="en-GB" dirty="0"/>
                  <a:t>Sample: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solidFill>
                              <a:srgbClr val="C00000"/>
                            </a:solidFill>
                            <a:latin typeface="Cambria Math" panose="02040503050406030204" pitchFamily="18" charset="0"/>
                          </a:rPr>
                          <m:t>1</m:t>
                        </m:r>
                        <m:r>
                          <a:rPr lang="de-DE" b="0" i="1" smtClean="0">
                            <a:latin typeface="Cambria Math" panose="02040503050406030204" pitchFamily="18" charset="0"/>
                          </a:rPr>
                          <m:t>,</m:t>
                        </m:r>
                        <m:r>
                          <a:rPr lang="de-DE" b="0" i="1" smtClean="0">
                            <a:solidFill>
                              <a:srgbClr val="C00000"/>
                            </a:solidFill>
                            <a:latin typeface="Cambria Math" panose="02040503050406030204" pitchFamily="18" charset="0"/>
                          </a:rPr>
                          <m:t>1</m:t>
                        </m:r>
                        <m:r>
                          <a:rPr lang="de-DE" b="0" i="1" smtClean="0">
                            <a:latin typeface="Cambria Math" panose="02040503050406030204" pitchFamily="18" charset="0"/>
                          </a:rPr>
                          <m:t>,</m:t>
                        </m:r>
                        <m:r>
                          <a:rPr lang="de-DE" b="0" i="1" smtClean="0">
                            <a:solidFill>
                              <a:srgbClr val="C00000"/>
                            </a:solidFill>
                            <a:latin typeface="Cambria Math" panose="02040503050406030204" pitchFamily="18" charset="0"/>
                          </a:rPr>
                          <m:t>0</m:t>
                        </m:r>
                      </m:e>
                    </m:d>
                  </m:oMath>
                </a14:m>
                <a:endParaRPr lang="en-GB" dirty="0"/>
              </a:p>
              <a:p>
                <a:pPr lvl="1"/>
                <a14:m>
                  <m:oMath xmlns:m="http://schemas.openxmlformats.org/officeDocument/2006/math">
                    <m:r>
                      <a:rPr lang="en-GB" i="1" dirty="0">
                        <a:latin typeface="Cambria Math" panose="02040503050406030204" pitchFamily="18" charset="0"/>
                      </a:rPr>
                      <m:t>𝑄</m:t>
                    </m:r>
                  </m:oMath>
                </a14:m>
                <a:r>
                  <a:rPr lang="en-GB" dirty="0"/>
                  <a:t> weight: </a:t>
                </a:r>
                <a14:m>
                  <m:oMath xmlns:m="http://schemas.openxmlformats.org/officeDocument/2006/math">
                    <m:r>
                      <a:rPr lang="en-GB" i="1" dirty="0" smtClean="0">
                        <a:latin typeface="Cambria Math" panose="02040503050406030204" pitchFamily="18" charset="0"/>
                      </a:rPr>
                      <m:t>𝑄</m:t>
                    </m:r>
                    <m:d>
                      <m:dPr>
                        <m:ctrlPr>
                          <a:rPr lang="de-DE" b="0" i="1" dirty="0" smtClean="0">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m:t>
                            </m:r>
                            <m:r>
                              <a:rPr lang="de-DE" b="0" i="1" smtClean="0">
                                <a:latin typeface="Cambria Math" panose="02040503050406030204" pitchFamily="18" charset="0"/>
                              </a:rPr>
                              <m:t>0</m:t>
                            </m:r>
                          </m:e>
                        </m:d>
                      </m:e>
                    </m:d>
                    <m:r>
                      <a:rPr lang="de-DE" b="0" i="1" dirty="0" smtClean="0">
                        <a:latin typeface="Cambria Math" panose="02040503050406030204" pitchFamily="18" charset="0"/>
                      </a:rPr>
                      <m:t>=0.4</m:t>
                    </m:r>
                    <m:r>
                      <a:rPr lang="de-DE" b="0" i="1" dirty="0" smtClean="0">
                        <a:latin typeface="Cambria Math" panose="02040503050406030204" pitchFamily="18" charset="0"/>
                        <a:ea typeface="Cambria Math" panose="02040503050406030204" pitchFamily="18" charset="0"/>
                      </a:rPr>
                      <m:t>∙0.8</m:t>
                    </m:r>
                  </m:oMath>
                </a14:m>
                <a:endParaRPr lang="en-GB" dirty="0"/>
              </a:p>
              <a:p>
                <a:pPr lvl="1"/>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oMath>
                </a14:m>
                <a:r>
                  <a:rPr lang="en-GB" dirty="0"/>
                  <a:t> weight: </a:t>
                </a:r>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b="0" i="1" smtClean="0">
                            <a:latin typeface="Cambria Math" panose="02040503050406030204" pitchFamily="18" charset="0"/>
                            <a:ea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e>
                    </m:d>
                    <m:r>
                      <a:rPr lang="de-DE" b="0" i="1" smtClean="0">
                        <a:latin typeface="Cambria Math" panose="02040503050406030204" pitchFamily="18" charset="0"/>
                        <a:ea typeface="Cambria Math" panose="02040503050406030204" pitchFamily="18" charset="0"/>
                      </a:rPr>
                      <m:t>=1∙4∙4</m:t>
                    </m:r>
                  </m:oMath>
                </a14:m>
                <a:endParaRPr lang="en-GB" dirty="0"/>
              </a:p>
              <a:p>
                <a:pPr lvl="1"/>
                <a14:m>
                  <m:oMath xmlns:m="http://schemas.openxmlformats.org/officeDocument/2006/math">
                    <m:r>
                      <a:rPr lang="de-DE" b="0" i="1" smtClean="0">
                        <a:latin typeface="Cambria Math" panose="02040503050406030204" pitchFamily="18" charset="0"/>
                      </a:rPr>
                      <m:t>𝑤</m:t>
                    </m:r>
                    <m:d>
                      <m:dPr>
                        <m:ctrlPr>
                          <a:rPr lang="de-DE" b="0" i="1" smtClean="0">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e>
                    </m:d>
                    <m:r>
                      <a:rPr lang="de-DE" b="0" i="0" smtClean="0">
                        <a:latin typeface="Cambria Math" panose="02040503050406030204" pitchFamily="18" charset="0"/>
                      </a:rPr>
                      <m:t>=</m:t>
                    </m:r>
                    <m:f>
                      <m:fPr>
                        <m:ctrlPr>
                          <a:rPr lang="de-DE" b="0" i="1" smtClean="0">
                            <a:latin typeface="Cambria Math" panose="02040503050406030204" pitchFamily="18" charset="0"/>
                          </a:rPr>
                        </m:ctrlPr>
                      </m:fPr>
                      <m:num>
                        <m:r>
                          <a:rPr lang="de-DE" b="0" i="0" smtClean="0">
                            <a:latin typeface="Cambria Math" panose="02040503050406030204" pitchFamily="18" charset="0"/>
                          </a:rPr>
                          <m:t>16</m:t>
                        </m:r>
                      </m:num>
                      <m:den>
                        <m:r>
                          <a:rPr lang="de-DE" b="0" i="1" smtClean="0">
                            <a:latin typeface="Cambria Math" panose="02040503050406030204" pitchFamily="18" charset="0"/>
                          </a:rPr>
                          <m:t>0.32</m:t>
                        </m:r>
                      </m:den>
                    </m:f>
                    <m:r>
                      <a:rPr lang="de-DE" b="0" i="1" smtClean="0">
                        <a:latin typeface="Cambria Math" panose="02040503050406030204" pitchFamily="18" charset="0"/>
                      </a:rPr>
                      <m:t>=50</m:t>
                    </m:r>
                  </m:oMath>
                </a14:m>
                <a:endParaRPr lang="en-GB" dirty="0"/>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xfrm>
                <a:off x="628650" y="1158240"/>
                <a:ext cx="7886700" cy="5563236"/>
              </a:xfrm>
              <a:blipFill>
                <a:blip r:embed="rId2"/>
                <a:stretch>
                  <a:fillRect l="-1447" t="-159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12"/>
          </p:nvPr>
        </p:nvSpPr>
        <p:spPr/>
        <p:txBody>
          <a:bodyPr/>
          <a:lstStyle/>
          <a:p>
            <a:fld id="{67C9959E-8E6B-B04C-9955-EA096F41CA7A}" type="slidenum">
              <a:rPr lang="en-GB" smtClean="0"/>
              <a:t>23</a:t>
            </a:fld>
            <a:endParaRPr lang="en-GB"/>
          </a:p>
        </p:txBody>
      </p:sp>
      <p:grpSp>
        <p:nvGrpSpPr>
          <p:cNvPr id="33" name="Group 32">
            <a:extLst>
              <a:ext uri="{FF2B5EF4-FFF2-40B4-BE49-F238E27FC236}">
                <a16:creationId xmlns:a16="http://schemas.microsoft.com/office/drawing/2014/main" id="{1277673C-5687-C74D-A5D1-C8DB524EE208}"/>
              </a:ext>
            </a:extLst>
          </p:cNvPr>
          <p:cNvGrpSpPr/>
          <p:nvPr/>
        </p:nvGrpSpPr>
        <p:grpSpPr>
          <a:xfrm>
            <a:off x="4600383" y="1214053"/>
            <a:ext cx="2060302" cy="723339"/>
            <a:chOff x="928007" y="1424867"/>
            <a:chExt cx="2060302" cy="723339"/>
          </a:xfrm>
        </p:grpSpPr>
        <p:sp>
          <p:nvSpPr>
            <p:cNvPr id="6" name="Oval 5">
              <a:extLst>
                <a:ext uri="{FF2B5EF4-FFF2-40B4-BE49-F238E27FC236}">
                  <a16:creationId xmlns:a16="http://schemas.microsoft.com/office/drawing/2014/main" id="{B092C914-C54B-EE49-BEFA-460825FDA57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7" name="Oval 6">
              <a:extLst>
                <a:ext uri="{FF2B5EF4-FFF2-40B4-BE49-F238E27FC236}">
                  <a16:creationId xmlns:a16="http://schemas.microsoft.com/office/drawing/2014/main" id="{380C8E3D-47EE-CD49-8048-586CFF75F24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8" name="Oval 7">
              <a:extLst>
                <a:ext uri="{FF2B5EF4-FFF2-40B4-BE49-F238E27FC236}">
                  <a16:creationId xmlns:a16="http://schemas.microsoft.com/office/drawing/2014/main" id="{DFB5DD1F-8C23-2245-9EC4-C3B2DBA251D7}"/>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10" name="Straight Connector 9">
              <a:extLst>
                <a:ext uri="{FF2B5EF4-FFF2-40B4-BE49-F238E27FC236}">
                  <a16:creationId xmlns:a16="http://schemas.microsoft.com/office/drawing/2014/main" id="{8362823A-BCAF-9944-B933-23BDA91FE17E}"/>
                </a:ext>
              </a:extLst>
            </p:cNvPr>
            <p:cNvCxnSpPr>
              <a:stCxn id="6" idx="6"/>
              <a:endCxn id="7"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EF3659-4FE7-734D-98D4-08384E7C7E42}"/>
                </a:ext>
              </a:extLst>
            </p:cNvPr>
            <p:cNvCxnSpPr>
              <a:cxnSpLocks/>
              <a:stCxn id="7" idx="6"/>
              <a:endCxn id="8"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4F9B5D9-57FD-3548-96C3-783F8DD4004A}"/>
                </a:ext>
              </a:extLst>
            </p:cNvPr>
            <p:cNvSpPr/>
            <p:nvPr/>
          </p:nvSpPr>
          <p:spPr>
            <a:xfrm>
              <a:off x="1479082"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F463637-9B90-2948-9C08-A6FC6282B1C0}"/>
                </a:ext>
              </a:extLst>
            </p:cNvPr>
            <p:cNvSpPr/>
            <p:nvPr/>
          </p:nvSpPr>
          <p:spPr>
            <a:xfrm>
              <a:off x="2329233"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EB51FE49-81BE-B442-9189-1E18CD88E5CA}"/>
                </a:ext>
              </a:extLst>
            </p:cNvPr>
            <p:cNvCxnSpPr>
              <a:cxnSpLocks/>
              <a:stCxn id="19" idx="2"/>
              <a:endCxn id="7"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4E04E0-B391-884D-ACF3-8DCBA76C2856}"/>
                </a:ext>
              </a:extLst>
            </p:cNvPr>
            <p:cNvSpPr/>
            <p:nvPr/>
          </p:nvSpPr>
          <p:spPr>
            <a:xfrm>
              <a:off x="1904158" y="154485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0BC575-D882-BC4E-9DCF-A46AFA4E1EA2}"/>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BC88BA-C903-9F42-8E1D-D3230A6AD933}"/>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63487B-36A1-6245-BE47-A0E2D5E63D18}"/>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167"/>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A7CEC3E4-6040-D04C-8810-1C408778C423}"/>
              </a:ext>
            </a:extLst>
          </p:cNvPr>
          <p:cNvGrpSpPr/>
          <p:nvPr/>
        </p:nvGrpSpPr>
        <p:grpSpPr>
          <a:xfrm>
            <a:off x="6947015" y="1470304"/>
            <a:ext cx="1792697" cy="661388"/>
            <a:chOff x="4566260" y="1717898"/>
            <a:chExt cx="1792697" cy="661388"/>
          </a:xfrm>
        </p:grpSpPr>
        <p:sp>
          <p:nvSpPr>
            <p:cNvPr id="69" name="Rounded Rectangle 68">
              <a:extLst>
                <a:ext uri="{FF2B5EF4-FFF2-40B4-BE49-F238E27FC236}">
                  <a16:creationId xmlns:a16="http://schemas.microsoft.com/office/drawing/2014/main" id="{A1B0A1BC-231C-4D48-AA9C-13589F37676A}"/>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70" name="Rounded Rectangle 69">
              <a:extLst>
                <a:ext uri="{FF2B5EF4-FFF2-40B4-BE49-F238E27FC236}">
                  <a16:creationId xmlns:a16="http://schemas.microsoft.com/office/drawing/2014/main" id="{91769C11-304B-EE45-A73B-88F094CA85F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71" name="Straight Connector 70">
              <a:extLst>
                <a:ext uri="{FF2B5EF4-FFF2-40B4-BE49-F238E27FC236}">
                  <a16:creationId xmlns:a16="http://schemas.microsoft.com/office/drawing/2014/main" id="{40D6F5BB-4008-FF4E-965F-CFE8EA64C83C}"/>
                </a:ext>
              </a:extLst>
            </p:cNvPr>
            <p:cNvCxnSpPr>
              <a:cxnSpLocks/>
              <a:stCxn id="70" idx="1"/>
              <a:endCxn id="6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412334D-4121-044B-9501-FE66077E1B3D}"/>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6"/>
                  <a:stretch>
                    <a:fillRect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54EF3AC-3F07-FA47-BCA9-F3766372B07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7"/>
                  <a:stretch>
                    <a:fillRect b="-4167"/>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5C7772E2-0BA6-7E42-A0E8-EC1BE5DA5FCE}"/>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extLst>
                  <p:ext uri="{D42A27DB-BD31-4B8C-83A1-F6EECF244321}">
                    <p14:modId xmlns:p14="http://schemas.microsoft.com/office/powerpoint/2010/main" val="1491093916"/>
                  </p:ext>
                </p:extLst>
              </p:nvPr>
            </p:nvGraphicFramePr>
            <p:xfrm>
              <a:off x="631007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extLst>
                  <p:ext uri="{D42A27DB-BD31-4B8C-83A1-F6EECF244321}">
                    <p14:modId xmlns:p14="http://schemas.microsoft.com/office/powerpoint/2010/main" val="1491093916"/>
                  </p:ext>
                </p:extLst>
              </p:nvPr>
            </p:nvGraphicFramePr>
            <p:xfrm>
              <a:off x="631007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8"/>
                          <a:stretch>
                            <a:fillRect l="-170588" t="-6897" r="-2941" b="-4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8"/>
                          <a:stretch>
                            <a:fillRect t="-103333" r="-220690" b="-296667"/>
                          </a:stretch>
                        </a:blipFill>
                      </a:tcPr>
                    </a:tc>
                    <a:tc>
                      <a:txBody>
                        <a:bodyPr/>
                        <a:lstStyle/>
                        <a:p>
                          <a:endParaRPr lang="en-US"/>
                        </a:p>
                      </a:txBody>
                      <a:tcPr>
                        <a:blipFill>
                          <a:blip r:embed="rId8"/>
                          <a:stretch>
                            <a:fillRect l="-100000" t="-103333" r="-120690" b="-296667"/>
                          </a:stretch>
                        </a:blipFill>
                      </a:tcPr>
                    </a:tc>
                    <a:tc>
                      <a:txBody>
                        <a:bodyPr/>
                        <a:lstStyle/>
                        <a:p>
                          <a:endParaRPr lang="en-US"/>
                        </a:p>
                      </a:txBody>
                      <a:tcPr>
                        <a:blipFill>
                          <a:blip r:embed="rId8"/>
                          <a:stretch>
                            <a:fillRect l="-170588" t="-103333" r="-2941" b="-296667"/>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8"/>
                          <a:stretch>
                            <a:fillRect t="-210345" r="-220690" b="-206897"/>
                          </a:stretch>
                        </a:blipFill>
                      </a:tcPr>
                    </a:tc>
                    <a:tc>
                      <a:txBody>
                        <a:bodyPr/>
                        <a:lstStyle/>
                        <a:p>
                          <a:endParaRPr lang="en-US"/>
                        </a:p>
                      </a:txBody>
                      <a:tcPr>
                        <a:blipFill>
                          <a:blip r:embed="rId8"/>
                          <a:stretch>
                            <a:fillRect l="-100000" t="-210345" r="-120690" b="-206897"/>
                          </a:stretch>
                        </a:blipFill>
                      </a:tcPr>
                    </a:tc>
                    <a:tc>
                      <a:txBody>
                        <a:bodyPr/>
                        <a:lstStyle/>
                        <a:p>
                          <a:endParaRPr lang="en-US"/>
                        </a:p>
                      </a:txBody>
                      <a:tcPr>
                        <a:blipFill>
                          <a:blip r:embed="rId8"/>
                          <a:stretch>
                            <a:fillRect l="-170588" t="-210345" r="-2941" b="-2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8"/>
                          <a:stretch>
                            <a:fillRect t="-300000" r="-220690" b="-100000"/>
                          </a:stretch>
                        </a:blipFill>
                      </a:tcPr>
                    </a:tc>
                    <a:tc>
                      <a:txBody>
                        <a:bodyPr/>
                        <a:lstStyle/>
                        <a:p>
                          <a:endParaRPr lang="en-US"/>
                        </a:p>
                      </a:txBody>
                      <a:tcPr>
                        <a:blipFill>
                          <a:blip r:embed="rId8"/>
                          <a:stretch>
                            <a:fillRect l="-100000" t="-300000" r="-120690" b="-100000"/>
                          </a:stretch>
                        </a:blipFill>
                      </a:tcPr>
                    </a:tc>
                    <a:tc>
                      <a:txBody>
                        <a:bodyPr/>
                        <a:lstStyle/>
                        <a:p>
                          <a:endParaRPr lang="en-US"/>
                        </a:p>
                      </a:txBody>
                      <a:tcPr>
                        <a:blipFill>
                          <a:blip r:embed="rId8"/>
                          <a:stretch>
                            <a:fillRect l="-170588" t="-3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8"/>
                          <a:stretch>
                            <a:fillRect t="-413793" r="-220690" b="-3448"/>
                          </a:stretch>
                        </a:blipFill>
                      </a:tcPr>
                    </a:tc>
                    <a:tc>
                      <a:txBody>
                        <a:bodyPr/>
                        <a:lstStyle/>
                        <a:p>
                          <a:endParaRPr lang="en-US"/>
                        </a:p>
                      </a:txBody>
                      <a:tcPr>
                        <a:blipFill>
                          <a:blip r:embed="rId8"/>
                          <a:stretch>
                            <a:fillRect l="-100000" t="-413793" r="-120690" b="-3448"/>
                          </a:stretch>
                        </a:blipFill>
                      </a:tcPr>
                    </a:tc>
                    <a:tc>
                      <a:txBody>
                        <a:bodyPr/>
                        <a:lstStyle/>
                        <a:p>
                          <a:endParaRPr lang="en-US"/>
                        </a:p>
                      </a:txBody>
                      <a:tcPr>
                        <a:blipFill>
                          <a:blip r:embed="rId8"/>
                          <a:stretch>
                            <a:fillRect l="-170588" t="-413793" r="-2941" b="-3448"/>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nvGraphicFramePr>
            <p:xfrm>
              <a:off x="5846621"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nvGraphicFramePr>
            <p:xfrm>
              <a:off x="5846621"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9"/>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9"/>
                          <a:stretch>
                            <a:fillRect l="-3448" t="-106667" r="-275862" b="-293333"/>
                          </a:stretch>
                        </a:blipFill>
                      </a:tcPr>
                    </a:tc>
                    <a:tc>
                      <a:txBody>
                        <a:bodyPr/>
                        <a:lstStyle/>
                        <a:p>
                          <a:endParaRPr lang="en-US"/>
                        </a:p>
                      </a:txBody>
                      <a:tcPr>
                        <a:blipFill>
                          <a:blip r:embed="rId9"/>
                          <a:stretch>
                            <a:fillRect l="-107143" t="-106667" r="-185714" b="-293333"/>
                          </a:stretch>
                        </a:blipFill>
                      </a:tcPr>
                    </a:tc>
                    <a:tc>
                      <a:txBody>
                        <a:bodyPr/>
                        <a:lstStyle/>
                        <a:p>
                          <a:endParaRPr lang="en-US"/>
                        </a:p>
                      </a:txBody>
                      <a:tcPr>
                        <a:blipFill>
                          <a:blip r:embed="rId9"/>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9"/>
                          <a:stretch>
                            <a:fillRect l="-3448" t="-213793" r="-275862" b="-203448"/>
                          </a:stretch>
                        </a:blipFill>
                      </a:tcPr>
                    </a:tc>
                    <a:tc>
                      <a:txBody>
                        <a:bodyPr/>
                        <a:lstStyle/>
                        <a:p>
                          <a:endParaRPr lang="en-US"/>
                        </a:p>
                      </a:txBody>
                      <a:tcPr>
                        <a:blipFill>
                          <a:blip r:embed="rId9"/>
                          <a:stretch>
                            <a:fillRect l="-107143" t="-213793" r="-185714" b="-203448"/>
                          </a:stretch>
                        </a:blipFill>
                      </a:tcPr>
                    </a:tc>
                    <a:tc>
                      <a:txBody>
                        <a:bodyPr/>
                        <a:lstStyle/>
                        <a:p>
                          <a:endParaRPr lang="en-US"/>
                        </a:p>
                      </a:txBody>
                      <a:tcPr>
                        <a:blipFill>
                          <a:blip r:embed="rId9"/>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9"/>
                          <a:stretch>
                            <a:fillRect l="-3448" t="-303333" r="-275862" b="-96667"/>
                          </a:stretch>
                        </a:blipFill>
                      </a:tcPr>
                    </a:tc>
                    <a:tc>
                      <a:txBody>
                        <a:bodyPr/>
                        <a:lstStyle/>
                        <a:p>
                          <a:endParaRPr lang="en-US"/>
                        </a:p>
                      </a:txBody>
                      <a:tcPr>
                        <a:blipFill>
                          <a:blip r:embed="rId9"/>
                          <a:stretch>
                            <a:fillRect l="-107143" t="-303333" r="-185714" b="-96667"/>
                          </a:stretch>
                        </a:blipFill>
                      </a:tcPr>
                    </a:tc>
                    <a:tc>
                      <a:txBody>
                        <a:bodyPr/>
                        <a:lstStyle/>
                        <a:p>
                          <a:endParaRPr lang="en-US"/>
                        </a:p>
                      </a:txBody>
                      <a:tcPr>
                        <a:blipFill>
                          <a:blip r:embed="rId9"/>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9"/>
                          <a:stretch>
                            <a:fillRect l="-3448" t="-417241" r="-275862"/>
                          </a:stretch>
                        </a:blipFill>
                      </a:tcPr>
                    </a:tc>
                    <a:tc>
                      <a:txBody>
                        <a:bodyPr/>
                        <a:lstStyle/>
                        <a:p>
                          <a:endParaRPr lang="en-US"/>
                        </a:p>
                      </a:txBody>
                      <a:tcPr>
                        <a:blipFill>
                          <a:blip r:embed="rId9"/>
                          <a:stretch>
                            <a:fillRect l="-107143" t="-417241" r="-185714"/>
                          </a:stretch>
                        </a:blipFill>
                      </a:tcPr>
                    </a:tc>
                    <a:tc>
                      <a:txBody>
                        <a:bodyPr/>
                        <a:lstStyle/>
                        <a:p>
                          <a:endParaRPr lang="en-US"/>
                        </a:p>
                      </a:txBody>
                      <a:tcPr>
                        <a:blipFill>
                          <a:blip r:embed="rId9"/>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nvGraphicFramePr>
            <p:xfrm>
              <a:off x="7392274"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nvGraphicFramePr>
            <p:xfrm>
              <a:off x="7392274"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0"/>
                          <a:stretch>
                            <a:fillRect l="-116000" t="-10345"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0"/>
                          <a:stretch>
                            <a:fillRect l="-3448" t="-106667" r="-272414" b="-293333"/>
                          </a:stretch>
                        </a:blipFill>
                      </a:tcPr>
                    </a:tc>
                    <a:tc>
                      <a:txBody>
                        <a:bodyPr/>
                        <a:lstStyle/>
                        <a:p>
                          <a:endParaRPr lang="en-US"/>
                        </a:p>
                      </a:txBody>
                      <a:tcPr>
                        <a:blipFill>
                          <a:blip r:embed="rId10"/>
                          <a:stretch>
                            <a:fillRect l="-107143" t="-106667" r="-182143" b="-293333"/>
                          </a:stretch>
                        </a:blipFill>
                      </a:tcPr>
                    </a:tc>
                    <a:tc>
                      <a:txBody>
                        <a:bodyPr/>
                        <a:lstStyle/>
                        <a:p>
                          <a:endParaRPr lang="en-US"/>
                        </a:p>
                      </a:txBody>
                      <a:tcPr>
                        <a:blipFill>
                          <a:blip r:embed="rId10"/>
                          <a:stretch>
                            <a:fillRect l="-116000" t="-106667"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0"/>
                          <a:stretch>
                            <a:fillRect l="-3448" t="-213793" r="-272414" b="-203448"/>
                          </a:stretch>
                        </a:blipFill>
                      </a:tcPr>
                    </a:tc>
                    <a:tc>
                      <a:txBody>
                        <a:bodyPr/>
                        <a:lstStyle/>
                        <a:p>
                          <a:endParaRPr lang="en-US"/>
                        </a:p>
                      </a:txBody>
                      <a:tcPr>
                        <a:blipFill>
                          <a:blip r:embed="rId10"/>
                          <a:stretch>
                            <a:fillRect l="-107143" t="-213793" r="-182143" b="-203448"/>
                          </a:stretch>
                        </a:blipFill>
                      </a:tcPr>
                    </a:tc>
                    <a:tc>
                      <a:txBody>
                        <a:bodyPr/>
                        <a:lstStyle/>
                        <a:p>
                          <a:endParaRPr lang="en-US"/>
                        </a:p>
                      </a:txBody>
                      <a:tcPr>
                        <a:blipFill>
                          <a:blip r:embed="rId10"/>
                          <a:stretch>
                            <a:fillRect l="-116000" t="-213793"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0"/>
                          <a:stretch>
                            <a:fillRect l="-3448" t="-303333" r="-272414" b="-96667"/>
                          </a:stretch>
                        </a:blipFill>
                      </a:tcPr>
                    </a:tc>
                    <a:tc>
                      <a:txBody>
                        <a:bodyPr/>
                        <a:lstStyle/>
                        <a:p>
                          <a:endParaRPr lang="en-US"/>
                        </a:p>
                      </a:txBody>
                      <a:tcPr>
                        <a:blipFill>
                          <a:blip r:embed="rId10"/>
                          <a:stretch>
                            <a:fillRect l="-107143" t="-303333" r="-182143" b="-96667"/>
                          </a:stretch>
                        </a:blipFill>
                      </a:tcPr>
                    </a:tc>
                    <a:tc>
                      <a:txBody>
                        <a:bodyPr/>
                        <a:lstStyle/>
                        <a:p>
                          <a:endParaRPr lang="en-US"/>
                        </a:p>
                      </a:txBody>
                      <a:tcPr>
                        <a:blipFill>
                          <a:blip r:embed="rId10"/>
                          <a:stretch>
                            <a:fillRect l="-116000" t="-303333"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0"/>
                          <a:stretch>
                            <a:fillRect l="-3448" t="-417241" r="-272414"/>
                          </a:stretch>
                        </a:blipFill>
                      </a:tcPr>
                    </a:tc>
                    <a:tc>
                      <a:txBody>
                        <a:bodyPr/>
                        <a:lstStyle/>
                        <a:p>
                          <a:endParaRPr lang="en-US"/>
                        </a:p>
                      </a:txBody>
                      <a:tcPr>
                        <a:blipFill>
                          <a:blip r:embed="rId10"/>
                          <a:stretch>
                            <a:fillRect l="-107143" t="-417241" r="-182143"/>
                          </a:stretch>
                        </a:blipFill>
                      </a:tcPr>
                    </a:tc>
                    <a:tc>
                      <a:txBody>
                        <a:bodyPr/>
                        <a:lstStyle/>
                        <a:p>
                          <a:endParaRPr lang="en-US"/>
                        </a:p>
                      </a:txBody>
                      <a:tcPr>
                        <a:blipFill>
                          <a:blip r:embed="rId10"/>
                          <a:stretch>
                            <a:fillRect l="-116000" t="-417241"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2082083E-CD05-564A-B460-325E1BEDF5C5}"/>
                  </a:ext>
                </a:extLst>
              </p:cNvPr>
              <p:cNvGraphicFramePr>
                <a:graphicFrameLocks noGrp="1"/>
              </p:cNvGraphicFramePr>
              <p:nvPr>
                <p:extLst>
                  <p:ext uri="{D42A27DB-BD31-4B8C-83A1-F6EECF244321}">
                    <p14:modId xmlns:p14="http://schemas.microsoft.com/office/powerpoint/2010/main" val="2070592867"/>
                  </p:ext>
                </p:extLst>
              </p:nvPr>
            </p:nvGraphicFramePr>
            <p:xfrm>
              <a:off x="759091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3" name="Table 52">
                <a:extLst>
                  <a:ext uri="{FF2B5EF4-FFF2-40B4-BE49-F238E27FC236}">
                    <a16:creationId xmlns:a16="http://schemas.microsoft.com/office/drawing/2014/main" id="{2082083E-CD05-564A-B460-325E1BEDF5C5}"/>
                  </a:ext>
                </a:extLst>
              </p:cNvPr>
              <p:cNvGraphicFramePr>
                <a:graphicFrameLocks noGrp="1"/>
              </p:cNvGraphicFramePr>
              <p:nvPr>
                <p:extLst>
                  <p:ext uri="{D42A27DB-BD31-4B8C-83A1-F6EECF244321}">
                    <p14:modId xmlns:p14="http://schemas.microsoft.com/office/powerpoint/2010/main" val="2070592867"/>
                  </p:ext>
                </p:extLst>
              </p:nvPr>
            </p:nvGraphicFramePr>
            <p:xfrm>
              <a:off x="759091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1"/>
                          <a:stretch>
                            <a:fillRect l="-170588" t="-6897" r="-2941" b="-4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1"/>
                          <a:stretch>
                            <a:fillRect t="-103333" r="-220690" b="-296667"/>
                          </a:stretch>
                        </a:blipFill>
                      </a:tcPr>
                    </a:tc>
                    <a:tc>
                      <a:txBody>
                        <a:bodyPr/>
                        <a:lstStyle/>
                        <a:p>
                          <a:endParaRPr lang="en-US"/>
                        </a:p>
                      </a:txBody>
                      <a:tcPr>
                        <a:blipFill>
                          <a:blip r:embed="rId11"/>
                          <a:stretch>
                            <a:fillRect l="-100000" t="-103333" r="-120690" b="-296667"/>
                          </a:stretch>
                        </a:blipFill>
                      </a:tcPr>
                    </a:tc>
                    <a:tc>
                      <a:txBody>
                        <a:bodyPr/>
                        <a:lstStyle/>
                        <a:p>
                          <a:endParaRPr lang="en-US"/>
                        </a:p>
                      </a:txBody>
                      <a:tcPr>
                        <a:blipFill>
                          <a:blip r:embed="rId11"/>
                          <a:stretch>
                            <a:fillRect l="-170588" t="-103333" r="-2941" b="-296667"/>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1"/>
                          <a:stretch>
                            <a:fillRect t="-210345" r="-220690" b="-206897"/>
                          </a:stretch>
                        </a:blipFill>
                      </a:tcPr>
                    </a:tc>
                    <a:tc>
                      <a:txBody>
                        <a:bodyPr/>
                        <a:lstStyle/>
                        <a:p>
                          <a:endParaRPr lang="en-US"/>
                        </a:p>
                      </a:txBody>
                      <a:tcPr>
                        <a:blipFill>
                          <a:blip r:embed="rId11"/>
                          <a:stretch>
                            <a:fillRect l="-100000" t="-210345" r="-120690" b="-206897"/>
                          </a:stretch>
                        </a:blipFill>
                      </a:tcPr>
                    </a:tc>
                    <a:tc>
                      <a:txBody>
                        <a:bodyPr/>
                        <a:lstStyle/>
                        <a:p>
                          <a:endParaRPr lang="en-US"/>
                        </a:p>
                      </a:txBody>
                      <a:tcPr>
                        <a:blipFill>
                          <a:blip r:embed="rId11"/>
                          <a:stretch>
                            <a:fillRect l="-170588" t="-210345" r="-2941" b="-2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1"/>
                          <a:stretch>
                            <a:fillRect t="-300000" r="-220690" b="-100000"/>
                          </a:stretch>
                        </a:blipFill>
                      </a:tcPr>
                    </a:tc>
                    <a:tc>
                      <a:txBody>
                        <a:bodyPr/>
                        <a:lstStyle/>
                        <a:p>
                          <a:endParaRPr lang="en-US"/>
                        </a:p>
                      </a:txBody>
                      <a:tcPr>
                        <a:blipFill>
                          <a:blip r:embed="rId11"/>
                          <a:stretch>
                            <a:fillRect l="-100000" t="-300000" r="-120690" b="-100000"/>
                          </a:stretch>
                        </a:blipFill>
                      </a:tcPr>
                    </a:tc>
                    <a:tc>
                      <a:txBody>
                        <a:bodyPr/>
                        <a:lstStyle/>
                        <a:p>
                          <a:endParaRPr lang="en-US"/>
                        </a:p>
                      </a:txBody>
                      <a:tcPr>
                        <a:blipFill>
                          <a:blip r:embed="rId11"/>
                          <a:stretch>
                            <a:fillRect l="-170588" t="-3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1"/>
                          <a:stretch>
                            <a:fillRect t="-413793" r="-220690" b="-3448"/>
                          </a:stretch>
                        </a:blipFill>
                      </a:tcPr>
                    </a:tc>
                    <a:tc>
                      <a:txBody>
                        <a:bodyPr/>
                        <a:lstStyle/>
                        <a:p>
                          <a:endParaRPr lang="en-US"/>
                        </a:p>
                      </a:txBody>
                      <a:tcPr>
                        <a:blipFill>
                          <a:blip r:embed="rId11"/>
                          <a:stretch>
                            <a:fillRect l="-100000" t="-413793" r="-120690" b="-3448"/>
                          </a:stretch>
                        </a:blipFill>
                      </a:tcPr>
                    </a:tc>
                    <a:tc>
                      <a:txBody>
                        <a:bodyPr/>
                        <a:lstStyle/>
                        <a:p>
                          <a:endParaRPr lang="en-US"/>
                        </a:p>
                      </a:txBody>
                      <a:tcPr>
                        <a:blipFill>
                          <a:blip r:embed="rId11"/>
                          <a:stretch>
                            <a:fillRect l="-170588" t="-413793" r="-2941" b="-3448"/>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extLst>
                  <p:ext uri="{D42A27DB-BD31-4B8C-83A1-F6EECF244321}">
                    <p14:modId xmlns:p14="http://schemas.microsoft.com/office/powerpoint/2010/main" val="3748621096"/>
                  </p:ext>
                </p:extLst>
              </p:nvPr>
            </p:nvGraphicFramePr>
            <p:xfrm>
              <a:off x="5401875" y="2536355"/>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extLst>
                  <p:ext uri="{D42A27DB-BD31-4B8C-83A1-F6EECF244321}">
                    <p14:modId xmlns:p14="http://schemas.microsoft.com/office/powerpoint/2010/main" val="3748621096"/>
                  </p:ext>
                </p:extLst>
              </p:nvPr>
            </p:nvGraphicFramePr>
            <p:xfrm>
              <a:off x="5401875" y="2536355"/>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endParaRPr lang="en-US"/>
                        </a:p>
                      </a:txBody>
                      <a:tcPr>
                        <a:blipFill>
                          <a:blip r:embed="rId12"/>
                          <a:stretch>
                            <a:fillRect l="-88235" t="-6667" r="-5882" b="-19666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2"/>
                          <a:stretch>
                            <a:fillRect l="-3448" t="-110345" r="-124138" b="-103448"/>
                          </a:stretch>
                        </a:blipFill>
                      </a:tcPr>
                    </a:tc>
                    <a:tc>
                      <a:txBody>
                        <a:bodyPr/>
                        <a:lstStyle/>
                        <a:p>
                          <a:endParaRPr lang="en-US"/>
                        </a:p>
                      </a:txBody>
                      <a:tcPr>
                        <a:blipFill>
                          <a:blip r:embed="rId12"/>
                          <a:stretch>
                            <a:fillRect l="-88235" t="-110345" r="-5882" b="-1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2"/>
                          <a:stretch>
                            <a:fillRect l="-3448" t="-203333" r="-124138"/>
                          </a:stretch>
                        </a:blipFill>
                      </a:tcPr>
                    </a:tc>
                    <a:tc>
                      <a:txBody>
                        <a:bodyPr/>
                        <a:lstStyle/>
                        <a:p>
                          <a:endParaRPr lang="en-US"/>
                        </a:p>
                      </a:txBody>
                      <a:tcPr>
                        <a:blipFill>
                          <a:blip r:embed="rId12"/>
                          <a:stretch>
                            <a:fillRect l="-88235" t="-203333" r="-5882"/>
                          </a:stretch>
                        </a:blipFill>
                      </a:tcPr>
                    </a:tc>
                    <a:extLst>
                      <a:ext uri="{0D108BD9-81ED-4DB2-BD59-A6C34878D82A}">
                        <a16:rowId xmlns:a16="http://schemas.microsoft.com/office/drawing/2014/main" val="786113009"/>
                      </a:ext>
                    </a:extLst>
                  </a:tr>
                </a:tbl>
              </a:graphicData>
            </a:graphic>
          </p:graphicFrame>
        </mc:Fallback>
      </mc:AlternateContent>
      <p:grpSp>
        <p:nvGrpSpPr>
          <p:cNvPr id="23" name="Group 22">
            <a:extLst>
              <a:ext uri="{FF2B5EF4-FFF2-40B4-BE49-F238E27FC236}">
                <a16:creationId xmlns:a16="http://schemas.microsoft.com/office/drawing/2014/main" id="{6099375C-B050-B442-B712-D2751F17F1B3}"/>
              </a:ext>
            </a:extLst>
          </p:cNvPr>
          <p:cNvGrpSpPr/>
          <p:nvPr/>
        </p:nvGrpSpPr>
        <p:grpSpPr>
          <a:xfrm>
            <a:off x="1166798" y="3318681"/>
            <a:ext cx="3984660" cy="901397"/>
            <a:chOff x="1688181" y="3715780"/>
            <a:chExt cx="3984660" cy="901397"/>
          </a:xfrm>
        </p:grpSpPr>
        <p:cxnSp>
          <p:nvCxnSpPr>
            <p:cNvPr id="9" name="Straight Connector 8">
              <a:extLst>
                <a:ext uri="{FF2B5EF4-FFF2-40B4-BE49-F238E27FC236}">
                  <a16:creationId xmlns:a16="http://schemas.microsoft.com/office/drawing/2014/main" id="{09E3AFAA-B20E-9D42-B6C1-A3ADDE8AA763}"/>
                </a:ext>
              </a:extLst>
            </p:cNvPr>
            <p:cNvCxnSpPr>
              <a:cxnSpLocks/>
            </p:cNvCxnSpPr>
            <p:nvPr/>
          </p:nvCxnSpPr>
          <p:spPr>
            <a:xfrm>
              <a:off x="1863634" y="4206240"/>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FEAC32-2ED0-E242-93EF-486DD2EC3726}"/>
                </a:ext>
              </a:extLst>
            </p:cNvPr>
            <p:cNvCxnSpPr/>
            <p:nvPr/>
          </p:nvCxnSpPr>
          <p:spPr>
            <a:xfrm>
              <a:off x="1871084"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40BEBFF-1D1B-2649-B84F-1BACEEE707FB}"/>
                </a:ext>
              </a:extLst>
            </p:cNvPr>
            <p:cNvCxnSpPr/>
            <p:nvPr/>
          </p:nvCxnSpPr>
          <p:spPr>
            <a:xfrm>
              <a:off x="47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6BC439F-9F08-314B-A2C3-66780021831E}"/>
                    </a:ext>
                  </a:extLst>
                </p:cNvPr>
                <p:cNvSpPr txBox="1"/>
                <p:nvPr/>
              </p:nvSpPr>
              <p:spPr>
                <a:xfrm>
                  <a:off x="1688181"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p:txBody>
            </p:sp>
          </mc:Choice>
          <mc:Fallback xmlns="">
            <p:sp>
              <p:nvSpPr>
                <p:cNvPr id="16" name="TextBox 15">
                  <a:extLst>
                    <a:ext uri="{FF2B5EF4-FFF2-40B4-BE49-F238E27FC236}">
                      <a16:creationId xmlns:a16="http://schemas.microsoft.com/office/drawing/2014/main" id="{86BC439F-9F08-314B-A2C3-66780021831E}"/>
                    </a:ext>
                  </a:extLst>
                </p:cNvPr>
                <p:cNvSpPr txBox="1">
                  <a:spLocks noRot="1" noChangeAspect="1" noMove="1" noResize="1" noEditPoints="1" noAdjustHandles="1" noChangeArrowheads="1" noChangeShapeType="1" noTextEdit="1"/>
                </p:cNvSpPr>
                <p:nvPr/>
              </p:nvSpPr>
              <p:spPr>
                <a:xfrm>
                  <a:off x="1688181" y="4247845"/>
                  <a:ext cx="365806"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4658811-4EBF-CC49-BD59-2705B4735304}"/>
                    </a:ext>
                  </a:extLst>
                </p:cNvPr>
                <p:cNvSpPr txBox="1"/>
                <p:nvPr/>
              </p:nvSpPr>
              <p:spPr>
                <a:xfrm>
                  <a:off x="5307035"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p:txBody>
            </p:sp>
          </mc:Choice>
          <mc:Fallback xmlns="">
            <p:sp>
              <p:nvSpPr>
                <p:cNvPr id="77" name="TextBox 76">
                  <a:extLst>
                    <a:ext uri="{FF2B5EF4-FFF2-40B4-BE49-F238E27FC236}">
                      <a16:creationId xmlns:a16="http://schemas.microsoft.com/office/drawing/2014/main" id="{C4658811-4EBF-CC49-BD59-2705B4735304}"/>
                    </a:ext>
                  </a:extLst>
                </p:cNvPr>
                <p:cNvSpPr txBox="1">
                  <a:spLocks noRot="1" noChangeAspect="1" noMove="1" noResize="1" noEditPoints="1" noAdjustHandles="1" noChangeArrowheads="1" noChangeShapeType="1" noTextEdit="1"/>
                </p:cNvSpPr>
                <p:nvPr/>
              </p:nvSpPr>
              <p:spPr>
                <a:xfrm>
                  <a:off x="5307035" y="4247845"/>
                  <a:ext cx="365806" cy="369332"/>
                </a:xfrm>
                <a:prstGeom prst="rect">
                  <a:avLst/>
                </a:prstGeom>
                <a:blipFill>
                  <a:blip r:embed="rId14"/>
                  <a:stretch>
                    <a:fillRect/>
                  </a:stretch>
                </a:blipFill>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3DAC95F3-75C4-1F44-97FE-FFC81901FE13}"/>
                </a:ext>
              </a:extLst>
            </p:cNvPr>
            <p:cNvCxnSpPr/>
            <p:nvPr/>
          </p:nvCxnSpPr>
          <p:spPr>
            <a:xfrm>
              <a:off x="22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7F27F9-DD1B-A74F-85EA-FBD2DAE4C5E2}"/>
                </a:ext>
              </a:extLst>
            </p:cNvPr>
            <p:cNvCxnSpPr/>
            <p:nvPr/>
          </p:nvCxnSpPr>
          <p:spPr>
            <a:xfrm>
              <a:off x="25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44D219B-CAAA-1440-8385-13D02B306D1B}"/>
                </a:ext>
              </a:extLst>
            </p:cNvPr>
            <p:cNvCxnSpPr/>
            <p:nvPr/>
          </p:nvCxnSpPr>
          <p:spPr>
            <a:xfrm>
              <a:off x="29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93825CD-20E2-9747-9707-6B1284BCF211}"/>
                </a:ext>
              </a:extLst>
            </p:cNvPr>
            <p:cNvCxnSpPr/>
            <p:nvPr/>
          </p:nvCxnSpPr>
          <p:spPr>
            <a:xfrm>
              <a:off x="3313158"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C009CCF-8902-754F-8334-656086EE4DEF}"/>
                </a:ext>
              </a:extLst>
            </p:cNvPr>
            <p:cNvCxnSpPr/>
            <p:nvPr/>
          </p:nvCxnSpPr>
          <p:spPr>
            <a:xfrm>
              <a:off x="3672000"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8FED89-B16D-0A4D-9F89-E9AF811573D9}"/>
                </a:ext>
              </a:extLst>
            </p:cNvPr>
            <p:cNvCxnSpPr/>
            <p:nvPr/>
          </p:nvCxnSpPr>
          <p:spPr>
            <a:xfrm>
              <a:off x="40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60D258D-3951-EB4A-822D-560FC03F1575}"/>
                </a:ext>
              </a:extLst>
            </p:cNvPr>
            <p:cNvCxnSpPr/>
            <p:nvPr/>
          </p:nvCxnSpPr>
          <p:spPr>
            <a:xfrm>
              <a:off x="43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CB4C0E-3EBB-724C-93DB-8C4EB5BECAB9}"/>
                </a:ext>
              </a:extLst>
            </p:cNvPr>
            <p:cNvCxnSpPr/>
            <p:nvPr/>
          </p:nvCxnSpPr>
          <p:spPr>
            <a:xfrm>
              <a:off x="5491096" y="4122000"/>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0C0292-B1C8-A64F-ADC7-D62E52D0AF66}"/>
                </a:ext>
              </a:extLst>
            </p:cNvPr>
            <p:cNvCxnSpPr/>
            <p:nvPr/>
          </p:nvCxnSpPr>
          <p:spPr>
            <a:xfrm>
              <a:off x="5131096" y="415371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45A986E-8C71-B245-B61F-FF6AA7533D2B}"/>
                    </a:ext>
                  </a:extLst>
                </p:cNvPr>
                <p:cNvSpPr txBox="1"/>
                <p:nvPr/>
              </p:nvSpPr>
              <p:spPr>
                <a:xfrm>
                  <a:off x="3410896" y="4244213"/>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r>
                          <a:rPr lang="de-DE" b="0" i="1" dirty="0" smtClean="0">
                            <a:latin typeface="Cambria Math" panose="02040503050406030204" pitchFamily="18" charset="0"/>
                          </a:rPr>
                          <m:t>.5</m:t>
                        </m:r>
                      </m:oMath>
                    </m:oMathPara>
                  </a14:m>
                  <a:endParaRPr lang="en-GB" dirty="0"/>
                </a:p>
              </p:txBody>
            </p:sp>
          </mc:Choice>
          <mc:Fallback xmlns="">
            <p:sp>
              <p:nvSpPr>
                <p:cNvPr id="90" name="TextBox 89">
                  <a:extLst>
                    <a:ext uri="{FF2B5EF4-FFF2-40B4-BE49-F238E27FC236}">
                      <a16:creationId xmlns:a16="http://schemas.microsoft.com/office/drawing/2014/main" id="{E45A986E-8C71-B245-B61F-FF6AA7533D2B}"/>
                    </a:ext>
                  </a:extLst>
                </p:cNvPr>
                <p:cNvSpPr txBox="1">
                  <a:spLocks noRot="1" noChangeAspect="1" noMove="1" noResize="1" noEditPoints="1" noAdjustHandles="1" noChangeArrowheads="1" noChangeShapeType="1" noTextEdit="1"/>
                </p:cNvSpPr>
                <p:nvPr/>
              </p:nvSpPr>
              <p:spPr>
                <a:xfrm>
                  <a:off x="3410896" y="4244213"/>
                  <a:ext cx="542136" cy="369332"/>
                </a:xfrm>
                <a:prstGeom prst="rect">
                  <a:avLst/>
                </a:prstGeom>
                <a:blipFill>
                  <a:blip r:embed="rId15"/>
                  <a:stretch>
                    <a:fillRect/>
                  </a:stretch>
                </a:blipFill>
              </p:spPr>
              <p:txBody>
                <a:bodyPr/>
                <a:lstStyle/>
                <a:p>
                  <a:r>
                    <a:rPr lang="en-GB">
                      <a:noFill/>
                    </a:rPr>
                    <a:t> </a:t>
                  </a:r>
                </a:p>
              </p:txBody>
            </p:sp>
          </mc:Fallback>
        </mc:AlternateContent>
        <p:sp>
          <p:nvSpPr>
            <p:cNvPr id="21" name="Left Brace 20">
              <a:extLst>
                <a:ext uri="{FF2B5EF4-FFF2-40B4-BE49-F238E27FC236}">
                  <a16:creationId xmlns:a16="http://schemas.microsoft.com/office/drawing/2014/main" id="{F380EE53-0D8C-8F40-B59A-A74332D6754C}"/>
                </a:ext>
              </a:extLst>
            </p:cNvPr>
            <p:cNvSpPr/>
            <p:nvPr/>
          </p:nvSpPr>
          <p:spPr>
            <a:xfrm rot="5400000">
              <a:off x="3249926" y="2626883"/>
              <a:ext cx="109554" cy="288213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Left Brace 92">
              <a:extLst>
                <a:ext uri="{FF2B5EF4-FFF2-40B4-BE49-F238E27FC236}">
                  <a16:creationId xmlns:a16="http://schemas.microsoft.com/office/drawing/2014/main" id="{1F19DE7B-0432-AA41-9040-07AC0E5A91C8}"/>
                </a:ext>
              </a:extLst>
            </p:cNvPr>
            <p:cNvSpPr/>
            <p:nvPr/>
          </p:nvSpPr>
          <p:spPr>
            <a:xfrm rot="5400000">
              <a:off x="5060527" y="3691432"/>
              <a:ext cx="115816" cy="74532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923C263A-438F-EA42-B138-22DBC2B32C9D}"/>
                </a:ext>
              </a:extLst>
            </p:cNvPr>
            <p:cNvSpPr txBox="1"/>
            <p:nvPr/>
          </p:nvSpPr>
          <p:spPr>
            <a:xfrm>
              <a:off x="3162315" y="3715780"/>
              <a:ext cx="301686" cy="369332"/>
            </a:xfrm>
            <a:prstGeom prst="rect">
              <a:avLst/>
            </a:prstGeom>
            <a:noFill/>
          </p:spPr>
          <p:txBody>
            <a:bodyPr wrap="none" rtlCol="0">
              <a:spAutoFit/>
            </a:bodyPr>
            <a:lstStyle/>
            <a:p>
              <a:r>
                <a:rPr lang="en-GB" dirty="0"/>
                <a:t>0</a:t>
              </a:r>
            </a:p>
          </p:txBody>
        </p:sp>
        <p:sp>
          <p:nvSpPr>
            <p:cNvPr id="96" name="TextBox 95">
              <a:extLst>
                <a:ext uri="{FF2B5EF4-FFF2-40B4-BE49-F238E27FC236}">
                  <a16:creationId xmlns:a16="http://schemas.microsoft.com/office/drawing/2014/main" id="{11E35C60-8E4A-6544-A2A2-629EE689252E}"/>
                </a:ext>
              </a:extLst>
            </p:cNvPr>
            <p:cNvSpPr txBox="1"/>
            <p:nvPr/>
          </p:nvSpPr>
          <p:spPr>
            <a:xfrm>
              <a:off x="4967592" y="3715780"/>
              <a:ext cx="301686" cy="369332"/>
            </a:xfrm>
            <a:prstGeom prst="rect">
              <a:avLst/>
            </a:prstGeom>
            <a:noFill/>
          </p:spPr>
          <p:txBody>
            <a:bodyPr wrap="none" rtlCol="0">
              <a:spAutoFit/>
            </a:bodyPr>
            <a:lstStyle/>
            <a:p>
              <a:r>
                <a:rPr lang="en-GB" dirty="0"/>
                <a:t>1</a:t>
              </a:r>
            </a:p>
          </p:txBody>
        </p:sp>
      </p:grpSp>
      <p:grpSp>
        <p:nvGrpSpPr>
          <p:cNvPr id="29" name="Group 28">
            <a:extLst>
              <a:ext uri="{FF2B5EF4-FFF2-40B4-BE49-F238E27FC236}">
                <a16:creationId xmlns:a16="http://schemas.microsoft.com/office/drawing/2014/main" id="{B789DF74-C54F-984B-B6C8-A35717FC9EC6}"/>
              </a:ext>
            </a:extLst>
          </p:cNvPr>
          <p:cNvGrpSpPr/>
          <p:nvPr/>
        </p:nvGrpSpPr>
        <p:grpSpPr>
          <a:xfrm>
            <a:off x="2419427" y="3756617"/>
            <a:ext cx="369332" cy="436123"/>
            <a:chOff x="3912592" y="4465443"/>
            <a:chExt cx="369332" cy="436123"/>
          </a:xfrm>
        </p:grpSpPr>
        <p:cxnSp>
          <p:nvCxnSpPr>
            <p:cNvPr id="97" name="Straight Connector 96">
              <a:extLst>
                <a:ext uri="{FF2B5EF4-FFF2-40B4-BE49-F238E27FC236}">
                  <a16:creationId xmlns:a16="http://schemas.microsoft.com/office/drawing/2014/main" id="{67B23C00-8ABD-B947-B44F-740A99327D85}"/>
                </a:ext>
              </a:extLst>
            </p:cNvPr>
            <p:cNvCxnSpPr>
              <a:cxnSpLocks/>
            </p:cNvCxnSpPr>
            <p:nvPr/>
          </p:nvCxnSpPr>
          <p:spPr>
            <a:xfrm flipH="1">
              <a:off x="4039374" y="4466791"/>
              <a:ext cx="108000" cy="108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23FA03-6488-D344-930D-6B14558C2EF6}"/>
                </a:ext>
              </a:extLst>
            </p:cNvPr>
            <p:cNvCxnSpPr>
              <a:cxnSpLocks/>
            </p:cNvCxnSpPr>
            <p:nvPr/>
          </p:nvCxnSpPr>
          <p:spPr>
            <a:xfrm>
              <a:off x="4046118" y="4465443"/>
              <a:ext cx="108000" cy="108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925B873-0397-4F4D-A9F5-FB3CDB47BAC5}"/>
                    </a:ext>
                  </a:extLst>
                </p:cNvPr>
                <p:cNvSpPr/>
                <p:nvPr/>
              </p:nvSpPr>
              <p:spPr>
                <a:xfrm>
                  <a:off x="3912592" y="4532234"/>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dirty="0" smtClean="0">
                            <a:solidFill>
                              <a:srgbClr val="C00000"/>
                            </a:solidFill>
                            <a:latin typeface="Cambria Math" panose="02040503050406030204" pitchFamily="18" charset="0"/>
                          </a:rPr>
                          <m:t>𝑣</m:t>
                        </m:r>
                      </m:oMath>
                    </m:oMathPara>
                  </a14:m>
                  <a:endParaRPr lang="en-GB" dirty="0">
                    <a:solidFill>
                      <a:srgbClr val="C00000"/>
                    </a:solidFill>
                  </a:endParaRPr>
                </a:p>
              </p:txBody>
            </p:sp>
          </mc:Choice>
          <mc:Fallback xmlns="">
            <p:sp>
              <p:nvSpPr>
                <p:cNvPr id="28" name="Rectangle 27">
                  <a:extLst>
                    <a:ext uri="{FF2B5EF4-FFF2-40B4-BE49-F238E27FC236}">
                      <a16:creationId xmlns:a16="http://schemas.microsoft.com/office/drawing/2014/main" id="{E925B873-0397-4F4D-A9F5-FB3CDB47BAC5}"/>
                    </a:ext>
                  </a:extLst>
                </p:cNvPr>
                <p:cNvSpPr>
                  <a:spLocks noRot="1" noChangeAspect="1" noMove="1" noResize="1" noEditPoints="1" noAdjustHandles="1" noChangeArrowheads="1" noChangeShapeType="1" noTextEdit="1"/>
                </p:cNvSpPr>
                <p:nvPr/>
              </p:nvSpPr>
              <p:spPr>
                <a:xfrm>
                  <a:off x="3912592" y="4532234"/>
                  <a:ext cx="369332" cy="369332"/>
                </a:xfrm>
                <a:prstGeom prst="rect">
                  <a:avLst/>
                </a:prstGeom>
                <a:blipFill>
                  <a:blip r:embed="rId16"/>
                  <a:stretch>
                    <a:fillRect/>
                  </a:stretch>
                </a:blipFill>
              </p:spPr>
              <p:txBody>
                <a:bodyPr/>
                <a:lstStyle/>
                <a:p>
                  <a:r>
                    <a:rPr lang="en-GB">
                      <a:noFill/>
                    </a:rPr>
                    <a:t> </a:t>
                  </a:r>
                </a:p>
              </p:txBody>
            </p:sp>
          </mc:Fallback>
        </mc:AlternateContent>
      </p:grpSp>
      <p:sp>
        <p:nvSpPr>
          <p:cNvPr id="55" name="Rectangle 54">
            <a:extLst>
              <a:ext uri="{FF2B5EF4-FFF2-40B4-BE49-F238E27FC236}">
                <a16:creationId xmlns:a16="http://schemas.microsoft.com/office/drawing/2014/main" id="{F994BD5A-11EE-F84E-A875-4F2643816C49}"/>
              </a:ext>
            </a:extLst>
          </p:cNvPr>
          <p:cNvSpPr/>
          <p:nvPr/>
        </p:nvSpPr>
        <p:spPr>
          <a:xfrm>
            <a:off x="7046092" y="1293300"/>
            <a:ext cx="418704" cy="369332"/>
          </a:xfrm>
          <a:prstGeom prst="rect">
            <a:avLst/>
          </a:prstGeom>
        </p:spPr>
        <p:txBody>
          <a:bodyPr wrap="none">
            <a:spAutoFit/>
          </a:bodyPr>
          <a:lstStyle/>
          <a:p>
            <a:r>
              <a:rPr lang="en-GB" dirty="0">
                <a:solidFill>
                  <a:srgbClr val="C00000"/>
                </a:solidFill>
              </a:rPr>
              <a:t>11</a:t>
            </a:r>
          </a:p>
        </p:txBody>
      </p:sp>
      <p:sp>
        <p:nvSpPr>
          <p:cNvPr id="56" name="Rectangle 55">
            <a:extLst>
              <a:ext uri="{FF2B5EF4-FFF2-40B4-BE49-F238E27FC236}">
                <a16:creationId xmlns:a16="http://schemas.microsoft.com/office/drawing/2014/main" id="{47611ADA-DF69-0944-AD4A-8F1628D0AEC0}"/>
              </a:ext>
            </a:extLst>
          </p:cNvPr>
          <p:cNvSpPr/>
          <p:nvPr/>
        </p:nvSpPr>
        <p:spPr>
          <a:xfrm>
            <a:off x="7705344" y="1326141"/>
            <a:ext cx="276038" cy="307777"/>
          </a:xfrm>
          <a:prstGeom prst="rect">
            <a:avLst/>
          </a:prstGeom>
        </p:spPr>
        <p:txBody>
          <a:bodyPr wrap="none">
            <a:spAutoFit/>
          </a:bodyPr>
          <a:lstStyle/>
          <a:p>
            <a:r>
              <a:rPr lang="en-GB" sz="1400" dirty="0">
                <a:solidFill>
                  <a:srgbClr val="C00000"/>
                </a:solidFill>
              </a:rPr>
              <a:t>1</a:t>
            </a:r>
          </a:p>
        </p:txBody>
      </p:sp>
      <p:sp>
        <p:nvSpPr>
          <p:cNvPr id="57" name="Rectangle 56">
            <a:extLst>
              <a:ext uri="{FF2B5EF4-FFF2-40B4-BE49-F238E27FC236}">
                <a16:creationId xmlns:a16="http://schemas.microsoft.com/office/drawing/2014/main" id="{2F7502FF-560E-1345-A006-6D5C68B2F730}"/>
              </a:ext>
            </a:extLst>
          </p:cNvPr>
          <p:cNvSpPr/>
          <p:nvPr/>
        </p:nvSpPr>
        <p:spPr>
          <a:xfrm>
            <a:off x="8224725" y="1293300"/>
            <a:ext cx="418704" cy="369332"/>
          </a:xfrm>
          <a:prstGeom prst="rect">
            <a:avLst/>
          </a:prstGeom>
        </p:spPr>
        <p:txBody>
          <a:bodyPr wrap="none">
            <a:spAutoFit/>
          </a:bodyPr>
          <a:lstStyle/>
          <a:p>
            <a:r>
              <a:rPr lang="en-GB" dirty="0">
                <a:solidFill>
                  <a:srgbClr val="C00000"/>
                </a:solidFill>
              </a:rPr>
              <a:t>10</a:t>
            </a:r>
          </a:p>
        </p:txBody>
      </p:sp>
    </p:spTree>
    <p:extLst>
      <p:ext uri="{BB962C8B-B14F-4D97-AF65-F5344CB8AC3E}">
        <p14:creationId xmlns:p14="http://schemas.microsoft.com/office/powerpoint/2010/main" val="29542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a:xfrm>
                <a:off x="628650" y="1158240"/>
                <a:ext cx="4798956" cy="5347756"/>
              </a:xfrm>
            </p:spPr>
            <p:txBody>
              <a:bodyPr>
                <a:normAutofit/>
              </a:bodyPr>
              <a:lstStyle/>
              <a:p>
                <a:r>
                  <a:rPr lang="en-GB" dirty="0"/>
                  <a:t>Ordering of AB, C</a:t>
                </a:r>
              </a:p>
              <a:p>
                <a:r>
                  <a:rPr lang="en-GB" dirty="0"/>
                  <a:t>Set of </a:t>
                </a:r>
                <a14:m>
                  <m:oMath xmlns:m="http://schemas.openxmlformats.org/officeDocument/2006/math">
                    <m:r>
                      <a:rPr lang="de-DE" i="1">
                        <a:latin typeface="Cambria Math" panose="02040503050406030204" pitchFamily="18" charset="0"/>
                        <a:ea typeface="Cambria Math" panose="02040503050406030204" pitchFamily="18" charset="0"/>
                      </a:rPr>
                      <m:t>𝑁</m:t>
                    </m:r>
                    <m:r>
                      <a:rPr lang="de-DE" i="1">
                        <a:latin typeface="Cambria Math" panose="02040503050406030204" pitchFamily="18" charset="0"/>
                        <a:ea typeface="Cambria Math" panose="02040503050406030204" pitchFamily="18" charset="0"/>
                      </a:rPr>
                      <m:t> </m:t>
                    </m:r>
                  </m:oMath>
                </a14:m>
                <a:r>
                  <a:rPr lang="en-GB" dirty="0"/>
                  <a:t>samples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𝒓</m:t>
                        </m:r>
                      </m:e>
                      <m:sub>
                        <m:r>
                          <a:rPr lang="de-DE" b="0" i="1" dirty="0" smtClean="0">
                            <a:latin typeface="Cambria Math" panose="02040503050406030204" pitchFamily="18" charset="0"/>
                          </a:rPr>
                          <m:t>𝑖</m:t>
                        </m:r>
                      </m:sub>
                    </m:sSub>
                  </m:oMath>
                </a14:m>
                <a:r>
                  <a:rPr lang="en-GB" dirty="0"/>
                  <a:t> with</a:t>
                </a:r>
                <a:br>
                  <a:rPr lang="en-GB" dirty="0"/>
                </a:br>
                <a:r>
                  <a:rPr lang="en-GB" dirty="0"/>
                  <a:t>weights </a:t>
                </a:r>
                <a14:m>
                  <m:oMath xmlns:m="http://schemas.openxmlformats.org/officeDocument/2006/math">
                    <m:r>
                      <a:rPr lang="en-GB" i="1" dirty="0" smtClean="0">
                        <a:latin typeface="Cambria Math" panose="02040503050406030204" pitchFamily="18" charset="0"/>
                      </a:rPr>
                      <m:t>𝑤</m:t>
                    </m:r>
                    <m:d>
                      <m:dPr>
                        <m:ctrlPr>
                          <a:rPr lang="de-DE" b="0"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GB" b="1" i="1" dirty="0">
                                <a:latin typeface="Cambria Math" panose="02040503050406030204" pitchFamily="18" charset="0"/>
                              </a:rPr>
                              <m:t>𝒓</m:t>
                            </m:r>
                          </m:e>
                          <m:sub>
                            <m:r>
                              <a:rPr lang="de-DE" i="1" dirty="0">
                                <a:latin typeface="Cambria Math" panose="02040503050406030204" pitchFamily="18" charset="0"/>
                              </a:rPr>
                              <m:t>𝑖</m:t>
                            </m:r>
                          </m:sub>
                        </m:sSub>
                      </m:e>
                    </m:d>
                  </m:oMath>
                </a14:m>
                <a:endParaRPr lang="en-GB" dirty="0"/>
              </a:p>
              <a:p>
                <a:pPr lvl="1"/>
                <a:r>
                  <a:rPr lang="en-GB" dirty="0"/>
                  <a:t>E.g., sample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oMath>
                </a14:m>
                <a:endParaRPr lang="de-DE" dirty="0"/>
              </a:p>
              <a:p>
                <a:pPr lvl="2"/>
                <a14:m>
                  <m:oMath xmlns:m="http://schemas.openxmlformats.org/officeDocument/2006/math">
                    <m:r>
                      <a:rPr lang="de-DE" i="1">
                        <a:latin typeface="Cambria Math" panose="02040503050406030204" pitchFamily="18" charset="0"/>
                      </a:rPr>
                      <m:t>𝑤</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e>
                    </m:d>
                    <m:r>
                      <a:rPr lang="de-DE" b="0" i="1" smtClean="0">
                        <a:latin typeface="Cambria Math" panose="02040503050406030204" pitchFamily="18" charset="0"/>
                      </a:rPr>
                      <m:t>=50</m:t>
                    </m:r>
                  </m:oMath>
                </a14:m>
                <a:endParaRPr lang="en-GB" dirty="0"/>
              </a:p>
              <a:p>
                <a:r>
                  <a:rPr lang="en-GB" dirty="0"/>
                  <a:t>Assume query for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𝐶</m:t>
                        </m:r>
                        <m:r>
                          <a:rPr lang="de-DE" b="0" i="1" dirty="0" smtClean="0">
                            <a:latin typeface="Cambria Math" panose="02040503050406030204" pitchFamily="18" charset="0"/>
                          </a:rPr>
                          <m:t>=1</m:t>
                        </m:r>
                      </m:e>
                    </m:d>
                  </m:oMath>
                </a14:m>
                <a:endParaRPr lang="en-GB" dirty="0"/>
              </a:p>
              <a:p>
                <a:r>
                  <a:rPr lang="en-GB" dirty="0"/>
                  <a:t>Estimate</a:t>
                </a:r>
              </a:p>
              <a:p>
                <a:pPr lvl="2"/>
                <a:endParaRPr lang="en-GB" dirty="0"/>
              </a:p>
              <a:p>
                <a:pPr marL="0" indent="0">
                  <a:buNone/>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𝑃</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𝐶</m:t>
                          </m:r>
                        </m:e>
                      </m:d>
                      <m:r>
                        <a:rPr lang="de-DE" sz="240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nary>
                            <m:naryPr>
                              <m:chr m:val="∑"/>
                              <m:ctrlPr>
                                <a:rPr lang="de-DE" sz="2400" i="1">
                                  <a:latin typeface="Cambria Math" panose="02040503050406030204" pitchFamily="18" charset="0"/>
                                  <a:ea typeface="Cambria Math" panose="02040503050406030204" pitchFamily="18" charset="0"/>
                                </a:rPr>
                              </m:ctrlPr>
                            </m:naryPr>
                            <m:sub>
                              <m:r>
                                <m:rPr>
                                  <m:brk m:alnAt="23"/>
                                </m:rPr>
                                <a:rPr lang="de-DE" sz="2400" i="1">
                                  <a:latin typeface="Cambria Math" panose="02040503050406030204" pitchFamily="18" charset="0"/>
                                  <a:ea typeface="Cambria Math" panose="02040503050406030204" pitchFamily="18" charset="0"/>
                                </a:rPr>
                                <m:t>𝑖</m:t>
                              </m:r>
                              <m:r>
                                <a:rPr lang="de-DE"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𝑁</m:t>
                              </m:r>
                            </m:sup>
                            <m:e>
                              <m:r>
                                <a:rPr lang="de-DE" sz="2400" b="1" i="1" smtClean="0">
                                  <a:latin typeface="Cambria Math" panose="02040503050406030204" pitchFamily="18" charset="0"/>
                                  <a:ea typeface="Cambria Math" panose="02040503050406030204" pitchFamily="18" charset="0"/>
                                </a:rPr>
                                <m:t>𝟏</m:t>
                              </m:r>
                              <m:d>
                                <m:dPr>
                                  <m:ctrlPr>
                                    <a:rPr lang="de-DE" sz="2400" b="0" i="1" smtClean="0">
                                      <a:latin typeface="Cambria Math" panose="02040503050406030204" pitchFamily="18" charset="0"/>
                                      <a:ea typeface="Cambria Math" panose="02040503050406030204" pitchFamily="18" charset="0"/>
                                    </a:rPr>
                                  </m:ctrlPr>
                                </m:dPr>
                                <m:e>
                                  <m:sSub>
                                    <m:sSubPr>
                                      <m:ctrlPr>
                                        <a:rPr lang="de-DE" sz="2400" b="0" i="1" smtClean="0">
                                          <a:latin typeface="Cambria Math" panose="02040503050406030204" pitchFamily="18" charset="0"/>
                                          <a:ea typeface="Cambria Math" panose="02040503050406030204" pitchFamily="18" charset="0"/>
                                        </a:rPr>
                                      </m:ctrlPr>
                                    </m:sSubPr>
                                    <m:e>
                                      <m:r>
                                        <a:rPr lang="de-DE" sz="2400" b="1" i="1" smtClean="0">
                                          <a:latin typeface="Cambria Math" panose="02040503050406030204" pitchFamily="18" charset="0"/>
                                          <a:ea typeface="Cambria Math" panose="02040503050406030204" pitchFamily="18" charset="0"/>
                                        </a:rPr>
                                        <m:t>𝒓</m:t>
                                      </m:r>
                                    </m:e>
                                    <m:sub>
                                      <m:r>
                                        <a:rPr lang="de-DE" sz="2400" b="0" i="1" smtClean="0">
                                          <a:latin typeface="Cambria Math" panose="02040503050406030204" pitchFamily="18" charset="0"/>
                                          <a:ea typeface="Cambria Math" panose="02040503050406030204" pitchFamily="18" charset="0"/>
                                        </a:rPr>
                                        <m:t>𝑖</m:t>
                                      </m:r>
                                    </m:sub>
                                  </m:sSub>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𝐶</m:t>
                                  </m:r>
                                  <m:r>
                                    <a:rPr lang="de-DE" sz="2400" b="0" i="1" smtClean="0">
                                      <a:latin typeface="Cambria Math" panose="02040503050406030204" pitchFamily="18" charset="0"/>
                                      <a:ea typeface="Cambria Math" panose="02040503050406030204" pitchFamily="18" charset="0"/>
                                    </a:rPr>
                                    <m:t>=1</m:t>
                                  </m:r>
                                </m:e>
                              </m:d>
                              <m:r>
                                <a:rPr lang="en-GB" sz="2400" i="1" dirty="0">
                                  <a:latin typeface="Cambria Math" panose="02040503050406030204" pitchFamily="18" charset="0"/>
                                </a:rPr>
                                <m:t>𝑤</m:t>
                              </m:r>
                              <m:d>
                                <m:dPr>
                                  <m:ctrlPr>
                                    <a:rPr lang="de-DE" sz="2400" i="1" dirty="0">
                                      <a:latin typeface="Cambria Math" panose="02040503050406030204" pitchFamily="18" charset="0"/>
                                    </a:rPr>
                                  </m:ctrlPr>
                                </m:dPr>
                                <m:e>
                                  <m:sSub>
                                    <m:sSubPr>
                                      <m:ctrlPr>
                                        <a:rPr lang="de-DE" sz="2400" i="1" dirty="0">
                                          <a:latin typeface="Cambria Math" panose="02040503050406030204" pitchFamily="18" charset="0"/>
                                        </a:rPr>
                                      </m:ctrlPr>
                                    </m:sSubPr>
                                    <m:e>
                                      <m:r>
                                        <a:rPr lang="en-GB" sz="2400" b="1" i="1" dirty="0">
                                          <a:latin typeface="Cambria Math" panose="02040503050406030204" pitchFamily="18" charset="0"/>
                                        </a:rPr>
                                        <m:t>𝒓</m:t>
                                      </m:r>
                                    </m:e>
                                    <m:sub>
                                      <m:r>
                                        <a:rPr lang="de-DE" sz="2400" i="1" dirty="0">
                                          <a:latin typeface="Cambria Math" panose="02040503050406030204" pitchFamily="18" charset="0"/>
                                        </a:rPr>
                                        <m:t>𝑖</m:t>
                                      </m:r>
                                    </m:sub>
                                  </m:sSub>
                                </m:e>
                              </m:d>
                            </m:e>
                          </m:nary>
                        </m:num>
                        <m:den>
                          <m:nary>
                            <m:naryPr>
                              <m:chr m:val="∑"/>
                              <m:ctrlPr>
                                <a:rPr lang="de-DE" sz="2400" i="1">
                                  <a:latin typeface="Cambria Math" panose="02040503050406030204" pitchFamily="18" charset="0"/>
                                  <a:ea typeface="Cambria Math" panose="02040503050406030204" pitchFamily="18" charset="0"/>
                                </a:rPr>
                              </m:ctrlPr>
                            </m:naryPr>
                            <m:sub>
                              <m:r>
                                <m:rPr>
                                  <m:brk m:alnAt="23"/>
                                </m:rPr>
                                <a:rPr lang="de-DE" sz="2400" i="1">
                                  <a:latin typeface="Cambria Math" panose="02040503050406030204" pitchFamily="18" charset="0"/>
                                  <a:ea typeface="Cambria Math" panose="02040503050406030204" pitchFamily="18" charset="0"/>
                                </a:rPr>
                                <m:t>𝑖</m:t>
                              </m:r>
                              <m:r>
                                <a:rPr lang="de-DE"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𝑁</m:t>
                              </m:r>
                            </m:sup>
                            <m:e>
                              <m:r>
                                <a:rPr lang="en-GB" sz="2400" i="1" dirty="0">
                                  <a:latin typeface="Cambria Math" panose="02040503050406030204" pitchFamily="18" charset="0"/>
                                </a:rPr>
                                <m:t>𝑤</m:t>
                              </m:r>
                              <m:d>
                                <m:dPr>
                                  <m:ctrlPr>
                                    <a:rPr lang="de-DE" sz="2400" i="1" dirty="0">
                                      <a:latin typeface="Cambria Math" panose="02040503050406030204" pitchFamily="18" charset="0"/>
                                    </a:rPr>
                                  </m:ctrlPr>
                                </m:dPr>
                                <m:e>
                                  <m:sSub>
                                    <m:sSubPr>
                                      <m:ctrlPr>
                                        <a:rPr lang="de-DE" sz="2400" i="1" dirty="0">
                                          <a:latin typeface="Cambria Math" panose="02040503050406030204" pitchFamily="18" charset="0"/>
                                        </a:rPr>
                                      </m:ctrlPr>
                                    </m:sSubPr>
                                    <m:e>
                                      <m:r>
                                        <a:rPr lang="en-GB" sz="2400" b="1" i="1" dirty="0">
                                          <a:latin typeface="Cambria Math" panose="02040503050406030204" pitchFamily="18" charset="0"/>
                                        </a:rPr>
                                        <m:t>𝒓</m:t>
                                      </m:r>
                                    </m:e>
                                    <m:sub>
                                      <m:r>
                                        <a:rPr lang="de-DE" sz="2400" i="1" dirty="0">
                                          <a:latin typeface="Cambria Math" panose="02040503050406030204" pitchFamily="18" charset="0"/>
                                        </a:rPr>
                                        <m:t>𝑖</m:t>
                                      </m:r>
                                    </m:sub>
                                  </m:sSub>
                                </m:e>
                              </m:d>
                            </m:e>
                          </m:nary>
                        </m:den>
                      </m:f>
                    </m:oMath>
                  </m:oMathPara>
                </a14:m>
                <a:endParaRPr lang="en-GB" sz="2400" dirty="0"/>
              </a:p>
              <a:p>
                <a:pPr marL="7938" lvl="1" indent="0">
                  <a:buNone/>
                </a:pPr>
                <a:endParaRPr lang="de-DE" sz="2000" b="1" i="1" dirty="0">
                  <a:latin typeface="Cambria Math" panose="02040503050406030204" pitchFamily="18" charset="0"/>
                  <a:ea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r>
                        <a:rPr lang="de-DE" sz="2000" b="1" i="1">
                          <a:latin typeface="Cambria Math" panose="02040503050406030204" pitchFamily="18" charset="0"/>
                          <a:ea typeface="Cambria Math" panose="02040503050406030204" pitchFamily="18" charset="0"/>
                        </a:rPr>
                        <m:t>𝟏</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𝐶</m:t>
                          </m:r>
                          <m:r>
                            <a:rPr lang="de-DE" sz="2000" i="1">
                              <a:latin typeface="Cambria Math" panose="02040503050406030204" pitchFamily="18" charset="0"/>
                              <a:ea typeface="Cambria Math" panose="02040503050406030204" pitchFamily="18" charset="0"/>
                            </a:rPr>
                            <m:t>=1</m:t>
                          </m:r>
                        </m:e>
                      </m:d>
                      <m:r>
                        <a:rPr lang="de-DE" sz="2000" b="0" i="1" smtClean="0">
                          <a:latin typeface="Cambria Math" panose="02040503050406030204" pitchFamily="18" charset="0"/>
                          <a:ea typeface="Cambria Math" panose="02040503050406030204" pitchFamily="18" charset="0"/>
                        </a:rPr>
                        <m:t>=</m:t>
                      </m:r>
                      <m:d>
                        <m:dPr>
                          <m:begChr m:val="{"/>
                          <m:endChr m:val=""/>
                          <m:ctrlPr>
                            <a:rPr lang="de-DE" sz="2000" b="0" i="1" smtClean="0">
                              <a:latin typeface="Cambria Math" panose="02040503050406030204" pitchFamily="18" charset="0"/>
                              <a:ea typeface="Cambria Math" panose="02040503050406030204" pitchFamily="18" charset="0"/>
                            </a:rPr>
                          </m:ctrlPr>
                        </m:dPr>
                        <m:e>
                          <m:m>
                            <m:mPr>
                              <m:mcs>
                                <m:mc>
                                  <m:mcPr>
                                    <m:count m:val="1"/>
                                    <m:mcJc m:val="center"/>
                                  </m:mcPr>
                                </m:mc>
                              </m:mcs>
                              <m:ctrlPr>
                                <a:rPr lang="de-DE" sz="2000" b="0" i="1" smtClean="0">
                                  <a:latin typeface="Cambria Math" panose="02040503050406030204" pitchFamily="18" charset="0"/>
                                  <a:ea typeface="Cambria Math" panose="02040503050406030204" pitchFamily="18" charset="0"/>
                                </a:rPr>
                              </m:ctrlPr>
                            </m:mPr>
                            <m:mr>
                              <m:e>
                                <m:m>
                                  <m:mPr>
                                    <m:mcs>
                                      <m:mc>
                                        <m:mcPr>
                                          <m:count m:val="2"/>
                                          <m:mcJc m:val="center"/>
                                        </m:mcPr>
                                      </m:mc>
                                    </m:mcs>
                                    <m:ctrlPr>
                                      <a:rPr lang="de-DE" sz="2000" b="0" i="1" smtClean="0">
                                        <a:latin typeface="Cambria Math" panose="02040503050406030204" pitchFamily="18" charset="0"/>
                                        <a:ea typeface="Cambria Math" panose="02040503050406030204" pitchFamily="18" charset="0"/>
                                      </a:rPr>
                                    </m:ctrlPr>
                                  </m:mPr>
                                  <m:mr>
                                    <m:e>
                                      <m:r>
                                        <m:rPr>
                                          <m:brk m:alnAt="7"/>
                                        </m:rPr>
                                        <a:rPr lang="de-DE" sz="2000" b="0" i="1" smtClean="0">
                                          <a:latin typeface="Cambria Math" panose="02040503050406030204" pitchFamily="18" charset="0"/>
                                          <a:ea typeface="Cambria Math" panose="02040503050406030204" pitchFamily="18" charset="0"/>
                                        </a:rPr>
                                        <m:t>1</m:t>
                                      </m:r>
                                    </m:e>
                                    <m:e>
                                      <m:sSub>
                                        <m:sSubPr>
                                          <m:ctrlPr>
                                            <a:rPr lang="de-DE" sz="2000" b="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𝜋</m:t>
                                          </m:r>
                                        </m:e>
                                        <m:sub>
                                          <m:r>
                                            <a:rPr lang="de-DE" sz="2000" b="0" i="1" smtClean="0">
                                              <a:latin typeface="Cambria Math" panose="02040503050406030204" pitchFamily="18" charset="0"/>
                                              <a:ea typeface="Cambria Math" panose="02040503050406030204" pitchFamily="18" charset="0"/>
                                            </a:rPr>
                                            <m:t>𝐶</m:t>
                                          </m:r>
                                        </m:sub>
                                      </m:sSub>
                                      <m:d>
                                        <m:dPr>
                                          <m:ctrlPr>
                                            <a:rPr lang="de-DE" sz="2000" b="0" i="1" smtClean="0">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e>
                                      </m:d>
                                      <m:r>
                                        <a:rPr lang="de-DE" sz="2000" b="0" i="1" smtClean="0">
                                          <a:latin typeface="Cambria Math" panose="02040503050406030204" pitchFamily="18" charset="0"/>
                                          <a:ea typeface="Cambria Math" panose="02040503050406030204" pitchFamily="18" charset="0"/>
                                        </a:rPr>
                                        <m:t>=1</m:t>
                                      </m:r>
                                    </m:e>
                                  </m:mr>
                                </m:m>
                              </m:e>
                            </m:mr>
                            <m:mr>
                              <m:e>
                                <m:m>
                                  <m:mPr>
                                    <m:mcs>
                                      <m:mc>
                                        <m:mcPr>
                                          <m:count m:val="2"/>
                                          <m:mcJc m:val="center"/>
                                        </m:mcPr>
                                      </m:mc>
                                    </m:mcs>
                                    <m:ctrlPr>
                                      <a:rPr lang="de-DE" sz="2000" b="0" i="1" smtClean="0">
                                        <a:latin typeface="Cambria Math" panose="02040503050406030204" pitchFamily="18" charset="0"/>
                                        <a:ea typeface="Cambria Math" panose="02040503050406030204" pitchFamily="18" charset="0"/>
                                      </a:rPr>
                                    </m:ctrlPr>
                                  </m:mPr>
                                  <m:mr>
                                    <m:e>
                                      <m:r>
                                        <m:rPr>
                                          <m:brk m:alnAt="7"/>
                                        </m:rPr>
                                        <a:rPr lang="de-DE" sz="2000" b="0" i="1" smtClean="0">
                                          <a:latin typeface="Cambria Math" panose="02040503050406030204" pitchFamily="18" charset="0"/>
                                          <a:ea typeface="Cambria Math" panose="02040503050406030204" pitchFamily="18" charset="0"/>
                                        </a:rPr>
                                        <m:t>0</m:t>
                                      </m:r>
                                    </m:e>
                                    <m:e>
                                      <m:r>
                                        <a:rPr lang="de-DE" sz="2000" b="0" i="1" smtClean="0">
                                          <a:latin typeface="Cambria Math" panose="02040503050406030204" pitchFamily="18" charset="0"/>
                                          <a:ea typeface="Cambria Math" panose="02040503050406030204" pitchFamily="18" charset="0"/>
                                        </a:rPr>
                                        <m:t>𝑜𝑡h𝑒𝑟𝑤𝑖𝑠𝑒</m:t>
                                      </m:r>
                                    </m:e>
                                  </m:mr>
                                </m:m>
                              </m:e>
                            </m:mr>
                          </m:m>
                        </m:e>
                      </m:d>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xfrm>
                <a:off x="628650" y="1158240"/>
                <a:ext cx="4798956" cy="5347756"/>
              </a:xfrm>
              <a:blipFill>
                <a:blip r:embed="rId2"/>
                <a:stretch>
                  <a:fillRect l="-2381" t="-1659" b="-3862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12"/>
          </p:nvPr>
        </p:nvSpPr>
        <p:spPr/>
        <p:txBody>
          <a:bodyPr/>
          <a:lstStyle/>
          <a:p>
            <a:fld id="{67C9959E-8E6B-B04C-9955-EA096F41CA7A}" type="slidenum">
              <a:rPr lang="en-GB" smtClean="0"/>
              <a:t>24</a:t>
            </a:fld>
            <a:endParaRPr lang="en-GB"/>
          </a:p>
        </p:txBody>
      </p:sp>
      <p:grpSp>
        <p:nvGrpSpPr>
          <p:cNvPr id="33" name="Group 32">
            <a:extLst>
              <a:ext uri="{FF2B5EF4-FFF2-40B4-BE49-F238E27FC236}">
                <a16:creationId xmlns:a16="http://schemas.microsoft.com/office/drawing/2014/main" id="{1277673C-5687-C74D-A5D1-C8DB524EE208}"/>
              </a:ext>
            </a:extLst>
          </p:cNvPr>
          <p:cNvGrpSpPr/>
          <p:nvPr/>
        </p:nvGrpSpPr>
        <p:grpSpPr>
          <a:xfrm>
            <a:off x="4600383" y="1214053"/>
            <a:ext cx="2060302" cy="723339"/>
            <a:chOff x="928007" y="1424867"/>
            <a:chExt cx="2060302" cy="723339"/>
          </a:xfrm>
        </p:grpSpPr>
        <p:sp>
          <p:nvSpPr>
            <p:cNvPr id="6" name="Oval 5">
              <a:extLst>
                <a:ext uri="{FF2B5EF4-FFF2-40B4-BE49-F238E27FC236}">
                  <a16:creationId xmlns:a16="http://schemas.microsoft.com/office/drawing/2014/main" id="{B092C914-C54B-EE49-BEFA-460825FDA57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7" name="Oval 6">
              <a:extLst>
                <a:ext uri="{FF2B5EF4-FFF2-40B4-BE49-F238E27FC236}">
                  <a16:creationId xmlns:a16="http://schemas.microsoft.com/office/drawing/2014/main" id="{380C8E3D-47EE-CD49-8048-586CFF75F24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8" name="Oval 7">
              <a:extLst>
                <a:ext uri="{FF2B5EF4-FFF2-40B4-BE49-F238E27FC236}">
                  <a16:creationId xmlns:a16="http://schemas.microsoft.com/office/drawing/2014/main" id="{DFB5DD1F-8C23-2245-9EC4-C3B2DBA251D7}"/>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10" name="Straight Connector 9">
              <a:extLst>
                <a:ext uri="{FF2B5EF4-FFF2-40B4-BE49-F238E27FC236}">
                  <a16:creationId xmlns:a16="http://schemas.microsoft.com/office/drawing/2014/main" id="{8362823A-BCAF-9944-B933-23BDA91FE17E}"/>
                </a:ext>
              </a:extLst>
            </p:cNvPr>
            <p:cNvCxnSpPr>
              <a:stCxn id="6" idx="6"/>
              <a:endCxn id="7"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EF3659-4FE7-734D-98D4-08384E7C7E42}"/>
                </a:ext>
              </a:extLst>
            </p:cNvPr>
            <p:cNvCxnSpPr>
              <a:cxnSpLocks/>
              <a:stCxn id="7" idx="6"/>
              <a:endCxn id="8"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4F9B5D9-57FD-3548-96C3-783F8DD4004A}"/>
                </a:ext>
              </a:extLst>
            </p:cNvPr>
            <p:cNvSpPr/>
            <p:nvPr/>
          </p:nvSpPr>
          <p:spPr>
            <a:xfrm>
              <a:off x="1479082"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F463637-9B90-2948-9C08-A6FC6282B1C0}"/>
                </a:ext>
              </a:extLst>
            </p:cNvPr>
            <p:cNvSpPr/>
            <p:nvPr/>
          </p:nvSpPr>
          <p:spPr>
            <a:xfrm>
              <a:off x="2329233" y="1911257"/>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EB51FE49-81BE-B442-9189-1E18CD88E5CA}"/>
                </a:ext>
              </a:extLst>
            </p:cNvPr>
            <p:cNvCxnSpPr>
              <a:cxnSpLocks/>
              <a:stCxn id="19" idx="2"/>
              <a:endCxn id="7"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4E04E0-B391-884D-ACF3-8DCBA76C2856}"/>
                </a:ext>
              </a:extLst>
            </p:cNvPr>
            <p:cNvSpPr/>
            <p:nvPr/>
          </p:nvSpPr>
          <p:spPr>
            <a:xfrm>
              <a:off x="1904158" y="1544859"/>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0BC575-D882-BC4E-9DCF-A46AFA4E1EA2}"/>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BC88BA-C903-9F42-8E1D-D3230A6AD933}"/>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63487B-36A1-6245-BE47-A0E2D5E63D18}"/>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167"/>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A7CEC3E4-6040-D04C-8810-1C408778C423}"/>
              </a:ext>
            </a:extLst>
          </p:cNvPr>
          <p:cNvGrpSpPr/>
          <p:nvPr/>
        </p:nvGrpSpPr>
        <p:grpSpPr>
          <a:xfrm>
            <a:off x="6947015" y="1470304"/>
            <a:ext cx="1792697" cy="661388"/>
            <a:chOff x="4566260" y="1717898"/>
            <a:chExt cx="1792697" cy="661388"/>
          </a:xfrm>
        </p:grpSpPr>
        <p:sp>
          <p:nvSpPr>
            <p:cNvPr id="69" name="Rounded Rectangle 68">
              <a:extLst>
                <a:ext uri="{FF2B5EF4-FFF2-40B4-BE49-F238E27FC236}">
                  <a16:creationId xmlns:a16="http://schemas.microsoft.com/office/drawing/2014/main" id="{A1B0A1BC-231C-4D48-AA9C-13589F37676A}"/>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70" name="Rounded Rectangle 69">
              <a:extLst>
                <a:ext uri="{FF2B5EF4-FFF2-40B4-BE49-F238E27FC236}">
                  <a16:creationId xmlns:a16="http://schemas.microsoft.com/office/drawing/2014/main" id="{91769C11-304B-EE45-A73B-88F094CA85F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71" name="Straight Connector 70">
              <a:extLst>
                <a:ext uri="{FF2B5EF4-FFF2-40B4-BE49-F238E27FC236}">
                  <a16:creationId xmlns:a16="http://schemas.microsoft.com/office/drawing/2014/main" id="{40D6F5BB-4008-FF4E-965F-CFE8EA64C83C}"/>
                </a:ext>
              </a:extLst>
            </p:cNvPr>
            <p:cNvCxnSpPr>
              <a:cxnSpLocks/>
              <a:stCxn id="70" idx="1"/>
              <a:endCxn id="6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412334D-4121-044B-9501-FE66077E1B3D}"/>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6"/>
                  <a:stretch>
                    <a:fillRect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54EF3AC-3F07-FA47-BCA9-F3766372B07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7"/>
                  <a:stretch>
                    <a:fillRect b="-4167"/>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5C7772E2-0BA6-7E42-A0E8-EC1BE5DA5FCE}"/>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nvGraphicFramePr>
            <p:xfrm>
              <a:off x="631007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nvGraphicFramePr>
            <p:xfrm>
              <a:off x="631007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8"/>
                          <a:stretch>
                            <a:fillRect l="-170588" t="-6897" r="-2941" b="-4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8"/>
                          <a:stretch>
                            <a:fillRect t="-103333" r="-220690" b="-296667"/>
                          </a:stretch>
                        </a:blipFill>
                      </a:tcPr>
                    </a:tc>
                    <a:tc>
                      <a:txBody>
                        <a:bodyPr/>
                        <a:lstStyle/>
                        <a:p>
                          <a:endParaRPr lang="en-US"/>
                        </a:p>
                      </a:txBody>
                      <a:tcPr>
                        <a:blipFill>
                          <a:blip r:embed="rId8"/>
                          <a:stretch>
                            <a:fillRect l="-100000" t="-103333" r="-120690" b="-296667"/>
                          </a:stretch>
                        </a:blipFill>
                      </a:tcPr>
                    </a:tc>
                    <a:tc>
                      <a:txBody>
                        <a:bodyPr/>
                        <a:lstStyle/>
                        <a:p>
                          <a:endParaRPr lang="en-US"/>
                        </a:p>
                      </a:txBody>
                      <a:tcPr>
                        <a:blipFill>
                          <a:blip r:embed="rId8"/>
                          <a:stretch>
                            <a:fillRect l="-170588" t="-103333" r="-2941" b="-296667"/>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8"/>
                          <a:stretch>
                            <a:fillRect t="-210345" r="-220690" b="-206897"/>
                          </a:stretch>
                        </a:blipFill>
                      </a:tcPr>
                    </a:tc>
                    <a:tc>
                      <a:txBody>
                        <a:bodyPr/>
                        <a:lstStyle/>
                        <a:p>
                          <a:endParaRPr lang="en-US"/>
                        </a:p>
                      </a:txBody>
                      <a:tcPr>
                        <a:blipFill>
                          <a:blip r:embed="rId8"/>
                          <a:stretch>
                            <a:fillRect l="-100000" t="-210345" r="-120690" b="-206897"/>
                          </a:stretch>
                        </a:blipFill>
                      </a:tcPr>
                    </a:tc>
                    <a:tc>
                      <a:txBody>
                        <a:bodyPr/>
                        <a:lstStyle/>
                        <a:p>
                          <a:endParaRPr lang="en-US"/>
                        </a:p>
                      </a:txBody>
                      <a:tcPr>
                        <a:blipFill>
                          <a:blip r:embed="rId8"/>
                          <a:stretch>
                            <a:fillRect l="-170588" t="-210345" r="-2941" b="-2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8"/>
                          <a:stretch>
                            <a:fillRect t="-300000" r="-220690" b="-100000"/>
                          </a:stretch>
                        </a:blipFill>
                      </a:tcPr>
                    </a:tc>
                    <a:tc>
                      <a:txBody>
                        <a:bodyPr/>
                        <a:lstStyle/>
                        <a:p>
                          <a:endParaRPr lang="en-US"/>
                        </a:p>
                      </a:txBody>
                      <a:tcPr>
                        <a:blipFill>
                          <a:blip r:embed="rId8"/>
                          <a:stretch>
                            <a:fillRect l="-100000" t="-300000" r="-120690" b="-100000"/>
                          </a:stretch>
                        </a:blipFill>
                      </a:tcPr>
                    </a:tc>
                    <a:tc>
                      <a:txBody>
                        <a:bodyPr/>
                        <a:lstStyle/>
                        <a:p>
                          <a:endParaRPr lang="en-US"/>
                        </a:p>
                      </a:txBody>
                      <a:tcPr>
                        <a:blipFill>
                          <a:blip r:embed="rId8"/>
                          <a:stretch>
                            <a:fillRect l="-170588" t="-3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8"/>
                          <a:stretch>
                            <a:fillRect t="-413793" r="-220690" b="-3448"/>
                          </a:stretch>
                        </a:blipFill>
                      </a:tcPr>
                    </a:tc>
                    <a:tc>
                      <a:txBody>
                        <a:bodyPr/>
                        <a:lstStyle/>
                        <a:p>
                          <a:endParaRPr lang="en-US"/>
                        </a:p>
                      </a:txBody>
                      <a:tcPr>
                        <a:blipFill>
                          <a:blip r:embed="rId8"/>
                          <a:stretch>
                            <a:fillRect l="-100000" t="-413793" r="-120690" b="-3448"/>
                          </a:stretch>
                        </a:blipFill>
                      </a:tcPr>
                    </a:tc>
                    <a:tc>
                      <a:txBody>
                        <a:bodyPr/>
                        <a:lstStyle/>
                        <a:p>
                          <a:endParaRPr lang="en-US"/>
                        </a:p>
                      </a:txBody>
                      <a:tcPr>
                        <a:blipFill>
                          <a:blip r:embed="rId8"/>
                          <a:stretch>
                            <a:fillRect l="-170588" t="-413793" r="-2941" b="-3448"/>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nvGraphicFramePr>
            <p:xfrm>
              <a:off x="5846621"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nvGraphicFramePr>
            <p:xfrm>
              <a:off x="5846621"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9"/>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9"/>
                          <a:stretch>
                            <a:fillRect l="-3448" t="-106667" r="-275862" b="-293333"/>
                          </a:stretch>
                        </a:blipFill>
                      </a:tcPr>
                    </a:tc>
                    <a:tc>
                      <a:txBody>
                        <a:bodyPr/>
                        <a:lstStyle/>
                        <a:p>
                          <a:endParaRPr lang="en-US"/>
                        </a:p>
                      </a:txBody>
                      <a:tcPr>
                        <a:blipFill>
                          <a:blip r:embed="rId9"/>
                          <a:stretch>
                            <a:fillRect l="-107143" t="-106667" r="-185714" b="-293333"/>
                          </a:stretch>
                        </a:blipFill>
                      </a:tcPr>
                    </a:tc>
                    <a:tc>
                      <a:txBody>
                        <a:bodyPr/>
                        <a:lstStyle/>
                        <a:p>
                          <a:endParaRPr lang="en-US"/>
                        </a:p>
                      </a:txBody>
                      <a:tcPr>
                        <a:blipFill>
                          <a:blip r:embed="rId9"/>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9"/>
                          <a:stretch>
                            <a:fillRect l="-3448" t="-213793" r="-275862" b="-203448"/>
                          </a:stretch>
                        </a:blipFill>
                      </a:tcPr>
                    </a:tc>
                    <a:tc>
                      <a:txBody>
                        <a:bodyPr/>
                        <a:lstStyle/>
                        <a:p>
                          <a:endParaRPr lang="en-US"/>
                        </a:p>
                      </a:txBody>
                      <a:tcPr>
                        <a:blipFill>
                          <a:blip r:embed="rId9"/>
                          <a:stretch>
                            <a:fillRect l="-107143" t="-213793" r="-185714" b="-203448"/>
                          </a:stretch>
                        </a:blipFill>
                      </a:tcPr>
                    </a:tc>
                    <a:tc>
                      <a:txBody>
                        <a:bodyPr/>
                        <a:lstStyle/>
                        <a:p>
                          <a:endParaRPr lang="en-US"/>
                        </a:p>
                      </a:txBody>
                      <a:tcPr>
                        <a:blipFill>
                          <a:blip r:embed="rId9"/>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9"/>
                          <a:stretch>
                            <a:fillRect l="-3448" t="-303333" r="-275862" b="-96667"/>
                          </a:stretch>
                        </a:blipFill>
                      </a:tcPr>
                    </a:tc>
                    <a:tc>
                      <a:txBody>
                        <a:bodyPr/>
                        <a:lstStyle/>
                        <a:p>
                          <a:endParaRPr lang="en-US"/>
                        </a:p>
                      </a:txBody>
                      <a:tcPr>
                        <a:blipFill>
                          <a:blip r:embed="rId9"/>
                          <a:stretch>
                            <a:fillRect l="-107143" t="-303333" r="-185714" b="-96667"/>
                          </a:stretch>
                        </a:blipFill>
                      </a:tcPr>
                    </a:tc>
                    <a:tc>
                      <a:txBody>
                        <a:bodyPr/>
                        <a:lstStyle/>
                        <a:p>
                          <a:endParaRPr lang="en-US"/>
                        </a:p>
                      </a:txBody>
                      <a:tcPr>
                        <a:blipFill>
                          <a:blip r:embed="rId9"/>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9"/>
                          <a:stretch>
                            <a:fillRect l="-3448" t="-417241" r="-275862"/>
                          </a:stretch>
                        </a:blipFill>
                      </a:tcPr>
                    </a:tc>
                    <a:tc>
                      <a:txBody>
                        <a:bodyPr/>
                        <a:lstStyle/>
                        <a:p>
                          <a:endParaRPr lang="en-US"/>
                        </a:p>
                      </a:txBody>
                      <a:tcPr>
                        <a:blipFill>
                          <a:blip r:embed="rId9"/>
                          <a:stretch>
                            <a:fillRect l="-107143" t="-417241" r="-185714"/>
                          </a:stretch>
                        </a:blipFill>
                      </a:tcPr>
                    </a:tc>
                    <a:tc>
                      <a:txBody>
                        <a:bodyPr/>
                        <a:lstStyle/>
                        <a:p>
                          <a:endParaRPr lang="en-US"/>
                        </a:p>
                      </a:txBody>
                      <a:tcPr>
                        <a:blipFill>
                          <a:blip r:embed="rId9"/>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nvGraphicFramePr>
            <p:xfrm>
              <a:off x="7392274"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nvGraphicFramePr>
            <p:xfrm>
              <a:off x="7392274" y="4471021"/>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0"/>
                          <a:stretch>
                            <a:fillRect l="-116000" t="-10345"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0"/>
                          <a:stretch>
                            <a:fillRect l="-3448" t="-106667" r="-272414" b="-293333"/>
                          </a:stretch>
                        </a:blipFill>
                      </a:tcPr>
                    </a:tc>
                    <a:tc>
                      <a:txBody>
                        <a:bodyPr/>
                        <a:lstStyle/>
                        <a:p>
                          <a:endParaRPr lang="en-US"/>
                        </a:p>
                      </a:txBody>
                      <a:tcPr>
                        <a:blipFill>
                          <a:blip r:embed="rId10"/>
                          <a:stretch>
                            <a:fillRect l="-107143" t="-106667" r="-182143" b="-293333"/>
                          </a:stretch>
                        </a:blipFill>
                      </a:tcPr>
                    </a:tc>
                    <a:tc>
                      <a:txBody>
                        <a:bodyPr/>
                        <a:lstStyle/>
                        <a:p>
                          <a:endParaRPr lang="en-US"/>
                        </a:p>
                      </a:txBody>
                      <a:tcPr>
                        <a:blipFill>
                          <a:blip r:embed="rId10"/>
                          <a:stretch>
                            <a:fillRect l="-116000" t="-106667"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0"/>
                          <a:stretch>
                            <a:fillRect l="-3448" t="-213793" r="-272414" b="-203448"/>
                          </a:stretch>
                        </a:blipFill>
                      </a:tcPr>
                    </a:tc>
                    <a:tc>
                      <a:txBody>
                        <a:bodyPr/>
                        <a:lstStyle/>
                        <a:p>
                          <a:endParaRPr lang="en-US"/>
                        </a:p>
                      </a:txBody>
                      <a:tcPr>
                        <a:blipFill>
                          <a:blip r:embed="rId10"/>
                          <a:stretch>
                            <a:fillRect l="-107143" t="-213793" r="-182143" b="-203448"/>
                          </a:stretch>
                        </a:blipFill>
                      </a:tcPr>
                    </a:tc>
                    <a:tc>
                      <a:txBody>
                        <a:bodyPr/>
                        <a:lstStyle/>
                        <a:p>
                          <a:endParaRPr lang="en-US"/>
                        </a:p>
                      </a:txBody>
                      <a:tcPr>
                        <a:blipFill>
                          <a:blip r:embed="rId10"/>
                          <a:stretch>
                            <a:fillRect l="-116000" t="-213793"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0"/>
                          <a:stretch>
                            <a:fillRect l="-3448" t="-303333" r="-272414" b="-96667"/>
                          </a:stretch>
                        </a:blipFill>
                      </a:tcPr>
                    </a:tc>
                    <a:tc>
                      <a:txBody>
                        <a:bodyPr/>
                        <a:lstStyle/>
                        <a:p>
                          <a:endParaRPr lang="en-US"/>
                        </a:p>
                      </a:txBody>
                      <a:tcPr>
                        <a:blipFill>
                          <a:blip r:embed="rId10"/>
                          <a:stretch>
                            <a:fillRect l="-107143" t="-303333" r="-182143" b="-96667"/>
                          </a:stretch>
                        </a:blipFill>
                      </a:tcPr>
                    </a:tc>
                    <a:tc>
                      <a:txBody>
                        <a:bodyPr/>
                        <a:lstStyle/>
                        <a:p>
                          <a:endParaRPr lang="en-US"/>
                        </a:p>
                      </a:txBody>
                      <a:tcPr>
                        <a:blipFill>
                          <a:blip r:embed="rId10"/>
                          <a:stretch>
                            <a:fillRect l="-116000" t="-303333"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0"/>
                          <a:stretch>
                            <a:fillRect l="-3448" t="-417241" r="-272414"/>
                          </a:stretch>
                        </a:blipFill>
                      </a:tcPr>
                    </a:tc>
                    <a:tc>
                      <a:txBody>
                        <a:bodyPr/>
                        <a:lstStyle/>
                        <a:p>
                          <a:endParaRPr lang="en-US"/>
                        </a:p>
                      </a:txBody>
                      <a:tcPr>
                        <a:blipFill>
                          <a:blip r:embed="rId10"/>
                          <a:stretch>
                            <a:fillRect l="-107143" t="-417241" r="-182143"/>
                          </a:stretch>
                        </a:blipFill>
                      </a:tcPr>
                    </a:tc>
                    <a:tc>
                      <a:txBody>
                        <a:bodyPr/>
                        <a:lstStyle/>
                        <a:p>
                          <a:endParaRPr lang="en-US"/>
                        </a:p>
                      </a:txBody>
                      <a:tcPr>
                        <a:blipFill>
                          <a:blip r:embed="rId10"/>
                          <a:stretch>
                            <a:fillRect l="-116000" t="-417241"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2082083E-CD05-564A-B460-325E1BEDF5C5}"/>
                  </a:ext>
                </a:extLst>
              </p:cNvPr>
              <p:cNvGraphicFramePr>
                <a:graphicFrameLocks noGrp="1"/>
              </p:cNvGraphicFramePr>
              <p:nvPr/>
            </p:nvGraphicFramePr>
            <p:xfrm>
              <a:off x="759091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3" name="Table 52">
                <a:extLst>
                  <a:ext uri="{FF2B5EF4-FFF2-40B4-BE49-F238E27FC236}">
                    <a16:creationId xmlns:a16="http://schemas.microsoft.com/office/drawing/2014/main" id="{2082083E-CD05-564A-B460-325E1BEDF5C5}"/>
                  </a:ext>
                </a:extLst>
              </p:cNvPr>
              <p:cNvGraphicFramePr>
                <a:graphicFrameLocks noGrp="1"/>
              </p:cNvGraphicFramePr>
              <p:nvPr/>
            </p:nvGraphicFramePr>
            <p:xfrm>
              <a:off x="7590919" y="2536355"/>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1"/>
                          <a:stretch>
                            <a:fillRect l="-170588" t="-6897" r="-2941" b="-4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1"/>
                          <a:stretch>
                            <a:fillRect t="-103333" r="-220690" b="-296667"/>
                          </a:stretch>
                        </a:blipFill>
                      </a:tcPr>
                    </a:tc>
                    <a:tc>
                      <a:txBody>
                        <a:bodyPr/>
                        <a:lstStyle/>
                        <a:p>
                          <a:endParaRPr lang="en-US"/>
                        </a:p>
                      </a:txBody>
                      <a:tcPr>
                        <a:blipFill>
                          <a:blip r:embed="rId11"/>
                          <a:stretch>
                            <a:fillRect l="-100000" t="-103333" r="-120690" b="-296667"/>
                          </a:stretch>
                        </a:blipFill>
                      </a:tcPr>
                    </a:tc>
                    <a:tc>
                      <a:txBody>
                        <a:bodyPr/>
                        <a:lstStyle/>
                        <a:p>
                          <a:endParaRPr lang="en-US"/>
                        </a:p>
                      </a:txBody>
                      <a:tcPr>
                        <a:blipFill>
                          <a:blip r:embed="rId11"/>
                          <a:stretch>
                            <a:fillRect l="-170588" t="-103333" r="-2941" b="-296667"/>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1"/>
                          <a:stretch>
                            <a:fillRect t="-210345" r="-220690" b="-206897"/>
                          </a:stretch>
                        </a:blipFill>
                      </a:tcPr>
                    </a:tc>
                    <a:tc>
                      <a:txBody>
                        <a:bodyPr/>
                        <a:lstStyle/>
                        <a:p>
                          <a:endParaRPr lang="en-US"/>
                        </a:p>
                      </a:txBody>
                      <a:tcPr>
                        <a:blipFill>
                          <a:blip r:embed="rId11"/>
                          <a:stretch>
                            <a:fillRect l="-100000" t="-210345" r="-120690" b="-206897"/>
                          </a:stretch>
                        </a:blipFill>
                      </a:tcPr>
                    </a:tc>
                    <a:tc>
                      <a:txBody>
                        <a:bodyPr/>
                        <a:lstStyle/>
                        <a:p>
                          <a:endParaRPr lang="en-US"/>
                        </a:p>
                      </a:txBody>
                      <a:tcPr>
                        <a:blipFill>
                          <a:blip r:embed="rId11"/>
                          <a:stretch>
                            <a:fillRect l="-170588" t="-210345" r="-2941" b="-2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1"/>
                          <a:stretch>
                            <a:fillRect t="-300000" r="-220690" b="-100000"/>
                          </a:stretch>
                        </a:blipFill>
                      </a:tcPr>
                    </a:tc>
                    <a:tc>
                      <a:txBody>
                        <a:bodyPr/>
                        <a:lstStyle/>
                        <a:p>
                          <a:endParaRPr lang="en-US"/>
                        </a:p>
                      </a:txBody>
                      <a:tcPr>
                        <a:blipFill>
                          <a:blip r:embed="rId11"/>
                          <a:stretch>
                            <a:fillRect l="-100000" t="-300000" r="-120690" b="-100000"/>
                          </a:stretch>
                        </a:blipFill>
                      </a:tcPr>
                    </a:tc>
                    <a:tc>
                      <a:txBody>
                        <a:bodyPr/>
                        <a:lstStyle/>
                        <a:p>
                          <a:endParaRPr lang="en-US"/>
                        </a:p>
                      </a:txBody>
                      <a:tcPr>
                        <a:blipFill>
                          <a:blip r:embed="rId11"/>
                          <a:stretch>
                            <a:fillRect l="-170588" t="-3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1"/>
                          <a:stretch>
                            <a:fillRect t="-413793" r="-220690" b="-3448"/>
                          </a:stretch>
                        </a:blipFill>
                      </a:tcPr>
                    </a:tc>
                    <a:tc>
                      <a:txBody>
                        <a:bodyPr/>
                        <a:lstStyle/>
                        <a:p>
                          <a:endParaRPr lang="en-US"/>
                        </a:p>
                      </a:txBody>
                      <a:tcPr>
                        <a:blipFill>
                          <a:blip r:embed="rId11"/>
                          <a:stretch>
                            <a:fillRect l="-100000" t="-413793" r="-120690" b="-3448"/>
                          </a:stretch>
                        </a:blipFill>
                      </a:tcPr>
                    </a:tc>
                    <a:tc>
                      <a:txBody>
                        <a:bodyPr/>
                        <a:lstStyle/>
                        <a:p>
                          <a:endParaRPr lang="en-US"/>
                        </a:p>
                      </a:txBody>
                      <a:tcPr>
                        <a:blipFill>
                          <a:blip r:embed="rId11"/>
                          <a:stretch>
                            <a:fillRect l="-170588" t="-413793" r="-2941" b="-3448"/>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nvGraphicFramePr>
            <p:xfrm>
              <a:off x="5401875" y="2536355"/>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nvGraphicFramePr>
            <p:xfrm>
              <a:off x="5401875" y="2536355"/>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endParaRPr lang="en-US"/>
                        </a:p>
                      </a:txBody>
                      <a:tcPr>
                        <a:blipFill>
                          <a:blip r:embed="rId12"/>
                          <a:stretch>
                            <a:fillRect l="-88235" t="-6667" r="-5882" b="-19666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2"/>
                          <a:stretch>
                            <a:fillRect l="-3448" t="-110345" r="-124138" b="-103448"/>
                          </a:stretch>
                        </a:blipFill>
                      </a:tcPr>
                    </a:tc>
                    <a:tc>
                      <a:txBody>
                        <a:bodyPr/>
                        <a:lstStyle/>
                        <a:p>
                          <a:endParaRPr lang="en-US"/>
                        </a:p>
                      </a:txBody>
                      <a:tcPr>
                        <a:blipFill>
                          <a:blip r:embed="rId12"/>
                          <a:stretch>
                            <a:fillRect l="-88235" t="-110345" r="-5882" b="-1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2"/>
                          <a:stretch>
                            <a:fillRect l="-3448" t="-203333" r="-124138"/>
                          </a:stretch>
                        </a:blipFill>
                      </a:tcPr>
                    </a:tc>
                    <a:tc>
                      <a:txBody>
                        <a:bodyPr/>
                        <a:lstStyle/>
                        <a:p>
                          <a:endParaRPr lang="en-US"/>
                        </a:p>
                      </a:txBody>
                      <a:tcPr>
                        <a:blipFill>
                          <a:blip r:embed="rId12"/>
                          <a:stretch>
                            <a:fillRect l="-88235" t="-203333" r="-5882"/>
                          </a:stretch>
                        </a:blipFill>
                      </a:tcPr>
                    </a:tc>
                    <a:extLst>
                      <a:ext uri="{0D108BD9-81ED-4DB2-BD59-A6C34878D82A}">
                        <a16:rowId xmlns:a16="http://schemas.microsoft.com/office/drawing/2014/main" val="786113009"/>
                      </a:ext>
                    </a:extLst>
                  </a:tr>
                </a:tbl>
              </a:graphicData>
            </a:graphic>
          </p:graphicFrame>
        </mc:Fallback>
      </mc:AlternateContent>
    </p:spTree>
    <p:extLst>
      <p:ext uri="{BB962C8B-B14F-4D97-AF65-F5344CB8AC3E}">
        <p14:creationId xmlns:p14="http://schemas.microsoft.com/office/powerpoint/2010/main" val="232010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Lifted Importance Sampling (LIS)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a:xfrm>
                <a:off x="628650" y="1158240"/>
                <a:ext cx="8193134" cy="5018723"/>
              </a:xfrm>
            </p:spPr>
            <p:txBody>
              <a:bodyPr>
                <a:normAutofit/>
              </a:bodyPr>
              <a:lstStyle/>
              <a:p>
                <a:r>
                  <a:rPr lang="en-GB" dirty="0"/>
                  <a:t>Consider an MLN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𝜓</m:t>
                                    </m:r>
                                  </m:e>
                                  <m:sub>
                                    <m:r>
                                      <a:rPr lang="en-GB" i="1">
                                        <a:latin typeface="Cambria Math" panose="02040503050406030204" pitchFamily="18" charset="0"/>
                                      </a:rPr>
                                      <m:t>𝑖</m:t>
                                    </m:r>
                                  </m:sub>
                                </m:sSub>
                              </m:e>
                            </m:d>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rPr>
                      <m:t> </m:t>
                    </m:r>
                  </m:oMath>
                </a14:m>
                <a:endParaRPr lang="de-DE" dirty="0"/>
              </a:p>
              <a:p>
                <a:pPr lvl="1"/>
                <a:r>
                  <a:rPr lang="en-GB" dirty="0">
                    <a:solidFill>
                      <a:schemeClr val="tx1"/>
                    </a:solidFill>
                  </a:rPr>
                  <a:t>Probability of a world </a:t>
                </a:r>
                <a14:m>
                  <m:oMath xmlns:m="http://schemas.openxmlformats.org/officeDocument/2006/math">
                    <m:r>
                      <m:rPr>
                        <m:brk m:alnAt="7"/>
                      </m:rP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 </m:t>
                    </m:r>
                  </m:oMath>
                </a14:m>
                <a:r>
                  <a:rPr lang="en-GB" dirty="0">
                    <a:solidFill>
                      <a:schemeClr val="tx1"/>
                    </a:solidFill>
                  </a:rPr>
                  <a:t>: </a:t>
                </a:r>
                <a14:m>
                  <m:oMath xmlns:m="http://schemas.openxmlformats.org/officeDocument/2006/math">
                    <m:sSub>
                      <m:sSubPr>
                        <m:ctrlPr>
                          <a:rPr lang="de-DE" b="0"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rPr>
                          <m:t>𝑃</m:t>
                        </m:r>
                      </m:e>
                      <m:sub>
                        <m:r>
                          <m:rPr>
                            <m:sty m:val="p"/>
                          </m:rPr>
                          <a:rPr lang="en-GB" i="1">
                            <a:latin typeface="Cambria Math" panose="02040503050406030204" pitchFamily="18" charset="0"/>
                            <a:ea typeface="Cambria Math" panose="02040503050406030204" pitchFamily="18" charset="0"/>
                          </a:rPr>
                          <m:t>Ψ</m:t>
                        </m:r>
                      </m:sub>
                    </m:sSub>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𝜔</m:t>
                        </m:r>
                      </m:e>
                    </m:d>
                    <m:r>
                      <m:rPr>
                        <m:aln/>
                      </m:rPr>
                      <a:rPr lang="en-GB" i="1">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r>
                          <a:rPr lang="en-GB">
                            <a:solidFill>
                              <a:schemeClr val="tx1"/>
                            </a:solidFill>
                            <a:latin typeface="Cambria Math" panose="02040503050406030204" pitchFamily="18" charset="0"/>
                            <a:ea typeface="Cambria Math" panose="02040503050406030204" pitchFamily="18" charset="0"/>
                          </a:rPr>
                          <m:t>1</m:t>
                        </m:r>
                      </m:num>
                      <m:den>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den>
                    </m:f>
                    <m:r>
                      <m:rPr>
                        <m:sty m:val="p"/>
                      </m:rPr>
                      <a:rPr lang="en-GB">
                        <a:solidFill>
                          <a:schemeClr val="tx1"/>
                        </a:solidFill>
                        <a:latin typeface="Cambria Math" panose="02040503050406030204" pitchFamily="18" charset="0"/>
                        <a:ea typeface="Cambria Math" panose="02040503050406030204" pitchFamily="18" charset="0"/>
                      </a:rPr>
                      <m:t>exp</m:t>
                    </m:r>
                    <m:d>
                      <m:dPr>
                        <m:ctrlPr>
                          <a:rPr lang="en-GB" i="1">
                            <a:solidFill>
                              <a:schemeClr val="tx1"/>
                            </a:solidFill>
                            <a:latin typeface="Cambria Math" panose="02040503050406030204" pitchFamily="18" charset="0"/>
                            <a:ea typeface="Cambria Math" panose="02040503050406030204" pitchFamily="18" charset="0"/>
                          </a:rPr>
                        </m:ctrlPr>
                      </m:dPr>
                      <m:e>
                        <m:nary>
                          <m:naryPr>
                            <m:chr m:val="∑"/>
                            <m:ctrlPr>
                              <a:rPr lang="en-GB" i="1">
                                <a:solidFill>
                                  <a:schemeClr val="tx1"/>
                                </a:solidFill>
                                <a:latin typeface="Cambria Math" panose="02040503050406030204" pitchFamily="18" charset="0"/>
                                <a:ea typeface="Cambria Math" panose="02040503050406030204" pitchFamily="18" charset="0"/>
                              </a:rPr>
                            </m:ctrlPr>
                          </m:naryPr>
                          <m:sub>
                            <m:r>
                              <m:rPr>
                                <m:brk m:alnAt="7"/>
                              </m:rPr>
                              <a:rPr lang="en-GB" i="1">
                                <a:solidFill>
                                  <a:schemeClr val="tx1"/>
                                </a:solidFill>
                                <a:latin typeface="Cambria Math" panose="02040503050406030204" pitchFamily="18" charset="0"/>
                                <a:ea typeface="Cambria Math" panose="02040503050406030204" pitchFamily="18" charset="0"/>
                              </a:rPr>
                              <m:t>𝑖</m:t>
                            </m:r>
                            <m:r>
                              <a:rPr lang="en-GB" i="1">
                                <a:solidFill>
                                  <a:schemeClr val="tx1"/>
                                </a:solidFill>
                                <a:latin typeface="Cambria Math" panose="02040503050406030204" pitchFamily="18" charset="0"/>
                                <a:ea typeface="Cambria Math" panose="02040503050406030204" pitchFamily="18" charset="0"/>
                              </a:rPr>
                              <m:t>=1</m:t>
                            </m:r>
                          </m:sub>
                          <m:sup>
                            <m:r>
                              <a:rPr lang="en-GB" i="1">
                                <a:solidFill>
                                  <a:schemeClr val="tx1"/>
                                </a:solidFill>
                                <a:latin typeface="Cambria Math" panose="02040503050406030204" pitchFamily="18" charset="0"/>
                                <a:ea typeface="Cambria Math" panose="02040503050406030204" pitchFamily="18" charset="0"/>
                              </a:rPr>
                              <m:t>𝑛</m:t>
                            </m:r>
                          </m:sup>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𝑖</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𝑛</m:t>
                                </m:r>
                              </m:e>
                              <m:sub>
                                <m:r>
                                  <a:rPr lang="en-GB" i="1">
                                    <a:solidFill>
                                      <a:schemeClr val="tx1"/>
                                    </a:solidFill>
                                    <a:latin typeface="Cambria Math" panose="02040503050406030204" pitchFamily="18" charset="0"/>
                                    <a:ea typeface="Cambria Math" panose="02040503050406030204" pitchFamily="18" charset="0"/>
                                  </a:rPr>
                                  <m:t>𝑖</m:t>
                                </m:r>
                              </m:sub>
                            </m:sSub>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𝜔</m:t>
                                </m:r>
                              </m:e>
                            </m:d>
                          </m:e>
                        </m:nary>
                      </m:e>
                    </m:d>
                  </m:oMath>
                </a14:m>
                <a:endParaRPr lang="en-GB" dirty="0">
                  <a:solidFill>
                    <a:schemeClr val="tx1"/>
                  </a:solidFill>
                </a:endParaRPr>
              </a:p>
              <a:p>
                <a:pPr lvl="1"/>
                <a:r>
                  <a:rPr lang="en-GB" dirty="0"/>
                  <a:t>Normalisation: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𝜔</m:t>
                        </m:r>
                      </m:sub>
                      <m:sup/>
                      <m:e>
                        <m:r>
                          <m:rPr>
                            <m:sty m:val="p"/>
                          </m:rPr>
                          <a:rPr lang="en-GB">
                            <a:latin typeface="Cambria Math" panose="02040503050406030204" pitchFamily="18" charset="0"/>
                            <a:ea typeface="Cambria Math" panose="02040503050406030204" pitchFamily="18" charset="0"/>
                          </a:rPr>
                          <m:t>exp</m:t>
                        </m:r>
                        <m:d>
                          <m:dPr>
                            <m:ctrlPr>
                              <a:rPr lang="en-GB" i="1">
                                <a:latin typeface="Cambria Math" panose="02040503050406030204" pitchFamily="18" charset="0"/>
                                <a:ea typeface="Cambria Math" panose="02040503050406030204" pitchFamily="18" charset="0"/>
                              </a:rPr>
                            </m:ctrlPr>
                          </m:dPr>
                          <m:e>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𝑛</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e>
                                </m:d>
                              </m:e>
                            </m:nary>
                          </m:e>
                        </m:d>
                      </m:e>
                    </m:nary>
                  </m:oMath>
                </a14:m>
                <a:endParaRPr lang="de-DE" dirty="0">
                  <a:ea typeface="Cambria Math" panose="02040503050406030204" pitchFamily="18" charset="0"/>
                </a:endParaRPr>
              </a:p>
              <a:p>
                <a:pPr lvl="1"/>
                <a:r>
                  <a:rPr lang="en-GB" i="1" dirty="0">
                    <a:solidFill>
                      <a:schemeClr val="tx1"/>
                    </a:solidFill>
                  </a:rPr>
                  <a:t>Normal</a:t>
                </a:r>
                <a:r>
                  <a:rPr lang="en-GB" dirty="0">
                    <a:solidFill>
                      <a:schemeClr val="tx1"/>
                    </a:solidFill>
                  </a:rPr>
                  <a:t> form: </a:t>
                </a:r>
              </a:p>
              <a:p>
                <a:pPr lvl="2"/>
                <a:r>
                  <a:rPr lang="en-GB" dirty="0">
                    <a:solidFill>
                      <a:schemeClr val="tx1"/>
                    </a:solidFill>
                  </a:rPr>
                  <a:t>No constants in any formula</a:t>
                </a:r>
              </a:p>
              <a:p>
                <a:pPr lvl="2"/>
                <a:r>
                  <a:rPr lang="en-GB" dirty="0"/>
                  <a:t>If any distinct atoms with the same predicate symbol have variables </a:t>
                </a:r>
                <a14:m>
                  <m:oMath xmlns:m="http://schemas.openxmlformats.org/officeDocument/2006/math">
                    <m:r>
                      <a:rPr lang="en-GB" i="1" dirty="0" smtClean="0">
                        <a:latin typeface="Cambria Math" panose="02040503050406030204" pitchFamily="18" charset="0"/>
                      </a:rPr>
                      <m:t>𝑥</m:t>
                    </m:r>
                    <m:r>
                      <a:rPr lang="en-GB" i="1" dirty="0" smtClean="0">
                        <a:latin typeface="Cambria Math" panose="02040503050406030204" pitchFamily="18" charset="0"/>
                      </a:rPr>
                      <m:t>,</m:t>
                    </m:r>
                    <m:r>
                      <a:rPr lang="en-GB" i="1" dirty="0" smtClean="0">
                        <a:latin typeface="Cambria Math" panose="02040503050406030204" pitchFamily="18" charset="0"/>
                      </a:rPr>
                      <m:t>𝑦</m:t>
                    </m:r>
                  </m:oMath>
                </a14:m>
                <a:r>
                  <a:rPr lang="en-GB" dirty="0">
                    <a:solidFill>
                      <a:schemeClr val="tx1"/>
                    </a:solidFill>
                  </a:rPr>
                  <a:t> in the same position, then </a:t>
                </a:r>
                <a14:m>
                  <m:oMath xmlns:m="http://schemas.openxmlformats.org/officeDocument/2006/math">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𝑦</m:t>
                    </m:r>
                  </m:oMath>
                </a14:m>
                <a:r>
                  <a:rPr lang="en-GB" dirty="0">
                    <a:solidFill>
                      <a:schemeClr val="tx1"/>
                    </a:solidFill>
                  </a:rPr>
                  <a:t> have the same domain</a:t>
                </a:r>
              </a:p>
              <a:p>
                <a:r>
                  <a:rPr lang="en-GB" dirty="0"/>
                  <a:t>Idea</a:t>
                </a:r>
              </a:p>
              <a:p>
                <a:pPr lvl="1"/>
                <a:r>
                  <a:rPr lang="en-GB" dirty="0"/>
                  <a:t>Sample a value for one predicate</a:t>
                </a:r>
              </a:p>
              <a:p>
                <a:pPr lvl="2"/>
                <a:r>
                  <a:rPr lang="en-GB" dirty="0"/>
                  <a:t>Value applies to all instances of predicate under the same evidence (group)</a:t>
                </a:r>
              </a:p>
              <a:p>
                <a:pPr lvl="1"/>
                <a:r>
                  <a:rPr lang="en-GB" dirty="0"/>
                  <a:t>Use value to estimate quantities defined over the group</a:t>
                </a:r>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xfrm>
                <a:off x="628650" y="1158240"/>
                <a:ext cx="8193134" cy="5018723"/>
              </a:xfrm>
              <a:blipFill>
                <a:blip r:embed="rId2"/>
                <a:stretch>
                  <a:fillRect l="-1393" t="-2020" b="-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12"/>
          </p:nvPr>
        </p:nvSpPr>
        <p:spPr/>
        <p:txBody>
          <a:bodyPr/>
          <a:lstStyle/>
          <a:p>
            <a:fld id="{67C9959E-8E6B-B04C-9955-EA096F41CA7A}" type="slidenum">
              <a:rPr lang="en-GB" smtClean="0"/>
              <a:t>25</a:t>
            </a:fld>
            <a:endParaRPr lang="en-GB"/>
          </a:p>
        </p:txBody>
      </p:sp>
      <p:sp>
        <p:nvSpPr>
          <p:cNvPr id="5" name="Rectangle 4">
            <a:extLst>
              <a:ext uri="{FF2B5EF4-FFF2-40B4-BE49-F238E27FC236}">
                <a16:creationId xmlns:a16="http://schemas.microsoft.com/office/drawing/2014/main" id="{FD974494-3F8C-104B-A960-2935D611A2CB}"/>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31573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Lifted Importance Sampling (LIS)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fontScale="92500" lnSpcReduction="10000"/>
              </a:bodyPr>
              <a:lstStyle/>
              <a:p>
                <a:r>
                  <a:rPr lang="en-GB" dirty="0"/>
                  <a:t>Consider estimating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𝜔</m:t>
                        </m:r>
                      </m:sub>
                      <m:sup/>
                      <m:e>
                        <m:r>
                          <m:rPr>
                            <m:sty m:val="p"/>
                          </m:rPr>
                          <a:rPr lang="en-GB">
                            <a:latin typeface="Cambria Math" panose="02040503050406030204" pitchFamily="18" charset="0"/>
                            <a:ea typeface="Cambria Math" panose="02040503050406030204" pitchFamily="18" charset="0"/>
                          </a:rPr>
                          <m:t>exp</m:t>
                        </m:r>
                        <m:d>
                          <m:dPr>
                            <m:ctrlPr>
                              <a:rPr lang="en-GB" i="1">
                                <a:latin typeface="Cambria Math" panose="02040503050406030204" pitchFamily="18" charset="0"/>
                                <a:ea typeface="Cambria Math" panose="02040503050406030204" pitchFamily="18" charset="0"/>
                              </a:rPr>
                            </m:ctrlPr>
                          </m:dPr>
                          <m:e>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𝑛</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e>
                                </m:d>
                              </m:e>
                            </m:nary>
                          </m:e>
                        </m:d>
                      </m:e>
                    </m:nary>
                  </m:oMath>
                </a14:m>
                <a:endParaRPr lang="en-GB" dirty="0">
                  <a:solidFill>
                    <a:schemeClr val="tx1"/>
                  </a:solidFill>
                </a:endParaRPr>
              </a:p>
              <a:p>
                <a:pPr lvl="1"/>
                <a:r>
                  <a:rPr lang="en-GB" dirty="0"/>
                  <a:t>Remember</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a:rPr lang="de-DE" i="1">
                        <a:latin typeface="Cambria Math" panose="02040503050406030204" pitchFamily="18" charset="0"/>
                      </a:rPr>
                      <m:t>=</m:t>
                    </m:r>
                    <m:r>
                      <a:rPr lang="de-DE" i="1">
                        <a:latin typeface="Cambria Math" panose="02040503050406030204" pitchFamily="18" charset="0"/>
                      </a:rPr>
                      <m:t>𝑍</m:t>
                    </m:r>
                  </m:oMath>
                </a14:m>
                <a:endParaRPr lang="en-GB" dirty="0"/>
              </a:p>
              <a:p>
                <a:r>
                  <a:rPr lang="en-GB" dirty="0"/>
                  <a:t>Then</a:t>
                </a:r>
                <a:r>
                  <a:rPr lang="de-DE" dirty="0"/>
                  <a:t> </a:t>
                </a:r>
              </a:p>
              <a:p>
                <a:pPr marL="0" indent="0">
                  <a:buNone/>
                </a:pPr>
                <a14:m>
                  <m:oMathPara xmlns:m="http://schemas.openxmlformats.org/officeDocument/2006/math">
                    <m:oMathParaPr>
                      <m:jc m:val="centerGroup"/>
                    </m:oMathParaPr>
                    <m:oMath xmlns:m="http://schemas.openxmlformats.org/officeDocument/2006/math">
                      <m:sSub>
                        <m:sSubPr>
                          <m:ctrlPr>
                            <a:rPr lang="de-DE" sz="2400" b="0" i="1" dirty="0" smtClean="0">
                              <a:latin typeface="Cambria Math" panose="02040503050406030204" pitchFamily="18" charset="0"/>
                            </a:rPr>
                          </m:ctrlPr>
                        </m:sSubPr>
                        <m:e>
                          <m:r>
                            <a:rPr lang="de-DE" sz="2400" i="1" dirty="0">
                              <a:latin typeface="Cambria Math" panose="02040503050406030204" pitchFamily="18" charset="0"/>
                            </a:rPr>
                            <m:t>𝑍</m:t>
                          </m:r>
                        </m:e>
                        <m:sub>
                          <m:r>
                            <m:rPr>
                              <m:sty m:val="p"/>
                            </m:rPr>
                            <a:rPr lang="en-GB" sz="2400" i="1">
                              <a:latin typeface="Cambria Math" panose="02040503050406030204" pitchFamily="18" charset="0"/>
                              <a:ea typeface="Cambria Math" panose="02040503050406030204" pitchFamily="18" charset="0"/>
                            </a:rPr>
                            <m:t>Ψ</m:t>
                          </m:r>
                        </m:sub>
                      </m:sSub>
                      <m:r>
                        <a:rPr lang="de-DE" sz="2400" b="0" i="1" dirty="0" smtClean="0">
                          <a:latin typeface="Cambria Math" panose="02040503050406030204" pitchFamily="18" charset="0"/>
                        </a:rPr>
                        <m:t>=</m:t>
                      </m:r>
                      <m:nary>
                        <m:naryPr>
                          <m:chr m:val="∑"/>
                          <m:supHide m:val="on"/>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𝜔</m:t>
                          </m:r>
                        </m:sub>
                        <m:sup/>
                        <m:e>
                          <m:r>
                            <m:rPr>
                              <m:sty m:val="p"/>
                            </m:rPr>
                            <a:rPr lang="en-GB" sz="2400">
                              <a:latin typeface="Cambria Math" panose="02040503050406030204" pitchFamily="18" charset="0"/>
                              <a:ea typeface="Cambria Math" panose="02040503050406030204" pitchFamily="18" charset="0"/>
                            </a:rPr>
                            <m:t>exp</m:t>
                          </m:r>
                          <m:d>
                            <m:dPr>
                              <m:ctrlPr>
                                <a:rPr lang="en-GB" sz="2400" i="1">
                                  <a:latin typeface="Cambria Math" panose="02040503050406030204" pitchFamily="18" charset="0"/>
                                  <a:ea typeface="Cambria Math" panose="02040503050406030204" pitchFamily="18" charset="0"/>
                                </a:rPr>
                              </m:ctrlPr>
                            </m:dPr>
                            <m:e>
                              <m:nary>
                                <m:naryPr>
                                  <m:chr m:val="∑"/>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𝑖</m:t>
                                  </m:r>
                                  <m:r>
                                    <a:rPr lang="en-GB" sz="2400" i="1">
                                      <a:latin typeface="Cambria Math" panose="02040503050406030204" pitchFamily="18" charset="0"/>
                                      <a:ea typeface="Cambria Math" panose="02040503050406030204" pitchFamily="18" charset="0"/>
                                    </a:rPr>
                                    <m:t>=1</m:t>
                                  </m:r>
                                </m:sub>
                                <m:sup>
                                  <m:r>
                                    <a:rPr lang="en-GB" sz="2400" i="1">
                                      <a:latin typeface="Cambria Math" panose="02040503050406030204" pitchFamily="18" charset="0"/>
                                      <a:ea typeface="Cambria Math" panose="02040503050406030204" pitchFamily="18" charset="0"/>
                                    </a:rPr>
                                    <m:t>𝑛</m:t>
                                  </m:r>
                                </m:sup>
                                <m:e>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𝑤</m:t>
                                      </m:r>
                                    </m:e>
                                    <m:sub>
                                      <m:r>
                                        <a:rPr lang="en-GB" sz="2400" i="1">
                                          <a:latin typeface="Cambria Math" panose="02040503050406030204" pitchFamily="18" charset="0"/>
                                          <a:ea typeface="Cambria Math" panose="02040503050406030204" pitchFamily="18" charset="0"/>
                                        </a:rPr>
                                        <m:t>𝑖</m:t>
                                      </m:r>
                                    </m:sub>
                                  </m:s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𝑛</m:t>
                                      </m:r>
                                    </m:e>
                                    <m:sub>
                                      <m:r>
                                        <a:rPr lang="en-GB" sz="2400" i="1">
                                          <a:latin typeface="Cambria Math" panose="02040503050406030204" pitchFamily="18" charset="0"/>
                                          <a:ea typeface="Cambria Math" panose="02040503050406030204" pitchFamily="18" charset="0"/>
                                        </a:rPr>
                                        <m:t>𝑖</m:t>
                                      </m:r>
                                    </m:sub>
                                  </m:sSub>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e>
                              </m:nary>
                            </m:e>
                          </m:d>
                          <m:f>
                            <m:fPr>
                              <m:ctrlPr>
                                <a:rPr lang="en-GB" sz="2400" i="1" smtClean="0">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rPr>
                                <m:t>𝑄</m:t>
                              </m:r>
                              <m:d>
                                <m:dPr>
                                  <m:ctrlPr>
                                    <a:rPr lang="de-DE"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num>
                            <m:den>
                              <m:r>
                                <a:rPr lang="de-DE" sz="2400" i="1">
                                  <a:latin typeface="Cambria Math" panose="02040503050406030204" pitchFamily="18" charset="0"/>
                                </a:rPr>
                                <m:t>𝑄</m:t>
                              </m:r>
                              <m:d>
                                <m:dPr>
                                  <m:ctrlPr>
                                    <a:rPr lang="de-DE"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den>
                          </m:f>
                        </m:e>
                      </m:nary>
                      <m:r>
                        <a:rPr lang="de-DE" sz="2400" b="0" i="1" smtClean="0">
                          <a:latin typeface="Cambria Math" panose="02040503050406030204" pitchFamily="18" charset="0"/>
                          <a:ea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𝐸</m:t>
                          </m:r>
                        </m:e>
                        <m:sub>
                          <m:r>
                            <a:rPr lang="de-DE" sz="2400" i="1">
                              <a:latin typeface="Cambria Math" panose="02040503050406030204" pitchFamily="18" charset="0"/>
                            </a:rPr>
                            <m:t>𝑄</m:t>
                          </m:r>
                          <m:d>
                            <m:dPr>
                              <m:ctrlPr>
                                <a:rPr lang="de-DE" sz="2400" i="1">
                                  <a:latin typeface="Cambria Math" panose="02040503050406030204" pitchFamily="18" charset="0"/>
                                </a:rPr>
                              </m:ctrlPr>
                            </m:dPr>
                            <m:e>
                              <m:r>
                                <a:rPr lang="de-DE" sz="2400" b="1" i="1">
                                  <a:latin typeface="Cambria Math" panose="02040503050406030204" pitchFamily="18" charset="0"/>
                                </a:rPr>
                                <m:t>𝑹</m:t>
                              </m:r>
                            </m:e>
                          </m:d>
                        </m:sub>
                      </m:sSub>
                      <m:d>
                        <m:dPr>
                          <m:begChr m:val="["/>
                          <m:endChr m:val="]"/>
                          <m:ctrlPr>
                            <a:rPr lang="de-DE" sz="2400" i="1">
                              <a:latin typeface="Cambria Math" panose="02040503050406030204" pitchFamily="18" charset="0"/>
                            </a:rPr>
                          </m:ctrlPr>
                        </m:dPr>
                        <m:e>
                          <m:f>
                            <m:fPr>
                              <m:ctrlPr>
                                <a:rPr lang="de-DE" sz="2400" i="1" smtClean="0">
                                  <a:latin typeface="Cambria Math" panose="02040503050406030204" pitchFamily="18" charset="0"/>
                                </a:rPr>
                              </m:ctrlPr>
                            </m:fPr>
                            <m:num>
                              <m:r>
                                <m:rPr>
                                  <m:sty m:val="p"/>
                                </m:rPr>
                                <a:rPr lang="en-GB" sz="2400">
                                  <a:latin typeface="Cambria Math" panose="02040503050406030204" pitchFamily="18" charset="0"/>
                                  <a:ea typeface="Cambria Math" panose="02040503050406030204" pitchFamily="18" charset="0"/>
                                </a:rPr>
                                <m:t>exp</m:t>
                              </m:r>
                              <m:d>
                                <m:dPr>
                                  <m:ctrlPr>
                                    <a:rPr lang="en-GB" sz="2400" i="1">
                                      <a:latin typeface="Cambria Math" panose="02040503050406030204" pitchFamily="18" charset="0"/>
                                      <a:ea typeface="Cambria Math" panose="02040503050406030204" pitchFamily="18" charset="0"/>
                                    </a:rPr>
                                  </m:ctrlPr>
                                </m:dPr>
                                <m:e>
                                  <m:nary>
                                    <m:naryPr>
                                      <m:chr m:val="∑"/>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𝑖</m:t>
                                      </m:r>
                                      <m:r>
                                        <a:rPr lang="en-GB" sz="2400" i="1">
                                          <a:latin typeface="Cambria Math" panose="02040503050406030204" pitchFamily="18" charset="0"/>
                                          <a:ea typeface="Cambria Math" panose="02040503050406030204" pitchFamily="18" charset="0"/>
                                        </a:rPr>
                                        <m:t>=1</m:t>
                                      </m:r>
                                    </m:sub>
                                    <m:sup>
                                      <m:r>
                                        <a:rPr lang="en-GB" sz="2400" i="1">
                                          <a:latin typeface="Cambria Math" panose="02040503050406030204" pitchFamily="18" charset="0"/>
                                          <a:ea typeface="Cambria Math" panose="02040503050406030204" pitchFamily="18" charset="0"/>
                                        </a:rPr>
                                        <m:t>𝑛</m:t>
                                      </m:r>
                                    </m:sup>
                                    <m:e>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𝑤</m:t>
                                          </m:r>
                                        </m:e>
                                        <m:sub>
                                          <m:r>
                                            <a:rPr lang="en-GB" sz="2400" i="1">
                                              <a:latin typeface="Cambria Math" panose="02040503050406030204" pitchFamily="18" charset="0"/>
                                              <a:ea typeface="Cambria Math" panose="02040503050406030204" pitchFamily="18" charset="0"/>
                                            </a:rPr>
                                            <m:t>𝑖</m:t>
                                          </m:r>
                                        </m:sub>
                                      </m:s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𝑛</m:t>
                                          </m:r>
                                        </m:e>
                                        <m:sub>
                                          <m:r>
                                            <a:rPr lang="en-GB" sz="2400" i="1">
                                              <a:latin typeface="Cambria Math" panose="02040503050406030204" pitchFamily="18" charset="0"/>
                                              <a:ea typeface="Cambria Math" panose="02040503050406030204" pitchFamily="18" charset="0"/>
                                            </a:rPr>
                                            <m:t>𝑖</m:t>
                                          </m:r>
                                        </m:sub>
                                      </m:sSub>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e>
                                  </m:nary>
                                </m:e>
                              </m:d>
                            </m:num>
                            <m:den>
                              <m:r>
                                <a:rPr lang="de-DE" sz="2400" b="0" i="1" smtClean="0">
                                  <a:latin typeface="Cambria Math" panose="02040503050406030204" pitchFamily="18" charset="0"/>
                                </a:rPr>
                                <m:t>𝑄</m:t>
                              </m:r>
                              <m:d>
                                <m:dPr>
                                  <m:ctrlPr>
                                    <a:rPr lang="de-DE" sz="2400" b="0" i="1" smtClean="0">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den>
                          </m:f>
                        </m:e>
                      </m:d>
                    </m:oMath>
                  </m:oMathPara>
                </a14:m>
                <a:endParaRPr lang="en-GB" dirty="0">
                  <a:solidFill>
                    <a:schemeClr val="tx1"/>
                  </a:solidFill>
                </a:endParaRPr>
              </a:p>
              <a:p>
                <a:r>
                  <a:rPr lang="en-GB" dirty="0"/>
                  <a:t>Given </a:t>
                </a:r>
                <a14:m>
                  <m:oMath xmlns:m="http://schemas.openxmlformats.org/officeDocument/2006/math">
                    <m:r>
                      <a:rPr lang="en-GB" i="1" dirty="0" smtClean="0">
                        <a:latin typeface="Cambria Math" panose="02040503050406030204" pitchFamily="18" charset="0"/>
                      </a:rPr>
                      <m:t>𝑁</m:t>
                    </m:r>
                  </m:oMath>
                </a14:m>
                <a:r>
                  <a:rPr lang="en-GB" dirty="0"/>
                  <a:t> sampled worlds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sampled independently from </a:t>
                </a:r>
                <a14:m>
                  <m:oMath xmlns:m="http://schemas.openxmlformats.org/officeDocument/2006/math">
                    <m:r>
                      <a:rPr lang="de-DE" i="1">
                        <a:latin typeface="Cambria Math" panose="02040503050406030204" pitchFamily="18" charset="0"/>
                      </a:rPr>
                      <m:t>𝑄</m:t>
                    </m:r>
                  </m:oMath>
                </a14:m>
                <a:r>
                  <a:rPr lang="en-GB" dirty="0"/>
                  <a:t>, then </a:t>
                </a:r>
              </a:p>
              <a:p>
                <a:pPr marL="0" indent="0">
                  <a:buNone/>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𝑍</m:t>
                      </m:r>
                      <m:r>
                        <a:rPr lang="de-DE" b="0" i="1" dirty="0" smtClean="0">
                          <a:latin typeface="Cambria Math" panose="02040503050406030204" pitchFamily="18" charset="0"/>
                          <a:ea typeface="Cambria Math" panose="02040503050406030204" pitchFamily="18" charset="0"/>
                        </a:rPr>
                        <m:t>≈</m:t>
                      </m:r>
                      <m:acc>
                        <m:accPr>
                          <m:chr m:val="̂"/>
                          <m:ctrlPr>
                            <a:rPr lang="de-DE" i="1" dirty="0" smtClean="0">
                              <a:latin typeface="Cambria Math" panose="02040503050406030204" pitchFamily="18" charset="0"/>
                            </a:rPr>
                          </m:ctrlPr>
                        </m:accPr>
                        <m:e>
                          <m:r>
                            <a:rPr lang="de-DE" b="0" i="1" dirty="0" smtClean="0">
                              <a:latin typeface="Cambria Math" panose="02040503050406030204" pitchFamily="18" charset="0"/>
                            </a:rPr>
                            <m:t>𝑍</m:t>
                          </m:r>
                        </m:e>
                      </m:acc>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1</m:t>
                          </m:r>
                        </m:num>
                        <m:den>
                          <m:r>
                            <a:rPr lang="de-DE" b="0" i="1" dirty="0" smtClean="0">
                              <a:latin typeface="Cambria Math" panose="02040503050406030204" pitchFamily="18" charset="0"/>
                            </a:rPr>
                            <m:t>𝑁</m:t>
                          </m:r>
                        </m:den>
                      </m:f>
                      <m:nary>
                        <m:naryPr>
                          <m:chr m:val="∑"/>
                          <m:ctrlPr>
                            <a:rPr lang="de-DE" b="0" i="1" dirty="0" smtClean="0">
                              <a:latin typeface="Cambria Math" panose="02040503050406030204" pitchFamily="18" charset="0"/>
                            </a:rPr>
                          </m:ctrlPr>
                        </m:naryPr>
                        <m:sub>
                          <m:r>
                            <m:rPr>
                              <m:brk m:alnAt="23"/>
                            </m:rPr>
                            <a:rPr lang="de-DE" b="0" i="1" dirty="0" smtClean="0">
                              <a:latin typeface="Cambria Math" panose="02040503050406030204" pitchFamily="18" charset="0"/>
                            </a:rPr>
                            <m:t>𝑡</m:t>
                          </m:r>
                          <m:r>
                            <a:rPr lang="de-DE" b="0" i="1" dirty="0" smtClean="0">
                              <a:latin typeface="Cambria Math" panose="02040503050406030204" pitchFamily="18" charset="0"/>
                            </a:rPr>
                            <m:t>=1</m:t>
                          </m:r>
                        </m:sub>
                        <m:sup>
                          <m:r>
                            <a:rPr lang="de-DE" b="0" i="1" dirty="0" smtClean="0">
                              <a:latin typeface="Cambria Math" panose="02040503050406030204" pitchFamily="18" charset="0"/>
                            </a:rPr>
                            <m:t>𝑁</m:t>
                          </m:r>
                        </m:sup>
                        <m:e>
                          <m:f>
                            <m:fPr>
                              <m:ctrlPr>
                                <a:rPr lang="de-DE" i="1">
                                  <a:latin typeface="Cambria Math" panose="02040503050406030204" pitchFamily="18" charset="0"/>
                                </a:rPr>
                              </m:ctrlPr>
                            </m:fPr>
                            <m:num>
                              <m:r>
                                <m:rPr>
                                  <m:sty m:val="p"/>
                                </m:rPr>
                                <a:rPr lang="en-GB">
                                  <a:latin typeface="Cambria Math" panose="02040503050406030204" pitchFamily="18" charset="0"/>
                                  <a:ea typeface="Cambria Math" panose="02040503050406030204" pitchFamily="18" charset="0"/>
                                </a:rPr>
                                <m:t>exp</m:t>
                              </m:r>
                              <m:d>
                                <m:dPr>
                                  <m:ctrlPr>
                                    <a:rPr lang="en-GB" i="1">
                                      <a:latin typeface="Cambria Math" panose="02040503050406030204" pitchFamily="18" charset="0"/>
                                      <a:ea typeface="Cambria Math" panose="02040503050406030204" pitchFamily="18" charset="0"/>
                                    </a:rPr>
                                  </m:ctrlPr>
                                </m:dPr>
                                <m:e>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𝑛</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e>
                                      </m:d>
                                    </m:e>
                                  </m:nary>
                                </m:e>
                              </m:d>
                            </m:num>
                            <m:den>
                              <m:r>
                                <a:rPr lang="de-DE" i="1">
                                  <a:latin typeface="Cambria Math" panose="02040503050406030204" pitchFamily="18" charset="0"/>
                                </a:rPr>
                                <m:t>𝑄</m:t>
                              </m:r>
                              <m:d>
                                <m:dPr>
                                  <m:ctrlPr>
                                    <a:rPr lang="de-DE" i="1">
                                      <a:latin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sup>
                                  </m:sSup>
                                </m:e>
                              </m:d>
                            </m:den>
                          </m:f>
                        </m:e>
                      </m:nary>
                    </m:oMath>
                  </m:oMathPara>
                </a14:m>
                <a:endParaRPr lang="en-GB" dirty="0"/>
              </a:p>
              <a:p>
                <a:r>
                  <a:rPr lang="en-GB" dirty="0"/>
                  <a:t>LIS uses different lifting rules to handle instances as groups</a:t>
                </a:r>
              </a:p>
              <a:p>
                <a:pPr lvl="1"/>
                <a:r>
                  <a:rPr lang="en-GB" dirty="0"/>
                  <a:t>Reduce variance for indistinguishable instances</a:t>
                </a:r>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2"/>
                <a:stretch>
                  <a:fillRect l="-2090" t="-14141" b="-1616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12"/>
          </p:nvPr>
        </p:nvSpPr>
        <p:spPr/>
        <p:txBody>
          <a:bodyPr/>
          <a:lstStyle/>
          <a:p>
            <a:fld id="{67C9959E-8E6B-B04C-9955-EA096F41CA7A}" type="slidenum">
              <a:rPr lang="en-GB" smtClean="0"/>
              <a:t>26</a:t>
            </a:fld>
            <a:endParaRPr lang="en-GB"/>
          </a:p>
        </p:txBody>
      </p:sp>
      <p:sp>
        <p:nvSpPr>
          <p:cNvPr id="6" name="Rectangle 5">
            <a:extLst>
              <a:ext uri="{FF2B5EF4-FFF2-40B4-BE49-F238E27FC236}">
                <a16:creationId xmlns:a16="http://schemas.microsoft.com/office/drawing/2014/main" id="{A2AB3D3D-EE79-E446-A7FD-23951135EF20}"/>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41834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LIS: Lifting Rules – Power Rule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lnSpcReduction="10000"/>
              </a:bodyPr>
              <a:lstStyle/>
              <a:p>
                <a:r>
                  <a:rPr lang="en-GB" dirty="0"/>
                  <a:t>Given a normal MLN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a set of logical variables </a:t>
                </a:r>
                <a14:m>
                  <m:oMath xmlns:m="http://schemas.openxmlformats.org/officeDocument/2006/math">
                    <m:r>
                      <a:rPr lang="en-GB" b="1" i="1" dirty="0" smtClean="0">
                        <a:latin typeface="Cambria Math" panose="02040503050406030204" pitchFamily="18" charset="0"/>
                      </a:rPr>
                      <m:t>𝒙</m:t>
                    </m:r>
                  </m:oMath>
                </a14:m>
                <a:r>
                  <a:rPr lang="en-GB" dirty="0"/>
                  <a:t> is called a </a:t>
                </a:r>
                <a:r>
                  <a:rPr lang="en-GB" i="1" dirty="0"/>
                  <a:t>decomposer</a:t>
                </a:r>
                <a:r>
                  <a:rPr lang="en-GB" dirty="0"/>
                  <a:t> if it satisfies the following two conditions</a:t>
                </a:r>
              </a:p>
              <a:p>
                <a:pPr marL="914400" lvl="1" indent="-457200">
                  <a:buFont typeface="+mj-lt"/>
                  <a:buAutoNum type="arabicPeriod"/>
                </a:pPr>
                <a:r>
                  <a:rPr lang="en-GB" dirty="0"/>
                  <a:t>Every atom in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contains exactly one variable from </a:t>
                </a:r>
                <a14:m>
                  <m:oMath xmlns:m="http://schemas.openxmlformats.org/officeDocument/2006/math">
                    <m:r>
                      <a:rPr lang="en-GB" b="1" i="1" dirty="0">
                        <a:latin typeface="Cambria Math" panose="02040503050406030204" pitchFamily="18" charset="0"/>
                      </a:rPr>
                      <m:t>𝒙</m:t>
                    </m:r>
                  </m:oMath>
                </a14:m>
                <a:endParaRPr lang="en-GB" dirty="0"/>
              </a:p>
              <a:p>
                <a:pPr marL="914400" lvl="1" indent="-457200">
                  <a:buFont typeface="+mj-lt"/>
                  <a:buAutoNum type="arabicPeriod"/>
                </a:pPr>
                <a:r>
                  <a:rPr lang="en-GB" dirty="0"/>
                  <a:t>For any predicate symbol </a:t>
                </a:r>
                <a14:m>
                  <m:oMath xmlns:m="http://schemas.openxmlformats.org/officeDocument/2006/math">
                    <m:r>
                      <a:rPr lang="en-GB" i="1" dirty="0" smtClean="0">
                        <a:latin typeface="Cambria Math" panose="02040503050406030204" pitchFamily="18" charset="0"/>
                      </a:rPr>
                      <m:t>𝑅</m:t>
                    </m:r>
                  </m:oMath>
                </a14:m>
                <a:r>
                  <a:rPr lang="en-GB" dirty="0"/>
                  <a:t>, there exists a position s. t. variables from </a:t>
                </a:r>
                <a14:m>
                  <m:oMath xmlns:m="http://schemas.openxmlformats.org/officeDocument/2006/math">
                    <m:r>
                      <a:rPr lang="en-GB" b="1" i="1" dirty="0">
                        <a:latin typeface="Cambria Math" panose="02040503050406030204" pitchFamily="18" charset="0"/>
                      </a:rPr>
                      <m:t>𝒙</m:t>
                    </m:r>
                  </m:oMath>
                </a14:m>
                <a:r>
                  <a:rPr lang="en-GB" dirty="0"/>
                  <a:t> only appear at that position in atoms of </a:t>
                </a:r>
                <a14:m>
                  <m:oMath xmlns:m="http://schemas.openxmlformats.org/officeDocument/2006/math">
                    <m:r>
                      <a:rPr lang="en-GB" i="1" dirty="0" smtClean="0">
                        <a:latin typeface="Cambria Math" panose="02040503050406030204" pitchFamily="18" charset="0"/>
                      </a:rPr>
                      <m:t>𝑅</m:t>
                    </m:r>
                  </m:oMath>
                </a14:m>
                <a:endParaRPr lang="en-GB" dirty="0"/>
              </a:p>
              <a:p>
                <a:pPr lvl="2"/>
                <a:r>
                  <a:rPr lang="en-GB" dirty="0"/>
                  <a:t>Any </a:t>
                </a:r>
                <a14:m>
                  <m:oMath xmlns:m="http://schemas.openxmlformats.org/officeDocument/2006/math">
                    <m:r>
                      <a:rPr lang="en-GB" i="1" dirty="0" smtClean="0">
                        <a:latin typeface="Cambria Math" panose="02040503050406030204" pitchFamily="18" charset="0"/>
                      </a:rPr>
                      <m:t>𝑥</m:t>
                    </m:r>
                    <m:r>
                      <a:rPr lang="en-GB" i="1" dirty="0" smtClean="0">
                        <a:latin typeface="Cambria Math" panose="02040503050406030204" pitchFamily="18" charset="0"/>
                      </a:rPr>
                      <m:t>,</m:t>
                    </m:r>
                    <m:r>
                      <a:rPr lang="en-GB" i="1" dirty="0" smtClean="0">
                        <a:latin typeface="Cambria Math" panose="02040503050406030204" pitchFamily="18" charset="0"/>
                      </a:rPr>
                      <m:t>𝑦</m:t>
                    </m:r>
                    <m:r>
                      <a:rPr lang="en-GB"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𝒙</m:t>
                    </m:r>
                  </m:oMath>
                </a14:m>
                <a:r>
                  <a:rPr lang="en-GB" dirty="0"/>
                  <a:t> have the same domain because of normality</a:t>
                </a:r>
              </a:p>
              <a:p>
                <a:pPr marL="254000" indent="0">
                  <a:buNone/>
                </a:pPr>
                <a:r>
                  <a:rPr lang="en-GB" dirty="0"/>
                  <a:t>and given a decomposer </a:t>
                </a:r>
                <a14:m>
                  <m:oMath xmlns:m="http://schemas.openxmlformats.org/officeDocument/2006/math">
                    <m:r>
                      <a:rPr lang="en-GB" b="1" i="1" dirty="0">
                        <a:latin typeface="Cambria Math" panose="02040503050406030204" pitchFamily="18" charset="0"/>
                      </a:rPr>
                      <m:t>𝒙</m:t>
                    </m:r>
                  </m:oMath>
                </a14:m>
                <a:r>
                  <a:rPr lang="en-GB" dirty="0"/>
                  <a:t>, rewrite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oMath>
                </a14:m>
                <a:r>
                  <a:rPr lang="en-GB" dirty="0"/>
                  <a:t> as</a:t>
                </a:r>
              </a:p>
              <a:p>
                <a:pPr marL="0" indent="-449262">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x</m:t>
                                  </m:r>
                                </m:sub>
                              </m:sSub>
                            </m:e>
                          </m:d>
                        </m:e>
                        <m:sup>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𝒟</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sup>
                      </m:sSup>
                    </m:oMath>
                  </m:oMathPara>
                </a14:m>
                <a:endParaRPr lang="en-GB" dirty="0"/>
              </a:p>
              <a:p>
                <a:pPr lvl="1"/>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x</m:t>
                    </m:r>
                  </m:oMath>
                </a14:m>
                <a:r>
                  <a:rPr lang="en-GB" dirty="0"/>
                  <a:t> denoting that all occurrences of </a:t>
                </a:r>
                <a14:m>
                  <m:oMath xmlns:m="http://schemas.openxmlformats.org/officeDocument/2006/math">
                    <m:r>
                      <a:rPr lang="en-GB" b="1" i="1" dirty="0">
                        <a:latin typeface="Cambria Math" panose="02040503050406030204" pitchFamily="18" charset="0"/>
                      </a:rPr>
                      <m:t>𝒙</m:t>
                    </m:r>
                  </m:oMath>
                </a14:m>
                <a:r>
                  <a:rPr lang="en-GB" dirty="0"/>
                  <a:t> are replaced with the same constant </a:t>
                </a:r>
                <a14:m>
                  <m:oMath xmlns:m="http://schemas.openxmlformats.org/officeDocument/2006/math">
                    <m:r>
                      <m:rPr>
                        <m:sty m:val="p"/>
                      </m:rPr>
                      <a:rPr lang="de-DE">
                        <a:latin typeface="Cambria Math" panose="02040503050406030204" pitchFamily="18" charset="0"/>
                        <a:ea typeface="Cambria Math" panose="02040503050406030204" pitchFamily="18" charset="0"/>
                      </a:rPr>
                      <m:t>x</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oMath>
                </a14:m>
                <a:r>
                  <a:rPr lang="en-GB" dirty="0"/>
                  <a:t> and the resulting MLN is converted into a normal MLN</a:t>
                </a:r>
              </a:p>
              <a:p>
                <a:endParaRPr lang="en-GB" dirty="0"/>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2"/>
                <a:stretch>
                  <a:fillRect l="-1447" t="-2525" r="-11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12"/>
          </p:nvPr>
        </p:nvSpPr>
        <p:spPr/>
        <p:txBody>
          <a:bodyPr/>
          <a:lstStyle/>
          <a:p>
            <a:fld id="{67C9959E-8E6B-B04C-9955-EA096F41CA7A}" type="slidenum">
              <a:rPr lang="en-GB" smtClean="0"/>
              <a:t>27</a:t>
            </a:fld>
            <a:endParaRPr lang="en-GB"/>
          </a:p>
        </p:txBody>
      </p:sp>
      <p:sp>
        <p:nvSpPr>
          <p:cNvPr id="5" name="Rectangle 4">
            <a:extLst>
              <a:ext uri="{FF2B5EF4-FFF2-40B4-BE49-F238E27FC236}">
                <a16:creationId xmlns:a16="http://schemas.microsoft.com/office/drawing/2014/main" id="{1319BB7F-01F0-EF44-81D6-FCC96FF75F22}"/>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
        <p:nvSpPr>
          <p:cNvPr id="6" name="TextBox 5">
            <a:extLst>
              <a:ext uri="{FF2B5EF4-FFF2-40B4-BE49-F238E27FC236}">
                <a16:creationId xmlns:a16="http://schemas.microsoft.com/office/drawing/2014/main" id="{6126C762-164E-B749-96C7-E9613F7FA1FC}"/>
              </a:ext>
            </a:extLst>
          </p:cNvPr>
          <p:cNvSpPr txBox="1"/>
          <p:nvPr/>
        </p:nvSpPr>
        <p:spPr>
          <a:xfrm>
            <a:off x="7297896" y="3900946"/>
            <a:ext cx="158908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Compare DPGs</a:t>
            </a:r>
          </a:p>
        </p:txBody>
      </p:sp>
    </p:spTree>
    <p:extLst>
      <p:ext uri="{BB962C8B-B14F-4D97-AF65-F5344CB8AC3E}">
        <p14:creationId xmlns:p14="http://schemas.microsoft.com/office/powerpoint/2010/main" val="18361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a:xfrm>
            <a:off x="628650" y="260986"/>
            <a:ext cx="7886700" cy="717866"/>
          </a:xfrm>
        </p:spPr>
        <p:txBody>
          <a:bodyPr>
            <a:noAutofit/>
          </a:bodyPr>
          <a:lstStyle/>
          <a:p>
            <a:r>
              <a:rPr lang="en-GB" sz="3200" dirty="0"/>
              <a:t>LIS: Lifting Rules – Generalised Binomial Rule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a:xfrm>
                <a:off x="628650" y="1158240"/>
                <a:ext cx="7886700" cy="5018723"/>
              </a:xfrm>
            </p:spPr>
            <p:txBody>
              <a:bodyPr>
                <a:normAutofit fontScale="77500" lnSpcReduction="20000"/>
              </a:bodyPr>
              <a:lstStyle/>
              <a:p>
                <a:r>
                  <a:rPr lang="en-GB" dirty="0"/>
                  <a:t>Given a normal MLN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and a singleton atom </a:t>
                </a:r>
                <a14:m>
                  <m:oMath xmlns:m="http://schemas.openxmlformats.org/officeDocument/2006/math">
                    <m:r>
                      <a:rPr lang="en-GB"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𝑥</m:t>
                        </m:r>
                      </m:e>
                    </m:d>
                  </m:oMath>
                </a14:m>
                <a:r>
                  <a:rPr lang="en-GB" dirty="0"/>
                  <a:t> not involved in self-joins (does not appear more than once in same formula), rewrite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oMath>
                </a14:m>
                <a:r>
                  <a:rPr lang="en-GB" dirty="0"/>
                  <a:t> as</a:t>
                </a:r>
              </a:p>
              <a:p>
                <a:pPr marL="0" indent="-449262">
                  <a:buNone/>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m:rPr>
                              <m:brk m:alnAt="7"/>
                            </m:rPr>
                            <a:rPr lang="en-GB" i="1" smtClean="0">
                              <a:latin typeface="Cambria Math" panose="02040503050406030204" pitchFamily="18" charset="0"/>
                              <a:ea typeface="Cambria Math" panose="02040503050406030204" pitchFamily="18" charset="0"/>
                            </a:rPr>
                            <m:t>𝑗</m:t>
                          </m:r>
                          <m:r>
                            <a:rPr lang="en-GB" i="1" smtClean="0">
                              <a:latin typeface="Cambria Math" panose="02040503050406030204" pitchFamily="18" charset="0"/>
                              <a:ea typeface="Cambria Math" panose="02040503050406030204" pitchFamily="18" charset="0"/>
                            </a:rPr>
                            <m:t>=0</m:t>
                          </m:r>
                        </m:sub>
                        <m:sup>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𝒟</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𝑥</m:t>
                                  </m:r>
                                </m:e>
                              </m:d>
                            </m:e>
                          </m:d>
                        </m:sup>
                        <m:e>
                          <m:d>
                            <m:dPr>
                              <m:ctrlPr>
                                <a:rPr lang="en-GB" i="1" smtClean="0">
                                  <a:latin typeface="Cambria Math" panose="02040503050406030204" pitchFamily="18" charset="0"/>
                                  <a:ea typeface="Cambria Math" panose="02040503050406030204" pitchFamily="18" charset="0"/>
                                </a:rPr>
                              </m:ctrlPr>
                            </m:dPr>
                            <m:e>
                              <m:m>
                                <m:mPr>
                                  <m:mcs>
                                    <m:mc>
                                      <m:mcPr>
                                        <m:count m:val="1"/>
                                        <m:mcJc m:val="center"/>
                                      </m:mcPr>
                                    </m:mc>
                                  </m:mcs>
                                  <m:ctrlPr>
                                    <a:rPr lang="en-GB" i="1" smtClean="0">
                                      <a:latin typeface="Cambria Math" panose="02040503050406030204" pitchFamily="18" charset="0"/>
                                      <a:ea typeface="Cambria Math" panose="02040503050406030204" pitchFamily="18" charset="0"/>
                                    </a:rPr>
                                  </m:ctrlPr>
                                </m:mPr>
                                <m:mr>
                                  <m:e>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𝒟</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𝑥</m:t>
                                            </m:r>
                                          </m:e>
                                        </m:d>
                                      </m:e>
                                    </m:d>
                                  </m:e>
                                </m:mr>
                                <m:mr>
                                  <m:e>
                                    <m:r>
                                      <a:rPr lang="en-GB" i="1" smtClean="0">
                                        <a:latin typeface="Cambria Math" panose="02040503050406030204" pitchFamily="18" charset="0"/>
                                        <a:ea typeface="Cambria Math" panose="02040503050406030204" pitchFamily="18" charset="0"/>
                                      </a:rPr>
                                      <m:t>𝑗</m:t>
                                    </m:r>
                                  </m:e>
                                </m:mr>
                              </m:m>
                            </m:e>
                          </m:d>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𝑟</m:t>
                                  </m:r>
                                </m:e>
                                <m:sup>
                                  <m:r>
                                    <a:rPr lang="de-DE" b="0" i="1" smtClean="0">
                                      <a:latin typeface="Cambria Math" panose="02040503050406030204" pitchFamily="18" charset="0"/>
                                      <a:ea typeface="Cambria Math" panose="02040503050406030204" pitchFamily="18" charset="0"/>
                                    </a:rPr>
                                    <m:t>𝑗</m:t>
                                  </m:r>
                                </m:sup>
                              </m:sSup>
                            </m:sub>
                          </m:sSub>
                          <m:r>
                            <a:rPr lang="en-GB" i="1" smtClean="0">
                              <a:latin typeface="Cambria Math" panose="02040503050406030204" pitchFamily="18" charset="0"/>
                              <a:ea typeface="Cambria Math" panose="02040503050406030204" pitchFamily="18" charset="0"/>
                            </a:rPr>
                            <m:t>𝑤</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𝑗</m:t>
                              </m:r>
                            </m:e>
                          </m:d>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2</m:t>
                              </m:r>
                            </m:e>
                            <m:sup>
                              <m:r>
                                <a:rPr lang="en-GB" i="1" smtClean="0">
                                  <a:latin typeface="Cambria Math" panose="02040503050406030204" pitchFamily="18" charset="0"/>
                                  <a:ea typeface="Cambria Math" panose="02040503050406030204" pitchFamily="18" charset="0"/>
                                </a:rPr>
                                <m:t>𝑝</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𝑗</m:t>
                                  </m:r>
                                </m:e>
                              </m:d>
                            </m:sup>
                          </m:sSup>
                        </m:e>
                      </m:nary>
                    </m:oMath>
                  </m:oMathPara>
                </a14:m>
                <a:endParaRPr lang="en-GB" i="1" dirty="0">
                  <a:latin typeface="Cambria Math" panose="02040503050406030204" pitchFamily="18" charset="0"/>
                </a:endParaRPr>
              </a:p>
              <a:p>
                <a:pPr lvl="1"/>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𝑟</m:t>
                        </m:r>
                      </m:e>
                      <m:sup>
                        <m:r>
                          <a:rPr lang="de-DE" i="1">
                            <a:latin typeface="Cambria Math" panose="02040503050406030204" pitchFamily="18" charset="0"/>
                            <a:ea typeface="Cambria Math" panose="02040503050406030204" pitchFamily="18" charset="0"/>
                          </a:rPr>
                          <m:t>𝑗</m:t>
                        </m:r>
                      </m:sup>
                    </m:sSup>
                  </m:oMath>
                </a14:m>
                <a:r>
                  <a:rPr lang="en-GB" dirty="0"/>
                  <a:t> denotes that in</a:t>
                </a:r>
                <a:r>
                  <a:rPr lang="en-GB" dirty="0">
                    <a:ea typeface="Cambria Math" panose="02040503050406030204" pitchFamily="18" charset="0"/>
                  </a:rPr>
                  <a:t>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truth values are assigned to </a:t>
                </a:r>
                <a14:m>
                  <m:oMath xmlns:m="http://schemas.openxmlformats.org/officeDocument/2006/math">
                    <m:r>
                      <a:rPr lang="en-GB" i="1">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𝑥</m:t>
                        </m:r>
                      </m:e>
                    </m:d>
                  </m:oMath>
                </a14:m>
                <a:r>
                  <a:rPr lang="en-GB" dirty="0"/>
                  <a:t> such that </a:t>
                </a:r>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𝑗</m:t>
                    </m:r>
                  </m:oMath>
                </a14:m>
                <a:r>
                  <a:rPr lang="en-GB" dirty="0"/>
                  <a:t> instances are set to </a:t>
                </a:r>
                <a14:m>
                  <m:oMath xmlns:m="http://schemas.openxmlformats.org/officeDocument/2006/math">
                    <m:r>
                      <a:rPr lang="en-GB" i="1" smtClean="0">
                        <a:latin typeface="Cambria Math" panose="02040503050406030204" pitchFamily="18" charset="0"/>
                      </a:rPr>
                      <m:t>𝑡𝑟𝑢𝑒</m:t>
                    </m:r>
                  </m:oMath>
                </a14:m>
                <a:r>
                  <a:rPr lang="en-GB" dirty="0"/>
                  <a:t>; specifically</a:t>
                </a:r>
              </a:p>
              <a:p>
                <a:pPr lvl="2"/>
                <a:r>
                  <a:rPr lang="en-GB" dirty="0"/>
                  <a:t>Ground all </a:t>
                </a:r>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𝑥</m:t>
                        </m:r>
                      </m:e>
                    </m:d>
                  </m:oMath>
                </a14:m>
                <a:r>
                  <a:rPr lang="en-GB" dirty="0"/>
                  <a:t> and assign truth values to the groundings </a:t>
                </a:r>
              </a:p>
              <a:p>
                <a:pPr lvl="2"/>
                <a:r>
                  <a:rPr lang="en-GB" dirty="0"/>
                  <a:t>Delete all formulas that evaluate to either </a:t>
                </a:r>
                <a14:m>
                  <m:oMath xmlns:m="http://schemas.openxmlformats.org/officeDocument/2006/math">
                    <m:r>
                      <a:rPr lang="en-GB" i="1">
                        <a:latin typeface="Cambria Math" panose="02040503050406030204" pitchFamily="18" charset="0"/>
                      </a:rPr>
                      <m:t>𝑡𝑟𝑢𝑒</m:t>
                    </m:r>
                  </m:oMath>
                </a14:m>
                <a:r>
                  <a:rPr lang="en-GB" dirty="0"/>
                  <a:t> or </a:t>
                </a:r>
                <a14:m>
                  <m:oMath xmlns:m="http://schemas.openxmlformats.org/officeDocument/2006/math">
                    <m:r>
                      <a:rPr lang="de-DE" b="0" i="1" smtClean="0">
                        <a:latin typeface="Cambria Math" panose="02040503050406030204" pitchFamily="18" charset="0"/>
                      </a:rPr>
                      <m:t>𝑓𝑎𝑙𝑠𝑒</m:t>
                    </m:r>
                  </m:oMath>
                </a14:m>
                <a:endParaRPr lang="en-GB" dirty="0"/>
              </a:p>
              <a:p>
                <a:pPr lvl="2"/>
                <a:r>
                  <a:rPr lang="en-GB" dirty="0"/>
                  <a:t>Delete all groundings of </a:t>
                </a:r>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𝑥</m:t>
                        </m:r>
                      </m:e>
                    </m:d>
                  </m:oMath>
                </a14:m>
                <a:r>
                  <a:rPr lang="en-GB" dirty="0"/>
                  <a:t> </a:t>
                </a:r>
              </a:p>
              <a:p>
                <a:pPr lvl="2"/>
                <a:r>
                  <a:rPr lang="en-GB" dirty="0"/>
                  <a:t>Convert the resulting MLN into a normal one</a:t>
                </a:r>
              </a:p>
              <a:p>
                <a:pPr lvl="1"/>
                <a14:m>
                  <m:oMath xmlns:m="http://schemas.openxmlformats.org/officeDocument/2006/math">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oMath>
                </a14:m>
                <a:r>
                  <a:rPr lang="en-GB" dirty="0"/>
                  <a:t> is the exponentiated sum of the weights of formulas that evaluate to </a:t>
                </a:r>
                <a14:m>
                  <m:oMath xmlns:m="http://schemas.openxmlformats.org/officeDocument/2006/math">
                    <m:r>
                      <a:rPr lang="en-GB" i="1">
                        <a:latin typeface="Cambria Math" panose="02040503050406030204" pitchFamily="18" charset="0"/>
                      </a:rPr>
                      <m:t>𝑡𝑟𝑢𝑒</m:t>
                    </m:r>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oMath>
                </a14:m>
                <a:r>
                  <a:rPr lang="en-GB" dirty="0"/>
                  <a:t> is the number of ground atoms that are removed from the MLN as a result of removing formulas</a:t>
                </a:r>
              </a:p>
              <a:p>
                <a:pPr lvl="2"/>
                <a:r>
                  <a:rPr lang="en-GB" dirty="0"/>
                  <a:t>Don’t-care propositional atoms, which can be set to </a:t>
                </a:r>
                <a14:m>
                  <m:oMath xmlns:m="http://schemas.openxmlformats.org/officeDocument/2006/math">
                    <m:r>
                      <a:rPr lang="en-GB" i="1" dirty="0" smtClean="0">
                        <a:latin typeface="Cambria Math" panose="02040503050406030204" pitchFamily="18" charset="0"/>
                      </a:rPr>
                      <m:t>𝑡𝑟𝑢𝑒</m:t>
                    </m:r>
                  </m:oMath>
                </a14:m>
                <a:r>
                  <a:rPr lang="en-GB" dirty="0"/>
                  <a:t> or </a:t>
                </a:r>
                <a14:m>
                  <m:oMath xmlns:m="http://schemas.openxmlformats.org/officeDocument/2006/math">
                    <m:r>
                      <a:rPr lang="en-GB" i="1" dirty="0" smtClean="0">
                        <a:latin typeface="Cambria Math" panose="02040503050406030204" pitchFamily="18" charset="0"/>
                      </a:rPr>
                      <m:t>𝑓𝑎𝑙𝑠𝑒</m:t>
                    </m:r>
                  </m:oMath>
                </a14:m>
                <a:endParaRPr lang="en-GB" dirty="0"/>
              </a:p>
              <a:p>
                <a:r>
                  <a:rPr lang="en-GB" dirty="0"/>
                  <a:t>Can be relaxed by not requiring singleton atoms but then no longer exact</a:t>
                </a:r>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804" t="-7828" r="-96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12"/>
          </p:nvPr>
        </p:nvSpPr>
        <p:spPr/>
        <p:txBody>
          <a:bodyPr/>
          <a:lstStyle/>
          <a:p>
            <a:fld id="{67C9959E-8E6B-B04C-9955-EA096F41CA7A}" type="slidenum">
              <a:rPr lang="en-GB" smtClean="0"/>
              <a:t>28</a:t>
            </a:fld>
            <a:endParaRPr lang="en-GB"/>
          </a:p>
        </p:txBody>
      </p:sp>
      <p:sp>
        <p:nvSpPr>
          <p:cNvPr id="6" name="Rectangle 5">
            <a:extLst>
              <a:ext uri="{FF2B5EF4-FFF2-40B4-BE49-F238E27FC236}">
                <a16:creationId xmlns:a16="http://schemas.microsoft.com/office/drawing/2014/main" id="{825094CB-4684-9442-A605-2113E16BB41F}"/>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
        <p:nvSpPr>
          <p:cNvPr id="7" name="TextBox 6">
            <a:extLst>
              <a:ext uri="{FF2B5EF4-FFF2-40B4-BE49-F238E27FC236}">
                <a16:creationId xmlns:a16="http://schemas.microsoft.com/office/drawing/2014/main" id="{81B5252B-4E68-C24F-BF96-91D649962CF1}"/>
              </a:ext>
            </a:extLst>
          </p:cNvPr>
          <p:cNvSpPr txBox="1"/>
          <p:nvPr/>
        </p:nvSpPr>
        <p:spPr>
          <a:xfrm>
            <a:off x="7005781" y="1750423"/>
            <a:ext cx="1912062"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Compare counting</a:t>
            </a:r>
          </a:p>
        </p:txBody>
      </p:sp>
    </p:spTree>
    <p:extLst>
      <p:ext uri="{BB962C8B-B14F-4D97-AF65-F5344CB8AC3E}">
        <p14:creationId xmlns:p14="http://schemas.microsoft.com/office/powerpoint/2010/main" val="30635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noAutofit/>
          </a:bodyPr>
          <a:lstStyle/>
          <a:p>
            <a:r>
              <a:rPr lang="en-GB" sz="3600" dirty="0"/>
              <a:t>LIS: Lifting Rules – Isolated Variable Rule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a:xfrm>
                <a:off x="628650" y="1158240"/>
                <a:ext cx="8358596" cy="5563236"/>
              </a:xfrm>
            </p:spPr>
            <p:txBody>
              <a:bodyPr>
                <a:normAutofit fontScale="77500" lnSpcReduction="20000"/>
              </a:bodyPr>
              <a:lstStyle/>
              <a:p>
                <a:r>
                  <a:rPr lang="en-GB" dirty="0"/>
                  <a:t>For predicate symbol </a:t>
                </a:r>
                <a14:m>
                  <m:oMath xmlns:m="http://schemas.openxmlformats.org/officeDocument/2006/math">
                    <m:r>
                      <a:rPr lang="en-GB" i="1" dirty="0" smtClean="0">
                        <a:latin typeface="Cambria Math" panose="02040503050406030204" pitchFamily="18" charset="0"/>
                      </a:rPr>
                      <m:t>𝑅</m:t>
                    </m:r>
                  </m:oMath>
                </a14:m>
                <a:r>
                  <a:rPr lang="en-GB" dirty="0"/>
                  <a:t> of an MLN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a logical variable </a:t>
                </a:r>
                <a14:m>
                  <m:oMath xmlns:m="http://schemas.openxmlformats.org/officeDocument/2006/math">
                    <m:r>
                      <a:rPr lang="en-GB" i="1" dirty="0" smtClean="0">
                        <a:latin typeface="Cambria Math" panose="02040503050406030204" pitchFamily="18" charset="0"/>
                      </a:rPr>
                      <m:t>𝑥</m:t>
                    </m:r>
                  </m:oMath>
                </a14:m>
                <a:r>
                  <a:rPr lang="en-GB" dirty="0"/>
                  <a:t> at position </a:t>
                </a:r>
                <a14:m>
                  <m:oMath xmlns:m="http://schemas.openxmlformats.org/officeDocument/2006/math">
                    <m:r>
                      <a:rPr lang="en-GB" i="1" dirty="0" smtClean="0">
                        <a:latin typeface="Cambria Math" panose="02040503050406030204" pitchFamily="18" charset="0"/>
                      </a:rPr>
                      <m:t>𝑚</m:t>
                    </m:r>
                  </m:oMath>
                </a14:m>
                <a:r>
                  <a:rPr lang="en-GB" dirty="0"/>
                  <a:t> in its arguments is called </a:t>
                </a:r>
                <a:r>
                  <a:rPr lang="en-GB" i="1" dirty="0"/>
                  <a:t>isolated</a:t>
                </a:r>
                <a:endParaRPr lang="en-GB" dirty="0"/>
              </a:p>
              <a:p>
                <a:pPr lvl="1"/>
                <a:r>
                  <a:rPr lang="en-GB" dirty="0"/>
                  <a:t>if it is exclusive to </a:t>
                </a:r>
                <a14:m>
                  <m:oMath xmlns:m="http://schemas.openxmlformats.org/officeDocument/2006/math">
                    <m:r>
                      <a:rPr lang="en-GB" i="1" dirty="0" smtClean="0">
                        <a:latin typeface="Cambria Math" panose="02040503050406030204" pitchFamily="18" charset="0"/>
                      </a:rPr>
                      <m:t>𝑅</m:t>
                    </m:r>
                  </m:oMath>
                </a14:m>
                <a:r>
                  <a:rPr lang="en-GB" dirty="0"/>
                  <a:t> in all formulas containing </a:t>
                </a:r>
                <a14:m>
                  <m:oMath xmlns:m="http://schemas.openxmlformats.org/officeDocument/2006/math">
                    <m:r>
                      <a:rPr lang="en-GB" i="1" dirty="0" smtClean="0">
                        <a:latin typeface="Cambria Math" panose="02040503050406030204" pitchFamily="18" charset="0"/>
                      </a:rPr>
                      <m:t>𝑅</m:t>
                    </m:r>
                  </m:oMath>
                </a14:m>
                <a:r>
                  <a:rPr lang="en-GB" dirty="0"/>
                  <a:t> </a:t>
                </a:r>
              </a:p>
              <a:p>
                <a:r>
                  <a:rPr lang="en-GB" dirty="0"/>
                  <a:t>Let </a:t>
                </a:r>
                <a14:m>
                  <m:oMath xmlns:m="http://schemas.openxmlformats.org/officeDocument/2006/math">
                    <m:r>
                      <a:rPr lang="en-GB" b="1" i="1" dirty="0" smtClean="0">
                        <a:latin typeface="Cambria Math" panose="02040503050406030204" pitchFamily="18" charset="0"/>
                      </a:rPr>
                      <m:t>𝒙</m:t>
                    </m:r>
                  </m:oMath>
                </a14:m>
                <a:r>
                  <a:rPr lang="en-GB" dirty="0"/>
                  <a:t> denote the set of all isolated variables of </a:t>
                </a:r>
                <a14:m>
                  <m:oMath xmlns:m="http://schemas.openxmlformats.org/officeDocument/2006/math">
                    <m:r>
                      <a:rPr lang="en-GB" i="1" dirty="0" smtClean="0">
                        <a:latin typeface="Cambria Math" panose="02040503050406030204" pitchFamily="18" charset="0"/>
                      </a:rPr>
                      <m:t>𝑅</m:t>
                    </m:r>
                  </m:oMath>
                </a14:m>
                <a:r>
                  <a:rPr lang="en-GB" dirty="0"/>
                  <a:t> and let </a:t>
                </a:r>
                <a14:m>
                  <m:oMath xmlns:m="http://schemas.openxmlformats.org/officeDocument/2006/math">
                    <m:r>
                      <a:rPr lang="en-GB" b="1" i="1" dirty="0" smtClean="0">
                        <a:latin typeface="Cambria Math" panose="02040503050406030204" pitchFamily="18" charset="0"/>
                      </a:rPr>
                      <m:t>𝒚</m:t>
                    </m:r>
                  </m:oMath>
                </a14:m>
                <a:r>
                  <a:rPr lang="en-GB" dirty="0"/>
                  <a:t> denote the set of remaining variables in </a:t>
                </a:r>
                <a14:m>
                  <m:oMath xmlns:m="http://schemas.openxmlformats.org/officeDocument/2006/math">
                    <m:r>
                      <a:rPr lang="en-GB" i="1" dirty="0" smtClean="0">
                        <a:latin typeface="Cambria Math" panose="02040503050406030204" pitchFamily="18" charset="0"/>
                      </a:rPr>
                      <m:t>𝑅</m:t>
                    </m:r>
                  </m:oMath>
                </a14:m>
                <a:r>
                  <a:rPr lang="en-GB" dirty="0"/>
                  <a:t> </a:t>
                </a:r>
              </a:p>
              <a:p>
                <a:pPr lvl="1"/>
                <a14:m>
                  <m:oMath xmlns:m="http://schemas.openxmlformats.org/officeDocument/2006/math">
                    <m:r>
                      <a:rPr lang="de-DE"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𝒚</m:t>
                        </m:r>
                      </m:e>
                    </m:d>
                  </m:oMath>
                </a14:m>
                <a:r>
                  <a:rPr lang="en-GB" dirty="0"/>
                  <a:t> cartesian product of the domains of </a:t>
                </a:r>
                <a14:m>
                  <m:oMath xmlns:m="http://schemas.openxmlformats.org/officeDocument/2006/math">
                    <m:r>
                      <a:rPr lang="en-GB" b="1" i="1" dirty="0">
                        <a:latin typeface="Cambria Math" panose="02040503050406030204" pitchFamily="18" charset="0"/>
                      </a:rPr>
                      <m:t>𝒚</m:t>
                    </m:r>
                  </m:oMath>
                </a14:m>
                <a:r>
                  <a:rPr lang="de-DE" dirty="0"/>
                  <a:t> and </a:t>
                </a:r>
                <a14:m>
                  <m:oMath xmlns:m="http://schemas.openxmlformats.org/officeDocument/2006/math">
                    <m:sSub>
                      <m:sSubPr>
                        <m:ctrlPr>
                          <a:rPr lang="de-DE" i="1" dirty="0">
                            <a:latin typeface="Cambria Math" panose="02040503050406030204" pitchFamily="18" charset="0"/>
                          </a:rPr>
                        </m:ctrlPr>
                      </m:sSubPr>
                      <m:e>
                        <m:r>
                          <a:rPr lang="de-DE" b="1" dirty="0">
                            <a:latin typeface="Cambria Math" panose="02040503050406030204" pitchFamily="18" charset="0"/>
                          </a:rPr>
                          <m:t>𝐲</m:t>
                        </m:r>
                      </m:e>
                      <m:sub>
                        <m:r>
                          <a:rPr lang="de-DE" i="1" dirty="0">
                            <a:latin typeface="Cambria Math" panose="02040503050406030204" pitchFamily="18" charset="0"/>
                          </a:rPr>
                          <m:t>𝑖</m:t>
                        </m:r>
                      </m:sub>
                    </m:sSub>
                  </m:oMath>
                </a14:m>
                <a:r>
                  <a:rPr lang="en-GB" dirty="0"/>
                  <a:t> denotes the </a:t>
                </a:r>
                <a14:m>
                  <m:oMath xmlns:m="http://schemas.openxmlformats.org/officeDocument/2006/math">
                    <m:r>
                      <a:rPr lang="en-GB" i="1" dirty="0" smtClean="0">
                        <a:latin typeface="Cambria Math" panose="02040503050406030204" pitchFamily="18" charset="0"/>
                      </a:rPr>
                      <m:t>𝑖</m:t>
                    </m:r>
                  </m:oMath>
                </a14:m>
                <a:r>
                  <a:rPr lang="en-GB" dirty="0"/>
                  <a:t>’</a:t>
                </a:r>
                <a:r>
                  <a:rPr lang="en-GB" dirty="0" err="1"/>
                  <a:t>th</a:t>
                </a:r>
                <a:r>
                  <a:rPr lang="en-GB" dirty="0"/>
                  <a:t> element</a:t>
                </a:r>
              </a:p>
              <a:p>
                <a:r>
                  <a:rPr lang="en-GB" dirty="0"/>
                  <a:t>Then, estimate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sub>
                    </m:sSub>
                  </m:oMath>
                </a14:m>
                <a:r>
                  <a:rPr lang="en-GB" dirty="0"/>
                  <a:t> as</a:t>
                </a:r>
              </a:p>
              <a:p>
                <a:pPr marL="0" indent="0">
                  <a:buNone/>
                </a:pPr>
                <a:endParaRPr lang="en-GB" dirty="0"/>
              </a:p>
              <a:p>
                <a:pPr marL="0" indent="0">
                  <a:buNone/>
                </a:pPr>
                <a:endParaRPr lang="en-GB" dirty="0"/>
              </a:p>
              <a:p>
                <a:pPr marL="0" indent="0">
                  <a:buNone/>
                </a:pPr>
                <a:endParaRPr lang="en-GB" dirty="0"/>
              </a:p>
              <a:p>
                <a:pPr lvl="1"/>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oMath>
                </a14:m>
                <a:r>
                  <a:rPr lang="en-GB" dirty="0"/>
                  <a:t> an MLN obtained from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by applying the following steps: </a:t>
                </a:r>
              </a:p>
              <a:p>
                <a:pPr marL="1371600" lvl="2" indent="-457200">
                  <a:buFont typeface="+mj-lt"/>
                  <a:buAutoNum type="arabicPeriod"/>
                </a:pPr>
                <a:r>
                  <a:rPr lang="en-GB" dirty="0"/>
                  <a:t>For </a:t>
                </a:r>
                <a14:m>
                  <m:oMath xmlns:m="http://schemas.openxmlformats.org/officeDocument/2006/math">
                    <m:r>
                      <a:rPr lang="de-DE" b="0" i="1" dirty="0" smtClean="0">
                        <a:latin typeface="Cambria Math" panose="02040503050406030204" pitchFamily="18" charset="0"/>
                      </a:rPr>
                      <m:t>𝑖</m:t>
                    </m:r>
                    <m:r>
                      <a:rPr lang="en-GB" i="1" dirty="0">
                        <a:latin typeface="Cambria Math" panose="02040503050406030204" pitchFamily="18" charset="0"/>
                      </a:rPr>
                      <m:t>=1</m:t>
                    </m:r>
                  </m:oMath>
                </a14:m>
                <a:r>
                  <a:rPr lang="en-GB" dirty="0"/>
                  <a:t> to </a:t>
                </a:r>
                <a14:m>
                  <m:oMath xmlns:m="http://schemas.openxmlformats.org/officeDocument/2006/math">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𝒟</m:t>
                        </m:r>
                        <m:d>
                          <m:dPr>
                            <m:ctrlPr>
                              <a:rPr lang="de-DE" b="0" i="1" dirty="0" smtClean="0">
                                <a:latin typeface="Cambria Math" panose="02040503050406030204" pitchFamily="18" charset="0"/>
                                <a:ea typeface="Cambria Math" panose="02040503050406030204" pitchFamily="18" charset="0"/>
                              </a:rPr>
                            </m:ctrlPr>
                          </m:dPr>
                          <m:e>
                            <m:r>
                              <a:rPr lang="de-DE" b="1" i="1" dirty="0" smtClean="0">
                                <a:latin typeface="Cambria Math" panose="02040503050406030204" pitchFamily="18" charset="0"/>
                                <a:ea typeface="Cambria Math" panose="02040503050406030204" pitchFamily="18" charset="0"/>
                              </a:rPr>
                              <m:t>𝒚</m:t>
                            </m:r>
                          </m:e>
                        </m:d>
                      </m:e>
                    </m:d>
                  </m:oMath>
                </a14:m>
                <a:r>
                  <a:rPr lang="en-GB" dirty="0"/>
                  <a:t>, sample number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de-DE" b="0" i="1" dirty="0" smtClean="0">
                            <a:latin typeface="Cambria Math" panose="02040503050406030204" pitchFamily="18" charset="0"/>
                          </a:rPr>
                          <m:t>𝑖</m:t>
                        </m:r>
                      </m:sub>
                    </m:sSub>
                  </m:oMath>
                </a14:m>
                <a:r>
                  <a:rPr lang="en-GB" dirty="0"/>
                  <a:t> from a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𝑄</m:t>
                        </m:r>
                      </m:e>
                      <m:sub>
                        <m:r>
                          <a:rPr lang="de-DE" b="0" i="1" dirty="0" smtClean="0">
                            <a:latin typeface="Cambria Math" panose="02040503050406030204" pitchFamily="18" charset="0"/>
                          </a:rPr>
                          <m:t>𝑖</m:t>
                        </m:r>
                      </m:sub>
                    </m:sSub>
                    <m:d>
                      <m:dPr>
                        <m:ctrlPr>
                          <a:rPr lang="en-GB"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en-GB" i="1" dirty="0" smtClean="0">
                                <a:latin typeface="Cambria Math" panose="02040503050406030204" pitchFamily="18" charset="0"/>
                              </a:rPr>
                              <m:t>𝑖</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Sub>
                      </m:e>
                    </m:d>
                  </m:oMath>
                </a14:m>
                <a:r>
                  <a:rPr lang="en-GB" dirty="0"/>
                  <a:t> and set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en-GB" i="1" dirty="0">
                            <a:latin typeface="Cambria Math" panose="02040503050406030204" pitchFamily="18" charset="0"/>
                          </a:rPr>
                          <m:t>𝑖</m:t>
                        </m:r>
                      </m:sub>
                    </m:sSub>
                  </m:oMath>
                </a14:m>
                <a:r>
                  <a:rPr lang="en-GB" dirty="0"/>
                  <a:t> arbitrarily selected groundings of </a:t>
                </a:r>
                <a14:m>
                  <m:oMath xmlns:m="http://schemas.openxmlformats.org/officeDocument/2006/math">
                    <m:r>
                      <a:rPr lang="en-GB" i="1" dirty="0" smtClean="0">
                        <a:latin typeface="Cambria Math" panose="02040503050406030204" pitchFamily="18" charset="0"/>
                      </a:rPr>
                      <m:t>𝑅</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𝑥</m:t>
                        </m:r>
                        <m:r>
                          <a:rPr lang="en-GB"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1" i="0" dirty="0" smtClean="0">
                                <a:latin typeface="Cambria Math" panose="02040503050406030204" pitchFamily="18" charset="0"/>
                              </a:rPr>
                              <m:t>𝐲</m:t>
                            </m:r>
                          </m:e>
                          <m:sub>
                            <m:r>
                              <a:rPr lang="de-DE" b="0" i="1" dirty="0" smtClean="0">
                                <a:latin typeface="Cambria Math" panose="02040503050406030204" pitchFamily="18" charset="0"/>
                              </a:rPr>
                              <m:t>𝑖</m:t>
                            </m:r>
                          </m:sub>
                        </m:sSub>
                      </m:e>
                    </m:d>
                  </m:oMath>
                </a14:m>
                <a:r>
                  <a:rPr lang="en-GB" dirty="0"/>
                  <a:t> to </a:t>
                </a:r>
                <a14:m>
                  <m:oMath xmlns:m="http://schemas.openxmlformats.org/officeDocument/2006/math">
                    <m:r>
                      <a:rPr lang="de-DE" b="0" i="1" dirty="0" smtClean="0">
                        <a:latin typeface="Cambria Math" panose="02040503050406030204" pitchFamily="18" charset="0"/>
                      </a:rPr>
                      <m:t>𝑡</m:t>
                    </m:r>
                    <m:r>
                      <a:rPr lang="en-GB" i="1" dirty="0" smtClean="0">
                        <a:latin typeface="Cambria Math" panose="02040503050406030204" pitchFamily="18" charset="0"/>
                      </a:rPr>
                      <m:t>𝑟𝑢𝑒</m:t>
                    </m:r>
                  </m:oMath>
                </a14:m>
                <a:r>
                  <a:rPr lang="en-GB" dirty="0"/>
                  <a:t> and the remaining to </a:t>
                </a:r>
                <a14:m>
                  <m:oMath xmlns:m="http://schemas.openxmlformats.org/officeDocument/2006/math">
                    <m:r>
                      <a:rPr lang="de-DE" b="0" i="1" dirty="0" smtClean="0">
                        <a:latin typeface="Cambria Math" panose="02040503050406030204" pitchFamily="18" charset="0"/>
                      </a:rPr>
                      <m:t>𝑓</m:t>
                    </m:r>
                    <m:r>
                      <a:rPr lang="en-GB" i="1" dirty="0" smtClean="0">
                        <a:latin typeface="Cambria Math" panose="02040503050406030204" pitchFamily="18" charset="0"/>
                      </a:rPr>
                      <m:t>𝑎𝑙𝑠𝑒</m:t>
                    </m:r>
                  </m:oMath>
                </a14:m>
                <a:r>
                  <a:rPr lang="en-GB" dirty="0"/>
                  <a:t>, </a:t>
                </a:r>
              </a:p>
              <a:p>
                <a:pPr marL="1371600" lvl="2" indent="-457200">
                  <a:buFont typeface="+mj-lt"/>
                  <a:buAutoNum type="arabicPeriod"/>
                </a:pPr>
                <a:r>
                  <a:rPr lang="en-GB" dirty="0"/>
                  <a:t>Delete all formulas that evaluate to either </a:t>
                </a:r>
                <a14:m>
                  <m:oMath xmlns:m="http://schemas.openxmlformats.org/officeDocument/2006/math">
                    <m:r>
                      <a:rPr lang="de-DE" i="1" dirty="0">
                        <a:latin typeface="Cambria Math" panose="02040503050406030204" pitchFamily="18" charset="0"/>
                      </a:rPr>
                      <m:t>𝑡</m:t>
                    </m:r>
                    <m:r>
                      <a:rPr lang="en-GB" i="1" dirty="0">
                        <a:latin typeface="Cambria Math" panose="02040503050406030204" pitchFamily="18" charset="0"/>
                      </a:rPr>
                      <m:t>𝑟𝑢𝑒</m:t>
                    </m:r>
                  </m:oMath>
                </a14:m>
                <a:r>
                  <a:rPr lang="en-GB" dirty="0"/>
                  <a:t> or </a:t>
                </a:r>
                <a14:m>
                  <m:oMath xmlns:m="http://schemas.openxmlformats.org/officeDocument/2006/math">
                    <m:r>
                      <a:rPr lang="de-DE" i="1" dirty="0">
                        <a:latin typeface="Cambria Math" panose="02040503050406030204" pitchFamily="18" charset="0"/>
                      </a:rPr>
                      <m:t>𝑓</m:t>
                    </m:r>
                    <m:r>
                      <a:rPr lang="en-GB" i="1" dirty="0">
                        <a:latin typeface="Cambria Math" panose="02040503050406030204" pitchFamily="18" charset="0"/>
                      </a:rPr>
                      <m:t>𝑎𝑙𝑠𝑒</m:t>
                    </m:r>
                  </m:oMath>
                </a14:m>
                <a:endParaRPr lang="en-GB" dirty="0"/>
              </a:p>
              <a:p>
                <a:pPr marL="1371600" lvl="2" indent="-457200">
                  <a:buFont typeface="+mj-lt"/>
                  <a:buAutoNum type="arabicPeriod"/>
                </a:pPr>
                <a:r>
                  <a:rPr lang="en-GB" dirty="0"/>
                  <a:t>Delete all groundings of </a:t>
                </a:r>
                <a14:m>
                  <m:oMath xmlns:m="http://schemas.openxmlformats.org/officeDocument/2006/math">
                    <m:r>
                      <a:rPr lang="en-GB" i="1" dirty="0">
                        <a:latin typeface="Cambria Math" panose="02040503050406030204" pitchFamily="18" charset="0"/>
                      </a:rPr>
                      <m:t>𝑅</m:t>
                    </m:r>
                  </m:oMath>
                </a14:m>
                <a:endParaRPr lang="en-GB" dirty="0"/>
              </a:p>
              <a:p>
                <a:pPr marL="1371600" lvl="2" indent="-457200">
                  <a:buFont typeface="+mj-lt"/>
                  <a:buAutoNum type="arabicPeriod"/>
                </a:pPr>
                <a:r>
                  <a:rPr lang="en-GB" dirty="0"/>
                  <a:t>Convert the MLN to a normal one</a:t>
                </a:r>
              </a:p>
              <a:p>
                <a:pPr lvl="1"/>
                <a14:m>
                  <m:oMath xmlns:m="http://schemas.openxmlformats.org/officeDocument/2006/math">
                    <m:r>
                      <a:rPr lang="de-DE" b="0" i="1" smtClean="0">
                        <a:latin typeface="Cambria Math" panose="02040503050406030204" pitchFamily="18" charset="0"/>
                      </a:rPr>
                      <m:t>𝑤</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oMath>
                </a14:m>
                <a:r>
                  <a:rPr lang="en-GB" dirty="0"/>
                  <a:t> exponentiated sum of the weights of formulas that evaluate to </a:t>
                </a:r>
                <a14:m>
                  <m:oMath xmlns:m="http://schemas.openxmlformats.org/officeDocument/2006/math">
                    <m:r>
                      <a:rPr lang="en-GB" i="1" dirty="0" smtClean="0">
                        <a:latin typeface="Cambria Math" panose="02040503050406030204" pitchFamily="18" charset="0"/>
                      </a:rPr>
                      <m:t>𝑡𝑟𝑢𝑒</m:t>
                    </m:r>
                  </m:oMath>
                </a14:m>
                <a:endParaRPr lang="de-DE" dirty="0"/>
              </a:p>
              <a:p>
                <a:pPr lvl="1"/>
                <a14:m>
                  <m:oMath xmlns:m="http://schemas.openxmlformats.org/officeDocument/2006/math">
                    <m:r>
                      <a:rPr lang="de-DE" b="0" i="1" smtClean="0">
                        <a:latin typeface="Cambria Math" panose="02040503050406030204" pitchFamily="18" charset="0"/>
                      </a:rPr>
                      <m:t>𝑝</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oMath>
                </a14:m>
                <a:r>
                  <a:rPr lang="en-GB" dirty="0"/>
                  <a:t> number of ground atoms that are removed from </a:t>
                </a:r>
                <a14:m>
                  <m:oMath xmlns:m="http://schemas.openxmlformats.org/officeDocument/2006/math">
                    <m:r>
                      <a:rPr lang="en-GB" i="1">
                        <a:latin typeface="Cambria Math" panose="02040503050406030204" pitchFamily="18" charset="0"/>
                        <a:ea typeface="Cambria Math" panose="02040503050406030204" pitchFamily="18" charset="0"/>
                      </a:rPr>
                      <m:t>𝛹</m:t>
                    </m:r>
                    <m:r>
                      <a:rPr lang="en-GB" i="1">
                        <a:latin typeface="Cambria Math" panose="02040503050406030204" pitchFamily="18" charset="0"/>
                        <a:ea typeface="Cambria Math" panose="02040503050406030204" pitchFamily="18" charset="0"/>
                      </a:rPr>
                      <m:t> </m:t>
                    </m:r>
                  </m:oMath>
                </a14:m>
                <a:r>
                  <a:rPr lang="en-GB" dirty="0"/>
                  <a:t>as a result of (2)</a:t>
                </a:r>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xfrm>
                <a:off x="628650" y="1158240"/>
                <a:ext cx="8358596" cy="5563236"/>
              </a:xfrm>
              <a:blipFill>
                <a:blip r:embed="rId2"/>
                <a:stretch>
                  <a:fillRect l="-759" t="-2050" r="-75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12"/>
          </p:nvPr>
        </p:nvSpPr>
        <p:spPr/>
        <p:txBody>
          <a:bodyPr/>
          <a:lstStyle/>
          <a:p>
            <a:fld id="{67C9959E-8E6B-B04C-9955-EA096F41CA7A}" type="slidenum">
              <a:rPr lang="en-GB" smtClean="0"/>
              <a:t>29</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711BE45-B03E-2545-8911-62A563F169D0}"/>
                  </a:ext>
                </a:extLst>
              </p:cNvPr>
              <p:cNvSpPr/>
              <p:nvPr/>
            </p:nvSpPr>
            <p:spPr>
              <a:xfrm>
                <a:off x="2302212" y="3151033"/>
                <a:ext cx="4539576" cy="10480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𝑍</m:t>
                          </m:r>
                        </m:e>
                        <m:sub>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sub>
                      </m:sSub>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up>
                      </m:sSup>
                      <m:nary>
                        <m:naryPr>
                          <m:chr m:val="∏"/>
                          <m:ctrlPr>
                            <a:rPr lang="en-GB" i="1">
                              <a:latin typeface="Cambria Math" panose="02040503050406030204" pitchFamily="18" charset="0"/>
                              <a:ea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d>
                            <m:dPr>
                              <m:begChr m:val="|"/>
                              <m:endChr m:val="|"/>
                              <m:ctrlPr>
                                <a:rPr lang="de-DE" i="1" dirty="0">
                                  <a:latin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𝒚</m:t>
                                  </m:r>
                                </m:e>
                              </m:d>
                            </m:e>
                          </m:d>
                        </m:sup>
                        <m:e>
                          <m:f>
                            <m:fPr>
                              <m:ctrlPr>
                                <a:rPr lang="de-DE" i="1" dirty="0">
                                  <a:latin typeface="Cambria Math" panose="02040503050406030204" pitchFamily="18" charset="0"/>
                                  <a:ea typeface="Cambria Math" panose="02040503050406030204" pitchFamily="18" charset="0"/>
                                </a:rPr>
                              </m:ctrlPr>
                            </m:fPr>
                            <m:num>
                              <m:d>
                                <m:dPr>
                                  <m:ctrlPr>
                                    <a:rPr lang="de-DE" i="1" dirty="0">
                                      <a:latin typeface="Cambria Math" panose="02040503050406030204" pitchFamily="18" charset="0"/>
                                      <a:ea typeface="Cambria Math" panose="02040503050406030204" pitchFamily="18" charset="0"/>
                                    </a:rPr>
                                  </m:ctrlPr>
                                </m:dPr>
                                <m:e>
                                  <m:m>
                                    <m:mPr>
                                      <m:mcs>
                                        <m:mc>
                                          <m:mcPr>
                                            <m:count m:val="1"/>
                                            <m:mcJc m:val="center"/>
                                          </m:mcPr>
                                        </m:mc>
                                      </m:mcs>
                                      <m:ctrlPr>
                                        <a:rPr lang="de-DE" i="1" dirty="0">
                                          <a:latin typeface="Cambria Math" panose="02040503050406030204" pitchFamily="18" charset="0"/>
                                          <a:ea typeface="Cambria Math" panose="02040503050406030204" pitchFamily="18" charset="0"/>
                                        </a:rPr>
                                      </m:ctrlPr>
                                    </m:mPr>
                                    <m:mr>
                                      <m:e>
                                        <m:d>
                                          <m:dPr>
                                            <m:begChr m:val="|"/>
                                            <m:endChr m:val="|"/>
                                            <m:ctrlPr>
                                              <a:rPr lang="de-DE" i="1" dirty="0">
                                                <a:latin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𝒙</m:t>
                                                </m:r>
                                              </m:e>
                                            </m:d>
                                          </m:e>
                                        </m:d>
                                      </m:e>
                                    </m:mr>
                                    <m:m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𝑗</m:t>
                                            </m:r>
                                          </m:e>
                                          <m:sub>
                                            <m:r>
                                              <a:rPr lang="de-DE" b="0" i="1" dirty="0" smtClean="0">
                                                <a:latin typeface="Cambria Math" panose="02040503050406030204" pitchFamily="18" charset="0"/>
                                                <a:ea typeface="Cambria Math" panose="02040503050406030204" pitchFamily="18" charset="0"/>
                                              </a:rPr>
                                              <m:t>𝑖</m:t>
                                            </m:r>
                                          </m:sub>
                                        </m:sSub>
                                      </m:e>
                                    </m:mr>
                                  </m:m>
                                </m:e>
                              </m:d>
                            </m:num>
                            <m:den>
                              <m:sSub>
                                <m:sSubPr>
                                  <m:ctrlPr>
                                    <a:rPr lang="de-DE" i="1" dirty="0">
                                      <a:latin typeface="Cambria Math" panose="02040503050406030204" pitchFamily="18" charset="0"/>
                                    </a:rPr>
                                  </m:ctrlPr>
                                </m:sSubPr>
                                <m:e>
                                  <m:r>
                                    <a:rPr lang="en-GB" i="1" dirty="0">
                                      <a:latin typeface="Cambria Math" panose="02040503050406030204" pitchFamily="18" charset="0"/>
                                    </a:rPr>
                                    <m:t>𝑄</m:t>
                                  </m:r>
                                </m:e>
                                <m:sub>
                                  <m:r>
                                    <a:rPr lang="de-DE" b="0" i="1" dirty="0" smtClean="0">
                                      <a:latin typeface="Cambria Math" panose="02040503050406030204" pitchFamily="18" charset="0"/>
                                    </a:rPr>
                                    <m:t>𝑖</m:t>
                                  </m:r>
                                </m:sub>
                              </m:sSub>
                              <m:d>
                                <m:dPr>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b="0" i="1" dirty="0" smtClean="0">
                                          <a:latin typeface="Cambria Math" panose="02040503050406030204" pitchFamily="18" charset="0"/>
                                        </a:rPr>
                                        <m:t>𝑗</m:t>
                                      </m:r>
                                    </m:e>
                                    <m:sub>
                                      <m:r>
                                        <a:rPr lang="de-DE" b="0" i="1" dirty="0" smtClean="0">
                                          <a:latin typeface="Cambria Math" panose="02040503050406030204" pitchFamily="18" charset="0"/>
                                        </a:rPr>
                                        <m:t>𝑖</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b="0" i="1" dirty="0" smtClean="0">
                                          <a:latin typeface="Cambria Math" panose="02040503050406030204" pitchFamily="18" charset="0"/>
                                        </a:rPr>
                                        <m:t>𝑖</m:t>
                                      </m:r>
                                      <m:r>
                                        <a:rPr lang="de-DE" i="1" dirty="0">
                                          <a:latin typeface="Cambria Math" panose="02040503050406030204" pitchFamily="18" charset="0"/>
                                        </a:rPr>
                                        <m:t>−1</m:t>
                                      </m:r>
                                    </m:sub>
                                  </m:sSub>
                                </m:e>
                              </m:d>
                            </m:den>
                          </m:f>
                        </m:e>
                      </m:nary>
                    </m:oMath>
                  </m:oMathPara>
                </a14:m>
                <a:endParaRPr lang="en-GB" dirty="0"/>
              </a:p>
            </p:txBody>
          </p:sp>
        </mc:Choice>
        <mc:Fallback xmlns="">
          <p:sp>
            <p:nvSpPr>
              <p:cNvPr id="5" name="Rectangle 4">
                <a:extLst>
                  <a:ext uri="{FF2B5EF4-FFF2-40B4-BE49-F238E27FC236}">
                    <a16:creationId xmlns:a16="http://schemas.microsoft.com/office/drawing/2014/main" id="{5711BE45-B03E-2545-8911-62A563F169D0}"/>
                  </a:ext>
                </a:extLst>
              </p:cNvPr>
              <p:cNvSpPr>
                <a:spLocks noRot="1" noChangeAspect="1" noMove="1" noResize="1" noEditPoints="1" noAdjustHandles="1" noChangeArrowheads="1" noChangeShapeType="1" noTextEdit="1"/>
              </p:cNvSpPr>
              <p:nvPr/>
            </p:nvSpPr>
            <p:spPr>
              <a:xfrm>
                <a:off x="2302212" y="3151033"/>
                <a:ext cx="4539576" cy="1048044"/>
              </a:xfrm>
              <a:prstGeom prst="rect">
                <a:avLst/>
              </a:prstGeom>
              <a:blipFill>
                <a:blip r:embed="rId3"/>
                <a:stretch>
                  <a:fillRect t="-64286" b="-120238"/>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AF21D223-7095-1F41-975D-A7CA73D588FF}"/>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12408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Approximations</a:t>
            </a: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lnSpcReduction="10000"/>
              </a:bodyPr>
              <a:lstStyle/>
              <a:p>
                <a:r>
                  <a:rPr lang="en-GB" dirty="0"/>
                  <a:t>Approximate answers to queries such as the posterior </a:t>
                </a:r>
                <a14:m>
                  <m:oMath xmlns:m="http://schemas.openxmlformats.org/officeDocument/2006/math">
                    <m:r>
                      <a:rPr lang="de-DE" b="0" i="1" dirty="0" smtClean="0">
                        <a:latin typeface="Cambria Math" panose="02040503050406030204" pitchFamily="18" charset="0"/>
                      </a:rPr>
                      <m:t>𝑃</m:t>
                    </m:r>
                    <m:d>
                      <m:dPr>
                        <m:ctrlPr>
                          <a:rPr lang="en-GB" b="0" i="1" dirty="0" smtClean="0">
                            <a:latin typeface="Cambria Math" panose="02040503050406030204" pitchFamily="18" charset="0"/>
                          </a:rPr>
                        </m:ctrlPr>
                      </m:dPr>
                      <m:e>
                        <m:r>
                          <a:rPr lang="de-DE" b="0" i="1" dirty="0" smtClean="0">
                            <a:latin typeface="Cambria Math" panose="02040503050406030204" pitchFamily="18" charset="0"/>
                          </a:rPr>
                          <m:t>𝑅</m:t>
                        </m:r>
                        <m:r>
                          <a:rPr lang="de-DE" b="0" i="1" dirty="0" smtClean="0">
                            <a:latin typeface="Cambria Math" panose="02040503050406030204" pitchFamily="18" charset="0"/>
                          </a:rPr>
                          <m:t>|</m:t>
                        </m:r>
                        <m:r>
                          <a:rPr lang="de-DE" b="1" i="1" dirty="0" smtClean="0">
                            <a:latin typeface="Cambria Math" panose="02040503050406030204" pitchFamily="18" charset="0"/>
                          </a:rPr>
                          <m:t>𝒆</m:t>
                        </m:r>
                      </m:e>
                    </m:d>
                  </m:oMath>
                </a14:m>
                <a:endParaRPr lang="en-GB" dirty="0"/>
              </a:p>
              <a:p>
                <a:r>
                  <a:rPr lang="en-GB" dirty="0"/>
                  <a:t>Assume an intuitive of approximation: </a:t>
                </a:r>
              </a:p>
              <a:p>
                <a:pPr lvl="1"/>
                <a:r>
                  <a:rPr lang="en-GB" dirty="0"/>
                  <a:t>The answer may be erroneous up to some amount</a:t>
                </a:r>
              </a:p>
              <a:p>
                <a:r>
                  <a:rPr lang="en-GB" dirty="0"/>
                  <a:t>Formally treated in </a:t>
                </a:r>
                <a:br>
                  <a:rPr lang="en-GB" dirty="0"/>
                </a:br>
                <a:r>
                  <a:rPr lang="en-GB" dirty="0">
                    <a:solidFill>
                      <a:schemeClr val="accent1"/>
                    </a:solidFill>
                  </a:rPr>
                  <a:t>PAC theory</a:t>
                </a:r>
                <a:r>
                  <a:rPr lang="en-GB" dirty="0"/>
                  <a:t> (</a:t>
                </a:r>
                <a:r>
                  <a:rPr lang="en-GB" dirty="0">
                    <a:solidFill>
                      <a:schemeClr val="accent1"/>
                    </a:solidFill>
                  </a:rPr>
                  <a:t>P</a:t>
                </a:r>
                <a:r>
                  <a:rPr lang="en-GB" dirty="0"/>
                  <a:t>robably </a:t>
                </a:r>
                <a:r>
                  <a:rPr lang="en-GB" dirty="0">
                    <a:solidFill>
                      <a:schemeClr val="accent1"/>
                    </a:solidFill>
                  </a:rPr>
                  <a:t>A</a:t>
                </a:r>
                <a:r>
                  <a:rPr lang="en-GB" dirty="0"/>
                  <a:t>pproximately </a:t>
                </a:r>
                <a:r>
                  <a:rPr lang="en-GB" dirty="0">
                    <a:solidFill>
                      <a:schemeClr val="accent1"/>
                    </a:solidFill>
                  </a:rPr>
                  <a:t>C</a:t>
                </a:r>
                <a:r>
                  <a:rPr lang="en-GB" dirty="0"/>
                  <a:t>orrect) </a:t>
                </a:r>
                <a:br>
                  <a:rPr lang="en-GB" dirty="0"/>
                </a:br>
                <a:r>
                  <a:rPr lang="en-GB" dirty="0"/>
                  <a:t>by parameters (</a:t>
                </a:r>
                <a14:m>
                  <m:oMath xmlns:m="http://schemas.openxmlformats.org/officeDocument/2006/math">
                    <m:r>
                      <a:rPr lang="en-GB" i="1" dirty="0" smtClean="0">
                        <a:latin typeface="Cambria Math" panose="02040503050406030204" pitchFamily="18" charset="0"/>
                        <a:ea typeface="Cambria Math" panose="02040503050406030204" pitchFamily="18" charset="0"/>
                      </a:rPr>
                      <m:t>𝛿</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𝜀</m:t>
                    </m:r>
                  </m:oMath>
                </a14:m>
                <a:r>
                  <a:rPr lang="en-GB" dirty="0"/>
                  <a:t>)</a:t>
                </a:r>
              </a:p>
              <a:p>
                <a:pPr lvl="1"/>
                <a:r>
                  <a:rPr lang="en-GB" dirty="0"/>
                  <a:t>Confidence (quantified by </a:t>
                </a:r>
                <a14:m>
                  <m:oMath xmlns:m="http://schemas.openxmlformats.org/officeDocument/2006/math">
                    <m:r>
                      <a:rPr lang="en-GB" i="1" dirty="0">
                        <a:latin typeface="Cambria Math" panose="02040503050406030204" pitchFamily="18" charset="0"/>
                        <a:ea typeface="Cambria Math" panose="02040503050406030204" pitchFamily="18" charset="0"/>
                      </a:rPr>
                      <m:t>𝛿</m:t>
                    </m:r>
                  </m:oMath>
                </a14:m>
                <a:r>
                  <a:rPr lang="en-GB" dirty="0"/>
                  <a:t>) in that found solution </a:t>
                </a:r>
                <a:br>
                  <a:rPr lang="en-GB" dirty="0"/>
                </a:br>
                <a:r>
                  <a:rPr lang="en-GB" dirty="0"/>
                  <a:t>maximally deviates from true solution up to </a:t>
                </a:r>
                <a14:m>
                  <m:oMath xmlns:m="http://schemas.openxmlformats.org/officeDocument/2006/math">
                    <m:r>
                      <a:rPr lang="de-DE" i="1" dirty="0">
                        <a:latin typeface="Cambria Math" panose="02040503050406030204" pitchFamily="18" charset="0"/>
                        <a:ea typeface="Cambria Math" panose="02040503050406030204" pitchFamily="18" charset="0"/>
                      </a:rPr>
                      <m:t>𝜀</m:t>
                    </m:r>
                  </m:oMath>
                </a14:m>
                <a:endParaRPr lang="en-GB" dirty="0"/>
              </a:p>
              <a:p>
                <a:pPr lvl="2"/>
                <a:r>
                  <a:rPr lang="en-GB" dirty="0"/>
                  <a:t>How many samples do you need to satisfy</a:t>
                </a:r>
                <a:r>
                  <a:rPr lang="en-GB" dirty="0">
                    <a:ea typeface="Cambria Math" panose="02040503050406030204" pitchFamily="18" charset="0"/>
                  </a:rPr>
                  <a:t> </a:t>
                </a:r>
                <a14:m>
                  <m:oMath xmlns:m="http://schemas.openxmlformats.org/officeDocument/2006/math">
                    <m:r>
                      <a:rPr lang="en-GB" i="1" dirty="0">
                        <a:latin typeface="Cambria Math" panose="02040503050406030204" pitchFamily="18" charset="0"/>
                        <a:ea typeface="Cambria Math" panose="02040503050406030204" pitchFamily="18" charset="0"/>
                      </a:rPr>
                      <m:t>𝛿</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𝜀</m:t>
                    </m:r>
                  </m:oMath>
                </a14:m>
                <a:endParaRPr lang="en-GB" dirty="0"/>
              </a:p>
              <a:p>
                <a:pPr marL="0" indent="0">
                  <a:buNone/>
                </a:pPr>
                <a:endParaRPr lang="en-GB" sz="1600" dirty="0">
                  <a:solidFill>
                    <a:schemeClr val="accent3"/>
                  </a:solidFill>
                </a:endParaRPr>
              </a:p>
              <a:p>
                <a:pPr marL="0" indent="0">
                  <a:buNone/>
                </a:pPr>
                <a:r>
                  <a:rPr lang="en-GB" sz="2200" dirty="0">
                    <a:solidFill>
                      <a:schemeClr val="accent3"/>
                    </a:solidFill>
                  </a:rPr>
                  <a:t>Based on Chapter 12.2, in “Probabilistic Graphical </a:t>
                </a:r>
                <a:br>
                  <a:rPr lang="en-GB" sz="2200" dirty="0">
                    <a:solidFill>
                      <a:schemeClr val="accent3"/>
                    </a:solidFill>
                  </a:rPr>
                </a:br>
                <a:r>
                  <a:rPr lang="en-GB" sz="2200" dirty="0">
                    <a:solidFill>
                      <a:schemeClr val="accent3"/>
                    </a:solidFill>
                  </a:rPr>
                  <a:t>Models” by Koller &amp; Friedman (2009), also includes </a:t>
                </a:r>
                <a:br>
                  <a:rPr lang="en-GB" sz="2200" dirty="0">
                    <a:solidFill>
                      <a:schemeClr val="accent3"/>
                    </a:solidFill>
                  </a:rPr>
                </a:br>
                <a:r>
                  <a:rPr lang="en-GB" sz="2200" dirty="0">
                    <a:solidFill>
                      <a:schemeClr val="accent3"/>
                    </a:solidFill>
                  </a:rPr>
                  <a:t>information about PAC learning</a:t>
                </a:r>
                <a:endParaRPr lang="en-GB" dirty="0">
                  <a:solidFill>
                    <a:schemeClr val="accent3"/>
                  </a:solidFill>
                </a:endParaRP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a:blip r:embed="rId2"/>
                <a:stretch>
                  <a:fillRect l="-1447" t="-2525" b="-1515"/>
                </a:stretch>
              </a:blipFill>
            </p:spPr>
            <p:txBody>
              <a:bodyPr/>
              <a:lstStyle/>
              <a:p>
                <a:r>
                  <a:rPr lang="en-GB">
                    <a:noFill/>
                  </a:rPr>
                  <a:t> </a:t>
                </a:r>
              </a:p>
            </p:txBody>
          </p:sp>
        </mc:Fallback>
      </mc:AlternateContent>
      <p:sp>
        <p:nvSpPr>
          <p:cNvPr id="4" name="Foliennummernplatzhalter 3"/>
          <p:cNvSpPr>
            <a:spLocks noGrp="1"/>
          </p:cNvSpPr>
          <p:nvPr>
            <p:ph type="sldNum" sz="quarter" idx="12"/>
          </p:nvPr>
        </p:nvSpPr>
        <p:spPr/>
        <p:txBody>
          <a:bodyPr/>
          <a:lstStyle/>
          <a:p>
            <a:pPr>
              <a:defRPr/>
            </a:pPr>
            <a:fld id="{A4C577E2-95DD-1F4B-A688-E8FB02007787}" type="slidenum">
              <a:rPr lang="en-GB" smtClean="0"/>
              <a:pPr>
                <a:defRPr/>
              </a:pPr>
              <a:t>3</a:t>
            </a:fld>
            <a:endParaRPr lang="en-GB"/>
          </a:p>
        </p:txBody>
      </p:sp>
      <p:pic>
        <p:nvPicPr>
          <p:cNvPr id="5" name="Picture 4">
            <a:extLst>
              <a:ext uri="{FF2B5EF4-FFF2-40B4-BE49-F238E27FC236}">
                <a16:creationId xmlns:a16="http://schemas.microsoft.com/office/drawing/2014/main" id="{77CB75CF-0809-8946-8365-4F9A1B181E8D}"/>
              </a:ext>
            </a:extLst>
          </p:cNvPr>
          <p:cNvPicPr>
            <a:picLocks noChangeAspect="1"/>
          </p:cNvPicPr>
          <p:nvPr/>
        </p:nvPicPr>
        <p:blipFill>
          <a:blip r:embed="rId3"/>
          <a:stretch>
            <a:fillRect/>
          </a:stretch>
        </p:blipFill>
        <p:spPr>
          <a:xfrm>
            <a:off x="7033304" y="4790032"/>
            <a:ext cx="1396594" cy="15663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90567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A173C5A-835A-8941-9049-F9EC60D0153B}"/>
                  </a:ext>
                </a:extLst>
              </p:cNvPr>
              <p:cNvSpPr>
                <a:spLocks noGrp="1"/>
              </p:cNvSpPr>
              <p:nvPr>
                <p:ph type="title"/>
              </p:nvPr>
            </p:nvSpPr>
            <p:spPr/>
            <p:txBody>
              <a:bodyPr/>
              <a:lstStyle/>
              <a:p>
                <a:r>
                  <a:rPr lang="en-GB" dirty="0"/>
                  <a:t>LIS: Algorithm (for </a:t>
                </a:r>
                <a14:m>
                  <m:oMath xmlns:m="http://schemas.openxmlformats.org/officeDocument/2006/math">
                    <m:r>
                      <a:rPr lang="en-GB" i="1" dirty="0" smtClean="0">
                        <a:latin typeface="Cambria Math" panose="02040503050406030204" pitchFamily="18" charset="0"/>
                      </a:rPr>
                      <m:t>𝑍</m:t>
                    </m:r>
                  </m:oMath>
                </a14:m>
                <a:r>
                  <a:rPr lang="en-GB" dirty="0"/>
                  <a:t>)</a:t>
                </a:r>
              </a:p>
            </p:txBody>
          </p:sp>
        </mc:Choice>
        <mc:Fallback xmlns="">
          <p:sp>
            <p:nvSpPr>
              <p:cNvPr id="2" name="Title 1">
                <a:extLst>
                  <a:ext uri="{FF2B5EF4-FFF2-40B4-BE49-F238E27FC236}">
                    <a16:creationId xmlns:a16="http://schemas.microsoft.com/office/drawing/2014/main" id="{4A173C5A-835A-8941-9049-F9EC60D0153B}"/>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p:sp>
        <p:nvSpPr>
          <p:cNvPr id="5" name="Rectangle 2">
            <a:extLst>
              <a:ext uri="{FF2B5EF4-FFF2-40B4-BE49-F238E27FC236}">
                <a16:creationId xmlns:a16="http://schemas.microsoft.com/office/drawing/2014/main" id="{5BB4BD47-D2B5-7D4E-9525-6A97336212E5}"/>
              </a:ext>
            </a:extLst>
          </p:cNvPr>
          <p:cNvSpPr>
            <a:spLocks noChangeArrowheads="1"/>
          </p:cNvSpPr>
          <p:nvPr/>
        </p:nvSpPr>
        <p:spPr bwMode="auto">
          <a:xfrm>
            <a:off x="628650" y="1105984"/>
            <a:ext cx="7801248" cy="4970181"/>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2625DE-DE52-0148-B894-BED0AD809EC0}"/>
                  </a:ext>
                </a:extLst>
              </p:cNvPr>
              <p:cNvSpPr>
                <a:spLocks noGrp="1"/>
              </p:cNvSpPr>
              <p:nvPr>
                <p:ph idx="1"/>
              </p:nvPr>
            </p:nvSpPr>
            <p:spPr>
              <a:xfrm>
                <a:off x="628650" y="1158241"/>
                <a:ext cx="7886700" cy="4849368"/>
              </a:xfrm>
            </p:spPr>
            <p:txBody>
              <a:bodyPr>
                <a:normAutofit fontScale="77500" lnSpcReduction="20000"/>
              </a:bodyPr>
              <a:lstStyle/>
              <a:p>
                <a:pPr marL="0" indent="0">
                  <a:lnSpc>
                    <a:spcPct val="100000"/>
                  </a:lnSpc>
                  <a:spcBef>
                    <a:spcPts val="0"/>
                  </a:spcBef>
                  <a:buNone/>
                  <a:tabLst>
                    <a:tab pos="439738" algn="l"/>
                    <a:tab pos="881063" algn="l"/>
                    <a:tab pos="1330325" algn="l"/>
                    <a:tab pos="1770063" algn="l"/>
                  </a:tabLst>
                </a:pPr>
                <a:r>
                  <a:rPr lang="en-GB" b="1" dirty="0"/>
                  <a:t>function</a:t>
                </a:r>
                <a:r>
                  <a:rPr lang="en-GB" dirty="0"/>
                  <a:t> </a:t>
                </a:r>
                <a14:m>
                  <m:oMath xmlns:m="http://schemas.openxmlformats.org/officeDocument/2006/math">
                    <m:r>
                      <m:rPr>
                        <m:nor/>
                      </m:rPr>
                      <a:rPr lang="de-DE" b="1" i="0" dirty="0" smtClean="0">
                        <a:latin typeface="Cambria Math" panose="02040503050406030204" pitchFamily="18" charset="0"/>
                      </a:rPr>
                      <m:t>LIS</m:t>
                    </m:r>
                    <m:d>
                      <m:dPr>
                        <m:ctrlPr>
                          <a:rPr lang="de-DE" b="0" i="1" dirty="0" smtClean="0">
                            <a:latin typeface="Cambria Math" panose="02040503050406030204" pitchFamily="18" charset="0"/>
                          </a:rPr>
                        </m:ctrlPr>
                      </m:dPr>
                      <m:e>
                        <m:r>
                          <m:rPr>
                            <m:sty m:val="p"/>
                          </m:rPr>
                          <a:rPr lang="el-GR" b="0" i="1" dirty="0" smtClean="0">
                            <a:latin typeface="Cambria Math" panose="02040503050406030204" pitchFamily="18" charset="0"/>
                            <a:ea typeface="Cambria Math" panose="02040503050406030204" pitchFamily="18" charset="0"/>
                          </a:rPr>
                          <m:t>Ψ</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𝑖𝑛</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𝑛𝑜𝑟𝑚𝑎𝑙</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𝑓𝑜𝑟𝑚</m:t>
                        </m:r>
                        <m:r>
                          <a:rPr lang="de-DE" b="0" i="1" dirty="0" smtClean="0">
                            <a:latin typeface="Cambria Math" panose="02040503050406030204" pitchFamily="18" charset="0"/>
                          </a:rPr>
                          <m:t>,</m:t>
                        </m:r>
                        <m:r>
                          <a:rPr lang="de-DE" b="0" i="1" dirty="0" smtClean="0">
                            <a:latin typeface="Cambria Math" panose="02040503050406030204" pitchFamily="18" charset="0"/>
                          </a:rPr>
                          <m:t>𝑄</m:t>
                        </m:r>
                      </m:e>
                    </m:d>
                  </m:oMath>
                </a14:m>
                <a:r>
                  <a:rPr lang="en-GB" dirty="0"/>
                  <a:t> </a:t>
                </a:r>
                <a:r>
                  <a:rPr lang="en-GB" b="1" dirty="0"/>
                  <a:t>returns</a:t>
                </a:r>
                <a:r>
                  <a:rPr lang="en-GB" dirty="0"/>
                  <a:t> an estimate of </a:t>
                </a:r>
                <a14:m>
                  <m:oMath xmlns:m="http://schemas.openxmlformats.org/officeDocument/2006/math">
                    <m:r>
                      <a:rPr lang="de-DE" i="1" dirty="0" smtClean="0">
                        <a:latin typeface="Cambria Math" panose="02040503050406030204" pitchFamily="18" charset="0"/>
                      </a:rPr>
                      <m:t>𝑍</m:t>
                    </m:r>
                  </m:oMath>
                </a14:m>
                <a:endParaRPr lang="en-GB" dirty="0"/>
              </a:p>
              <a:p>
                <a:pPr marL="0" indent="0">
                  <a:lnSpc>
                    <a:spcPct val="100000"/>
                  </a:lnSpc>
                  <a:spcBef>
                    <a:spcPts val="0"/>
                  </a:spcBef>
                  <a:buNone/>
                  <a:tabLst>
                    <a:tab pos="439738" algn="l"/>
                    <a:tab pos="881063" algn="l"/>
                    <a:tab pos="1330325" algn="l"/>
                    <a:tab pos="1770063" algn="l"/>
                  </a:tabLst>
                </a:pPr>
                <a:endParaRPr lang="en-GB" sz="500" dirty="0"/>
              </a:p>
              <a:p>
                <a:pPr marL="0" indent="0">
                  <a:lnSpc>
                    <a:spcPct val="100000"/>
                  </a:lnSpc>
                  <a:spcBef>
                    <a:spcPts val="0"/>
                  </a:spcBef>
                  <a:buNone/>
                  <a:tabLst>
                    <a:tab pos="439738" algn="l"/>
                    <a:tab pos="881063" algn="l"/>
                    <a:tab pos="1330325" algn="l"/>
                    <a:tab pos="1770063" algn="l"/>
                  </a:tabLst>
                </a:pPr>
                <a:r>
                  <a:rPr lang="en-GB" dirty="0"/>
                  <a:t>	</a:t>
                </a:r>
                <a:r>
                  <a:rPr lang="en-GB" b="1" dirty="0"/>
                  <a:t>if </a:t>
                </a:r>
                <a14:m>
                  <m:oMath xmlns:m="http://schemas.openxmlformats.org/officeDocument/2006/math">
                    <m:r>
                      <m:rPr>
                        <m:sty m:val="p"/>
                      </m:rPr>
                      <a:rPr lang="el-GR" i="1" dirty="0">
                        <a:latin typeface="Cambria Math" panose="02040503050406030204" pitchFamily="18" charset="0"/>
                        <a:ea typeface="Cambria Math" panose="02040503050406030204" pitchFamily="18" charset="0"/>
                      </a:rPr>
                      <m:t>Ψ</m:t>
                    </m:r>
                  </m:oMath>
                </a14:m>
                <a:r>
                  <a:rPr lang="en-GB" dirty="0"/>
                  <a:t> is empty </a:t>
                </a:r>
                <a:r>
                  <a:rPr lang="en-GB" b="1" dirty="0"/>
                  <a:t>then</a:t>
                </a:r>
              </a:p>
              <a:p>
                <a:pPr marL="0" indent="0">
                  <a:lnSpc>
                    <a:spcPct val="100000"/>
                  </a:lnSpc>
                  <a:spcBef>
                    <a:spcPts val="0"/>
                  </a:spcBef>
                  <a:buNone/>
                  <a:tabLst>
                    <a:tab pos="439738" algn="l"/>
                    <a:tab pos="881063" algn="l"/>
                    <a:tab pos="1330325" algn="l"/>
                    <a:tab pos="1770063" algn="l"/>
                  </a:tabLst>
                </a:pPr>
                <a:r>
                  <a:rPr lang="en-GB" dirty="0"/>
                  <a:t>		</a:t>
                </a:r>
                <a:r>
                  <a:rPr lang="en-GB" b="1" dirty="0"/>
                  <a:t>return</a:t>
                </a:r>
                <a:r>
                  <a:rPr lang="en-GB" dirty="0"/>
                  <a:t> </a:t>
                </a:r>
                <a14:m>
                  <m:oMath xmlns:m="http://schemas.openxmlformats.org/officeDocument/2006/math">
                    <m:r>
                      <m:rPr>
                        <m:nor/>
                      </m:rPr>
                      <a:rPr lang="de-DE" b="0" i="0" smtClean="0">
                        <a:latin typeface="Cambria Math" panose="02040503050406030204" pitchFamily="18" charset="0"/>
                      </a:rPr>
                      <m:t>1</m:t>
                    </m:r>
                  </m:oMath>
                </a14:m>
                <a:endParaRPr lang="en-GB" dirty="0"/>
              </a:p>
              <a:p>
                <a:pPr marL="0" indent="0">
                  <a:lnSpc>
                    <a:spcPct val="100000"/>
                  </a:lnSpc>
                  <a:spcBef>
                    <a:spcPts val="0"/>
                  </a:spcBef>
                  <a:buNone/>
                  <a:tabLst>
                    <a:tab pos="439200" algn="l"/>
                    <a:tab pos="882000" algn="l"/>
                    <a:tab pos="1332000" algn="l"/>
                    <a:tab pos="1771200" algn="l"/>
                    <a:tab pos="7682400" algn="r"/>
                  </a:tabLst>
                </a:pPr>
                <a:r>
                  <a:rPr lang="en-GB" dirty="0"/>
                  <a:t>	</a:t>
                </a:r>
                <a:r>
                  <a:rPr lang="en-GB" b="1" dirty="0"/>
                  <a:t>if</a:t>
                </a:r>
                <a:r>
                  <a:rPr lang="en-GB" dirty="0"/>
                  <a:t> there exists a decomposer </a:t>
                </a:r>
                <a14:m>
                  <m:oMath xmlns:m="http://schemas.openxmlformats.org/officeDocument/2006/math">
                    <m:r>
                      <a:rPr lang="de-DE" b="1" i="1" dirty="0" smtClean="0">
                        <a:latin typeface="Cambria Math" panose="02040503050406030204" pitchFamily="18" charset="0"/>
                        <a:ea typeface="Cambria Math" panose="02040503050406030204" pitchFamily="18" charset="0"/>
                      </a:rPr>
                      <m:t>𝒙</m:t>
                    </m:r>
                  </m:oMath>
                </a14:m>
                <a:r>
                  <a:rPr lang="en-GB" dirty="0"/>
                  <a:t> </a:t>
                </a:r>
                <a:r>
                  <a:rPr lang="en-GB" b="1" dirty="0"/>
                  <a:t>then</a:t>
                </a:r>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return</a:t>
                </a:r>
                <a:r>
                  <a:rPr lang="en-GB" dirty="0"/>
                  <a:t> </a:t>
                </a:r>
                <a14:m>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m:rPr>
                                <m:nor/>
                              </m:rPr>
                              <a:rPr lang="de-DE" b="0" i="0" smtClean="0">
                                <a:latin typeface="Cambria Math" panose="02040503050406030204" pitchFamily="18" charset="0"/>
                              </a:rPr>
                              <m:t>LIS</m:t>
                            </m:r>
                            <m:d>
                              <m:dPr>
                                <m:ctrlPr>
                                  <a:rPr lang="de-DE" b="0" i="1" smtClean="0">
                                    <a:latin typeface="Cambria Math" panose="02040503050406030204" pitchFamily="18" charset="0"/>
                                  </a:rPr>
                                </m:ctrlPr>
                              </m:dPr>
                              <m:e>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x</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𝑄</m:t>
                                </m:r>
                              </m:e>
                            </m:d>
                          </m:e>
                        </m:d>
                      </m:e>
                      <m:sup>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d>
                      </m:sup>
                    </m:sSup>
                  </m:oMath>
                </a14:m>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if</a:t>
                </a:r>
                <a:r>
                  <a:rPr lang="en-GB" dirty="0"/>
                  <a:t> there exists a singleton atom </a:t>
                </a:r>
                <a14:m>
                  <m:oMath xmlns:m="http://schemas.openxmlformats.org/officeDocument/2006/math">
                    <m:r>
                      <a:rPr lang="de-DE" b="0" i="1" dirty="0" smtClean="0">
                        <a:latin typeface="Cambria Math" panose="02040503050406030204" pitchFamily="18" charset="0"/>
                        <a:ea typeface="Cambria Math" panose="02040503050406030204" pitchFamily="18" charset="0"/>
                      </a:rPr>
                      <m:t>𝑅</m:t>
                    </m:r>
                    <m:d>
                      <m:dPr>
                        <m:ctrlPr>
                          <a:rPr lang="de-DE" b="0" i="1" dirty="0" smtClean="0">
                            <a:latin typeface="Cambria Math" panose="02040503050406030204" pitchFamily="18" charset="0"/>
                            <a:ea typeface="Cambria Math" panose="02040503050406030204" pitchFamily="18" charset="0"/>
                          </a:rPr>
                        </m:ctrlPr>
                      </m:dPr>
                      <m:e>
                        <m:r>
                          <a:rPr lang="de-DE" b="0" i="1" dirty="0">
                            <a:latin typeface="Cambria Math" panose="02040503050406030204" pitchFamily="18" charset="0"/>
                            <a:ea typeface="Cambria Math" panose="02040503050406030204" pitchFamily="18" charset="0"/>
                          </a:rPr>
                          <m:t>𝑥</m:t>
                        </m:r>
                      </m:e>
                    </m:d>
                  </m:oMath>
                </a14:m>
                <a:r>
                  <a:rPr lang="en-GB" dirty="0"/>
                  <a:t> without self-joins </a:t>
                </a:r>
                <a:r>
                  <a:rPr lang="en-GB" b="1" dirty="0"/>
                  <a:t>then</a:t>
                </a:r>
              </a:p>
              <a:p>
                <a:pPr marL="0" indent="0">
                  <a:lnSpc>
                    <a:spcPct val="100000"/>
                  </a:lnSpc>
                  <a:spcBef>
                    <a:spcPts val="0"/>
                  </a:spcBef>
                  <a:buNone/>
                  <a:tabLst>
                    <a:tab pos="439738" algn="l"/>
                    <a:tab pos="881063" algn="l"/>
                    <a:tab pos="1330325" algn="l"/>
                    <a:tab pos="1770063" algn="l"/>
                  </a:tabLst>
                </a:pPr>
                <a:r>
                  <a:rPr lang="en-GB" dirty="0"/>
                  <a:t>		Use </a:t>
                </a:r>
                <a14:m>
                  <m:oMath xmlns:m="http://schemas.openxmlformats.org/officeDocument/2006/math">
                    <m:r>
                      <a:rPr lang="de-DE" i="1">
                        <a:latin typeface="Cambria Math" panose="02040503050406030204" pitchFamily="18" charset="0"/>
                        <a:ea typeface="Cambria Math" panose="02040503050406030204" pitchFamily="18" charset="0"/>
                      </a:rPr>
                      <m:t>𝑄</m:t>
                    </m:r>
                  </m:oMath>
                </a14:m>
                <a:r>
                  <a:rPr lang="en-GB" dirty="0"/>
                  <a:t> to sample an integer </a:t>
                </a:r>
                <a14:m>
                  <m:oMath xmlns:m="http://schemas.openxmlformats.org/officeDocument/2006/math">
                    <m:r>
                      <a:rPr lang="en-GB" i="1" dirty="0" smtClean="0">
                        <a:latin typeface="Cambria Math" panose="02040503050406030204" pitchFamily="18" charset="0"/>
                      </a:rPr>
                      <m:t>𝑗</m:t>
                    </m:r>
                    <m:r>
                      <a:rPr lang="en-GB" dirty="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0,…,</m:t>
                        </m:r>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𝒟</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d>
                      </m:e>
                    </m:d>
                  </m:oMath>
                </a14:m>
                <a:endParaRPr lang="en-GB" dirty="0"/>
              </a:p>
              <a:p>
                <a:pPr marL="0" indent="0">
                  <a:lnSpc>
                    <a:spcPct val="100000"/>
                  </a:lnSpc>
                  <a:spcBef>
                    <a:spcPts val="0"/>
                  </a:spcBef>
                  <a:buNone/>
                  <a:tabLst>
                    <a:tab pos="439738" algn="l"/>
                    <a:tab pos="881063" algn="l"/>
                    <a:tab pos="1330325" algn="l"/>
                    <a:tab pos="1770063" algn="l"/>
                  </a:tabLst>
                </a:pPr>
                <a:endParaRPr lang="en-GB" sz="700" dirty="0"/>
              </a:p>
              <a:p>
                <a:pPr marL="0" indent="0">
                  <a:lnSpc>
                    <a:spcPct val="100000"/>
                  </a:lnSpc>
                  <a:spcBef>
                    <a:spcPts val="0"/>
                  </a:spcBef>
                  <a:buNone/>
                  <a:tabLst>
                    <a:tab pos="439738" algn="l"/>
                    <a:tab pos="881063" algn="l"/>
                    <a:tab pos="1330325" algn="l"/>
                    <a:tab pos="1770063" algn="l"/>
                  </a:tabLst>
                </a:pPr>
                <a:r>
                  <a:rPr lang="en-GB" dirty="0"/>
                  <a:t>		</a:t>
                </a:r>
                <a:r>
                  <a:rPr lang="en-GB" b="1" dirty="0"/>
                  <a:t>return </a:t>
                </a:r>
                <a14:m>
                  <m:oMath xmlns:m="http://schemas.openxmlformats.org/officeDocument/2006/math">
                    <m:f>
                      <m:fPr>
                        <m:ctrlPr>
                          <a:rPr lang="en-GB" i="1" smtClean="0">
                            <a:latin typeface="Cambria Math" panose="02040503050406030204" pitchFamily="18" charset="0"/>
                            <a:ea typeface="Cambria Math" panose="02040503050406030204" pitchFamily="18" charset="0"/>
                          </a:rPr>
                        </m:ctrlPr>
                      </m:fPr>
                      <m:num>
                        <m:r>
                          <m:rPr>
                            <m:nor/>
                          </m:rPr>
                          <a:rPr lang="de-DE" b="0" i="0" smtClean="0">
                            <a:latin typeface="Cambria Math" panose="02040503050406030204" pitchFamily="18" charset="0"/>
                            <a:ea typeface="Cambria Math" panose="02040503050406030204" pitchFamily="18" charset="0"/>
                          </a:rPr>
                          <m:t>LIS</m:t>
                        </m:r>
                        <m:d>
                          <m:dPr>
                            <m:ctrlPr>
                              <a:rPr lang="de-DE" b="0" i="1" smtClean="0">
                                <a:latin typeface="Cambria Math" panose="02040503050406030204" pitchFamily="18" charset="0"/>
                                <a:ea typeface="Cambria Math" panose="02040503050406030204" pitchFamily="18" charset="0"/>
                              </a:rPr>
                            </m:ctrlPr>
                          </m:dPr>
                          <m:e>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𝑟</m:t>
                                </m:r>
                              </m:e>
                              <m:sup>
                                <m:r>
                                  <a:rPr lang="de-DE" i="1">
                                    <a:latin typeface="Cambria Math" panose="02040503050406030204" pitchFamily="18" charset="0"/>
                                    <a:ea typeface="Cambria Math" panose="02040503050406030204" pitchFamily="18" charset="0"/>
                                  </a:rPr>
                                  <m:t>𝑗</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𝑄</m:t>
                            </m:r>
                          </m:e>
                        </m:d>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sup>
                        </m:sSup>
                      </m:num>
                      <m:den>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𝑗</m:t>
                            </m:r>
                          </m:e>
                        </m:d>
                      </m:den>
                    </m:f>
                    <m:d>
                      <m:dPr>
                        <m:ctrlPr>
                          <a:rPr lang="en-GB" i="1">
                            <a:latin typeface="Cambria Math" panose="02040503050406030204" pitchFamily="18" charset="0"/>
                            <a:ea typeface="Cambria Math" panose="02040503050406030204" pitchFamily="18" charset="0"/>
                          </a:rPr>
                        </m:ctrlPr>
                      </m:dPr>
                      <m:e>
                        <m:m>
                          <m:mPr>
                            <m:mcs>
                              <m:mc>
                                <m:mcPr>
                                  <m:count m:val="1"/>
                                  <m:mcJc m:val="center"/>
                                </m:mcPr>
                              </m:mc>
                            </m:mcs>
                            <m:ctrlPr>
                              <a:rPr lang="en-GB" i="1">
                                <a:latin typeface="Cambria Math" panose="02040503050406030204" pitchFamily="18" charset="0"/>
                                <a:ea typeface="Cambria Math" panose="02040503050406030204" pitchFamily="18" charset="0"/>
                              </a:rPr>
                            </m:ctrlPr>
                          </m:mPr>
                          <m:mr>
                            <m:e>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𝒟</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e>
                              </m:d>
                            </m:e>
                          </m:mr>
                          <m:mr>
                            <m:e>
                              <m:r>
                                <a:rPr lang="en-GB" i="1">
                                  <a:latin typeface="Cambria Math" panose="02040503050406030204" pitchFamily="18" charset="0"/>
                                  <a:ea typeface="Cambria Math" panose="02040503050406030204" pitchFamily="18" charset="0"/>
                                </a:rPr>
                                <m:t>𝑗</m:t>
                              </m:r>
                            </m:e>
                          </m:mr>
                        </m:m>
                      </m:e>
                    </m:d>
                  </m:oMath>
                </a14:m>
                <a:endParaRPr lang="en-GB" dirty="0"/>
              </a:p>
              <a:p>
                <a:pPr marL="0" indent="0">
                  <a:lnSpc>
                    <a:spcPct val="100000"/>
                  </a:lnSpc>
                  <a:spcBef>
                    <a:spcPts val="0"/>
                  </a:spcBef>
                  <a:buNone/>
                  <a:tabLst>
                    <a:tab pos="439738" algn="l"/>
                    <a:tab pos="881063" algn="l"/>
                    <a:tab pos="1330325" algn="l"/>
                    <a:tab pos="1770063" algn="l"/>
                  </a:tabLst>
                </a:pPr>
                <a:endParaRPr lang="en-GB" sz="700" dirty="0"/>
              </a:p>
              <a:p>
                <a:pPr marL="0" indent="0">
                  <a:lnSpc>
                    <a:spcPct val="100000"/>
                  </a:lnSpc>
                  <a:spcBef>
                    <a:spcPts val="0"/>
                  </a:spcBef>
                  <a:buNone/>
                  <a:tabLst>
                    <a:tab pos="439738" algn="l"/>
                    <a:tab pos="881063" algn="l"/>
                    <a:tab pos="1330325" algn="l"/>
                    <a:tab pos="1770063" algn="l"/>
                  </a:tabLst>
                </a:pPr>
                <a:r>
                  <a:rPr lang="en-GB" dirty="0"/>
                  <a:t>	</a:t>
                </a:r>
                <a:r>
                  <a:rPr lang="en-GB" b="1" dirty="0"/>
                  <a:t>if</a:t>
                </a:r>
                <a:r>
                  <a:rPr lang="en-GB" dirty="0"/>
                  <a:t> there exists isolated variables </a:t>
                </a:r>
                <a14:m>
                  <m:oMath xmlns:m="http://schemas.openxmlformats.org/officeDocument/2006/math">
                    <m:r>
                      <a:rPr lang="de-DE" b="1" i="1" dirty="0">
                        <a:latin typeface="Cambria Math" panose="02040503050406030204" pitchFamily="18" charset="0"/>
                        <a:ea typeface="Cambria Math" panose="02040503050406030204" pitchFamily="18" charset="0"/>
                      </a:rPr>
                      <m:t>𝒙</m:t>
                    </m:r>
                  </m:oMath>
                </a14:m>
                <a:r>
                  <a:rPr lang="en-GB" dirty="0"/>
                  <a:t> in a predicate </a:t>
                </a:r>
                <a14:m>
                  <m:oMath xmlns:m="http://schemas.openxmlformats.org/officeDocument/2006/math">
                    <m:r>
                      <a:rPr lang="de-DE" i="1" dirty="0">
                        <a:latin typeface="Cambria Math" panose="02040503050406030204" pitchFamily="18" charset="0"/>
                        <a:ea typeface="Cambria Math" panose="02040503050406030204" pitchFamily="18" charset="0"/>
                      </a:rPr>
                      <m:t>𝑅</m:t>
                    </m:r>
                  </m:oMath>
                </a14:m>
                <a:r>
                  <a:rPr lang="en-GB" dirty="0"/>
                  <a:t> </a:t>
                </a:r>
                <a:r>
                  <a:rPr lang="en-GB" b="1" dirty="0"/>
                  <a:t>then</a:t>
                </a:r>
              </a:p>
              <a:p>
                <a:pPr marL="0" indent="0">
                  <a:lnSpc>
                    <a:spcPct val="100000"/>
                  </a:lnSpc>
                  <a:spcBef>
                    <a:spcPts val="0"/>
                  </a:spcBef>
                  <a:buNone/>
                  <a:tabLst>
                    <a:tab pos="439738" algn="l"/>
                    <a:tab pos="881063" algn="l"/>
                    <a:tab pos="1330325" algn="l"/>
                    <a:tab pos="1770063" algn="l"/>
                  </a:tabLst>
                </a:pPr>
                <a:endParaRPr lang="en-GB" sz="600" b="1" dirty="0"/>
              </a:p>
              <a:p>
                <a:pPr marL="0" indent="0">
                  <a:lnSpc>
                    <a:spcPct val="100000"/>
                  </a:lnSpc>
                  <a:spcBef>
                    <a:spcPts val="0"/>
                  </a:spcBef>
                  <a:buNone/>
                  <a:tabLst>
                    <a:tab pos="439738" algn="l"/>
                    <a:tab pos="881063" algn="l"/>
                    <a:tab pos="1330325" algn="l"/>
                    <a:tab pos="1770063" algn="l"/>
                  </a:tabLst>
                </a:pPr>
                <a:r>
                  <a:rPr lang="en-GB" dirty="0"/>
                  <a:t>		</a:t>
                </a:r>
                <a:r>
                  <a:rPr lang="en-GB" b="1" dirty="0"/>
                  <a:t>return </a:t>
                </a:r>
                <a14:m>
                  <m:oMath xmlns:m="http://schemas.openxmlformats.org/officeDocument/2006/math">
                    <m:r>
                      <m:rPr>
                        <m:sty m:val="p"/>
                      </m:rPr>
                      <a:rPr lang="de-DE">
                        <a:latin typeface="Cambria Math" panose="02040503050406030204" pitchFamily="18" charset="0"/>
                        <a:ea typeface="Cambria Math" panose="02040503050406030204" pitchFamily="18" charset="0"/>
                      </a:rPr>
                      <m:t>LIS</m:t>
                    </m:r>
                    <m:d>
                      <m:dPr>
                        <m:ctrlPr>
                          <a:rPr lang="de-DE" i="1">
                            <a:latin typeface="Cambria Math" panose="02040503050406030204" pitchFamily="18" charset="0"/>
                            <a:ea typeface="Cambria Math" panose="02040503050406030204" pitchFamily="18" charset="0"/>
                          </a:rPr>
                        </m:ctrlPr>
                      </m:dPr>
                      <m:e>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e>
                    </m:d>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up>
                    </m:sSup>
                    <m:nary>
                      <m:naryPr>
                        <m:chr m:val="∏"/>
                        <m:ctrlPr>
                          <a:rPr lang="en-GB"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𝑗</m:t>
                        </m:r>
                        <m:r>
                          <a:rPr lang="de-DE" i="1">
                            <a:latin typeface="Cambria Math" panose="02040503050406030204" pitchFamily="18" charset="0"/>
                            <a:ea typeface="Cambria Math" panose="02040503050406030204" pitchFamily="18" charset="0"/>
                          </a:rPr>
                          <m:t>=1</m:t>
                        </m:r>
                      </m:sub>
                      <m:sup>
                        <m:d>
                          <m:dPr>
                            <m:begChr m:val="|"/>
                            <m:endChr m:val="|"/>
                            <m:ctrlPr>
                              <a:rPr lang="de-DE" i="1" dirty="0">
                                <a:latin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𝒚</m:t>
                                </m:r>
                              </m:e>
                            </m:d>
                          </m:e>
                        </m:d>
                      </m:sup>
                      <m:e>
                        <m:f>
                          <m:fPr>
                            <m:ctrlPr>
                              <a:rPr lang="de-DE" i="1" dirty="0">
                                <a:latin typeface="Cambria Math" panose="02040503050406030204" pitchFamily="18" charset="0"/>
                                <a:ea typeface="Cambria Math" panose="02040503050406030204" pitchFamily="18" charset="0"/>
                              </a:rPr>
                            </m:ctrlPr>
                          </m:fPr>
                          <m:num>
                            <m:d>
                              <m:dPr>
                                <m:ctrlPr>
                                  <a:rPr lang="de-DE" i="1" dirty="0">
                                    <a:latin typeface="Cambria Math" panose="02040503050406030204" pitchFamily="18" charset="0"/>
                                    <a:ea typeface="Cambria Math" panose="02040503050406030204" pitchFamily="18" charset="0"/>
                                  </a:rPr>
                                </m:ctrlPr>
                              </m:dPr>
                              <m:e>
                                <m:m>
                                  <m:mPr>
                                    <m:mcs>
                                      <m:mc>
                                        <m:mcPr>
                                          <m:count m:val="1"/>
                                          <m:mcJc m:val="center"/>
                                        </m:mcPr>
                                      </m:mc>
                                    </m:mcs>
                                    <m:ctrlPr>
                                      <a:rPr lang="de-DE" i="1" dirty="0">
                                        <a:latin typeface="Cambria Math" panose="02040503050406030204" pitchFamily="18" charset="0"/>
                                        <a:ea typeface="Cambria Math" panose="02040503050406030204" pitchFamily="18" charset="0"/>
                                      </a:rPr>
                                    </m:ctrlPr>
                                  </m:mPr>
                                  <m:mr>
                                    <m:e>
                                      <m:d>
                                        <m:dPr>
                                          <m:begChr m:val="|"/>
                                          <m:endChr m:val="|"/>
                                          <m:ctrlPr>
                                            <a:rPr lang="de-DE" i="1" dirty="0">
                                              <a:latin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𝒟</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𝒙</m:t>
                                              </m:r>
                                            </m:e>
                                          </m:d>
                                        </m:e>
                                      </m:d>
                                    </m:e>
                                  </m:mr>
                                  <m:m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𝑗</m:t>
                                          </m:r>
                                        </m:e>
                                        <m:sub>
                                          <m:r>
                                            <a:rPr lang="de-DE" i="1" dirty="0">
                                              <a:latin typeface="Cambria Math" panose="02040503050406030204" pitchFamily="18" charset="0"/>
                                              <a:ea typeface="Cambria Math" panose="02040503050406030204" pitchFamily="18" charset="0"/>
                                            </a:rPr>
                                            <m:t>𝑖</m:t>
                                          </m:r>
                                        </m:sub>
                                      </m:sSub>
                                    </m:e>
                                  </m:mr>
                                </m:m>
                              </m:e>
                            </m:d>
                          </m:num>
                          <m:den>
                            <m:sSub>
                              <m:sSubPr>
                                <m:ctrlPr>
                                  <a:rPr lang="de-DE" i="1" dirty="0">
                                    <a:latin typeface="Cambria Math" panose="02040503050406030204" pitchFamily="18" charset="0"/>
                                  </a:rPr>
                                </m:ctrlPr>
                              </m:sSubPr>
                              <m:e>
                                <m:r>
                                  <a:rPr lang="en-GB" i="1" dirty="0">
                                    <a:latin typeface="Cambria Math" panose="02040503050406030204" pitchFamily="18" charset="0"/>
                                  </a:rPr>
                                  <m:t>𝑄</m:t>
                                </m:r>
                              </m:e>
                              <m:sub>
                                <m:r>
                                  <a:rPr lang="de-DE" i="1" dirty="0">
                                    <a:latin typeface="Cambria Math" panose="02040503050406030204" pitchFamily="18" charset="0"/>
                                  </a:rPr>
                                  <m:t>𝑖</m:t>
                                </m:r>
                              </m:sub>
                            </m:sSub>
                            <m:d>
                              <m:dPr>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en-GB" i="1" dirty="0">
                                        <a:latin typeface="Cambria Math" panose="02040503050406030204" pitchFamily="18" charset="0"/>
                                      </a:rPr>
                                      <m:t>𝑖</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𝑖</m:t>
                                    </m:r>
                                    <m:r>
                                      <a:rPr lang="de-DE" i="1" dirty="0">
                                        <a:latin typeface="Cambria Math" panose="02040503050406030204" pitchFamily="18" charset="0"/>
                                      </a:rPr>
                                      <m:t>−1</m:t>
                                    </m:r>
                                  </m:sub>
                                </m:sSub>
                              </m:e>
                            </m:d>
                          </m:den>
                        </m:f>
                      </m:e>
                    </m:nary>
                  </m:oMath>
                </a14:m>
                <a:endParaRPr lang="en-GB" dirty="0"/>
              </a:p>
              <a:p>
                <a:pPr marL="0" indent="0">
                  <a:lnSpc>
                    <a:spcPct val="100000"/>
                  </a:lnSpc>
                  <a:spcBef>
                    <a:spcPts val="0"/>
                  </a:spcBef>
                  <a:buNone/>
                  <a:tabLst>
                    <a:tab pos="439738" algn="l"/>
                    <a:tab pos="881063" algn="l"/>
                    <a:tab pos="1330325" algn="l"/>
                    <a:tab pos="1770063" algn="l"/>
                  </a:tabLst>
                </a:pPr>
                <a:endParaRPr lang="en-GB" sz="600" dirty="0"/>
              </a:p>
              <a:p>
                <a:pPr marL="0" indent="0">
                  <a:lnSpc>
                    <a:spcPct val="100000"/>
                  </a:lnSpc>
                  <a:spcBef>
                    <a:spcPts val="0"/>
                  </a:spcBef>
                  <a:buNone/>
                  <a:tabLst>
                    <a:tab pos="439738" algn="l"/>
                    <a:tab pos="881063" algn="l"/>
                    <a:tab pos="1330325" algn="l"/>
                    <a:tab pos="1770063" algn="l"/>
                  </a:tabLst>
                </a:pPr>
                <a:r>
                  <a:rPr lang="en-GB" dirty="0"/>
                  <a:t>	Choose an atom </a:t>
                </a:r>
                <a14:m>
                  <m:oMath xmlns:m="http://schemas.openxmlformats.org/officeDocument/2006/math">
                    <m:r>
                      <a:rPr lang="en-GB" i="1" dirty="0" smtClean="0">
                        <a:latin typeface="Cambria Math" panose="02040503050406030204" pitchFamily="18" charset="0"/>
                      </a:rPr>
                      <m:t>𝐴</m:t>
                    </m:r>
                  </m:oMath>
                </a14:m>
                <a:r>
                  <a:rPr lang="en-GB" dirty="0"/>
                  <a:t> and sample all of its groundings from </a:t>
                </a:r>
                <a14:m>
                  <m:oMath xmlns:m="http://schemas.openxmlformats.org/officeDocument/2006/math">
                    <m:r>
                      <a:rPr lang="en-GB" i="1" dirty="0" smtClean="0">
                        <a:latin typeface="Cambria Math" panose="02040503050406030204" pitchFamily="18" charset="0"/>
                      </a:rPr>
                      <m:t>𝑄</m:t>
                    </m:r>
                  </m:oMath>
                </a14:m>
                <a:endParaRPr lang="en-GB" dirty="0"/>
              </a:p>
              <a:p>
                <a:pPr marL="0" indent="0">
                  <a:lnSpc>
                    <a:spcPct val="100000"/>
                  </a:lnSpc>
                  <a:spcBef>
                    <a:spcPts val="0"/>
                  </a:spcBef>
                  <a:buNone/>
                  <a:tabLst>
                    <a:tab pos="439738" algn="l"/>
                    <a:tab pos="881063" algn="l"/>
                    <a:tab pos="1330325" algn="l"/>
                    <a:tab pos="1770063" algn="l"/>
                  </a:tabLst>
                </a:pPr>
                <a:r>
                  <a:rPr lang="en-GB" dirty="0"/>
                  <a:t>	Let </a:t>
                </a:r>
                <a14:m>
                  <m:oMath xmlns:m="http://schemas.openxmlformats.org/officeDocument/2006/math">
                    <m:r>
                      <a:rPr lang="en-GB" i="1" dirty="0" smtClean="0">
                        <a:latin typeface="Cambria Math" panose="02040503050406030204" pitchFamily="18" charset="0"/>
                      </a:rPr>
                      <m:t>𝑎</m:t>
                    </m:r>
                  </m:oMath>
                </a14:m>
                <a:r>
                  <a:rPr lang="en-GB" dirty="0"/>
                  <a:t> be the sampled assignment</a:t>
                </a:r>
              </a:p>
              <a:p>
                <a:pPr marL="0" indent="0">
                  <a:lnSpc>
                    <a:spcPct val="100000"/>
                  </a:lnSpc>
                  <a:spcBef>
                    <a:spcPts val="0"/>
                  </a:spcBef>
                  <a:buNone/>
                  <a:tabLst>
                    <a:tab pos="439738" algn="l"/>
                    <a:tab pos="881063" algn="l"/>
                    <a:tab pos="1330325" algn="l"/>
                    <a:tab pos="1770063" algn="l"/>
                  </a:tabLst>
                </a:pPr>
                <a:endParaRPr lang="en-GB" sz="600" dirty="0"/>
              </a:p>
              <a:p>
                <a:pPr marL="0" indent="0">
                  <a:lnSpc>
                    <a:spcPct val="100000"/>
                  </a:lnSpc>
                  <a:spcBef>
                    <a:spcPts val="0"/>
                  </a:spcBef>
                  <a:buNone/>
                  <a:tabLst>
                    <a:tab pos="439738" algn="l"/>
                    <a:tab pos="881063" algn="l"/>
                    <a:tab pos="1330325" algn="l"/>
                    <a:tab pos="1770063" algn="l"/>
                  </a:tabLst>
                </a:pPr>
                <a:r>
                  <a:rPr lang="en-GB" dirty="0"/>
                  <a:t>	</a:t>
                </a:r>
                <a:r>
                  <a:rPr lang="en-GB" b="1" dirty="0"/>
                  <a:t>return </a:t>
                </a:r>
                <a14:m>
                  <m:oMath xmlns:m="http://schemas.openxmlformats.org/officeDocument/2006/math">
                    <m:f>
                      <m:fPr>
                        <m:ctrlPr>
                          <a:rPr lang="en-GB" i="1">
                            <a:latin typeface="Cambria Math" panose="02040503050406030204" pitchFamily="18" charset="0"/>
                            <a:ea typeface="Cambria Math" panose="02040503050406030204" pitchFamily="18" charset="0"/>
                          </a:rPr>
                        </m:ctrlPr>
                      </m:fPr>
                      <m:num>
                        <m:r>
                          <m:rPr>
                            <m:nor/>
                          </m:rPr>
                          <a:rPr lang="de-DE">
                            <a:latin typeface="Cambria Math" panose="02040503050406030204" pitchFamily="18" charset="0"/>
                            <a:ea typeface="Cambria Math" panose="02040503050406030204" pitchFamily="18" charset="0"/>
                          </a:rPr>
                          <m:t>LIS</m:t>
                        </m:r>
                        <m:d>
                          <m:dPr>
                            <m:ctrlPr>
                              <a:rPr lang="de-DE" i="1">
                                <a:latin typeface="Cambria Math" panose="02040503050406030204" pitchFamily="18" charset="0"/>
                                <a:ea typeface="Cambria Math" panose="02040503050406030204" pitchFamily="18" charset="0"/>
                              </a:rPr>
                            </m:ctrlPr>
                          </m:dPr>
                          <m:e>
                            <m:r>
                              <m:rPr>
                                <m:sty m:val="p"/>
                              </m:rPr>
                              <a:rPr lang="en-GB" i="1">
                                <a:latin typeface="Cambria Math" panose="02040503050406030204" pitchFamily="18" charset="0"/>
                                <a:ea typeface="Cambria Math" panose="02040503050406030204" pitchFamily="18" charset="0"/>
                              </a:rPr>
                              <m:t>Ψ</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e>
                        </m:d>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sup>
                        </m:sSup>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den>
                    </m:f>
                  </m:oMath>
                </a14:m>
                <a:r>
                  <a:rPr lang="en-GB" dirty="0"/>
                  <a:t> </a:t>
                </a:r>
              </a:p>
              <a:p>
                <a:pPr marL="0" indent="0">
                  <a:lnSpc>
                    <a:spcPct val="100000"/>
                  </a:lnSpc>
                  <a:spcBef>
                    <a:spcPts val="0"/>
                  </a:spcBef>
                  <a:buNone/>
                  <a:tabLst>
                    <a:tab pos="439738" algn="l"/>
                    <a:tab pos="881063" algn="l"/>
                    <a:tab pos="1330325" algn="l"/>
                    <a:tab pos="1770063" algn="l"/>
                  </a:tabLst>
                </a:pPr>
                <a:endParaRPr lang="en-GB" dirty="0"/>
              </a:p>
              <a:p>
                <a:endParaRPr lang="en-GB" dirty="0"/>
              </a:p>
            </p:txBody>
          </p:sp>
        </mc:Choice>
        <mc:Fallback xmlns="">
          <p:sp>
            <p:nvSpPr>
              <p:cNvPr id="3" name="Content Placeholder 2">
                <a:extLst>
                  <a:ext uri="{FF2B5EF4-FFF2-40B4-BE49-F238E27FC236}">
                    <a16:creationId xmlns:a16="http://schemas.microsoft.com/office/drawing/2014/main" id="{172625DE-DE52-0148-B894-BED0AD809EC0}"/>
                  </a:ext>
                </a:extLst>
              </p:cNvPr>
              <p:cNvSpPr>
                <a:spLocks noGrp="1" noRot="1" noChangeAspect="1" noMove="1" noResize="1" noEditPoints="1" noAdjustHandles="1" noChangeArrowheads="1" noChangeShapeType="1" noTextEdit="1"/>
              </p:cNvSpPr>
              <p:nvPr>
                <p:ph idx="1"/>
              </p:nvPr>
            </p:nvSpPr>
            <p:spPr>
              <a:xfrm>
                <a:off x="628650" y="1158241"/>
                <a:ext cx="7886700" cy="4849368"/>
              </a:xfrm>
              <a:blipFill>
                <a:blip r:embed="rId3"/>
                <a:stretch>
                  <a:fillRect l="-965" t="-1828" b="-78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9E93588-3FA3-3848-B9AB-8BADC8CC8048}"/>
              </a:ext>
            </a:extLst>
          </p:cNvPr>
          <p:cNvSpPr>
            <a:spLocks noGrp="1"/>
          </p:cNvSpPr>
          <p:nvPr>
            <p:ph type="sldNum" sz="quarter" idx="12"/>
          </p:nvPr>
        </p:nvSpPr>
        <p:spPr/>
        <p:txBody>
          <a:bodyPr/>
          <a:lstStyle/>
          <a:p>
            <a:fld id="{67C9959E-8E6B-B04C-9955-EA096F41CA7A}" type="slidenum">
              <a:rPr lang="en-GB" smtClean="0"/>
              <a:t>30</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8FB0675-1B14-5742-B397-81FF9FCFE097}"/>
                  </a:ext>
                </a:extLst>
              </p:cNvPr>
              <p:cNvSpPr/>
              <p:nvPr/>
            </p:nvSpPr>
            <p:spPr>
              <a:xfrm>
                <a:off x="6143898" y="5779680"/>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LIS for </a:t>
                </a:r>
                <a14:m>
                  <m:oMath xmlns:m="http://schemas.openxmlformats.org/officeDocument/2006/math">
                    <m:r>
                      <a:rPr lang="en-GB" i="1" dirty="0" smtClean="0">
                        <a:latin typeface="Cambria Math" panose="02040503050406030204" pitchFamily="18" charset="0"/>
                      </a:rPr>
                      <m:t>𝑍</m:t>
                    </m:r>
                  </m:oMath>
                </a14:m>
                <a:endParaRPr lang="en-GB" dirty="0"/>
              </a:p>
            </p:txBody>
          </p:sp>
        </mc:Choice>
        <mc:Fallback xmlns="">
          <p:sp>
            <p:nvSpPr>
              <p:cNvPr id="6" name="Rectangle 5">
                <a:extLst>
                  <a:ext uri="{FF2B5EF4-FFF2-40B4-BE49-F238E27FC236}">
                    <a16:creationId xmlns:a16="http://schemas.microsoft.com/office/drawing/2014/main" id="{A8FB0675-1B14-5742-B397-81FF9FCFE097}"/>
                  </a:ext>
                </a:extLst>
              </p:cNvPr>
              <p:cNvSpPr>
                <a:spLocks noRot="1" noChangeAspect="1" noMove="1" noResize="1" noEditPoints="1" noAdjustHandles="1" noChangeArrowheads="1" noChangeShapeType="1" noTextEdit="1"/>
              </p:cNvSpPr>
              <p:nvPr/>
            </p:nvSpPr>
            <p:spPr>
              <a:xfrm>
                <a:off x="6143898" y="5779680"/>
                <a:ext cx="2286000" cy="280186"/>
              </a:xfrm>
              <a:prstGeom prst="rect">
                <a:avLst/>
              </a:prstGeom>
              <a:blipFill>
                <a:blip r:embed="rId4"/>
                <a:stretch>
                  <a:fillRect t="-20833" b="-41667"/>
                </a:stretch>
              </a:blipFill>
              <a:ln>
                <a:solidFill>
                  <a:schemeClr val="accent1"/>
                </a:solidFill>
              </a:ln>
            </p:spPr>
            <p:txBody>
              <a:bodyPr/>
              <a:lstStyle/>
              <a:p>
                <a:r>
                  <a:rPr lang="en-GB">
                    <a:noFill/>
                  </a:rPr>
                  <a:t> </a:t>
                </a:r>
              </a:p>
            </p:txBody>
          </p:sp>
        </mc:Fallback>
      </mc:AlternateContent>
      <p:sp>
        <p:nvSpPr>
          <p:cNvPr id="9" name="TextBox 8">
            <a:extLst>
              <a:ext uri="{FF2B5EF4-FFF2-40B4-BE49-F238E27FC236}">
                <a16:creationId xmlns:a16="http://schemas.microsoft.com/office/drawing/2014/main" id="{1A9E558D-1FAF-7B4A-A369-5A07B399CC3F}"/>
              </a:ext>
            </a:extLst>
          </p:cNvPr>
          <p:cNvSpPr txBox="1"/>
          <p:nvPr/>
        </p:nvSpPr>
        <p:spPr>
          <a:xfrm>
            <a:off x="209169" y="260986"/>
            <a:ext cx="872566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LIS tries to apply the power rule, followed by the generalised binomial rule, followed by the isolated variable rule. If all fail, then LIS grounds an atom and samples for the groundings.</a:t>
            </a:r>
          </a:p>
        </p:txBody>
      </p:sp>
      <p:sp>
        <p:nvSpPr>
          <p:cNvPr id="10" name="Rectangle 9">
            <a:extLst>
              <a:ext uri="{FF2B5EF4-FFF2-40B4-BE49-F238E27FC236}">
                <a16:creationId xmlns:a16="http://schemas.microsoft.com/office/drawing/2014/main" id="{1A31E6F1-F85B-EE4C-A24A-444CB0823E91}"/>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15493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LIS: Constructing </a:t>
                </a:r>
                <a14:m>
                  <m:oMath xmlns:m="http://schemas.openxmlformats.org/officeDocument/2006/math">
                    <m:r>
                      <a:rPr lang="en-GB" i="1" dirty="0">
                        <a:latin typeface="Cambria Math" panose="02040503050406030204" pitchFamily="18" charset="0"/>
                      </a:rPr>
                      <m:t>𝑄</m:t>
                    </m:r>
                  </m:oMath>
                </a14:m>
                <a:endParaRPr lang="en-GB" dirty="0"/>
              </a:p>
            </p:txBody>
          </p:sp>
        </mc:Choice>
        <mc:Fallback xmlns="">
          <p:sp>
            <p:nvSpPr>
              <p:cNvPr id="2" name="Title 1">
                <a:extLst>
                  <a:ext uri="{FF2B5EF4-FFF2-40B4-BE49-F238E27FC236}">
                    <a16:creationId xmlns:a16="http://schemas.microsoft.com/office/drawing/2014/main" id="{4E1A9DE4-FCC3-CB4D-9CD7-EE0642767968}"/>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fontScale="92500" lnSpcReduction="10000"/>
              </a:bodyPr>
              <a:lstStyle/>
              <a:p>
                <a:r>
                  <a:rPr lang="en-GB" dirty="0"/>
                  <a:t>General ideas used</a:t>
                </a:r>
              </a:p>
              <a:p>
                <a:pPr lvl="1"/>
                <a:r>
                  <a:rPr lang="en-GB" dirty="0"/>
                  <a:t>4: disjoint parts</a:t>
                </a:r>
              </a:p>
              <a:p>
                <a:pPr lvl="2"/>
                <a:r>
                  <a:rPr lang="en-GB" dirty="0"/>
                  <a:t>Handle independently</a:t>
                </a:r>
              </a:p>
              <a:p>
                <a:pPr lvl="1"/>
                <a:r>
                  <a:rPr lang="en-GB" dirty="0"/>
                  <a:t>8: choose an ordering </a:t>
                </a:r>
                <a:br>
                  <a:rPr lang="en-GB" dirty="0"/>
                </a:br>
                <a:r>
                  <a:rPr lang="en-GB" dirty="0"/>
                  <a:t>for an atom</a:t>
                </a:r>
              </a:p>
              <a:p>
                <a:pPr lvl="2"/>
                <a:r>
                  <a:rPr lang="en-GB" dirty="0"/>
                  <a:t>Assume parent-child </a:t>
                </a:r>
                <a:br>
                  <a:rPr lang="en-GB" dirty="0"/>
                </a:br>
                <a:r>
                  <a:rPr lang="en-GB" dirty="0"/>
                  <a:t>relationship</a:t>
                </a:r>
              </a:p>
              <a:p>
                <a:r>
                  <a:rPr lang="en-GB" dirty="0"/>
                  <a:t>Lifting rules used </a:t>
                </a:r>
                <a:br>
                  <a:rPr lang="en-GB" dirty="0"/>
                </a:br>
                <a:r>
                  <a:rPr lang="en-GB" dirty="0"/>
                  <a:t>for constructing </a:t>
                </a:r>
                <a14:m>
                  <m:oMath xmlns:m="http://schemas.openxmlformats.org/officeDocument/2006/math">
                    <m:r>
                      <a:rPr lang="en-GB" i="1" dirty="0" smtClean="0">
                        <a:latin typeface="Cambria Math" panose="02040503050406030204" pitchFamily="18" charset="0"/>
                      </a:rPr>
                      <m:t>𝑄</m:t>
                    </m:r>
                  </m:oMath>
                </a14:m>
                <a:endParaRPr lang="en-GB" dirty="0"/>
              </a:p>
              <a:p>
                <a:pPr lvl="1"/>
                <a:r>
                  <a:rPr lang="en-GB" dirty="0"/>
                  <a:t>2: power rule</a:t>
                </a:r>
              </a:p>
              <a:p>
                <a:pPr lvl="2"/>
                <a:r>
                  <a:rPr lang="en-GB" dirty="0"/>
                  <a:t>Simplifies the MLN</a:t>
                </a:r>
              </a:p>
              <a:p>
                <a:pPr lvl="1"/>
                <a:r>
                  <a:rPr lang="en-GB" dirty="0"/>
                  <a:t>12:  approximate </a:t>
                </a:r>
                <a:br>
                  <a:rPr lang="en-GB" dirty="0"/>
                </a:br>
                <a:r>
                  <a:rPr lang="en-GB" dirty="0"/>
                  <a:t>generalised bin. rule</a:t>
                </a:r>
              </a:p>
              <a:p>
                <a:pPr lvl="1"/>
                <a:r>
                  <a:rPr lang="en-GB" dirty="0"/>
                  <a:t>13: isolated variable</a:t>
                </a:r>
                <a:br>
                  <a:rPr lang="en-GB" dirty="0"/>
                </a:br>
                <a:r>
                  <a:rPr lang="en-GB" dirty="0"/>
                  <a:t>rule</a:t>
                </a:r>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3"/>
                <a:stretch>
                  <a:fillRect l="-1286"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12"/>
          </p:nvPr>
        </p:nvSpPr>
        <p:spPr/>
        <p:txBody>
          <a:bodyPr/>
          <a:lstStyle/>
          <a:p>
            <a:fld id="{67C9959E-8E6B-B04C-9955-EA096F41CA7A}" type="slidenum">
              <a:rPr lang="en-GB" smtClean="0"/>
              <a:t>31</a:t>
            </a:fld>
            <a:endParaRPr lang="en-GB"/>
          </a:p>
        </p:txBody>
      </p:sp>
      <p:pic>
        <p:nvPicPr>
          <p:cNvPr id="8" name="Picture 7">
            <a:extLst>
              <a:ext uri="{FF2B5EF4-FFF2-40B4-BE49-F238E27FC236}">
                <a16:creationId xmlns:a16="http://schemas.microsoft.com/office/drawing/2014/main" id="{20B6AD99-51AF-6544-802A-451FBFF85837}"/>
              </a:ext>
            </a:extLst>
          </p:cNvPr>
          <p:cNvPicPr>
            <a:picLocks noChangeAspect="1"/>
          </p:cNvPicPr>
          <p:nvPr/>
        </p:nvPicPr>
        <p:blipFill>
          <a:blip r:embed="rId4"/>
          <a:stretch>
            <a:fillRect/>
          </a:stretch>
        </p:blipFill>
        <p:spPr>
          <a:xfrm>
            <a:off x="4251961" y="1129379"/>
            <a:ext cx="4757166" cy="5090029"/>
          </a:xfrm>
          <a:prstGeom prst="rect">
            <a:avLst/>
          </a:prstGeom>
        </p:spPr>
      </p:pic>
      <p:sp>
        <p:nvSpPr>
          <p:cNvPr id="9" name="Rectangle 8">
            <a:extLst>
              <a:ext uri="{FF2B5EF4-FFF2-40B4-BE49-F238E27FC236}">
                <a16:creationId xmlns:a16="http://schemas.microsoft.com/office/drawing/2014/main" id="{51C97A43-5EBA-584A-AB50-7FCBE35EF445}"/>
              </a:ext>
            </a:extLst>
          </p:cNvPr>
          <p:cNvSpPr/>
          <p:nvPr/>
        </p:nvSpPr>
        <p:spPr>
          <a:xfrm>
            <a:off x="1987785" y="6321366"/>
            <a:ext cx="6104656" cy="400110"/>
          </a:xfrm>
          <a:prstGeom prst="rect">
            <a:avLst/>
          </a:prstGeom>
        </p:spPr>
        <p:txBody>
          <a:bodyPr wrap="square">
            <a:spAutoFit/>
          </a:bodyPr>
          <a:lstStyle/>
          <a:p>
            <a:r>
              <a:rPr lang="en-GB" sz="1000" dirty="0" err="1">
                <a:solidFill>
                  <a:schemeClr val="accent3"/>
                </a:solidFill>
              </a:rPr>
              <a:t>Vibhav</a:t>
            </a:r>
            <a:r>
              <a:rPr lang="en-GB" sz="1000" dirty="0">
                <a:solidFill>
                  <a:schemeClr val="accent3"/>
                </a:solidFill>
              </a:rPr>
              <a:t> </a:t>
            </a:r>
            <a:r>
              <a:rPr lang="en-GB" sz="1000" dirty="0" err="1">
                <a:solidFill>
                  <a:schemeClr val="accent3"/>
                </a:solidFill>
              </a:rPr>
              <a:t>Gogate</a:t>
            </a:r>
            <a:r>
              <a:rPr lang="en-GB" sz="1000" dirty="0">
                <a:solidFill>
                  <a:schemeClr val="accent3"/>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94979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5E51-983F-2B4E-8C6C-6B42E228DBAB}"/>
              </a:ext>
            </a:extLst>
          </p:cNvPr>
          <p:cNvSpPr>
            <a:spLocks noGrp="1"/>
          </p:cNvSpPr>
          <p:nvPr>
            <p:ph type="title"/>
          </p:nvPr>
        </p:nvSpPr>
        <p:spPr/>
        <p:txBody>
          <a:bodyPr>
            <a:normAutofit fontScale="90000"/>
          </a:bodyPr>
          <a:lstStyle/>
          <a:p>
            <a:r>
              <a:rPr lang="en-GB" dirty="0"/>
              <a:t>Problems with 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5D5C08-10E5-5540-9CE8-6DACDD9C9F9C}"/>
                  </a:ext>
                </a:extLst>
              </p:cNvPr>
              <p:cNvSpPr>
                <a:spLocks noGrp="1"/>
              </p:cNvSpPr>
              <p:nvPr>
                <p:ph idx="1"/>
              </p:nvPr>
            </p:nvSpPr>
            <p:spPr/>
            <p:txBody>
              <a:bodyPr>
                <a:normAutofit fontScale="92500" lnSpcReduction="10000"/>
              </a:bodyPr>
              <a:lstStyle/>
              <a:p>
                <a:r>
                  <a:rPr lang="en-US" altLang="ko-KR" dirty="0"/>
                  <a:t>Requires a reasonably fitting proposal distribution </a:t>
                </a:r>
                <a14:m>
                  <m:oMath xmlns:m="http://schemas.openxmlformats.org/officeDocument/2006/math">
                    <m:r>
                      <a:rPr lang="en-US" altLang="ko-KR" i="1" dirty="0" smtClean="0">
                        <a:latin typeface="Cambria Math" panose="02040503050406030204" pitchFamily="18" charset="0"/>
                      </a:rPr>
                      <m:t>𝑄</m:t>
                    </m:r>
                  </m:oMath>
                </a14:m>
                <a:endParaRPr lang="en-US" altLang="ko-KR" dirty="0"/>
              </a:p>
              <a:p>
                <a:pPr lvl="1"/>
                <a:r>
                  <a:rPr lang="en-US" altLang="ko-KR" dirty="0"/>
                  <a:t>Can be hard to construct/find if we deal with something other than directed models</a:t>
                </a:r>
              </a:p>
              <a:p>
                <a:r>
                  <a:rPr lang="en-US" altLang="ko-KR" dirty="0"/>
                  <a:t>Cannot estimate distributions well for evidence in leaves</a:t>
                </a:r>
              </a:p>
              <a:p>
                <a:pPr lvl="1"/>
                <a:r>
                  <a:rPr lang="en-US" altLang="ko-KR" dirty="0"/>
                  <a:t>Independent of whether we deal with directed or undirected models</a:t>
                </a:r>
              </a:p>
              <a:p>
                <a:pPr lvl="1"/>
                <a:r>
                  <a:rPr lang="en-US" altLang="ko-KR" dirty="0"/>
                  <a:t>Consider two extreme cases in BNs (the easy model type)</a:t>
                </a:r>
              </a:p>
              <a:p>
                <a:pPr lvl="2"/>
                <a:r>
                  <a:rPr lang="en-US" altLang="ko-KR" dirty="0"/>
                  <a:t>All evidence at </a:t>
                </a:r>
                <a:r>
                  <a:rPr lang="en-US" altLang="ko-KR" dirty="0">
                    <a:solidFill>
                      <a:schemeClr val="accent2"/>
                    </a:solidFill>
                  </a:rPr>
                  <a:t>roots</a:t>
                </a:r>
                <a:r>
                  <a:rPr lang="en-US" altLang="ko-KR" dirty="0"/>
                  <a:t> </a:t>
                </a:r>
              </a:p>
              <a:p>
                <a:pPr marL="1695450" lvl="3" indent="-323850">
                  <a:buFont typeface="Zapf Dingbats"/>
                  <a:buChar char="➝"/>
                </a:pPr>
                <a:r>
                  <a:rPr lang="en-US" altLang="ko-KR" dirty="0"/>
                  <a:t>Proposal distribution = posterior distribution</a:t>
                </a:r>
              </a:p>
              <a:p>
                <a:pPr marL="1695450" lvl="3" indent="-323850">
                  <a:buFont typeface="Zapf Dingbats"/>
                  <a:buChar char="➝"/>
                </a:pPr>
                <a:r>
                  <a:rPr lang="en-US" altLang="ko-KR" dirty="0"/>
                  <a:t>No weighting necessary (for all, </a:t>
                </a:r>
                <a14:m>
                  <m:oMath xmlns:m="http://schemas.openxmlformats.org/officeDocument/2006/math">
                    <m:r>
                      <a:rPr lang="de-DE" altLang="ko-KR" b="0" i="1" dirty="0" smtClean="0">
                        <a:latin typeface="Cambria Math" panose="02040503050406030204" pitchFamily="18" charset="0"/>
                      </a:rPr>
                      <m:t>𝑤</m:t>
                    </m:r>
                    <m:r>
                      <a:rPr lang="de-DE" altLang="ko-KR" b="0" i="0" dirty="0" smtClean="0">
                        <a:latin typeface="Cambria Math" panose="02040503050406030204" pitchFamily="18" charset="0"/>
                      </a:rPr>
                      <m:t>=</m:t>
                    </m:r>
                    <m:r>
                      <a:rPr lang="en-US" altLang="ko-KR" i="1" dirty="0" smtClean="0">
                        <a:latin typeface="Cambria Math" panose="02040503050406030204" pitchFamily="18" charset="0"/>
                      </a:rPr>
                      <m:t>𝑃</m:t>
                    </m:r>
                    <m:d>
                      <m:dPr>
                        <m:ctrlPr>
                          <a:rPr lang="de-DE" altLang="ko-KR" b="0" i="1" dirty="0" smtClean="0">
                            <a:latin typeface="Cambria Math" panose="02040503050406030204" pitchFamily="18" charset="0"/>
                          </a:rPr>
                        </m:ctrlPr>
                      </m:dPr>
                      <m:e>
                        <m:r>
                          <a:rPr lang="de-DE" altLang="ko-KR" b="1" i="1" dirty="0" smtClean="0">
                            <a:latin typeface="Cambria Math" panose="02040503050406030204" pitchFamily="18" charset="0"/>
                          </a:rPr>
                          <m:t>𝒆</m:t>
                        </m:r>
                      </m:e>
                    </m:d>
                  </m:oMath>
                </a14:m>
                <a:r>
                  <a:rPr lang="en-US" altLang="ko-KR" dirty="0"/>
                  <a:t>)</a:t>
                </a:r>
              </a:p>
              <a:p>
                <a:pPr lvl="2"/>
                <a:r>
                  <a:rPr lang="en-US" altLang="ko-KR" dirty="0"/>
                  <a:t>All evidence at </a:t>
                </a:r>
                <a:r>
                  <a:rPr lang="en-US" altLang="ko-KR" dirty="0">
                    <a:solidFill>
                      <a:schemeClr val="accent1"/>
                    </a:solidFill>
                  </a:rPr>
                  <a:t>leaves</a:t>
                </a:r>
              </a:p>
              <a:p>
                <a:pPr marL="1695450" lvl="3" indent="-323850">
                  <a:buFont typeface="Zapf Dingbats"/>
                  <a:buChar char="➝"/>
                </a:pPr>
                <a:r>
                  <a:rPr lang="en-US" altLang="ko-KR" dirty="0"/>
                  <a:t>Proposal distribution = prior distribution</a:t>
                </a:r>
              </a:p>
              <a:p>
                <a:pPr marL="1695450" lvl="3" indent="-323850">
                  <a:buFont typeface="Zapf Dingbats"/>
                  <a:buChar char="➝"/>
                </a:pPr>
                <a:r>
                  <a:rPr lang="en-US" altLang="ko-KR" dirty="0"/>
                  <a:t>Correction purely by weights, yielding high variance</a:t>
                </a:r>
              </a:p>
              <a:p>
                <a:pPr marL="1695450" lvl="3" indent="-323850">
                  <a:buFont typeface="Zapf Dingbats"/>
                  <a:buChar char="➝"/>
                </a:pPr>
                <a:r>
                  <a:rPr lang="en-US" altLang="ko-KR" dirty="0"/>
                  <a:t>Will only work well if prior similar to posterior distribution; otherwise most samples are irrelevant, evidenced by a low weight</a:t>
                </a:r>
              </a:p>
              <a:p>
                <a:endParaRPr lang="en-US" altLang="ko-KR" dirty="0"/>
              </a:p>
              <a:p>
                <a:endParaRPr lang="en-GB" dirty="0"/>
              </a:p>
            </p:txBody>
          </p:sp>
        </mc:Choice>
        <mc:Fallback xmlns="">
          <p:sp>
            <p:nvSpPr>
              <p:cNvPr id="3" name="Content Placeholder 2">
                <a:extLst>
                  <a:ext uri="{FF2B5EF4-FFF2-40B4-BE49-F238E27FC236}">
                    <a16:creationId xmlns:a16="http://schemas.microsoft.com/office/drawing/2014/main" id="{635D5C08-10E5-5540-9CE8-6DACDD9C9F9C}"/>
                  </a:ext>
                </a:extLst>
              </p:cNvPr>
              <p:cNvSpPr>
                <a:spLocks noGrp="1" noRot="1" noChangeAspect="1" noMove="1" noResize="1" noEditPoints="1" noAdjustHandles="1" noChangeArrowheads="1" noChangeShapeType="1" noTextEdit="1"/>
              </p:cNvSpPr>
              <p:nvPr>
                <p:ph idx="1"/>
              </p:nvPr>
            </p:nvSpPr>
            <p:spPr>
              <a:blipFill>
                <a:blip r:embed="rId2"/>
                <a:stretch>
                  <a:fillRect l="-1286" t="-2273" r="-160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4126E2B-FE4F-5B48-8AA6-9E3348F6B530}"/>
              </a:ext>
            </a:extLst>
          </p:cNvPr>
          <p:cNvSpPr>
            <a:spLocks noGrp="1"/>
          </p:cNvSpPr>
          <p:nvPr>
            <p:ph type="sldNum" sz="quarter" idx="12"/>
          </p:nvPr>
        </p:nvSpPr>
        <p:spPr/>
        <p:txBody>
          <a:bodyPr/>
          <a:lstStyle/>
          <a:p>
            <a:fld id="{67C9959E-8E6B-B04C-9955-EA096F41CA7A}" type="slidenum">
              <a:rPr lang="en-GB" smtClean="0"/>
              <a:t>32</a:t>
            </a:fld>
            <a:endParaRPr lang="en-GB"/>
          </a:p>
        </p:txBody>
      </p:sp>
      <p:grpSp>
        <p:nvGrpSpPr>
          <p:cNvPr id="5" name="Group 4">
            <a:extLst>
              <a:ext uri="{FF2B5EF4-FFF2-40B4-BE49-F238E27FC236}">
                <a16:creationId xmlns:a16="http://schemas.microsoft.com/office/drawing/2014/main" id="{C7E2C25F-6168-D84F-8BF9-804E640DC092}"/>
              </a:ext>
            </a:extLst>
          </p:cNvPr>
          <p:cNvGrpSpPr/>
          <p:nvPr/>
        </p:nvGrpSpPr>
        <p:grpSpPr>
          <a:xfrm>
            <a:off x="6457950" y="4036482"/>
            <a:ext cx="2446050" cy="1202374"/>
            <a:chOff x="4455974" y="1641603"/>
            <a:chExt cx="2446050" cy="1202374"/>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D116D277-D250-544E-95C8-C825653B518E}"/>
                    </a:ext>
                  </a:extLst>
                </p:cNvPr>
                <p:cNvSpPr/>
                <p:nvPr/>
              </p:nvSpPr>
              <p:spPr>
                <a:xfrm>
                  <a:off x="5156999" y="1641603"/>
                  <a:ext cx="1044000" cy="288000"/>
                </a:xfrm>
                <a:prstGeom prst="ellipse">
                  <a:avLst/>
                </a:prstGeom>
                <a:pattFill prst="wdDnDiag">
                  <a:fgClr>
                    <a:schemeClr val="accent2">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𝐶𝑙𝑜𝑢𝑑𝑦</m:t>
                        </m:r>
                      </m:oMath>
                    </m:oMathPara>
                  </a14:m>
                  <a:endParaRPr lang="en-GB" sz="1400" dirty="0"/>
                </a:p>
              </p:txBody>
            </p:sp>
          </mc:Choice>
          <mc:Fallback xmlns="">
            <p:sp>
              <p:nvSpPr>
                <p:cNvPr id="6" name="Oval 5">
                  <a:extLst>
                    <a:ext uri="{FF2B5EF4-FFF2-40B4-BE49-F238E27FC236}">
                      <a16:creationId xmlns:a16="http://schemas.microsoft.com/office/drawing/2014/main" id="{D116D277-D250-544E-95C8-C825653B518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3"/>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6F328773-A5E7-2A45-A62C-D65795223A2B}"/>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𝑅𝑎𝑖𝑛</m:t>
                        </m:r>
                      </m:oMath>
                    </m:oMathPara>
                  </a14:m>
                  <a:endParaRPr lang="en-GB" sz="1400" dirty="0"/>
                </a:p>
              </p:txBody>
            </p:sp>
          </mc:Choice>
          <mc:Fallback xmlns="">
            <p:sp>
              <p:nvSpPr>
                <p:cNvPr id="12" name="Oval 11">
                  <a:extLst>
                    <a:ext uri="{FF2B5EF4-FFF2-40B4-BE49-F238E27FC236}">
                      <a16:creationId xmlns:a16="http://schemas.microsoft.com/office/drawing/2014/main" id="{F378402C-7C5F-E845-8AD7-EFD7DAEF0338}"/>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55797DE3-FA94-894D-97F6-2D37B94BA124}"/>
                    </a:ext>
                  </a:extLst>
                </p:cNvPr>
                <p:cNvSpPr/>
                <p:nvPr/>
              </p:nvSpPr>
              <p:spPr>
                <a:xfrm>
                  <a:off x="445597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𝑆𝑝𝑟𝑖𝑛𝑘𝑙𝑒𝑟</m:t>
                        </m:r>
                      </m:oMath>
                    </m:oMathPara>
                  </a14:m>
                  <a:endParaRPr lang="en-GB" sz="1400" dirty="0">
                    <a:solidFill>
                      <a:schemeClr val="tx1"/>
                    </a:solidFill>
                  </a:endParaRPr>
                </a:p>
              </p:txBody>
            </p:sp>
          </mc:Choice>
          <mc:Fallback xmlns="">
            <p:sp>
              <p:nvSpPr>
                <p:cNvPr id="8" name="Oval 7">
                  <a:extLst>
                    <a:ext uri="{FF2B5EF4-FFF2-40B4-BE49-F238E27FC236}">
                      <a16:creationId xmlns:a16="http://schemas.microsoft.com/office/drawing/2014/main" id="{55797DE3-FA94-894D-97F6-2D37B94BA124}"/>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5"/>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650B0E69-40AA-D746-8012-DF0F856F4C71}"/>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𝑊𝑒𝑡𝐺𝑟𝑎𝑠𝑠</m:t>
                        </m:r>
                      </m:oMath>
                    </m:oMathPara>
                  </a14:m>
                  <a:endParaRPr lang="en-GB" sz="1400" dirty="0">
                    <a:solidFill>
                      <a:schemeClr val="tx1"/>
                    </a:solidFill>
                  </a:endParaRPr>
                </a:p>
              </p:txBody>
            </p:sp>
          </mc:Choice>
          <mc:Fallback xmlns="">
            <p:sp>
              <p:nvSpPr>
                <p:cNvPr id="9" name="Oval 8">
                  <a:extLst>
                    <a:ext uri="{FF2B5EF4-FFF2-40B4-BE49-F238E27FC236}">
                      <a16:creationId xmlns:a16="http://schemas.microsoft.com/office/drawing/2014/main" id="{650B0E69-40AA-D746-8012-DF0F856F4C7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9E58D54C-3AB1-A747-A325-5F3B162B97B1}"/>
                </a:ext>
              </a:extLst>
            </p:cNvPr>
            <p:cNvCxnSpPr>
              <a:stCxn id="6" idx="3"/>
              <a:endCxn id="8"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6DA185BB-42D4-C745-A99D-E7BD1B094EF9}"/>
                </a:ext>
              </a:extLst>
            </p:cNvPr>
            <p:cNvCxnSpPr>
              <a:cxnSpLocks/>
              <a:stCxn id="8" idx="4"/>
              <a:endCxn id="9"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8BD7D53-6949-3048-9288-BF808AE3B3F3}"/>
                </a:ext>
              </a:extLst>
            </p:cNvPr>
            <p:cNvCxnSpPr>
              <a:cxnSpLocks/>
              <a:stCxn id="7" idx="4"/>
              <a:endCxn id="9"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A1AC141-ECAC-5148-BE88-72CF46B2E7FA}"/>
                </a:ext>
              </a:extLst>
            </p:cNvPr>
            <p:cNvCxnSpPr>
              <a:cxnSpLocks/>
              <a:stCxn id="6" idx="5"/>
              <a:endCxn id="7"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6082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en-US" altLang="ko-KR" dirty="0"/>
              <a:t>Markov Chain Monte Carlo (MCMC)</a:t>
            </a:r>
            <a:endParaRPr lang="de-DE" dirty="0"/>
          </a:p>
        </p:txBody>
      </p:sp>
      <mc:AlternateContent xmlns:mc="http://schemas.openxmlformats.org/markup-compatibility/2006" xmlns:a14="http://schemas.microsoft.com/office/drawing/2010/main">
        <mc:Choice Requires="a14">
          <p:sp>
            <p:nvSpPr>
              <p:cNvPr id="63491" name="Rectangle 3"/>
              <p:cNvSpPr>
                <a:spLocks noGrp="1" noChangeArrowheads="1"/>
              </p:cNvSpPr>
              <p:nvPr>
                <p:ph idx="1"/>
              </p:nvPr>
            </p:nvSpPr>
            <p:spPr/>
            <p:txBody>
              <a:bodyPr>
                <a:normAutofit lnSpcReduction="10000"/>
              </a:bodyPr>
              <a:lstStyle/>
              <a:p>
                <a:r>
                  <a:rPr lang="en-GB" dirty="0">
                    <a:solidFill>
                      <a:schemeClr val="accent1"/>
                    </a:solidFill>
                  </a:rPr>
                  <a:t>Monte Carlo</a:t>
                </a:r>
                <a:r>
                  <a:rPr lang="en-GB" dirty="0"/>
                  <a:t> methods</a:t>
                </a:r>
              </a:p>
              <a:p>
                <a:pPr lvl="1"/>
                <a:r>
                  <a:rPr lang="en-GB" dirty="0"/>
                  <a:t>Repeated random sampling to get to some numerical result</a:t>
                </a:r>
              </a:p>
              <a:p>
                <a:endParaRPr lang="en-US" altLang="ko-KR" dirty="0"/>
              </a:p>
              <a:p>
                <a:r>
                  <a:rPr lang="en-US" altLang="ko-KR" dirty="0"/>
                  <a:t>Let us think of the model as being in a particular current state specifying a value for every variable</a:t>
                </a:r>
              </a:p>
              <a:p>
                <a:r>
                  <a:rPr lang="en-US" altLang="ko-KR" dirty="0"/>
                  <a:t>MCMC generates each compound event by making a random change to the preceding event</a:t>
                </a:r>
              </a:p>
              <a:p>
                <a:pPr lvl="1"/>
                <a:r>
                  <a:rPr lang="en-US" altLang="ko-KR" dirty="0"/>
                  <a:t>Next state generated by randomly sampling a value for one non-evidence variable </a:t>
                </a:r>
                <a14:m>
                  <m:oMath xmlns:m="http://schemas.openxmlformats.org/officeDocument/2006/math">
                    <m:sSub>
                      <m:sSubPr>
                        <m:ctrlPr>
                          <a:rPr lang="de-DE" altLang="ko-KR" b="0" i="1" dirty="0" smtClean="0">
                            <a:latin typeface="Cambria Math" panose="02040503050406030204" pitchFamily="18" charset="0"/>
                          </a:rPr>
                        </m:ctrlPr>
                      </m:sSubPr>
                      <m:e>
                        <m:r>
                          <a:rPr lang="de-DE" altLang="ko-KR" b="0" i="1" dirty="0" smtClean="0">
                            <a:latin typeface="Cambria Math" panose="02040503050406030204" pitchFamily="18" charset="0"/>
                          </a:rPr>
                          <m:t>𝑅</m:t>
                        </m:r>
                      </m:e>
                      <m:sub>
                        <m:r>
                          <a:rPr lang="de-DE" altLang="ko-KR" b="0" i="1" dirty="0" smtClean="0">
                            <a:latin typeface="Cambria Math" panose="02040503050406030204" pitchFamily="18" charset="0"/>
                          </a:rPr>
                          <m:t>𝑖</m:t>
                        </m:r>
                      </m:sub>
                    </m:sSub>
                  </m:oMath>
                </a14:m>
                <a:r>
                  <a:rPr lang="en-US" altLang="ko-KR" dirty="0"/>
                  <a:t> conditioned on the current values of the variables in </a:t>
                </a:r>
                <a:r>
                  <a:rPr lang="en-US" altLang="ko-KR" dirty="0">
                    <a:solidFill>
                      <a:schemeClr val="accent1"/>
                    </a:solidFill>
                  </a:rPr>
                  <a:t>Markov blanket </a:t>
                </a:r>
                <a:r>
                  <a:rPr lang="en-US" altLang="ko-KR" dirty="0"/>
                  <a:t>of </a:t>
                </a:r>
                <a14:m>
                  <m:oMath xmlns:m="http://schemas.openxmlformats.org/officeDocument/2006/math">
                    <m:sSub>
                      <m:sSubPr>
                        <m:ctrlPr>
                          <a:rPr lang="de-DE" altLang="ko-KR" i="1" dirty="0">
                            <a:latin typeface="Cambria Math" panose="02040503050406030204" pitchFamily="18" charset="0"/>
                          </a:rPr>
                        </m:ctrlPr>
                      </m:sSubPr>
                      <m:e>
                        <m:r>
                          <a:rPr lang="de-DE" altLang="ko-KR" i="1" dirty="0">
                            <a:latin typeface="Cambria Math" panose="02040503050406030204" pitchFamily="18" charset="0"/>
                          </a:rPr>
                          <m:t>𝑅</m:t>
                        </m:r>
                      </m:e>
                      <m:sub>
                        <m:r>
                          <a:rPr lang="de-DE" altLang="ko-KR" i="1" dirty="0">
                            <a:latin typeface="Cambria Math" panose="02040503050406030204" pitchFamily="18" charset="0"/>
                          </a:rPr>
                          <m:t>𝑖</m:t>
                        </m:r>
                      </m:sub>
                    </m:sSub>
                  </m:oMath>
                </a14:m>
                <a:endParaRPr lang="en-US" altLang="ko-KR" dirty="0"/>
              </a:p>
              <a:p>
                <a:pPr lvl="1"/>
                <a:r>
                  <a:rPr lang="en-US" altLang="ko-KR" dirty="0"/>
                  <a:t>Simplest form called </a:t>
                </a:r>
                <a:r>
                  <a:rPr lang="en-US" altLang="ko-KR" dirty="0">
                    <a:solidFill>
                      <a:schemeClr val="accent1"/>
                    </a:solidFill>
                  </a:rPr>
                  <a:t>Gibbs sampling</a:t>
                </a:r>
                <a:r>
                  <a:rPr lang="en-US" altLang="ko-KR" dirty="0"/>
                  <a:t>, which the next slides build towards</a:t>
                </a:r>
              </a:p>
              <a:p>
                <a:pPr lvl="1"/>
                <a:endParaRPr lang="en-US" altLang="ko-KR" dirty="0"/>
              </a:p>
              <a:p>
                <a:pPr lvl="2"/>
                <a:endParaRPr lang="en-US" altLang="ko-KR" dirty="0"/>
              </a:p>
            </p:txBody>
          </p:sp>
        </mc:Choice>
        <mc:Fallback xmlns="">
          <p:sp>
            <p:nvSpPr>
              <p:cNvPr id="63491" name="Rectangle 3"/>
              <p:cNvSpPr>
                <a:spLocks noGrp="1" noRot="1" noChangeAspect="1" noMove="1" noResize="1" noEditPoints="1" noAdjustHandles="1" noChangeArrowheads="1" noChangeShapeType="1" noTextEdit="1"/>
              </p:cNvSpPr>
              <p:nvPr>
                <p:ph idx="1"/>
              </p:nvPr>
            </p:nvSpPr>
            <p:spPr>
              <a:blipFill>
                <a:blip r:embed="rId2"/>
                <a:stretch>
                  <a:fillRect l="-1447" t="-2525" r="-80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57C4DDB-3C67-A74E-A936-C46C86C142F5}"/>
              </a:ext>
            </a:extLst>
          </p:cNvPr>
          <p:cNvSpPr>
            <a:spLocks noGrp="1"/>
          </p:cNvSpPr>
          <p:nvPr>
            <p:ph type="sldNum" sz="quarter" idx="12"/>
          </p:nvPr>
        </p:nvSpPr>
        <p:spPr/>
        <p:txBody>
          <a:bodyPr/>
          <a:lstStyle/>
          <a:p>
            <a:fld id="{67C9959E-8E6B-B04C-9955-EA096F41CA7A}" type="slidenum">
              <a:rPr lang="en-GB" smtClean="0"/>
              <a:pPr/>
              <a:t>33</a:t>
            </a:fld>
            <a:endParaRPr lang="en-GB"/>
          </a:p>
        </p:txBody>
      </p:sp>
    </p:spTree>
    <p:extLst>
      <p:ext uri="{BB962C8B-B14F-4D97-AF65-F5344CB8AC3E}">
        <p14:creationId xmlns:p14="http://schemas.microsoft.com/office/powerpoint/2010/main" val="2752904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238" y="1141581"/>
            <a:ext cx="3290959" cy="2899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Rectangle 2"/>
          <p:cNvSpPr>
            <a:spLocks noGrp="1" noChangeArrowheads="1"/>
          </p:cNvSpPr>
          <p:nvPr>
            <p:ph type="title"/>
          </p:nvPr>
        </p:nvSpPr>
        <p:spPr/>
        <p:txBody>
          <a:bodyPr/>
          <a:lstStyle/>
          <a:p>
            <a:r>
              <a:rPr lang="en-US" altLang="ko-KR"/>
              <a:t>Markov Blanket</a:t>
            </a:r>
          </a:p>
        </p:txBody>
      </p:sp>
      <mc:AlternateContent xmlns:mc="http://schemas.openxmlformats.org/markup-compatibility/2006" xmlns:a14="http://schemas.microsoft.com/office/drawing/2010/main">
        <mc:Choice Requires="a14">
          <p:sp>
            <p:nvSpPr>
              <p:cNvPr id="64515" name="Rectangle 3"/>
              <p:cNvSpPr>
                <a:spLocks noGrp="1" noChangeArrowheads="1"/>
              </p:cNvSpPr>
              <p:nvPr>
                <p:ph type="body" idx="1"/>
              </p:nvPr>
            </p:nvSpPr>
            <p:spPr>
              <a:xfrm>
                <a:off x="628650" y="1158240"/>
                <a:ext cx="5077549" cy="5198111"/>
              </a:xfrm>
            </p:spPr>
            <p:txBody>
              <a:bodyPr>
                <a:normAutofit fontScale="92500" lnSpcReduction="10000"/>
              </a:bodyPr>
              <a:lstStyle/>
              <a:p>
                <a:r>
                  <a:rPr lang="en-GB" altLang="ko-KR" dirty="0"/>
                  <a:t>Directed model: </a:t>
                </a:r>
              </a:p>
              <a:p>
                <a:pPr lvl="1"/>
                <a:r>
                  <a:rPr lang="en-GB" altLang="ko-KR" dirty="0"/>
                  <a:t>Markov blanket of a node </a:t>
                </a:r>
                <a14:m>
                  <m:oMath xmlns:m="http://schemas.openxmlformats.org/officeDocument/2006/math">
                    <m:r>
                      <a:rPr lang="en-GB" altLang="ko-KR" i="1" smtClean="0">
                        <a:latin typeface="Cambria Math" panose="02040503050406030204" pitchFamily="18" charset="0"/>
                      </a:rPr>
                      <m:t>𝑋</m:t>
                    </m:r>
                  </m:oMath>
                </a14:m>
                <a:r>
                  <a:rPr lang="en-GB" altLang="ko-KR" dirty="0"/>
                  <a:t>: </a:t>
                </a:r>
                <a:br>
                  <a:rPr lang="en-GB" altLang="ko-KR" dirty="0"/>
                </a:br>
                <a:r>
                  <a:rPr lang="en-GB" altLang="ko-KR" dirty="0"/>
                  <a:t>   </a:t>
                </a:r>
                <a:r>
                  <a:rPr lang="en-GB" altLang="ko-KR" i="1" dirty="0"/>
                  <a:t>Parents</a:t>
                </a:r>
                <a:r>
                  <a:rPr lang="en-GB" altLang="ko-KR" dirty="0"/>
                  <a:t> </a:t>
                </a:r>
                <a14:m>
                  <m:oMath xmlns:m="http://schemas.openxmlformats.org/officeDocument/2006/math">
                    <m:sSub>
                      <m:sSubPr>
                        <m:ctrlPr>
                          <a:rPr lang="en-GB" altLang="ko-KR" b="0" i="1" smtClean="0">
                            <a:latin typeface="Cambria Math" panose="02040503050406030204" pitchFamily="18" charset="0"/>
                          </a:rPr>
                        </m:ctrlPr>
                      </m:sSubPr>
                      <m:e>
                        <m:r>
                          <a:rPr lang="en-GB" altLang="ko-KR" i="1" smtClean="0">
                            <a:latin typeface="Cambria Math" panose="02040503050406030204" pitchFamily="18" charset="0"/>
                          </a:rPr>
                          <m:t>𝑈</m:t>
                        </m:r>
                      </m:e>
                      <m:sub>
                        <m:r>
                          <a:rPr lang="en-GB" altLang="ko-KR" b="0" i="1" smtClean="0">
                            <a:latin typeface="Cambria Math" panose="02040503050406030204" pitchFamily="18" charset="0"/>
                          </a:rPr>
                          <m:t>𝑘</m:t>
                        </m:r>
                      </m:sub>
                    </m:sSub>
                  </m:oMath>
                </a14:m>
                <a:r>
                  <a:rPr lang="en-GB" altLang="ko-KR" dirty="0"/>
                  <a:t> of </a:t>
                </a:r>
                <a14:m>
                  <m:oMath xmlns:m="http://schemas.openxmlformats.org/officeDocument/2006/math">
                    <m:r>
                      <a:rPr lang="en-GB" altLang="ko-KR" i="1" smtClean="0">
                        <a:latin typeface="Cambria Math" panose="02040503050406030204" pitchFamily="18" charset="0"/>
                      </a:rPr>
                      <m:t>𝑋</m:t>
                    </m:r>
                  </m:oMath>
                </a14:m>
                <a:br>
                  <a:rPr lang="en-GB" altLang="ko-KR" dirty="0"/>
                </a:br>
                <a:r>
                  <a:rPr lang="en-GB" altLang="ko-KR" dirty="0"/>
                  <a:t>+ </a:t>
                </a:r>
                <a:r>
                  <a:rPr lang="en-GB" altLang="ko-KR" i="1" dirty="0"/>
                  <a:t>children</a:t>
                </a:r>
                <a:r>
                  <a:rPr lang="en-GB" altLang="ko-KR" dirty="0"/>
                  <a:t> </a:t>
                </a:r>
                <a14:m>
                  <m:oMath xmlns:m="http://schemas.openxmlformats.org/officeDocument/2006/math">
                    <m:sSub>
                      <m:sSubPr>
                        <m:ctrlPr>
                          <a:rPr lang="en-GB" altLang="ko-KR" i="1" smtClean="0">
                            <a:latin typeface="Cambria Math" panose="02040503050406030204" pitchFamily="18" charset="0"/>
                          </a:rPr>
                        </m:ctrlPr>
                      </m:sSubPr>
                      <m:e>
                        <m:r>
                          <a:rPr lang="en-GB" altLang="ko-KR" b="0" i="1" smtClean="0">
                            <a:latin typeface="Cambria Math" panose="02040503050406030204" pitchFamily="18" charset="0"/>
                          </a:rPr>
                          <m:t>𝑌</m:t>
                        </m:r>
                      </m:e>
                      <m:sub>
                        <m:r>
                          <a:rPr lang="en-GB" altLang="ko-KR" i="1" smtClean="0">
                            <a:latin typeface="Cambria Math" panose="02040503050406030204" pitchFamily="18" charset="0"/>
                          </a:rPr>
                          <m:t>𝑖</m:t>
                        </m:r>
                      </m:sub>
                    </m:sSub>
                  </m:oMath>
                </a14:m>
                <a:r>
                  <a:rPr lang="en-GB" altLang="ko-KR" dirty="0"/>
                  <a:t> of </a:t>
                </a:r>
                <a14:m>
                  <m:oMath xmlns:m="http://schemas.openxmlformats.org/officeDocument/2006/math">
                    <m:r>
                      <a:rPr lang="en-GB" altLang="ko-KR" i="1" smtClean="0">
                        <a:latin typeface="Cambria Math" panose="02040503050406030204" pitchFamily="18" charset="0"/>
                      </a:rPr>
                      <m:t>𝑋</m:t>
                    </m:r>
                  </m:oMath>
                </a14:m>
                <a:r>
                  <a:rPr lang="en-GB" altLang="ko-KR" dirty="0"/>
                  <a:t> </a:t>
                </a:r>
                <a:br>
                  <a:rPr lang="en-GB" altLang="ko-KR" dirty="0"/>
                </a:br>
                <a:r>
                  <a:rPr lang="en-GB" altLang="ko-KR" dirty="0"/>
                  <a:t>+ </a:t>
                </a:r>
                <a:r>
                  <a:rPr lang="en-GB" altLang="ko-KR" i="1" dirty="0"/>
                  <a:t>children’s parents</a:t>
                </a:r>
                <a:r>
                  <a:rPr lang="en-GB" altLang="ko-KR" dirty="0"/>
                  <a:t> </a:t>
                </a:r>
                <a14:m>
                  <m:oMath xmlns:m="http://schemas.openxmlformats.org/officeDocument/2006/math">
                    <m:sSub>
                      <m:sSubPr>
                        <m:ctrlPr>
                          <a:rPr lang="en-GB" altLang="ko-KR" b="0" i="1" smtClean="0">
                            <a:latin typeface="Cambria Math" panose="02040503050406030204" pitchFamily="18" charset="0"/>
                          </a:rPr>
                        </m:ctrlPr>
                      </m:sSubPr>
                      <m:e>
                        <m:r>
                          <a:rPr lang="en-GB" altLang="ko-KR" b="0" i="1" smtClean="0">
                            <a:latin typeface="Cambria Math" panose="02040503050406030204" pitchFamily="18" charset="0"/>
                          </a:rPr>
                          <m:t>𝑍</m:t>
                        </m:r>
                      </m:e>
                      <m:sub>
                        <m:r>
                          <a:rPr lang="en-GB" altLang="ko-KR" b="0" i="1" smtClean="0">
                            <a:latin typeface="Cambria Math" panose="02040503050406030204" pitchFamily="18" charset="0"/>
                          </a:rPr>
                          <m:t>𝑖𝑗</m:t>
                        </m:r>
                      </m:sub>
                    </m:sSub>
                  </m:oMath>
                </a14:m>
                <a:endParaRPr lang="en-GB" altLang="ko-KR" dirty="0"/>
              </a:p>
              <a:p>
                <a:pPr lvl="2"/>
                <a:r>
                  <a:rPr lang="en-GB" altLang="ko-KR" dirty="0"/>
                  <a:t>Parents </a:t>
                </a:r>
                <a14:m>
                  <m:oMath xmlns:m="http://schemas.openxmlformats.org/officeDocument/2006/math">
                    <m:sSub>
                      <m:sSubPr>
                        <m:ctrlPr>
                          <a:rPr lang="en-GB" altLang="ko-KR" i="1" smtClean="0">
                            <a:latin typeface="Cambria Math" panose="02040503050406030204" pitchFamily="18" charset="0"/>
                          </a:rPr>
                        </m:ctrlPr>
                      </m:sSubPr>
                      <m:e>
                        <m:r>
                          <a:rPr lang="en-GB" altLang="ko-KR" i="1" smtClean="0">
                            <a:latin typeface="Cambria Math" panose="02040503050406030204" pitchFamily="18" charset="0"/>
                          </a:rPr>
                          <m:t>𝑍</m:t>
                        </m:r>
                      </m:e>
                      <m:sub>
                        <m:r>
                          <a:rPr lang="en-GB" altLang="ko-KR" i="1" smtClean="0">
                            <a:latin typeface="Cambria Math" panose="02040503050406030204" pitchFamily="18" charset="0"/>
                          </a:rPr>
                          <m:t>𝑖𝑗</m:t>
                        </m:r>
                      </m:sub>
                    </m:sSub>
                  </m:oMath>
                </a14:m>
                <a:r>
                  <a:rPr lang="en-GB" altLang="ko-KR" dirty="0"/>
                  <a:t> of </a:t>
                </a:r>
                <a14:m>
                  <m:oMath xmlns:m="http://schemas.openxmlformats.org/officeDocument/2006/math">
                    <m:sSub>
                      <m:sSubPr>
                        <m:ctrlPr>
                          <a:rPr lang="en-GB" altLang="ko-KR" i="1" smtClean="0">
                            <a:latin typeface="Cambria Math" panose="02040503050406030204" pitchFamily="18" charset="0"/>
                          </a:rPr>
                        </m:ctrlPr>
                      </m:sSubPr>
                      <m:e>
                        <m:r>
                          <a:rPr lang="en-GB" altLang="ko-KR" i="1" smtClean="0">
                            <a:latin typeface="Cambria Math" panose="02040503050406030204" pitchFamily="18" charset="0"/>
                          </a:rPr>
                          <m:t>𝑌</m:t>
                        </m:r>
                      </m:e>
                      <m:sub>
                        <m:r>
                          <a:rPr lang="en-GB" altLang="ko-KR" i="1" smtClean="0">
                            <a:latin typeface="Cambria Math" panose="02040503050406030204" pitchFamily="18" charset="0"/>
                          </a:rPr>
                          <m:t>𝑖</m:t>
                        </m:r>
                      </m:sub>
                    </m:sSub>
                  </m:oMath>
                </a14:m>
                <a:r>
                  <a:rPr lang="en-GB" altLang="ko-KR" dirty="0"/>
                  <a:t> that are not </a:t>
                </a:r>
                <a14:m>
                  <m:oMath xmlns:m="http://schemas.openxmlformats.org/officeDocument/2006/math">
                    <m:r>
                      <a:rPr lang="en-GB" altLang="ko-KR" i="1" smtClean="0">
                        <a:latin typeface="Cambria Math" panose="02040503050406030204" pitchFamily="18" charset="0"/>
                      </a:rPr>
                      <m:t>𝑋</m:t>
                    </m:r>
                  </m:oMath>
                </a14:m>
                <a:endParaRPr lang="en-GB" altLang="ko-KR" dirty="0"/>
              </a:p>
              <a:p>
                <a:r>
                  <a:rPr lang="en-GB" altLang="ko-KR" dirty="0"/>
                  <a:t>Undirected model:</a:t>
                </a:r>
              </a:p>
              <a:p>
                <a:pPr lvl="1"/>
                <a:r>
                  <a:rPr lang="en-GB" altLang="ko-KR" dirty="0"/>
                  <a:t>Markov blanket of a node </a:t>
                </a:r>
                <a14:m>
                  <m:oMath xmlns:m="http://schemas.openxmlformats.org/officeDocument/2006/math">
                    <m:r>
                      <a:rPr lang="en-GB" altLang="ko-KR" i="1" smtClean="0">
                        <a:latin typeface="Cambria Math" panose="02040503050406030204" pitchFamily="18" charset="0"/>
                      </a:rPr>
                      <m:t>𝑅</m:t>
                    </m:r>
                  </m:oMath>
                </a14:m>
                <a:r>
                  <a:rPr lang="en-GB" altLang="ko-KR" dirty="0"/>
                  <a:t>:</a:t>
                </a:r>
                <a:br>
                  <a:rPr lang="en-GB" altLang="ko-KR" dirty="0"/>
                </a:br>
                <a:r>
                  <a:rPr lang="en-GB" altLang="ko-KR" dirty="0"/>
                  <a:t>All direct neighbours of </a:t>
                </a:r>
                <a14:m>
                  <m:oMath xmlns:m="http://schemas.openxmlformats.org/officeDocument/2006/math">
                    <m:r>
                      <a:rPr lang="en-GB" altLang="ko-KR" i="1">
                        <a:latin typeface="Cambria Math" panose="02040503050406030204" pitchFamily="18" charset="0"/>
                      </a:rPr>
                      <m:t>𝑅</m:t>
                    </m:r>
                  </m:oMath>
                </a14:m>
                <a:endParaRPr lang="en-GB" altLang="ko-KR" dirty="0"/>
              </a:p>
              <a:p>
                <a:pPr lvl="2"/>
                <a:r>
                  <a:rPr lang="en-GB" altLang="ko-KR" dirty="0"/>
                  <a:t>Direct connection via a factor</a:t>
                </a:r>
              </a:p>
              <a:p>
                <a:r>
                  <a:rPr lang="en-GB" altLang="ko-KR" dirty="0"/>
                  <a:t>Node is conditionally independent of all other nodes in network, given its Markov Blanket</a:t>
                </a:r>
              </a:p>
              <a:p>
                <a:pPr lvl="1"/>
                <a:r>
                  <a:rPr lang="en-GB" altLang="ko-KR" dirty="0"/>
                  <a:t>Global Markov property with the Markov blanket as the separating subset</a:t>
                </a:r>
              </a:p>
            </p:txBody>
          </p:sp>
        </mc:Choice>
        <mc:Fallback xmlns="">
          <p:sp>
            <p:nvSpPr>
              <p:cNvPr id="64515" name="Rectangle 3"/>
              <p:cNvSpPr>
                <a:spLocks noGrp="1" noRot="1" noChangeAspect="1" noMove="1" noResize="1" noEditPoints="1" noAdjustHandles="1" noChangeArrowheads="1" noChangeShapeType="1" noTextEdit="1"/>
              </p:cNvSpPr>
              <p:nvPr>
                <p:ph type="body" idx="1"/>
              </p:nvPr>
            </p:nvSpPr>
            <p:spPr>
              <a:xfrm>
                <a:off x="628650" y="1158240"/>
                <a:ext cx="5077549" cy="5198111"/>
              </a:xfrm>
              <a:blipFill>
                <a:blip r:embed="rId3"/>
                <a:stretch>
                  <a:fillRect l="-2000" t="-2190" r="-2000" b="-146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27FCDF3-C763-1B4D-92CB-E54DB607A327}"/>
              </a:ext>
            </a:extLst>
          </p:cNvPr>
          <p:cNvSpPr>
            <a:spLocks noGrp="1"/>
          </p:cNvSpPr>
          <p:nvPr>
            <p:ph type="sldNum" sz="quarter" idx="12"/>
          </p:nvPr>
        </p:nvSpPr>
        <p:spPr/>
        <p:txBody>
          <a:bodyPr/>
          <a:lstStyle/>
          <a:p>
            <a:fld id="{67C9959E-8E6B-B04C-9955-EA096F41CA7A}" type="slidenum">
              <a:rPr lang="en-GB" smtClean="0"/>
              <a:pPr/>
              <a:t>34</a:t>
            </a:fld>
            <a:endParaRPr lang="en-GB"/>
          </a:p>
        </p:txBody>
      </p:sp>
      <p:sp>
        <p:nvSpPr>
          <p:cNvPr id="6" name="TextBox 5">
            <a:extLst>
              <a:ext uri="{FF2B5EF4-FFF2-40B4-BE49-F238E27FC236}">
                <a16:creationId xmlns:a16="http://schemas.microsoft.com/office/drawing/2014/main" id="{B7BF6650-55FE-A04B-A14A-93B46943667D}"/>
              </a:ext>
            </a:extLst>
          </p:cNvPr>
          <p:cNvSpPr txBox="1"/>
          <p:nvPr/>
        </p:nvSpPr>
        <p:spPr>
          <a:xfrm>
            <a:off x="7199822" y="4181055"/>
            <a:ext cx="1848968" cy="369332"/>
          </a:xfrm>
          <a:prstGeom prst="rect">
            <a:avLst/>
          </a:prstGeom>
          <a:noFill/>
        </p:spPr>
        <p:txBody>
          <a:bodyPr wrap="none" rtlCol="0">
            <a:spAutoFit/>
          </a:bodyPr>
          <a:lstStyle/>
          <a:p>
            <a:r>
              <a:rPr lang="en-GB" dirty="0">
                <a:solidFill>
                  <a:schemeClr val="accent3"/>
                </a:solidFill>
              </a:rPr>
              <a:t>Separating subset</a:t>
            </a:r>
          </a:p>
        </p:txBody>
      </p:sp>
      <p:cxnSp>
        <p:nvCxnSpPr>
          <p:cNvPr id="8" name="Straight Arrow Connector 7">
            <a:extLst>
              <a:ext uri="{FF2B5EF4-FFF2-40B4-BE49-F238E27FC236}">
                <a16:creationId xmlns:a16="http://schemas.microsoft.com/office/drawing/2014/main" id="{410FA875-2957-064F-BF18-206F8B37DDCD}"/>
              </a:ext>
            </a:extLst>
          </p:cNvPr>
          <p:cNvCxnSpPr>
            <a:cxnSpLocks/>
            <a:stCxn id="6" idx="1"/>
            <a:endCxn id="64516" idx="2"/>
          </p:cNvCxnSpPr>
          <p:nvPr/>
        </p:nvCxnSpPr>
        <p:spPr>
          <a:xfrm flipH="1" flipV="1">
            <a:off x="7018718" y="4041535"/>
            <a:ext cx="181104" cy="32418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7F5BDAD-6C78-D548-B35E-8BB0DE1D8771}"/>
              </a:ext>
            </a:extLst>
          </p:cNvPr>
          <p:cNvGrpSpPr/>
          <p:nvPr/>
        </p:nvGrpSpPr>
        <p:grpSpPr>
          <a:xfrm>
            <a:off x="5706199" y="4731758"/>
            <a:ext cx="3268259" cy="1341724"/>
            <a:chOff x="4748265" y="5241021"/>
            <a:chExt cx="3268259" cy="1341724"/>
          </a:xfrm>
        </p:grpSpPr>
        <p:sp>
          <p:nvSpPr>
            <p:cNvPr id="63" name="Donut 62">
              <a:extLst>
                <a:ext uri="{FF2B5EF4-FFF2-40B4-BE49-F238E27FC236}">
                  <a16:creationId xmlns:a16="http://schemas.microsoft.com/office/drawing/2014/main" id="{65BC00E8-E052-5E43-A1A7-3F51DB8E44D9}"/>
                </a:ext>
              </a:extLst>
            </p:cNvPr>
            <p:cNvSpPr/>
            <p:nvPr/>
          </p:nvSpPr>
          <p:spPr>
            <a:xfrm>
              <a:off x="5108265" y="5241021"/>
              <a:ext cx="2058107" cy="1341724"/>
            </a:xfrm>
            <a:prstGeom prst="donut">
              <a:avLst>
                <a:gd name="adj" fmla="val 3048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0C05AA35-E3C3-A246-9C92-D3E454C32796}"/>
                    </a:ext>
                  </a:extLst>
                </p:cNvPr>
                <p:cNvSpPr/>
                <p:nvPr/>
              </p:nvSpPr>
              <p:spPr>
                <a:xfrm>
                  <a:off x="5956222" y="5705063"/>
                  <a:ext cx="360000" cy="360000"/>
                </a:xfrm>
                <a:prstGeom prst="ellipse">
                  <a:avLst/>
                </a:prstGeom>
                <a:solidFill>
                  <a:schemeClr val="bg2">
                    <a:lumMod val="9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𝑋</m:t>
                        </m:r>
                      </m:oMath>
                    </m:oMathPara>
                  </a14:m>
                  <a:endParaRPr lang="en-GB" dirty="0"/>
                </a:p>
              </p:txBody>
            </p:sp>
          </mc:Choice>
          <mc:Fallback xmlns="">
            <p:sp>
              <p:nvSpPr>
                <p:cNvPr id="15" name="Oval 14">
                  <a:extLst>
                    <a:ext uri="{FF2B5EF4-FFF2-40B4-BE49-F238E27FC236}">
                      <a16:creationId xmlns:a16="http://schemas.microsoft.com/office/drawing/2014/main" id="{0C05AA35-E3C3-A246-9C92-D3E454C32796}"/>
                    </a:ext>
                  </a:extLst>
                </p:cNvPr>
                <p:cNvSpPr>
                  <a:spLocks noRot="1" noChangeAspect="1" noMove="1" noResize="1" noEditPoints="1" noAdjustHandles="1" noChangeArrowheads="1" noChangeShapeType="1" noTextEdit="1"/>
                </p:cNvSpPr>
                <p:nvPr/>
              </p:nvSpPr>
              <p:spPr>
                <a:xfrm>
                  <a:off x="5956222" y="5705063"/>
                  <a:ext cx="360000" cy="360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5BFC1B38-C77B-D64C-8BBD-154E78FF73D6}"/>
                    </a:ext>
                  </a:extLst>
                </p:cNvPr>
                <p:cNvSpPr/>
                <p:nvPr/>
              </p:nvSpPr>
              <p:spPr>
                <a:xfrm>
                  <a:off x="6806373" y="5705063"/>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1</m:t>
                            </m:r>
                          </m:sub>
                        </m:sSub>
                      </m:oMath>
                    </m:oMathPara>
                  </a14:m>
                  <a:endParaRPr lang="en-GB" dirty="0"/>
                </a:p>
              </p:txBody>
            </p:sp>
          </mc:Choice>
          <mc:Fallback xmlns="">
            <p:sp>
              <p:nvSpPr>
                <p:cNvPr id="16" name="Oval 15">
                  <a:extLst>
                    <a:ext uri="{FF2B5EF4-FFF2-40B4-BE49-F238E27FC236}">
                      <a16:creationId xmlns:a16="http://schemas.microsoft.com/office/drawing/2014/main" id="{5BFC1B38-C77B-D64C-8BBD-154E78FF73D6}"/>
                    </a:ext>
                  </a:extLst>
                </p:cNvPr>
                <p:cNvSpPr>
                  <a:spLocks noRot="1" noChangeAspect="1" noMove="1" noResize="1" noEditPoints="1" noAdjustHandles="1" noChangeArrowheads="1" noChangeShapeType="1" noTextEdit="1"/>
                </p:cNvSpPr>
                <p:nvPr/>
              </p:nvSpPr>
              <p:spPr>
                <a:xfrm>
                  <a:off x="6806373" y="5705063"/>
                  <a:ext cx="360000" cy="360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7DB0F94E-B4E0-A542-96D4-2DA92D91B976}"/>
                    </a:ext>
                  </a:extLst>
                </p:cNvPr>
                <p:cNvSpPr/>
                <p:nvPr/>
              </p:nvSpPr>
              <p:spPr>
                <a:xfrm>
                  <a:off x="7656524" y="5708012"/>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1</m:t>
                            </m:r>
                            <m:r>
                              <a:rPr lang="de-DE" b="0" i="1" dirty="0" smtClean="0">
                                <a:latin typeface="Cambria Math" panose="02040503050406030204" pitchFamily="18" charset="0"/>
                              </a:rPr>
                              <m:t>𝑖</m:t>
                            </m:r>
                          </m:sub>
                        </m:sSub>
                      </m:oMath>
                    </m:oMathPara>
                  </a14:m>
                  <a:endParaRPr lang="en-GB" dirty="0"/>
                </a:p>
              </p:txBody>
            </p:sp>
          </mc:Choice>
          <mc:Fallback xmlns="">
            <p:sp>
              <p:nvSpPr>
                <p:cNvPr id="17" name="Oval 16">
                  <a:extLst>
                    <a:ext uri="{FF2B5EF4-FFF2-40B4-BE49-F238E27FC236}">
                      <a16:creationId xmlns:a16="http://schemas.microsoft.com/office/drawing/2014/main" id="{7DB0F94E-B4E0-A542-96D4-2DA92D91B976}"/>
                    </a:ext>
                  </a:extLst>
                </p:cNvPr>
                <p:cNvSpPr>
                  <a:spLocks noRot="1" noChangeAspect="1" noMove="1" noResize="1" noEditPoints="1" noAdjustHandles="1" noChangeArrowheads="1" noChangeShapeType="1" noTextEdit="1"/>
                </p:cNvSpPr>
                <p:nvPr/>
              </p:nvSpPr>
              <p:spPr>
                <a:xfrm>
                  <a:off x="7656524" y="5708012"/>
                  <a:ext cx="360000" cy="360000"/>
                </a:xfrm>
                <a:prstGeom prst="ellipse">
                  <a:avLst/>
                </a:prstGeom>
                <a:blipFill>
                  <a:blip r:embed="rId6"/>
                  <a:stretch>
                    <a:fillRect l="-9375"/>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1E8EB339-DE20-514B-BBB6-A83DF01E4458}"/>
                </a:ext>
              </a:extLst>
            </p:cNvPr>
            <p:cNvCxnSpPr>
              <a:stCxn id="15" idx="6"/>
              <a:endCxn id="16" idx="2"/>
            </p:cNvCxnSpPr>
            <p:nvPr/>
          </p:nvCxnSpPr>
          <p:spPr>
            <a:xfrm>
              <a:off x="6316222" y="5885063"/>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3EFF64-A361-1A44-A966-9AB113C29081}"/>
                </a:ext>
              </a:extLst>
            </p:cNvPr>
            <p:cNvCxnSpPr>
              <a:cxnSpLocks/>
              <a:stCxn id="16" idx="6"/>
              <a:endCxn id="17" idx="2"/>
            </p:cNvCxnSpPr>
            <p:nvPr/>
          </p:nvCxnSpPr>
          <p:spPr>
            <a:xfrm>
              <a:off x="7166373" y="5885063"/>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E0CD506-C4DB-2E4F-B8C5-79F139585B69}"/>
                </a:ext>
              </a:extLst>
            </p:cNvPr>
            <p:cNvSpPr/>
            <p:nvPr/>
          </p:nvSpPr>
          <p:spPr>
            <a:xfrm>
              <a:off x="6507297"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0D99C956-5057-9048-8413-504E53B6A40C}"/>
                </a:ext>
              </a:extLst>
            </p:cNvPr>
            <p:cNvSpPr/>
            <p:nvPr/>
          </p:nvSpPr>
          <p:spPr>
            <a:xfrm>
              <a:off x="7357448"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611C534B-26BF-DB46-AE6F-8C301911AB7C}"/>
                </a:ext>
              </a:extLst>
            </p:cNvPr>
            <p:cNvCxnSpPr>
              <a:cxnSpLocks/>
              <a:stCxn id="23" idx="2"/>
              <a:endCxn id="16" idx="0"/>
            </p:cNvCxnSpPr>
            <p:nvPr/>
          </p:nvCxnSpPr>
          <p:spPr>
            <a:xfrm>
              <a:off x="6986373" y="5572665"/>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CFD74E3-9327-4A49-976F-93083E3144A5}"/>
                </a:ext>
              </a:extLst>
            </p:cNvPr>
            <p:cNvSpPr/>
            <p:nvPr/>
          </p:nvSpPr>
          <p:spPr>
            <a:xfrm>
              <a:off x="6932373" y="546466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FD07B61E-18A5-5A4A-A4E7-A79D1A3DEA37}"/>
                    </a:ext>
                  </a:extLst>
                </p:cNvPr>
                <p:cNvSpPr/>
                <p:nvPr/>
              </p:nvSpPr>
              <p:spPr>
                <a:xfrm>
                  <a:off x="4748265"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3</m:t>
                            </m:r>
                            <m:r>
                              <a:rPr lang="de-DE" b="0" i="1" dirty="0" smtClean="0">
                                <a:latin typeface="Cambria Math" panose="02040503050406030204" pitchFamily="18" charset="0"/>
                              </a:rPr>
                              <m:t>𝑖</m:t>
                            </m:r>
                          </m:sub>
                        </m:sSub>
                      </m:oMath>
                    </m:oMathPara>
                  </a14:m>
                  <a:endParaRPr lang="en-GB" dirty="0"/>
                </a:p>
              </p:txBody>
            </p:sp>
          </mc:Choice>
          <mc:Fallback xmlns="">
            <p:sp>
              <p:nvSpPr>
                <p:cNvPr id="27" name="Oval 26">
                  <a:extLst>
                    <a:ext uri="{FF2B5EF4-FFF2-40B4-BE49-F238E27FC236}">
                      <a16:creationId xmlns:a16="http://schemas.microsoft.com/office/drawing/2014/main" id="{FD07B61E-18A5-5A4A-A4E7-A79D1A3DEA37}"/>
                    </a:ext>
                  </a:extLst>
                </p:cNvPr>
                <p:cNvSpPr>
                  <a:spLocks noRot="1" noChangeAspect="1" noMove="1" noResize="1" noEditPoints="1" noAdjustHandles="1" noChangeArrowheads="1" noChangeShapeType="1" noTextEdit="1"/>
                </p:cNvSpPr>
                <p:nvPr/>
              </p:nvSpPr>
              <p:spPr>
                <a:xfrm>
                  <a:off x="4748265" y="6129957"/>
                  <a:ext cx="360000" cy="360000"/>
                </a:xfrm>
                <a:prstGeom prst="ellipse">
                  <a:avLst/>
                </a:prstGeom>
                <a:blipFill>
                  <a:blip r:embed="rId7"/>
                  <a:stretch>
                    <a:fillRect l="-9375"/>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C62E354C-49F9-3C4B-BF94-9644443879E3}"/>
                    </a:ext>
                  </a:extLst>
                </p:cNvPr>
                <p:cNvSpPr/>
                <p:nvPr/>
              </p:nvSpPr>
              <p:spPr>
                <a:xfrm>
                  <a:off x="5553238"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3</m:t>
                            </m:r>
                          </m:sub>
                        </m:sSub>
                      </m:oMath>
                    </m:oMathPara>
                  </a14:m>
                  <a:endParaRPr lang="en-GB" dirty="0"/>
                </a:p>
              </p:txBody>
            </p:sp>
          </mc:Choice>
          <mc:Fallback xmlns="">
            <p:sp>
              <p:nvSpPr>
                <p:cNvPr id="28" name="Oval 27">
                  <a:extLst>
                    <a:ext uri="{FF2B5EF4-FFF2-40B4-BE49-F238E27FC236}">
                      <a16:creationId xmlns:a16="http://schemas.microsoft.com/office/drawing/2014/main" id="{C62E354C-49F9-3C4B-BF94-9644443879E3}"/>
                    </a:ext>
                  </a:extLst>
                </p:cNvPr>
                <p:cNvSpPr>
                  <a:spLocks noRot="1" noChangeAspect="1" noMove="1" noResize="1" noEditPoints="1" noAdjustHandles="1" noChangeArrowheads="1" noChangeShapeType="1" noTextEdit="1"/>
                </p:cNvSpPr>
                <p:nvPr/>
              </p:nvSpPr>
              <p:spPr>
                <a:xfrm>
                  <a:off x="5553238" y="6129957"/>
                  <a:ext cx="360000" cy="360000"/>
                </a:xfrm>
                <a:prstGeom prst="ellipse">
                  <a:avLst/>
                </a:prstGeom>
                <a:blipFill>
                  <a:blip r:embed="rId8"/>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8BC068DD-9896-BC43-8477-65498E93435D}"/>
                    </a:ext>
                  </a:extLst>
                </p:cNvPr>
                <p:cNvSpPr/>
                <p:nvPr/>
              </p:nvSpPr>
              <p:spPr>
                <a:xfrm>
                  <a:off x="6344316"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2</m:t>
                            </m:r>
                          </m:sub>
                        </m:sSub>
                      </m:oMath>
                    </m:oMathPara>
                  </a14:m>
                  <a:endParaRPr lang="en-GB" dirty="0"/>
                </a:p>
              </p:txBody>
            </p:sp>
          </mc:Choice>
          <mc:Fallback xmlns="">
            <p:sp>
              <p:nvSpPr>
                <p:cNvPr id="29" name="Oval 28">
                  <a:extLst>
                    <a:ext uri="{FF2B5EF4-FFF2-40B4-BE49-F238E27FC236}">
                      <a16:creationId xmlns:a16="http://schemas.microsoft.com/office/drawing/2014/main" id="{8BC068DD-9896-BC43-8477-65498E93435D}"/>
                    </a:ext>
                  </a:extLst>
                </p:cNvPr>
                <p:cNvSpPr>
                  <a:spLocks noRot="1" noChangeAspect="1" noMove="1" noResize="1" noEditPoints="1" noAdjustHandles="1" noChangeArrowheads="1" noChangeShapeType="1" noTextEdit="1"/>
                </p:cNvSpPr>
                <p:nvPr/>
              </p:nvSpPr>
              <p:spPr>
                <a:xfrm>
                  <a:off x="6344316" y="6129957"/>
                  <a:ext cx="360000" cy="360000"/>
                </a:xfrm>
                <a:prstGeom prst="ellipse">
                  <a:avLst/>
                </a:prstGeom>
                <a:blipFill>
                  <a:blip r:embed="rId9"/>
                  <a:stretch>
                    <a:fillRect l="-322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E1D8C94C-B5EF-744E-8B4A-94E7CFD78CE9}"/>
                </a:ext>
              </a:extLst>
            </p:cNvPr>
            <p:cNvCxnSpPr>
              <a:stCxn id="27" idx="6"/>
              <a:endCxn id="28" idx="2"/>
            </p:cNvCxnSpPr>
            <p:nvPr/>
          </p:nvCxnSpPr>
          <p:spPr>
            <a:xfrm>
              <a:off x="5108265" y="6309957"/>
              <a:ext cx="4449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6099B1C-19E4-F047-AD15-648B3E2B270D}"/>
                </a:ext>
              </a:extLst>
            </p:cNvPr>
            <p:cNvSpPr/>
            <p:nvPr/>
          </p:nvSpPr>
          <p:spPr>
            <a:xfrm>
              <a:off x="5265238"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4" name="Straight Connector 33">
              <a:extLst>
                <a:ext uri="{FF2B5EF4-FFF2-40B4-BE49-F238E27FC236}">
                  <a16:creationId xmlns:a16="http://schemas.microsoft.com/office/drawing/2014/main" id="{246D8783-4E4C-E84E-858E-7AE9A24B7B04}"/>
                </a:ext>
              </a:extLst>
            </p:cNvPr>
            <p:cNvCxnSpPr>
              <a:cxnSpLocks/>
              <a:stCxn id="35" idx="3"/>
              <a:endCxn id="15" idx="4"/>
            </p:cNvCxnSpPr>
            <p:nvPr/>
          </p:nvCxnSpPr>
          <p:spPr>
            <a:xfrm flipV="1">
              <a:off x="6136222" y="6065063"/>
              <a:ext cx="0" cy="190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D0A1C6E-BF11-FD4F-9950-4D746D1A1777}"/>
                </a:ext>
              </a:extLst>
            </p:cNvPr>
            <p:cNvSpPr/>
            <p:nvPr/>
          </p:nvSpPr>
          <p:spPr>
            <a:xfrm rot="16200000">
              <a:off x="6082222"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Connector 37">
              <a:extLst>
                <a:ext uri="{FF2B5EF4-FFF2-40B4-BE49-F238E27FC236}">
                  <a16:creationId xmlns:a16="http://schemas.microsoft.com/office/drawing/2014/main" id="{EBE46BFB-AE73-614F-959A-67BE799DD196}"/>
                </a:ext>
              </a:extLst>
            </p:cNvPr>
            <p:cNvCxnSpPr>
              <a:cxnSpLocks/>
              <a:stCxn id="35" idx="2"/>
              <a:endCxn id="29" idx="2"/>
            </p:cNvCxnSpPr>
            <p:nvPr/>
          </p:nvCxnSpPr>
          <p:spPr>
            <a:xfrm flipV="1">
              <a:off x="6190222" y="6309957"/>
              <a:ext cx="15409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F52C39-0C94-3C4C-8C4E-805B05E1D3F8}"/>
                </a:ext>
              </a:extLst>
            </p:cNvPr>
            <p:cNvCxnSpPr>
              <a:cxnSpLocks/>
              <a:stCxn id="35" idx="0"/>
              <a:endCxn id="28" idx="6"/>
            </p:cNvCxnSpPr>
            <p:nvPr/>
          </p:nvCxnSpPr>
          <p:spPr>
            <a:xfrm flipH="1" flipV="1">
              <a:off x="5913238" y="6309957"/>
              <a:ext cx="1689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512" name="TextBox 64511">
              <a:extLst>
                <a:ext uri="{FF2B5EF4-FFF2-40B4-BE49-F238E27FC236}">
                  <a16:creationId xmlns:a16="http://schemas.microsoft.com/office/drawing/2014/main" id="{E0B73E7A-6D71-7A45-BF3D-4A6DE1F954BD}"/>
                </a:ext>
              </a:extLst>
            </p:cNvPr>
            <p:cNvSpPr txBox="1"/>
            <p:nvPr/>
          </p:nvSpPr>
          <p:spPr>
            <a:xfrm>
              <a:off x="5484620" y="5285277"/>
              <a:ext cx="343364" cy="369332"/>
            </a:xfrm>
            <a:prstGeom prst="rect">
              <a:avLst/>
            </a:prstGeom>
            <a:noFill/>
          </p:spPr>
          <p:txBody>
            <a:bodyPr wrap="none" rtlCol="0">
              <a:spAutoFit/>
            </a:bodyPr>
            <a:lstStyle/>
            <a:p>
              <a:r>
                <a:rPr lang="en-GB" dirty="0"/>
                <a:t>…</a:t>
              </a:r>
            </a:p>
          </p:txBody>
        </p:sp>
      </p:grpSp>
      <p:cxnSp>
        <p:nvCxnSpPr>
          <p:cNvPr id="68" name="Straight Arrow Connector 67">
            <a:extLst>
              <a:ext uri="{FF2B5EF4-FFF2-40B4-BE49-F238E27FC236}">
                <a16:creationId xmlns:a16="http://schemas.microsoft.com/office/drawing/2014/main" id="{9521EF6F-0CFD-A740-93E6-28941BFAEEC7}"/>
              </a:ext>
            </a:extLst>
          </p:cNvPr>
          <p:cNvCxnSpPr>
            <a:cxnSpLocks/>
            <a:stCxn id="6" idx="1"/>
            <a:endCxn id="63" idx="0"/>
          </p:cNvCxnSpPr>
          <p:nvPr/>
        </p:nvCxnSpPr>
        <p:spPr>
          <a:xfrm flipH="1">
            <a:off x="7095253" y="4365721"/>
            <a:ext cx="104569" cy="36603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70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51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D31932-E43E-984B-99D8-B8CF14364C9D}"/>
              </a:ext>
            </a:extLst>
          </p:cNvPr>
          <p:cNvSpPr>
            <a:spLocks noGrp="1"/>
          </p:cNvSpPr>
          <p:nvPr>
            <p:ph type="title"/>
          </p:nvPr>
        </p:nvSpPr>
        <p:spPr/>
        <p:txBody>
          <a:bodyPr/>
          <a:lstStyle/>
          <a:p>
            <a:r>
              <a:rPr lang="en-GB" dirty="0"/>
              <a:t>MCMC: Example</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4D33AC7-1DAB-A144-9E36-40F9B025A83C}"/>
                  </a:ext>
                </a:extLst>
              </p:cNvPr>
              <p:cNvSpPr>
                <a:spLocks noGrp="1"/>
              </p:cNvSpPr>
              <p:nvPr>
                <p:ph idx="1"/>
              </p:nvPr>
            </p:nvSpPr>
            <p:spPr>
              <a:xfrm>
                <a:off x="628650" y="1158239"/>
                <a:ext cx="7886700" cy="5380125"/>
              </a:xfrm>
            </p:spPr>
            <p:txBody>
              <a:bodyPr>
                <a:normAutofit fontScale="77500" lnSpcReduction="20000"/>
              </a:bodyPr>
              <a:lstStyle/>
              <a:p>
                <a:r>
                  <a:rPr lang="en-GB" dirty="0"/>
                  <a:t>Given </a:t>
                </a:r>
                <a14:m>
                  <m:oMath xmlns:m="http://schemas.openxmlformats.org/officeDocument/2006/math">
                    <m:r>
                      <a:rPr lang="de-DE" altLang="ko-KR" i="1" smtClean="0">
                        <a:solidFill>
                          <a:schemeClr val="accent1"/>
                        </a:solidFill>
                        <a:latin typeface="Cambria Math" panose="02040503050406030204" pitchFamily="18" charset="0"/>
                      </a:rPr>
                      <m:t>𝑆</m:t>
                    </m:r>
                    <m:r>
                      <a:rPr lang="en-GB" altLang="ko-KR" i="1">
                        <a:solidFill>
                          <a:schemeClr val="accent1"/>
                        </a:solidFill>
                        <a:latin typeface="Cambria Math" panose="02040503050406030204" pitchFamily="18" charset="0"/>
                      </a:rPr>
                      <m:t>=</m:t>
                    </m:r>
                    <m:r>
                      <a:rPr lang="en-GB" altLang="ko-KR" i="1">
                        <a:solidFill>
                          <a:schemeClr val="accent1"/>
                        </a:solidFill>
                        <a:latin typeface="Cambria Math" panose="02040503050406030204" pitchFamily="18" charset="0"/>
                      </a:rPr>
                      <m:t>𝑡𝑟𝑢𝑒</m:t>
                    </m:r>
                    <m:r>
                      <a:rPr lang="en-GB" altLang="ko-KR" i="1">
                        <a:latin typeface="Cambria Math" panose="02040503050406030204" pitchFamily="18" charset="0"/>
                      </a:rPr>
                      <m:t>,</m:t>
                    </m:r>
                    <m:r>
                      <a:rPr lang="de-DE" altLang="ko-KR" i="1" smtClean="0">
                        <a:solidFill>
                          <a:schemeClr val="accent1"/>
                        </a:solidFill>
                        <a:latin typeface="Cambria Math" panose="02040503050406030204" pitchFamily="18" charset="0"/>
                      </a:rPr>
                      <m:t>𝑊</m:t>
                    </m:r>
                    <m:r>
                      <a:rPr lang="en-GB" altLang="ko-KR" i="1">
                        <a:solidFill>
                          <a:schemeClr val="accent1"/>
                        </a:solidFill>
                        <a:latin typeface="Cambria Math" panose="02040503050406030204" pitchFamily="18" charset="0"/>
                      </a:rPr>
                      <m:t> = </m:t>
                    </m:r>
                    <m:r>
                      <a:rPr lang="en-GB" altLang="ko-KR" i="1">
                        <a:solidFill>
                          <a:schemeClr val="accent1"/>
                        </a:solidFill>
                        <a:latin typeface="Cambria Math" panose="02040503050406030204" pitchFamily="18" charset="0"/>
                      </a:rPr>
                      <m:t>𝑡𝑟𝑢𝑒</m:t>
                    </m:r>
                  </m:oMath>
                </a14:m>
                <a:r>
                  <a:rPr lang="en-GB" dirty="0"/>
                  <a:t>, four states (boxes)</a:t>
                </a:r>
              </a:p>
              <a:p>
                <a:pPr lvl="1"/>
                <a:r>
                  <a:rPr lang="en-GB" dirty="0"/>
                  <a:t>Four possible combinations of range values for </a:t>
                </a:r>
                <a14:m>
                  <m:oMath xmlns:m="http://schemas.openxmlformats.org/officeDocument/2006/math">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𝑅</m:t>
                    </m:r>
                  </m:oMath>
                </a14:m>
                <a:endParaRPr lang="en-GB" dirty="0"/>
              </a:p>
              <a:p>
                <a:endParaRPr lang="en-GB" dirty="0"/>
              </a:p>
              <a:p>
                <a:endParaRPr lang="en-GB" dirty="0"/>
              </a:p>
              <a:p>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endParaRPr lang="en-GB" dirty="0"/>
              </a:p>
              <a:p>
                <a:pPr lvl="1"/>
                <a:r>
                  <a:rPr lang="en-GB" dirty="0"/>
                  <a:t>Arrows between states describe transition probabilities</a:t>
                </a:r>
              </a:p>
              <a:p>
                <a:pPr lvl="2"/>
                <a:r>
                  <a:rPr lang="en-GB" dirty="0"/>
                  <a:t>Leads to a (the Markov) chain of states</a:t>
                </a:r>
              </a:p>
              <a:p>
                <a:r>
                  <a:rPr lang="en-GB" dirty="0"/>
                  <a:t>Wander about for a while, average what you see</a:t>
                </a:r>
              </a:p>
            </p:txBody>
          </p:sp>
        </mc:Choice>
        <mc:Fallback xmlns="">
          <p:sp>
            <p:nvSpPr>
              <p:cNvPr id="8" name="Content Placeholder 7">
                <a:extLst>
                  <a:ext uri="{FF2B5EF4-FFF2-40B4-BE49-F238E27FC236}">
                    <a16:creationId xmlns:a16="http://schemas.microsoft.com/office/drawing/2014/main" id="{F4D33AC7-1DAB-A144-9E36-40F9B025A83C}"/>
                  </a:ext>
                </a:extLst>
              </p:cNvPr>
              <p:cNvSpPr>
                <a:spLocks noGrp="1" noRot="1" noChangeAspect="1" noMove="1" noResize="1" noEditPoints="1" noAdjustHandles="1" noChangeArrowheads="1" noChangeShapeType="1" noTextEdit="1"/>
              </p:cNvSpPr>
              <p:nvPr>
                <p:ph idx="1"/>
              </p:nvPr>
            </p:nvSpPr>
            <p:spPr>
              <a:xfrm>
                <a:off x="628650" y="1158239"/>
                <a:ext cx="7886700" cy="5380125"/>
              </a:xfrm>
              <a:blipFill>
                <a:blip r:embed="rId2"/>
                <a:stretch>
                  <a:fillRect l="-804" t="-2118" b="-70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52DA3178-4418-4F4B-B43C-0549CB04D69B}"/>
              </a:ext>
            </a:extLst>
          </p:cNvPr>
          <p:cNvSpPr>
            <a:spLocks noGrp="1"/>
          </p:cNvSpPr>
          <p:nvPr>
            <p:ph type="sldNum" sz="quarter" idx="12"/>
          </p:nvPr>
        </p:nvSpPr>
        <p:spPr/>
        <p:txBody>
          <a:bodyPr/>
          <a:lstStyle/>
          <a:p>
            <a:fld id="{67C9959E-8E6B-B04C-9955-EA096F41CA7A}" type="slidenum">
              <a:rPr lang="en-GB" smtClean="0"/>
              <a:pPr/>
              <a:t>35</a:t>
            </a:fld>
            <a:endParaRPr lang="en-GB"/>
          </a:p>
        </p:txBody>
      </p:sp>
      <p:grpSp>
        <p:nvGrpSpPr>
          <p:cNvPr id="10" name="Group 9">
            <a:extLst>
              <a:ext uri="{FF2B5EF4-FFF2-40B4-BE49-F238E27FC236}">
                <a16:creationId xmlns:a16="http://schemas.microsoft.com/office/drawing/2014/main" id="{D114CC00-463C-3E4D-A299-23820FCC2D6D}"/>
              </a:ext>
            </a:extLst>
          </p:cNvPr>
          <p:cNvGrpSpPr/>
          <p:nvPr/>
        </p:nvGrpSpPr>
        <p:grpSpPr>
          <a:xfrm>
            <a:off x="6649398" y="1074797"/>
            <a:ext cx="2446050" cy="1202374"/>
            <a:chOff x="4455974" y="1641603"/>
            <a:chExt cx="2446050" cy="1202374"/>
          </a:xfrm>
        </p:grpSpPr>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8E88BB50-EFA1-7846-873F-4815B1EC2866}"/>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𝐶𝑙𝑜𝑢𝑑𝑦</m:t>
                        </m:r>
                      </m:oMath>
                    </m:oMathPara>
                  </a14:m>
                  <a:endParaRPr lang="en-GB" sz="1400" dirty="0"/>
                </a:p>
              </p:txBody>
            </p:sp>
          </mc:Choice>
          <mc:Fallback xmlns="">
            <p:sp>
              <p:nvSpPr>
                <p:cNvPr id="11" name="Oval 10">
                  <a:extLst>
                    <a:ext uri="{FF2B5EF4-FFF2-40B4-BE49-F238E27FC236}">
                      <a16:creationId xmlns:a16="http://schemas.microsoft.com/office/drawing/2014/main" id="{8E88BB50-EFA1-7846-873F-4815B1EC2866}"/>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3"/>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F378402C-7C5F-E845-8AD7-EFD7DAEF0338}"/>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𝑅𝑎𝑖𝑛</m:t>
                        </m:r>
                      </m:oMath>
                    </m:oMathPara>
                  </a14:m>
                  <a:endParaRPr lang="en-GB" sz="1400" dirty="0"/>
                </a:p>
              </p:txBody>
            </p:sp>
          </mc:Choice>
          <mc:Fallback xmlns="">
            <p:sp>
              <p:nvSpPr>
                <p:cNvPr id="12" name="Oval 11">
                  <a:extLst>
                    <a:ext uri="{FF2B5EF4-FFF2-40B4-BE49-F238E27FC236}">
                      <a16:creationId xmlns:a16="http://schemas.microsoft.com/office/drawing/2014/main" id="{F378402C-7C5F-E845-8AD7-EFD7DAEF0338}"/>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956AB493-6C32-0747-A839-CC38945A44A1}"/>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𝑆𝑝𝑟𝑖𝑛𝑘𝑙𝑒𝑟</m:t>
                        </m:r>
                      </m:oMath>
                    </m:oMathPara>
                  </a14:m>
                  <a:endParaRPr lang="en-GB" sz="1400" dirty="0">
                    <a:solidFill>
                      <a:schemeClr val="accent1"/>
                    </a:solidFill>
                  </a:endParaRPr>
                </a:p>
              </p:txBody>
            </p:sp>
          </mc:Choice>
          <mc:Fallback xmlns="">
            <p:sp>
              <p:nvSpPr>
                <p:cNvPr id="13" name="Oval 12">
                  <a:extLst>
                    <a:ext uri="{FF2B5EF4-FFF2-40B4-BE49-F238E27FC236}">
                      <a16:creationId xmlns:a16="http://schemas.microsoft.com/office/drawing/2014/main" id="{956AB493-6C32-0747-A839-CC38945A44A1}"/>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5"/>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5B662FD4-88AB-144E-804F-A14181D630A2}"/>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𝑊𝑒𝑡𝐺𝑟𝑎𝑠𝑠</m:t>
                        </m:r>
                      </m:oMath>
                    </m:oMathPara>
                  </a14:m>
                  <a:endParaRPr lang="en-GB" sz="1400" dirty="0">
                    <a:solidFill>
                      <a:schemeClr val="accent1"/>
                    </a:solidFill>
                  </a:endParaRPr>
                </a:p>
              </p:txBody>
            </p:sp>
          </mc:Choice>
          <mc:Fallback xmlns="">
            <p:sp>
              <p:nvSpPr>
                <p:cNvPr id="14" name="Oval 13">
                  <a:extLst>
                    <a:ext uri="{FF2B5EF4-FFF2-40B4-BE49-F238E27FC236}">
                      <a16:creationId xmlns:a16="http://schemas.microsoft.com/office/drawing/2014/main" id="{5B662FD4-88AB-144E-804F-A14181D630A2}"/>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E8B26192-0CAB-0B4D-8EEE-C4F84E5DCDA6}"/>
                </a:ext>
              </a:extLst>
            </p:cNvPr>
            <p:cNvCxnSpPr>
              <a:stCxn id="11" idx="3"/>
              <a:endCxn id="13"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C97B157-7270-124A-BCA3-B462505CF577}"/>
                </a:ext>
              </a:extLst>
            </p:cNvPr>
            <p:cNvCxnSpPr>
              <a:cxnSpLocks/>
              <a:stCxn id="13" idx="4"/>
              <a:endCxn id="14"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D1ED6A2-C433-A743-AD01-D0838D3B4841}"/>
                </a:ext>
              </a:extLst>
            </p:cNvPr>
            <p:cNvCxnSpPr>
              <a:cxnSpLocks/>
              <a:stCxn id="12" idx="4"/>
              <a:endCxn id="14"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7999BBD-1991-6B4B-9847-0E24D2E69B63}"/>
                </a:ext>
              </a:extLst>
            </p:cNvPr>
            <p:cNvCxnSpPr>
              <a:cxnSpLocks/>
              <a:stCxn id="11" idx="5"/>
              <a:endCxn id="12"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534DA94F-F415-534D-8A00-2C8855C9978E}"/>
              </a:ext>
            </a:extLst>
          </p:cNvPr>
          <p:cNvGrpSpPr/>
          <p:nvPr/>
        </p:nvGrpSpPr>
        <p:grpSpPr>
          <a:xfrm>
            <a:off x="4202310" y="1872473"/>
            <a:ext cx="2645887" cy="1446789"/>
            <a:chOff x="1514716" y="1970407"/>
            <a:chExt cx="2645887" cy="1446789"/>
          </a:xfrm>
        </p:grpSpPr>
        <p:grpSp>
          <p:nvGrpSpPr>
            <p:cNvPr id="31" name="Group 30">
              <a:extLst>
                <a:ext uri="{FF2B5EF4-FFF2-40B4-BE49-F238E27FC236}">
                  <a16:creationId xmlns:a16="http://schemas.microsoft.com/office/drawing/2014/main" id="{E8176DA3-9B9D-594A-8EB6-B5C95E279213}"/>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3CD16ECB-C1F4-3F4F-9A16-4CF13A8A7E89}"/>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𝐶𝑙𝑜𝑢𝑑𝑦</m:t>
                          </m:r>
                        </m:oMath>
                      </m:oMathPara>
                    </a14:m>
                    <a:endParaRPr lang="en-GB" sz="1400" dirty="0">
                      <a:solidFill>
                        <a:srgbClr val="C00000"/>
                      </a:solidFill>
                    </a:endParaRPr>
                  </a:p>
                </p:txBody>
              </p:sp>
            </mc:Choice>
            <mc:Fallback xmlns="">
              <p:sp>
                <p:nvSpPr>
                  <p:cNvPr id="33" name="Oval 32">
                    <a:extLst>
                      <a:ext uri="{FF2B5EF4-FFF2-40B4-BE49-F238E27FC236}">
                        <a16:creationId xmlns:a16="http://schemas.microsoft.com/office/drawing/2014/main" id="{3CD16ECB-C1F4-3F4F-9A16-4CF13A8A7E89}"/>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7"/>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8F6C1562-7D56-2340-BD54-4E870CF6AF9A}"/>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𝑅𝑎𝑖𝑛</m:t>
                          </m:r>
                        </m:oMath>
                      </m:oMathPara>
                    </a14:m>
                    <a:endParaRPr lang="en-GB" sz="1400" dirty="0">
                      <a:solidFill>
                        <a:schemeClr val="accent1"/>
                      </a:solidFill>
                    </a:endParaRPr>
                  </a:p>
                </p:txBody>
              </p:sp>
            </mc:Choice>
            <mc:Fallback xmlns="">
              <p:sp>
                <p:nvSpPr>
                  <p:cNvPr id="34" name="Oval 33">
                    <a:extLst>
                      <a:ext uri="{FF2B5EF4-FFF2-40B4-BE49-F238E27FC236}">
                        <a16:creationId xmlns:a16="http://schemas.microsoft.com/office/drawing/2014/main" id="{8F6C1562-7D56-2340-BD54-4E870CF6AF9A}"/>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8"/>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CABB1701-D2F4-8B44-A334-DE53E16D7073}"/>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𝑆𝑝𝑟𝑖𝑛𝑘𝑙𝑒𝑟</m:t>
                          </m:r>
                        </m:oMath>
                      </m:oMathPara>
                    </a14:m>
                    <a:endParaRPr lang="en-GB" sz="1400" dirty="0">
                      <a:solidFill>
                        <a:schemeClr val="accent1"/>
                      </a:solidFill>
                    </a:endParaRPr>
                  </a:p>
                </p:txBody>
              </p:sp>
            </mc:Choice>
            <mc:Fallback xmlns="">
              <p:sp>
                <p:nvSpPr>
                  <p:cNvPr id="35" name="Oval 34">
                    <a:extLst>
                      <a:ext uri="{FF2B5EF4-FFF2-40B4-BE49-F238E27FC236}">
                        <a16:creationId xmlns:a16="http://schemas.microsoft.com/office/drawing/2014/main" id="{CABB1701-D2F4-8B44-A334-DE53E16D7073}"/>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9"/>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51BA0FBD-96F2-9840-A752-D4EF8B5B54F1}"/>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𝑊𝑒𝑡𝐺𝑟𝑎𝑠𝑠</m:t>
                          </m:r>
                        </m:oMath>
                      </m:oMathPara>
                    </a14:m>
                    <a:endParaRPr lang="en-GB" sz="1400" dirty="0">
                      <a:solidFill>
                        <a:schemeClr val="accent1"/>
                      </a:solidFill>
                    </a:endParaRPr>
                  </a:p>
                </p:txBody>
              </p:sp>
            </mc:Choice>
            <mc:Fallback xmlns="">
              <p:sp>
                <p:nvSpPr>
                  <p:cNvPr id="36" name="Oval 35">
                    <a:extLst>
                      <a:ext uri="{FF2B5EF4-FFF2-40B4-BE49-F238E27FC236}">
                        <a16:creationId xmlns:a16="http://schemas.microsoft.com/office/drawing/2014/main" id="{51BA0FBD-96F2-9840-A752-D4EF8B5B54F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0"/>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7" name="Straight Arrow Connector 36">
                <a:extLst>
                  <a:ext uri="{FF2B5EF4-FFF2-40B4-BE49-F238E27FC236}">
                    <a16:creationId xmlns:a16="http://schemas.microsoft.com/office/drawing/2014/main" id="{9638B840-D575-4343-A005-92F51783A3AD}"/>
                  </a:ext>
                </a:extLst>
              </p:cNvPr>
              <p:cNvCxnSpPr>
                <a:stCxn id="33" idx="3"/>
                <a:endCxn id="35"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43AEE771-7082-674C-A75D-B6FDB8568872}"/>
                  </a:ext>
                </a:extLst>
              </p:cNvPr>
              <p:cNvCxnSpPr>
                <a:cxnSpLocks/>
                <a:stCxn id="35" idx="4"/>
                <a:endCxn id="36"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F4811CD-33AE-C24D-ACE9-BC7EFF428145}"/>
                  </a:ext>
                </a:extLst>
              </p:cNvPr>
              <p:cNvCxnSpPr>
                <a:cxnSpLocks/>
                <a:stCxn id="34" idx="4"/>
                <a:endCxn id="36"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FCF0DFC2-129C-B143-9E92-1D421BC76570}"/>
                  </a:ext>
                </a:extLst>
              </p:cNvPr>
              <p:cNvCxnSpPr>
                <a:cxnSpLocks/>
                <a:stCxn id="33" idx="5"/>
                <a:endCxn id="34"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32" name="Rectangle 31">
              <a:extLst>
                <a:ext uri="{FF2B5EF4-FFF2-40B4-BE49-F238E27FC236}">
                  <a16:creationId xmlns:a16="http://schemas.microsoft.com/office/drawing/2014/main" id="{7C036431-517E-354B-AB14-850EA7A2B2FA}"/>
                </a:ext>
              </a:extLst>
            </p:cNvPr>
            <p:cNvSpPr/>
            <p:nvPr/>
          </p:nvSpPr>
          <p:spPr>
            <a:xfrm>
              <a:off x="1514716" y="1970407"/>
              <a:ext cx="2645887" cy="1446789"/>
            </a:xfrm>
            <a:custGeom>
              <a:avLst/>
              <a:gdLst>
                <a:gd name="connsiteX0" fmla="*/ 0 w 2645243"/>
                <a:gd name="connsiteY0" fmla="*/ 0 h 1446789"/>
                <a:gd name="connsiteX1" fmla="*/ 2645243 w 2645243"/>
                <a:gd name="connsiteY1" fmla="*/ 0 h 1446789"/>
                <a:gd name="connsiteX2" fmla="*/ 2645243 w 2645243"/>
                <a:gd name="connsiteY2" fmla="*/ 1446789 h 1446789"/>
                <a:gd name="connsiteX3" fmla="*/ 0 w 2645243"/>
                <a:gd name="connsiteY3" fmla="*/ 1446789 h 1446789"/>
                <a:gd name="connsiteX4" fmla="*/ 0 w 2645243"/>
                <a:gd name="connsiteY4" fmla="*/ 0 h 1446789"/>
                <a:gd name="connsiteX0" fmla="*/ 6403 w 2651646"/>
                <a:gd name="connsiteY0" fmla="*/ 0 h 1446789"/>
                <a:gd name="connsiteX1" fmla="*/ 2651646 w 2651646"/>
                <a:gd name="connsiteY1" fmla="*/ 0 h 1446789"/>
                <a:gd name="connsiteX2" fmla="*/ 2651646 w 2651646"/>
                <a:gd name="connsiteY2" fmla="*/ 1446789 h 1446789"/>
                <a:gd name="connsiteX3" fmla="*/ 6403 w 2651646"/>
                <a:gd name="connsiteY3" fmla="*/ 1446789 h 1446789"/>
                <a:gd name="connsiteX4" fmla="*/ 0 w 2651646"/>
                <a:gd name="connsiteY4" fmla="*/ 399227 h 1446789"/>
                <a:gd name="connsiteX5" fmla="*/ 6403 w 2651646"/>
                <a:gd name="connsiteY5" fmla="*/ 0 h 1446789"/>
                <a:gd name="connsiteX0" fmla="*/ 633 w 2645876"/>
                <a:gd name="connsiteY0" fmla="*/ 0 h 1446789"/>
                <a:gd name="connsiteX1" fmla="*/ 2645876 w 2645876"/>
                <a:gd name="connsiteY1" fmla="*/ 0 h 1446789"/>
                <a:gd name="connsiteX2" fmla="*/ 2645876 w 2645876"/>
                <a:gd name="connsiteY2" fmla="*/ 1446789 h 1446789"/>
                <a:gd name="connsiteX3" fmla="*/ 633 w 2645876"/>
                <a:gd name="connsiteY3" fmla="*/ 1446789 h 1446789"/>
                <a:gd name="connsiteX4" fmla="*/ 493 w 2645876"/>
                <a:gd name="connsiteY4" fmla="*/ 405490 h 1446789"/>
                <a:gd name="connsiteX5" fmla="*/ 633 w 2645876"/>
                <a:gd name="connsiteY5" fmla="*/ 0 h 1446789"/>
                <a:gd name="connsiteX0" fmla="*/ 12666 w 2657909"/>
                <a:gd name="connsiteY0" fmla="*/ 0 h 1446789"/>
                <a:gd name="connsiteX1" fmla="*/ 2657909 w 2657909"/>
                <a:gd name="connsiteY1" fmla="*/ 0 h 1446789"/>
                <a:gd name="connsiteX2" fmla="*/ 2657909 w 2657909"/>
                <a:gd name="connsiteY2" fmla="*/ 1446789 h 1446789"/>
                <a:gd name="connsiteX3" fmla="*/ 12666 w 2657909"/>
                <a:gd name="connsiteY3" fmla="*/ 1446789 h 1446789"/>
                <a:gd name="connsiteX4" fmla="*/ 0 w 2657909"/>
                <a:gd name="connsiteY4" fmla="*/ 405490 h 1446789"/>
                <a:gd name="connsiteX5" fmla="*/ 12666 w 2657909"/>
                <a:gd name="connsiteY5" fmla="*/ 0 h 1446789"/>
                <a:gd name="connsiteX0" fmla="*/ 291 w 2645534"/>
                <a:gd name="connsiteY0" fmla="*/ 0 h 1446789"/>
                <a:gd name="connsiteX1" fmla="*/ 2645534 w 2645534"/>
                <a:gd name="connsiteY1" fmla="*/ 0 h 1446789"/>
                <a:gd name="connsiteX2" fmla="*/ 2645534 w 2645534"/>
                <a:gd name="connsiteY2" fmla="*/ 1446789 h 1446789"/>
                <a:gd name="connsiteX3" fmla="*/ 291 w 2645534"/>
                <a:gd name="connsiteY3" fmla="*/ 1446789 h 1446789"/>
                <a:gd name="connsiteX4" fmla="*/ 6414 w 2645534"/>
                <a:gd name="connsiteY4" fmla="*/ 411753 h 1446789"/>
                <a:gd name="connsiteX5" fmla="*/ 291 w 2645534"/>
                <a:gd name="connsiteY5" fmla="*/ 0 h 1446789"/>
                <a:gd name="connsiteX0" fmla="*/ 399 w 2645642"/>
                <a:gd name="connsiteY0" fmla="*/ 0 h 1446789"/>
                <a:gd name="connsiteX1" fmla="*/ 2645642 w 2645642"/>
                <a:gd name="connsiteY1" fmla="*/ 0 h 1446789"/>
                <a:gd name="connsiteX2" fmla="*/ 2645642 w 2645642"/>
                <a:gd name="connsiteY2" fmla="*/ 1446789 h 1446789"/>
                <a:gd name="connsiteX3" fmla="*/ 399 w 2645642"/>
                <a:gd name="connsiteY3" fmla="*/ 1446789 h 1446789"/>
                <a:gd name="connsiteX4" fmla="*/ 3347 w 2645642"/>
                <a:gd name="connsiteY4" fmla="*/ 418103 h 1446789"/>
                <a:gd name="connsiteX5" fmla="*/ 399 w 2645642"/>
                <a:gd name="connsiteY5" fmla="*/ 0 h 1446789"/>
                <a:gd name="connsiteX0" fmla="*/ 6577 w 2651820"/>
                <a:gd name="connsiteY0" fmla="*/ 0 h 1446789"/>
                <a:gd name="connsiteX1" fmla="*/ 2651820 w 2651820"/>
                <a:gd name="connsiteY1" fmla="*/ 0 h 1446789"/>
                <a:gd name="connsiteX2" fmla="*/ 2651820 w 2651820"/>
                <a:gd name="connsiteY2" fmla="*/ 1446789 h 1446789"/>
                <a:gd name="connsiteX3" fmla="*/ 6577 w 2651820"/>
                <a:gd name="connsiteY3" fmla="*/ 1446789 h 1446789"/>
                <a:gd name="connsiteX4" fmla="*/ 0 w 2651820"/>
                <a:gd name="connsiteY4" fmla="*/ 421278 h 1446789"/>
                <a:gd name="connsiteX5" fmla="*/ 6577 w 2651820"/>
                <a:gd name="connsiteY5" fmla="*/ 0 h 1446789"/>
                <a:gd name="connsiteX0" fmla="*/ 644 w 2645887"/>
                <a:gd name="connsiteY0" fmla="*/ 0 h 1446789"/>
                <a:gd name="connsiteX1" fmla="*/ 2645887 w 2645887"/>
                <a:gd name="connsiteY1" fmla="*/ 0 h 1446789"/>
                <a:gd name="connsiteX2" fmla="*/ 2645887 w 2645887"/>
                <a:gd name="connsiteY2" fmla="*/ 1446789 h 1446789"/>
                <a:gd name="connsiteX3" fmla="*/ 644 w 2645887"/>
                <a:gd name="connsiteY3" fmla="*/ 1446789 h 1446789"/>
                <a:gd name="connsiteX4" fmla="*/ 417 w 2645887"/>
                <a:gd name="connsiteY4" fmla="*/ 421278 h 1446789"/>
                <a:gd name="connsiteX5" fmla="*/ 644 w 2645887"/>
                <a:gd name="connsiteY5" fmla="*/ 0 h 144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887" h="1446789">
                  <a:moveTo>
                    <a:pt x="644" y="0"/>
                  </a:moveTo>
                  <a:lnTo>
                    <a:pt x="2645887" y="0"/>
                  </a:lnTo>
                  <a:lnTo>
                    <a:pt x="2645887" y="1446789"/>
                  </a:lnTo>
                  <a:lnTo>
                    <a:pt x="644" y="1446789"/>
                  </a:lnTo>
                  <a:cubicBezTo>
                    <a:pt x="-1490" y="1097602"/>
                    <a:pt x="2551" y="770465"/>
                    <a:pt x="417" y="421278"/>
                  </a:cubicBezTo>
                  <a:cubicBezTo>
                    <a:pt x="464" y="286115"/>
                    <a:pt x="597" y="135163"/>
                    <a:pt x="644"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96" name="Group 4095">
            <a:extLst>
              <a:ext uri="{FF2B5EF4-FFF2-40B4-BE49-F238E27FC236}">
                <a16:creationId xmlns:a16="http://schemas.microsoft.com/office/drawing/2014/main" id="{89A6743B-CB86-EF4A-A535-E4EEE5145E2F}"/>
              </a:ext>
            </a:extLst>
          </p:cNvPr>
          <p:cNvGrpSpPr/>
          <p:nvPr/>
        </p:nvGrpSpPr>
        <p:grpSpPr>
          <a:xfrm>
            <a:off x="7087800" y="2686823"/>
            <a:ext cx="1562992" cy="2322955"/>
            <a:chOff x="5827250" y="96089"/>
            <a:chExt cx="1562992" cy="2322955"/>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26F68A7-8C7E-2543-8D23-BDF017DC46BA}"/>
                    </a:ext>
                  </a:extLst>
                </p:cNvPr>
                <p:cNvSpPr txBox="1"/>
                <p:nvPr/>
              </p:nvSpPr>
              <p:spPr>
                <a:xfrm>
                  <a:off x="5871943" y="1218715"/>
                  <a:ext cx="1482778" cy="1200329"/>
                </a:xfrm>
                <a:prstGeom prst="rect">
                  <a:avLst/>
                </a:prstGeom>
                <a:noFill/>
              </p:spPr>
              <p:txBody>
                <a:bodyPr wrap="none" rtlCol="0">
                  <a:spAutoFit/>
                </a:bodyPr>
                <a:lstStyle/>
                <a:p>
                  <a:r>
                    <a:rPr lang="en-GB" dirty="0"/>
                    <a:t>Colour coding</a:t>
                  </a:r>
                </a:p>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𝑡𝑟𝑢𝑒</m:t>
                        </m:r>
                      </m:oMath>
                    </m:oMathPara>
                  </a14:m>
                  <a:endParaRPr lang="de-DE" dirty="0">
                    <a:solidFill>
                      <a:schemeClr val="accent1"/>
                    </a:solidFill>
                  </a:endParaRPr>
                </a:p>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𝑓𝑎𝑙𝑠𝑒</m:t>
                        </m:r>
                      </m:oMath>
                    </m:oMathPara>
                  </a14:m>
                  <a:endParaRPr lang="en-GB" dirty="0">
                    <a:solidFill>
                      <a:srgbClr val="C00000"/>
                    </a:solidFill>
                  </a:endParaRPr>
                </a:p>
                <a:p>
                  <a:pPr algn="ctr"/>
                  <a:endParaRPr lang="en-GB" dirty="0">
                    <a:solidFill>
                      <a:srgbClr val="C00000"/>
                    </a:solidFill>
                  </a:endParaRPr>
                </a:p>
              </p:txBody>
            </p:sp>
          </mc:Choice>
          <mc:Fallback xmlns="">
            <p:sp>
              <p:nvSpPr>
                <p:cNvPr id="29" name="TextBox 28">
                  <a:extLst>
                    <a:ext uri="{FF2B5EF4-FFF2-40B4-BE49-F238E27FC236}">
                      <a16:creationId xmlns:a16="http://schemas.microsoft.com/office/drawing/2014/main" id="{226F68A7-8C7E-2543-8D23-BDF017DC46BA}"/>
                    </a:ext>
                  </a:extLst>
                </p:cNvPr>
                <p:cNvSpPr txBox="1">
                  <a:spLocks noRot="1" noChangeAspect="1" noMove="1" noResize="1" noEditPoints="1" noAdjustHandles="1" noChangeArrowheads="1" noChangeShapeType="1" noTextEdit="1"/>
                </p:cNvSpPr>
                <p:nvPr/>
              </p:nvSpPr>
              <p:spPr>
                <a:xfrm>
                  <a:off x="5871943" y="1218715"/>
                  <a:ext cx="1482778" cy="1200329"/>
                </a:xfrm>
                <a:prstGeom prst="rect">
                  <a:avLst/>
                </a:prstGeom>
                <a:blipFill>
                  <a:blip r:embed="rId11"/>
                  <a:stretch>
                    <a:fillRect l="-3390" t="-2105" r="-1695"/>
                  </a:stretch>
                </a:blipFill>
              </p:spPr>
              <p:txBody>
                <a:bodyPr/>
                <a:lstStyle/>
                <a:p>
                  <a:r>
                    <a:rPr lang="en-GB">
                      <a:noFill/>
                    </a:rPr>
                    <a:t> </a:t>
                  </a:r>
                </a:p>
              </p:txBody>
            </p:sp>
          </mc:Fallback>
        </mc:AlternateContent>
        <p:sp>
          <p:nvSpPr>
            <p:cNvPr id="64" name="Oval 63">
              <a:extLst>
                <a:ext uri="{FF2B5EF4-FFF2-40B4-BE49-F238E27FC236}">
                  <a16:creationId xmlns:a16="http://schemas.microsoft.com/office/drawing/2014/main" id="{F3EF523B-E7EC-EE4F-B5D1-3653B98181AF}"/>
                </a:ext>
              </a:extLst>
            </p:cNvPr>
            <p:cNvSpPr/>
            <p:nvPr/>
          </p:nvSpPr>
          <p:spPr>
            <a:xfrm>
              <a:off x="6086746" y="555115"/>
              <a:ext cx="1044000" cy="288000"/>
            </a:xfrm>
            <a:prstGeom prst="ellipse">
              <a:avLst/>
            </a:prstGeom>
            <a:pattFill prst="wdUpDiag">
              <a:fgClr>
                <a:schemeClr val="accent3"/>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endParaRPr lang="en-GB" sz="1400" dirty="0">
                <a:solidFill>
                  <a:schemeClr val="accent1"/>
                </a:solidFill>
              </a:endParaRPr>
            </a:p>
          </p:txBody>
        </p:sp>
        <p:sp>
          <p:nvSpPr>
            <p:cNvPr id="63" name="Rectangle 62">
              <a:extLst>
                <a:ext uri="{FF2B5EF4-FFF2-40B4-BE49-F238E27FC236}">
                  <a16:creationId xmlns:a16="http://schemas.microsoft.com/office/drawing/2014/main" id="{B101D6AC-06B5-5F49-A64D-6F585BE63330}"/>
                </a:ext>
              </a:extLst>
            </p:cNvPr>
            <p:cNvSpPr/>
            <p:nvPr/>
          </p:nvSpPr>
          <p:spPr>
            <a:xfrm>
              <a:off x="5827250" y="96089"/>
              <a:ext cx="1562992" cy="369332"/>
            </a:xfrm>
            <a:prstGeom prst="rect">
              <a:avLst/>
            </a:prstGeom>
          </p:spPr>
          <p:txBody>
            <a:bodyPr wrap="none">
              <a:spAutoFit/>
            </a:bodyPr>
            <a:lstStyle/>
            <a:p>
              <a:r>
                <a:rPr lang="en-GB" dirty="0"/>
                <a:t>Fixed evidence</a:t>
              </a:r>
            </a:p>
          </p:txBody>
        </p:sp>
      </p:grpSp>
      <p:grpSp>
        <p:nvGrpSpPr>
          <p:cNvPr id="67" name="Group 66">
            <a:extLst>
              <a:ext uri="{FF2B5EF4-FFF2-40B4-BE49-F238E27FC236}">
                <a16:creationId xmlns:a16="http://schemas.microsoft.com/office/drawing/2014/main" id="{BD9D976A-6975-8B4D-B8C5-F8C53046A500}"/>
              </a:ext>
            </a:extLst>
          </p:cNvPr>
          <p:cNvGrpSpPr/>
          <p:nvPr/>
        </p:nvGrpSpPr>
        <p:grpSpPr>
          <a:xfrm>
            <a:off x="4202953" y="3863804"/>
            <a:ext cx="2645243" cy="1446789"/>
            <a:chOff x="1515360" y="1970407"/>
            <a:chExt cx="2645243" cy="1446789"/>
          </a:xfrm>
        </p:grpSpPr>
        <p:grpSp>
          <p:nvGrpSpPr>
            <p:cNvPr id="68" name="Group 67">
              <a:extLst>
                <a:ext uri="{FF2B5EF4-FFF2-40B4-BE49-F238E27FC236}">
                  <a16:creationId xmlns:a16="http://schemas.microsoft.com/office/drawing/2014/main" id="{43911ED3-6EA8-D24C-83B1-931508C8E525}"/>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2716BCD0-9C29-9948-9DE5-712CE87C3DEF}"/>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𝐶𝑙𝑜𝑢𝑑𝑦</m:t>
                          </m:r>
                        </m:oMath>
                      </m:oMathPara>
                    </a14:m>
                    <a:endParaRPr lang="en-GB" sz="1400" dirty="0">
                      <a:solidFill>
                        <a:srgbClr val="C00000"/>
                      </a:solidFill>
                    </a:endParaRPr>
                  </a:p>
                </p:txBody>
              </p:sp>
            </mc:Choice>
            <mc:Fallback xmlns="">
              <p:sp>
                <p:nvSpPr>
                  <p:cNvPr id="70" name="Oval 69">
                    <a:extLst>
                      <a:ext uri="{FF2B5EF4-FFF2-40B4-BE49-F238E27FC236}">
                        <a16:creationId xmlns:a16="http://schemas.microsoft.com/office/drawing/2014/main" id="{2716BCD0-9C29-9948-9DE5-712CE87C3DEF}"/>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2"/>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9850EC75-4D94-4B4D-BD11-6DB5F3EE57FF}"/>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𝑅𝑎𝑖𝑛</m:t>
                          </m:r>
                        </m:oMath>
                      </m:oMathPara>
                    </a14:m>
                    <a:endParaRPr lang="en-GB" sz="1400" dirty="0">
                      <a:solidFill>
                        <a:schemeClr val="accent1"/>
                      </a:solidFill>
                    </a:endParaRPr>
                  </a:p>
                </p:txBody>
              </p:sp>
            </mc:Choice>
            <mc:Fallback xmlns="">
              <p:sp>
                <p:nvSpPr>
                  <p:cNvPr id="71" name="Oval 70">
                    <a:extLst>
                      <a:ext uri="{FF2B5EF4-FFF2-40B4-BE49-F238E27FC236}">
                        <a16:creationId xmlns:a16="http://schemas.microsoft.com/office/drawing/2014/main" id="{9850EC75-4D94-4B4D-BD11-6DB5F3EE57FF}"/>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17CEC4A8-2AB4-CF45-BBBC-21B40004FD7D}"/>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𝑆𝑝𝑟𝑖𝑛𝑘𝑙𝑒𝑟</m:t>
                          </m:r>
                        </m:oMath>
                      </m:oMathPara>
                    </a14:m>
                    <a:endParaRPr lang="en-GB" sz="1400" dirty="0">
                      <a:solidFill>
                        <a:schemeClr val="accent1"/>
                      </a:solidFill>
                    </a:endParaRPr>
                  </a:p>
                </p:txBody>
              </p:sp>
            </mc:Choice>
            <mc:Fallback xmlns="">
              <p:sp>
                <p:nvSpPr>
                  <p:cNvPr id="72" name="Oval 71">
                    <a:extLst>
                      <a:ext uri="{FF2B5EF4-FFF2-40B4-BE49-F238E27FC236}">
                        <a16:creationId xmlns:a16="http://schemas.microsoft.com/office/drawing/2014/main" id="{17CEC4A8-2AB4-CF45-BBBC-21B40004FD7D}"/>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4"/>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5BD97ACD-8B6C-7644-ADE2-4F9FEEF7A79E}"/>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𝑊𝑒𝑡𝐺𝑟𝑎𝑠𝑠</m:t>
                          </m:r>
                        </m:oMath>
                      </m:oMathPara>
                    </a14:m>
                    <a:endParaRPr lang="en-GB" sz="1400" dirty="0">
                      <a:solidFill>
                        <a:schemeClr val="accent1"/>
                      </a:solidFill>
                    </a:endParaRPr>
                  </a:p>
                </p:txBody>
              </p:sp>
            </mc:Choice>
            <mc:Fallback xmlns="">
              <p:sp>
                <p:nvSpPr>
                  <p:cNvPr id="73" name="Oval 72">
                    <a:extLst>
                      <a:ext uri="{FF2B5EF4-FFF2-40B4-BE49-F238E27FC236}">
                        <a16:creationId xmlns:a16="http://schemas.microsoft.com/office/drawing/2014/main" id="{5BD97ACD-8B6C-7644-ADE2-4F9FEEF7A79E}"/>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3C0516CE-C724-0E44-AF73-4C6BD4099201}"/>
                  </a:ext>
                </a:extLst>
              </p:cNvPr>
              <p:cNvCxnSpPr>
                <a:stCxn id="70" idx="3"/>
                <a:endCxn id="72"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E5FAB18D-9FB8-0F44-AD94-58F6FD0762EE}"/>
                  </a:ext>
                </a:extLst>
              </p:cNvPr>
              <p:cNvCxnSpPr>
                <a:cxnSpLocks/>
                <a:stCxn id="72" idx="4"/>
                <a:endCxn id="73"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13618176-D3C5-2146-B2EE-EB12C56CB658}"/>
                  </a:ext>
                </a:extLst>
              </p:cNvPr>
              <p:cNvCxnSpPr>
                <a:cxnSpLocks/>
                <a:stCxn id="71" idx="4"/>
                <a:endCxn id="73"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9C186B37-19E4-4F4B-B458-4751ABB5BDF6}"/>
                  </a:ext>
                </a:extLst>
              </p:cNvPr>
              <p:cNvCxnSpPr>
                <a:cxnSpLocks/>
                <a:stCxn id="70" idx="5"/>
                <a:endCxn id="71"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69" name="Rectangle 68">
              <a:extLst>
                <a:ext uri="{FF2B5EF4-FFF2-40B4-BE49-F238E27FC236}">
                  <a16:creationId xmlns:a16="http://schemas.microsoft.com/office/drawing/2014/main" id="{452B917E-C7A2-3B42-9248-2AFFBBCE602E}"/>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12BC1CF8-08F8-0642-BFC7-67B98B2073FF}"/>
              </a:ext>
            </a:extLst>
          </p:cNvPr>
          <p:cNvGrpSpPr/>
          <p:nvPr/>
        </p:nvGrpSpPr>
        <p:grpSpPr>
          <a:xfrm>
            <a:off x="1005157" y="1870246"/>
            <a:ext cx="2645243" cy="1446789"/>
            <a:chOff x="1515360" y="1970407"/>
            <a:chExt cx="2645243" cy="1446789"/>
          </a:xfrm>
        </p:grpSpPr>
        <p:grpSp>
          <p:nvGrpSpPr>
            <p:cNvPr id="79" name="Group 78">
              <a:extLst>
                <a:ext uri="{FF2B5EF4-FFF2-40B4-BE49-F238E27FC236}">
                  <a16:creationId xmlns:a16="http://schemas.microsoft.com/office/drawing/2014/main" id="{3A2CB15E-1D05-2D4D-986F-4B12B1A9D64B}"/>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8D07FD6C-C16D-4946-9CB9-2EB352D3E6CC}"/>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𝐶𝑙𝑜𝑢𝑑𝑦</m:t>
                          </m:r>
                        </m:oMath>
                      </m:oMathPara>
                    </a14:m>
                    <a:endParaRPr lang="en-GB" sz="1400" dirty="0">
                      <a:solidFill>
                        <a:srgbClr val="C00000"/>
                      </a:solidFill>
                    </a:endParaRPr>
                  </a:p>
                </p:txBody>
              </p:sp>
            </mc:Choice>
            <mc:Fallback xmlns="">
              <p:sp>
                <p:nvSpPr>
                  <p:cNvPr id="81" name="Oval 80">
                    <a:extLst>
                      <a:ext uri="{FF2B5EF4-FFF2-40B4-BE49-F238E27FC236}">
                        <a16:creationId xmlns:a16="http://schemas.microsoft.com/office/drawing/2014/main" id="{8D07FD6C-C16D-4946-9CB9-2EB352D3E6CC}"/>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6"/>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26984C94-D9CB-BB49-9862-642C0935BD70}"/>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𝑅𝑎𝑖𝑛</m:t>
                          </m:r>
                        </m:oMath>
                      </m:oMathPara>
                    </a14:m>
                    <a:endParaRPr lang="en-GB" sz="1400" dirty="0">
                      <a:solidFill>
                        <a:schemeClr val="accent1"/>
                      </a:solidFill>
                    </a:endParaRPr>
                  </a:p>
                </p:txBody>
              </p:sp>
            </mc:Choice>
            <mc:Fallback xmlns="">
              <p:sp>
                <p:nvSpPr>
                  <p:cNvPr id="82" name="Oval 81">
                    <a:extLst>
                      <a:ext uri="{FF2B5EF4-FFF2-40B4-BE49-F238E27FC236}">
                        <a16:creationId xmlns:a16="http://schemas.microsoft.com/office/drawing/2014/main" id="{26984C94-D9CB-BB49-9862-642C0935BD70}"/>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Oval 82">
                    <a:extLst>
                      <a:ext uri="{FF2B5EF4-FFF2-40B4-BE49-F238E27FC236}">
                        <a16:creationId xmlns:a16="http://schemas.microsoft.com/office/drawing/2014/main" id="{32447E53-AD8E-D14F-834E-8493935D1F90}"/>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𝑆𝑝𝑟𝑖𝑛𝑘𝑙𝑒𝑟</m:t>
                          </m:r>
                        </m:oMath>
                      </m:oMathPara>
                    </a14:m>
                    <a:endParaRPr lang="en-GB" sz="1400" dirty="0">
                      <a:solidFill>
                        <a:schemeClr val="accent1"/>
                      </a:solidFill>
                    </a:endParaRPr>
                  </a:p>
                </p:txBody>
              </p:sp>
            </mc:Choice>
            <mc:Fallback xmlns="">
              <p:sp>
                <p:nvSpPr>
                  <p:cNvPr id="83" name="Oval 82">
                    <a:extLst>
                      <a:ext uri="{FF2B5EF4-FFF2-40B4-BE49-F238E27FC236}">
                        <a16:creationId xmlns:a16="http://schemas.microsoft.com/office/drawing/2014/main" id="{32447E53-AD8E-D14F-834E-8493935D1F90}"/>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8"/>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Oval 83">
                    <a:extLst>
                      <a:ext uri="{FF2B5EF4-FFF2-40B4-BE49-F238E27FC236}">
                        <a16:creationId xmlns:a16="http://schemas.microsoft.com/office/drawing/2014/main" id="{806EB765-78F0-5245-B720-7F09327F8EFF}"/>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𝑊𝑒𝑡𝐺𝑟𝑎𝑠𝑠</m:t>
                          </m:r>
                        </m:oMath>
                      </m:oMathPara>
                    </a14:m>
                    <a:endParaRPr lang="en-GB" sz="1400" dirty="0">
                      <a:solidFill>
                        <a:schemeClr val="accent1"/>
                      </a:solidFill>
                    </a:endParaRPr>
                  </a:p>
                </p:txBody>
              </p:sp>
            </mc:Choice>
            <mc:Fallback xmlns="">
              <p:sp>
                <p:nvSpPr>
                  <p:cNvPr id="84" name="Oval 83">
                    <a:extLst>
                      <a:ext uri="{FF2B5EF4-FFF2-40B4-BE49-F238E27FC236}">
                        <a16:creationId xmlns:a16="http://schemas.microsoft.com/office/drawing/2014/main" id="{806EB765-78F0-5245-B720-7F09327F8EFF}"/>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9"/>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85" name="Straight Arrow Connector 84">
                <a:extLst>
                  <a:ext uri="{FF2B5EF4-FFF2-40B4-BE49-F238E27FC236}">
                    <a16:creationId xmlns:a16="http://schemas.microsoft.com/office/drawing/2014/main" id="{4D97779F-B223-4C4E-8BDF-53EBC55E242A}"/>
                  </a:ext>
                </a:extLst>
              </p:cNvPr>
              <p:cNvCxnSpPr>
                <a:stCxn id="81" idx="3"/>
                <a:endCxn id="83"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19D80656-FCD2-8141-B608-0F0A32913FD0}"/>
                  </a:ext>
                </a:extLst>
              </p:cNvPr>
              <p:cNvCxnSpPr>
                <a:cxnSpLocks/>
                <a:stCxn id="83" idx="4"/>
                <a:endCxn id="84"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891F81E9-2358-F441-82BD-5EF3F49F74C4}"/>
                  </a:ext>
                </a:extLst>
              </p:cNvPr>
              <p:cNvCxnSpPr>
                <a:cxnSpLocks/>
                <a:stCxn id="82" idx="4"/>
                <a:endCxn id="84"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DF07C8C5-A9F1-4646-849A-9C907AD6B015}"/>
                  </a:ext>
                </a:extLst>
              </p:cNvPr>
              <p:cNvCxnSpPr>
                <a:cxnSpLocks/>
                <a:stCxn id="81" idx="5"/>
                <a:endCxn id="82"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80" name="Rectangle 79">
              <a:extLst>
                <a:ext uri="{FF2B5EF4-FFF2-40B4-BE49-F238E27FC236}">
                  <a16:creationId xmlns:a16="http://schemas.microsoft.com/office/drawing/2014/main" id="{E966793A-78D2-9F47-9651-AFFBACB42532}"/>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BA4BDA88-1A3B-6C47-9C6A-F1A2CD51A8A8}"/>
              </a:ext>
            </a:extLst>
          </p:cNvPr>
          <p:cNvGrpSpPr/>
          <p:nvPr/>
        </p:nvGrpSpPr>
        <p:grpSpPr>
          <a:xfrm>
            <a:off x="1005156" y="3861577"/>
            <a:ext cx="2645243" cy="1446789"/>
            <a:chOff x="1515360" y="1970407"/>
            <a:chExt cx="2645243" cy="1446789"/>
          </a:xfrm>
        </p:grpSpPr>
        <p:grpSp>
          <p:nvGrpSpPr>
            <p:cNvPr id="90" name="Group 89">
              <a:extLst>
                <a:ext uri="{FF2B5EF4-FFF2-40B4-BE49-F238E27FC236}">
                  <a16:creationId xmlns:a16="http://schemas.microsoft.com/office/drawing/2014/main" id="{B65F7292-B702-E54E-AFDC-267693EDE521}"/>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E01950C0-96CD-C847-8E4D-086AFAC2AE7D}"/>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𝐶𝑙𝑜𝑢𝑑𝑦</m:t>
                          </m:r>
                        </m:oMath>
                      </m:oMathPara>
                    </a14:m>
                    <a:endParaRPr lang="en-GB" sz="1400" dirty="0">
                      <a:solidFill>
                        <a:srgbClr val="C00000"/>
                      </a:solidFill>
                    </a:endParaRPr>
                  </a:p>
                </p:txBody>
              </p:sp>
            </mc:Choice>
            <mc:Fallback xmlns="">
              <p:sp>
                <p:nvSpPr>
                  <p:cNvPr id="92" name="Oval 91">
                    <a:extLst>
                      <a:ext uri="{FF2B5EF4-FFF2-40B4-BE49-F238E27FC236}">
                        <a16:creationId xmlns:a16="http://schemas.microsoft.com/office/drawing/2014/main" id="{E01950C0-96CD-C847-8E4D-086AFAC2AE7D}"/>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20"/>
                    <a:stretch>
                      <a:fillRect b="-8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0CF6A644-A4D0-4F4C-993A-2E6424AF9419}"/>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𝑅𝑎𝑖𝑛</m:t>
                          </m:r>
                        </m:oMath>
                      </m:oMathPara>
                    </a14:m>
                    <a:endParaRPr lang="en-GB" sz="1400" dirty="0">
                      <a:solidFill>
                        <a:schemeClr val="accent1"/>
                      </a:solidFill>
                    </a:endParaRPr>
                  </a:p>
                </p:txBody>
              </p:sp>
            </mc:Choice>
            <mc:Fallback xmlns="">
              <p:sp>
                <p:nvSpPr>
                  <p:cNvPr id="93" name="Oval 92">
                    <a:extLst>
                      <a:ext uri="{FF2B5EF4-FFF2-40B4-BE49-F238E27FC236}">
                        <a16:creationId xmlns:a16="http://schemas.microsoft.com/office/drawing/2014/main" id="{0CF6A644-A4D0-4F4C-993A-2E6424AF9419}"/>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21"/>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Oval 93">
                    <a:extLst>
                      <a:ext uri="{FF2B5EF4-FFF2-40B4-BE49-F238E27FC236}">
                        <a16:creationId xmlns:a16="http://schemas.microsoft.com/office/drawing/2014/main" id="{F6BDBB5C-F517-9341-8353-DD19A73CF834}"/>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𝑆𝑝𝑟𝑖𝑛𝑘𝑙𝑒𝑟</m:t>
                          </m:r>
                        </m:oMath>
                      </m:oMathPara>
                    </a14:m>
                    <a:endParaRPr lang="en-GB" sz="1400" dirty="0">
                      <a:solidFill>
                        <a:schemeClr val="accent1"/>
                      </a:solidFill>
                    </a:endParaRPr>
                  </a:p>
                </p:txBody>
              </p:sp>
            </mc:Choice>
            <mc:Fallback xmlns="">
              <p:sp>
                <p:nvSpPr>
                  <p:cNvPr id="94" name="Oval 93">
                    <a:extLst>
                      <a:ext uri="{FF2B5EF4-FFF2-40B4-BE49-F238E27FC236}">
                        <a16:creationId xmlns:a16="http://schemas.microsoft.com/office/drawing/2014/main" id="{F6BDBB5C-F517-9341-8353-DD19A73CF834}"/>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22"/>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Oval 94">
                    <a:extLst>
                      <a:ext uri="{FF2B5EF4-FFF2-40B4-BE49-F238E27FC236}">
                        <a16:creationId xmlns:a16="http://schemas.microsoft.com/office/drawing/2014/main" id="{12F05EE0-0035-0B48-A968-B640D964A014}"/>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𝑊𝑒𝑡𝐺𝑟𝑎𝑠𝑠</m:t>
                          </m:r>
                        </m:oMath>
                      </m:oMathPara>
                    </a14:m>
                    <a:endParaRPr lang="en-GB" sz="1400" dirty="0">
                      <a:solidFill>
                        <a:schemeClr val="accent1"/>
                      </a:solidFill>
                    </a:endParaRPr>
                  </a:p>
                </p:txBody>
              </p:sp>
            </mc:Choice>
            <mc:Fallback xmlns="">
              <p:sp>
                <p:nvSpPr>
                  <p:cNvPr id="95" name="Oval 94">
                    <a:extLst>
                      <a:ext uri="{FF2B5EF4-FFF2-40B4-BE49-F238E27FC236}">
                        <a16:creationId xmlns:a16="http://schemas.microsoft.com/office/drawing/2014/main" id="{12F05EE0-0035-0B48-A968-B640D964A014}"/>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2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96" name="Straight Arrow Connector 95">
                <a:extLst>
                  <a:ext uri="{FF2B5EF4-FFF2-40B4-BE49-F238E27FC236}">
                    <a16:creationId xmlns:a16="http://schemas.microsoft.com/office/drawing/2014/main" id="{8DDADF3A-389C-DA42-A884-A238F6110989}"/>
                  </a:ext>
                </a:extLst>
              </p:cNvPr>
              <p:cNvCxnSpPr>
                <a:stCxn id="92" idx="3"/>
                <a:endCxn id="94"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id="{2DA6682D-F141-9C43-B5E8-970AE5A451E5}"/>
                  </a:ext>
                </a:extLst>
              </p:cNvPr>
              <p:cNvCxnSpPr>
                <a:cxnSpLocks/>
                <a:stCxn id="94" idx="4"/>
                <a:endCxn id="95"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id="{54542CFB-10CA-3A47-AFAE-DD1208A6B1D8}"/>
                  </a:ext>
                </a:extLst>
              </p:cNvPr>
              <p:cNvCxnSpPr>
                <a:cxnSpLocks/>
                <a:stCxn id="93" idx="4"/>
                <a:endCxn id="95"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B9901BA7-B5A9-4E48-B65E-AF8DC4D9A802}"/>
                  </a:ext>
                </a:extLst>
              </p:cNvPr>
              <p:cNvCxnSpPr>
                <a:cxnSpLocks/>
                <a:stCxn id="92" idx="5"/>
                <a:endCxn id="93"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91" name="Rectangle 90">
              <a:extLst>
                <a:ext uri="{FF2B5EF4-FFF2-40B4-BE49-F238E27FC236}">
                  <a16:creationId xmlns:a16="http://schemas.microsoft.com/office/drawing/2014/main" id="{72AE2E59-5FEB-F142-AB27-D12FC1D319E1}"/>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 name="Straight Arrow Connector 2">
            <a:extLst>
              <a:ext uri="{FF2B5EF4-FFF2-40B4-BE49-F238E27FC236}">
                <a16:creationId xmlns:a16="http://schemas.microsoft.com/office/drawing/2014/main" id="{6BB39A4B-66E2-F541-80B6-66E054E35397}"/>
              </a:ext>
            </a:extLst>
          </p:cNvPr>
          <p:cNvCxnSpPr>
            <a:cxnSpLocks/>
          </p:cNvCxnSpPr>
          <p:nvPr/>
        </p:nvCxnSpPr>
        <p:spPr>
          <a:xfrm>
            <a:off x="3656373" y="2469531"/>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99678E3-1DD4-9F4E-A584-8D42E2FA1E0B}"/>
              </a:ext>
            </a:extLst>
          </p:cNvPr>
          <p:cNvCxnSpPr>
            <a:cxnSpLocks/>
          </p:cNvCxnSpPr>
          <p:nvPr/>
        </p:nvCxnSpPr>
        <p:spPr>
          <a:xfrm flipH="1" flipV="1">
            <a:off x="3641874" y="2672905"/>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C407C500-3D35-FE41-8C24-D27B3EB8FB32}"/>
              </a:ext>
            </a:extLst>
          </p:cNvPr>
          <p:cNvCxnSpPr>
            <a:cxnSpLocks/>
          </p:cNvCxnSpPr>
          <p:nvPr/>
        </p:nvCxnSpPr>
        <p:spPr>
          <a:xfrm>
            <a:off x="3649982" y="4516531"/>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1425D8A-9E32-4643-9549-B5672B1599A3}"/>
              </a:ext>
            </a:extLst>
          </p:cNvPr>
          <p:cNvCxnSpPr>
            <a:cxnSpLocks/>
          </p:cNvCxnSpPr>
          <p:nvPr/>
        </p:nvCxnSpPr>
        <p:spPr>
          <a:xfrm flipH="1" flipV="1">
            <a:off x="3641874" y="4723071"/>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9F0AD3A-C210-0747-94AF-4D1B7C8BFD52}"/>
              </a:ext>
            </a:extLst>
          </p:cNvPr>
          <p:cNvCxnSpPr>
            <a:cxnSpLocks/>
          </p:cNvCxnSpPr>
          <p:nvPr/>
        </p:nvCxnSpPr>
        <p:spPr>
          <a:xfrm rot="5400000">
            <a:off x="1947396" y="3593199"/>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ED7FE7C-C736-A647-B7FD-7B43C7F68AF3}"/>
              </a:ext>
            </a:extLst>
          </p:cNvPr>
          <p:cNvCxnSpPr>
            <a:cxnSpLocks/>
          </p:cNvCxnSpPr>
          <p:nvPr/>
        </p:nvCxnSpPr>
        <p:spPr>
          <a:xfrm rot="5400000" flipH="1" flipV="1">
            <a:off x="2158261" y="3593199"/>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4ACEB29B-2076-6148-BA13-D4D71D4B6AE1}"/>
              </a:ext>
            </a:extLst>
          </p:cNvPr>
          <p:cNvCxnSpPr>
            <a:cxnSpLocks/>
          </p:cNvCxnSpPr>
          <p:nvPr/>
        </p:nvCxnSpPr>
        <p:spPr>
          <a:xfrm rot="5400000">
            <a:off x="5156718" y="3593199"/>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EF20D4C4-E343-0C45-8C76-0049EF374830}"/>
              </a:ext>
            </a:extLst>
          </p:cNvPr>
          <p:cNvCxnSpPr>
            <a:cxnSpLocks/>
          </p:cNvCxnSpPr>
          <p:nvPr/>
        </p:nvCxnSpPr>
        <p:spPr>
          <a:xfrm rot="5400000" flipH="1" flipV="1">
            <a:off x="5372242" y="3593199"/>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11D5D588-8DB4-3F46-B59B-A15C0366A6B9}"/>
              </a:ext>
            </a:extLst>
          </p:cNvPr>
          <p:cNvCxnSpPr>
            <a:cxnSpLocks/>
          </p:cNvCxnSpPr>
          <p:nvPr/>
        </p:nvCxnSpPr>
        <p:spPr>
          <a:xfrm rot="780000" flipH="1">
            <a:off x="3525462" y="3110532"/>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urved Connector 106">
            <a:extLst>
              <a:ext uri="{FF2B5EF4-FFF2-40B4-BE49-F238E27FC236}">
                <a16:creationId xmlns:a16="http://schemas.microsoft.com/office/drawing/2014/main" id="{900E0021-CECC-6B4C-8137-AFE1EA6E6428}"/>
              </a:ext>
            </a:extLst>
          </p:cNvPr>
          <p:cNvCxnSpPr>
            <a:cxnSpLocks/>
          </p:cNvCxnSpPr>
          <p:nvPr/>
        </p:nvCxnSpPr>
        <p:spPr>
          <a:xfrm rot="6180000" flipH="1">
            <a:off x="4244029" y="3151001"/>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urved Connector 107">
            <a:extLst>
              <a:ext uri="{FF2B5EF4-FFF2-40B4-BE49-F238E27FC236}">
                <a16:creationId xmlns:a16="http://schemas.microsoft.com/office/drawing/2014/main" id="{5782DEBA-44EC-0242-883B-61E53D4D5612}"/>
              </a:ext>
            </a:extLst>
          </p:cNvPr>
          <p:cNvCxnSpPr>
            <a:cxnSpLocks/>
          </p:cNvCxnSpPr>
          <p:nvPr/>
        </p:nvCxnSpPr>
        <p:spPr>
          <a:xfrm rot="16980000" flipH="1">
            <a:off x="3499862" y="382728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urved Connector 108">
            <a:extLst>
              <a:ext uri="{FF2B5EF4-FFF2-40B4-BE49-F238E27FC236}">
                <a16:creationId xmlns:a16="http://schemas.microsoft.com/office/drawing/2014/main" id="{061BA814-A3A0-514F-881F-FF942778C9D8}"/>
              </a:ext>
            </a:extLst>
          </p:cNvPr>
          <p:cNvCxnSpPr>
            <a:cxnSpLocks/>
          </p:cNvCxnSpPr>
          <p:nvPr/>
        </p:nvCxnSpPr>
        <p:spPr>
          <a:xfrm rot="11580000" flipH="1">
            <a:off x="4218035" y="3843471"/>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ABD1779-BFFD-534C-BEEB-8CE256761BDF}"/>
              </a:ext>
            </a:extLst>
          </p:cNvPr>
          <p:cNvSpPr txBox="1"/>
          <p:nvPr/>
        </p:nvSpPr>
        <p:spPr>
          <a:xfrm rot="16200000">
            <a:off x="-617334" y="3408532"/>
            <a:ext cx="2336409" cy="369332"/>
          </a:xfrm>
          <a:prstGeom prst="rect">
            <a:avLst/>
          </a:prstGeom>
          <a:noFill/>
        </p:spPr>
        <p:txBody>
          <a:bodyPr wrap="none" rtlCol="0">
            <a:spAutoFit/>
          </a:bodyPr>
          <a:lstStyle/>
          <a:p>
            <a:r>
              <a:rPr lang="en-GB" dirty="0"/>
              <a:t>State-transition system</a:t>
            </a:r>
          </a:p>
        </p:txBody>
      </p:sp>
    </p:spTree>
    <p:extLst>
      <p:ext uri="{BB962C8B-B14F-4D97-AF65-F5344CB8AC3E}">
        <p14:creationId xmlns:p14="http://schemas.microsoft.com/office/powerpoint/2010/main" val="8547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MCMC: Example</a:t>
            </a:r>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628650" y="1314994"/>
                <a:ext cx="6674573" cy="5118174"/>
              </a:xfrm>
            </p:spPr>
            <p:txBody>
              <a:bodyPr>
                <a:normAutofit fontScale="77500" lnSpcReduction="20000"/>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solidFill>
                              <a:schemeClr val="accent1"/>
                            </a:solidFill>
                            <a:latin typeface="Cambria Math" panose="02040503050406030204" pitchFamily="18" charset="0"/>
                          </a:rPr>
                          <m:t>𝑆</m:t>
                        </m:r>
                        <m:r>
                          <a:rPr lang="en-GB" altLang="ko-KR" i="1" smtClean="0">
                            <a:solidFill>
                              <a:schemeClr val="accent1"/>
                            </a:solidFill>
                            <a:latin typeface="Cambria Math" panose="02040503050406030204" pitchFamily="18" charset="0"/>
                          </a:rPr>
                          <m:t>=</m:t>
                        </m:r>
                        <m:r>
                          <a:rPr lang="en-GB" altLang="ko-KR" i="1" smtClean="0">
                            <a:solidFill>
                              <a:schemeClr val="accent1"/>
                            </a:solidFill>
                            <a:latin typeface="Cambria Math" panose="02040503050406030204" pitchFamily="18" charset="0"/>
                          </a:rPr>
                          <m:t>𝑡𝑟𝑢𝑒</m:t>
                        </m:r>
                        <m:r>
                          <a:rPr lang="en-GB" altLang="ko-KR" i="1" smtClean="0">
                            <a:latin typeface="Cambria Math" panose="02040503050406030204" pitchFamily="18" charset="0"/>
                          </a:rPr>
                          <m:t>,</m:t>
                        </m:r>
                        <m:r>
                          <a:rPr lang="de-DE" altLang="ko-KR" b="0" i="1" smtClean="0">
                            <a:solidFill>
                              <a:schemeClr val="accent1"/>
                            </a:solidFill>
                            <a:latin typeface="Cambria Math" panose="02040503050406030204" pitchFamily="18" charset="0"/>
                          </a:rPr>
                          <m:t>𝑊</m:t>
                        </m:r>
                        <m:r>
                          <a:rPr lang="en-GB" altLang="ko-KR" i="1" smtClean="0">
                            <a:solidFill>
                              <a:schemeClr val="accent1"/>
                            </a:solidFill>
                            <a:latin typeface="Cambria Math" panose="02040503050406030204" pitchFamily="18" charset="0"/>
                          </a:rPr>
                          <m:t> = </m:t>
                        </m:r>
                        <m:r>
                          <a:rPr lang="en-GB" altLang="ko-KR" i="1" smtClean="0">
                            <a:solidFill>
                              <a:schemeClr val="accent1"/>
                            </a:solidFill>
                            <a:latin typeface="Cambria Math" panose="02040503050406030204" pitchFamily="18" charset="0"/>
                          </a:rPr>
                          <m:t>𝑡𝑟𝑢𝑒</m:t>
                        </m:r>
                      </m:e>
                    </m:d>
                  </m:oMath>
                </a14:m>
                <a:r>
                  <a:rPr lang="en-GB" altLang="ko-KR" dirty="0"/>
                  <a:t>?</a:t>
                </a:r>
              </a:p>
              <a:p>
                <a:pPr lvl="1"/>
                <a:r>
                  <a:rPr lang="en-GB" altLang="ko-KR" dirty="0"/>
                  <a:t>Topological order: </a:t>
                </a:r>
                <a14:m>
                  <m:oMath xmlns:m="http://schemas.openxmlformats.org/officeDocument/2006/math">
                    <m:d>
                      <m:dPr>
                        <m:ctrlPr>
                          <a:rPr lang="en-GB" altLang="ko-KR" i="1">
                            <a:latin typeface="Cambria Math" panose="02040503050406030204" pitchFamily="18" charset="0"/>
                          </a:rPr>
                        </m:ctrlPr>
                      </m:dPr>
                      <m:e>
                        <m:r>
                          <a:rPr lang="de-DE" altLang="ko-KR" i="1">
                            <a:latin typeface="Cambria Math" panose="02040503050406030204" pitchFamily="18" charset="0"/>
                          </a:rPr>
                          <m:t>𝐶</m:t>
                        </m:r>
                        <m:r>
                          <a:rPr lang="en-GB" altLang="ko-KR" i="1">
                            <a:latin typeface="Cambria Math" panose="02040503050406030204" pitchFamily="18" charset="0"/>
                          </a:rPr>
                          <m:t>, </m:t>
                        </m:r>
                        <m:r>
                          <a:rPr lang="de-DE" altLang="ko-KR" i="1">
                            <a:latin typeface="Cambria Math" panose="02040503050406030204" pitchFamily="18" charset="0"/>
                          </a:rPr>
                          <m:t>𝑆</m:t>
                        </m:r>
                        <m:r>
                          <a:rPr lang="en-GB" altLang="ko-KR" i="1">
                            <a:latin typeface="Cambria Math" panose="02040503050406030204" pitchFamily="18" charset="0"/>
                          </a:rPr>
                          <m:t>,</m:t>
                        </m:r>
                        <m:r>
                          <a:rPr lang="de-DE" altLang="ko-KR" i="1">
                            <a:latin typeface="Cambria Math" panose="02040503050406030204" pitchFamily="18" charset="0"/>
                          </a:rPr>
                          <m:t>𝑅</m:t>
                        </m:r>
                        <m:r>
                          <a:rPr lang="en-GB" altLang="ko-KR" i="1">
                            <a:latin typeface="Cambria Math" panose="02040503050406030204" pitchFamily="18" charset="0"/>
                          </a:rPr>
                          <m:t>,</m:t>
                        </m:r>
                        <m:r>
                          <a:rPr lang="de-DE" altLang="ko-KR" i="1">
                            <a:latin typeface="Cambria Math" panose="02040503050406030204" pitchFamily="18" charset="0"/>
                          </a:rPr>
                          <m:t>𝑊</m:t>
                        </m:r>
                      </m:e>
                    </m:d>
                  </m:oMath>
                </a14:m>
                <a:endParaRPr lang="en-GB" altLang="ko-KR" dirty="0"/>
              </a:p>
              <a:p>
                <a:r>
                  <a:rPr lang="en-GB" altLang="ko-KR" dirty="0"/>
                  <a:t>Random initial state: </a:t>
                </a:r>
                <a14:m>
                  <m:oMath xmlns:m="http://schemas.openxmlformats.org/officeDocument/2006/math">
                    <m:d>
                      <m:dPr>
                        <m:begChr m:val="["/>
                        <m:endChr m:val="]"/>
                        <m:ctrlPr>
                          <a:rPr lang="en-GB" altLang="ko-KR" i="1" dirty="0">
                            <a:latin typeface="Cambria Math" panose="02040503050406030204" pitchFamily="18" charset="0"/>
                          </a:rPr>
                        </m:ctrlPr>
                      </m:dPr>
                      <m:e>
                        <m:r>
                          <a:rPr lang="en-GB" altLang="ko-KR" i="1" dirty="0" smtClean="0">
                            <a:solidFill>
                              <a:schemeClr val="tx1"/>
                            </a:solidFill>
                            <a:latin typeface="Cambria Math" panose="02040503050406030204" pitchFamily="18" charset="0"/>
                          </a:rPr>
                          <m:t>𝑡𝑟𝑢𝑒</m:t>
                        </m:r>
                        <m:r>
                          <a:rPr lang="en-GB" altLang="ko-KR" i="1" dirty="0" smtClean="0">
                            <a:solidFill>
                              <a:schemeClr val="tx1"/>
                            </a:solidFill>
                            <a:latin typeface="Cambria Math" panose="02040503050406030204" pitchFamily="18" charset="0"/>
                          </a:rPr>
                          <m:t>, </m:t>
                        </m:r>
                        <m:r>
                          <a:rPr lang="en-GB" altLang="ko-KR" i="1" dirty="0" smtClean="0">
                            <a:solidFill>
                              <a:schemeClr val="accent1"/>
                            </a:solidFill>
                            <a:latin typeface="Cambria Math" panose="02040503050406030204" pitchFamily="18" charset="0"/>
                          </a:rPr>
                          <m:t>𝑡𝑟𝑢𝑒</m:t>
                        </m:r>
                        <m:r>
                          <a:rPr lang="en-GB" altLang="ko-KR" i="1" dirty="0" smtClean="0">
                            <a:solidFill>
                              <a:schemeClr val="tx1"/>
                            </a:solidFill>
                            <a:latin typeface="Cambria Math" panose="02040503050406030204" pitchFamily="18" charset="0"/>
                          </a:rPr>
                          <m:t>, </m:t>
                        </m:r>
                        <m:r>
                          <a:rPr lang="de-DE" altLang="ko-KR" b="0" i="1" dirty="0" smtClean="0">
                            <a:solidFill>
                              <a:schemeClr val="tx1"/>
                            </a:solidFill>
                            <a:latin typeface="Cambria Math" panose="02040503050406030204" pitchFamily="18" charset="0"/>
                          </a:rPr>
                          <m:t>𝑓𝑎𝑙𝑠𝑒</m:t>
                        </m:r>
                        <m:r>
                          <a:rPr lang="en-GB" altLang="ko-KR" i="1" dirty="0">
                            <a:solidFill>
                              <a:schemeClr val="tx1"/>
                            </a:solidFill>
                            <a:latin typeface="Cambria Math" panose="02040503050406030204" pitchFamily="18" charset="0"/>
                          </a:rPr>
                          <m:t>, </m:t>
                        </m:r>
                        <m:r>
                          <a:rPr lang="en-GB" altLang="ko-KR" i="1" dirty="0" smtClean="0">
                            <a:solidFill>
                              <a:schemeClr val="accent1"/>
                            </a:solidFill>
                            <a:latin typeface="Cambria Math" panose="02040503050406030204" pitchFamily="18" charset="0"/>
                          </a:rPr>
                          <m:t>𝑡𝑟𝑢𝑒</m:t>
                        </m:r>
                      </m:e>
                    </m:d>
                  </m:oMath>
                </a14:m>
                <a:endParaRPr lang="en-GB" altLang="ko-KR" dirty="0"/>
              </a:p>
              <a:p>
                <a:r>
                  <a:rPr lang="en-GB" altLang="ko-KR" dirty="0"/>
                  <a:t>Sampling (repeat </a:t>
                </a:r>
                <a14:m>
                  <m:oMath xmlns:m="http://schemas.openxmlformats.org/officeDocument/2006/math">
                    <m:r>
                      <a:rPr lang="en-GB" altLang="ko-KR" i="1" dirty="0" smtClean="0">
                        <a:latin typeface="Cambria Math" panose="02040503050406030204" pitchFamily="18" charset="0"/>
                      </a:rPr>
                      <m:t>𝑁</m:t>
                    </m:r>
                  </m:oMath>
                </a14:m>
                <a:r>
                  <a:rPr lang="en-GB" altLang="ko-KR" dirty="0"/>
                  <a:t> times)</a:t>
                </a:r>
              </a:p>
              <a:p>
                <a:pPr lvl="1"/>
                <a14:m>
                  <m:oMath xmlns:m="http://schemas.openxmlformats.org/officeDocument/2006/math">
                    <m:r>
                      <a:rPr lang="de-DE" altLang="ko-KR" i="1">
                        <a:latin typeface="Cambria Math" panose="02040503050406030204" pitchFamily="18" charset="0"/>
                      </a:rPr>
                      <m:t>𝐶</m:t>
                    </m:r>
                    <m:r>
                      <a:rPr lang="de-DE" altLang="ko-KR" i="1">
                        <a:latin typeface="Cambria Math" panose="02040503050406030204" pitchFamily="18" charset="0"/>
                      </a:rPr>
                      <m:t> </m:t>
                    </m:r>
                  </m:oMath>
                </a14:m>
                <a:r>
                  <a:rPr lang="en-GB" altLang="ko-KR" dirty="0"/>
                  <a:t>is sampled given the current values of its Markov blanket, i.e., sample from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r>
                          <a:rPr lang="de-DE" altLang="ko-KR" b="0" i="1" smtClean="0">
                            <a:latin typeface="Cambria Math" panose="02040503050406030204" pitchFamily="18" charset="0"/>
                          </a:rPr>
                          <m:t>|</m:t>
                        </m:r>
                        <m:r>
                          <a:rPr lang="de-DE" altLang="ko-KR" b="0" i="1" smtClean="0">
                            <a:solidFill>
                              <a:schemeClr val="accent1"/>
                            </a:solidFill>
                            <a:latin typeface="Cambria Math" panose="02040503050406030204" pitchFamily="18" charset="0"/>
                          </a:rPr>
                          <m:t>𝑆</m:t>
                        </m:r>
                        <m:r>
                          <a:rPr lang="de-DE" altLang="ko-KR" b="0" i="1" smtClean="0">
                            <a:solidFill>
                              <a:schemeClr val="accent1"/>
                            </a:solidFill>
                            <a:latin typeface="Cambria Math" panose="02040503050406030204" pitchFamily="18" charset="0"/>
                          </a:rPr>
                          <m:t>=</m:t>
                        </m:r>
                        <m:r>
                          <a:rPr lang="de-DE" altLang="ko-KR" b="0" i="1" smtClean="0">
                            <a:solidFill>
                              <a:schemeClr val="accent1"/>
                            </a:solidFill>
                            <a:latin typeface="Cambria Math" panose="02040503050406030204" pitchFamily="18" charset="0"/>
                          </a:rPr>
                          <m:t>𝑡𝑟𝑢𝑒</m:t>
                        </m:r>
                        <m:r>
                          <a:rPr lang="de-DE" altLang="ko-KR" b="0" i="1" smtClean="0">
                            <a:latin typeface="Cambria Math" panose="02040503050406030204" pitchFamily="18" charset="0"/>
                          </a:rPr>
                          <m:t>,</m:t>
                        </m:r>
                        <m:r>
                          <a:rPr lang="de-DE" altLang="ko-KR" b="0" i="1" smtClean="0">
                            <a:latin typeface="Cambria Math" panose="02040503050406030204" pitchFamily="18" charset="0"/>
                          </a:rPr>
                          <m:t>𝑅</m:t>
                        </m:r>
                        <m:r>
                          <a:rPr lang="de-DE" altLang="ko-KR" b="0" i="1" smtClean="0">
                            <a:latin typeface="Cambria Math" panose="02040503050406030204" pitchFamily="18" charset="0"/>
                          </a:rPr>
                          <m:t>=</m:t>
                        </m:r>
                        <m:r>
                          <a:rPr lang="de-DE" altLang="ko-KR" b="0" i="1" smtClean="0">
                            <a:latin typeface="Cambria Math" panose="02040503050406030204" pitchFamily="18" charset="0"/>
                          </a:rPr>
                          <m:t>𝑓𝑎𝑙𝑠𝑒</m:t>
                        </m:r>
                      </m:e>
                    </m:d>
                  </m:oMath>
                </a14:m>
                <a:endParaRPr lang="de-DE" altLang="ko-KR" b="0" dirty="0"/>
              </a:p>
              <a:p>
                <a:pPr lvl="2"/>
                <a:r>
                  <a:rPr lang="en-GB" altLang="ko-KR" b="0" dirty="0"/>
                  <a:t>Suppose result is </a:t>
                </a:r>
                <a14:m>
                  <m:oMath xmlns:m="http://schemas.openxmlformats.org/officeDocument/2006/math">
                    <m:r>
                      <a:rPr lang="en-GB" altLang="ko-KR" i="1" u="sng" smtClean="0">
                        <a:latin typeface="Cambria Math" panose="02040503050406030204" pitchFamily="18" charset="0"/>
                      </a:rPr>
                      <m:t>𝑓𝑎𝑙𝑠𝑒</m:t>
                    </m:r>
                  </m:oMath>
                </a14:m>
                <a:endParaRPr lang="en-GB" altLang="ko-KR" b="0" u="sng" dirty="0"/>
              </a:p>
              <a:p>
                <a:pPr lvl="1"/>
                <a:r>
                  <a:rPr lang="en-GB" altLang="ko-KR" b="0" dirty="0"/>
                  <a:t>Current state: </a:t>
                </a:r>
                <a14:m>
                  <m:oMath xmlns:m="http://schemas.openxmlformats.org/officeDocument/2006/math">
                    <m:d>
                      <m:dPr>
                        <m:begChr m:val="["/>
                        <m:endChr m:val="]"/>
                        <m:ctrlPr>
                          <a:rPr lang="en-GB" altLang="ko-KR" i="1" dirty="0">
                            <a:latin typeface="Cambria Math" panose="02040503050406030204" pitchFamily="18" charset="0"/>
                          </a:rPr>
                        </m:ctrlPr>
                      </m:dPr>
                      <m:e>
                        <m:r>
                          <a:rPr lang="en-GB" altLang="ko-KR" i="1" smtClean="0">
                            <a:latin typeface="Cambria Math" panose="02040503050406030204" pitchFamily="18" charset="0"/>
                          </a:rPr>
                          <m:t>𝑓𝑎𝑙𝑠𝑒</m:t>
                        </m:r>
                        <m:r>
                          <a:rPr lang="en-GB" altLang="ko-KR" i="1" dirty="0">
                            <a:latin typeface="Cambria Math" panose="02040503050406030204" pitchFamily="18" charset="0"/>
                          </a:rPr>
                          <m:t>, </m:t>
                        </m:r>
                        <m:r>
                          <a:rPr lang="en-GB" altLang="ko-KR" i="1" dirty="0">
                            <a:solidFill>
                              <a:schemeClr val="accent1"/>
                            </a:solidFill>
                            <a:latin typeface="Cambria Math" panose="02040503050406030204" pitchFamily="18" charset="0"/>
                          </a:rPr>
                          <m:t>𝑡𝑟𝑢𝑒</m:t>
                        </m:r>
                        <m:r>
                          <a:rPr lang="en-GB" altLang="ko-KR" i="1" dirty="0">
                            <a:latin typeface="Cambria Math" panose="02040503050406030204" pitchFamily="18" charset="0"/>
                          </a:rPr>
                          <m:t>, </m:t>
                        </m:r>
                        <m:r>
                          <a:rPr lang="de-DE" altLang="ko-KR" i="1" dirty="0">
                            <a:latin typeface="Cambria Math" panose="02040503050406030204" pitchFamily="18" charset="0"/>
                          </a:rPr>
                          <m:t>𝑓𝑎𝑙𝑠𝑒</m:t>
                        </m:r>
                        <m:r>
                          <a:rPr lang="en-GB" altLang="ko-KR" i="1" dirty="0">
                            <a:latin typeface="Cambria Math" panose="02040503050406030204" pitchFamily="18" charset="0"/>
                          </a:rPr>
                          <m:t>, </m:t>
                        </m:r>
                        <m:r>
                          <a:rPr lang="en-GB" altLang="ko-KR" i="1" dirty="0">
                            <a:solidFill>
                              <a:schemeClr val="accent1"/>
                            </a:solidFill>
                            <a:latin typeface="Cambria Math" panose="02040503050406030204" pitchFamily="18" charset="0"/>
                          </a:rPr>
                          <m:t>𝑡𝑟𝑢𝑒</m:t>
                        </m:r>
                      </m:e>
                    </m:d>
                  </m:oMath>
                </a14:m>
                <a:endParaRPr lang="de-DE" altLang="ko-KR" dirty="0">
                  <a:solidFill>
                    <a:schemeClr val="accent1"/>
                  </a:solidFill>
                </a:endParaRPr>
              </a:p>
              <a:p>
                <a:pPr lvl="2"/>
                <a:r>
                  <a:rPr lang="en-GB" altLang="ko-KR" b="0" dirty="0"/>
                  <a:t>Update counts: </a:t>
                </a:r>
                <a14:m>
                  <m:oMath xmlns:m="http://schemas.openxmlformats.org/officeDocument/2006/math">
                    <m:r>
                      <a:rPr lang="en-GB" altLang="ko-KR" i="1" dirty="0">
                        <a:latin typeface="Cambria Math" panose="02040503050406030204" pitchFamily="18" charset="0"/>
                      </a:rPr>
                      <m:t>𝑅</m:t>
                    </m:r>
                    <m:r>
                      <a:rPr lang="de-DE" altLang="ko-KR" i="1" dirty="0">
                        <a:latin typeface="Cambria Math" panose="02040503050406030204" pitchFamily="18" charset="0"/>
                      </a:rPr>
                      <m:t>=</m:t>
                    </m:r>
                    <m:r>
                      <a:rPr lang="de-DE" altLang="ko-KR" i="1" dirty="0">
                        <a:latin typeface="Cambria Math" panose="02040503050406030204" pitchFamily="18" charset="0"/>
                      </a:rPr>
                      <m:t>𝑓𝑎𝑙𝑠𝑒</m:t>
                    </m:r>
                  </m:oMath>
                </a14:m>
                <a:r>
                  <a:rPr lang="en-GB" altLang="ko-KR" b="0" dirty="0"/>
                  <a:t> ➝ +1</a:t>
                </a:r>
              </a:p>
              <a:p>
                <a:pPr lvl="1"/>
                <a14:m>
                  <m:oMath xmlns:m="http://schemas.openxmlformats.org/officeDocument/2006/math">
                    <m:r>
                      <a:rPr lang="en-GB" altLang="ko-KR" i="1" dirty="0" smtClean="0">
                        <a:latin typeface="Cambria Math" panose="02040503050406030204" pitchFamily="18" charset="0"/>
                      </a:rPr>
                      <m:t>𝑅</m:t>
                    </m:r>
                  </m:oMath>
                </a14:m>
                <a:r>
                  <a:rPr lang="en-GB" altLang="ko-KR" dirty="0"/>
                  <a:t> is sampled given the current values of its Markov blanket, i.e., sample from </a:t>
                </a:r>
                <a14:m>
                  <m:oMath xmlns:m="http://schemas.openxmlformats.org/officeDocument/2006/math">
                    <m:r>
                      <a:rPr lang="en-GB" altLang="ko-KR" i="1">
                        <a:latin typeface="Cambria Math" panose="02040503050406030204" pitchFamily="18" charset="0"/>
                      </a:rPr>
                      <m:t>𝑃</m:t>
                    </m:r>
                    <m:d>
                      <m:dPr>
                        <m:ctrlPr>
                          <a:rPr lang="en-GB" altLang="ko-KR" i="1" smtClean="0">
                            <a:solidFill>
                              <a:schemeClr val="tx1"/>
                            </a:solidFill>
                            <a:latin typeface="Cambria Math" panose="02040503050406030204" pitchFamily="18" charset="0"/>
                          </a:rPr>
                        </m:ctrlPr>
                      </m:dPr>
                      <m:e>
                        <m:r>
                          <a:rPr lang="de-DE" altLang="ko-KR" b="0" i="1" smtClean="0">
                            <a:solidFill>
                              <a:schemeClr val="tx1"/>
                            </a:solidFill>
                            <a:latin typeface="Cambria Math" panose="02040503050406030204" pitchFamily="18" charset="0"/>
                          </a:rPr>
                          <m:t>𝑅</m:t>
                        </m:r>
                        <m:r>
                          <a:rPr lang="de-DE" altLang="ko-KR" i="1">
                            <a:solidFill>
                              <a:schemeClr val="tx1"/>
                            </a:solidFill>
                            <a:latin typeface="Cambria Math" panose="02040503050406030204" pitchFamily="18" charset="0"/>
                          </a:rPr>
                          <m:t>|</m:t>
                        </m:r>
                        <m:r>
                          <a:rPr lang="de-DE" altLang="ko-KR" b="0" i="1" smtClean="0">
                            <a:solidFill>
                              <a:schemeClr val="tx1"/>
                            </a:solidFill>
                            <a:latin typeface="Cambria Math" panose="02040503050406030204" pitchFamily="18" charset="0"/>
                          </a:rPr>
                          <m:t>𝐶</m:t>
                        </m:r>
                        <m:r>
                          <a:rPr lang="de-DE" altLang="ko-KR" i="1">
                            <a:solidFill>
                              <a:schemeClr val="tx1"/>
                            </a:solidFill>
                            <a:latin typeface="Cambria Math" panose="02040503050406030204" pitchFamily="18" charset="0"/>
                          </a:rPr>
                          <m:t>=</m:t>
                        </m:r>
                        <m:r>
                          <a:rPr lang="de-DE" altLang="ko-KR" b="0" i="1" smtClean="0">
                            <a:solidFill>
                              <a:schemeClr val="tx1"/>
                            </a:solidFill>
                            <a:latin typeface="Cambria Math" panose="02040503050406030204" pitchFamily="18" charset="0"/>
                          </a:rPr>
                          <m:t>𝑓𝑎𝑙𝑠𝑒</m:t>
                        </m:r>
                        <m:r>
                          <a:rPr lang="de-DE" altLang="ko-KR" i="1">
                            <a:solidFill>
                              <a:schemeClr val="tx1"/>
                            </a:solidFill>
                            <a:latin typeface="Cambria Math" panose="02040503050406030204" pitchFamily="18" charset="0"/>
                          </a:rPr>
                          <m:t>,</m:t>
                        </m:r>
                        <m:r>
                          <a:rPr lang="de-DE" altLang="ko-KR" b="0" i="1" smtClean="0">
                            <a:solidFill>
                              <a:schemeClr val="accent1"/>
                            </a:solidFill>
                            <a:latin typeface="Cambria Math" panose="02040503050406030204" pitchFamily="18" charset="0"/>
                          </a:rPr>
                          <m:t>𝑆</m:t>
                        </m:r>
                        <m:r>
                          <a:rPr lang="de-DE" altLang="ko-KR" b="0" i="1" smtClean="0">
                            <a:solidFill>
                              <a:schemeClr val="accent1"/>
                            </a:solidFill>
                            <a:latin typeface="Cambria Math" panose="02040503050406030204" pitchFamily="18" charset="0"/>
                          </a:rPr>
                          <m:t>=</m:t>
                        </m:r>
                        <m:r>
                          <a:rPr lang="de-DE" altLang="ko-KR" b="0" i="1" smtClean="0">
                            <a:solidFill>
                              <a:schemeClr val="accent1"/>
                            </a:solidFill>
                            <a:latin typeface="Cambria Math" panose="02040503050406030204" pitchFamily="18" charset="0"/>
                          </a:rPr>
                          <m:t>𝑡𝑟𝑢𝑒</m:t>
                        </m:r>
                        <m:r>
                          <a:rPr lang="de-DE" altLang="ko-KR" b="0" i="1" smtClean="0">
                            <a:solidFill>
                              <a:schemeClr val="tx1"/>
                            </a:solidFill>
                            <a:latin typeface="Cambria Math" panose="02040503050406030204" pitchFamily="18" charset="0"/>
                          </a:rPr>
                          <m:t>,</m:t>
                        </m:r>
                        <m:r>
                          <a:rPr lang="de-DE" altLang="ko-KR" b="0" i="1" smtClean="0">
                            <a:solidFill>
                              <a:schemeClr val="accent1"/>
                            </a:solidFill>
                            <a:latin typeface="Cambria Math" panose="02040503050406030204" pitchFamily="18" charset="0"/>
                          </a:rPr>
                          <m:t>𝑊</m:t>
                        </m:r>
                        <m:r>
                          <a:rPr lang="de-DE" altLang="ko-KR" i="1">
                            <a:solidFill>
                              <a:schemeClr val="accent1"/>
                            </a:solidFill>
                            <a:latin typeface="Cambria Math" panose="02040503050406030204" pitchFamily="18" charset="0"/>
                          </a:rPr>
                          <m:t>=</m:t>
                        </m:r>
                        <m:r>
                          <a:rPr lang="de-DE" altLang="ko-KR" b="0" i="1" smtClean="0">
                            <a:solidFill>
                              <a:schemeClr val="accent1"/>
                            </a:solidFill>
                            <a:latin typeface="Cambria Math" panose="02040503050406030204" pitchFamily="18" charset="0"/>
                          </a:rPr>
                          <m:t>𝑡𝑟𝑢𝑒</m:t>
                        </m:r>
                      </m:e>
                    </m:d>
                  </m:oMath>
                </a14:m>
                <a:endParaRPr lang="en-GB" altLang="ko-KR" dirty="0"/>
              </a:p>
              <a:p>
                <a:pPr lvl="2"/>
                <a:r>
                  <a:rPr lang="en-GB" altLang="ko-KR" dirty="0"/>
                  <a:t>Suppose result is </a:t>
                </a:r>
                <a14:m>
                  <m:oMath xmlns:m="http://schemas.openxmlformats.org/officeDocument/2006/math">
                    <m:r>
                      <a:rPr lang="de-DE" altLang="ko-KR" b="0" i="1" u="sng" smtClean="0">
                        <a:latin typeface="Cambria Math" panose="02040503050406030204" pitchFamily="18" charset="0"/>
                      </a:rPr>
                      <m:t>𝑡𝑟𝑢𝑒</m:t>
                    </m:r>
                  </m:oMath>
                </a14:m>
                <a:endParaRPr lang="de-DE" altLang="ko-KR" b="0" u="sng" dirty="0"/>
              </a:p>
              <a:p>
                <a:pPr lvl="1"/>
                <a:r>
                  <a:rPr lang="en-GB" altLang="ko-KR" dirty="0"/>
                  <a:t>Current state: </a:t>
                </a:r>
                <a14:m>
                  <m:oMath xmlns:m="http://schemas.openxmlformats.org/officeDocument/2006/math">
                    <m:d>
                      <m:dPr>
                        <m:begChr m:val="["/>
                        <m:endChr m:val="]"/>
                        <m:ctrlPr>
                          <a:rPr lang="en-GB" altLang="ko-KR" i="1" dirty="0">
                            <a:latin typeface="Cambria Math" panose="02040503050406030204" pitchFamily="18" charset="0"/>
                          </a:rPr>
                        </m:ctrlPr>
                      </m:dPr>
                      <m:e>
                        <m:r>
                          <a:rPr lang="en-GB" altLang="ko-KR" i="1">
                            <a:latin typeface="Cambria Math" panose="02040503050406030204" pitchFamily="18" charset="0"/>
                          </a:rPr>
                          <m:t>𝑓𝑎𝑙𝑠𝑒</m:t>
                        </m:r>
                        <m:r>
                          <a:rPr lang="en-GB" altLang="ko-KR" i="1" dirty="0">
                            <a:latin typeface="Cambria Math" panose="02040503050406030204" pitchFamily="18" charset="0"/>
                          </a:rPr>
                          <m:t>, </m:t>
                        </m:r>
                        <m:r>
                          <a:rPr lang="en-GB" altLang="ko-KR" i="1" dirty="0">
                            <a:solidFill>
                              <a:schemeClr val="accent1"/>
                            </a:solidFill>
                            <a:latin typeface="Cambria Math" panose="02040503050406030204" pitchFamily="18" charset="0"/>
                          </a:rPr>
                          <m:t>𝑡𝑟𝑢𝑒</m:t>
                        </m:r>
                        <m:r>
                          <a:rPr lang="en-GB" altLang="ko-KR" i="1" dirty="0">
                            <a:latin typeface="Cambria Math" panose="02040503050406030204" pitchFamily="18" charset="0"/>
                          </a:rPr>
                          <m:t>, </m:t>
                        </m:r>
                        <m:r>
                          <a:rPr lang="de-DE" altLang="ko-KR" b="0" i="1" dirty="0" smtClean="0">
                            <a:latin typeface="Cambria Math" panose="02040503050406030204" pitchFamily="18" charset="0"/>
                          </a:rPr>
                          <m:t>𝑡𝑟𝑢𝑒</m:t>
                        </m:r>
                        <m:r>
                          <a:rPr lang="en-GB" altLang="ko-KR" i="1" dirty="0">
                            <a:latin typeface="Cambria Math" panose="02040503050406030204" pitchFamily="18" charset="0"/>
                          </a:rPr>
                          <m:t>, </m:t>
                        </m:r>
                        <m:r>
                          <a:rPr lang="en-GB" altLang="ko-KR" i="1" dirty="0">
                            <a:solidFill>
                              <a:schemeClr val="accent1"/>
                            </a:solidFill>
                            <a:latin typeface="Cambria Math" panose="02040503050406030204" pitchFamily="18" charset="0"/>
                          </a:rPr>
                          <m:t>𝑡𝑟𝑢𝑒</m:t>
                        </m:r>
                      </m:e>
                    </m:d>
                  </m:oMath>
                </a14:m>
                <a:endParaRPr lang="de-DE" altLang="ko-KR" dirty="0">
                  <a:solidFill>
                    <a:schemeClr val="accent1"/>
                  </a:solidFill>
                </a:endParaRPr>
              </a:p>
              <a:p>
                <a:pPr lvl="2"/>
                <a:r>
                  <a:rPr lang="en-GB" altLang="ko-KR" dirty="0"/>
                  <a:t>Update counts: : </a:t>
                </a:r>
                <a14:m>
                  <m:oMath xmlns:m="http://schemas.openxmlformats.org/officeDocument/2006/math">
                    <m:r>
                      <a:rPr lang="en-GB" altLang="ko-KR" i="1" dirty="0">
                        <a:latin typeface="Cambria Math" panose="02040503050406030204" pitchFamily="18" charset="0"/>
                      </a:rPr>
                      <m:t>𝑅</m:t>
                    </m:r>
                    <m:r>
                      <a:rPr lang="de-DE" altLang="ko-KR" i="1" dirty="0">
                        <a:latin typeface="Cambria Math" panose="02040503050406030204" pitchFamily="18" charset="0"/>
                      </a:rPr>
                      <m:t>=</m:t>
                    </m:r>
                    <m:r>
                      <a:rPr lang="de-DE" altLang="ko-KR" i="1" dirty="0">
                        <a:latin typeface="Cambria Math" panose="02040503050406030204" pitchFamily="18" charset="0"/>
                      </a:rPr>
                      <m:t>𝑡𝑟𝑢𝑒</m:t>
                    </m:r>
                  </m:oMath>
                </a14:m>
                <a:r>
                  <a:rPr lang="en-GB" altLang="ko-KR" dirty="0"/>
                  <a:t> ➝ +1</a:t>
                </a:r>
              </a:p>
              <a:p>
                <a:r>
                  <a:rPr lang="en-GB" altLang="ko-KR" dirty="0"/>
                  <a:t>Assume after </a:t>
                </a:r>
                <a14:m>
                  <m:oMath xmlns:m="http://schemas.openxmlformats.org/officeDocument/2006/math">
                    <m:r>
                      <a:rPr lang="en-GB" altLang="ko-KR" i="1" dirty="0" smtClean="0">
                        <a:latin typeface="Cambria Math" panose="02040503050406030204" pitchFamily="18" charset="0"/>
                      </a:rPr>
                      <m:t>𝑁</m:t>
                    </m:r>
                    <m:r>
                      <a:rPr lang="de-DE" altLang="ko-KR" b="0" i="1" dirty="0" smtClean="0">
                        <a:latin typeface="Cambria Math" panose="02040503050406030204" pitchFamily="18" charset="0"/>
                      </a:rPr>
                      <m:t>=80</m:t>
                    </m:r>
                  </m:oMath>
                </a14:m>
                <a:r>
                  <a:rPr lang="en-GB" altLang="ko-KR" dirty="0"/>
                  <a:t> iterations, the process </a:t>
                </a:r>
                <a:br>
                  <a:rPr lang="en-GB" altLang="ko-KR" dirty="0"/>
                </a:br>
                <a:r>
                  <a:rPr lang="en-GB" altLang="ko-KR" dirty="0"/>
                  <a:t>visited </a:t>
                </a:r>
                <a14:m>
                  <m:oMath xmlns:m="http://schemas.openxmlformats.org/officeDocument/2006/math">
                    <m:r>
                      <a:rPr lang="en-GB" altLang="ko-KR" i="1" dirty="0" smtClean="0">
                        <a:latin typeface="Cambria Math" panose="02040503050406030204" pitchFamily="18" charset="0"/>
                      </a:rPr>
                      <m:t>20</m:t>
                    </m:r>
                  </m:oMath>
                </a14:m>
                <a:r>
                  <a:rPr lang="en-GB" altLang="ko-KR" dirty="0"/>
                  <a:t> states where </a:t>
                </a:r>
                <a14:m>
                  <m:oMath xmlns:m="http://schemas.openxmlformats.org/officeDocument/2006/math">
                    <m:r>
                      <a:rPr lang="en-GB" altLang="ko-KR" i="1" dirty="0" smtClean="0">
                        <a:latin typeface="Cambria Math" panose="02040503050406030204" pitchFamily="18" charset="0"/>
                      </a:rPr>
                      <m:t>𝑅</m:t>
                    </m:r>
                    <m:r>
                      <a:rPr lang="de-DE" altLang="ko-KR" b="0" i="1" dirty="0" smtClean="0">
                        <a:latin typeface="Cambria Math" panose="02040503050406030204" pitchFamily="18" charset="0"/>
                      </a:rPr>
                      <m:t>=</m:t>
                    </m:r>
                    <m:r>
                      <a:rPr lang="de-DE" altLang="ko-KR" b="0" i="1" dirty="0" smtClean="0">
                        <a:latin typeface="Cambria Math" panose="02040503050406030204" pitchFamily="18" charset="0"/>
                      </a:rPr>
                      <m:t>𝑡𝑟𝑢𝑒</m:t>
                    </m:r>
                  </m:oMath>
                </a14:m>
                <a:r>
                  <a:rPr lang="en-GB" altLang="ko-KR" dirty="0"/>
                  <a:t> and </a:t>
                </a:r>
                <a14:m>
                  <m:oMath xmlns:m="http://schemas.openxmlformats.org/officeDocument/2006/math">
                    <m:r>
                      <a:rPr lang="en-GB" altLang="ko-KR" i="1" dirty="0" smtClean="0">
                        <a:latin typeface="Cambria Math" panose="02040503050406030204" pitchFamily="18" charset="0"/>
                      </a:rPr>
                      <m:t>60</m:t>
                    </m:r>
                  </m:oMath>
                </a14:m>
                <a:r>
                  <a:rPr lang="en-GB" altLang="ko-KR" dirty="0"/>
                  <a:t> states </a:t>
                </a:r>
                <a:br>
                  <a:rPr lang="en-GB" altLang="ko-KR" dirty="0"/>
                </a:br>
                <a:r>
                  <a:rPr lang="en-GB" altLang="ko-KR" dirty="0"/>
                  <a:t>where </a:t>
                </a:r>
                <a14:m>
                  <m:oMath xmlns:m="http://schemas.openxmlformats.org/officeDocument/2006/math">
                    <m:r>
                      <a:rPr lang="en-GB" altLang="ko-KR" i="1" dirty="0">
                        <a:latin typeface="Cambria Math" panose="02040503050406030204" pitchFamily="18" charset="0"/>
                      </a:rPr>
                      <m:t>𝑅</m:t>
                    </m:r>
                    <m:r>
                      <a:rPr lang="de-DE" altLang="ko-KR" i="1" dirty="0">
                        <a:latin typeface="Cambria Math" panose="02040503050406030204" pitchFamily="18" charset="0"/>
                      </a:rPr>
                      <m:t>=</m:t>
                    </m:r>
                    <m:r>
                      <a:rPr lang="de-DE" altLang="ko-KR" b="0" i="1" dirty="0" smtClean="0">
                        <a:latin typeface="Cambria Math" panose="02040503050406030204" pitchFamily="18" charset="0"/>
                      </a:rPr>
                      <m:t>𝑓𝑎𝑙𝑠𝑒</m:t>
                    </m:r>
                  </m:oMath>
                </a14:m>
                <a:r>
                  <a:rPr lang="en-GB" altLang="ko-KR" dirty="0"/>
                  <a:t>, then answer to query is</a:t>
                </a:r>
              </a:p>
              <a:p>
                <a:pPr marL="0" indent="0">
                  <a:buNone/>
                </a:pPr>
                <a14:m>
                  <m:oMathPara xmlns:m="http://schemas.openxmlformats.org/officeDocument/2006/math">
                    <m:oMathParaPr>
                      <m:jc m:val="centerGroup"/>
                    </m:oMathParaPr>
                    <m:oMath xmlns:m="http://schemas.openxmlformats.org/officeDocument/2006/math">
                      <m:r>
                        <m:rPr>
                          <m:nor/>
                        </m:rPr>
                        <a:rPr lang="de-DE" altLang="ko-KR" b="0" i="0" smtClean="0">
                          <a:latin typeface="Cambria Math" panose="02040503050406030204" pitchFamily="18" charset="0"/>
                        </a:rPr>
                        <m:t>Normalise</m:t>
                      </m:r>
                      <m:d>
                        <m:dPr>
                          <m:ctrlPr>
                            <a:rPr lang="de-DE" altLang="ko-KR" b="0" i="1" smtClean="0">
                              <a:latin typeface="Cambria Math" panose="02040503050406030204" pitchFamily="18" charset="0"/>
                            </a:rPr>
                          </m:ctrlPr>
                        </m:dPr>
                        <m:e>
                          <m:d>
                            <m:dPr>
                              <m:ctrlPr>
                                <a:rPr lang="de-DE" altLang="ko-KR" b="0" i="1" smtClean="0">
                                  <a:latin typeface="Cambria Math" panose="02040503050406030204" pitchFamily="18" charset="0"/>
                                </a:rPr>
                              </m:ctrlPr>
                            </m:dPr>
                            <m:e>
                              <m:r>
                                <a:rPr lang="de-DE" altLang="ko-KR" b="0" i="1" smtClean="0">
                                  <a:latin typeface="Cambria Math" panose="02040503050406030204" pitchFamily="18" charset="0"/>
                                </a:rPr>
                                <m:t>20,60</m:t>
                              </m:r>
                            </m:e>
                          </m:d>
                        </m:e>
                      </m:d>
                      <m:r>
                        <a:rPr lang="de-DE" altLang="ko-KR" b="0" i="1" smtClean="0">
                          <a:latin typeface="Cambria Math" panose="02040503050406030204" pitchFamily="18" charset="0"/>
                        </a:rPr>
                        <m:t>=</m:t>
                      </m:r>
                      <m:d>
                        <m:dPr>
                          <m:ctrlPr>
                            <a:rPr lang="de-DE" altLang="ko-KR" b="0" i="1" smtClean="0">
                              <a:latin typeface="Cambria Math" panose="02040503050406030204" pitchFamily="18" charset="0"/>
                            </a:rPr>
                          </m:ctrlPr>
                        </m:dPr>
                        <m:e>
                          <m:r>
                            <a:rPr lang="de-DE" altLang="ko-KR" b="0" i="1" smtClean="0">
                              <a:latin typeface="Cambria Math" panose="02040503050406030204" pitchFamily="18" charset="0"/>
                            </a:rPr>
                            <m:t>0.25,0.75</m:t>
                          </m:r>
                        </m:e>
                      </m:d>
                    </m:oMath>
                  </m:oMathPara>
                </a14:m>
                <a:endParaRPr lang="en-GB" altLang="ko-KR" dirty="0"/>
              </a:p>
              <a:p>
                <a:pPr lvl="1"/>
                <a:endParaRPr lang="en-GB" altLang="ko-KR" dirty="0"/>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628650" y="1314994"/>
                <a:ext cx="6674573" cy="5118174"/>
              </a:xfrm>
              <a:blipFill>
                <a:blip r:embed="rId3"/>
                <a:stretch>
                  <a:fillRect l="-951" t="-2475" r="-247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12"/>
          </p:nvPr>
        </p:nvSpPr>
        <p:spPr/>
        <p:txBody>
          <a:bodyPr/>
          <a:lstStyle/>
          <a:p>
            <a:fld id="{67C9959E-8E6B-B04C-9955-EA096F41CA7A}" type="slidenum">
              <a:rPr lang="en-GB" smtClean="0"/>
              <a:t>36</a:t>
            </a:fld>
            <a:endParaRPr lang="en-GB"/>
          </a:p>
        </p:txBody>
      </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9F5AA3BF-C93E-0F4C-8EEF-444FA5702424}"/>
                  </a:ext>
                </a:extLst>
              </p:cNvPr>
              <p:cNvGraphicFramePr>
                <a:graphicFrameLocks noGrp="1"/>
              </p:cNvGraphicFramePr>
              <p:nvPr>
                <p:extLst/>
              </p:nvPr>
            </p:nvGraphicFramePr>
            <p:xfrm>
              <a:off x="7396203" y="2692943"/>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𝐶</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latin typeface="Cambria Math" panose="02040503050406030204" pitchFamily="18" charset="0"/>
                                  </a:rPr>
                                  <m:t>𝑃</m:t>
                                </m:r>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𝑠</m:t>
                                    </m:r>
                                    <m:r>
                                      <a:rPr lang="de-DE" sz="1400" b="0" i="1" dirty="0" smtClean="0">
                                        <a:latin typeface="Cambria Math" panose="02040503050406030204" pitchFamily="18" charset="0"/>
                                      </a:rPr>
                                      <m:t>|</m:t>
                                    </m:r>
                                    <m:r>
                                      <a:rPr lang="de-DE" sz="1400" b="0" i="1" dirty="0" smtClean="0">
                                        <a:latin typeface="Cambria Math" panose="02040503050406030204" pitchFamily="18" charset="0"/>
                                      </a:rPr>
                                      <m:t>𝐶</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0.1</m:t>
                                </m:r>
                              </m:oMath>
                            </m:oMathPara>
                          </a14:m>
                          <a:endParaRPr lang="en-GB" sz="1400" dirty="0"/>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0.5</m:t>
                                </m:r>
                              </m:oMath>
                            </m:oMathPara>
                          </a14:m>
                          <a:endParaRPr lang="en-GB" sz="1400" dirty="0"/>
                        </a:p>
                      </a:txBody>
                      <a:tcPr/>
                    </a:tc>
                    <a:extLst>
                      <a:ext uri="{0D108BD9-81ED-4DB2-BD59-A6C34878D82A}">
                        <a16:rowId xmlns:a16="http://schemas.microsoft.com/office/drawing/2014/main" val="2701488173"/>
                      </a:ext>
                    </a:extLst>
                  </a:tr>
                </a:tbl>
              </a:graphicData>
            </a:graphic>
          </p:graphicFrame>
        </mc:Choice>
        <mc:Fallback xmlns="">
          <p:graphicFrame>
            <p:nvGraphicFramePr>
              <p:cNvPr id="29" name="Table 28">
                <a:extLst>
                  <a:ext uri="{FF2B5EF4-FFF2-40B4-BE49-F238E27FC236}">
                    <a16:creationId xmlns:a16="http://schemas.microsoft.com/office/drawing/2014/main" id="{9F5AA3BF-C93E-0F4C-8EEF-444FA5702424}"/>
                  </a:ext>
                </a:extLst>
              </p:cNvPr>
              <p:cNvGraphicFramePr>
                <a:graphicFrameLocks noGrp="1"/>
              </p:cNvGraphicFramePr>
              <p:nvPr>
                <p:extLst>
                  <p:ext uri="{D42A27DB-BD31-4B8C-83A1-F6EECF244321}">
                    <p14:modId xmlns:p14="http://schemas.microsoft.com/office/powerpoint/2010/main" val="4263748872"/>
                  </p:ext>
                </p:extLst>
              </p:nvPr>
            </p:nvGraphicFramePr>
            <p:xfrm>
              <a:off x="7396203" y="2692943"/>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8"/>
                          <a:stretch>
                            <a:fillRect l="-1961" t="-4167" r="-119608" b="-208333"/>
                          </a:stretch>
                        </a:blipFill>
                      </a:tcPr>
                    </a:tc>
                    <a:tc>
                      <a:txBody>
                        <a:bodyPr/>
                        <a:lstStyle/>
                        <a:p>
                          <a:endParaRPr lang="en-US"/>
                        </a:p>
                      </a:txBody>
                      <a:tcPr>
                        <a:blipFill>
                          <a:blip r:embed="rId8"/>
                          <a:stretch>
                            <a:fillRect l="-88136" t="-4167" r="-3390"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8"/>
                          <a:stretch>
                            <a:fillRect l="-1961" t="-100000" r="-119608" b="-100000"/>
                          </a:stretch>
                        </a:blipFill>
                      </a:tcPr>
                    </a:tc>
                    <a:tc>
                      <a:txBody>
                        <a:bodyPr/>
                        <a:lstStyle/>
                        <a:p>
                          <a:endParaRPr lang="en-US"/>
                        </a:p>
                      </a:txBody>
                      <a:tcPr>
                        <a:blipFill>
                          <a:blip r:embed="rId8"/>
                          <a:stretch>
                            <a:fillRect l="-88136" t="-100000" r="-339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8"/>
                          <a:stretch>
                            <a:fillRect l="-1961" t="-208333" r="-119608" b="-4167"/>
                          </a:stretch>
                        </a:blipFill>
                      </a:tcPr>
                    </a:tc>
                    <a:tc>
                      <a:txBody>
                        <a:bodyPr/>
                        <a:lstStyle/>
                        <a:p>
                          <a:endParaRPr lang="en-US"/>
                        </a:p>
                      </a:txBody>
                      <a:tcPr>
                        <a:blipFill>
                          <a:blip r:embed="rId8"/>
                          <a:stretch>
                            <a:fillRect l="-88136" t="-208333" r="-3390"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2" name="Table 31">
                <a:extLst>
                  <a:ext uri="{FF2B5EF4-FFF2-40B4-BE49-F238E27FC236}">
                    <a16:creationId xmlns:a16="http://schemas.microsoft.com/office/drawing/2014/main" id="{17580C2A-D6AA-854A-BF0A-12DE90CD4772}"/>
                  </a:ext>
                </a:extLst>
              </p:cNvPr>
              <p:cNvGraphicFramePr>
                <a:graphicFrameLocks noGrp="1"/>
              </p:cNvGraphicFramePr>
              <p:nvPr>
                <p:extLst/>
              </p:nvPr>
            </p:nvGraphicFramePr>
            <p:xfrm>
              <a:off x="7396203" y="3759647"/>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𝐶</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latin typeface="Cambria Math" panose="02040503050406030204" pitchFamily="18" charset="0"/>
                                  </a:rPr>
                                  <m:t>𝑃</m:t>
                                </m:r>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𝑟</m:t>
                                    </m:r>
                                    <m:r>
                                      <a:rPr lang="de-DE" sz="1400" b="0" i="1" dirty="0" smtClean="0">
                                        <a:latin typeface="Cambria Math" panose="02040503050406030204" pitchFamily="18" charset="0"/>
                                      </a:rPr>
                                      <m:t>|</m:t>
                                    </m:r>
                                    <m:r>
                                      <a:rPr lang="de-DE" sz="1400" b="0" i="1" dirty="0" smtClean="0">
                                        <a:latin typeface="Cambria Math" panose="02040503050406030204" pitchFamily="18" charset="0"/>
                                      </a:rPr>
                                      <m:t>𝐶</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0.8</m:t>
                                </m:r>
                              </m:oMath>
                            </m:oMathPara>
                          </a14:m>
                          <a:endParaRPr lang="en-GB" sz="1400" dirty="0"/>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0.2</m:t>
                                </m:r>
                              </m:oMath>
                            </m:oMathPara>
                          </a14:m>
                          <a:endParaRPr lang="en-GB" sz="1400" dirty="0"/>
                        </a:p>
                      </a:txBody>
                      <a:tcPr/>
                    </a:tc>
                    <a:extLst>
                      <a:ext uri="{0D108BD9-81ED-4DB2-BD59-A6C34878D82A}">
                        <a16:rowId xmlns:a16="http://schemas.microsoft.com/office/drawing/2014/main" val="2701488173"/>
                      </a:ext>
                    </a:extLst>
                  </a:tr>
                </a:tbl>
              </a:graphicData>
            </a:graphic>
          </p:graphicFrame>
        </mc:Choice>
        <mc:Fallback xmlns="">
          <p:graphicFrame>
            <p:nvGraphicFramePr>
              <p:cNvPr id="32" name="Table 31">
                <a:extLst>
                  <a:ext uri="{FF2B5EF4-FFF2-40B4-BE49-F238E27FC236}">
                    <a16:creationId xmlns:a16="http://schemas.microsoft.com/office/drawing/2014/main" id="{17580C2A-D6AA-854A-BF0A-12DE90CD4772}"/>
                  </a:ext>
                </a:extLst>
              </p:cNvPr>
              <p:cNvGraphicFramePr>
                <a:graphicFrameLocks noGrp="1"/>
              </p:cNvGraphicFramePr>
              <p:nvPr>
                <p:extLst>
                  <p:ext uri="{D42A27DB-BD31-4B8C-83A1-F6EECF244321}">
                    <p14:modId xmlns:p14="http://schemas.microsoft.com/office/powerpoint/2010/main" val="1625045478"/>
                  </p:ext>
                </p:extLst>
              </p:nvPr>
            </p:nvGraphicFramePr>
            <p:xfrm>
              <a:off x="7396203" y="3759647"/>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9"/>
                          <a:stretch>
                            <a:fillRect l="-1961" t="-4167" r="-119608" b="-208333"/>
                          </a:stretch>
                        </a:blipFill>
                      </a:tcPr>
                    </a:tc>
                    <a:tc>
                      <a:txBody>
                        <a:bodyPr/>
                        <a:lstStyle/>
                        <a:p>
                          <a:endParaRPr lang="en-US"/>
                        </a:p>
                      </a:txBody>
                      <a:tcPr>
                        <a:blipFill>
                          <a:blip r:embed="rId9"/>
                          <a:stretch>
                            <a:fillRect l="-88136" t="-4167" r="-3390"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9"/>
                          <a:stretch>
                            <a:fillRect l="-1961" t="-100000" r="-119608" b="-100000"/>
                          </a:stretch>
                        </a:blipFill>
                      </a:tcPr>
                    </a:tc>
                    <a:tc>
                      <a:txBody>
                        <a:bodyPr/>
                        <a:lstStyle/>
                        <a:p>
                          <a:endParaRPr lang="en-US"/>
                        </a:p>
                      </a:txBody>
                      <a:tcPr>
                        <a:blipFill>
                          <a:blip r:embed="rId9"/>
                          <a:stretch>
                            <a:fillRect l="-88136" t="-100000" r="-339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9"/>
                          <a:stretch>
                            <a:fillRect l="-1961" t="-208333" r="-119608" b="-4167"/>
                          </a:stretch>
                        </a:blipFill>
                      </a:tcPr>
                    </a:tc>
                    <a:tc>
                      <a:txBody>
                        <a:bodyPr/>
                        <a:lstStyle/>
                        <a:p>
                          <a:endParaRPr lang="en-US"/>
                        </a:p>
                      </a:txBody>
                      <a:tcPr>
                        <a:blipFill>
                          <a:blip r:embed="rId9"/>
                          <a:stretch>
                            <a:fillRect l="-88136" t="-208333" r="-3390"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7E3C3134-94FE-2144-8220-7676CC3C7CED}"/>
                  </a:ext>
                </a:extLst>
              </p:cNvPr>
              <p:cNvGraphicFramePr>
                <a:graphicFrameLocks noGrp="1"/>
              </p:cNvGraphicFramePr>
              <p:nvPr>
                <p:extLst/>
              </p:nvPr>
            </p:nvGraphicFramePr>
            <p:xfrm>
              <a:off x="6536708" y="4826351"/>
              <a:ext cx="2254758" cy="1530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𝑆</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𝑅</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latin typeface="Cambria Math" panose="02040503050406030204" pitchFamily="18" charset="0"/>
                                  </a:rPr>
                                  <m:t>𝑃</m:t>
                                </m:r>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𝑤</m:t>
                                    </m:r>
                                    <m:r>
                                      <a:rPr lang="de-DE" sz="1400" b="0" i="1" dirty="0" smtClean="0">
                                        <a:latin typeface="Cambria Math" panose="02040503050406030204" pitchFamily="18" charset="0"/>
                                      </a:rPr>
                                      <m:t>|</m:t>
                                    </m:r>
                                    <m:r>
                                      <a:rPr lang="de-DE" sz="1400" b="0" i="1" dirty="0" smtClean="0">
                                        <a:latin typeface="Cambria Math" panose="02040503050406030204" pitchFamily="18" charset="0"/>
                                      </a:rPr>
                                      <m:t>𝑆</m:t>
                                    </m:r>
                                    <m:r>
                                      <a:rPr lang="de-DE" sz="1400" b="0" i="1" dirty="0" smtClean="0">
                                        <a:latin typeface="Cambria Math" panose="02040503050406030204" pitchFamily="18" charset="0"/>
                                      </a:rPr>
                                      <m:t>,</m:t>
                                    </m:r>
                                    <m:r>
                                      <a:rPr lang="de-DE" sz="1400" b="0" i="1" dirty="0" smtClean="0">
                                        <a:latin typeface="Cambria Math" panose="02040503050406030204" pitchFamily="18" charset="0"/>
                                      </a:rPr>
                                      <m:t>𝑅</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0.99</m:t>
                                </m:r>
                              </m:oMath>
                            </m:oMathPara>
                          </a14:m>
                          <a:endParaRPr lang="en-GB" sz="1400" dirty="0"/>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0.9</m:t>
                                </m:r>
                              </m:oMath>
                            </m:oMathPara>
                          </a14:m>
                          <a:endParaRPr lang="en-GB" sz="1400" dirty="0"/>
                        </a:p>
                      </a:txBody>
                      <a:tcPr/>
                    </a:tc>
                    <a:extLst>
                      <a:ext uri="{0D108BD9-81ED-4DB2-BD59-A6C34878D82A}">
                        <a16:rowId xmlns:a16="http://schemas.microsoft.com/office/drawing/2014/main" val="2701488173"/>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0.9</m:t>
                                </m:r>
                              </m:oMath>
                            </m:oMathPara>
                          </a14:m>
                          <a:endParaRPr lang="en-GB" sz="1400" dirty="0"/>
                        </a:p>
                      </a:txBody>
                      <a:tcPr/>
                    </a:tc>
                    <a:extLst>
                      <a:ext uri="{0D108BD9-81ED-4DB2-BD59-A6C34878D82A}">
                        <a16:rowId xmlns:a16="http://schemas.microsoft.com/office/drawing/2014/main" val="221395421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0.9</m:t>
                                </m:r>
                              </m:oMath>
                            </m:oMathPara>
                          </a14:m>
                          <a:endParaRPr lang="en-GB" sz="1400" dirty="0"/>
                        </a:p>
                      </a:txBody>
                      <a:tcPr/>
                    </a:tc>
                    <a:extLst>
                      <a:ext uri="{0D108BD9-81ED-4DB2-BD59-A6C34878D82A}">
                        <a16:rowId xmlns:a16="http://schemas.microsoft.com/office/drawing/2014/main" val="2223221946"/>
                      </a:ext>
                    </a:extLst>
                  </a:tr>
                </a:tbl>
              </a:graphicData>
            </a:graphic>
          </p:graphicFrame>
        </mc:Choice>
        <mc:Fallback xmlns="">
          <p:graphicFrame>
            <p:nvGraphicFramePr>
              <p:cNvPr id="33" name="Table 32">
                <a:extLst>
                  <a:ext uri="{FF2B5EF4-FFF2-40B4-BE49-F238E27FC236}">
                    <a16:creationId xmlns:a16="http://schemas.microsoft.com/office/drawing/2014/main" id="{7E3C3134-94FE-2144-8220-7676CC3C7CED}"/>
                  </a:ext>
                </a:extLst>
              </p:cNvPr>
              <p:cNvGraphicFramePr>
                <a:graphicFrameLocks noGrp="1"/>
              </p:cNvGraphicFramePr>
              <p:nvPr>
                <p:extLst>
                  <p:ext uri="{D42A27DB-BD31-4B8C-83A1-F6EECF244321}">
                    <p14:modId xmlns:p14="http://schemas.microsoft.com/office/powerpoint/2010/main" val="4155213129"/>
                  </p:ext>
                </p:extLst>
              </p:nvPr>
            </p:nvGraphicFramePr>
            <p:xfrm>
              <a:off x="6536708" y="4826351"/>
              <a:ext cx="2254758" cy="1530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endParaRPr lang="en-US"/>
                        </a:p>
                      </a:txBody>
                      <a:tcPr>
                        <a:blipFill>
                          <a:blip r:embed="rId10"/>
                          <a:stretch>
                            <a:fillRect t="-4167" r="-246154" b="-408333"/>
                          </a:stretch>
                        </a:blipFill>
                      </a:tcPr>
                    </a:tc>
                    <a:tc>
                      <a:txBody>
                        <a:bodyPr/>
                        <a:lstStyle/>
                        <a:p>
                          <a:endParaRPr lang="en-US"/>
                        </a:p>
                      </a:txBody>
                      <a:tcPr>
                        <a:blipFill>
                          <a:blip r:embed="rId10"/>
                          <a:stretch>
                            <a:fillRect l="-101961" t="-4167" r="-150980" b="-408333"/>
                          </a:stretch>
                        </a:blipFill>
                      </a:tcPr>
                    </a:tc>
                    <a:tc>
                      <a:txBody>
                        <a:bodyPr/>
                        <a:lstStyle/>
                        <a:p>
                          <a:endParaRPr lang="en-US"/>
                        </a:p>
                      </a:txBody>
                      <a:tcPr>
                        <a:blipFill>
                          <a:blip r:embed="rId10"/>
                          <a:stretch>
                            <a:fillRect l="-135526" t="-4167" r="-1316" b="-4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10"/>
                          <a:stretch>
                            <a:fillRect t="-104167" r="-246154" b="-308333"/>
                          </a:stretch>
                        </a:blipFill>
                      </a:tcPr>
                    </a:tc>
                    <a:tc>
                      <a:txBody>
                        <a:bodyPr/>
                        <a:lstStyle/>
                        <a:p>
                          <a:endParaRPr lang="en-US"/>
                        </a:p>
                      </a:txBody>
                      <a:tcPr>
                        <a:blipFill>
                          <a:blip r:embed="rId10"/>
                          <a:stretch>
                            <a:fillRect l="-101961" t="-104167" r="-150980" b="-308333"/>
                          </a:stretch>
                        </a:blipFill>
                      </a:tcPr>
                    </a:tc>
                    <a:tc>
                      <a:txBody>
                        <a:bodyPr/>
                        <a:lstStyle/>
                        <a:p>
                          <a:endParaRPr lang="en-US"/>
                        </a:p>
                      </a:txBody>
                      <a:tcPr>
                        <a:blipFill>
                          <a:blip r:embed="rId10"/>
                          <a:stretch>
                            <a:fillRect l="-135526" t="-104167" r="-1316" b="-308333"/>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10"/>
                          <a:stretch>
                            <a:fillRect t="-196000" r="-246154" b="-196000"/>
                          </a:stretch>
                        </a:blipFill>
                      </a:tcPr>
                    </a:tc>
                    <a:tc>
                      <a:txBody>
                        <a:bodyPr/>
                        <a:lstStyle/>
                        <a:p>
                          <a:endParaRPr lang="en-US"/>
                        </a:p>
                      </a:txBody>
                      <a:tcPr>
                        <a:blipFill>
                          <a:blip r:embed="rId10"/>
                          <a:stretch>
                            <a:fillRect l="-101961" t="-196000" r="-150980" b="-196000"/>
                          </a:stretch>
                        </a:blipFill>
                      </a:tcPr>
                    </a:tc>
                    <a:tc>
                      <a:txBody>
                        <a:bodyPr/>
                        <a:lstStyle/>
                        <a:p>
                          <a:endParaRPr lang="en-US"/>
                        </a:p>
                      </a:txBody>
                      <a:tcPr>
                        <a:blipFill>
                          <a:blip r:embed="rId10"/>
                          <a:stretch>
                            <a:fillRect l="-135526" t="-196000" r="-1316" b="-196000"/>
                          </a:stretch>
                        </a:blipFill>
                      </a:tcPr>
                    </a:tc>
                    <a:extLst>
                      <a:ext uri="{0D108BD9-81ED-4DB2-BD59-A6C34878D82A}">
                        <a16:rowId xmlns:a16="http://schemas.microsoft.com/office/drawing/2014/main" val="2701488173"/>
                      </a:ext>
                    </a:extLst>
                  </a:tr>
                  <a:tr h="306000">
                    <a:tc>
                      <a:txBody>
                        <a:bodyPr/>
                        <a:lstStyle/>
                        <a:p>
                          <a:endParaRPr lang="en-US"/>
                        </a:p>
                      </a:txBody>
                      <a:tcPr>
                        <a:blipFill>
                          <a:blip r:embed="rId10"/>
                          <a:stretch>
                            <a:fillRect t="-308333" r="-246154" b="-104167"/>
                          </a:stretch>
                        </a:blipFill>
                      </a:tcPr>
                    </a:tc>
                    <a:tc>
                      <a:txBody>
                        <a:bodyPr/>
                        <a:lstStyle/>
                        <a:p>
                          <a:endParaRPr lang="en-US"/>
                        </a:p>
                      </a:txBody>
                      <a:tcPr>
                        <a:blipFill>
                          <a:blip r:embed="rId10"/>
                          <a:stretch>
                            <a:fillRect l="-101961" t="-308333" r="-150980" b="-104167"/>
                          </a:stretch>
                        </a:blipFill>
                      </a:tcPr>
                    </a:tc>
                    <a:tc>
                      <a:txBody>
                        <a:bodyPr/>
                        <a:lstStyle/>
                        <a:p>
                          <a:endParaRPr lang="en-US"/>
                        </a:p>
                      </a:txBody>
                      <a:tcPr>
                        <a:blipFill>
                          <a:blip r:embed="rId10"/>
                          <a:stretch>
                            <a:fillRect l="-135526" t="-308333" r="-1316" b="-104167"/>
                          </a:stretch>
                        </a:blipFill>
                      </a:tcPr>
                    </a:tc>
                    <a:extLst>
                      <a:ext uri="{0D108BD9-81ED-4DB2-BD59-A6C34878D82A}">
                        <a16:rowId xmlns:a16="http://schemas.microsoft.com/office/drawing/2014/main" val="2213954210"/>
                      </a:ext>
                    </a:extLst>
                  </a:tr>
                  <a:tr h="306000">
                    <a:tc>
                      <a:txBody>
                        <a:bodyPr/>
                        <a:lstStyle/>
                        <a:p>
                          <a:endParaRPr lang="en-US"/>
                        </a:p>
                      </a:txBody>
                      <a:tcPr>
                        <a:blipFill>
                          <a:blip r:embed="rId10"/>
                          <a:stretch>
                            <a:fillRect t="-408333" r="-246154" b="-4167"/>
                          </a:stretch>
                        </a:blipFill>
                      </a:tcPr>
                    </a:tc>
                    <a:tc>
                      <a:txBody>
                        <a:bodyPr/>
                        <a:lstStyle/>
                        <a:p>
                          <a:endParaRPr lang="en-US"/>
                        </a:p>
                      </a:txBody>
                      <a:tcPr>
                        <a:blipFill>
                          <a:blip r:embed="rId10"/>
                          <a:stretch>
                            <a:fillRect l="-101961" t="-408333" r="-150980" b="-4167"/>
                          </a:stretch>
                        </a:blipFill>
                      </a:tcPr>
                    </a:tc>
                    <a:tc>
                      <a:txBody>
                        <a:bodyPr/>
                        <a:lstStyle/>
                        <a:p>
                          <a:endParaRPr lang="en-US"/>
                        </a:p>
                      </a:txBody>
                      <a:tcPr>
                        <a:blipFill>
                          <a:blip r:embed="rId10"/>
                          <a:stretch>
                            <a:fillRect l="-135526" t="-408333" r="-1316"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94E38C1-00C0-D347-B39A-2B20EA8B70D9}"/>
                  </a:ext>
                </a:extLst>
              </p:cNvPr>
              <p:cNvSpPr txBox="1"/>
              <p:nvPr/>
            </p:nvSpPr>
            <p:spPr>
              <a:xfrm>
                <a:off x="7712395" y="2297134"/>
                <a:ext cx="1074077" cy="307777"/>
              </a:xfrm>
              <a:prstGeom prst="rect">
                <a:avLst/>
              </a:prstGeom>
              <a:solidFill>
                <a:schemeClr val="bg2">
                  <a:lumMod val="9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m:t>
                          </m:r>
                        </m:e>
                      </m:d>
                      <m:r>
                        <a:rPr lang="de-DE" sz="1400" b="0" i="1" smtClean="0">
                          <a:latin typeface="Cambria Math" panose="02040503050406030204" pitchFamily="18" charset="0"/>
                        </a:rPr>
                        <m:t>=0.5</m:t>
                      </m:r>
                    </m:oMath>
                  </m:oMathPara>
                </a14:m>
                <a:endParaRPr lang="en-GB" sz="1400" dirty="0"/>
              </a:p>
            </p:txBody>
          </p:sp>
        </mc:Choice>
        <mc:Fallback xmlns="">
          <p:sp>
            <p:nvSpPr>
              <p:cNvPr id="35" name="TextBox 34">
                <a:extLst>
                  <a:ext uri="{FF2B5EF4-FFF2-40B4-BE49-F238E27FC236}">
                    <a16:creationId xmlns:a16="http://schemas.microsoft.com/office/drawing/2014/main" id="{794E38C1-00C0-D347-B39A-2B20EA8B70D9}"/>
                  </a:ext>
                </a:extLst>
              </p:cNvPr>
              <p:cNvSpPr txBox="1">
                <a:spLocks noRot="1" noChangeAspect="1" noMove="1" noResize="1" noEditPoints="1" noAdjustHandles="1" noChangeArrowheads="1" noChangeShapeType="1" noTextEdit="1"/>
              </p:cNvSpPr>
              <p:nvPr/>
            </p:nvSpPr>
            <p:spPr>
              <a:xfrm>
                <a:off x="7712395" y="2297134"/>
                <a:ext cx="1074077" cy="307777"/>
              </a:xfrm>
              <a:prstGeom prst="rect">
                <a:avLst/>
              </a:prstGeom>
              <a:blipFill>
                <a:blip r:embed="rId11"/>
                <a:stretch>
                  <a:fillRect/>
                </a:stretch>
              </a:blipFill>
            </p:spPr>
            <p:txBody>
              <a:bodyPr/>
              <a:lstStyle/>
              <a:p>
                <a:r>
                  <a:rPr lang="en-GB">
                    <a:noFill/>
                  </a:rPr>
                  <a:t> </a:t>
                </a:r>
              </a:p>
            </p:txBody>
          </p:sp>
        </mc:Fallback>
      </mc:AlternateContent>
      <p:grpSp>
        <p:nvGrpSpPr>
          <p:cNvPr id="25" name="Group 24">
            <a:extLst>
              <a:ext uri="{FF2B5EF4-FFF2-40B4-BE49-F238E27FC236}">
                <a16:creationId xmlns:a16="http://schemas.microsoft.com/office/drawing/2014/main" id="{B60A7F28-FF91-3545-8CDC-6F0B1115A3E7}"/>
              </a:ext>
            </a:extLst>
          </p:cNvPr>
          <p:cNvGrpSpPr/>
          <p:nvPr/>
        </p:nvGrpSpPr>
        <p:grpSpPr>
          <a:xfrm>
            <a:off x="6649398" y="1074797"/>
            <a:ext cx="2446050" cy="1202374"/>
            <a:chOff x="4455974" y="1641603"/>
            <a:chExt cx="2446050" cy="1202374"/>
          </a:xfrm>
        </p:grpSpPr>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9A506ACF-CDB5-B14E-AC48-FF8508DD7988}"/>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𝐶𝑙𝑜𝑢𝑑𝑦</m:t>
                        </m:r>
                      </m:oMath>
                    </m:oMathPara>
                  </a14:m>
                  <a:endParaRPr lang="en-GB" sz="1400" dirty="0"/>
                </a:p>
              </p:txBody>
            </p:sp>
          </mc:Choice>
          <mc:Fallback xmlns="">
            <p:sp>
              <p:nvSpPr>
                <p:cNvPr id="11" name="Oval 10">
                  <a:extLst>
                    <a:ext uri="{FF2B5EF4-FFF2-40B4-BE49-F238E27FC236}">
                      <a16:creationId xmlns:a16="http://schemas.microsoft.com/office/drawing/2014/main" id="{8E88BB50-EFA1-7846-873F-4815B1EC2866}"/>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2"/>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7BC6A086-75D0-0E4F-9A5E-88B0B5FCAFB7}"/>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𝑅𝑎𝑖𝑛</m:t>
                        </m:r>
                      </m:oMath>
                    </m:oMathPara>
                  </a14:m>
                  <a:endParaRPr lang="en-GB" sz="1400" dirty="0"/>
                </a:p>
              </p:txBody>
            </p:sp>
          </mc:Choice>
          <mc:Fallback xmlns="">
            <p:sp>
              <p:nvSpPr>
                <p:cNvPr id="12" name="Oval 11">
                  <a:extLst>
                    <a:ext uri="{FF2B5EF4-FFF2-40B4-BE49-F238E27FC236}">
                      <a16:creationId xmlns:a16="http://schemas.microsoft.com/office/drawing/2014/main" id="{F378402C-7C5F-E845-8AD7-EFD7DAEF0338}"/>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5EA26FFC-4BB3-464B-8950-1063CC56B4A4}"/>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𝑆𝑝𝑟𝑖𝑛𝑘𝑙𝑒𝑟</m:t>
                        </m:r>
                      </m:oMath>
                    </m:oMathPara>
                  </a14:m>
                  <a:endParaRPr lang="en-GB" sz="1400" dirty="0">
                    <a:solidFill>
                      <a:schemeClr val="accent1"/>
                    </a:solidFill>
                  </a:endParaRPr>
                </a:p>
              </p:txBody>
            </p:sp>
          </mc:Choice>
          <mc:Fallback xmlns="">
            <p:sp>
              <p:nvSpPr>
                <p:cNvPr id="13" name="Oval 12">
                  <a:extLst>
                    <a:ext uri="{FF2B5EF4-FFF2-40B4-BE49-F238E27FC236}">
                      <a16:creationId xmlns:a16="http://schemas.microsoft.com/office/drawing/2014/main" id="{956AB493-6C32-0747-A839-CC38945A44A1}"/>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5"/>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1636A3CE-13D7-F54D-A0B2-83085D677A3E}"/>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𝑊𝑒𝑡𝐺𝑟𝑎𝑠𝑠</m:t>
                        </m:r>
                      </m:oMath>
                    </m:oMathPara>
                  </a14:m>
                  <a:endParaRPr lang="en-GB" sz="1400" dirty="0">
                    <a:solidFill>
                      <a:schemeClr val="accent1"/>
                    </a:solidFill>
                  </a:endParaRPr>
                </a:p>
              </p:txBody>
            </p:sp>
          </mc:Choice>
          <mc:Fallback xmlns="">
            <p:sp>
              <p:nvSpPr>
                <p:cNvPr id="14" name="Oval 13">
                  <a:extLst>
                    <a:ext uri="{FF2B5EF4-FFF2-40B4-BE49-F238E27FC236}">
                      <a16:creationId xmlns:a16="http://schemas.microsoft.com/office/drawing/2014/main" id="{5B662FD4-88AB-144E-804F-A14181D630A2}"/>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6" name="Straight Arrow Connector 35">
              <a:extLst>
                <a:ext uri="{FF2B5EF4-FFF2-40B4-BE49-F238E27FC236}">
                  <a16:creationId xmlns:a16="http://schemas.microsoft.com/office/drawing/2014/main" id="{CC77A320-E8FD-D941-9CC2-E547166E63C2}"/>
                </a:ext>
              </a:extLst>
            </p:cNvPr>
            <p:cNvCxnSpPr>
              <a:stCxn id="26" idx="3"/>
              <a:endCxn id="28"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15A57A0-F4A6-3C4A-86D3-F0643DE1925E}"/>
                </a:ext>
              </a:extLst>
            </p:cNvPr>
            <p:cNvCxnSpPr>
              <a:cxnSpLocks/>
              <a:stCxn id="28" idx="4"/>
              <a:endCxn id="34"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F53EE814-322D-C94D-AE0D-C519F787CD40}"/>
                </a:ext>
              </a:extLst>
            </p:cNvPr>
            <p:cNvCxnSpPr>
              <a:cxnSpLocks/>
              <a:stCxn id="27" idx="4"/>
              <a:endCxn id="34"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064F7C73-960E-1845-B806-03DD28377E53}"/>
                </a:ext>
              </a:extLst>
            </p:cNvPr>
            <p:cNvCxnSpPr>
              <a:cxnSpLocks/>
              <a:stCxn id="26" idx="5"/>
              <a:endCxn id="27"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cxnSp>
        <p:nvCxnSpPr>
          <p:cNvPr id="3" name="Straight Connector 2">
            <a:extLst>
              <a:ext uri="{FF2B5EF4-FFF2-40B4-BE49-F238E27FC236}">
                <a16:creationId xmlns:a16="http://schemas.microsoft.com/office/drawing/2014/main" id="{EA2C4466-3379-BF49-A917-CAB79D124E72}"/>
              </a:ext>
            </a:extLst>
          </p:cNvPr>
          <p:cNvCxnSpPr/>
          <p:nvPr/>
        </p:nvCxnSpPr>
        <p:spPr>
          <a:xfrm>
            <a:off x="2888856" y="3538115"/>
            <a:ext cx="57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11749E-7900-634E-8E2A-C7823F563D6A}"/>
              </a:ext>
            </a:extLst>
          </p:cNvPr>
          <p:cNvCxnSpPr>
            <a:cxnSpLocks/>
          </p:cNvCxnSpPr>
          <p:nvPr/>
        </p:nvCxnSpPr>
        <p:spPr>
          <a:xfrm>
            <a:off x="4117496" y="4732493"/>
            <a:ext cx="46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2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4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4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4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4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4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4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D4E2-AA72-E740-8D08-18E139269343}"/>
              </a:ext>
            </a:extLst>
          </p:cNvPr>
          <p:cNvSpPr>
            <a:spLocks noGrp="1"/>
          </p:cNvSpPr>
          <p:nvPr>
            <p:ph type="title"/>
          </p:nvPr>
        </p:nvSpPr>
        <p:spPr/>
        <p:txBody>
          <a:bodyPr/>
          <a:lstStyle/>
          <a:p>
            <a:r>
              <a:rPr lang="en-GB" dirty="0"/>
              <a:t>Gibbs Sampling: Algorithm</a:t>
            </a:r>
          </a:p>
        </p:txBody>
      </p:sp>
      <p:sp>
        <p:nvSpPr>
          <p:cNvPr id="5" name="Rectangle 2">
            <a:extLst>
              <a:ext uri="{FF2B5EF4-FFF2-40B4-BE49-F238E27FC236}">
                <a16:creationId xmlns:a16="http://schemas.microsoft.com/office/drawing/2014/main" id="{34E9CE3F-A26F-DE46-98AE-A2E9510640F3}"/>
              </a:ext>
            </a:extLst>
          </p:cNvPr>
          <p:cNvSpPr>
            <a:spLocks noChangeArrowheads="1"/>
          </p:cNvSpPr>
          <p:nvPr/>
        </p:nvSpPr>
        <p:spPr bwMode="auto">
          <a:xfrm>
            <a:off x="612466" y="1105986"/>
            <a:ext cx="7989368" cy="3441738"/>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6" name="Rectangle 5">
            <a:extLst>
              <a:ext uri="{FF2B5EF4-FFF2-40B4-BE49-F238E27FC236}">
                <a16:creationId xmlns:a16="http://schemas.microsoft.com/office/drawing/2014/main" id="{697133A6-4AB6-514C-87F8-0889C5057AFE}"/>
              </a:ext>
            </a:extLst>
          </p:cNvPr>
          <p:cNvSpPr/>
          <p:nvPr/>
        </p:nvSpPr>
        <p:spPr>
          <a:xfrm>
            <a:off x="6315834" y="4267538"/>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Gibbs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AF3DAB-6F8D-0B48-8F83-5D0261BA34D9}"/>
                  </a:ext>
                </a:extLst>
              </p:cNvPr>
              <p:cNvSpPr>
                <a:spLocks noGrp="1"/>
              </p:cNvSpPr>
              <p:nvPr>
                <p:ph idx="1"/>
              </p:nvPr>
            </p:nvSpPr>
            <p:spPr>
              <a:xfrm>
                <a:off x="628650" y="1158240"/>
                <a:ext cx="7989368" cy="5493414"/>
              </a:xfrm>
            </p:spPr>
            <p:txBody>
              <a:bodyPr>
                <a:normAutofit fontScale="77500" lnSpcReduction="20000"/>
              </a:bodyPr>
              <a:lstStyle/>
              <a:p>
                <a:pPr marL="0" indent="0">
                  <a:lnSpc>
                    <a:spcPct val="100000"/>
                  </a:lnSpc>
                  <a:spcBef>
                    <a:spcPts val="0"/>
                  </a:spcBef>
                  <a:buNone/>
                  <a:tabLst>
                    <a:tab pos="439738" algn="l"/>
                    <a:tab pos="881063" algn="l"/>
                    <a:tab pos="1330325" algn="l"/>
                    <a:tab pos="1770063" algn="l"/>
                  </a:tabLst>
                </a:pPr>
                <a:r>
                  <a:rPr lang="en-GB" b="1" dirty="0"/>
                  <a:t>function</a:t>
                </a:r>
                <a:r>
                  <a:rPr lang="en-GB" dirty="0"/>
                  <a:t> </a:t>
                </a:r>
                <a14:m>
                  <m:oMath xmlns:m="http://schemas.openxmlformats.org/officeDocument/2006/math">
                    <m:r>
                      <m:rPr>
                        <m:nor/>
                      </m:rPr>
                      <a:rPr lang="de-DE" b="1" i="0" dirty="0" smtClean="0">
                        <a:latin typeface="Cambria Math" panose="02040503050406030204" pitchFamily="18" charset="0"/>
                      </a:rPr>
                      <m:t>Gibbs</m:t>
                    </m:r>
                    <m:d>
                      <m:dPr>
                        <m:ctrlPr>
                          <a:rPr lang="de-DE" i="1" dirty="0">
                            <a:latin typeface="Cambria Math" panose="02040503050406030204" pitchFamily="18" charset="0"/>
                          </a:rPr>
                        </m:ctrlPr>
                      </m:dPr>
                      <m:e>
                        <m:r>
                          <a:rPr lang="de-DE" i="1" dirty="0">
                            <a:latin typeface="Cambria Math" panose="02040503050406030204" pitchFamily="18" charset="0"/>
                          </a:rPr>
                          <m:t>𝑅</m:t>
                        </m:r>
                        <m:r>
                          <a:rPr lang="de-DE" i="1" dirty="0">
                            <a:latin typeface="Cambria Math" panose="02040503050406030204" pitchFamily="18" charset="0"/>
                          </a:rPr>
                          <m:t>,</m:t>
                        </m:r>
                        <m:r>
                          <a:rPr lang="de-DE" b="1" i="1" dirty="0">
                            <a:latin typeface="Cambria Math" panose="02040503050406030204" pitchFamily="18" charset="0"/>
                          </a:rPr>
                          <m:t>𝒆</m:t>
                        </m:r>
                        <m:r>
                          <a:rPr lang="de-DE" i="1" dirty="0">
                            <a:latin typeface="Cambria Math" panose="02040503050406030204" pitchFamily="18" charset="0"/>
                          </a:rPr>
                          <m:t>, </m:t>
                        </m:r>
                        <m:r>
                          <a:rPr lang="de-DE" i="1" dirty="0">
                            <a:latin typeface="Cambria Math" panose="02040503050406030204" pitchFamily="18" charset="0"/>
                          </a:rPr>
                          <m:t>𝐹</m:t>
                        </m:r>
                        <m:r>
                          <a:rPr lang="de-DE" i="1" dirty="0">
                            <a:latin typeface="Cambria Math" panose="02040503050406030204" pitchFamily="18" charset="0"/>
                          </a:rPr>
                          <m:t>,</m:t>
                        </m:r>
                        <m:r>
                          <a:rPr lang="de-DE" i="1" dirty="0">
                            <a:latin typeface="Cambria Math" panose="02040503050406030204" pitchFamily="18" charset="0"/>
                          </a:rPr>
                          <m:t>𝑁</m:t>
                        </m:r>
                      </m:e>
                    </m:d>
                  </m:oMath>
                </a14:m>
                <a:r>
                  <a:rPr lang="en-GB" dirty="0"/>
                  <a:t> </a:t>
                </a:r>
                <a:r>
                  <a:rPr lang="en-GB" b="1" dirty="0"/>
                  <a:t>returns</a:t>
                </a:r>
                <a:r>
                  <a:rPr lang="en-GB" dirty="0"/>
                  <a:t> an estimate of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𝑅</m:t>
                        </m:r>
                        <m:r>
                          <a:rPr lang="de-DE" i="1" dirty="0">
                            <a:latin typeface="Cambria Math" panose="02040503050406030204" pitchFamily="18" charset="0"/>
                          </a:rPr>
                          <m:t>|</m:t>
                        </m:r>
                        <m:r>
                          <a:rPr lang="de-DE" b="1" i="1" dirty="0">
                            <a:latin typeface="Cambria Math" panose="02040503050406030204" pitchFamily="18" charset="0"/>
                          </a:rPr>
                          <m:t>𝒆</m:t>
                        </m:r>
                      </m:e>
                    </m:d>
                  </m:oMath>
                </a14:m>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local variables</a:t>
                </a:r>
                <a:r>
                  <a:rPr lang="en-GB" dirty="0"/>
                  <a:t>:</a:t>
                </a:r>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de-DE" b="0" i="1" dirty="0" smtClean="0">
                        <a:latin typeface="Cambria Math" panose="02040503050406030204" pitchFamily="18" charset="0"/>
                      </a:rPr>
                      <m:t>𝐶</m:t>
                    </m:r>
                  </m:oMath>
                </a14:m>
                <a:r>
                  <a:rPr lang="en-GB" dirty="0"/>
                  <a:t>, a vector of counts over the range values of </a:t>
                </a:r>
                <a14:m>
                  <m:oMath xmlns:m="http://schemas.openxmlformats.org/officeDocument/2006/math">
                    <m:r>
                      <a:rPr lang="de-DE" i="1" dirty="0">
                        <a:latin typeface="Cambria Math" panose="02040503050406030204" pitchFamily="18" charset="0"/>
                      </a:rPr>
                      <m:t>𝑅</m:t>
                    </m:r>
                  </m:oMath>
                </a14:m>
                <a:r>
                  <a:rPr lang="en-GB" dirty="0"/>
                  <a:t>, initially </a:t>
                </a:r>
                <a14:m>
                  <m:oMath xmlns:m="http://schemas.openxmlformats.org/officeDocument/2006/math">
                    <m:r>
                      <a:rPr lang="en-GB" i="1" dirty="0">
                        <a:latin typeface="Cambria Math" panose="02040503050406030204" pitchFamily="18" charset="0"/>
                      </a:rPr>
                      <m:t>0</m:t>
                    </m:r>
                  </m:oMath>
                </a14:m>
                <a:endParaRPr lang="en-GB" dirty="0"/>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b="1" i="1" dirty="0" smtClean="0">
                        <a:latin typeface="Cambria Math" panose="02040503050406030204" pitchFamily="18" charset="0"/>
                      </a:rPr>
                      <m:t>𝑺</m:t>
                    </m:r>
                  </m:oMath>
                </a14:m>
                <a:r>
                  <a:rPr lang="en-GB" dirty="0"/>
                  <a:t>, the non-evidence randvars in </a:t>
                </a:r>
                <a14:m>
                  <m:oMath xmlns:m="http://schemas.openxmlformats.org/officeDocument/2006/math">
                    <m:r>
                      <a:rPr lang="en-GB" i="1" dirty="0" smtClean="0">
                        <a:latin typeface="Cambria Math" panose="02040503050406030204" pitchFamily="18" charset="0"/>
                      </a:rPr>
                      <m:t>𝐹</m:t>
                    </m:r>
                  </m:oMath>
                </a14:m>
                <a:endParaRPr lang="en-GB" dirty="0"/>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b="1" i="1" dirty="0" smtClean="0">
                        <a:latin typeface="Cambria Math" panose="02040503050406030204" pitchFamily="18" charset="0"/>
                      </a:rPr>
                      <m:t>𝒓</m:t>
                    </m:r>
                  </m:oMath>
                </a14:m>
                <a:r>
                  <a:rPr lang="en-GB" dirty="0"/>
                  <a:t>, the current state of whole network, initially copied from </a:t>
                </a:r>
                <a14:m>
                  <m:oMath xmlns:m="http://schemas.openxmlformats.org/officeDocument/2006/math">
                    <m:r>
                      <a:rPr lang="de-DE" b="1" i="1" dirty="0">
                        <a:latin typeface="Cambria Math" panose="02040503050406030204" pitchFamily="18" charset="0"/>
                      </a:rPr>
                      <m:t>𝒆</m:t>
                    </m:r>
                  </m:oMath>
                </a14:m>
                <a:r>
                  <a:rPr lang="en-GB" dirty="0"/>
                  <a:t> </a:t>
                </a:r>
              </a:p>
              <a:p>
                <a:pPr marL="0" indent="0">
                  <a:lnSpc>
                    <a:spcPct val="100000"/>
                  </a:lnSpc>
                  <a:spcBef>
                    <a:spcPts val="0"/>
                  </a:spcBef>
                  <a:buNone/>
                  <a:tabLst>
                    <a:tab pos="439738" algn="l"/>
                    <a:tab pos="881063" algn="l"/>
                    <a:tab pos="1330325" algn="l"/>
                    <a:tab pos="1770063" algn="l"/>
                  </a:tabLst>
                </a:pPr>
                <a:r>
                  <a:rPr lang="en-GB" b="1" dirty="0"/>
                  <a:t>				</a:t>
                </a:r>
                <a:r>
                  <a:rPr lang="en-GB" dirty="0"/>
                  <a:t>with random values for</a:t>
                </a:r>
                <a:r>
                  <a:rPr lang="en-GB" b="1" dirty="0"/>
                  <a:t> </a:t>
                </a:r>
                <a14:m>
                  <m:oMath xmlns:m="http://schemas.openxmlformats.org/officeDocument/2006/math">
                    <m:r>
                      <a:rPr lang="en-GB" b="1" i="1" dirty="0">
                        <a:latin typeface="Cambria Math" panose="02040503050406030204" pitchFamily="18" charset="0"/>
                      </a:rPr>
                      <m:t>𝑺</m:t>
                    </m:r>
                  </m:oMath>
                </a14:m>
                <a:endParaRPr lang="en-GB" dirty="0"/>
              </a:p>
              <a:p>
                <a:pPr marL="0" indent="0">
                  <a:lnSpc>
                    <a:spcPct val="100000"/>
                  </a:lnSpc>
                  <a:spcBef>
                    <a:spcPts val="0"/>
                  </a:spcBef>
                  <a:buNone/>
                  <a:tabLst>
                    <a:tab pos="439738" algn="l"/>
                    <a:tab pos="881063" algn="l"/>
                    <a:tab pos="1330325" algn="l"/>
                    <a:tab pos="1770063" algn="l"/>
                  </a:tabLst>
                </a:pPr>
                <a:endParaRPr lang="en-GB" sz="500" dirty="0"/>
              </a:p>
              <a:p>
                <a:pPr marL="0" indent="0">
                  <a:lnSpc>
                    <a:spcPct val="100000"/>
                  </a:lnSpc>
                  <a:spcBef>
                    <a:spcPts val="0"/>
                  </a:spcBef>
                  <a:buNone/>
                  <a:tabLst>
                    <a:tab pos="439738" algn="l"/>
                    <a:tab pos="881063" algn="l"/>
                    <a:tab pos="1330325" algn="l"/>
                    <a:tab pos="1770063" algn="l"/>
                  </a:tabLst>
                </a:pPr>
                <a:r>
                  <a:rPr lang="en-GB" dirty="0"/>
                  <a:t>	</a:t>
                </a:r>
                <a:r>
                  <a:rPr lang="en-GB" b="1" dirty="0"/>
                  <a:t>for</a:t>
                </a:r>
                <a:r>
                  <a:rPr lang="en-GB" dirty="0"/>
                  <a:t> </a:t>
                </a:r>
                <a14:m>
                  <m:oMath xmlns:m="http://schemas.openxmlformats.org/officeDocument/2006/math">
                    <m:r>
                      <a:rPr lang="de-DE" i="1">
                        <a:latin typeface="Cambria Math" panose="02040503050406030204" pitchFamily="18" charset="0"/>
                      </a:rPr>
                      <m:t>𝑗</m:t>
                    </m:r>
                    <m:r>
                      <a:rPr lang="de-DE" i="1">
                        <a:latin typeface="Cambria Math" panose="02040503050406030204" pitchFamily="18" charset="0"/>
                      </a:rPr>
                      <m:t>=1</m:t>
                    </m:r>
                  </m:oMath>
                </a14:m>
                <a:r>
                  <a:rPr lang="en-GB" dirty="0"/>
                  <a:t> </a:t>
                </a:r>
                <a:r>
                  <a:rPr lang="en-GB" b="1" dirty="0"/>
                  <a:t>to</a:t>
                </a:r>
                <a:r>
                  <a:rPr lang="en-GB" dirty="0"/>
                  <a:t> </a:t>
                </a:r>
                <a14:m>
                  <m:oMath xmlns:m="http://schemas.openxmlformats.org/officeDocument/2006/math">
                    <m:r>
                      <a:rPr lang="en-GB" i="1" dirty="0">
                        <a:latin typeface="Cambria Math" panose="02040503050406030204" pitchFamily="18" charset="0"/>
                      </a:rPr>
                      <m:t>𝑁</m:t>
                    </m:r>
                  </m:oMath>
                </a14:m>
                <a:r>
                  <a:rPr lang="en-GB" dirty="0"/>
                  <a:t> </a:t>
                </a:r>
                <a:r>
                  <a:rPr lang="en-GB" b="1" dirty="0"/>
                  <a:t>do</a:t>
                </a:r>
              </a:p>
              <a:p>
                <a:pPr marL="0" indent="0">
                  <a:lnSpc>
                    <a:spcPct val="100000"/>
                  </a:lnSpc>
                  <a:spcBef>
                    <a:spcPts val="0"/>
                  </a:spcBef>
                  <a:buNone/>
                  <a:tabLst>
                    <a:tab pos="439738" algn="l"/>
                    <a:tab pos="881063" algn="l"/>
                    <a:tab pos="1330325" algn="l"/>
                    <a:tab pos="1770063" algn="l"/>
                  </a:tabLst>
                </a:pPr>
                <a:r>
                  <a:rPr lang="en-GB" b="1" dirty="0"/>
                  <a:t>		for each </a:t>
                </a:r>
                <a14:m>
                  <m:oMath xmlns:m="http://schemas.openxmlformats.org/officeDocument/2006/math">
                    <m:r>
                      <a:rPr lang="de-DE" b="0" i="1" dirty="0" smtClean="0">
                        <a:latin typeface="Cambria Math" panose="02040503050406030204" pitchFamily="18" charset="0"/>
                      </a:rPr>
                      <m:t>𝑆</m:t>
                    </m:r>
                  </m:oMath>
                </a14:m>
                <a:r>
                  <a:rPr lang="en-GB" dirty="0"/>
                  <a:t> in </a:t>
                </a:r>
                <a14:m>
                  <m:oMath xmlns:m="http://schemas.openxmlformats.org/officeDocument/2006/math">
                    <m:r>
                      <a:rPr lang="en-GB" b="1" i="1" dirty="0">
                        <a:latin typeface="Cambria Math" panose="02040503050406030204" pitchFamily="18" charset="0"/>
                      </a:rPr>
                      <m:t>𝑺</m:t>
                    </m:r>
                  </m:oMath>
                </a14:m>
                <a:r>
                  <a:rPr lang="en-GB" dirty="0"/>
                  <a:t> </a:t>
                </a:r>
                <a:r>
                  <a:rPr lang="en-GB" b="1" dirty="0"/>
                  <a:t>do</a:t>
                </a:r>
              </a:p>
              <a:p>
                <a:pPr marL="0" indent="0">
                  <a:lnSpc>
                    <a:spcPct val="100000"/>
                  </a:lnSpc>
                  <a:spcBef>
                    <a:spcPts val="0"/>
                  </a:spcBef>
                  <a:buNone/>
                  <a:tabLst>
                    <a:tab pos="439738" algn="l"/>
                    <a:tab pos="881063" algn="l"/>
                    <a:tab pos="1330325" algn="l"/>
                    <a:tab pos="1770063" algn="l"/>
                  </a:tabLst>
                </a:pPr>
                <a:r>
                  <a:rPr lang="en-GB" dirty="0"/>
                  <a:t>			Sample the value </a:t>
                </a:r>
                <a14:m>
                  <m:oMath xmlns:m="http://schemas.openxmlformats.org/officeDocument/2006/math">
                    <m:r>
                      <a:rPr lang="de-DE" b="0" i="1" dirty="0" smtClean="0">
                        <a:latin typeface="Cambria Math" panose="02040503050406030204" pitchFamily="18" charset="0"/>
                      </a:rPr>
                      <m:t>𝑠</m:t>
                    </m:r>
                  </m:oMath>
                </a14:m>
                <a:r>
                  <a:rPr lang="en-GB" dirty="0"/>
                  <a:t> of </a:t>
                </a:r>
                <a14:m>
                  <m:oMath xmlns:m="http://schemas.openxmlformats.org/officeDocument/2006/math">
                    <m:r>
                      <a:rPr lang="de-DE" b="0" i="1" dirty="0" smtClean="0">
                        <a:latin typeface="Cambria Math" panose="02040503050406030204" pitchFamily="18" charset="0"/>
                      </a:rPr>
                      <m:t>𝑆</m:t>
                    </m:r>
                  </m:oMath>
                </a14:m>
                <a:r>
                  <a:rPr lang="de-DE" dirty="0"/>
                  <a:t> </a:t>
                </a:r>
                <a:r>
                  <a:rPr lang="en-GB" dirty="0"/>
                  <a:t>to replace in </a:t>
                </a:r>
                <a14:m>
                  <m:oMath xmlns:m="http://schemas.openxmlformats.org/officeDocument/2006/math">
                    <m:r>
                      <a:rPr lang="en-GB" b="1" i="1">
                        <a:latin typeface="Cambria Math" panose="02040503050406030204" pitchFamily="18" charset="0"/>
                      </a:rPr>
                      <m:t>𝒓</m:t>
                    </m:r>
                  </m:oMath>
                </a14:m>
                <a:r>
                  <a:rPr lang="en-GB" dirty="0"/>
                  <a:t> from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𝑆</m:t>
                        </m:r>
                        <m:r>
                          <a:rPr lang="de-DE" b="0" i="1" dirty="0" smtClean="0">
                            <a:latin typeface="Cambria Math" panose="02040503050406030204" pitchFamily="18" charset="0"/>
                          </a:rPr>
                          <m:t>|</m:t>
                        </m:r>
                        <m:r>
                          <a:rPr lang="de-DE" b="0" i="1" dirty="0" smtClean="0">
                            <a:latin typeface="Cambria Math" panose="02040503050406030204" pitchFamily="18" charset="0"/>
                          </a:rPr>
                          <m:t>𝑚𝑏</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𝑆</m:t>
                            </m:r>
                          </m:e>
                        </m:d>
                      </m:e>
                    </m:d>
                  </m:oMath>
                </a14:m>
                <a:r>
                  <a:rPr lang="en-GB" dirty="0"/>
                  <a:t> </a:t>
                </a:r>
              </a:p>
              <a:p>
                <a:pPr marL="0" indent="0">
                  <a:lnSpc>
                    <a:spcPct val="100000"/>
                  </a:lnSpc>
                  <a:spcBef>
                    <a:spcPts val="0"/>
                  </a:spcBef>
                  <a:buNone/>
                  <a:tabLst>
                    <a:tab pos="439738" algn="l"/>
                    <a:tab pos="881063" algn="l"/>
                    <a:tab pos="1330325" algn="l"/>
                    <a:tab pos="1770063" algn="l"/>
                    <a:tab pos="2263775" algn="l"/>
                  </a:tabLst>
                </a:pPr>
                <a:r>
                  <a:rPr lang="en-GB" dirty="0"/>
                  <a:t>					given the values of </a:t>
                </a:r>
                <a14:m>
                  <m:oMath xmlns:m="http://schemas.openxmlformats.org/officeDocument/2006/math">
                    <m:r>
                      <a:rPr lang="de-DE" b="0" i="1" dirty="0" smtClean="0">
                        <a:latin typeface="Cambria Math" panose="02040503050406030204" pitchFamily="18" charset="0"/>
                      </a:rPr>
                      <m:t>𝑀𝐵</m:t>
                    </m:r>
                    <m:d>
                      <m:dPr>
                        <m:ctrlPr>
                          <a:rPr lang="de-DE" i="1" dirty="0">
                            <a:latin typeface="Cambria Math" panose="02040503050406030204" pitchFamily="18" charset="0"/>
                          </a:rPr>
                        </m:ctrlPr>
                      </m:dPr>
                      <m:e>
                        <m:r>
                          <a:rPr lang="de-DE" b="0" i="1" dirty="0" smtClean="0">
                            <a:latin typeface="Cambria Math" panose="02040503050406030204" pitchFamily="18" charset="0"/>
                          </a:rPr>
                          <m:t>𝑆</m:t>
                        </m:r>
                      </m:e>
                    </m:d>
                  </m:oMath>
                </a14:m>
                <a:r>
                  <a:rPr lang="en-GB" dirty="0"/>
                  <a:t> in</a:t>
                </a:r>
                <a:r>
                  <a:rPr lang="en-GB" b="1" dirty="0"/>
                  <a:t> </a:t>
                </a:r>
                <a14:m>
                  <m:oMath xmlns:m="http://schemas.openxmlformats.org/officeDocument/2006/math">
                    <m:r>
                      <a:rPr lang="en-GB" b="1" i="1">
                        <a:latin typeface="Cambria Math" panose="02040503050406030204" pitchFamily="18" charset="0"/>
                      </a:rPr>
                      <m:t>𝒓</m:t>
                    </m:r>
                  </m:oMath>
                </a14:m>
                <a:endParaRPr lang="en-GB" dirty="0"/>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de-DE" b="0" i="1" dirty="0" smtClean="0">
                        <a:latin typeface="Cambria Math" panose="02040503050406030204" pitchFamily="18" charset="0"/>
                      </a:rPr>
                      <m:t>𝐶</m:t>
                    </m:r>
                    <m:d>
                      <m:dPr>
                        <m:begChr m:val="["/>
                        <m:endChr m:val="]"/>
                        <m:ctrlPr>
                          <a:rPr lang="de-DE" i="1" dirty="0">
                            <a:latin typeface="Cambria Math" panose="02040503050406030204" pitchFamily="18" charset="0"/>
                          </a:rPr>
                        </m:ctrlPr>
                      </m:dPr>
                      <m:e>
                        <m:r>
                          <a:rPr lang="de-DE" b="0" i="1" dirty="0" smtClean="0">
                            <a:latin typeface="Cambria Math" panose="02040503050406030204" pitchFamily="18" charset="0"/>
                          </a:rPr>
                          <m:t>𝑟</m:t>
                        </m:r>
                      </m:e>
                    </m:d>
                    <m:r>
                      <a:rPr lang="de-DE"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𝐶</m:t>
                    </m:r>
                    <m:d>
                      <m:dPr>
                        <m:begChr m:val="["/>
                        <m:endChr m:val="]"/>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𝑟</m:t>
                        </m:r>
                      </m:e>
                    </m:d>
                    <m:r>
                      <a:rPr lang="de-DE"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1</m:t>
                    </m:r>
                  </m:oMath>
                </a14:m>
                <a:r>
                  <a:rPr lang="en-GB" dirty="0"/>
                  <a:t> where </a:t>
                </a:r>
                <a14:m>
                  <m:oMath xmlns:m="http://schemas.openxmlformats.org/officeDocument/2006/math">
                    <m:r>
                      <a:rPr lang="de-DE" i="1" dirty="0">
                        <a:latin typeface="Cambria Math" panose="02040503050406030204" pitchFamily="18" charset="0"/>
                        <a:ea typeface="Cambria Math" panose="02040503050406030204" pitchFamily="18" charset="0"/>
                      </a:rPr>
                      <m:t>𝑟</m:t>
                    </m:r>
                  </m:oMath>
                </a14:m>
                <a:r>
                  <a:rPr lang="en-GB" dirty="0"/>
                  <a:t> is the value of </a:t>
                </a:r>
                <a14:m>
                  <m:oMath xmlns:m="http://schemas.openxmlformats.org/officeDocument/2006/math">
                    <m:r>
                      <a:rPr lang="de-DE" i="1" dirty="0">
                        <a:latin typeface="Cambria Math" panose="02040503050406030204" pitchFamily="18" charset="0"/>
                        <a:ea typeface="Cambria Math" panose="02040503050406030204" pitchFamily="18" charset="0"/>
                      </a:rPr>
                      <m:t>𝑅</m:t>
                    </m:r>
                  </m:oMath>
                </a14:m>
                <a:r>
                  <a:rPr lang="en-GB" dirty="0"/>
                  <a:t> in </a:t>
                </a:r>
                <a14:m>
                  <m:oMath xmlns:m="http://schemas.openxmlformats.org/officeDocument/2006/math">
                    <m:r>
                      <a:rPr lang="en-GB" b="1" i="1" dirty="0">
                        <a:latin typeface="Cambria Math" panose="02040503050406030204" pitchFamily="18" charset="0"/>
                      </a:rPr>
                      <m:t>𝒓</m:t>
                    </m:r>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return</a:t>
                </a:r>
                <a:r>
                  <a:rPr lang="en-GB" dirty="0"/>
                  <a:t> </a:t>
                </a:r>
                <a14:m>
                  <m:oMath xmlns:m="http://schemas.openxmlformats.org/officeDocument/2006/math">
                    <m:r>
                      <m:rPr>
                        <m:nor/>
                      </m:rPr>
                      <a:rPr lang="de-DE">
                        <a:latin typeface="Cambria Math" panose="02040503050406030204" pitchFamily="18" charset="0"/>
                      </a:rPr>
                      <m:t>Normalise</m:t>
                    </m:r>
                    <m:d>
                      <m:dPr>
                        <m:ctrlPr>
                          <a:rPr lang="de-DE" i="1">
                            <a:latin typeface="Cambria Math" panose="02040503050406030204" pitchFamily="18" charset="0"/>
                          </a:rPr>
                        </m:ctrlPr>
                      </m:dPr>
                      <m:e>
                        <m:r>
                          <a:rPr lang="de-DE" i="1">
                            <a:latin typeface="Cambria Math" panose="02040503050406030204" pitchFamily="18" charset="0"/>
                          </a:rPr>
                          <m:t>𝑊</m:t>
                        </m:r>
                      </m:e>
                    </m:d>
                  </m:oMath>
                </a14:m>
                <a:endParaRPr lang="en-GB" dirty="0"/>
              </a:p>
              <a:p>
                <a:pPr marL="0" indent="0">
                  <a:lnSpc>
                    <a:spcPct val="100000"/>
                  </a:lnSpc>
                  <a:spcBef>
                    <a:spcPts val="0"/>
                  </a:spcBef>
                  <a:buNone/>
                  <a:tabLst>
                    <a:tab pos="438150" algn="l"/>
                    <a:tab pos="881063" algn="l"/>
                    <a:tab pos="1331913" algn="l"/>
                    <a:tab pos="1770063" algn="l"/>
                    <a:tab pos="7593013" algn="r"/>
                  </a:tabLst>
                </a:pPr>
                <a:endParaRPr lang="en-GB" sz="1300" dirty="0"/>
              </a:p>
              <a:p>
                <a:r>
                  <a:rPr lang="en-GB" dirty="0"/>
                  <a:t>State of network = current assignment to all randvars </a:t>
                </a:r>
                <a14:m>
                  <m:oMath xmlns:m="http://schemas.openxmlformats.org/officeDocument/2006/math">
                    <m:r>
                      <a:rPr lang="en-GB" b="1" i="1" dirty="0">
                        <a:latin typeface="Cambria Math" panose="02040503050406030204" pitchFamily="18" charset="0"/>
                      </a:rPr>
                      <m:t>𝒓</m:t>
                    </m:r>
                  </m:oMath>
                </a14:m>
                <a:endParaRPr lang="en-GB" dirty="0"/>
              </a:p>
              <a:p>
                <a:r>
                  <a:rPr lang="en-GB" dirty="0"/>
                  <a:t>Generate next state by sampling one randvar given Markov blanket </a:t>
                </a:r>
                <a14:m>
                  <m:oMath xmlns:m="http://schemas.openxmlformats.org/officeDocument/2006/math">
                    <m:r>
                      <a:rPr lang="de-DE" i="1" dirty="0">
                        <a:latin typeface="Cambria Math" panose="02040503050406030204" pitchFamily="18" charset="0"/>
                      </a:rPr>
                      <m:t>𝑀𝐵</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r>
                  <a:rPr lang="en-GB" dirty="0"/>
                  <a:t> with values </a:t>
                </a:r>
                <a14:m>
                  <m:oMath xmlns:m="http://schemas.openxmlformats.org/officeDocument/2006/math">
                    <m:r>
                      <a:rPr lang="de-DE" i="1" dirty="0">
                        <a:latin typeface="Cambria Math" panose="02040503050406030204" pitchFamily="18" charset="0"/>
                      </a:rPr>
                      <m:t>𝑚𝑏</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r>
                  <a:rPr lang="en-GB" dirty="0"/>
                  <a:t> in current state</a:t>
                </a:r>
              </a:p>
              <a:p>
                <a:pPr lvl="1"/>
                <a:r>
                  <a:rPr lang="en-GB" dirty="0"/>
                  <a:t>Sample each randvar in turn, keeping evidence fixed</a:t>
                </a:r>
              </a:p>
              <a:p>
                <a:pPr lvl="2"/>
                <a:r>
                  <a:rPr lang="en-GB" dirty="0"/>
                  <a:t>Can also choose a randvar to sample at random each time</a:t>
                </a:r>
              </a:p>
              <a:p>
                <a:pPr marL="0" indent="0">
                  <a:lnSpc>
                    <a:spcPct val="100000"/>
                  </a:lnSpc>
                  <a:spcBef>
                    <a:spcPts val="0"/>
                  </a:spcBef>
                  <a:buNone/>
                  <a:tabLst>
                    <a:tab pos="438150" algn="l"/>
                    <a:tab pos="881063" algn="l"/>
                    <a:tab pos="1331913" algn="l"/>
                    <a:tab pos="1770063" algn="l"/>
                    <a:tab pos="7593013" algn="r"/>
                  </a:tabLst>
                </a:pPr>
                <a:endParaRPr lang="en-GB" dirty="0"/>
              </a:p>
              <a:p>
                <a:pPr marL="0" indent="0">
                  <a:buNone/>
                </a:pPr>
                <a:endParaRPr lang="en-GB" dirty="0"/>
              </a:p>
            </p:txBody>
          </p:sp>
        </mc:Choice>
        <mc:Fallback xmlns="">
          <p:sp>
            <p:nvSpPr>
              <p:cNvPr id="3" name="Content Placeholder 2">
                <a:extLst>
                  <a:ext uri="{FF2B5EF4-FFF2-40B4-BE49-F238E27FC236}">
                    <a16:creationId xmlns:a16="http://schemas.microsoft.com/office/drawing/2014/main" id="{DAAF3DAB-6F8D-0B48-8F83-5D0261BA34D9}"/>
                  </a:ext>
                </a:extLst>
              </p:cNvPr>
              <p:cNvSpPr>
                <a:spLocks noGrp="1" noRot="1" noChangeAspect="1" noMove="1" noResize="1" noEditPoints="1" noAdjustHandles="1" noChangeArrowheads="1" noChangeShapeType="1" noTextEdit="1"/>
              </p:cNvSpPr>
              <p:nvPr>
                <p:ph idx="1"/>
              </p:nvPr>
            </p:nvSpPr>
            <p:spPr>
              <a:xfrm>
                <a:off x="628650" y="1158240"/>
                <a:ext cx="7989368" cy="5493414"/>
              </a:xfrm>
              <a:blipFill>
                <a:blip r:embed="rId2"/>
                <a:stretch>
                  <a:fillRect l="-952" t="-1613" r="-15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C4408CA-6B80-B143-979E-A6B5FE604C2B}"/>
              </a:ext>
            </a:extLst>
          </p:cNvPr>
          <p:cNvSpPr>
            <a:spLocks noGrp="1"/>
          </p:cNvSpPr>
          <p:nvPr>
            <p:ph type="sldNum" sz="quarter" idx="12"/>
          </p:nvPr>
        </p:nvSpPr>
        <p:spPr/>
        <p:txBody>
          <a:bodyPr/>
          <a:lstStyle/>
          <a:p>
            <a:fld id="{67C9959E-8E6B-B04C-9955-EA096F41CA7A}" type="slidenum">
              <a:rPr lang="en-GB" smtClean="0"/>
              <a:t>37</a:t>
            </a:fld>
            <a:endParaRPr lang="en-GB"/>
          </a:p>
        </p:txBody>
      </p:sp>
    </p:spTree>
    <p:extLst>
      <p:ext uri="{BB962C8B-B14F-4D97-AF65-F5344CB8AC3E}">
        <p14:creationId xmlns:p14="http://schemas.microsoft.com/office/powerpoint/2010/main" val="646133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5AC6-8FAB-D146-8ECA-A0C7BDD6514E}"/>
              </a:ext>
            </a:extLst>
          </p:cNvPr>
          <p:cNvSpPr>
            <a:spLocks noGrp="1"/>
          </p:cNvSpPr>
          <p:nvPr>
            <p:ph type="title"/>
          </p:nvPr>
        </p:nvSpPr>
        <p:spPr/>
        <p:txBody>
          <a:bodyPr/>
          <a:lstStyle/>
          <a:p>
            <a:r>
              <a:rPr lang="en-GB" dirty="0"/>
              <a:t>Gibbs and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992CB7-7BCA-F647-AE63-61B908F431C7}"/>
                  </a:ext>
                </a:extLst>
              </p:cNvPr>
              <p:cNvSpPr>
                <a:spLocks noGrp="1"/>
              </p:cNvSpPr>
              <p:nvPr>
                <p:ph idx="1"/>
              </p:nvPr>
            </p:nvSpPr>
            <p:spPr/>
            <p:txBody>
              <a:bodyPr/>
              <a:lstStyle/>
              <a:p>
                <a:r>
                  <a:rPr lang="en-GB" dirty="0"/>
                  <a:t>We have assignments for each randvar in </a:t>
                </a:r>
                <a14:m>
                  <m:oMath xmlns:m="http://schemas.openxmlformats.org/officeDocument/2006/math">
                    <m:r>
                      <a:rPr lang="en-GB" i="1" dirty="0" smtClean="0">
                        <a:latin typeface="Cambria Math" panose="02040503050406030204" pitchFamily="18" charset="0"/>
                      </a:rPr>
                      <m:t>𝐹</m:t>
                    </m:r>
                  </m:oMath>
                </a14:m>
                <a:endParaRPr lang="en-GB" dirty="0"/>
              </a:p>
              <a:p>
                <a:r>
                  <a:rPr lang="en-GB" dirty="0"/>
                  <a:t>We need to sample from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𝑆</m:t>
                        </m:r>
                        <m:r>
                          <a:rPr lang="de-DE" i="1" dirty="0">
                            <a:latin typeface="Cambria Math" panose="02040503050406030204" pitchFamily="18" charset="0"/>
                          </a:rPr>
                          <m:t>|</m:t>
                        </m:r>
                        <m:r>
                          <a:rPr lang="de-DE" i="1" dirty="0">
                            <a:latin typeface="Cambria Math" panose="02040503050406030204" pitchFamily="18" charset="0"/>
                          </a:rPr>
                          <m:t>𝑚𝑏</m:t>
                        </m:r>
                        <m:d>
                          <m:dPr>
                            <m:ctrlPr>
                              <a:rPr lang="de-DE" i="1" dirty="0">
                                <a:latin typeface="Cambria Math" panose="02040503050406030204" pitchFamily="18" charset="0"/>
                              </a:rPr>
                            </m:ctrlPr>
                          </m:dPr>
                          <m:e>
                            <m:r>
                              <a:rPr lang="de-DE" i="1" dirty="0">
                                <a:latin typeface="Cambria Math" panose="02040503050406030204" pitchFamily="18" charset="0"/>
                              </a:rPr>
                              <m:t>𝑆</m:t>
                            </m:r>
                          </m:e>
                        </m:d>
                      </m:e>
                    </m:d>
                  </m:oMath>
                </a14:m>
                <a:endParaRPr lang="en-GB" dirty="0"/>
              </a:p>
              <a:p>
                <a:pPr lvl="1"/>
                <a:r>
                  <a:rPr lang="en-GB" dirty="0"/>
                  <a:t>In example below, </a:t>
                </a:r>
                <a:br>
                  <a:rPr lang="en-GB" dirty="0"/>
                </a:br>
                <a:r>
                  <a:rPr lang="en-GB" dirty="0"/>
                  <a:t>sample from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b="0" i="1" dirty="0" smtClean="0">
                            <a:latin typeface="Cambria Math" panose="02040503050406030204" pitchFamily="18" charset="0"/>
                          </a:rPr>
                          <m:t>𝑋</m:t>
                        </m:r>
                        <m:r>
                          <a:rPr lang="de-DE" i="1" dirty="0">
                            <a:latin typeface="Cambria Math" panose="02040503050406030204" pitchFamily="18" charset="0"/>
                          </a:rPr>
                          <m:t>|</m:t>
                        </m:r>
                        <m:r>
                          <a:rPr lang="de-DE" i="1" dirty="0">
                            <a:latin typeface="Cambria Math" panose="02040503050406030204" pitchFamily="18" charset="0"/>
                          </a:rPr>
                          <m:t>𝑚𝑏</m:t>
                        </m:r>
                        <m:d>
                          <m:dPr>
                            <m:ctrlPr>
                              <a:rPr lang="de-DE" i="1" dirty="0">
                                <a:latin typeface="Cambria Math" panose="02040503050406030204" pitchFamily="18" charset="0"/>
                              </a:rPr>
                            </m:ctrlPr>
                          </m:dPr>
                          <m:e>
                            <m:r>
                              <a:rPr lang="de-DE" b="0" i="1" dirty="0" smtClean="0">
                                <a:latin typeface="Cambria Math" panose="02040503050406030204" pitchFamily="18" charset="0"/>
                              </a:rPr>
                              <m:t>𝑋</m:t>
                            </m:r>
                          </m:e>
                        </m:d>
                      </m:e>
                    </m:d>
                    <m:r>
                      <a:rPr lang="de-DE" b="0" i="1" dirty="0" smtClean="0">
                        <a:latin typeface="Cambria Math" panose="02040503050406030204" pitchFamily="18" charset="0"/>
                      </a:rPr>
                      <m:t>=</m:t>
                    </m:r>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3</m:t>
                            </m:r>
                          </m:sub>
                        </m:sSub>
                      </m:e>
                    </m:d>
                  </m:oMath>
                </a14:m>
                <a:endParaRPr lang="en-GB" dirty="0"/>
              </a:p>
              <a:p>
                <a:r>
                  <a:rPr lang="en-GB" dirty="0"/>
                  <a:t>Since</a:t>
                </a:r>
                <a:r>
                  <a:rPr lang="de-DE" dirty="0"/>
                  <a:t> </a:t>
                </a:r>
                <a14:m>
                  <m:oMath xmlns:m="http://schemas.openxmlformats.org/officeDocument/2006/math">
                    <m:r>
                      <a:rPr lang="de-DE" i="1" dirty="0">
                        <a:latin typeface="Cambria Math" panose="02040503050406030204" pitchFamily="18" charset="0"/>
                      </a:rPr>
                      <m:t>𝑆</m:t>
                    </m:r>
                  </m:oMath>
                </a14:m>
                <a:r>
                  <a:rPr lang="en-GB" dirty="0"/>
                  <a:t> independent from all other randvars given </a:t>
                </a:r>
                <a14:m>
                  <m:oMath xmlns:m="http://schemas.openxmlformats.org/officeDocument/2006/math">
                    <m:r>
                      <a:rPr lang="de-DE" b="0" i="1" dirty="0" smtClean="0">
                        <a:latin typeface="Cambria Math" panose="02040503050406030204" pitchFamily="18" charset="0"/>
                      </a:rPr>
                      <m:t>𝑀𝐵</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r>
                  <a:rPr lang="en-GB" dirty="0"/>
                  <a:t> and we have values for </a:t>
                </a:r>
                <a14:m>
                  <m:oMath xmlns:m="http://schemas.openxmlformats.org/officeDocument/2006/math">
                    <m:r>
                      <a:rPr lang="de-DE" b="0" i="1" dirty="0" smtClean="0">
                        <a:latin typeface="Cambria Math" panose="02040503050406030204" pitchFamily="18" charset="0"/>
                      </a:rPr>
                      <m:t>𝑀𝐵</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r>
                  <a:rPr lang="en-GB" dirty="0"/>
                  <a:t>, i.e., </a:t>
                </a:r>
                <a14:m>
                  <m:oMath xmlns:m="http://schemas.openxmlformats.org/officeDocument/2006/math">
                    <m:r>
                      <a:rPr lang="de-DE" i="1" dirty="0">
                        <a:latin typeface="Cambria Math" panose="02040503050406030204" pitchFamily="18" charset="0"/>
                      </a:rPr>
                      <m:t>𝑚𝑏</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r>
                  <a:rPr lang="en-GB" dirty="0"/>
                  <a:t>, we only need to consider the normalised product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𝑚𝑏</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e>
                    </m:d>
                  </m:oMath>
                </a14:m>
                <a:r>
                  <a:rPr lang="en-GB" dirty="0"/>
                  <a:t> of the factors between </a:t>
                </a:r>
                <a14:m>
                  <m:oMath xmlns:m="http://schemas.openxmlformats.org/officeDocument/2006/math">
                    <m:r>
                      <a:rPr lang="de-DE" i="1" dirty="0">
                        <a:latin typeface="Cambria Math" panose="02040503050406030204" pitchFamily="18" charset="0"/>
                      </a:rPr>
                      <m:t>𝑋</m:t>
                    </m:r>
                  </m:oMath>
                </a14:m>
                <a:r>
                  <a:rPr lang="en-GB" dirty="0"/>
                  <a:t> and </a:t>
                </a:r>
                <a14:m>
                  <m:oMath xmlns:m="http://schemas.openxmlformats.org/officeDocument/2006/math">
                    <m:r>
                      <a:rPr lang="de-DE" i="1" dirty="0">
                        <a:latin typeface="Cambria Math" panose="02040503050406030204" pitchFamily="18" charset="0"/>
                      </a:rPr>
                      <m:t>𝑀𝐵</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r>
                  <a:rPr lang="en-GB" dirty="0"/>
                  <a:t> set to </a:t>
                </a:r>
                <a14:m>
                  <m:oMath xmlns:m="http://schemas.openxmlformats.org/officeDocument/2006/math">
                    <m:r>
                      <a:rPr lang="de-DE" i="1" dirty="0">
                        <a:latin typeface="Cambria Math" panose="02040503050406030204" pitchFamily="18" charset="0"/>
                      </a:rPr>
                      <m:t>𝑚𝑏</m:t>
                    </m:r>
                    <m:d>
                      <m:dPr>
                        <m:ctrlPr>
                          <a:rPr lang="de-DE" i="1" dirty="0">
                            <a:latin typeface="Cambria Math" panose="02040503050406030204" pitchFamily="18" charset="0"/>
                          </a:rPr>
                        </m:ctrlPr>
                      </m:dPr>
                      <m:e>
                        <m:r>
                          <a:rPr lang="de-DE" i="1" dirty="0">
                            <a:latin typeface="Cambria Math" panose="02040503050406030204" pitchFamily="18" charset="0"/>
                          </a:rPr>
                          <m:t>𝑆</m:t>
                        </m:r>
                      </m:e>
                    </m:d>
                  </m:oMath>
                </a14:m>
                <a:endParaRPr lang="en-GB" dirty="0"/>
              </a:p>
              <a:p>
                <a:pPr lvl="1"/>
                <a:r>
                  <a:rPr lang="en-GB" dirty="0"/>
                  <a:t>E.g., </a:t>
                </a:r>
                <a14:m>
                  <m:oMath xmlns:m="http://schemas.openxmlformats.org/officeDocument/2006/math">
                    <m:r>
                      <a:rPr lang="en-GB"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𝑁</m:t>
                            </m:r>
                          </m:e>
                          <m:sub>
                            <m:r>
                              <a:rPr lang="de-DE" i="1">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𝑁</m:t>
                            </m:r>
                          </m:e>
                          <m:sub>
                            <m:r>
                              <a:rPr lang="de-DE" i="1">
                                <a:latin typeface="Cambria Math" panose="02040503050406030204" pitchFamily="18" charset="0"/>
                                <a:ea typeface="Cambria Math" panose="02040503050406030204" pitchFamily="18" charset="0"/>
                              </a:rPr>
                              <m:t>2</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𝑁</m:t>
                            </m:r>
                          </m:e>
                          <m:sub>
                            <m:r>
                              <a:rPr lang="de-DE" i="1">
                                <a:latin typeface="Cambria Math" panose="02040503050406030204" pitchFamily="18" charset="0"/>
                                <a:ea typeface="Cambria Math" panose="02040503050406030204" pitchFamily="18" charset="0"/>
                              </a:rPr>
                              <m:t>3</m:t>
                            </m:r>
                          </m:sub>
                        </m:sSub>
                      </m:e>
                    </m:d>
                  </m:oMath>
                </a14:m>
                <a:endParaRPr lang="en-GB" dirty="0"/>
              </a:p>
              <a:p>
                <a:pPr lvl="2"/>
                <a14:m>
                  <m:oMath xmlns:m="http://schemas.openxmlformats.org/officeDocument/2006/math">
                    <m:r>
                      <a:rPr lang="en-GB"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𝑛</m:t>
                            </m:r>
                          </m:e>
                          <m:sub>
                            <m:r>
                              <a:rPr lang="de-DE" b="0" i="1" smtClean="0">
                                <a:latin typeface="Cambria Math" panose="02040503050406030204" pitchFamily="18" charset="0"/>
                                <a:ea typeface="Cambria Math" panose="02040503050406030204" pitchFamily="18" charset="0"/>
                              </a:rPr>
                              <m:t>1</m:t>
                            </m:r>
                          </m:sub>
                        </m:sSub>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𝑛</m:t>
                            </m:r>
                          </m:e>
                          <m:sub>
                            <m:r>
                              <a:rPr lang="de-DE" b="0" i="1" smtClean="0">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𝑛</m:t>
                            </m:r>
                          </m:e>
                          <m:sub>
                            <m:r>
                              <a:rPr lang="de-DE" b="0" i="1" smtClean="0">
                                <a:latin typeface="Cambria Math" panose="02040503050406030204" pitchFamily="18" charset="0"/>
                                <a:ea typeface="Cambria Math" panose="02040503050406030204" pitchFamily="18" charset="0"/>
                              </a:rPr>
                              <m:t>3</m:t>
                            </m:r>
                          </m:sub>
                        </m:sSub>
                      </m:e>
                    </m:d>
                  </m:oMath>
                </a14:m>
                <a:r>
                  <a:rPr lang="en-GB" dirty="0"/>
                  <a:t> and normalise</a:t>
                </a:r>
              </a:p>
              <a:p>
                <a:pPr lvl="1"/>
                <a:endParaRPr lang="en-GB" dirty="0"/>
              </a:p>
            </p:txBody>
          </p:sp>
        </mc:Choice>
        <mc:Fallback xmlns="">
          <p:sp>
            <p:nvSpPr>
              <p:cNvPr id="3" name="Content Placeholder 2">
                <a:extLst>
                  <a:ext uri="{FF2B5EF4-FFF2-40B4-BE49-F238E27FC236}">
                    <a16:creationId xmlns:a16="http://schemas.microsoft.com/office/drawing/2014/main" id="{84992CB7-7BCA-F647-AE63-61B908F431C7}"/>
                  </a:ext>
                </a:extLst>
              </p:cNvPr>
              <p:cNvSpPr>
                <a:spLocks noGrp="1" noRot="1" noChangeAspect="1" noMove="1" noResize="1" noEditPoints="1" noAdjustHandles="1" noChangeArrowheads="1" noChangeShapeType="1" noTextEdit="1"/>
              </p:cNvSpPr>
              <p:nvPr>
                <p:ph idx="1"/>
              </p:nvPr>
            </p:nvSpPr>
            <p:spPr>
              <a:blipFill>
                <a:blip r:embed="rId2"/>
                <a:stretch>
                  <a:fillRect l="-1447" t="-1768"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37C510D-BF56-774E-B4BF-807BCC4D2DA7}"/>
              </a:ext>
            </a:extLst>
          </p:cNvPr>
          <p:cNvSpPr>
            <a:spLocks noGrp="1"/>
          </p:cNvSpPr>
          <p:nvPr>
            <p:ph type="sldNum" sz="quarter" idx="12"/>
          </p:nvPr>
        </p:nvSpPr>
        <p:spPr/>
        <p:txBody>
          <a:bodyPr/>
          <a:lstStyle/>
          <a:p>
            <a:fld id="{67C9959E-8E6B-B04C-9955-EA096F41CA7A}" type="slidenum">
              <a:rPr lang="en-GB" smtClean="0"/>
              <a:t>38</a:t>
            </a:fld>
            <a:endParaRPr lang="en-GB"/>
          </a:p>
        </p:txBody>
      </p:sp>
      <p:grpSp>
        <p:nvGrpSpPr>
          <p:cNvPr id="29" name="Group 28">
            <a:extLst>
              <a:ext uri="{FF2B5EF4-FFF2-40B4-BE49-F238E27FC236}">
                <a16:creationId xmlns:a16="http://schemas.microsoft.com/office/drawing/2014/main" id="{41167C0C-3B7F-BA45-8A2B-4ABDB7C47E3E}"/>
              </a:ext>
            </a:extLst>
          </p:cNvPr>
          <p:cNvGrpSpPr/>
          <p:nvPr/>
        </p:nvGrpSpPr>
        <p:grpSpPr>
          <a:xfrm>
            <a:off x="5654002" y="5234078"/>
            <a:ext cx="3268259" cy="1341724"/>
            <a:chOff x="4748265" y="5241021"/>
            <a:chExt cx="3268259" cy="1341724"/>
          </a:xfrm>
        </p:grpSpPr>
        <p:sp>
          <p:nvSpPr>
            <p:cNvPr id="30" name="Donut 29">
              <a:extLst>
                <a:ext uri="{FF2B5EF4-FFF2-40B4-BE49-F238E27FC236}">
                  <a16:creationId xmlns:a16="http://schemas.microsoft.com/office/drawing/2014/main" id="{D3E521BE-C3E0-3C41-ACDC-DADCC8603ADE}"/>
                </a:ext>
              </a:extLst>
            </p:cNvPr>
            <p:cNvSpPr/>
            <p:nvPr/>
          </p:nvSpPr>
          <p:spPr>
            <a:xfrm>
              <a:off x="5108265" y="5241021"/>
              <a:ext cx="2058107" cy="1341724"/>
            </a:xfrm>
            <a:prstGeom prst="donut">
              <a:avLst>
                <a:gd name="adj" fmla="val 3048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635C0D26-0E93-5D4C-A75A-AFF301DEA21F}"/>
                    </a:ext>
                  </a:extLst>
                </p:cNvPr>
                <p:cNvSpPr/>
                <p:nvPr/>
              </p:nvSpPr>
              <p:spPr>
                <a:xfrm>
                  <a:off x="5956222" y="5705063"/>
                  <a:ext cx="360000" cy="360000"/>
                </a:xfrm>
                <a:prstGeom prst="ellipse">
                  <a:avLst/>
                </a:prstGeom>
                <a:solidFill>
                  <a:schemeClr val="bg2">
                    <a:lumMod val="9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𝑋</m:t>
                        </m:r>
                      </m:oMath>
                    </m:oMathPara>
                  </a14:m>
                  <a:endParaRPr lang="en-GB" dirty="0"/>
                </a:p>
              </p:txBody>
            </p:sp>
          </mc:Choice>
          <mc:Fallback xmlns="">
            <p:sp>
              <p:nvSpPr>
                <p:cNvPr id="31" name="Oval 30">
                  <a:extLst>
                    <a:ext uri="{FF2B5EF4-FFF2-40B4-BE49-F238E27FC236}">
                      <a16:creationId xmlns:a16="http://schemas.microsoft.com/office/drawing/2014/main" id="{635C0D26-0E93-5D4C-A75A-AFF301DEA21F}"/>
                    </a:ext>
                  </a:extLst>
                </p:cNvPr>
                <p:cNvSpPr>
                  <a:spLocks noRot="1" noChangeAspect="1" noMove="1" noResize="1" noEditPoints="1" noAdjustHandles="1" noChangeArrowheads="1" noChangeShapeType="1" noTextEdit="1"/>
                </p:cNvSpPr>
                <p:nvPr/>
              </p:nvSpPr>
              <p:spPr>
                <a:xfrm>
                  <a:off x="5956222" y="5705063"/>
                  <a:ext cx="360000" cy="360000"/>
                </a:xfrm>
                <a:prstGeom prst="ellipse">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2EA9B6C7-B425-C44E-ADCB-86FD44A649E8}"/>
                    </a:ext>
                  </a:extLst>
                </p:cNvPr>
                <p:cNvSpPr/>
                <p:nvPr/>
              </p:nvSpPr>
              <p:spPr>
                <a:xfrm>
                  <a:off x="6806373" y="5705063"/>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1</m:t>
                            </m:r>
                          </m:sub>
                        </m:sSub>
                      </m:oMath>
                    </m:oMathPara>
                  </a14:m>
                  <a:endParaRPr lang="en-GB" dirty="0"/>
                </a:p>
              </p:txBody>
            </p:sp>
          </mc:Choice>
          <mc:Fallback xmlns="">
            <p:sp>
              <p:nvSpPr>
                <p:cNvPr id="32" name="Oval 31">
                  <a:extLst>
                    <a:ext uri="{FF2B5EF4-FFF2-40B4-BE49-F238E27FC236}">
                      <a16:creationId xmlns:a16="http://schemas.microsoft.com/office/drawing/2014/main" id="{2EA9B6C7-B425-C44E-ADCB-86FD44A649E8}"/>
                    </a:ext>
                  </a:extLst>
                </p:cNvPr>
                <p:cNvSpPr>
                  <a:spLocks noRot="1" noChangeAspect="1" noMove="1" noResize="1" noEditPoints="1" noAdjustHandles="1" noChangeArrowheads="1" noChangeShapeType="1" noTextEdit="1"/>
                </p:cNvSpPr>
                <p:nvPr/>
              </p:nvSpPr>
              <p:spPr>
                <a:xfrm>
                  <a:off x="6806373" y="5705063"/>
                  <a:ext cx="360000" cy="360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19B3E81C-5106-664F-B692-8772D93892B5}"/>
                    </a:ext>
                  </a:extLst>
                </p:cNvPr>
                <p:cNvSpPr/>
                <p:nvPr/>
              </p:nvSpPr>
              <p:spPr>
                <a:xfrm>
                  <a:off x="7656524" y="5708012"/>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1</m:t>
                            </m:r>
                          </m:sub>
                        </m:sSub>
                      </m:oMath>
                    </m:oMathPara>
                  </a14:m>
                  <a:endParaRPr lang="en-GB" dirty="0"/>
                </a:p>
              </p:txBody>
            </p:sp>
          </mc:Choice>
          <mc:Fallback xmlns="">
            <p:sp>
              <p:nvSpPr>
                <p:cNvPr id="33" name="Oval 32">
                  <a:extLst>
                    <a:ext uri="{FF2B5EF4-FFF2-40B4-BE49-F238E27FC236}">
                      <a16:creationId xmlns:a16="http://schemas.microsoft.com/office/drawing/2014/main" id="{19B3E81C-5106-664F-B692-8772D93892B5}"/>
                    </a:ext>
                  </a:extLst>
                </p:cNvPr>
                <p:cNvSpPr>
                  <a:spLocks noRot="1" noChangeAspect="1" noMove="1" noResize="1" noEditPoints="1" noAdjustHandles="1" noChangeArrowheads="1" noChangeShapeType="1" noTextEdit="1"/>
                </p:cNvSpPr>
                <p:nvPr/>
              </p:nvSpPr>
              <p:spPr>
                <a:xfrm>
                  <a:off x="7656524" y="5708012"/>
                  <a:ext cx="360000" cy="360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9DD9035D-B985-2446-914C-35900BC1DA15}"/>
                </a:ext>
              </a:extLst>
            </p:cNvPr>
            <p:cNvCxnSpPr>
              <a:stCxn id="31" idx="6"/>
              <a:endCxn id="32" idx="2"/>
            </p:cNvCxnSpPr>
            <p:nvPr/>
          </p:nvCxnSpPr>
          <p:spPr>
            <a:xfrm>
              <a:off x="6316222" y="5885063"/>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9CD22D-7384-B844-AD1C-7216C6F6F9FD}"/>
                </a:ext>
              </a:extLst>
            </p:cNvPr>
            <p:cNvCxnSpPr>
              <a:cxnSpLocks/>
              <a:stCxn id="32" idx="6"/>
              <a:endCxn id="33" idx="2"/>
            </p:cNvCxnSpPr>
            <p:nvPr/>
          </p:nvCxnSpPr>
          <p:spPr>
            <a:xfrm>
              <a:off x="7166373" y="5885063"/>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F5478D9-0375-F742-8012-6E87E1377C0C}"/>
                </a:ext>
              </a:extLst>
            </p:cNvPr>
            <p:cNvSpPr/>
            <p:nvPr/>
          </p:nvSpPr>
          <p:spPr>
            <a:xfrm>
              <a:off x="6507297"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04E4ACE2-215F-EF4E-B77D-768A04F42016}"/>
                </a:ext>
              </a:extLst>
            </p:cNvPr>
            <p:cNvSpPr/>
            <p:nvPr/>
          </p:nvSpPr>
          <p:spPr>
            <a:xfrm>
              <a:off x="7357448"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Connector 37">
              <a:extLst>
                <a:ext uri="{FF2B5EF4-FFF2-40B4-BE49-F238E27FC236}">
                  <a16:creationId xmlns:a16="http://schemas.microsoft.com/office/drawing/2014/main" id="{64A350EA-3485-F445-9794-B1BDB673C2A1}"/>
                </a:ext>
              </a:extLst>
            </p:cNvPr>
            <p:cNvCxnSpPr>
              <a:cxnSpLocks/>
              <a:stCxn id="39" idx="2"/>
              <a:endCxn id="32" idx="0"/>
            </p:cNvCxnSpPr>
            <p:nvPr/>
          </p:nvCxnSpPr>
          <p:spPr>
            <a:xfrm>
              <a:off x="6986373" y="5572665"/>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79309E8-A13E-B541-A68C-04C84A0371DA}"/>
                </a:ext>
              </a:extLst>
            </p:cNvPr>
            <p:cNvSpPr/>
            <p:nvPr/>
          </p:nvSpPr>
          <p:spPr>
            <a:xfrm>
              <a:off x="6932373" y="546466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B084EE22-8EB2-7146-BB1E-180871C84701}"/>
                    </a:ext>
                  </a:extLst>
                </p:cNvPr>
                <p:cNvSpPr/>
                <p:nvPr/>
              </p:nvSpPr>
              <p:spPr>
                <a:xfrm>
                  <a:off x="4748265"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3</m:t>
                            </m:r>
                          </m:sub>
                        </m:sSub>
                      </m:oMath>
                    </m:oMathPara>
                  </a14:m>
                  <a:endParaRPr lang="en-GB" dirty="0"/>
                </a:p>
              </p:txBody>
            </p:sp>
          </mc:Choice>
          <mc:Fallback xmlns="">
            <p:sp>
              <p:nvSpPr>
                <p:cNvPr id="40" name="Oval 39">
                  <a:extLst>
                    <a:ext uri="{FF2B5EF4-FFF2-40B4-BE49-F238E27FC236}">
                      <a16:creationId xmlns:a16="http://schemas.microsoft.com/office/drawing/2014/main" id="{B084EE22-8EB2-7146-BB1E-180871C84701}"/>
                    </a:ext>
                  </a:extLst>
                </p:cNvPr>
                <p:cNvSpPr>
                  <a:spLocks noRot="1" noChangeAspect="1" noMove="1" noResize="1" noEditPoints="1" noAdjustHandles="1" noChangeArrowheads="1" noChangeShapeType="1" noTextEdit="1"/>
                </p:cNvSpPr>
                <p:nvPr/>
              </p:nvSpPr>
              <p:spPr>
                <a:xfrm>
                  <a:off x="4748265" y="6129957"/>
                  <a:ext cx="360000" cy="360000"/>
                </a:xfrm>
                <a:prstGeom prst="ellipse">
                  <a:avLst/>
                </a:prstGeom>
                <a:blipFill>
                  <a:blip r:embed="rId6"/>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1B9DAD69-F7E9-9742-AB56-54FB0BB0D90B}"/>
                    </a:ext>
                  </a:extLst>
                </p:cNvPr>
                <p:cNvSpPr/>
                <p:nvPr/>
              </p:nvSpPr>
              <p:spPr>
                <a:xfrm>
                  <a:off x="5553238"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3</m:t>
                            </m:r>
                          </m:sub>
                        </m:sSub>
                      </m:oMath>
                    </m:oMathPara>
                  </a14:m>
                  <a:endParaRPr lang="en-GB" dirty="0"/>
                </a:p>
              </p:txBody>
            </p:sp>
          </mc:Choice>
          <mc:Fallback xmlns="">
            <p:sp>
              <p:nvSpPr>
                <p:cNvPr id="41" name="Oval 40">
                  <a:extLst>
                    <a:ext uri="{FF2B5EF4-FFF2-40B4-BE49-F238E27FC236}">
                      <a16:creationId xmlns:a16="http://schemas.microsoft.com/office/drawing/2014/main" id="{1B9DAD69-F7E9-9742-AB56-54FB0BB0D90B}"/>
                    </a:ext>
                  </a:extLst>
                </p:cNvPr>
                <p:cNvSpPr>
                  <a:spLocks noRot="1" noChangeAspect="1" noMove="1" noResize="1" noEditPoints="1" noAdjustHandles="1" noChangeArrowheads="1" noChangeShapeType="1" noTextEdit="1"/>
                </p:cNvSpPr>
                <p:nvPr/>
              </p:nvSpPr>
              <p:spPr>
                <a:xfrm>
                  <a:off x="5553238" y="6129957"/>
                  <a:ext cx="360000" cy="360000"/>
                </a:xfrm>
                <a:prstGeom prst="ellipse">
                  <a:avLst/>
                </a:prstGeom>
                <a:blipFill>
                  <a:blip r:embed="rId7"/>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14905B87-860F-5641-8ACC-0D8DB6B0AC13}"/>
                    </a:ext>
                  </a:extLst>
                </p:cNvPr>
                <p:cNvSpPr/>
                <p:nvPr/>
              </p:nvSpPr>
              <p:spPr>
                <a:xfrm>
                  <a:off x="6344316"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2</m:t>
                            </m:r>
                          </m:sub>
                        </m:sSub>
                      </m:oMath>
                    </m:oMathPara>
                  </a14:m>
                  <a:endParaRPr lang="en-GB" dirty="0"/>
                </a:p>
              </p:txBody>
            </p:sp>
          </mc:Choice>
          <mc:Fallback xmlns="">
            <p:sp>
              <p:nvSpPr>
                <p:cNvPr id="42" name="Oval 41">
                  <a:extLst>
                    <a:ext uri="{FF2B5EF4-FFF2-40B4-BE49-F238E27FC236}">
                      <a16:creationId xmlns:a16="http://schemas.microsoft.com/office/drawing/2014/main" id="{14905B87-860F-5641-8ACC-0D8DB6B0AC13}"/>
                    </a:ext>
                  </a:extLst>
                </p:cNvPr>
                <p:cNvSpPr>
                  <a:spLocks noRot="1" noChangeAspect="1" noMove="1" noResize="1" noEditPoints="1" noAdjustHandles="1" noChangeArrowheads="1" noChangeShapeType="1" noTextEdit="1"/>
                </p:cNvSpPr>
                <p:nvPr/>
              </p:nvSpPr>
              <p:spPr>
                <a:xfrm>
                  <a:off x="6344316" y="6129957"/>
                  <a:ext cx="360000" cy="360000"/>
                </a:xfrm>
                <a:prstGeom prst="ellipse">
                  <a:avLst/>
                </a:prstGeom>
                <a:blipFill>
                  <a:blip r:embed="rId8"/>
                  <a:stretch>
                    <a:fillRect l="-322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76104E91-54DF-D046-85F9-11F7CC7F361E}"/>
                </a:ext>
              </a:extLst>
            </p:cNvPr>
            <p:cNvCxnSpPr>
              <a:stCxn id="40" idx="6"/>
              <a:endCxn id="41" idx="2"/>
            </p:cNvCxnSpPr>
            <p:nvPr/>
          </p:nvCxnSpPr>
          <p:spPr>
            <a:xfrm>
              <a:off x="5108265" y="6309957"/>
              <a:ext cx="4449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8269090-CC9E-114A-9B0E-C1C740F60096}"/>
                </a:ext>
              </a:extLst>
            </p:cNvPr>
            <p:cNvSpPr/>
            <p:nvPr/>
          </p:nvSpPr>
          <p:spPr>
            <a:xfrm>
              <a:off x="5265238"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5" name="Straight Connector 44">
              <a:extLst>
                <a:ext uri="{FF2B5EF4-FFF2-40B4-BE49-F238E27FC236}">
                  <a16:creationId xmlns:a16="http://schemas.microsoft.com/office/drawing/2014/main" id="{F5FDBDFD-7535-3A4D-A841-6D3B0AF411D8}"/>
                </a:ext>
              </a:extLst>
            </p:cNvPr>
            <p:cNvCxnSpPr>
              <a:cxnSpLocks/>
              <a:stCxn id="46" idx="3"/>
              <a:endCxn id="31" idx="4"/>
            </p:cNvCxnSpPr>
            <p:nvPr/>
          </p:nvCxnSpPr>
          <p:spPr>
            <a:xfrm flipV="1">
              <a:off x="6136222" y="6065063"/>
              <a:ext cx="0" cy="190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3ACEBD3-94CC-F84C-BD41-ECD74CE8185D}"/>
                </a:ext>
              </a:extLst>
            </p:cNvPr>
            <p:cNvSpPr/>
            <p:nvPr/>
          </p:nvSpPr>
          <p:spPr>
            <a:xfrm rot="16200000">
              <a:off x="6082222"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7" name="Straight Connector 46">
              <a:extLst>
                <a:ext uri="{FF2B5EF4-FFF2-40B4-BE49-F238E27FC236}">
                  <a16:creationId xmlns:a16="http://schemas.microsoft.com/office/drawing/2014/main" id="{02BEA0BD-8B2B-6B4D-BDCA-54AED2157079}"/>
                </a:ext>
              </a:extLst>
            </p:cNvPr>
            <p:cNvCxnSpPr>
              <a:cxnSpLocks/>
              <a:stCxn id="46" idx="2"/>
              <a:endCxn id="42" idx="2"/>
            </p:cNvCxnSpPr>
            <p:nvPr/>
          </p:nvCxnSpPr>
          <p:spPr>
            <a:xfrm flipV="1">
              <a:off x="6190222" y="6309957"/>
              <a:ext cx="15409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5B5028D-CF66-084F-BD82-D07AB021C3A1}"/>
                </a:ext>
              </a:extLst>
            </p:cNvPr>
            <p:cNvCxnSpPr>
              <a:cxnSpLocks/>
              <a:stCxn id="46" idx="0"/>
              <a:endCxn id="41" idx="6"/>
            </p:cNvCxnSpPr>
            <p:nvPr/>
          </p:nvCxnSpPr>
          <p:spPr>
            <a:xfrm flipH="1" flipV="1">
              <a:off x="5913238" y="6309957"/>
              <a:ext cx="1689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58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5AC6-8FAB-D146-8ECA-A0C7BDD6514E}"/>
              </a:ext>
            </a:extLst>
          </p:cNvPr>
          <p:cNvSpPr>
            <a:spLocks noGrp="1"/>
          </p:cNvSpPr>
          <p:nvPr>
            <p:ph type="title"/>
          </p:nvPr>
        </p:nvSpPr>
        <p:spPr/>
        <p:txBody>
          <a:bodyPr/>
          <a:lstStyle/>
          <a:p>
            <a:r>
              <a:rPr lang="en-GB" dirty="0"/>
              <a:t>Gibbs and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992CB7-7BCA-F647-AE63-61B908F431C7}"/>
                  </a:ext>
                </a:extLst>
              </p:cNvPr>
              <p:cNvSpPr>
                <a:spLocks noGrp="1"/>
              </p:cNvSpPr>
              <p:nvPr>
                <p:ph idx="1"/>
              </p:nvPr>
            </p:nvSpPr>
            <p:spPr>
              <a:xfrm>
                <a:off x="628650" y="1158240"/>
                <a:ext cx="7886700" cy="5324774"/>
              </a:xfrm>
            </p:spPr>
            <p:txBody>
              <a:bodyPr>
                <a:normAutofit/>
              </a:bodyPr>
              <a:lstStyle/>
              <a:p>
                <a:endParaRPr lang="en-GB" dirty="0"/>
              </a:p>
              <a:p>
                <a:endParaRPr lang="en-GB" dirty="0"/>
              </a:p>
              <a:p>
                <a:endParaRPr lang="en-GB" dirty="0"/>
              </a:p>
              <a:p>
                <a:endParaRPr lang="en-GB" dirty="0"/>
              </a:p>
              <a:p>
                <a:endParaRPr lang="en-GB" dirty="0"/>
              </a:p>
              <a:p>
                <a:endParaRPr lang="en-GB" dirty="0"/>
              </a:p>
              <a:p>
                <a:pPr lvl="1"/>
                <a:endParaRPr lang="en-GB" dirty="0"/>
              </a:p>
              <a:p>
                <a:endParaRPr lang="en-GB" dirty="0"/>
              </a:p>
              <a:p>
                <a:r>
                  <a:rPr lang="en-GB" dirty="0"/>
                  <a:t>E.g., </a:t>
                </a:r>
                <a14:m>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GB" i="1" dirty="0" smtClean="0">
                            <a:solidFill>
                              <a:schemeClr val="accent1"/>
                            </a:solidFill>
                            <a:latin typeface="Cambria Math" panose="02040503050406030204" pitchFamily="18" charset="0"/>
                          </a:rPr>
                          <m:t>𝑁</m:t>
                        </m:r>
                      </m:e>
                      <m:sub>
                        <m:r>
                          <a:rPr lang="de-DE" b="0" i="1" dirty="0" smtClean="0">
                            <a:solidFill>
                              <a:schemeClr val="accent1"/>
                            </a:solidFill>
                            <a:latin typeface="Cambria Math" panose="02040503050406030204" pitchFamily="18" charset="0"/>
                          </a:rPr>
                          <m:t>1</m:t>
                        </m:r>
                      </m:sub>
                    </m:sSub>
                    <m:r>
                      <a:rPr lang="de-DE" b="0" i="1" dirty="0" smtClean="0">
                        <a:solidFill>
                          <a:schemeClr val="accent1"/>
                        </a:solidFill>
                        <a:latin typeface="Cambria Math" panose="02040503050406030204" pitchFamily="18" charset="0"/>
                      </a:rPr>
                      <m:t>=1</m:t>
                    </m:r>
                    <m:r>
                      <a:rPr lang="de-DE" b="0" i="1" dirty="0" smtClean="0">
                        <a:latin typeface="Cambria Math" panose="02040503050406030204" pitchFamily="18" charset="0"/>
                      </a:rPr>
                      <m:t>,</m:t>
                    </m:r>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𝑁</m:t>
                        </m:r>
                      </m:e>
                      <m:sub>
                        <m:r>
                          <a:rPr lang="de-DE" b="0" i="1" dirty="0" smtClean="0">
                            <a:solidFill>
                              <a:srgbClr val="C00000"/>
                            </a:solidFill>
                            <a:latin typeface="Cambria Math" panose="02040503050406030204" pitchFamily="18" charset="0"/>
                          </a:rPr>
                          <m:t>2</m:t>
                        </m:r>
                      </m:sub>
                    </m:sSub>
                    <m:r>
                      <a:rPr lang="de-DE" b="0" i="1" dirty="0" smtClean="0">
                        <a:solidFill>
                          <a:srgbClr val="C00000"/>
                        </a:solidFill>
                        <a:latin typeface="Cambria Math" panose="02040503050406030204" pitchFamily="18" charset="0"/>
                      </a:rPr>
                      <m:t>=1</m:t>
                    </m:r>
                    <m:r>
                      <a:rPr lang="de-DE" b="0" i="1" dirty="0" smtClean="0">
                        <a:latin typeface="Cambria Math" panose="02040503050406030204" pitchFamily="18" charset="0"/>
                      </a:rPr>
                      <m:t>,</m:t>
                    </m:r>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𝑁</m:t>
                        </m:r>
                      </m:e>
                      <m:sub>
                        <m:r>
                          <a:rPr lang="de-DE" b="0" i="1" dirty="0" smtClean="0">
                            <a:solidFill>
                              <a:srgbClr val="C00000"/>
                            </a:solidFill>
                            <a:latin typeface="Cambria Math" panose="02040503050406030204" pitchFamily="18" charset="0"/>
                          </a:rPr>
                          <m:t>3</m:t>
                        </m:r>
                      </m:sub>
                    </m:sSub>
                    <m:r>
                      <a:rPr lang="de-DE" b="0" i="1" dirty="0" smtClean="0">
                        <a:solidFill>
                          <a:srgbClr val="C00000"/>
                        </a:solidFill>
                        <a:latin typeface="Cambria Math" panose="02040503050406030204" pitchFamily="18" charset="0"/>
                      </a:rPr>
                      <m:t>=0</m:t>
                    </m:r>
                  </m:oMath>
                </a14:m>
                <a:r>
                  <a:rPr lang="en-GB" dirty="0">
                    <a:solidFill>
                      <a:srgbClr val="C00000"/>
                    </a:solidFill>
                  </a:rPr>
                  <a:t> </a:t>
                </a:r>
              </a:p>
              <a:p>
                <a:pPr lvl="1"/>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12</m:t>
                        </m:r>
                      </m:sub>
                    </m:sSub>
                    <m:r>
                      <a:rPr lang="de-DE"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 1</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 1, 0</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oMath>
                </a14:m>
                <a:endParaRPr lang="en-GB" dirty="0"/>
              </a:p>
              <a:p>
                <a:pPr lvl="1"/>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ea typeface="Cambria Math" panose="02040503050406030204" pitchFamily="18" charset="0"/>
                          </a:rPr>
                          <m:t>12</m:t>
                        </m:r>
                      </m:sub>
                      <m:sup>
                        <m:r>
                          <a:rPr lang="de-DE" i="1">
                            <a:latin typeface="Cambria Math" panose="02040503050406030204" pitchFamily="18" charset="0"/>
                            <a:ea typeface="Cambria Math" panose="02040503050406030204" pitchFamily="18" charset="0"/>
                          </a:rPr>
                          <m:t>′</m:t>
                        </m:r>
                      </m:sup>
                    </m:sSubSup>
                  </m:oMath>
                </a14:m>
                <a:r>
                  <a:rPr lang="en-GB" dirty="0"/>
                  <a:t> used to sample a new </a:t>
                </a:r>
                <a14:m>
                  <m:oMath xmlns:m="http://schemas.openxmlformats.org/officeDocument/2006/math">
                    <m:r>
                      <a:rPr lang="en-GB" i="1" dirty="0">
                        <a:latin typeface="Cambria Math" panose="02040503050406030204" pitchFamily="18" charset="0"/>
                      </a:rPr>
                      <m:t>𝑋</m:t>
                    </m:r>
                    <m:r>
                      <a:rPr lang="en-GB" i="1" dirty="0">
                        <a:latin typeface="Cambria Math" panose="02040503050406030204" pitchFamily="18" charset="0"/>
                      </a:rPr>
                      <m:t> </m:t>
                    </m:r>
                  </m:oMath>
                </a14:m>
                <a:r>
                  <a:rPr lang="en-GB" dirty="0"/>
                  <a:t>value</a:t>
                </a:r>
              </a:p>
              <a:p>
                <a:pPr lvl="1"/>
                <a:endParaRPr lang="en-GB" dirty="0"/>
              </a:p>
            </p:txBody>
          </p:sp>
        </mc:Choice>
        <mc:Fallback xmlns="">
          <p:sp>
            <p:nvSpPr>
              <p:cNvPr id="3" name="Content Placeholder 2">
                <a:extLst>
                  <a:ext uri="{FF2B5EF4-FFF2-40B4-BE49-F238E27FC236}">
                    <a16:creationId xmlns:a16="http://schemas.microsoft.com/office/drawing/2014/main" id="{84992CB7-7BCA-F647-AE63-61B908F431C7}"/>
                  </a:ext>
                </a:extLst>
              </p:cNvPr>
              <p:cNvSpPr>
                <a:spLocks noGrp="1" noRot="1" noChangeAspect="1" noMove="1" noResize="1" noEditPoints="1" noAdjustHandles="1" noChangeArrowheads="1" noChangeShapeType="1" noTextEdit="1"/>
              </p:cNvSpPr>
              <p:nvPr>
                <p:ph idx="1"/>
              </p:nvPr>
            </p:nvSpPr>
            <p:spPr>
              <a:xfrm>
                <a:off x="628650" y="1158240"/>
                <a:ext cx="7886700" cy="5324774"/>
              </a:xfrm>
              <a:blipFill>
                <a:blip r:embed="rId2"/>
                <a:stretch>
                  <a:fillRect l="-1447" b="-71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37C510D-BF56-774E-B4BF-807BCC4D2DA7}"/>
              </a:ext>
            </a:extLst>
          </p:cNvPr>
          <p:cNvSpPr>
            <a:spLocks noGrp="1"/>
          </p:cNvSpPr>
          <p:nvPr>
            <p:ph type="sldNum" sz="quarter" idx="12"/>
          </p:nvPr>
        </p:nvSpPr>
        <p:spPr/>
        <p:txBody>
          <a:bodyPr/>
          <a:lstStyle/>
          <a:p>
            <a:fld id="{67C9959E-8E6B-B04C-9955-EA096F41CA7A}" type="slidenum">
              <a:rPr lang="en-GB" smtClean="0"/>
              <a:t>39</a:t>
            </a:fld>
            <a:endParaRPr lang="en-GB"/>
          </a:p>
        </p:txBody>
      </p:sp>
      <p:grpSp>
        <p:nvGrpSpPr>
          <p:cNvPr id="56" name="Group 55">
            <a:extLst>
              <a:ext uri="{FF2B5EF4-FFF2-40B4-BE49-F238E27FC236}">
                <a16:creationId xmlns:a16="http://schemas.microsoft.com/office/drawing/2014/main" id="{BB69DC8E-D3B7-2047-B2E3-44097FE74840}"/>
              </a:ext>
            </a:extLst>
          </p:cNvPr>
          <p:cNvGrpSpPr/>
          <p:nvPr/>
        </p:nvGrpSpPr>
        <p:grpSpPr>
          <a:xfrm>
            <a:off x="5654002" y="5234078"/>
            <a:ext cx="3268259" cy="1341724"/>
            <a:chOff x="4748265" y="5241021"/>
            <a:chExt cx="3268259" cy="1341724"/>
          </a:xfrm>
        </p:grpSpPr>
        <p:sp>
          <p:nvSpPr>
            <p:cNvPr id="5" name="Donut 4">
              <a:extLst>
                <a:ext uri="{FF2B5EF4-FFF2-40B4-BE49-F238E27FC236}">
                  <a16:creationId xmlns:a16="http://schemas.microsoft.com/office/drawing/2014/main" id="{97D98AAE-264D-7A4D-8F68-36B598E23836}"/>
                </a:ext>
              </a:extLst>
            </p:cNvPr>
            <p:cNvSpPr/>
            <p:nvPr/>
          </p:nvSpPr>
          <p:spPr>
            <a:xfrm>
              <a:off x="5108265" y="5241021"/>
              <a:ext cx="2058107" cy="1341724"/>
            </a:xfrm>
            <a:prstGeom prst="donut">
              <a:avLst>
                <a:gd name="adj" fmla="val 3048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7989CC9F-FDC2-6040-AA01-5E0ECED67C62}"/>
                    </a:ext>
                  </a:extLst>
                </p:cNvPr>
                <p:cNvSpPr/>
                <p:nvPr/>
              </p:nvSpPr>
              <p:spPr>
                <a:xfrm>
                  <a:off x="5956222" y="5705063"/>
                  <a:ext cx="360000" cy="360000"/>
                </a:xfrm>
                <a:prstGeom prst="ellipse">
                  <a:avLst/>
                </a:prstGeom>
                <a:solidFill>
                  <a:schemeClr val="bg2">
                    <a:lumMod val="9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𝑋</m:t>
                        </m:r>
                      </m:oMath>
                    </m:oMathPara>
                  </a14:m>
                  <a:endParaRPr lang="en-GB" dirty="0"/>
                </a:p>
              </p:txBody>
            </p:sp>
          </mc:Choice>
          <mc:Fallback xmlns="">
            <p:sp>
              <p:nvSpPr>
                <p:cNvPr id="6" name="Oval 5">
                  <a:extLst>
                    <a:ext uri="{FF2B5EF4-FFF2-40B4-BE49-F238E27FC236}">
                      <a16:creationId xmlns:a16="http://schemas.microsoft.com/office/drawing/2014/main" id="{7989CC9F-FDC2-6040-AA01-5E0ECED67C62}"/>
                    </a:ext>
                  </a:extLst>
                </p:cNvPr>
                <p:cNvSpPr>
                  <a:spLocks noRot="1" noChangeAspect="1" noMove="1" noResize="1" noEditPoints="1" noAdjustHandles="1" noChangeArrowheads="1" noChangeShapeType="1" noTextEdit="1"/>
                </p:cNvSpPr>
                <p:nvPr/>
              </p:nvSpPr>
              <p:spPr>
                <a:xfrm>
                  <a:off x="5956222" y="5705063"/>
                  <a:ext cx="360000" cy="360000"/>
                </a:xfrm>
                <a:prstGeom prst="ellipse">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857B857F-06B8-1545-B762-A6F4D9961D1E}"/>
                    </a:ext>
                  </a:extLst>
                </p:cNvPr>
                <p:cNvSpPr/>
                <p:nvPr/>
              </p:nvSpPr>
              <p:spPr>
                <a:xfrm>
                  <a:off x="6806373" y="5705063"/>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1</m:t>
                            </m:r>
                          </m:sub>
                        </m:sSub>
                      </m:oMath>
                    </m:oMathPara>
                  </a14:m>
                  <a:endParaRPr lang="en-GB" dirty="0"/>
                </a:p>
              </p:txBody>
            </p:sp>
          </mc:Choice>
          <mc:Fallback xmlns="">
            <p:sp>
              <p:nvSpPr>
                <p:cNvPr id="7" name="Oval 6">
                  <a:extLst>
                    <a:ext uri="{FF2B5EF4-FFF2-40B4-BE49-F238E27FC236}">
                      <a16:creationId xmlns:a16="http://schemas.microsoft.com/office/drawing/2014/main" id="{857B857F-06B8-1545-B762-A6F4D9961D1E}"/>
                    </a:ext>
                  </a:extLst>
                </p:cNvPr>
                <p:cNvSpPr>
                  <a:spLocks noRot="1" noChangeAspect="1" noMove="1" noResize="1" noEditPoints="1" noAdjustHandles="1" noChangeArrowheads="1" noChangeShapeType="1" noTextEdit="1"/>
                </p:cNvSpPr>
                <p:nvPr/>
              </p:nvSpPr>
              <p:spPr>
                <a:xfrm>
                  <a:off x="6806373" y="5705063"/>
                  <a:ext cx="360000" cy="360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05F0A612-04DC-2B42-A268-CAF397EB8A12}"/>
                    </a:ext>
                  </a:extLst>
                </p:cNvPr>
                <p:cNvSpPr/>
                <p:nvPr/>
              </p:nvSpPr>
              <p:spPr>
                <a:xfrm>
                  <a:off x="7656524" y="5708012"/>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1</m:t>
                            </m:r>
                          </m:sub>
                        </m:sSub>
                      </m:oMath>
                    </m:oMathPara>
                  </a14:m>
                  <a:endParaRPr lang="en-GB" dirty="0"/>
                </a:p>
              </p:txBody>
            </p:sp>
          </mc:Choice>
          <mc:Fallback xmlns="">
            <p:sp>
              <p:nvSpPr>
                <p:cNvPr id="8" name="Oval 7">
                  <a:extLst>
                    <a:ext uri="{FF2B5EF4-FFF2-40B4-BE49-F238E27FC236}">
                      <a16:creationId xmlns:a16="http://schemas.microsoft.com/office/drawing/2014/main" id="{05F0A612-04DC-2B42-A268-CAF397EB8A12}"/>
                    </a:ext>
                  </a:extLst>
                </p:cNvPr>
                <p:cNvSpPr>
                  <a:spLocks noRot="1" noChangeAspect="1" noMove="1" noResize="1" noEditPoints="1" noAdjustHandles="1" noChangeArrowheads="1" noChangeShapeType="1" noTextEdit="1"/>
                </p:cNvSpPr>
                <p:nvPr/>
              </p:nvSpPr>
              <p:spPr>
                <a:xfrm>
                  <a:off x="7656524" y="5708012"/>
                  <a:ext cx="360000" cy="360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E3C237D4-4074-AC46-84EF-8A2E5C8FA8F5}"/>
                </a:ext>
              </a:extLst>
            </p:cNvPr>
            <p:cNvCxnSpPr>
              <a:stCxn id="6" idx="6"/>
              <a:endCxn id="7" idx="2"/>
            </p:cNvCxnSpPr>
            <p:nvPr/>
          </p:nvCxnSpPr>
          <p:spPr>
            <a:xfrm>
              <a:off x="6316222" y="5885063"/>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D7AC54-5207-6E4B-A5C4-37C9B88AF55E}"/>
                </a:ext>
              </a:extLst>
            </p:cNvPr>
            <p:cNvCxnSpPr>
              <a:cxnSpLocks/>
              <a:stCxn id="7" idx="6"/>
              <a:endCxn id="8" idx="2"/>
            </p:cNvCxnSpPr>
            <p:nvPr/>
          </p:nvCxnSpPr>
          <p:spPr>
            <a:xfrm>
              <a:off x="7166373" y="5885063"/>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3B0959F-C15B-EF4A-BB0E-A2E6E9F27CA9}"/>
                </a:ext>
              </a:extLst>
            </p:cNvPr>
            <p:cNvSpPr/>
            <p:nvPr/>
          </p:nvSpPr>
          <p:spPr>
            <a:xfrm>
              <a:off x="6507297"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7C452ED-C00B-EB41-B54D-F21DA091C9B9}"/>
                </a:ext>
              </a:extLst>
            </p:cNvPr>
            <p:cNvSpPr/>
            <p:nvPr/>
          </p:nvSpPr>
          <p:spPr>
            <a:xfrm>
              <a:off x="7357448"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a:extLst>
                <a:ext uri="{FF2B5EF4-FFF2-40B4-BE49-F238E27FC236}">
                  <a16:creationId xmlns:a16="http://schemas.microsoft.com/office/drawing/2014/main" id="{25280994-EBBC-7648-A0EA-BF325FBEA550}"/>
                </a:ext>
              </a:extLst>
            </p:cNvPr>
            <p:cNvCxnSpPr>
              <a:cxnSpLocks/>
              <a:stCxn id="14" idx="2"/>
              <a:endCxn id="7" idx="0"/>
            </p:cNvCxnSpPr>
            <p:nvPr/>
          </p:nvCxnSpPr>
          <p:spPr>
            <a:xfrm>
              <a:off x="6986373" y="5572665"/>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79EF59-8F2D-7546-88F2-CE5CBC0F99C0}"/>
                </a:ext>
              </a:extLst>
            </p:cNvPr>
            <p:cNvSpPr/>
            <p:nvPr/>
          </p:nvSpPr>
          <p:spPr>
            <a:xfrm>
              <a:off x="6932373" y="546466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EE6F4352-4033-B84C-81D2-52B2E2E406C6}"/>
                    </a:ext>
                  </a:extLst>
                </p:cNvPr>
                <p:cNvSpPr/>
                <p:nvPr/>
              </p:nvSpPr>
              <p:spPr>
                <a:xfrm>
                  <a:off x="4748265"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3</m:t>
                            </m:r>
                          </m:sub>
                        </m:sSub>
                      </m:oMath>
                    </m:oMathPara>
                  </a14:m>
                  <a:endParaRPr lang="en-GB" dirty="0"/>
                </a:p>
              </p:txBody>
            </p:sp>
          </mc:Choice>
          <mc:Fallback xmlns="">
            <p:sp>
              <p:nvSpPr>
                <p:cNvPr id="15" name="Oval 14">
                  <a:extLst>
                    <a:ext uri="{FF2B5EF4-FFF2-40B4-BE49-F238E27FC236}">
                      <a16:creationId xmlns:a16="http://schemas.microsoft.com/office/drawing/2014/main" id="{EE6F4352-4033-B84C-81D2-52B2E2E406C6}"/>
                    </a:ext>
                  </a:extLst>
                </p:cNvPr>
                <p:cNvSpPr>
                  <a:spLocks noRot="1" noChangeAspect="1" noMove="1" noResize="1" noEditPoints="1" noAdjustHandles="1" noChangeArrowheads="1" noChangeShapeType="1" noTextEdit="1"/>
                </p:cNvSpPr>
                <p:nvPr/>
              </p:nvSpPr>
              <p:spPr>
                <a:xfrm>
                  <a:off x="4748265" y="6129957"/>
                  <a:ext cx="360000" cy="360000"/>
                </a:xfrm>
                <a:prstGeom prst="ellipse">
                  <a:avLst/>
                </a:prstGeom>
                <a:blipFill>
                  <a:blip r:embed="rId6"/>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531900C6-25C1-E04E-B7F7-AF9BCF0C6F91}"/>
                    </a:ext>
                  </a:extLst>
                </p:cNvPr>
                <p:cNvSpPr/>
                <p:nvPr/>
              </p:nvSpPr>
              <p:spPr>
                <a:xfrm>
                  <a:off x="5553238"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3</m:t>
                            </m:r>
                          </m:sub>
                        </m:sSub>
                      </m:oMath>
                    </m:oMathPara>
                  </a14:m>
                  <a:endParaRPr lang="en-GB" dirty="0"/>
                </a:p>
              </p:txBody>
            </p:sp>
          </mc:Choice>
          <mc:Fallback xmlns="">
            <p:sp>
              <p:nvSpPr>
                <p:cNvPr id="16" name="Oval 15">
                  <a:extLst>
                    <a:ext uri="{FF2B5EF4-FFF2-40B4-BE49-F238E27FC236}">
                      <a16:creationId xmlns:a16="http://schemas.microsoft.com/office/drawing/2014/main" id="{531900C6-25C1-E04E-B7F7-AF9BCF0C6F91}"/>
                    </a:ext>
                  </a:extLst>
                </p:cNvPr>
                <p:cNvSpPr>
                  <a:spLocks noRot="1" noChangeAspect="1" noMove="1" noResize="1" noEditPoints="1" noAdjustHandles="1" noChangeArrowheads="1" noChangeShapeType="1" noTextEdit="1"/>
                </p:cNvSpPr>
                <p:nvPr/>
              </p:nvSpPr>
              <p:spPr>
                <a:xfrm>
                  <a:off x="5553238" y="6129957"/>
                  <a:ext cx="360000" cy="360000"/>
                </a:xfrm>
                <a:prstGeom prst="ellipse">
                  <a:avLst/>
                </a:prstGeom>
                <a:blipFill>
                  <a:blip r:embed="rId7"/>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A23FA5A4-9C24-424B-843F-31EF0D6A490E}"/>
                    </a:ext>
                  </a:extLst>
                </p:cNvPr>
                <p:cNvSpPr/>
                <p:nvPr/>
              </p:nvSpPr>
              <p:spPr>
                <a:xfrm>
                  <a:off x="6344316"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2</m:t>
                            </m:r>
                          </m:sub>
                        </m:sSub>
                      </m:oMath>
                    </m:oMathPara>
                  </a14:m>
                  <a:endParaRPr lang="en-GB" dirty="0"/>
                </a:p>
              </p:txBody>
            </p:sp>
          </mc:Choice>
          <mc:Fallback xmlns="">
            <p:sp>
              <p:nvSpPr>
                <p:cNvPr id="17" name="Oval 16">
                  <a:extLst>
                    <a:ext uri="{FF2B5EF4-FFF2-40B4-BE49-F238E27FC236}">
                      <a16:creationId xmlns:a16="http://schemas.microsoft.com/office/drawing/2014/main" id="{A23FA5A4-9C24-424B-843F-31EF0D6A490E}"/>
                    </a:ext>
                  </a:extLst>
                </p:cNvPr>
                <p:cNvSpPr>
                  <a:spLocks noRot="1" noChangeAspect="1" noMove="1" noResize="1" noEditPoints="1" noAdjustHandles="1" noChangeArrowheads="1" noChangeShapeType="1" noTextEdit="1"/>
                </p:cNvSpPr>
                <p:nvPr/>
              </p:nvSpPr>
              <p:spPr>
                <a:xfrm>
                  <a:off x="6344316" y="6129957"/>
                  <a:ext cx="360000" cy="360000"/>
                </a:xfrm>
                <a:prstGeom prst="ellipse">
                  <a:avLst/>
                </a:prstGeom>
                <a:blipFill>
                  <a:blip r:embed="rId8"/>
                  <a:stretch>
                    <a:fillRect l="-322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54AB3162-9ED0-2748-A922-4A5F96D0B6C4}"/>
                </a:ext>
              </a:extLst>
            </p:cNvPr>
            <p:cNvCxnSpPr>
              <a:stCxn id="15" idx="6"/>
              <a:endCxn id="16" idx="2"/>
            </p:cNvCxnSpPr>
            <p:nvPr/>
          </p:nvCxnSpPr>
          <p:spPr>
            <a:xfrm>
              <a:off x="5108265" y="6309957"/>
              <a:ext cx="4449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34F0A1-29D0-BF4C-B792-F86CB2C08C47}"/>
                </a:ext>
              </a:extLst>
            </p:cNvPr>
            <p:cNvSpPr/>
            <p:nvPr/>
          </p:nvSpPr>
          <p:spPr>
            <a:xfrm>
              <a:off x="5265238"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 name="Straight Connector 19">
              <a:extLst>
                <a:ext uri="{FF2B5EF4-FFF2-40B4-BE49-F238E27FC236}">
                  <a16:creationId xmlns:a16="http://schemas.microsoft.com/office/drawing/2014/main" id="{28D4276D-F395-4B4C-A859-1E0959760C5A}"/>
                </a:ext>
              </a:extLst>
            </p:cNvPr>
            <p:cNvCxnSpPr>
              <a:cxnSpLocks/>
              <a:stCxn id="21" idx="3"/>
              <a:endCxn id="6" idx="4"/>
            </p:cNvCxnSpPr>
            <p:nvPr/>
          </p:nvCxnSpPr>
          <p:spPr>
            <a:xfrm flipV="1">
              <a:off x="6136222" y="6065063"/>
              <a:ext cx="0" cy="190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2608CBE-F0ED-6D4F-BC42-FBBA0E137188}"/>
                </a:ext>
              </a:extLst>
            </p:cNvPr>
            <p:cNvSpPr/>
            <p:nvPr/>
          </p:nvSpPr>
          <p:spPr>
            <a:xfrm rot="16200000">
              <a:off x="6082222"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3912B87-B241-B444-849E-60470347D873}"/>
                </a:ext>
              </a:extLst>
            </p:cNvPr>
            <p:cNvCxnSpPr>
              <a:cxnSpLocks/>
              <a:stCxn id="21" idx="2"/>
              <a:endCxn id="17" idx="2"/>
            </p:cNvCxnSpPr>
            <p:nvPr/>
          </p:nvCxnSpPr>
          <p:spPr>
            <a:xfrm flipV="1">
              <a:off x="6190222" y="6309957"/>
              <a:ext cx="15409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6B87D1-5D5F-B64C-89F9-2D27521CB20D}"/>
                </a:ext>
              </a:extLst>
            </p:cNvPr>
            <p:cNvCxnSpPr>
              <a:cxnSpLocks/>
              <a:stCxn id="21" idx="0"/>
              <a:endCxn id="16" idx="6"/>
            </p:cNvCxnSpPr>
            <p:nvPr/>
          </p:nvCxnSpPr>
          <p:spPr>
            <a:xfrm flipH="1" flipV="1">
              <a:off x="5913238" y="6309957"/>
              <a:ext cx="1689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8501DBE0-D29D-B34D-A78D-8BEA9CA0430B}"/>
                  </a:ext>
                </a:extLst>
              </p:cNvPr>
              <p:cNvGraphicFramePr>
                <a:graphicFrameLocks noGrp="1"/>
              </p:cNvGraphicFramePr>
              <p:nvPr>
                <p:extLst>
                  <p:ext uri="{D42A27DB-BD31-4B8C-83A1-F6EECF244321}">
                    <p14:modId xmlns:p14="http://schemas.microsoft.com/office/powerpoint/2010/main" val="81902018"/>
                  </p:ext>
                </p:extLst>
              </p:nvPr>
            </p:nvGraphicFramePr>
            <p:xfrm>
              <a:off x="626966" y="1159249"/>
              <a:ext cx="1298512" cy="185420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3997">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𝑁</m:t>
                                    </m:r>
                                  </m:e>
                                  <m:sub>
                                    <m:r>
                                      <a:rPr lang="de-DE" b="0" i="1" dirty="0" smtClean="0">
                                        <a:latin typeface="Cambria Math" panose="02040503050406030204" pitchFamily="18" charset="0"/>
                                      </a:rPr>
                                      <m:t>1</m:t>
                                    </m:r>
                                  </m:sub>
                                </m:sSub>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25" name="Table 24">
                <a:extLst>
                  <a:ext uri="{FF2B5EF4-FFF2-40B4-BE49-F238E27FC236}">
                    <a16:creationId xmlns:a16="http://schemas.microsoft.com/office/drawing/2014/main" id="{8501DBE0-D29D-B34D-A78D-8BEA9CA0430B}"/>
                  </a:ext>
                </a:extLst>
              </p:cNvPr>
              <p:cNvGraphicFramePr>
                <a:graphicFrameLocks noGrp="1"/>
              </p:cNvGraphicFramePr>
              <p:nvPr>
                <p:extLst>
                  <p:ext uri="{D42A27DB-BD31-4B8C-83A1-F6EECF244321}">
                    <p14:modId xmlns:p14="http://schemas.microsoft.com/office/powerpoint/2010/main" val="81902018"/>
                  </p:ext>
                </p:extLst>
              </p:nvPr>
            </p:nvGraphicFramePr>
            <p:xfrm>
              <a:off x="626966" y="1159249"/>
              <a:ext cx="1298512" cy="185420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3997">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endParaRPr lang="en-US"/>
                        </a:p>
                      </a:txBody>
                      <a:tcPr>
                        <a:blipFill>
                          <a:blip r:embed="rId9"/>
                          <a:stretch>
                            <a:fillRect l="-3226" t="-3448" r="-238710" b="-406897"/>
                          </a:stretch>
                        </a:blipFill>
                      </a:tcPr>
                    </a:tc>
                    <a:tc>
                      <a:txBody>
                        <a:bodyPr/>
                        <a:lstStyle/>
                        <a:p>
                          <a:endParaRPr lang="en-US"/>
                        </a:p>
                      </a:txBody>
                      <a:tcPr>
                        <a:blipFill>
                          <a:blip r:embed="rId9"/>
                          <a:stretch>
                            <a:fillRect l="-84211" t="-3448" r="-94737" b="-406897"/>
                          </a:stretch>
                        </a:blipFill>
                      </a:tcPr>
                    </a:tc>
                    <a:tc>
                      <a:txBody>
                        <a:bodyPr/>
                        <a:lstStyle/>
                        <a:p>
                          <a:endParaRPr lang="en-US"/>
                        </a:p>
                      </a:txBody>
                      <a:tcPr>
                        <a:blipFill>
                          <a:blip r:embed="rId9"/>
                          <a:stretch>
                            <a:fillRect l="-205882" t="-3448" r="-5882"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9"/>
                          <a:stretch>
                            <a:fillRect l="-3226" t="-100000" r="-238710" b="-293333"/>
                          </a:stretch>
                        </a:blipFill>
                      </a:tcPr>
                    </a:tc>
                    <a:tc>
                      <a:txBody>
                        <a:bodyPr/>
                        <a:lstStyle/>
                        <a:p>
                          <a:endParaRPr lang="en-US"/>
                        </a:p>
                      </a:txBody>
                      <a:tcPr>
                        <a:blipFill>
                          <a:blip r:embed="rId9"/>
                          <a:stretch>
                            <a:fillRect l="-84211" t="-100000" r="-94737" b="-293333"/>
                          </a:stretch>
                        </a:blipFill>
                      </a:tcPr>
                    </a:tc>
                    <a:tc>
                      <a:txBody>
                        <a:bodyPr/>
                        <a:lstStyle/>
                        <a:p>
                          <a:endParaRPr lang="en-US"/>
                        </a:p>
                      </a:txBody>
                      <a:tcPr>
                        <a:blipFill>
                          <a:blip r:embed="rId9"/>
                          <a:stretch>
                            <a:fillRect l="-205882" t="-100000" r="-5882"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9"/>
                          <a:stretch>
                            <a:fillRect l="-3226" t="-206897" r="-238710" b="-203448"/>
                          </a:stretch>
                        </a:blipFill>
                      </a:tcPr>
                    </a:tc>
                    <a:tc>
                      <a:txBody>
                        <a:bodyPr/>
                        <a:lstStyle/>
                        <a:p>
                          <a:endParaRPr lang="en-US"/>
                        </a:p>
                      </a:txBody>
                      <a:tcPr>
                        <a:blipFill>
                          <a:blip r:embed="rId9"/>
                          <a:stretch>
                            <a:fillRect l="-84211" t="-206897" r="-94737" b="-203448"/>
                          </a:stretch>
                        </a:blipFill>
                      </a:tcPr>
                    </a:tc>
                    <a:tc>
                      <a:txBody>
                        <a:bodyPr/>
                        <a:lstStyle/>
                        <a:p>
                          <a:endParaRPr lang="en-US"/>
                        </a:p>
                      </a:txBody>
                      <a:tcPr>
                        <a:blipFill>
                          <a:blip r:embed="rId9"/>
                          <a:stretch>
                            <a:fillRect l="-205882" t="-206897" r="-5882"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9"/>
                          <a:stretch>
                            <a:fillRect l="-3226" t="-296667" r="-238710" b="-96667"/>
                          </a:stretch>
                        </a:blipFill>
                      </a:tcPr>
                    </a:tc>
                    <a:tc>
                      <a:txBody>
                        <a:bodyPr/>
                        <a:lstStyle/>
                        <a:p>
                          <a:endParaRPr lang="en-US"/>
                        </a:p>
                      </a:txBody>
                      <a:tcPr>
                        <a:blipFill>
                          <a:blip r:embed="rId9"/>
                          <a:stretch>
                            <a:fillRect l="-84211" t="-296667" r="-94737" b="-96667"/>
                          </a:stretch>
                        </a:blipFill>
                      </a:tcPr>
                    </a:tc>
                    <a:tc>
                      <a:txBody>
                        <a:bodyPr/>
                        <a:lstStyle/>
                        <a:p>
                          <a:endParaRPr lang="en-US"/>
                        </a:p>
                      </a:txBody>
                      <a:tcPr>
                        <a:blipFill>
                          <a:blip r:embed="rId9"/>
                          <a:stretch>
                            <a:fillRect l="-205882" t="-296667" r="-5882"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9"/>
                          <a:stretch>
                            <a:fillRect l="-3226" t="-410345" r="-238710"/>
                          </a:stretch>
                        </a:blipFill>
                      </a:tcPr>
                    </a:tc>
                    <a:tc>
                      <a:txBody>
                        <a:bodyPr/>
                        <a:lstStyle/>
                        <a:p>
                          <a:endParaRPr lang="en-US"/>
                        </a:p>
                      </a:txBody>
                      <a:tcPr>
                        <a:blipFill>
                          <a:blip r:embed="rId9"/>
                          <a:stretch>
                            <a:fillRect l="-84211" t="-410345" r="-94737"/>
                          </a:stretch>
                        </a:blipFill>
                      </a:tcPr>
                    </a:tc>
                    <a:tc>
                      <a:txBody>
                        <a:bodyPr/>
                        <a:lstStyle/>
                        <a:p>
                          <a:endParaRPr lang="en-US"/>
                        </a:p>
                      </a:txBody>
                      <a:tcPr>
                        <a:blipFill>
                          <a:blip r:embed="rId9"/>
                          <a:stretch>
                            <a:fillRect l="-205882" t="-410345" r="-5882"/>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5AC4BC5A-A382-CC40-937D-D6C7A59362C6}"/>
                  </a:ext>
                </a:extLst>
              </p:cNvPr>
              <p:cNvGraphicFramePr>
                <a:graphicFrameLocks noGrp="1"/>
              </p:cNvGraphicFramePr>
              <p:nvPr>
                <p:extLst>
                  <p:ext uri="{D42A27DB-BD31-4B8C-83A1-F6EECF244321}">
                    <p14:modId xmlns:p14="http://schemas.microsoft.com/office/powerpoint/2010/main" val="2900781667"/>
                  </p:ext>
                </p:extLst>
              </p:nvPr>
            </p:nvGraphicFramePr>
            <p:xfrm>
              <a:off x="2081663" y="1159249"/>
              <a:ext cx="1798321" cy="333756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9268">
                      <a:extLst>
                        <a:ext uri="{9D8B030D-6E8A-4147-A177-3AD203B41FA5}">
                          <a16:colId xmlns:a16="http://schemas.microsoft.com/office/drawing/2014/main" val="1459982919"/>
                        </a:ext>
                      </a:extLst>
                    </a:gridCol>
                    <a:gridCol w="489268">
                      <a:extLst>
                        <a:ext uri="{9D8B030D-6E8A-4147-A177-3AD203B41FA5}">
                          <a16:colId xmlns:a16="http://schemas.microsoft.com/office/drawing/2014/main" val="3009605695"/>
                        </a:ext>
                      </a:extLst>
                    </a:gridCol>
                    <a:gridCol w="43129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𝑁</m:t>
                                    </m:r>
                                  </m:e>
                                  <m:sub>
                                    <m:r>
                                      <a:rPr lang="de-DE" b="0" i="1" dirty="0" smtClean="0">
                                        <a:latin typeface="Cambria Math" panose="02040503050406030204" pitchFamily="18" charset="0"/>
                                      </a:rPr>
                                      <m:t>2</m:t>
                                    </m:r>
                                  </m:sub>
                                </m:sSub>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𝑁</m:t>
                                    </m:r>
                                  </m:e>
                                  <m:sub>
                                    <m:r>
                                      <a:rPr lang="de-DE" b="0" i="1" dirty="0" smtClean="0">
                                        <a:latin typeface="Cambria Math" panose="02040503050406030204" pitchFamily="18" charset="0"/>
                                      </a:rPr>
                                      <m:t>3</m:t>
                                    </m:r>
                                  </m:sub>
                                </m:sSub>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2424205520"/>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3031555406"/>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2162782986"/>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12727250"/>
                      </a:ext>
                    </a:extLst>
                  </a:tr>
                </a:tbl>
              </a:graphicData>
            </a:graphic>
          </p:graphicFrame>
        </mc:Choice>
        <mc:Fallback xmlns="">
          <p:graphicFrame>
            <p:nvGraphicFramePr>
              <p:cNvPr id="26" name="Table 25">
                <a:extLst>
                  <a:ext uri="{FF2B5EF4-FFF2-40B4-BE49-F238E27FC236}">
                    <a16:creationId xmlns:a16="http://schemas.microsoft.com/office/drawing/2014/main" id="{5AC4BC5A-A382-CC40-937D-D6C7A59362C6}"/>
                  </a:ext>
                </a:extLst>
              </p:cNvPr>
              <p:cNvGraphicFramePr>
                <a:graphicFrameLocks noGrp="1"/>
              </p:cNvGraphicFramePr>
              <p:nvPr>
                <p:extLst>
                  <p:ext uri="{D42A27DB-BD31-4B8C-83A1-F6EECF244321}">
                    <p14:modId xmlns:p14="http://schemas.microsoft.com/office/powerpoint/2010/main" val="2900781667"/>
                  </p:ext>
                </p:extLst>
              </p:nvPr>
            </p:nvGraphicFramePr>
            <p:xfrm>
              <a:off x="2081663" y="1159249"/>
              <a:ext cx="1798321" cy="333756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9268">
                      <a:extLst>
                        <a:ext uri="{9D8B030D-6E8A-4147-A177-3AD203B41FA5}">
                          <a16:colId xmlns:a16="http://schemas.microsoft.com/office/drawing/2014/main" val="1459982919"/>
                        </a:ext>
                      </a:extLst>
                    </a:gridCol>
                    <a:gridCol w="489268">
                      <a:extLst>
                        <a:ext uri="{9D8B030D-6E8A-4147-A177-3AD203B41FA5}">
                          <a16:colId xmlns:a16="http://schemas.microsoft.com/office/drawing/2014/main" val="3009605695"/>
                        </a:ext>
                      </a:extLst>
                    </a:gridCol>
                    <a:gridCol w="431292">
                      <a:extLst>
                        <a:ext uri="{9D8B030D-6E8A-4147-A177-3AD203B41FA5}">
                          <a16:colId xmlns:a16="http://schemas.microsoft.com/office/drawing/2014/main" val="1665552486"/>
                        </a:ext>
                      </a:extLst>
                    </a:gridCol>
                  </a:tblGrid>
                  <a:tr h="370840">
                    <a:tc>
                      <a:txBody>
                        <a:bodyPr/>
                        <a:lstStyle/>
                        <a:p>
                          <a:endParaRPr lang="en-US"/>
                        </a:p>
                      </a:txBody>
                      <a:tcPr>
                        <a:blipFill>
                          <a:blip r:embed="rId10"/>
                          <a:stretch>
                            <a:fillRect t="-3448" r="-364516" b="-810345"/>
                          </a:stretch>
                        </a:blipFill>
                      </a:tcPr>
                    </a:tc>
                    <a:tc>
                      <a:txBody>
                        <a:bodyPr/>
                        <a:lstStyle/>
                        <a:p>
                          <a:endParaRPr lang="en-US"/>
                        </a:p>
                      </a:txBody>
                      <a:tcPr>
                        <a:blipFill>
                          <a:blip r:embed="rId10"/>
                          <a:stretch>
                            <a:fillRect l="-79487" t="-3448" r="-189744" b="-810345"/>
                          </a:stretch>
                        </a:blipFill>
                      </a:tcPr>
                    </a:tc>
                    <a:tc>
                      <a:txBody>
                        <a:bodyPr/>
                        <a:lstStyle/>
                        <a:p>
                          <a:endParaRPr lang="en-US"/>
                        </a:p>
                      </a:txBody>
                      <a:tcPr>
                        <a:blipFill>
                          <a:blip r:embed="rId10"/>
                          <a:stretch>
                            <a:fillRect l="-179487" t="-3448" r="-89744" b="-810345"/>
                          </a:stretch>
                        </a:blipFill>
                      </a:tcPr>
                    </a:tc>
                    <a:tc>
                      <a:txBody>
                        <a:bodyPr/>
                        <a:lstStyle/>
                        <a:p>
                          <a:endParaRPr lang="en-US"/>
                        </a:p>
                      </a:txBody>
                      <a:tcPr>
                        <a:blipFill>
                          <a:blip r:embed="rId10"/>
                          <a:stretch>
                            <a:fillRect l="-320588" t="-3448" r="-2941" b="-810345"/>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0"/>
                          <a:stretch>
                            <a:fillRect t="-100000" r="-364516" b="-683333"/>
                          </a:stretch>
                        </a:blipFill>
                      </a:tcPr>
                    </a:tc>
                    <a:tc>
                      <a:txBody>
                        <a:bodyPr/>
                        <a:lstStyle/>
                        <a:p>
                          <a:endParaRPr lang="en-US"/>
                        </a:p>
                      </a:txBody>
                      <a:tcPr>
                        <a:blipFill>
                          <a:blip r:embed="rId10"/>
                          <a:stretch>
                            <a:fillRect l="-79487" t="-100000" r="-189744" b="-683333"/>
                          </a:stretch>
                        </a:blipFill>
                      </a:tcPr>
                    </a:tc>
                    <a:tc>
                      <a:txBody>
                        <a:bodyPr/>
                        <a:lstStyle/>
                        <a:p>
                          <a:endParaRPr lang="en-US"/>
                        </a:p>
                      </a:txBody>
                      <a:tcPr>
                        <a:blipFill>
                          <a:blip r:embed="rId10"/>
                          <a:stretch>
                            <a:fillRect l="-179487" t="-100000" r="-89744" b="-683333"/>
                          </a:stretch>
                        </a:blipFill>
                      </a:tcPr>
                    </a:tc>
                    <a:tc>
                      <a:txBody>
                        <a:bodyPr/>
                        <a:lstStyle/>
                        <a:p>
                          <a:endParaRPr lang="en-US"/>
                        </a:p>
                      </a:txBody>
                      <a:tcPr>
                        <a:blipFill>
                          <a:blip r:embed="rId10"/>
                          <a:stretch>
                            <a:fillRect l="-320588" t="-100000" r="-2941" b="-68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0"/>
                          <a:stretch>
                            <a:fillRect t="-206897" r="-364516" b="-606897"/>
                          </a:stretch>
                        </a:blipFill>
                      </a:tcPr>
                    </a:tc>
                    <a:tc>
                      <a:txBody>
                        <a:bodyPr/>
                        <a:lstStyle/>
                        <a:p>
                          <a:endParaRPr lang="en-US"/>
                        </a:p>
                      </a:txBody>
                      <a:tcPr>
                        <a:blipFill>
                          <a:blip r:embed="rId10"/>
                          <a:stretch>
                            <a:fillRect l="-79487" t="-206897" r="-189744" b="-606897"/>
                          </a:stretch>
                        </a:blipFill>
                      </a:tcPr>
                    </a:tc>
                    <a:tc>
                      <a:txBody>
                        <a:bodyPr/>
                        <a:lstStyle/>
                        <a:p>
                          <a:endParaRPr lang="en-US"/>
                        </a:p>
                      </a:txBody>
                      <a:tcPr>
                        <a:blipFill>
                          <a:blip r:embed="rId10"/>
                          <a:stretch>
                            <a:fillRect l="-179487" t="-206897" r="-89744" b="-606897"/>
                          </a:stretch>
                        </a:blipFill>
                      </a:tcPr>
                    </a:tc>
                    <a:tc>
                      <a:txBody>
                        <a:bodyPr/>
                        <a:lstStyle/>
                        <a:p>
                          <a:endParaRPr lang="en-US"/>
                        </a:p>
                      </a:txBody>
                      <a:tcPr>
                        <a:blipFill>
                          <a:blip r:embed="rId10"/>
                          <a:stretch>
                            <a:fillRect l="-320588" t="-206897" r="-2941" b="-60689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0"/>
                          <a:stretch>
                            <a:fillRect t="-306897" r="-364516" b="-506897"/>
                          </a:stretch>
                        </a:blipFill>
                      </a:tcPr>
                    </a:tc>
                    <a:tc>
                      <a:txBody>
                        <a:bodyPr/>
                        <a:lstStyle/>
                        <a:p>
                          <a:endParaRPr lang="en-US"/>
                        </a:p>
                      </a:txBody>
                      <a:tcPr>
                        <a:blipFill>
                          <a:blip r:embed="rId10"/>
                          <a:stretch>
                            <a:fillRect l="-79487" t="-306897" r="-189744" b="-506897"/>
                          </a:stretch>
                        </a:blipFill>
                      </a:tcPr>
                    </a:tc>
                    <a:tc>
                      <a:txBody>
                        <a:bodyPr/>
                        <a:lstStyle/>
                        <a:p>
                          <a:endParaRPr lang="en-US"/>
                        </a:p>
                      </a:txBody>
                      <a:tcPr>
                        <a:blipFill>
                          <a:blip r:embed="rId10"/>
                          <a:stretch>
                            <a:fillRect l="-179487" t="-306897" r="-89744" b="-506897"/>
                          </a:stretch>
                        </a:blipFill>
                      </a:tcPr>
                    </a:tc>
                    <a:tc>
                      <a:txBody>
                        <a:bodyPr/>
                        <a:lstStyle/>
                        <a:p>
                          <a:endParaRPr lang="en-US"/>
                        </a:p>
                      </a:txBody>
                      <a:tcPr>
                        <a:blipFill>
                          <a:blip r:embed="rId10"/>
                          <a:stretch>
                            <a:fillRect l="-320588" t="-306897" r="-2941" b="-50689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0"/>
                          <a:stretch>
                            <a:fillRect t="-393333" r="-364516" b="-390000"/>
                          </a:stretch>
                        </a:blipFill>
                      </a:tcPr>
                    </a:tc>
                    <a:tc>
                      <a:txBody>
                        <a:bodyPr/>
                        <a:lstStyle/>
                        <a:p>
                          <a:endParaRPr lang="en-US"/>
                        </a:p>
                      </a:txBody>
                      <a:tcPr>
                        <a:blipFill>
                          <a:blip r:embed="rId10"/>
                          <a:stretch>
                            <a:fillRect l="-79487" t="-393333" r="-189744" b="-390000"/>
                          </a:stretch>
                        </a:blipFill>
                      </a:tcPr>
                    </a:tc>
                    <a:tc>
                      <a:txBody>
                        <a:bodyPr/>
                        <a:lstStyle/>
                        <a:p>
                          <a:endParaRPr lang="en-US"/>
                        </a:p>
                      </a:txBody>
                      <a:tcPr>
                        <a:blipFill>
                          <a:blip r:embed="rId10"/>
                          <a:stretch>
                            <a:fillRect l="-179487" t="-393333" r="-89744" b="-390000"/>
                          </a:stretch>
                        </a:blipFill>
                      </a:tcPr>
                    </a:tc>
                    <a:tc>
                      <a:txBody>
                        <a:bodyPr/>
                        <a:lstStyle/>
                        <a:p>
                          <a:endParaRPr lang="en-US"/>
                        </a:p>
                      </a:txBody>
                      <a:tcPr>
                        <a:blipFill>
                          <a:blip r:embed="rId10"/>
                          <a:stretch>
                            <a:fillRect l="-320588" t="-393333" r="-2941" b="-390000"/>
                          </a:stretch>
                        </a:blipFill>
                      </a:tcPr>
                    </a:tc>
                    <a:extLst>
                      <a:ext uri="{0D108BD9-81ED-4DB2-BD59-A6C34878D82A}">
                        <a16:rowId xmlns:a16="http://schemas.microsoft.com/office/drawing/2014/main" val="786113009"/>
                      </a:ext>
                    </a:extLst>
                  </a:tr>
                  <a:tr h="370840">
                    <a:tc>
                      <a:txBody>
                        <a:bodyPr/>
                        <a:lstStyle/>
                        <a:p>
                          <a:endParaRPr lang="en-US"/>
                        </a:p>
                      </a:txBody>
                      <a:tcPr>
                        <a:blipFill>
                          <a:blip r:embed="rId10"/>
                          <a:stretch>
                            <a:fillRect t="-510345" r="-364516" b="-303448"/>
                          </a:stretch>
                        </a:blipFill>
                      </a:tcPr>
                    </a:tc>
                    <a:tc>
                      <a:txBody>
                        <a:bodyPr/>
                        <a:lstStyle/>
                        <a:p>
                          <a:endParaRPr lang="en-US"/>
                        </a:p>
                      </a:txBody>
                      <a:tcPr>
                        <a:blipFill>
                          <a:blip r:embed="rId10"/>
                          <a:stretch>
                            <a:fillRect l="-79487" t="-510345" r="-189744" b="-303448"/>
                          </a:stretch>
                        </a:blipFill>
                      </a:tcPr>
                    </a:tc>
                    <a:tc>
                      <a:txBody>
                        <a:bodyPr/>
                        <a:lstStyle/>
                        <a:p>
                          <a:endParaRPr lang="en-US"/>
                        </a:p>
                      </a:txBody>
                      <a:tcPr>
                        <a:blipFill>
                          <a:blip r:embed="rId10"/>
                          <a:stretch>
                            <a:fillRect l="-179487" t="-510345" r="-89744" b="-303448"/>
                          </a:stretch>
                        </a:blipFill>
                      </a:tcPr>
                    </a:tc>
                    <a:tc>
                      <a:txBody>
                        <a:bodyPr/>
                        <a:lstStyle/>
                        <a:p>
                          <a:endParaRPr lang="en-US"/>
                        </a:p>
                      </a:txBody>
                      <a:tcPr>
                        <a:blipFill>
                          <a:blip r:embed="rId10"/>
                          <a:stretch>
                            <a:fillRect l="-320588" t="-510345" r="-2941" b="-303448"/>
                          </a:stretch>
                        </a:blipFill>
                      </a:tcPr>
                    </a:tc>
                    <a:extLst>
                      <a:ext uri="{0D108BD9-81ED-4DB2-BD59-A6C34878D82A}">
                        <a16:rowId xmlns:a16="http://schemas.microsoft.com/office/drawing/2014/main" val="2424205520"/>
                      </a:ext>
                    </a:extLst>
                  </a:tr>
                  <a:tr h="370840">
                    <a:tc>
                      <a:txBody>
                        <a:bodyPr/>
                        <a:lstStyle/>
                        <a:p>
                          <a:endParaRPr lang="en-US"/>
                        </a:p>
                      </a:txBody>
                      <a:tcPr>
                        <a:blipFill>
                          <a:blip r:embed="rId10"/>
                          <a:stretch>
                            <a:fillRect t="-610345" r="-364516" b="-203448"/>
                          </a:stretch>
                        </a:blipFill>
                      </a:tcPr>
                    </a:tc>
                    <a:tc>
                      <a:txBody>
                        <a:bodyPr/>
                        <a:lstStyle/>
                        <a:p>
                          <a:endParaRPr lang="en-US"/>
                        </a:p>
                      </a:txBody>
                      <a:tcPr>
                        <a:blipFill>
                          <a:blip r:embed="rId10"/>
                          <a:stretch>
                            <a:fillRect l="-79487" t="-610345" r="-189744" b="-203448"/>
                          </a:stretch>
                        </a:blipFill>
                      </a:tcPr>
                    </a:tc>
                    <a:tc>
                      <a:txBody>
                        <a:bodyPr/>
                        <a:lstStyle/>
                        <a:p>
                          <a:endParaRPr lang="en-US"/>
                        </a:p>
                      </a:txBody>
                      <a:tcPr>
                        <a:blipFill>
                          <a:blip r:embed="rId10"/>
                          <a:stretch>
                            <a:fillRect l="-179487" t="-610345" r="-89744" b="-203448"/>
                          </a:stretch>
                        </a:blipFill>
                      </a:tcPr>
                    </a:tc>
                    <a:tc>
                      <a:txBody>
                        <a:bodyPr/>
                        <a:lstStyle/>
                        <a:p>
                          <a:endParaRPr lang="en-US"/>
                        </a:p>
                      </a:txBody>
                      <a:tcPr>
                        <a:blipFill>
                          <a:blip r:embed="rId10"/>
                          <a:stretch>
                            <a:fillRect l="-320588" t="-610345" r="-2941" b="-203448"/>
                          </a:stretch>
                        </a:blipFill>
                      </a:tcPr>
                    </a:tc>
                    <a:extLst>
                      <a:ext uri="{0D108BD9-81ED-4DB2-BD59-A6C34878D82A}">
                        <a16:rowId xmlns:a16="http://schemas.microsoft.com/office/drawing/2014/main" val="3031555406"/>
                      </a:ext>
                    </a:extLst>
                  </a:tr>
                  <a:tr h="370840">
                    <a:tc>
                      <a:txBody>
                        <a:bodyPr/>
                        <a:lstStyle/>
                        <a:p>
                          <a:endParaRPr lang="en-US"/>
                        </a:p>
                      </a:txBody>
                      <a:tcPr>
                        <a:blipFill>
                          <a:blip r:embed="rId10"/>
                          <a:stretch>
                            <a:fillRect t="-686667" r="-364516" b="-96667"/>
                          </a:stretch>
                        </a:blipFill>
                      </a:tcPr>
                    </a:tc>
                    <a:tc>
                      <a:txBody>
                        <a:bodyPr/>
                        <a:lstStyle/>
                        <a:p>
                          <a:endParaRPr lang="en-US"/>
                        </a:p>
                      </a:txBody>
                      <a:tcPr>
                        <a:blipFill>
                          <a:blip r:embed="rId10"/>
                          <a:stretch>
                            <a:fillRect l="-79487" t="-686667" r="-189744" b="-96667"/>
                          </a:stretch>
                        </a:blipFill>
                      </a:tcPr>
                    </a:tc>
                    <a:tc>
                      <a:txBody>
                        <a:bodyPr/>
                        <a:lstStyle/>
                        <a:p>
                          <a:endParaRPr lang="en-US"/>
                        </a:p>
                      </a:txBody>
                      <a:tcPr>
                        <a:blipFill>
                          <a:blip r:embed="rId10"/>
                          <a:stretch>
                            <a:fillRect l="-179487" t="-686667" r="-89744" b="-96667"/>
                          </a:stretch>
                        </a:blipFill>
                      </a:tcPr>
                    </a:tc>
                    <a:tc>
                      <a:txBody>
                        <a:bodyPr/>
                        <a:lstStyle/>
                        <a:p>
                          <a:endParaRPr lang="en-US"/>
                        </a:p>
                      </a:txBody>
                      <a:tcPr>
                        <a:blipFill>
                          <a:blip r:embed="rId10"/>
                          <a:stretch>
                            <a:fillRect l="-320588" t="-686667" r="-2941" b="-96667"/>
                          </a:stretch>
                        </a:blipFill>
                      </a:tcPr>
                    </a:tc>
                    <a:extLst>
                      <a:ext uri="{0D108BD9-81ED-4DB2-BD59-A6C34878D82A}">
                        <a16:rowId xmlns:a16="http://schemas.microsoft.com/office/drawing/2014/main" val="2162782986"/>
                      </a:ext>
                    </a:extLst>
                  </a:tr>
                  <a:tr h="370840">
                    <a:tc>
                      <a:txBody>
                        <a:bodyPr/>
                        <a:lstStyle/>
                        <a:p>
                          <a:endParaRPr lang="en-US"/>
                        </a:p>
                      </a:txBody>
                      <a:tcPr>
                        <a:blipFill>
                          <a:blip r:embed="rId10"/>
                          <a:stretch>
                            <a:fillRect t="-813793" r="-364516"/>
                          </a:stretch>
                        </a:blipFill>
                      </a:tcPr>
                    </a:tc>
                    <a:tc>
                      <a:txBody>
                        <a:bodyPr/>
                        <a:lstStyle/>
                        <a:p>
                          <a:endParaRPr lang="en-US"/>
                        </a:p>
                      </a:txBody>
                      <a:tcPr>
                        <a:blipFill>
                          <a:blip r:embed="rId10"/>
                          <a:stretch>
                            <a:fillRect l="-79487" t="-813793" r="-189744"/>
                          </a:stretch>
                        </a:blipFill>
                      </a:tcPr>
                    </a:tc>
                    <a:tc>
                      <a:txBody>
                        <a:bodyPr/>
                        <a:lstStyle/>
                        <a:p>
                          <a:endParaRPr lang="en-US"/>
                        </a:p>
                      </a:txBody>
                      <a:tcPr>
                        <a:blipFill>
                          <a:blip r:embed="rId10"/>
                          <a:stretch>
                            <a:fillRect l="-179487" t="-813793" r="-89744"/>
                          </a:stretch>
                        </a:blipFill>
                      </a:tcPr>
                    </a:tc>
                    <a:tc>
                      <a:txBody>
                        <a:bodyPr/>
                        <a:lstStyle/>
                        <a:p>
                          <a:endParaRPr lang="en-US"/>
                        </a:p>
                      </a:txBody>
                      <a:tcPr>
                        <a:blipFill>
                          <a:blip r:embed="rId10"/>
                          <a:stretch>
                            <a:fillRect l="-320588" t="-813793" r="-2941"/>
                          </a:stretch>
                        </a:blipFill>
                      </a:tcPr>
                    </a:tc>
                    <a:extLst>
                      <a:ext uri="{0D108BD9-81ED-4DB2-BD59-A6C34878D82A}">
                        <a16:rowId xmlns:a16="http://schemas.microsoft.com/office/drawing/2014/main" val="3912727250"/>
                      </a:ext>
                    </a:extLst>
                  </a:tr>
                </a:tbl>
              </a:graphicData>
            </a:graphic>
          </p:graphicFrame>
        </mc:Fallback>
      </mc:AlternateContent>
      <p:cxnSp>
        <p:nvCxnSpPr>
          <p:cNvPr id="29" name="Straight Connector 28">
            <a:extLst>
              <a:ext uri="{FF2B5EF4-FFF2-40B4-BE49-F238E27FC236}">
                <a16:creationId xmlns:a16="http://schemas.microsoft.com/office/drawing/2014/main" id="{9117281E-5E0F-5341-AF8C-92183F133444}"/>
              </a:ext>
            </a:extLst>
          </p:cNvPr>
          <p:cNvCxnSpPr/>
          <p:nvPr/>
        </p:nvCxnSpPr>
        <p:spPr>
          <a:xfrm>
            <a:off x="635675" y="1725315"/>
            <a:ext cx="1288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55FF19-D9F6-D84A-A561-A7423AD98313}"/>
              </a:ext>
            </a:extLst>
          </p:cNvPr>
          <p:cNvCxnSpPr/>
          <p:nvPr/>
        </p:nvCxnSpPr>
        <p:spPr>
          <a:xfrm>
            <a:off x="635675" y="2465543"/>
            <a:ext cx="1288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1B213-E64D-9349-88D7-F0B889A131CE}"/>
              </a:ext>
            </a:extLst>
          </p:cNvPr>
          <p:cNvCxnSpPr>
            <a:cxnSpLocks/>
          </p:cNvCxnSpPr>
          <p:nvPr/>
        </p:nvCxnSpPr>
        <p:spPr>
          <a:xfrm>
            <a:off x="2090372" y="1725315"/>
            <a:ext cx="178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B8D0776-119E-394F-8BC3-987C2F3D89DC}"/>
              </a:ext>
            </a:extLst>
          </p:cNvPr>
          <p:cNvCxnSpPr>
            <a:cxnSpLocks/>
          </p:cNvCxnSpPr>
          <p:nvPr/>
        </p:nvCxnSpPr>
        <p:spPr>
          <a:xfrm>
            <a:off x="2090372" y="2104138"/>
            <a:ext cx="178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8291D2-BEC2-C74F-8308-0C3F6FD7FB25}"/>
              </a:ext>
            </a:extLst>
          </p:cNvPr>
          <p:cNvCxnSpPr>
            <a:cxnSpLocks/>
          </p:cNvCxnSpPr>
          <p:nvPr/>
        </p:nvCxnSpPr>
        <p:spPr>
          <a:xfrm>
            <a:off x="2089823" y="3201418"/>
            <a:ext cx="178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A1AE284-8C5A-0949-9F87-42B9E28B5FE8}"/>
              </a:ext>
            </a:extLst>
          </p:cNvPr>
          <p:cNvCxnSpPr>
            <a:cxnSpLocks/>
          </p:cNvCxnSpPr>
          <p:nvPr/>
        </p:nvCxnSpPr>
        <p:spPr>
          <a:xfrm>
            <a:off x="2089823" y="3580241"/>
            <a:ext cx="178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6614F3-B4CB-624D-85A0-1B24D88EF1F0}"/>
              </a:ext>
            </a:extLst>
          </p:cNvPr>
          <p:cNvCxnSpPr>
            <a:cxnSpLocks/>
          </p:cNvCxnSpPr>
          <p:nvPr/>
        </p:nvCxnSpPr>
        <p:spPr>
          <a:xfrm>
            <a:off x="2090372" y="2843541"/>
            <a:ext cx="178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9E3B348-2C45-9B49-B506-6FDD63406D29}"/>
              </a:ext>
            </a:extLst>
          </p:cNvPr>
          <p:cNvCxnSpPr>
            <a:cxnSpLocks/>
          </p:cNvCxnSpPr>
          <p:nvPr/>
        </p:nvCxnSpPr>
        <p:spPr>
          <a:xfrm>
            <a:off x="2089823" y="4319644"/>
            <a:ext cx="178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97EFD27-77CF-A74C-A6BE-C09B071342BB}"/>
              </a:ext>
            </a:extLst>
          </p:cNvPr>
          <p:cNvCxnSpPr>
            <a:cxnSpLocks/>
          </p:cNvCxnSpPr>
          <p:nvPr/>
        </p:nvCxnSpPr>
        <p:spPr>
          <a:xfrm>
            <a:off x="2090372" y="1725315"/>
            <a:ext cx="1782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FCB3DA-82D5-CD4F-A357-3CF2CE5DFDE4}"/>
              </a:ext>
            </a:extLst>
          </p:cNvPr>
          <p:cNvCxnSpPr>
            <a:cxnSpLocks/>
          </p:cNvCxnSpPr>
          <p:nvPr/>
        </p:nvCxnSpPr>
        <p:spPr>
          <a:xfrm>
            <a:off x="2089823" y="3201418"/>
            <a:ext cx="1782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7F8A3DE5-98E0-AF4C-9F79-F871857A8F98}"/>
                  </a:ext>
                </a:extLst>
              </p:cNvPr>
              <p:cNvGraphicFramePr>
                <a:graphicFrameLocks noGrp="1"/>
              </p:cNvGraphicFramePr>
              <p:nvPr>
                <p:extLst>
                  <p:ext uri="{D42A27DB-BD31-4B8C-83A1-F6EECF244321}">
                    <p14:modId xmlns:p14="http://schemas.microsoft.com/office/powerpoint/2010/main" val="1414350772"/>
                  </p:ext>
                </p:extLst>
              </p:nvPr>
            </p:nvGraphicFramePr>
            <p:xfrm>
              <a:off x="4199305" y="1159249"/>
              <a:ext cx="1298512"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3997">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𝑁</m:t>
                                    </m:r>
                                  </m:e>
                                  <m:sub>
                                    <m:r>
                                      <a:rPr lang="de-DE" b="0" i="1" dirty="0" smtClean="0">
                                        <a:latin typeface="Cambria Math" panose="02040503050406030204" pitchFamily="18" charset="0"/>
                                      </a:rPr>
                                      <m:t>1</m:t>
                                    </m:r>
                                  </m:sub>
                                </m:sSub>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43" name="Table 42">
                <a:extLst>
                  <a:ext uri="{FF2B5EF4-FFF2-40B4-BE49-F238E27FC236}">
                    <a16:creationId xmlns:a16="http://schemas.microsoft.com/office/drawing/2014/main" id="{7F8A3DE5-98E0-AF4C-9F79-F871857A8F98}"/>
                  </a:ext>
                </a:extLst>
              </p:cNvPr>
              <p:cNvGraphicFramePr>
                <a:graphicFrameLocks noGrp="1"/>
              </p:cNvGraphicFramePr>
              <p:nvPr>
                <p:extLst>
                  <p:ext uri="{D42A27DB-BD31-4B8C-83A1-F6EECF244321}">
                    <p14:modId xmlns:p14="http://schemas.microsoft.com/office/powerpoint/2010/main" val="1414350772"/>
                  </p:ext>
                </p:extLst>
              </p:nvPr>
            </p:nvGraphicFramePr>
            <p:xfrm>
              <a:off x="4199305" y="1159249"/>
              <a:ext cx="1298512"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3997">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endParaRPr lang="en-US"/>
                        </a:p>
                      </a:txBody>
                      <a:tcPr>
                        <a:blipFill>
                          <a:blip r:embed="rId11"/>
                          <a:stretch>
                            <a:fillRect l="-3226" t="-3448" r="-238710" b="-206897"/>
                          </a:stretch>
                        </a:blipFill>
                      </a:tcPr>
                    </a:tc>
                    <a:tc>
                      <a:txBody>
                        <a:bodyPr/>
                        <a:lstStyle/>
                        <a:p>
                          <a:endParaRPr lang="en-US"/>
                        </a:p>
                      </a:txBody>
                      <a:tcPr>
                        <a:blipFill>
                          <a:blip r:embed="rId11"/>
                          <a:stretch>
                            <a:fillRect l="-84211" t="-3448" r="-94737" b="-206897"/>
                          </a:stretch>
                        </a:blipFill>
                      </a:tcPr>
                    </a:tc>
                    <a:tc>
                      <a:txBody>
                        <a:bodyPr/>
                        <a:lstStyle/>
                        <a:p>
                          <a:endParaRPr lang="en-US"/>
                        </a:p>
                      </a:txBody>
                      <a:tcPr>
                        <a:blipFill>
                          <a:blip r:embed="rId11"/>
                          <a:stretch>
                            <a:fillRect l="-205882" t="-3448" r="-5882" b="-2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1"/>
                          <a:stretch>
                            <a:fillRect l="-3226" t="-100000" r="-238710" b="-100000"/>
                          </a:stretch>
                        </a:blipFill>
                      </a:tcPr>
                    </a:tc>
                    <a:tc>
                      <a:txBody>
                        <a:bodyPr/>
                        <a:lstStyle/>
                        <a:p>
                          <a:endParaRPr lang="en-US"/>
                        </a:p>
                      </a:txBody>
                      <a:tcPr>
                        <a:blipFill>
                          <a:blip r:embed="rId11"/>
                          <a:stretch>
                            <a:fillRect l="-84211" t="-100000" r="-94737" b="-100000"/>
                          </a:stretch>
                        </a:blipFill>
                      </a:tcPr>
                    </a:tc>
                    <a:tc>
                      <a:txBody>
                        <a:bodyPr/>
                        <a:lstStyle/>
                        <a:p>
                          <a:endParaRPr lang="en-US"/>
                        </a:p>
                      </a:txBody>
                      <a:tcPr>
                        <a:blipFill>
                          <a:blip r:embed="rId11"/>
                          <a:stretch>
                            <a:fillRect l="-205882" t="-100000" r="-5882" b="-100000"/>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1"/>
                          <a:stretch>
                            <a:fillRect l="-3226" t="-206897" r="-238710" b="-3448"/>
                          </a:stretch>
                        </a:blipFill>
                      </a:tcPr>
                    </a:tc>
                    <a:tc>
                      <a:txBody>
                        <a:bodyPr/>
                        <a:lstStyle/>
                        <a:p>
                          <a:endParaRPr lang="en-US"/>
                        </a:p>
                      </a:txBody>
                      <a:tcPr>
                        <a:blipFill>
                          <a:blip r:embed="rId11"/>
                          <a:stretch>
                            <a:fillRect l="-84211" t="-206897" r="-94737" b="-3448"/>
                          </a:stretch>
                        </a:blipFill>
                      </a:tcPr>
                    </a:tc>
                    <a:tc>
                      <a:txBody>
                        <a:bodyPr/>
                        <a:lstStyle/>
                        <a:p>
                          <a:endParaRPr lang="en-US"/>
                        </a:p>
                      </a:txBody>
                      <a:tcPr>
                        <a:blipFill>
                          <a:blip r:embed="rId11"/>
                          <a:stretch>
                            <a:fillRect l="-205882" t="-206897" r="-5882" b="-3448"/>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82B25685-E1C8-9E4D-86FF-92C649C1DED4}"/>
                  </a:ext>
                </a:extLst>
              </p:cNvPr>
              <p:cNvGraphicFramePr>
                <a:graphicFrameLocks noGrp="1"/>
              </p:cNvGraphicFramePr>
              <p:nvPr>
                <p:extLst>
                  <p:ext uri="{D42A27DB-BD31-4B8C-83A1-F6EECF244321}">
                    <p14:modId xmlns:p14="http://schemas.microsoft.com/office/powerpoint/2010/main" val="1636052284"/>
                  </p:ext>
                </p:extLst>
              </p:nvPr>
            </p:nvGraphicFramePr>
            <p:xfrm>
              <a:off x="5654002" y="1159249"/>
              <a:ext cx="1798321"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9268">
                      <a:extLst>
                        <a:ext uri="{9D8B030D-6E8A-4147-A177-3AD203B41FA5}">
                          <a16:colId xmlns:a16="http://schemas.microsoft.com/office/drawing/2014/main" val="1459982919"/>
                        </a:ext>
                      </a:extLst>
                    </a:gridCol>
                    <a:gridCol w="489268">
                      <a:extLst>
                        <a:ext uri="{9D8B030D-6E8A-4147-A177-3AD203B41FA5}">
                          <a16:colId xmlns:a16="http://schemas.microsoft.com/office/drawing/2014/main" val="3009605695"/>
                        </a:ext>
                      </a:extLst>
                    </a:gridCol>
                    <a:gridCol w="43129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𝑁</m:t>
                                    </m:r>
                                  </m:e>
                                  <m:sub>
                                    <m:r>
                                      <a:rPr lang="de-DE" b="0" i="1" dirty="0" smtClean="0">
                                        <a:latin typeface="Cambria Math" panose="02040503050406030204" pitchFamily="18" charset="0"/>
                                      </a:rPr>
                                      <m:t>2</m:t>
                                    </m:r>
                                  </m:sub>
                                </m:sSub>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𝑁</m:t>
                                    </m:r>
                                  </m:e>
                                  <m:sub>
                                    <m:r>
                                      <a:rPr lang="de-DE" b="0" i="1" dirty="0" smtClean="0">
                                        <a:latin typeface="Cambria Math" panose="02040503050406030204" pitchFamily="18" charset="0"/>
                                      </a:rPr>
                                      <m:t>3</m:t>
                                    </m:r>
                                  </m:sub>
                                </m:sSub>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2162782986"/>
                      </a:ext>
                    </a:extLst>
                  </a:tr>
                </a:tbl>
              </a:graphicData>
            </a:graphic>
          </p:graphicFrame>
        </mc:Choice>
        <mc:Fallback xmlns="">
          <p:graphicFrame>
            <p:nvGraphicFramePr>
              <p:cNvPr id="44" name="Table 43">
                <a:extLst>
                  <a:ext uri="{FF2B5EF4-FFF2-40B4-BE49-F238E27FC236}">
                    <a16:creationId xmlns:a16="http://schemas.microsoft.com/office/drawing/2014/main" id="{82B25685-E1C8-9E4D-86FF-92C649C1DED4}"/>
                  </a:ext>
                </a:extLst>
              </p:cNvPr>
              <p:cNvGraphicFramePr>
                <a:graphicFrameLocks noGrp="1"/>
              </p:cNvGraphicFramePr>
              <p:nvPr>
                <p:extLst>
                  <p:ext uri="{D42A27DB-BD31-4B8C-83A1-F6EECF244321}">
                    <p14:modId xmlns:p14="http://schemas.microsoft.com/office/powerpoint/2010/main" val="1636052284"/>
                  </p:ext>
                </p:extLst>
              </p:nvPr>
            </p:nvGraphicFramePr>
            <p:xfrm>
              <a:off x="5654002" y="1159249"/>
              <a:ext cx="1798321"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89268">
                      <a:extLst>
                        <a:ext uri="{9D8B030D-6E8A-4147-A177-3AD203B41FA5}">
                          <a16:colId xmlns:a16="http://schemas.microsoft.com/office/drawing/2014/main" val="1459982919"/>
                        </a:ext>
                      </a:extLst>
                    </a:gridCol>
                    <a:gridCol w="489268">
                      <a:extLst>
                        <a:ext uri="{9D8B030D-6E8A-4147-A177-3AD203B41FA5}">
                          <a16:colId xmlns:a16="http://schemas.microsoft.com/office/drawing/2014/main" val="3009605695"/>
                        </a:ext>
                      </a:extLst>
                    </a:gridCol>
                    <a:gridCol w="431292">
                      <a:extLst>
                        <a:ext uri="{9D8B030D-6E8A-4147-A177-3AD203B41FA5}">
                          <a16:colId xmlns:a16="http://schemas.microsoft.com/office/drawing/2014/main" val="1665552486"/>
                        </a:ext>
                      </a:extLst>
                    </a:gridCol>
                  </a:tblGrid>
                  <a:tr h="370840">
                    <a:tc>
                      <a:txBody>
                        <a:bodyPr/>
                        <a:lstStyle/>
                        <a:p>
                          <a:endParaRPr lang="en-US"/>
                        </a:p>
                      </a:txBody>
                      <a:tcPr>
                        <a:blipFill>
                          <a:blip r:embed="rId12"/>
                          <a:stretch>
                            <a:fillRect l="-3226" t="-3448" r="-361290" b="-206897"/>
                          </a:stretch>
                        </a:blipFill>
                      </a:tcPr>
                    </a:tc>
                    <a:tc>
                      <a:txBody>
                        <a:bodyPr/>
                        <a:lstStyle/>
                        <a:p>
                          <a:endParaRPr lang="en-US"/>
                        </a:p>
                      </a:txBody>
                      <a:tcPr>
                        <a:blipFill>
                          <a:blip r:embed="rId12"/>
                          <a:stretch>
                            <a:fillRect l="-84211" t="-3448" r="-194737" b="-206897"/>
                          </a:stretch>
                        </a:blipFill>
                      </a:tcPr>
                    </a:tc>
                    <a:tc>
                      <a:txBody>
                        <a:bodyPr/>
                        <a:lstStyle/>
                        <a:p>
                          <a:endParaRPr lang="en-US"/>
                        </a:p>
                      </a:txBody>
                      <a:tcPr>
                        <a:blipFill>
                          <a:blip r:embed="rId12"/>
                          <a:stretch>
                            <a:fillRect l="-179487" t="-3448" r="-89744" b="-206897"/>
                          </a:stretch>
                        </a:blipFill>
                      </a:tcPr>
                    </a:tc>
                    <a:tc>
                      <a:txBody>
                        <a:bodyPr/>
                        <a:lstStyle/>
                        <a:p>
                          <a:endParaRPr lang="en-US"/>
                        </a:p>
                      </a:txBody>
                      <a:tcPr>
                        <a:blipFill>
                          <a:blip r:embed="rId12"/>
                          <a:stretch>
                            <a:fillRect l="-320588" t="-3448" r="-2941" b="-2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2"/>
                          <a:stretch>
                            <a:fillRect l="-3226" t="-100000" r="-361290" b="-100000"/>
                          </a:stretch>
                        </a:blipFill>
                      </a:tcPr>
                    </a:tc>
                    <a:tc>
                      <a:txBody>
                        <a:bodyPr/>
                        <a:lstStyle/>
                        <a:p>
                          <a:endParaRPr lang="en-US"/>
                        </a:p>
                      </a:txBody>
                      <a:tcPr>
                        <a:blipFill>
                          <a:blip r:embed="rId12"/>
                          <a:stretch>
                            <a:fillRect l="-84211" t="-100000" r="-194737" b="-100000"/>
                          </a:stretch>
                        </a:blipFill>
                      </a:tcPr>
                    </a:tc>
                    <a:tc>
                      <a:txBody>
                        <a:bodyPr/>
                        <a:lstStyle/>
                        <a:p>
                          <a:endParaRPr lang="en-US"/>
                        </a:p>
                      </a:txBody>
                      <a:tcPr>
                        <a:blipFill>
                          <a:blip r:embed="rId12"/>
                          <a:stretch>
                            <a:fillRect l="-179487" t="-100000" r="-89744" b="-100000"/>
                          </a:stretch>
                        </a:blipFill>
                      </a:tcPr>
                    </a:tc>
                    <a:tc>
                      <a:txBody>
                        <a:bodyPr/>
                        <a:lstStyle/>
                        <a:p>
                          <a:endParaRPr lang="en-US"/>
                        </a:p>
                      </a:txBody>
                      <a:tcPr>
                        <a:blipFill>
                          <a:blip r:embed="rId12"/>
                          <a:stretch>
                            <a:fillRect l="-320588" t="-1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2"/>
                          <a:stretch>
                            <a:fillRect l="-3226" t="-206897" r="-361290" b="-3448"/>
                          </a:stretch>
                        </a:blipFill>
                      </a:tcPr>
                    </a:tc>
                    <a:tc>
                      <a:txBody>
                        <a:bodyPr/>
                        <a:lstStyle/>
                        <a:p>
                          <a:endParaRPr lang="en-US"/>
                        </a:p>
                      </a:txBody>
                      <a:tcPr>
                        <a:blipFill>
                          <a:blip r:embed="rId12"/>
                          <a:stretch>
                            <a:fillRect l="-84211" t="-206897" r="-194737" b="-3448"/>
                          </a:stretch>
                        </a:blipFill>
                      </a:tcPr>
                    </a:tc>
                    <a:tc>
                      <a:txBody>
                        <a:bodyPr/>
                        <a:lstStyle/>
                        <a:p>
                          <a:endParaRPr lang="en-US"/>
                        </a:p>
                      </a:txBody>
                      <a:tcPr>
                        <a:blipFill>
                          <a:blip r:embed="rId12"/>
                          <a:stretch>
                            <a:fillRect l="-179487" t="-206897" r="-89744" b="-3448"/>
                          </a:stretch>
                        </a:blipFill>
                      </a:tcPr>
                    </a:tc>
                    <a:tc>
                      <a:txBody>
                        <a:bodyPr/>
                        <a:lstStyle/>
                        <a:p>
                          <a:endParaRPr lang="en-US"/>
                        </a:p>
                      </a:txBody>
                      <a:tcPr>
                        <a:blipFill>
                          <a:blip r:embed="rId12"/>
                          <a:stretch>
                            <a:fillRect l="-320588" t="-206897" r="-2941" b="-3448"/>
                          </a:stretch>
                        </a:blipFill>
                      </a:tcPr>
                    </a:tc>
                    <a:extLst>
                      <a:ext uri="{0D108BD9-81ED-4DB2-BD59-A6C34878D82A}">
                        <a16:rowId xmlns:a16="http://schemas.microsoft.com/office/drawing/2014/main" val="21627829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a:extLst>
                  <a:ext uri="{FF2B5EF4-FFF2-40B4-BE49-F238E27FC236}">
                    <a16:creationId xmlns:a16="http://schemas.microsoft.com/office/drawing/2014/main" id="{ADE10D84-B8AD-0A45-89BF-46820948C110}"/>
                  </a:ext>
                </a:extLst>
              </p:cNvPr>
              <p:cNvGraphicFramePr>
                <a:graphicFrameLocks noGrp="1"/>
              </p:cNvGraphicFramePr>
              <p:nvPr>
                <p:extLst>
                  <p:ext uri="{D42A27DB-BD31-4B8C-83A1-F6EECF244321}">
                    <p14:modId xmlns:p14="http://schemas.microsoft.com/office/powerpoint/2010/main" val="2439985050"/>
                  </p:ext>
                </p:extLst>
              </p:nvPr>
            </p:nvGraphicFramePr>
            <p:xfrm>
              <a:off x="4199305" y="2448480"/>
              <a:ext cx="81451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45" name="Table 44">
                <a:extLst>
                  <a:ext uri="{FF2B5EF4-FFF2-40B4-BE49-F238E27FC236}">
                    <a16:creationId xmlns:a16="http://schemas.microsoft.com/office/drawing/2014/main" id="{ADE10D84-B8AD-0A45-89BF-46820948C110}"/>
                  </a:ext>
                </a:extLst>
              </p:cNvPr>
              <p:cNvGraphicFramePr>
                <a:graphicFrameLocks noGrp="1"/>
              </p:cNvGraphicFramePr>
              <p:nvPr>
                <p:extLst>
                  <p:ext uri="{D42A27DB-BD31-4B8C-83A1-F6EECF244321}">
                    <p14:modId xmlns:p14="http://schemas.microsoft.com/office/powerpoint/2010/main" val="2439985050"/>
                  </p:ext>
                </p:extLst>
              </p:nvPr>
            </p:nvGraphicFramePr>
            <p:xfrm>
              <a:off x="4199305" y="2448480"/>
              <a:ext cx="81451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endParaRPr lang="en-US"/>
                        </a:p>
                      </a:txBody>
                      <a:tcPr>
                        <a:blipFill>
                          <a:blip r:embed="rId13"/>
                          <a:stretch>
                            <a:fillRect l="-3226" r="-112903" b="-196667"/>
                          </a:stretch>
                        </a:blipFill>
                      </a:tcPr>
                    </a:tc>
                    <a:tc>
                      <a:txBody>
                        <a:bodyPr/>
                        <a:lstStyle/>
                        <a:p>
                          <a:endParaRPr lang="en-US"/>
                        </a:p>
                      </a:txBody>
                      <a:tcPr>
                        <a:blipFill>
                          <a:blip r:embed="rId13"/>
                          <a:stretch>
                            <a:fillRect l="-94118" r="-2941" b="-19666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3"/>
                          <a:stretch>
                            <a:fillRect l="-3226" t="-103448" r="-112903" b="-103448"/>
                          </a:stretch>
                        </a:blipFill>
                      </a:tcPr>
                    </a:tc>
                    <a:tc>
                      <a:txBody>
                        <a:bodyPr/>
                        <a:lstStyle/>
                        <a:p>
                          <a:endParaRPr lang="en-US"/>
                        </a:p>
                      </a:txBody>
                      <a:tcPr>
                        <a:blipFill>
                          <a:blip r:embed="rId13"/>
                          <a:stretch>
                            <a:fillRect l="-94118" t="-103448" r="-2941" b="-1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3"/>
                          <a:stretch>
                            <a:fillRect l="-3226" t="-196667" r="-112903"/>
                          </a:stretch>
                        </a:blipFill>
                      </a:tcPr>
                    </a:tc>
                    <a:tc>
                      <a:txBody>
                        <a:bodyPr/>
                        <a:lstStyle/>
                        <a:p>
                          <a:endParaRPr lang="en-US"/>
                        </a:p>
                      </a:txBody>
                      <a:tcPr>
                        <a:blipFill>
                          <a:blip r:embed="rId13"/>
                          <a:stretch>
                            <a:fillRect l="-94118" t="-196667" r="-2941"/>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C46D1302-3451-2541-A66F-69615A11A6C0}"/>
                  </a:ext>
                </a:extLst>
              </p:cNvPr>
              <p:cNvGraphicFramePr>
                <a:graphicFrameLocks noGrp="1"/>
              </p:cNvGraphicFramePr>
              <p:nvPr>
                <p:extLst>
                  <p:ext uri="{D42A27DB-BD31-4B8C-83A1-F6EECF244321}">
                    <p14:modId xmlns:p14="http://schemas.microsoft.com/office/powerpoint/2010/main" val="502270431"/>
                  </p:ext>
                </p:extLst>
              </p:nvPr>
            </p:nvGraphicFramePr>
            <p:xfrm>
              <a:off x="5654002" y="2448480"/>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2162782986"/>
                      </a:ext>
                    </a:extLst>
                  </a:tr>
                </a:tbl>
              </a:graphicData>
            </a:graphic>
          </p:graphicFrame>
        </mc:Choice>
        <mc:Fallback xmlns="">
          <p:graphicFrame>
            <p:nvGraphicFramePr>
              <p:cNvPr id="46" name="Table 45">
                <a:extLst>
                  <a:ext uri="{FF2B5EF4-FFF2-40B4-BE49-F238E27FC236}">
                    <a16:creationId xmlns:a16="http://schemas.microsoft.com/office/drawing/2014/main" id="{C46D1302-3451-2541-A66F-69615A11A6C0}"/>
                  </a:ext>
                </a:extLst>
              </p:cNvPr>
              <p:cNvGraphicFramePr>
                <a:graphicFrameLocks noGrp="1"/>
              </p:cNvGraphicFramePr>
              <p:nvPr>
                <p:extLst>
                  <p:ext uri="{D42A27DB-BD31-4B8C-83A1-F6EECF244321}">
                    <p14:modId xmlns:p14="http://schemas.microsoft.com/office/powerpoint/2010/main" val="502270431"/>
                  </p:ext>
                </p:extLst>
              </p:nvPr>
            </p:nvGraphicFramePr>
            <p:xfrm>
              <a:off x="5654002" y="2448480"/>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endParaRPr lang="en-US"/>
                        </a:p>
                      </a:txBody>
                      <a:tcPr>
                        <a:blipFill>
                          <a:blip r:embed="rId14"/>
                          <a:stretch>
                            <a:fillRect l="-3226" r="-116129" b="-196667"/>
                          </a:stretch>
                        </a:blipFill>
                      </a:tcPr>
                    </a:tc>
                    <a:tc>
                      <a:txBody>
                        <a:bodyPr/>
                        <a:lstStyle/>
                        <a:p>
                          <a:endParaRPr lang="en-US"/>
                        </a:p>
                      </a:txBody>
                      <a:tcPr>
                        <a:blipFill>
                          <a:blip r:embed="rId14"/>
                          <a:stretch>
                            <a:fillRect l="-94118" r="-5882" b="-19666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4"/>
                          <a:stretch>
                            <a:fillRect l="-3226" t="-103448" r="-116129" b="-103448"/>
                          </a:stretch>
                        </a:blipFill>
                      </a:tcPr>
                    </a:tc>
                    <a:tc>
                      <a:txBody>
                        <a:bodyPr/>
                        <a:lstStyle/>
                        <a:p>
                          <a:endParaRPr lang="en-US"/>
                        </a:p>
                      </a:txBody>
                      <a:tcPr>
                        <a:blipFill>
                          <a:blip r:embed="rId14"/>
                          <a:stretch>
                            <a:fillRect l="-94118" t="-103448" r="-5882" b="-103448"/>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4"/>
                          <a:stretch>
                            <a:fillRect l="-3226" t="-196667" r="-116129"/>
                          </a:stretch>
                        </a:blipFill>
                      </a:tcPr>
                    </a:tc>
                    <a:tc>
                      <a:txBody>
                        <a:bodyPr/>
                        <a:lstStyle/>
                        <a:p>
                          <a:endParaRPr lang="en-US"/>
                        </a:p>
                      </a:txBody>
                      <a:tcPr>
                        <a:blipFill>
                          <a:blip r:embed="rId14"/>
                          <a:stretch>
                            <a:fillRect l="-94118" t="-196667" r="-5882"/>
                          </a:stretch>
                        </a:blipFill>
                      </a:tcPr>
                    </a:tc>
                    <a:extLst>
                      <a:ext uri="{0D108BD9-81ED-4DB2-BD59-A6C34878D82A}">
                        <a16:rowId xmlns:a16="http://schemas.microsoft.com/office/drawing/2014/main" val="21627829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C909A7F4-C6FE-1D40-90FE-2AA3A2C291EE}"/>
                  </a:ext>
                </a:extLst>
              </p:cNvPr>
              <p:cNvGraphicFramePr>
                <a:graphicFrameLocks noGrp="1"/>
              </p:cNvGraphicFramePr>
              <p:nvPr>
                <p:extLst>
                  <p:ext uri="{D42A27DB-BD31-4B8C-83A1-F6EECF244321}">
                    <p14:modId xmlns:p14="http://schemas.microsoft.com/office/powerpoint/2010/main" val="816163974"/>
                  </p:ext>
                </p:extLst>
              </p:nvPr>
            </p:nvGraphicFramePr>
            <p:xfrm>
              <a:off x="4923104" y="3737711"/>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32</m:t>
                                </m:r>
                              </m:oMath>
                            </m:oMathPara>
                          </a14:m>
                          <a:endParaRPr lang="en-GB" dirty="0"/>
                        </a:p>
                      </a:txBody>
                      <a:tcPr/>
                    </a:tc>
                    <a:extLst>
                      <a:ext uri="{0D108BD9-81ED-4DB2-BD59-A6C34878D82A}">
                        <a16:rowId xmlns:a16="http://schemas.microsoft.com/office/drawing/2014/main" val="2162782986"/>
                      </a:ext>
                    </a:extLst>
                  </a:tr>
                </a:tbl>
              </a:graphicData>
            </a:graphic>
          </p:graphicFrame>
        </mc:Choice>
        <mc:Fallback xmlns="">
          <p:graphicFrame>
            <p:nvGraphicFramePr>
              <p:cNvPr id="47" name="Table 46">
                <a:extLst>
                  <a:ext uri="{FF2B5EF4-FFF2-40B4-BE49-F238E27FC236}">
                    <a16:creationId xmlns:a16="http://schemas.microsoft.com/office/drawing/2014/main" id="{C909A7F4-C6FE-1D40-90FE-2AA3A2C291EE}"/>
                  </a:ext>
                </a:extLst>
              </p:cNvPr>
              <p:cNvGraphicFramePr>
                <a:graphicFrameLocks noGrp="1"/>
              </p:cNvGraphicFramePr>
              <p:nvPr>
                <p:extLst>
                  <p:ext uri="{D42A27DB-BD31-4B8C-83A1-F6EECF244321}">
                    <p14:modId xmlns:p14="http://schemas.microsoft.com/office/powerpoint/2010/main" val="816163974"/>
                  </p:ext>
                </p:extLst>
              </p:nvPr>
            </p:nvGraphicFramePr>
            <p:xfrm>
              <a:off x="4923104" y="3737711"/>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endParaRPr lang="en-US"/>
                        </a:p>
                      </a:txBody>
                      <a:tcPr>
                        <a:blipFill>
                          <a:blip r:embed="rId15"/>
                          <a:stretch>
                            <a:fillRect l="-3226" t="-3448" r="-116129" b="-206897"/>
                          </a:stretch>
                        </a:blipFill>
                      </a:tcPr>
                    </a:tc>
                    <a:tc>
                      <a:txBody>
                        <a:bodyPr/>
                        <a:lstStyle/>
                        <a:p>
                          <a:endParaRPr lang="en-US"/>
                        </a:p>
                      </a:txBody>
                      <a:tcPr>
                        <a:blipFill>
                          <a:blip r:embed="rId15"/>
                          <a:stretch>
                            <a:fillRect l="-91429" t="-3448" r="-2857" b="-2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5"/>
                          <a:stretch>
                            <a:fillRect l="-3226" t="-100000" r="-116129" b="-100000"/>
                          </a:stretch>
                        </a:blipFill>
                      </a:tcPr>
                    </a:tc>
                    <a:tc>
                      <a:txBody>
                        <a:bodyPr/>
                        <a:lstStyle/>
                        <a:p>
                          <a:endParaRPr lang="en-US"/>
                        </a:p>
                      </a:txBody>
                      <a:tcPr>
                        <a:blipFill>
                          <a:blip r:embed="rId15"/>
                          <a:stretch>
                            <a:fillRect l="-91429" t="-100000" r="-2857"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5"/>
                          <a:stretch>
                            <a:fillRect l="-3226" t="-206897" r="-116129" b="-3448"/>
                          </a:stretch>
                        </a:blipFill>
                      </a:tcPr>
                    </a:tc>
                    <a:tc>
                      <a:txBody>
                        <a:bodyPr/>
                        <a:lstStyle/>
                        <a:p>
                          <a:endParaRPr lang="en-US"/>
                        </a:p>
                      </a:txBody>
                      <a:tcPr>
                        <a:blipFill>
                          <a:blip r:embed="rId15"/>
                          <a:stretch>
                            <a:fillRect l="-91429" t="-206897" r="-2857" b="-3448"/>
                          </a:stretch>
                        </a:blipFill>
                      </a:tcPr>
                    </a:tc>
                    <a:extLst>
                      <a:ext uri="{0D108BD9-81ED-4DB2-BD59-A6C34878D82A}">
                        <a16:rowId xmlns:a16="http://schemas.microsoft.com/office/drawing/2014/main" val="21627829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40BE8058-D913-CA4B-8293-62600872B36F}"/>
                  </a:ext>
                </a:extLst>
              </p:cNvPr>
              <p:cNvGraphicFramePr>
                <a:graphicFrameLocks noGrp="1"/>
              </p:cNvGraphicFramePr>
              <p:nvPr>
                <p:extLst>
                  <p:ext uri="{D42A27DB-BD31-4B8C-83A1-F6EECF244321}">
                    <p14:modId xmlns:p14="http://schemas.microsoft.com/office/powerpoint/2010/main" val="1026792950"/>
                  </p:ext>
                </p:extLst>
              </p:nvPr>
            </p:nvGraphicFramePr>
            <p:xfrm>
              <a:off x="6821071" y="3737711"/>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2162782986"/>
                      </a:ext>
                    </a:extLst>
                  </a:tr>
                </a:tbl>
              </a:graphicData>
            </a:graphic>
          </p:graphicFrame>
        </mc:Choice>
        <mc:Fallback xmlns="">
          <p:graphicFrame>
            <p:nvGraphicFramePr>
              <p:cNvPr id="48" name="Table 47">
                <a:extLst>
                  <a:ext uri="{FF2B5EF4-FFF2-40B4-BE49-F238E27FC236}">
                    <a16:creationId xmlns:a16="http://schemas.microsoft.com/office/drawing/2014/main" id="{40BE8058-D913-CA4B-8293-62600872B36F}"/>
                  </a:ext>
                </a:extLst>
              </p:cNvPr>
              <p:cNvGraphicFramePr>
                <a:graphicFrameLocks noGrp="1"/>
              </p:cNvGraphicFramePr>
              <p:nvPr>
                <p:extLst>
                  <p:ext uri="{D42A27DB-BD31-4B8C-83A1-F6EECF244321}">
                    <p14:modId xmlns:p14="http://schemas.microsoft.com/office/powerpoint/2010/main" val="1026792950"/>
                  </p:ext>
                </p:extLst>
              </p:nvPr>
            </p:nvGraphicFramePr>
            <p:xfrm>
              <a:off x="6821071" y="3737711"/>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endParaRPr lang="en-US"/>
                        </a:p>
                      </a:txBody>
                      <a:tcPr>
                        <a:blipFill>
                          <a:blip r:embed="rId16"/>
                          <a:stretch>
                            <a:fillRect l="-3226" t="-3448" r="-112903" b="-206897"/>
                          </a:stretch>
                        </a:blipFill>
                      </a:tcPr>
                    </a:tc>
                    <a:tc>
                      <a:txBody>
                        <a:bodyPr/>
                        <a:lstStyle/>
                        <a:p>
                          <a:endParaRPr lang="en-US"/>
                        </a:p>
                      </a:txBody>
                      <a:tcPr>
                        <a:blipFill>
                          <a:blip r:embed="rId16"/>
                          <a:stretch>
                            <a:fillRect l="-94118" t="-3448" r="-2941" b="-2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6"/>
                          <a:stretch>
                            <a:fillRect l="-3226" t="-100000" r="-112903" b="-100000"/>
                          </a:stretch>
                        </a:blipFill>
                      </a:tcPr>
                    </a:tc>
                    <a:tc>
                      <a:txBody>
                        <a:bodyPr/>
                        <a:lstStyle/>
                        <a:p>
                          <a:endParaRPr lang="en-US"/>
                        </a:p>
                      </a:txBody>
                      <a:tcPr>
                        <a:blipFill>
                          <a:blip r:embed="rId16"/>
                          <a:stretch>
                            <a:fillRect l="-94118" t="-1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6"/>
                          <a:stretch>
                            <a:fillRect l="-3226" t="-206897" r="-112903" b="-3448"/>
                          </a:stretch>
                        </a:blipFill>
                      </a:tcPr>
                    </a:tc>
                    <a:tc>
                      <a:txBody>
                        <a:bodyPr/>
                        <a:lstStyle/>
                        <a:p>
                          <a:endParaRPr lang="en-US"/>
                        </a:p>
                      </a:txBody>
                      <a:tcPr>
                        <a:blipFill>
                          <a:blip r:embed="rId16"/>
                          <a:stretch>
                            <a:fillRect l="-94118" t="-206897" r="-2941" b="-3448"/>
                          </a:stretch>
                        </a:blipFill>
                      </a:tcPr>
                    </a:tc>
                    <a:extLst>
                      <a:ext uri="{0D108BD9-81ED-4DB2-BD59-A6C34878D82A}">
                        <a16:rowId xmlns:a16="http://schemas.microsoft.com/office/drawing/2014/main" val="2162782986"/>
                      </a:ext>
                    </a:extLst>
                  </a:tr>
                </a:tbl>
              </a:graphicData>
            </a:graphic>
          </p:graphicFrame>
        </mc:Fallback>
      </mc:AlternateContent>
      <p:cxnSp>
        <p:nvCxnSpPr>
          <p:cNvPr id="50" name="Straight Arrow Connector 49">
            <a:extLst>
              <a:ext uri="{FF2B5EF4-FFF2-40B4-BE49-F238E27FC236}">
                <a16:creationId xmlns:a16="http://schemas.microsoft.com/office/drawing/2014/main" id="{BB1F28DD-75E0-2B4B-B491-DFAA29D6103C}"/>
              </a:ext>
            </a:extLst>
          </p:cNvPr>
          <p:cNvCxnSpPr>
            <a:cxnSpLocks/>
            <a:stCxn id="45" idx="2"/>
            <a:endCxn id="47" idx="0"/>
          </p:cNvCxnSpPr>
          <p:nvPr/>
        </p:nvCxnSpPr>
        <p:spPr>
          <a:xfrm>
            <a:off x="4606562" y="3561000"/>
            <a:ext cx="726434" cy="1767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5DD99B8-91B6-9549-95CE-1FAE41D06248}"/>
              </a:ext>
            </a:extLst>
          </p:cNvPr>
          <p:cNvCxnSpPr>
            <a:cxnSpLocks/>
            <a:stCxn id="46" idx="2"/>
            <a:endCxn id="47" idx="0"/>
          </p:cNvCxnSpPr>
          <p:nvPr/>
        </p:nvCxnSpPr>
        <p:spPr>
          <a:xfrm flipH="1">
            <a:off x="5332996" y="3561000"/>
            <a:ext cx="730898" cy="1767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64F63CF-EAB9-8447-BDC0-E5E61A0CC853}"/>
              </a:ext>
            </a:extLst>
          </p:cNvPr>
          <p:cNvCxnSpPr>
            <a:cxnSpLocks/>
            <a:stCxn id="47" idx="3"/>
            <a:endCxn id="48" idx="1"/>
          </p:cNvCxnSpPr>
          <p:nvPr/>
        </p:nvCxnSpPr>
        <p:spPr>
          <a:xfrm>
            <a:off x="5742889" y="4293971"/>
            <a:ext cx="10781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8746CCB-298C-2944-AEF8-9E9563595581}"/>
              </a:ext>
            </a:extLst>
          </p:cNvPr>
          <p:cNvSpPr txBox="1"/>
          <p:nvPr/>
        </p:nvSpPr>
        <p:spPr>
          <a:xfrm>
            <a:off x="5820575" y="3988437"/>
            <a:ext cx="909223" cy="307777"/>
          </a:xfrm>
          <a:prstGeom prst="rect">
            <a:avLst/>
          </a:prstGeom>
          <a:noFill/>
        </p:spPr>
        <p:txBody>
          <a:bodyPr wrap="none" rtlCol="0">
            <a:spAutoFit/>
          </a:bodyPr>
          <a:lstStyle/>
          <a:p>
            <a:r>
              <a:rPr lang="en-GB" sz="1400" dirty="0"/>
              <a:t>normalise</a:t>
            </a:r>
          </a:p>
        </p:txBody>
      </p:sp>
      <p:sp>
        <p:nvSpPr>
          <p:cNvPr id="24" name="TextBox 23">
            <a:extLst>
              <a:ext uri="{FF2B5EF4-FFF2-40B4-BE49-F238E27FC236}">
                <a16:creationId xmlns:a16="http://schemas.microsoft.com/office/drawing/2014/main" id="{FFF1E702-C980-9046-AC47-FEDB49E6DDAC}"/>
              </a:ext>
            </a:extLst>
          </p:cNvPr>
          <p:cNvSpPr txBox="1"/>
          <p:nvPr/>
        </p:nvSpPr>
        <p:spPr>
          <a:xfrm>
            <a:off x="7582449" y="1568894"/>
            <a:ext cx="1294265" cy="307777"/>
          </a:xfrm>
          <a:prstGeom prst="rect">
            <a:avLst/>
          </a:prstGeom>
          <a:noFill/>
        </p:spPr>
        <p:txBody>
          <a:bodyPr wrap="none" rtlCol="0">
            <a:spAutoFit/>
          </a:bodyPr>
          <a:lstStyle/>
          <a:p>
            <a:r>
              <a:rPr lang="en-GB" sz="1400" dirty="0"/>
              <a:t>(lines dropped)</a:t>
            </a:r>
          </a:p>
        </p:txBody>
      </p:sp>
      <p:sp>
        <p:nvSpPr>
          <p:cNvPr id="49" name="TextBox 48">
            <a:extLst>
              <a:ext uri="{FF2B5EF4-FFF2-40B4-BE49-F238E27FC236}">
                <a16:creationId xmlns:a16="http://schemas.microsoft.com/office/drawing/2014/main" id="{906C0DCA-DF66-BB42-8211-2731364859B3}"/>
              </a:ext>
            </a:extLst>
          </p:cNvPr>
          <p:cNvSpPr txBox="1"/>
          <p:nvPr/>
        </p:nvSpPr>
        <p:spPr>
          <a:xfrm>
            <a:off x="6690086" y="2843541"/>
            <a:ext cx="1568506" cy="307777"/>
          </a:xfrm>
          <a:prstGeom prst="rect">
            <a:avLst/>
          </a:prstGeom>
          <a:noFill/>
        </p:spPr>
        <p:txBody>
          <a:bodyPr wrap="none" rtlCol="0">
            <a:spAutoFit/>
          </a:bodyPr>
          <a:lstStyle/>
          <a:p>
            <a:r>
              <a:rPr lang="en-GB" sz="1400" dirty="0"/>
              <a:t>(columns dropped)</a:t>
            </a:r>
          </a:p>
        </p:txBody>
      </p:sp>
      <p:sp>
        <p:nvSpPr>
          <p:cNvPr id="51" name="TextBox 50">
            <a:extLst>
              <a:ext uri="{FF2B5EF4-FFF2-40B4-BE49-F238E27FC236}">
                <a16:creationId xmlns:a16="http://schemas.microsoft.com/office/drawing/2014/main" id="{C10CCD2F-F134-1445-BAF4-30C43E01E915}"/>
              </a:ext>
            </a:extLst>
          </p:cNvPr>
          <p:cNvSpPr txBox="1"/>
          <p:nvPr/>
        </p:nvSpPr>
        <p:spPr>
          <a:xfrm>
            <a:off x="4940587" y="3423912"/>
            <a:ext cx="784189" cy="307777"/>
          </a:xfrm>
          <a:prstGeom prst="rect">
            <a:avLst/>
          </a:prstGeom>
          <a:noFill/>
        </p:spPr>
        <p:txBody>
          <a:bodyPr wrap="none" rtlCol="0">
            <a:spAutoFit/>
          </a:bodyPr>
          <a:lstStyle/>
          <a:p>
            <a:r>
              <a:rPr lang="en-GB" sz="1400" dirty="0"/>
              <a:t>multiply</a:t>
            </a:r>
          </a:p>
        </p:txBody>
      </p:sp>
    </p:spTree>
    <p:extLst>
      <p:ext uri="{BB962C8B-B14F-4D97-AF65-F5344CB8AC3E}">
        <p14:creationId xmlns:p14="http://schemas.microsoft.com/office/powerpoint/2010/main" val="5248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4" grpId="0"/>
      <p:bldP spid="49"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5. Approximate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rgbClr val="C00000"/>
                </a:solidFill>
              </a:rPr>
              <a:t>(Lifted) sampling</a:t>
            </a:r>
          </a:p>
          <a:p>
            <a:pPr lvl="1"/>
            <a:r>
              <a:rPr lang="en-GB" dirty="0">
                <a:solidFill>
                  <a:srgbClr val="C00000"/>
                </a:solidFill>
              </a:rPr>
              <a:t>Importance sampling: Likelihood weighting, importance sampling, lifted importance sampling (LIS)</a:t>
            </a:r>
          </a:p>
          <a:p>
            <a:pPr lvl="1"/>
            <a:r>
              <a:rPr lang="en-GB" dirty="0">
                <a:solidFill>
                  <a:srgbClr val="C00000"/>
                </a:solidFill>
              </a:rPr>
              <a:t>Markov Chain Monte Carlo (MCMC) sampling: Gibbs Sampling, Metropolis Hastings, Lifted MCMC</a:t>
            </a:r>
          </a:p>
          <a:p>
            <a:pPr marL="514350" indent="-514350">
              <a:buFont typeface="+mj-lt"/>
              <a:buAutoNum type="alphaUcPeriod"/>
            </a:pPr>
            <a:endParaRPr lang="en-GB" dirty="0"/>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761209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5AC6-8FAB-D146-8ECA-A0C7BDD6514E}"/>
              </a:ext>
            </a:extLst>
          </p:cNvPr>
          <p:cNvSpPr>
            <a:spLocks noGrp="1"/>
          </p:cNvSpPr>
          <p:nvPr>
            <p:ph type="title"/>
          </p:nvPr>
        </p:nvSpPr>
        <p:spPr/>
        <p:txBody>
          <a:bodyPr/>
          <a:lstStyle/>
          <a:p>
            <a:r>
              <a:rPr lang="en-GB" dirty="0"/>
              <a:t>Gibbs and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992CB7-7BCA-F647-AE63-61B908F431C7}"/>
                  </a:ext>
                </a:extLst>
              </p:cNvPr>
              <p:cNvSpPr>
                <a:spLocks noGrp="1"/>
              </p:cNvSpPr>
              <p:nvPr>
                <p:ph idx="1"/>
              </p:nvPr>
            </p:nvSpPr>
            <p:spPr>
              <a:xfrm>
                <a:off x="628650" y="1158240"/>
                <a:ext cx="7886700" cy="5018723"/>
              </a:xfrm>
            </p:spPr>
            <p:txBody>
              <a:bodyPr>
                <a:normAutofit lnSpcReduction="10000"/>
              </a:bodyPr>
              <a:lstStyle/>
              <a:p>
                <a:r>
                  <a:rPr lang="en-GB" dirty="0"/>
                  <a:t>Sample a value for </a:t>
                </a:r>
                <a14:m>
                  <m:oMath xmlns:m="http://schemas.openxmlformats.org/officeDocument/2006/math">
                    <m:r>
                      <a:rPr lang="en-GB" i="1" smtClean="0">
                        <a:latin typeface="Cambria Math" panose="02040503050406030204" pitchFamily="18" charset="0"/>
                      </a:rPr>
                      <m:t>𝑋</m:t>
                    </m:r>
                  </m:oMath>
                </a14:m>
                <a:r>
                  <a:rPr lang="en-GB" dirty="0"/>
                  <a:t> from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𝑓</m:t>
                        </m:r>
                      </m:e>
                      <m:sub>
                        <m:r>
                          <a:rPr lang="en-GB" i="1">
                            <a:latin typeface="Cambria Math" panose="02040503050406030204" pitchFamily="18" charset="0"/>
                          </a:rPr>
                          <m:t>12</m:t>
                        </m:r>
                      </m:sub>
                      <m:sup>
                        <m:r>
                          <a:rPr lang="en-GB" i="1">
                            <a:latin typeface="Cambria Math" panose="02040503050406030204" pitchFamily="18" charset="0"/>
                          </a:rPr>
                          <m:t>′</m:t>
                        </m:r>
                      </m:sup>
                    </m:sSubSup>
                  </m:oMath>
                </a14:m>
                <a:endParaRPr lang="en-GB" dirty="0"/>
              </a:p>
              <a:p>
                <a:pPr lvl="1"/>
                <a:r>
                  <a:rPr lang="en-GB" dirty="0"/>
                  <a:t>E.g., </a:t>
                </a:r>
                <a14:m>
                  <m:oMath xmlns:m="http://schemas.openxmlformats.org/officeDocument/2006/math">
                    <m:r>
                      <a:rPr lang="en-GB" i="1" smtClean="0">
                        <a:solidFill>
                          <a:schemeClr val="accent4"/>
                        </a:solidFill>
                        <a:latin typeface="Cambria Math" panose="02040503050406030204" pitchFamily="18" charset="0"/>
                      </a:rPr>
                      <m:t>𝑣</m:t>
                    </m:r>
                    <m:r>
                      <a:rPr lang="en-GB" b="0" i="1" smtClean="0">
                        <a:solidFill>
                          <a:schemeClr val="accent4"/>
                        </a:solidFill>
                        <a:latin typeface="Cambria Math" panose="02040503050406030204" pitchFamily="18" charset="0"/>
                      </a:rPr>
                      <m:t>=0.9</m:t>
                    </m:r>
                  </m:oMath>
                </a14:m>
                <a:r>
                  <a:rPr lang="en-GB" dirty="0"/>
                  <a:t> ➝ </a:t>
                </a:r>
                <a14:m>
                  <m:oMath xmlns:m="http://schemas.openxmlformats.org/officeDocument/2006/math">
                    <m:r>
                      <a:rPr lang="en-GB" i="1" smtClean="0">
                        <a:solidFill>
                          <a:schemeClr val="accent4"/>
                        </a:solidFill>
                        <a:latin typeface="Cambria Math" panose="02040503050406030204" pitchFamily="18" charset="0"/>
                      </a:rPr>
                      <m:t>𝑋</m:t>
                    </m:r>
                    <m:r>
                      <a:rPr lang="en-GB" b="0" i="1" smtClean="0">
                        <a:solidFill>
                          <a:schemeClr val="accent4"/>
                        </a:solidFill>
                        <a:latin typeface="Cambria Math" panose="02040503050406030204" pitchFamily="18" charset="0"/>
                      </a:rPr>
                      <m:t>=1</m:t>
                    </m:r>
                  </m:oMath>
                </a14:m>
                <a:endParaRPr lang="en-GB" dirty="0"/>
              </a:p>
              <a:p>
                <a:r>
                  <a:rPr lang="en-GB" dirty="0"/>
                  <a:t>New state </a:t>
                </a:r>
              </a:p>
              <a:p>
                <a:pPr lvl="1"/>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𝑁</m:t>
                        </m:r>
                      </m:e>
                      <m:sub>
                        <m:r>
                          <a:rPr lang="en-GB" i="1">
                            <a:solidFill>
                              <a:schemeClr val="accent1"/>
                            </a:solidFill>
                            <a:latin typeface="Cambria Math" panose="02040503050406030204" pitchFamily="18" charset="0"/>
                          </a:rPr>
                          <m:t>1</m:t>
                        </m:r>
                      </m:sub>
                    </m:sSub>
                    <m:r>
                      <a:rPr lang="en-GB" i="1">
                        <a:solidFill>
                          <a:schemeClr val="accent1"/>
                        </a:solidFill>
                        <a:latin typeface="Cambria Math" panose="02040503050406030204" pitchFamily="18" charset="0"/>
                      </a:rPr>
                      <m:t>=1</m:t>
                    </m:r>
                    <m:r>
                      <a:rPr lang="en-GB" i="1">
                        <a:latin typeface="Cambria Math" panose="02040503050406030204" pitchFamily="18" charset="0"/>
                      </a:rPr>
                      <m:t>,</m:t>
                    </m:r>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𝑁</m:t>
                        </m:r>
                      </m:e>
                      <m:sub>
                        <m:r>
                          <a:rPr lang="en-GB" i="1">
                            <a:solidFill>
                              <a:srgbClr val="C00000"/>
                            </a:solidFill>
                            <a:latin typeface="Cambria Math" panose="02040503050406030204" pitchFamily="18" charset="0"/>
                          </a:rPr>
                          <m:t>2</m:t>
                        </m:r>
                      </m:sub>
                    </m:sSub>
                    <m:r>
                      <a:rPr lang="en-GB" i="1">
                        <a:solidFill>
                          <a:srgbClr val="C00000"/>
                        </a:solidFill>
                        <a:latin typeface="Cambria Math" panose="02040503050406030204" pitchFamily="18" charset="0"/>
                      </a:rPr>
                      <m:t>=1</m:t>
                    </m:r>
                    <m:r>
                      <a:rPr lang="en-GB" i="1">
                        <a:latin typeface="Cambria Math" panose="02040503050406030204" pitchFamily="18" charset="0"/>
                      </a:rPr>
                      <m:t>,</m:t>
                    </m:r>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𝑁</m:t>
                        </m:r>
                      </m:e>
                      <m:sub>
                        <m:r>
                          <a:rPr lang="en-GB" i="1">
                            <a:solidFill>
                              <a:srgbClr val="C00000"/>
                            </a:solidFill>
                            <a:latin typeface="Cambria Math" panose="02040503050406030204" pitchFamily="18" charset="0"/>
                          </a:rPr>
                          <m:t>3</m:t>
                        </m:r>
                      </m:sub>
                    </m:sSub>
                    <m:r>
                      <a:rPr lang="en-GB" i="1">
                        <a:solidFill>
                          <a:srgbClr val="C00000"/>
                        </a:solidFill>
                        <a:latin typeface="Cambria Math" panose="02040503050406030204" pitchFamily="18" charset="0"/>
                      </a:rPr>
                      <m:t>=0</m:t>
                    </m:r>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𝑅</m:t>
                        </m:r>
                      </m:e>
                      <m:sub>
                        <m:r>
                          <a:rPr lang="en-GB" b="0" i="1" smtClean="0">
                            <a:solidFill>
                              <a:schemeClr val="tx1"/>
                            </a:solidFill>
                            <a:latin typeface="Cambria Math" panose="02040503050406030204" pitchFamily="18" charset="0"/>
                          </a:rPr>
                          <m:t>3</m:t>
                        </m:r>
                      </m:sub>
                    </m:sSub>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𝑟</m:t>
                        </m:r>
                      </m:e>
                      <m:sub>
                        <m:r>
                          <a:rPr lang="en-GB" b="0" i="1" smtClean="0">
                            <a:solidFill>
                              <a:schemeClr val="tx1"/>
                            </a:solidFill>
                            <a:latin typeface="Cambria Math" panose="02040503050406030204" pitchFamily="18" charset="0"/>
                          </a:rPr>
                          <m:t>3</m:t>
                        </m:r>
                      </m:sub>
                    </m:sSub>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𝑅</m:t>
                        </m:r>
                      </m:e>
                      <m:sub>
                        <m:r>
                          <a:rPr lang="en-GB" b="0" i="1" smtClean="0">
                            <a:solidFill>
                              <a:schemeClr val="tx1"/>
                            </a:solidFill>
                            <a:latin typeface="Cambria Math" panose="02040503050406030204" pitchFamily="18" charset="0"/>
                          </a:rPr>
                          <m:t>1</m:t>
                        </m:r>
                      </m:sub>
                    </m:sSub>
                    <m:r>
                      <a:rPr lang="en-GB" b="0" i="1" smtClean="0">
                        <a:solidFill>
                          <a:schemeClr val="tx1"/>
                        </a:solidFill>
                        <a:latin typeface="Cambria Math" panose="02040503050406030204" pitchFamily="18" charset="0"/>
                      </a:rPr>
                      <m:t>=</m:t>
                    </m:r>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𝑟</m:t>
                        </m:r>
                      </m:e>
                      <m:sub>
                        <m:r>
                          <a:rPr lang="en-GB" b="0" i="1" smtClean="0">
                            <a:solidFill>
                              <a:schemeClr val="tx1"/>
                            </a:solidFill>
                            <a:latin typeface="Cambria Math" panose="02040503050406030204" pitchFamily="18" charset="0"/>
                          </a:rPr>
                          <m:t>1</m:t>
                        </m:r>
                      </m:sub>
                    </m:sSub>
                    <m:r>
                      <a:rPr lang="en-GB" b="0" i="1" smtClean="0">
                        <a:solidFill>
                          <a:schemeClr val="tx1"/>
                        </a:solidFill>
                        <a:latin typeface="Cambria Math" panose="02040503050406030204" pitchFamily="18" charset="0"/>
                      </a:rPr>
                      <m:t>,</m:t>
                    </m:r>
                    <m:r>
                      <a:rPr lang="en-GB" b="0" i="1" smtClean="0">
                        <a:solidFill>
                          <a:schemeClr val="accent4"/>
                        </a:solidFill>
                        <a:latin typeface="Cambria Math" panose="02040503050406030204" pitchFamily="18" charset="0"/>
                      </a:rPr>
                      <m:t>𝑋</m:t>
                    </m:r>
                    <m:r>
                      <a:rPr lang="en-GB" b="0" i="1" smtClean="0">
                        <a:solidFill>
                          <a:schemeClr val="accent4"/>
                        </a:solidFill>
                        <a:latin typeface="Cambria Math" panose="02040503050406030204" pitchFamily="18" charset="0"/>
                      </a:rPr>
                      <m:t>=1</m:t>
                    </m:r>
                  </m:oMath>
                </a14:m>
                <a:endParaRPr lang="en-GB" dirty="0"/>
              </a:p>
              <a:p>
                <a:r>
                  <a:rPr lang="en-GB" dirty="0"/>
                  <a:t>Assuming that we are interested </a:t>
                </a:r>
                <a:br>
                  <a:rPr lang="en-GB" dirty="0"/>
                </a:br>
                <a:r>
                  <a:rPr lang="en-GB" dirty="0"/>
                  <a:t>in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e>
                    </m:d>
                  </m:oMath>
                </a14:m>
                <a:r>
                  <a:rPr lang="en-GB" b="0" dirty="0"/>
                  <a:t>,</a:t>
                </a:r>
              </a:p>
              <a:p>
                <a:pPr lvl="1"/>
                <a:r>
                  <a:rPr lang="en-GB" dirty="0"/>
                  <a:t>Add </a:t>
                </a:r>
                <a14:m>
                  <m:oMath xmlns:m="http://schemas.openxmlformats.org/officeDocument/2006/math">
                    <m:r>
                      <a:rPr lang="en-GB" i="1" smtClean="0">
                        <a:latin typeface="Cambria Math" panose="02040503050406030204" pitchFamily="18" charset="0"/>
                      </a:rPr>
                      <m:t>1</m:t>
                    </m:r>
                  </m:oMath>
                </a14:m>
                <a:r>
                  <a:rPr lang="en-GB" b="0" dirty="0"/>
                  <a:t> to the counter </a:t>
                </a:r>
                <a:r>
                  <a:rPr lang="en-GB" dirty="0"/>
                  <a:t>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oMath>
                </a14:m>
                <a:endParaRPr lang="en-GB" b="0" dirty="0"/>
              </a:p>
              <a:p>
                <a:r>
                  <a:rPr lang="en-GB" b="0" dirty="0"/>
                  <a:t>Continue with sampling </a:t>
                </a:r>
                <a:br>
                  <a:rPr lang="en-GB" b="0" dirty="0"/>
                </a:br>
                <a:r>
                  <a:rPr lang="en-GB" b="0" dirty="0"/>
                  <a:t>next randvar</a:t>
                </a:r>
              </a:p>
              <a:p>
                <a:pPr lvl="1"/>
                <a:r>
                  <a:rPr lang="en-GB" dirty="0"/>
                  <a:t>E</a:t>
                </a:r>
                <a:r>
                  <a:rPr lang="en-GB" b="0" dirty="0"/>
                  <a:t>.g.,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1</m:t>
                        </m:r>
                      </m:sub>
                    </m:sSub>
                  </m:oMath>
                </a14:m>
                <a:r>
                  <a:rPr lang="en-GB" b="0" dirty="0"/>
                  <a:t> with </a:t>
                </a:r>
                <a14:m>
                  <m:oMath xmlns:m="http://schemas.openxmlformats.org/officeDocument/2006/math">
                    <m:r>
                      <a:rPr lang="de-DE" b="0" i="1" smtClean="0">
                        <a:latin typeface="Cambria Math" panose="02040503050406030204" pitchFamily="18" charset="0"/>
                      </a:rPr>
                      <m:t>𝑚𝑏</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1</m:t>
                            </m:r>
                          </m:sub>
                        </m:sSub>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𝑋</m:t>
                        </m:r>
                        <m:r>
                          <a:rPr lang="de-DE" b="0" i="1" smtClean="0">
                            <a:latin typeface="Cambria Math" panose="02040503050406030204" pitchFamily="18" charset="0"/>
                          </a:rPr>
                          <m:t>=1</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e>
                    </m:d>
                  </m:oMath>
                </a14:m>
                <a:endParaRPr lang="en-GB" b="0" dirty="0"/>
              </a:p>
              <a:p>
                <a:pPr lvl="2"/>
                <a14:m>
                  <m:oMath xmlns:m="http://schemas.openxmlformats.org/officeDocument/2006/math">
                    <m:r>
                      <a:rPr lang="en-GB" i="1">
                        <a:latin typeface="Cambria Math" panose="02040503050406030204" pitchFamily="18" charset="0"/>
                        <a:ea typeface="Cambria Math" panose="02040503050406030204" pitchFamily="18" charset="0"/>
                      </a:rPr>
                      <m:t>𝜙</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𝑋</m:t>
                        </m:r>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1</m:t>
                            </m:r>
                          </m:sub>
                        </m:sSub>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i="1">
                                <a:latin typeface="Cambria Math" panose="02040503050406030204" pitchFamily="18" charset="0"/>
                                <a:ea typeface="Cambria Math" panose="02040503050406030204" pitchFamily="18" charset="0"/>
                              </a:rPr>
                              <m:t>1</m:t>
                            </m:r>
                          </m:sub>
                        </m:sSub>
                      </m:e>
                    </m:d>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𝜙</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𝑁</m:t>
                            </m:r>
                          </m:e>
                          <m:sub>
                            <m:r>
                              <a:rPr lang="en-GB" b="0" i="1" smtClean="0">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𝑟</m:t>
                            </m:r>
                          </m:e>
                          <m:sub>
                            <m:r>
                              <a:rPr lang="en-GB" b="0" i="1" smtClean="0">
                                <a:latin typeface="Cambria Math" panose="02040503050406030204" pitchFamily="18" charset="0"/>
                                <a:ea typeface="Cambria Math" panose="02040503050406030204" pitchFamily="18" charset="0"/>
                              </a:rPr>
                              <m:t>1</m:t>
                            </m:r>
                          </m:sub>
                        </m:sSub>
                      </m:e>
                    </m:d>
                  </m:oMath>
                </a14:m>
                <a:endParaRPr lang="en-GB" dirty="0"/>
              </a:p>
              <a:p>
                <a:pPr lvl="3"/>
                <a:r>
                  <a:rPr lang="en-GB" dirty="0"/>
                  <a:t>Multiply and normalise, yielding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𝜙</m:t>
                        </m:r>
                      </m:e>
                      <m:sup>
                        <m:r>
                          <a:rPr lang="en-GB" b="0" i="1" smtClean="0">
                            <a:latin typeface="Cambria Math" panose="02040503050406030204" pitchFamily="18" charset="0"/>
                            <a:ea typeface="Cambria Math" panose="02040503050406030204" pitchFamily="18" charset="0"/>
                          </a:rPr>
                          <m:t>′</m:t>
                        </m:r>
                      </m:sup>
                    </m:sSup>
                  </m:oMath>
                </a14:m>
                <a:endParaRPr lang="en-GB" dirty="0"/>
              </a:p>
              <a:p>
                <a:pPr lvl="2"/>
                <a:r>
                  <a:rPr lang="en-GB" dirty="0"/>
                  <a:t>Sample a new value 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1</m:t>
                        </m:r>
                      </m:sub>
                    </m:sSub>
                  </m:oMath>
                </a14:m>
                <a:r>
                  <a:rPr lang="en-GB" dirty="0"/>
                  <a:t> using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𝜙</m:t>
                        </m:r>
                      </m:e>
                      <m:sup>
                        <m:r>
                          <a:rPr lang="en-GB" i="1">
                            <a:latin typeface="Cambria Math" panose="02040503050406030204" pitchFamily="18" charset="0"/>
                            <a:ea typeface="Cambria Math" panose="02040503050406030204" pitchFamily="18" charset="0"/>
                          </a:rPr>
                          <m:t>′</m:t>
                        </m:r>
                      </m:sup>
                    </m:sSup>
                  </m:oMath>
                </a14:m>
                <a:endParaRPr lang="en-GB" dirty="0"/>
              </a:p>
              <a:p>
                <a:pPr lvl="2"/>
                <a:endParaRPr lang="en-GB" b="0" dirty="0"/>
              </a:p>
              <a:p>
                <a:pPr lvl="1"/>
                <a:endParaRPr lang="en-GB" b="0" dirty="0"/>
              </a:p>
            </p:txBody>
          </p:sp>
        </mc:Choice>
        <mc:Fallback xmlns="">
          <p:sp>
            <p:nvSpPr>
              <p:cNvPr id="3" name="Content Placeholder 2">
                <a:extLst>
                  <a:ext uri="{FF2B5EF4-FFF2-40B4-BE49-F238E27FC236}">
                    <a16:creationId xmlns:a16="http://schemas.microsoft.com/office/drawing/2014/main" id="{84992CB7-7BCA-F647-AE63-61B908F431C7}"/>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1447" t="-2525" b="-25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37C510D-BF56-774E-B4BF-807BCC4D2DA7}"/>
              </a:ext>
            </a:extLst>
          </p:cNvPr>
          <p:cNvSpPr>
            <a:spLocks noGrp="1"/>
          </p:cNvSpPr>
          <p:nvPr>
            <p:ph type="sldNum" sz="quarter" idx="12"/>
          </p:nvPr>
        </p:nvSpPr>
        <p:spPr/>
        <p:txBody>
          <a:bodyPr/>
          <a:lstStyle/>
          <a:p>
            <a:fld id="{67C9959E-8E6B-B04C-9955-EA096F41CA7A}" type="slidenum">
              <a:rPr lang="en-GB" smtClean="0"/>
              <a:t>40</a:t>
            </a:fld>
            <a:endParaRPr lang="en-GB"/>
          </a:p>
        </p:txBody>
      </p:sp>
      <p:grpSp>
        <p:nvGrpSpPr>
          <p:cNvPr id="56" name="Group 55">
            <a:extLst>
              <a:ext uri="{FF2B5EF4-FFF2-40B4-BE49-F238E27FC236}">
                <a16:creationId xmlns:a16="http://schemas.microsoft.com/office/drawing/2014/main" id="{BB69DC8E-D3B7-2047-B2E3-44097FE74840}"/>
              </a:ext>
            </a:extLst>
          </p:cNvPr>
          <p:cNvGrpSpPr/>
          <p:nvPr/>
        </p:nvGrpSpPr>
        <p:grpSpPr>
          <a:xfrm>
            <a:off x="5654002" y="5234078"/>
            <a:ext cx="3268259" cy="1341724"/>
            <a:chOff x="4748265" y="5241021"/>
            <a:chExt cx="3268259" cy="1341724"/>
          </a:xfrm>
        </p:grpSpPr>
        <p:sp>
          <p:nvSpPr>
            <p:cNvPr id="5" name="Donut 4">
              <a:extLst>
                <a:ext uri="{FF2B5EF4-FFF2-40B4-BE49-F238E27FC236}">
                  <a16:creationId xmlns:a16="http://schemas.microsoft.com/office/drawing/2014/main" id="{97D98AAE-264D-7A4D-8F68-36B598E23836}"/>
                </a:ext>
              </a:extLst>
            </p:cNvPr>
            <p:cNvSpPr/>
            <p:nvPr/>
          </p:nvSpPr>
          <p:spPr>
            <a:xfrm>
              <a:off x="5108265" y="5241021"/>
              <a:ext cx="2058107" cy="1341724"/>
            </a:xfrm>
            <a:prstGeom prst="donut">
              <a:avLst>
                <a:gd name="adj" fmla="val 3048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7989CC9F-FDC2-6040-AA01-5E0ECED67C62}"/>
                    </a:ext>
                  </a:extLst>
                </p:cNvPr>
                <p:cNvSpPr/>
                <p:nvPr/>
              </p:nvSpPr>
              <p:spPr>
                <a:xfrm>
                  <a:off x="5956222" y="5705063"/>
                  <a:ext cx="360000" cy="360000"/>
                </a:xfrm>
                <a:prstGeom prst="ellipse">
                  <a:avLst/>
                </a:prstGeom>
                <a:solidFill>
                  <a:schemeClr val="bg2">
                    <a:lumMod val="9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𝑋</m:t>
                        </m:r>
                      </m:oMath>
                    </m:oMathPara>
                  </a14:m>
                  <a:endParaRPr lang="en-GB" dirty="0"/>
                </a:p>
              </p:txBody>
            </p:sp>
          </mc:Choice>
          <mc:Fallback xmlns="">
            <p:sp>
              <p:nvSpPr>
                <p:cNvPr id="6" name="Oval 5">
                  <a:extLst>
                    <a:ext uri="{FF2B5EF4-FFF2-40B4-BE49-F238E27FC236}">
                      <a16:creationId xmlns:a16="http://schemas.microsoft.com/office/drawing/2014/main" id="{7989CC9F-FDC2-6040-AA01-5E0ECED67C62}"/>
                    </a:ext>
                  </a:extLst>
                </p:cNvPr>
                <p:cNvSpPr>
                  <a:spLocks noRot="1" noChangeAspect="1" noMove="1" noResize="1" noEditPoints="1" noAdjustHandles="1" noChangeArrowheads="1" noChangeShapeType="1" noTextEdit="1"/>
                </p:cNvSpPr>
                <p:nvPr/>
              </p:nvSpPr>
              <p:spPr>
                <a:xfrm>
                  <a:off x="5956222" y="5705063"/>
                  <a:ext cx="360000" cy="360000"/>
                </a:xfrm>
                <a:prstGeom prst="ellipse">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857B857F-06B8-1545-B762-A6F4D9961D1E}"/>
                    </a:ext>
                  </a:extLst>
                </p:cNvPr>
                <p:cNvSpPr/>
                <p:nvPr/>
              </p:nvSpPr>
              <p:spPr>
                <a:xfrm>
                  <a:off x="6806373" y="5705063"/>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1</m:t>
                            </m:r>
                          </m:sub>
                        </m:sSub>
                      </m:oMath>
                    </m:oMathPara>
                  </a14:m>
                  <a:endParaRPr lang="en-GB" dirty="0"/>
                </a:p>
              </p:txBody>
            </p:sp>
          </mc:Choice>
          <mc:Fallback xmlns="">
            <p:sp>
              <p:nvSpPr>
                <p:cNvPr id="7" name="Oval 6">
                  <a:extLst>
                    <a:ext uri="{FF2B5EF4-FFF2-40B4-BE49-F238E27FC236}">
                      <a16:creationId xmlns:a16="http://schemas.microsoft.com/office/drawing/2014/main" id="{857B857F-06B8-1545-B762-A6F4D9961D1E}"/>
                    </a:ext>
                  </a:extLst>
                </p:cNvPr>
                <p:cNvSpPr>
                  <a:spLocks noRot="1" noChangeAspect="1" noMove="1" noResize="1" noEditPoints="1" noAdjustHandles="1" noChangeArrowheads="1" noChangeShapeType="1" noTextEdit="1"/>
                </p:cNvSpPr>
                <p:nvPr/>
              </p:nvSpPr>
              <p:spPr>
                <a:xfrm>
                  <a:off x="6806373" y="5705063"/>
                  <a:ext cx="360000" cy="360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05F0A612-04DC-2B42-A268-CAF397EB8A12}"/>
                    </a:ext>
                  </a:extLst>
                </p:cNvPr>
                <p:cNvSpPr/>
                <p:nvPr/>
              </p:nvSpPr>
              <p:spPr>
                <a:xfrm>
                  <a:off x="7656524" y="5708012"/>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1</m:t>
                            </m:r>
                          </m:sub>
                        </m:sSub>
                      </m:oMath>
                    </m:oMathPara>
                  </a14:m>
                  <a:endParaRPr lang="en-GB" dirty="0"/>
                </a:p>
              </p:txBody>
            </p:sp>
          </mc:Choice>
          <mc:Fallback xmlns="">
            <p:sp>
              <p:nvSpPr>
                <p:cNvPr id="8" name="Oval 7">
                  <a:extLst>
                    <a:ext uri="{FF2B5EF4-FFF2-40B4-BE49-F238E27FC236}">
                      <a16:creationId xmlns:a16="http://schemas.microsoft.com/office/drawing/2014/main" id="{05F0A612-04DC-2B42-A268-CAF397EB8A12}"/>
                    </a:ext>
                  </a:extLst>
                </p:cNvPr>
                <p:cNvSpPr>
                  <a:spLocks noRot="1" noChangeAspect="1" noMove="1" noResize="1" noEditPoints="1" noAdjustHandles="1" noChangeArrowheads="1" noChangeShapeType="1" noTextEdit="1"/>
                </p:cNvSpPr>
                <p:nvPr/>
              </p:nvSpPr>
              <p:spPr>
                <a:xfrm>
                  <a:off x="7656524" y="5708012"/>
                  <a:ext cx="360000" cy="360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E3C237D4-4074-AC46-84EF-8A2E5C8FA8F5}"/>
                </a:ext>
              </a:extLst>
            </p:cNvPr>
            <p:cNvCxnSpPr>
              <a:stCxn id="6" idx="6"/>
              <a:endCxn id="7" idx="2"/>
            </p:cNvCxnSpPr>
            <p:nvPr/>
          </p:nvCxnSpPr>
          <p:spPr>
            <a:xfrm>
              <a:off x="6316222" y="5885063"/>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D7AC54-5207-6E4B-A5C4-37C9B88AF55E}"/>
                </a:ext>
              </a:extLst>
            </p:cNvPr>
            <p:cNvCxnSpPr>
              <a:cxnSpLocks/>
              <a:stCxn id="7" idx="6"/>
              <a:endCxn id="8" idx="2"/>
            </p:cNvCxnSpPr>
            <p:nvPr/>
          </p:nvCxnSpPr>
          <p:spPr>
            <a:xfrm>
              <a:off x="7166373" y="5885063"/>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3B0959F-C15B-EF4A-BB0E-A2E6E9F27CA9}"/>
                </a:ext>
              </a:extLst>
            </p:cNvPr>
            <p:cNvSpPr/>
            <p:nvPr/>
          </p:nvSpPr>
          <p:spPr>
            <a:xfrm>
              <a:off x="6507297"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7C452ED-C00B-EB41-B54D-F21DA091C9B9}"/>
                </a:ext>
              </a:extLst>
            </p:cNvPr>
            <p:cNvSpPr/>
            <p:nvPr/>
          </p:nvSpPr>
          <p:spPr>
            <a:xfrm>
              <a:off x="7357448" y="5831063"/>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a:extLst>
                <a:ext uri="{FF2B5EF4-FFF2-40B4-BE49-F238E27FC236}">
                  <a16:creationId xmlns:a16="http://schemas.microsoft.com/office/drawing/2014/main" id="{25280994-EBBC-7648-A0EA-BF325FBEA550}"/>
                </a:ext>
              </a:extLst>
            </p:cNvPr>
            <p:cNvCxnSpPr>
              <a:cxnSpLocks/>
              <a:stCxn id="14" idx="2"/>
              <a:endCxn id="7" idx="0"/>
            </p:cNvCxnSpPr>
            <p:nvPr/>
          </p:nvCxnSpPr>
          <p:spPr>
            <a:xfrm>
              <a:off x="6986373" y="5572665"/>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79EF59-8F2D-7546-88F2-CE5CBC0F99C0}"/>
                </a:ext>
              </a:extLst>
            </p:cNvPr>
            <p:cNvSpPr/>
            <p:nvPr/>
          </p:nvSpPr>
          <p:spPr>
            <a:xfrm>
              <a:off x="6932373" y="546466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EE6F4352-4033-B84C-81D2-52B2E2E406C6}"/>
                    </a:ext>
                  </a:extLst>
                </p:cNvPr>
                <p:cNvSpPr/>
                <p:nvPr/>
              </p:nvSpPr>
              <p:spPr>
                <a:xfrm>
                  <a:off x="4748265"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3</m:t>
                            </m:r>
                          </m:sub>
                        </m:sSub>
                      </m:oMath>
                    </m:oMathPara>
                  </a14:m>
                  <a:endParaRPr lang="en-GB" dirty="0"/>
                </a:p>
              </p:txBody>
            </p:sp>
          </mc:Choice>
          <mc:Fallback xmlns="">
            <p:sp>
              <p:nvSpPr>
                <p:cNvPr id="15" name="Oval 14">
                  <a:extLst>
                    <a:ext uri="{FF2B5EF4-FFF2-40B4-BE49-F238E27FC236}">
                      <a16:creationId xmlns:a16="http://schemas.microsoft.com/office/drawing/2014/main" id="{EE6F4352-4033-B84C-81D2-52B2E2E406C6}"/>
                    </a:ext>
                  </a:extLst>
                </p:cNvPr>
                <p:cNvSpPr>
                  <a:spLocks noRot="1" noChangeAspect="1" noMove="1" noResize="1" noEditPoints="1" noAdjustHandles="1" noChangeArrowheads="1" noChangeShapeType="1" noTextEdit="1"/>
                </p:cNvSpPr>
                <p:nvPr/>
              </p:nvSpPr>
              <p:spPr>
                <a:xfrm>
                  <a:off x="4748265" y="6129957"/>
                  <a:ext cx="360000" cy="360000"/>
                </a:xfrm>
                <a:prstGeom prst="ellipse">
                  <a:avLst/>
                </a:prstGeom>
                <a:blipFill>
                  <a:blip r:embed="rId6"/>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531900C6-25C1-E04E-B7F7-AF9BCF0C6F91}"/>
                    </a:ext>
                  </a:extLst>
                </p:cNvPr>
                <p:cNvSpPr/>
                <p:nvPr/>
              </p:nvSpPr>
              <p:spPr>
                <a:xfrm>
                  <a:off x="5553238"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3</m:t>
                            </m:r>
                          </m:sub>
                        </m:sSub>
                      </m:oMath>
                    </m:oMathPara>
                  </a14:m>
                  <a:endParaRPr lang="en-GB" dirty="0"/>
                </a:p>
              </p:txBody>
            </p:sp>
          </mc:Choice>
          <mc:Fallback xmlns="">
            <p:sp>
              <p:nvSpPr>
                <p:cNvPr id="16" name="Oval 15">
                  <a:extLst>
                    <a:ext uri="{FF2B5EF4-FFF2-40B4-BE49-F238E27FC236}">
                      <a16:creationId xmlns:a16="http://schemas.microsoft.com/office/drawing/2014/main" id="{531900C6-25C1-E04E-B7F7-AF9BCF0C6F91}"/>
                    </a:ext>
                  </a:extLst>
                </p:cNvPr>
                <p:cNvSpPr>
                  <a:spLocks noRot="1" noChangeAspect="1" noMove="1" noResize="1" noEditPoints="1" noAdjustHandles="1" noChangeArrowheads="1" noChangeShapeType="1" noTextEdit="1"/>
                </p:cNvSpPr>
                <p:nvPr/>
              </p:nvSpPr>
              <p:spPr>
                <a:xfrm>
                  <a:off x="5553238" y="6129957"/>
                  <a:ext cx="360000" cy="360000"/>
                </a:xfrm>
                <a:prstGeom prst="ellipse">
                  <a:avLst/>
                </a:prstGeom>
                <a:blipFill>
                  <a:blip r:embed="rId7"/>
                  <a:stretch>
                    <a:fillRect l="-645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A23FA5A4-9C24-424B-843F-31EF0D6A490E}"/>
                    </a:ext>
                  </a:extLst>
                </p:cNvPr>
                <p:cNvSpPr/>
                <p:nvPr/>
              </p:nvSpPr>
              <p:spPr>
                <a:xfrm>
                  <a:off x="6344316" y="61299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𝑁</m:t>
                            </m:r>
                          </m:e>
                          <m:sub>
                            <m:r>
                              <a:rPr lang="de-DE" b="0" i="1" dirty="0" smtClean="0">
                                <a:latin typeface="Cambria Math" panose="02040503050406030204" pitchFamily="18" charset="0"/>
                              </a:rPr>
                              <m:t>2</m:t>
                            </m:r>
                          </m:sub>
                        </m:sSub>
                      </m:oMath>
                    </m:oMathPara>
                  </a14:m>
                  <a:endParaRPr lang="en-GB" dirty="0"/>
                </a:p>
              </p:txBody>
            </p:sp>
          </mc:Choice>
          <mc:Fallback xmlns="">
            <p:sp>
              <p:nvSpPr>
                <p:cNvPr id="17" name="Oval 16">
                  <a:extLst>
                    <a:ext uri="{FF2B5EF4-FFF2-40B4-BE49-F238E27FC236}">
                      <a16:creationId xmlns:a16="http://schemas.microsoft.com/office/drawing/2014/main" id="{A23FA5A4-9C24-424B-843F-31EF0D6A490E}"/>
                    </a:ext>
                  </a:extLst>
                </p:cNvPr>
                <p:cNvSpPr>
                  <a:spLocks noRot="1" noChangeAspect="1" noMove="1" noResize="1" noEditPoints="1" noAdjustHandles="1" noChangeArrowheads="1" noChangeShapeType="1" noTextEdit="1"/>
                </p:cNvSpPr>
                <p:nvPr/>
              </p:nvSpPr>
              <p:spPr>
                <a:xfrm>
                  <a:off x="6344316" y="6129957"/>
                  <a:ext cx="360000" cy="360000"/>
                </a:xfrm>
                <a:prstGeom prst="ellipse">
                  <a:avLst/>
                </a:prstGeom>
                <a:blipFill>
                  <a:blip r:embed="rId8"/>
                  <a:stretch>
                    <a:fillRect l="-322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54AB3162-9ED0-2748-A922-4A5F96D0B6C4}"/>
                </a:ext>
              </a:extLst>
            </p:cNvPr>
            <p:cNvCxnSpPr>
              <a:stCxn id="15" idx="6"/>
              <a:endCxn id="16" idx="2"/>
            </p:cNvCxnSpPr>
            <p:nvPr/>
          </p:nvCxnSpPr>
          <p:spPr>
            <a:xfrm>
              <a:off x="5108265" y="6309957"/>
              <a:ext cx="4449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34F0A1-29D0-BF4C-B792-F86CB2C08C47}"/>
                </a:ext>
              </a:extLst>
            </p:cNvPr>
            <p:cNvSpPr/>
            <p:nvPr/>
          </p:nvSpPr>
          <p:spPr>
            <a:xfrm>
              <a:off x="5265238"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 name="Straight Connector 19">
              <a:extLst>
                <a:ext uri="{FF2B5EF4-FFF2-40B4-BE49-F238E27FC236}">
                  <a16:creationId xmlns:a16="http://schemas.microsoft.com/office/drawing/2014/main" id="{28D4276D-F395-4B4C-A859-1E0959760C5A}"/>
                </a:ext>
              </a:extLst>
            </p:cNvPr>
            <p:cNvCxnSpPr>
              <a:cxnSpLocks/>
              <a:stCxn id="21" idx="3"/>
              <a:endCxn id="6" idx="4"/>
            </p:cNvCxnSpPr>
            <p:nvPr/>
          </p:nvCxnSpPr>
          <p:spPr>
            <a:xfrm flipV="1">
              <a:off x="6136222" y="6065063"/>
              <a:ext cx="0" cy="190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2608CBE-F0ED-6D4F-BC42-FBBA0E137188}"/>
                </a:ext>
              </a:extLst>
            </p:cNvPr>
            <p:cNvSpPr/>
            <p:nvPr/>
          </p:nvSpPr>
          <p:spPr>
            <a:xfrm rot="16200000">
              <a:off x="6082222" y="6255958"/>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B3912B87-B241-B444-849E-60470347D873}"/>
                </a:ext>
              </a:extLst>
            </p:cNvPr>
            <p:cNvCxnSpPr>
              <a:cxnSpLocks/>
              <a:stCxn id="21" idx="2"/>
              <a:endCxn id="17" idx="2"/>
            </p:cNvCxnSpPr>
            <p:nvPr/>
          </p:nvCxnSpPr>
          <p:spPr>
            <a:xfrm flipV="1">
              <a:off x="6190222" y="6309957"/>
              <a:ext cx="15409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6B87D1-5D5F-B64C-89F9-2D27521CB20D}"/>
                </a:ext>
              </a:extLst>
            </p:cNvPr>
            <p:cNvCxnSpPr>
              <a:cxnSpLocks/>
              <a:stCxn id="21" idx="0"/>
              <a:endCxn id="16" idx="6"/>
            </p:cNvCxnSpPr>
            <p:nvPr/>
          </p:nvCxnSpPr>
          <p:spPr>
            <a:xfrm flipH="1" flipV="1">
              <a:off x="5913238" y="6309957"/>
              <a:ext cx="1689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49" name="Table 48">
                <a:extLst>
                  <a:ext uri="{FF2B5EF4-FFF2-40B4-BE49-F238E27FC236}">
                    <a16:creationId xmlns:a16="http://schemas.microsoft.com/office/drawing/2014/main" id="{DBC537F6-89C4-A046-AC1F-F70A33F6DDE3}"/>
                  </a:ext>
                </a:extLst>
              </p:cNvPr>
              <p:cNvGraphicFramePr>
                <a:graphicFrameLocks noGrp="1"/>
              </p:cNvGraphicFramePr>
              <p:nvPr>
                <p:extLst>
                  <p:ext uri="{D42A27DB-BD31-4B8C-83A1-F6EECF244321}">
                    <p14:modId xmlns:p14="http://schemas.microsoft.com/office/powerpoint/2010/main" val="2431139548"/>
                  </p:ext>
                </p:extLst>
              </p:nvPr>
            </p:nvGraphicFramePr>
            <p:xfrm>
              <a:off x="6821071" y="3737711"/>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𝑋</m:t>
                                </m:r>
                              </m:oMath>
                            </m:oMathPara>
                          </a14:m>
                          <a:endParaRPr lang="en-GB" b="0" dirty="0"/>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2162782986"/>
                      </a:ext>
                    </a:extLst>
                  </a:tr>
                </a:tbl>
              </a:graphicData>
            </a:graphic>
          </p:graphicFrame>
        </mc:Choice>
        <mc:Fallback xmlns="">
          <p:graphicFrame>
            <p:nvGraphicFramePr>
              <p:cNvPr id="49" name="Table 48">
                <a:extLst>
                  <a:ext uri="{FF2B5EF4-FFF2-40B4-BE49-F238E27FC236}">
                    <a16:creationId xmlns:a16="http://schemas.microsoft.com/office/drawing/2014/main" id="{DBC537F6-89C4-A046-AC1F-F70A33F6DDE3}"/>
                  </a:ext>
                </a:extLst>
              </p:cNvPr>
              <p:cNvGraphicFramePr>
                <a:graphicFrameLocks noGrp="1"/>
              </p:cNvGraphicFramePr>
              <p:nvPr>
                <p:extLst>
                  <p:ext uri="{D42A27DB-BD31-4B8C-83A1-F6EECF244321}">
                    <p14:modId xmlns:p14="http://schemas.microsoft.com/office/powerpoint/2010/main" val="2431139548"/>
                  </p:ext>
                </p:extLst>
              </p:nvPr>
            </p:nvGraphicFramePr>
            <p:xfrm>
              <a:off x="6821071" y="3737711"/>
              <a:ext cx="819785" cy="1112520"/>
            </p:xfrm>
            <a:graphic>
              <a:graphicData uri="http://schemas.openxmlformats.org/drawingml/2006/table">
                <a:tbl>
                  <a:tblPr firstRow="1" bandRow="1">
                    <a:tableStyleId>{073A0DAA-6AF3-43AB-8588-CEC1D06C72B9}</a:tableStyleId>
                  </a:tblPr>
                  <a:tblGrid>
                    <a:gridCol w="388493">
                      <a:extLst>
                        <a:ext uri="{9D8B030D-6E8A-4147-A177-3AD203B41FA5}">
                          <a16:colId xmlns:a16="http://schemas.microsoft.com/office/drawing/2014/main" val="1252835988"/>
                        </a:ext>
                      </a:extLst>
                    </a:gridCol>
                    <a:gridCol w="431292">
                      <a:extLst>
                        <a:ext uri="{9D8B030D-6E8A-4147-A177-3AD203B41FA5}">
                          <a16:colId xmlns:a16="http://schemas.microsoft.com/office/drawing/2014/main" val="1665552486"/>
                        </a:ext>
                      </a:extLst>
                    </a:gridCol>
                  </a:tblGrid>
                  <a:tr h="370840">
                    <a:tc>
                      <a:txBody>
                        <a:bodyPr/>
                        <a:lstStyle/>
                        <a:p>
                          <a:endParaRPr lang="en-US"/>
                        </a:p>
                      </a:txBody>
                      <a:tcPr>
                        <a:blipFill>
                          <a:blip r:embed="rId9"/>
                          <a:stretch>
                            <a:fillRect l="-3226" t="-3448" r="-112903" b="-206897"/>
                          </a:stretch>
                        </a:blipFill>
                      </a:tcPr>
                    </a:tc>
                    <a:tc>
                      <a:txBody>
                        <a:bodyPr/>
                        <a:lstStyle/>
                        <a:p>
                          <a:endParaRPr lang="en-US"/>
                        </a:p>
                      </a:txBody>
                      <a:tcPr>
                        <a:blipFill>
                          <a:blip r:embed="rId9"/>
                          <a:stretch>
                            <a:fillRect l="-94118" t="-3448" r="-2941" b="-2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9"/>
                          <a:stretch>
                            <a:fillRect l="-3226" t="-100000" r="-112903" b="-100000"/>
                          </a:stretch>
                        </a:blipFill>
                      </a:tcPr>
                    </a:tc>
                    <a:tc>
                      <a:txBody>
                        <a:bodyPr/>
                        <a:lstStyle/>
                        <a:p>
                          <a:endParaRPr lang="en-US"/>
                        </a:p>
                      </a:txBody>
                      <a:tcPr>
                        <a:blipFill>
                          <a:blip r:embed="rId9"/>
                          <a:stretch>
                            <a:fillRect l="-94118" t="-100000" r="-2941" b="-100000"/>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9"/>
                          <a:stretch>
                            <a:fillRect l="-3226" t="-206897" r="-112903" b="-3448"/>
                          </a:stretch>
                        </a:blipFill>
                      </a:tcPr>
                    </a:tc>
                    <a:tc>
                      <a:txBody>
                        <a:bodyPr/>
                        <a:lstStyle/>
                        <a:p>
                          <a:endParaRPr lang="en-US"/>
                        </a:p>
                      </a:txBody>
                      <a:tcPr>
                        <a:blipFill>
                          <a:blip r:embed="rId9"/>
                          <a:stretch>
                            <a:fillRect l="-94118" t="-206897" r="-2941" b="-3448"/>
                          </a:stretch>
                        </a:blipFill>
                      </a:tcPr>
                    </a:tc>
                    <a:extLst>
                      <a:ext uri="{0D108BD9-81ED-4DB2-BD59-A6C34878D82A}">
                        <a16:rowId xmlns:a16="http://schemas.microsoft.com/office/drawing/2014/main" val="2162782986"/>
                      </a:ext>
                    </a:extLst>
                  </a:tr>
                </a:tbl>
              </a:graphicData>
            </a:graphic>
          </p:graphicFrame>
        </mc:Fallback>
      </mc:AlternateContent>
      <p:grpSp>
        <p:nvGrpSpPr>
          <p:cNvPr id="51" name="Group 50">
            <a:extLst>
              <a:ext uri="{FF2B5EF4-FFF2-40B4-BE49-F238E27FC236}">
                <a16:creationId xmlns:a16="http://schemas.microsoft.com/office/drawing/2014/main" id="{B82B04C7-DFE6-2741-BDF2-173ED60E2EE0}"/>
              </a:ext>
            </a:extLst>
          </p:cNvPr>
          <p:cNvGrpSpPr/>
          <p:nvPr/>
        </p:nvGrpSpPr>
        <p:grpSpPr>
          <a:xfrm>
            <a:off x="4869629" y="1466132"/>
            <a:ext cx="3984660" cy="901397"/>
            <a:chOff x="1688181" y="3715780"/>
            <a:chExt cx="3984660" cy="901397"/>
          </a:xfrm>
        </p:grpSpPr>
        <p:cxnSp>
          <p:nvCxnSpPr>
            <p:cNvPr id="53" name="Straight Connector 52">
              <a:extLst>
                <a:ext uri="{FF2B5EF4-FFF2-40B4-BE49-F238E27FC236}">
                  <a16:creationId xmlns:a16="http://schemas.microsoft.com/office/drawing/2014/main" id="{F7B0138D-7CFD-F44F-B6CB-33D3475EAFB8}"/>
                </a:ext>
              </a:extLst>
            </p:cNvPr>
            <p:cNvCxnSpPr>
              <a:cxnSpLocks/>
            </p:cNvCxnSpPr>
            <p:nvPr/>
          </p:nvCxnSpPr>
          <p:spPr>
            <a:xfrm>
              <a:off x="1863634" y="4206240"/>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CBC8820-80BF-E54E-B0D7-4CD168FBFA21}"/>
                </a:ext>
              </a:extLst>
            </p:cNvPr>
            <p:cNvCxnSpPr/>
            <p:nvPr/>
          </p:nvCxnSpPr>
          <p:spPr>
            <a:xfrm>
              <a:off x="1871084"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0CCFC0-535D-614E-88A8-3D3FBEBC6D04}"/>
                </a:ext>
              </a:extLst>
            </p:cNvPr>
            <p:cNvCxnSpPr/>
            <p:nvPr/>
          </p:nvCxnSpPr>
          <p:spPr>
            <a:xfrm>
              <a:off x="47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377F1C8-BC36-D745-8B4B-6F30723041B7}"/>
                    </a:ext>
                  </a:extLst>
                </p:cNvPr>
                <p:cNvSpPr txBox="1"/>
                <p:nvPr/>
              </p:nvSpPr>
              <p:spPr>
                <a:xfrm>
                  <a:off x="1688181"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p:txBody>
            </p:sp>
          </mc:Choice>
          <mc:Fallback xmlns="">
            <p:sp>
              <p:nvSpPr>
                <p:cNvPr id="16" name="TextBox 15">
                  <a:extLst>
                    <a:ext uri="{FF2B5EF4-FFF2-40B4-BE49-F238E27FC236}">
                      <a16:creationId xmlns:a16="http://schemas.microsoft.com/office/drawing/2014/main" id="{86BC439F-9F08-314B-A2C3-66780021831E}"/>
                    </a:ext>
                  </a:extLst>
                </p:cNvPr>
                <p:cNvSpPr txBox="1">
                  <a:spLocks noRot="1" noChangeAspect="1" noMove="1" noResize="1" noEditPoints="1" noAdjustHandles="1" noChangeArrowheads="1" noChangeShapeType="1" noTextEdit="1"/>
                </p:cNvSpPr>
                <p:nvPr/>
              </p:nvSpPr>
              <p:spPr>
                <a:xfrm>
                  <a:off x="1688181" y="4247845"/>
                  <a:ext cx="365806"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3951C6B-35BD-8B4C-9457-AC9BCB39527A}"/>
                    </a:ext>
                  </a:extLst>
                </p:cNvPr>
                <p:cNvSpPr txBox="1"/>
                <p:nvPr/>
              </p:nvSpPr>
              <p:spPr>
                <a:xfrm>
                  <a:off x="5307035"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p:txBody>
            </p:sp>
          </mc:Choice>
          <mc:Fallback xmlns="">
            <p:sp>
              <p:nvSpPr>
                <p:cNvPr id="77" name="TextBox 76">
                  <a:extLst>
                    <a:ext uri="{FF2B5EF4-FFF2-40B4-BE49-F238E27FC236}">
                      <a16:creationId xmlns:a16="http://schemas.microsoft.com/office/drawing/2014/main" id="{C4658811-4EBF-CC49-BD59-2705B4735304}"/>
                    </a:ext>
                  </a:extLst>
                </p:cNvPr>
                <p:cNvSpPr txBox="1">
                  <a:spLocks noRot="1" noChangeAspect="1" noMove="1" noResize="1" noEditPoints="1" noAdjustHandles="1" noChangeArrowheads="1" noChangeShapeType="1" noTextEdit="1"/>
                </p:cNvSpPr>
                <p:nvPr/>
              </p:nvSpPr>
              <p:spPr>
                <a:xfrm>
                  <a:off x="5307035" y="4247845"/>
                  <a:ext cx="365806" cy="369332"/>
                </a:xfrm>
                <a:prstGeom prst="rect">
                  <a:avLst/>
                </a:prstGeom>
                <a:blipFill>
                  <a:blip r:embed="rId14"/>
                  <a:stretch>
                    <a:fillRect/>
                  </a:stretch>
                </a:blipFill>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724F0A06-50CA-6C47-822D-0F9BC582B3F2}"/>
                </a:ext>
              </a:extLst>
            </p:cNvPr>
            <p:cNvCxnSpPr/>
            <p:nvPr/>
          </p:nvCxnSpPr>
          <p:spPr>
            <a:xfrm>
              <a:off x="22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89061E2-6968-3840-B709-5465385519F6}"/>
                </a:ext>
              </a:extLst>
            </p:cNvPr>
            <p:cNvCxnSpPr/>
            <p:nvPr/>
          </p:nvCxnSpPr>
          <p:spPr>
            <a:xfrm>
              <a:off x="25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AE476C6-A075-2C41-844A-D6D0BD83819F}"/>
                </a:ext>
              </a:extLst>
            </p:cNvPr>
            <p:cNvCxnSpPr/>
            <p:nvPr/>
          </p:nvCxnSpPr>
          <p:spPr>
            <a:xfrm>
              <a:off x="29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ABAE72-BC77-3A47-B705-53A22DD9D9C4}"/>
                </a:ext>
              </a:extLst>
            </p:cNvPr>
            <p:cNvCxnSpPr/>
            <p:nvPr/>
          </p:nvCxnSpPr>
          <p:spPr>
            <a:xfrm>
              <a:off x="3313158"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7A58DFC-09FE-0544-82B4-F0E7740388EE}"/>
                </a:ext>
              </a:extLst>
            </p:cNvPr>
            <p:cNvCxnSpPr/>
            <p:nvPr/>
          </p:nvCxnSpPr>
          <p:spPr>
            <a:xfrm>
              <a:off x="3672000"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6B03ECD-BD3A-0E45-8998-2148D3643ACE}"/>
                </a:ext>
              </a:extLst>
            </p:cNvPr>
            <p:cNvCxnSpPr/>
            <p:nvPr/>
          </p:nvCxnSpPr>
          <p:spPr>
            <a:xfrm>
              <a:off x="40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0FBCD99-3B0B-154B-B37A-64905934DEB7}"/>
                </a:ext>
              </a:extLst>
            </p:cNvPr>
            <p:cNvCxnSpPr/>
            <p:nvPr/>
          </p:nvCxnSpPr>
          <p:spPr>
            <a:xfrm>
              <a:off x="43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82F3EEB-DCED-A040-86C0-33EA3F5D3368}"/>
                </a:ext>
              </a:extLst>
            </p:cNvPr>
            <p:cNvCxnSpPr/>
            <p:nvPr/>
          </p:nvCxnSpPr>
          <p:spPr>
            <a:xfrm>
              <a:off x="5491096" y="4122000"/>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EEFCBFF-263C-DB44-91F3-E55593C2BAB8}"/>
                </a:ext>
              </a:extLst>
            </p:cNvPr>
            <p:cNvCxnSpPr/>
            <p:nvPr/>
          </p:nvCxnSpPr>
          <p:spPr>
            <a:xfrm>
              <a:off x="5131096" y="415371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EAC70BC5-60FB-CC46-BE52-CD44F92DC2D6}"/>
                    </a:ext>
                  </a:extLst>
                </p:cNvPr>
                <p:cNvSpPr txBox="1"/>
                <p:nvPr/>
              </p:nvSpPr>
              <p:spPr>
                <a:xfrm>
                  <a:off x="3410896" y="4244213"/>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r>
                          <a:rPr lang="de-DE" b="0" i="1" dirty="0" smtClean="0">
                            <a:latin typeface="Cambria Math" panose="02040503050406030204" pitchFamily="18" charset="0"/>
                          </a:rPr>
                          <m:t>.5</m:t>
                        </m:r>
                      </m:oMath>
                    </m:oMathPara>
                  </a14:m>
                  <a:endParaRPr lang="en-GB" dirty="0"/>
                </a:p>
              </p:txBody>
            </p:sp>
          </mc:Choice>
          <mc:Fallback xmlns="">
            <p:sp>
              <p:nvSpPr>
                <p:cNvPr id="90" name="TextBox 89">
                  <a:extLst>
                    <a:ext uri="{FF2B5EF4-FFF2-40B4-BE49-F238E27FC236}">
                      <a16:creationId xmlns:a16="http://schemas.microsoft.com/office/drawing/2014/main" id="{E45A986E-8C71-B245-B61F-FF6AA7533D2B}"/>
                    </a:ext>
                  </a:extLst>
                </p:cNvPr>
                <p:cNvSpPr txBox="1">
                  <a:spLocks noRot="1" noChangeAspect="1" noMove="1" noResize="1" noEditPoints="1" noAdjustHandles="1" noChangeArrowheads="1" noChangeShapeType="1" noTextEdit="1"/>
                </p:cNvSpPr>
                <p:nvPr/>
              </p:nvSpPr>
              <p:spPr>
                <a:xfrm>
                  <a:off x="3410896" y="4244213"/>
                  <a:ext cx="542136" cy="369332"/>
                </a:xfrm>
                <a:prstGeom prst="rect">
                  <a:avLst/>
                </a:prstGeom>
                <a:blipFill>
                  <a:blip r:embed="rId15"/>
                  <a:stretch>
                    <a:fillRect/>
                  </a:stretch>
                </a:blipFill>
              </p:spPr>
              <p:txBody>
                <a:bodyPr/>
                <a:lstStyle/>
                <a:p>
                  <a:r>
                    <a:rPr lang="en-GB">
                      <a:noFill/>
                    </a:rPr>
                    <a:t> </a:t>
                  </a:r>
                </a:p>
              </p:txBody>
            </p:sp>
          </mc:Fallback>
        </mc:AlternateContent>
        <p:sp>
          <p:nvSpPr>
            <p:cNvPr id="71" name="Left Brace 70">
              <a:extLst>
                <a:ext uri="{FF2B5EF4-FFF2-40B4-BE49-F238E27FC236}">
                  <a16:creationId xmlns:a16="http://schemas.microsoft.com/office/drawing/2014/main" id="{DBB6BF72-3AA9-1743-A77A-2FD3142FD99D}"/>
                </a:ext>
              </a:extLst>
            </p:cNvPr>
            <p:cNvSpPr/>
            <p:nvPr/>
          </p:nvSpPr>
          <p:spPr>
            <a:xfrm rot="5400000">
              <a:off x="2159222" y="3717588"/>
              <a:ext cx="137190"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Left Brace 71">
              <a:extLst>
                <a:ext uri="{FF2B5EF4-FFF2-40B4-BE49-F238E27FC236}">
                  <a16:creationId xmlns:a16="http://schemas.microsoft.com/office/drawing/2014/main" id="{A5F4BC6D-7BB1-8142-9FFF-58E5C4EC1F09}"/>
                </a:ext>
              </a:extLst>
            </p:cNvPr>
            <p:cNvSpPr/>
            <p:nvPr/>
          </p:nvSpPr>
          <p:spPr>
            <a:xfrm rot="5400000">
              <a:off x="3970412" y="2627772"/>
              <a:ext cx="142271" cy="289909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TextBox 72">
              <a:extLst>
                <a:ext uri="{FF2B5EF4-FFF2-40B4-BE49-F238E27FC236}">
                  <a16:creationId xmlns:a16="http://schemas.microsoft.com/office/drawing/2014/main" id="{620FE186-52C3-CF44-A4A7-E5D652750953}"/>
                </a:ext>
              </a:extLst>
            </p:cNvPr>
            <p:cNvSpPr txBox="1"/>
            <p:nvPr/>
          </p:nvSpPr>
          <p:spPr>
            <a:xfrm>
              <a:off x="2076974" y="3715780"/>
              <a:ext cx="301686" cy="369332"/>
            </a:xfrm>
            <a:prstGeom prst="rect">
              <a:avLst/>
            </a:prstGeom>
            <a:noFill/>
          </p:spPr>
          <p:txBody>
            <a:bodyPr wrap="none" rtlCol="0">
              <a:spAutoFit/>
            </a:bodyPr>
            <a:lstStyle/>
            <a:p>
              <a:r>
                <a:rPr lang="en-GB" dirty="0"/>
                <a:t>0</a:t>
              </a:r>
            </a:p>
          </p:txBody>
        </p:sp>
        <p:sp>
          <p:nvSpPr>
            <p:cNvPr id="74" name="TextBox 73">
              <a:extLst>
                <a:ext uri="{FF2B5EF4-FFF2-40B4-BE49-F238E27FC236}">
                  <a16:creationId xmlns:a16="http://schemas.microsoft.com/office/drawing/2014/main" id="{31C161B1-7B9D-CF4B-AE4D-898F89E5B718}"/>
                </a:ext>
              </a:extLst>
            </p:cNvPr>
            <p:cNvSpPr txBox="1"/>
            <p:nvPr/>
          </p:nvSpPr>
          <p:spPr>
            <a:xfrm>
              <a:off x="3889668" y="3715780"/>
              <a:ext cx="301686" cy="369332"/>
            </a:xfrm>
            <a:prstGeom prst="rect">
              <a:avLst/>
            </a:prstGeom>
            <a:noFill/>
          </p:spPr>
          <p:txBody>
            <a:bodyPr wrap="none" rtlCol="0">
              <a:spAutoFit/>
            </a:bodyPr>
            <a:lstStyle/>
            <a:p>
              <a:r>
                <a:rPr lang="en-GB" dirty="0"/>
                <a:t>1</a:t>
              </a:r>
            </a:p>
          </p:txBody>
        </p:sp>
      </p:grpSp>
      <p:grpSp>
        <p:nvGrpSpPr>
          <p:cNvPr id="75" name="Group 74">
            <a:extLst>
              <a:ext uri="{FF2B5EF4-FFF2-40B4-BE49-F238E27FC236}">
                <a16:creationId xmlns:a16="http://schemas.microsoft.com/office/drawing/2014/main" id="{A0B998BE-7189-9E4B-8DC2-889F7641F2F2}"/>
              </a:ext>
            </a:extLst>
          </p:cNvPr>
          <p:cNvGrpSpPr/>
          <p:nvPr/>
        </p:nvGrpSpPr>
        <p:grpSpPr>
          <a:xfrm>
            <a:off x="8125157" y="1903502"/>
            <a:ext cx="369332" cy="434775"/>
            <a:chOff x="3912592" y="4466791"/>
            <a:chExt cx="369332" cy="434775"/>
          </a:xfrm>
        </p:grpSpPr>
        <p:cxnSp>
          <p:nvCxnSpPr>
            <p:cNvPr id="76" name="Straight Connector 75">
              <a:extLst>
                <a:ext uri="{FF2B5EF4-FFF2-40B4-BE49-F238E27FC236}">
                  <a16:creationId xmlns:a16="http://schemas.microsoft.com/office/drawing/2014/main" id="{12F7DDCE-3E4F-864D-AB16-C46C38562D93}"/>
                </a:ext>
              </a:extLst>
            </p:cNvPr>
            <p:cNvCxnSpPr>
              <a:cxnSpLocks/>
            </p:cNvCxnSpPr>
            <p:nvPr/>
          </p:nvCxnSpPr>
          <p:spPr>
            <a:xfrm flipH="1">
              <a:off x="4039374" y="4466791"/>
              <a:ext cx="108000" cy="10800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DF1ACDB-0E9F-D040-90DF-7B82DAF061A7}"/>
                </a:ext>
              </a:extLst>
            </p:cNvPr>
            <p:cNvCxnSpPr>
              <a:cxnSpLocks/>
            </p:cNvCxnSpPr>
            <p:nvPr/>
          </p:nvCxnSpPr>
          <p:spPr>
            <a:xfrm>
              <a:off x="4046118" y="4474152"/>
              <a:ext cx="108000" cy="10800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9CFE7034-01B3-F949-942A-ED39E32C4AA0}"/>
                    </a:ext>
                  </a:extLst>
                </p:cNvPr>
                <p:cNvSpPr/>
                <p:nvPr/>
              </p:nvSpPr>
              <p:spPr>
                <a:xfrm>
                  <a:off x="3912592" y="4532234"/>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dirty="0" smtClean="0">
                            <a:solidFill>
                              <a:schemeClr val="accent4"/>
                            </a:solidFill>
                            <a:latin typeface="Cambria Math" panose="02040503050406030204" pitchFamily="18" charset="0"/>
                          </a:rPr>
                          <m:t>𝑣</m:t>
                        </m:r>
                      </m:oMath>
                    </m:oMathPara>
                  </a14:m>
                  <a:endParaRPr lang="en-GB" dirty="0">
                    <a:solidFill>
                      <a:schemeClr val="accent4"/>
                    </a:solidFill>
                  </a:endParaRPr>
                </a:p>
              </p:txBody>
            </p:sp>
          </mc:Choice>
          <mc:Fallback xmlns="">
            <p:sp>
              <p:nvSpPr>
                <p:cNvPr id="28" name="Rectangle 27">
                  <a:extLst>
                    <a:ext uri="{FF2B5EF4-FFF2-40B4-BE49-F238E27FC236}">
                      <a16:creationId xmlns:a16="http://schemas.microsoft.com/office/drawing/2014/main" id="{E925B873-0397-4F4D-A9F5-FB3CDB47BAC5}"/>
                    </a:ext>
                  </a:extLst>
                </p:cNvPr>
                <p:cNvSpPr>
                  <a:spLocks noRot="1" noChangeAspect="1" noMove="1" noResize="1" noEditPoints="1" noAdjustHandles="1" noChangeArrowheads="1" noChangeShapeType="1" noTextEdit="1"/>
                </p:cNvSpPr>
                <p:nvPr/>
              </p:nvSpPr>
              <p:spPr>
                <a:xfrm>
                  <a:off x="3912592" y="4532234"/>
                  <a:ext cx="369332" cy="369332"/>
                </a:xfrm>
                <a:prstGeom prst="rect">
                  <a:avLst/>
                </a:prstGeom>
                <a:blipFill>
                  <a:blip r:embed="rId16"/>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63720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0EC6-B663-0D49-89C1-217D399C64AA}"/>
              </a:ext>
            </a:extLst>
          </p:cNvPr>
          <p:cNvSpPr>
            <a:spLocks noGrp="1"/>
          </p:cNvSpPr>
          <p:nvPr>
            <p:ph type="title"/>
          </p:nvPr>
        </p:nvSpPr>
        <p:spPr/>
        <p:txBody>
          <a:bodyPr/>
          <a:lstStyle/>
          <a:p>
            <a:r>
              <a:rPr lang="en-GB" dirty="0"/>
              <a:t>Some Basics for MCMC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737E7C-4439-0949-8CA1-362211EE2E30}"/>
                  </a:ext>
                </a:extLst>
              </p:cNvPr>
              <p:cNvSpPr>
                <a:spLocks noGrp="1"/>
              </p:cNvSpPr>
              <p:nvPr>
                <p:ph idx="1"/>
              </p:nvPr>
            </p:nvSpPr>
            <p:spPr/>
            <p:txBody>
              <a:bodyPr/>
              <a:lstStyle/>
              <a:p>
                <a:r>
                  <a:rPr lang="en-US" dirty="0"/>
                  <a:t>A </a:t>
                </a:r>
                <a:r>
                  <a:rPr lang="en-US" dirty="0">
                    <a:solidFill>
                      <a:schemeClr val="accent1"/>
                    </a:solidFill>
                  </a:rPr>
                  <a:t>Markov chain </a:t>
                </a:r>
                <a:r>
                  <a:rPr lang="en-US" dirty="0"/>
                  <a:t>consists of </a:t>
                </a:r>
                <a14:m>
                  <m:oMath xmlns:m="http://schemas.openxmlformats.org/officeDocument/2006/math">
                    <m:r>
                      <a:rPr lang="en-US" i="1" dirty="0">
                        <a:latin typeface="Cambria Math" panose="02040503050406030204" pitchFamily="18" charset="0"/>
                      </a:rPr>
                      <m:t>𝑛</m:t>
                    </m:r>
                  </m:oMath>
                </a14:m>
                <a:r>
                  <a:rPr lang="en-US" dirty="0"/>
                  <a:t> </a:t>
                </a:r>
                <a:r>
                  <a:rPr lang="en-US" i="1" dirty="0"/>
                  <a:t>states</a:t>
                </a:r>
                <a:r>
                  <a:rPr lang="en-US" dirty="0"/>
                  <a:t>, plus an </a:t>
                </a:r>
                <a14:m>
                  <m:oMath xmlns:m="http://schemas.openxmlformats.org/officeDocument/2006/math">
                    <m:r>
                      <a:rPr lang="en-US" i="1" dirty="0">
                        <a:latin typeface="Cambria Math" panose="02040503050406030204" pitchFamily="18" charset="0"/>
                      </a:rPr>
                      <m:t>𝑛</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𝑛</m:t>
                    </m:r>
                  </m:oMath>
                </a14:m>
                <a:r>
                  <a:rPr lang="en-US" dirty="0"/>
                  <a:t> </a:t>
                </a:r>
                <a:r>
                  <a:rPr lang="en-US" i="1" dirty="0"/>
                  <a:t>transition matrix </a:t>
                </a:r>
                <a14:m>
                  <m:oMath xmlns:m="http://schemas.openxmlformats.org/officeDocument/2006/math">
                    <m:r>
                      <a:rPr lang="en-US" i="1" dirty="0" smtClean="0">
                        <a:latin typeface="Cambria Math" panose="02040503050406030204" pitchFamily="18" charset="0"/>
                        <a:ea typeface="Cambria Math" panose="02040503050406030204" pitchFamily="18" charset="0"/>
                      </a:rPr>
                      <m:t>𝒯</m:t>
                    </m:r>
                  </m:oMath>
                </a14:m>
                <a:endParaRPr lang="en-US" dirty="0"/>
              </a:p>
              <a:p>
                <a:pPr lvl="1"/>
                <a:r>
                  <a:rPr lang="en-US" dirty="0"/>
                  <a:t>At each step, we are in exactly one of the states</a:t>
                </a:r>
              </a:p>
              <a:p>
                <a:pPr lvl="1"/>
                <a:r>
                  <a:rPr lang="en-US" dirty="0"/>
                  <a:t>For </a:t>
                </a:r>
                <a14:m>
                  <m:oMath xmlns:m="http://schemas.openxmlformats.org/officeDocument/2006/math">
                    <m:r>
                      <a:rPr lang="en-US" i="1" dirty="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𝑖</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𝑗</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𝑛</m:t>
                    </m:r>
                  </m:oMath>
                </a14:m>
                <a:r>
                  <a:rPr lang="en-US" dirty="0"/>
                  <a:t>, matrix entry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𝒯</m:t>
                        </m:r>
                      </m:e>
                      <m:sub>
                        <m:r>
                          <a:rPr lang="en-US" i="1" dirty="0">
                            <a:latin typeface="Cambria Math" panose="02040503050406030204" pitchFamily="18" charset="0"/>
                          </a:rPr>
                          <m:t>𝑖𝑗</m:t>
                        </m:r>
                      </m:sub>
                    </m:sSub>
                  </m:oMath>
                </a14:m>
                <a:r>
                  <a:rPr lang="en-US" dirty="0"/>
                  <a:t> tells us the relative frequency of </a:t>
                </a:r>
                <a14:m>
                  <m:oMath xmlns:m="http://schemas.openxmlformats.org/officeDocument/2006/math">
                    <m:r>
                      <a:rPr lang="en-US" i="1" dirty="0">
                        <a:latin typeface="Cambria Math" panose="02040503050406030204" pitchFamily="18" charset="0"/>
                      </a:rPr>
                      <m:t>𝑗</m:t>
                    </m:r>
                  </m:oMath>
                </a14:m>
                <a:r>
                  <a:rPr lang="en-US" dirty="0"/>
                  <a:t> being the next state, given we are currently in state </a:t>
                </a:r>
                <a14:m>
                  <m:oMath xmlns:m="http://schemas.openxmlformats.org/officeDocument/2006/math">
                    <m:r>
                      <a:rPr lang="en-US" i="1" dirty="0">
                        <a:latin typeface="Cambria Math" panose="02040503050406030204" pitchFamily="18" charset="0"/>
                      </a:rPr>
                      <m:t>𝑖</m:t>
                    </m:r>
                  </m:oMath>
                </a14:m>
                <a:endParaRPr lang="en-US" dirty="0"/>
              </a:p>
              <a:p>
                <a:pPr marL="457200" lvl="1" indent="0">
                  <a:buNone/>
                </a:pPr>
                <a14:m>
                  <m:oMathPara xmlns:m="http://schemas.openxmlformats.org/officeDocument/2006/math">
                    <m:oMathParaPr>
                      <m:jc m:val="centerGroup"/>
                    </m:oMathParaPr>
                    <m:oMath xmlns:m="http://schemas.openxmlformats.org/officeDocument/2006/math">
                      <m:nary>
                        <m:naryPr>
                          <m:chr m:val="∑"/>
                          <m:ctrlPr>
                            <a:rPr lang="en-US"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=1</m:t>
                          </m:r>
                        </m:sub>
                        <m:sup>
                          <m:r>
                            <a:rPr lang="de-DE" i="1">
                              <a:latin typeface="Cambria Math" panose="02040503050406030204" pitchFamily="18" charset="0"/>
                            </a:rPr>
                            <m:t>𝑛</m:t>
                          </m:r>
                        </m:sup>
                        <m:e>
                          <m:sSub>
                            <m:sSubPr>
                              <m:ctrlPr>
                                <a:rPr lang="de-DE" i="1">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𝒯</m:t>
                              </m:r>
                            </m:e>
                            <m:sub>
                              <m:r>
                                <a:rPr lang="de-DE" i="1">
                                  <a:latin typeface="Cambria Math" panose="02040503050406030204" pitchFamily="18" charset="0"/>
                                </a:rPr>
                                <m:t>𝑖𝑗</m:t>
                              </m:r>
                            </m:sub>
                          </m:sSub>
                        </m:e>
                      </m:nary>
                      <m:r>
                        <a:rPr lang="de-DE" i="1">
                          <a:latin typeface="Cambria Math" panose="02040503050406030204" pitchFamily="18" charset="0"/>
                        </a:rPr>
                        <m:t>=1</m:t>
                      </m:r>
                    </m:oMath>
                  </m:oMathPara>
                </a14:m>
                <a:endParaRPr lang="en-US" dirty="0"/>
              </a:p>
              <a:p>
                <a:pPr lvl="1"/>
                <a14:m>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𝒯</m:t>
                        </m:r>
                      </m:e>
                      <m:sub>
                        <m:r>
                          <a:rPr lang="de-DE" b="0" i="1" dirty="0" smtClean="0">
                            <a:latin typeface="Cambria Math" panose="02040503050406030204" pitchFamily="18" charset="0"/>
                            <a:ea typeface="Cambria Math" panose="02040503050406030204" pitchFamily="18" charset="0"/>
                          </a:rPr>
                          <m:t>𝑖𝑗</m:t>
                        </m:r>
                      </m:sub>
                    </m:sSub>
                    <m:r>
                      <a:rPr lang="de-DE"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𝒯</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𝑖</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𝑗</m:t>
                        </m:r>
                      </m:e>
                    </m:d>
                  </m:oMath>
                </a14:m>
                <a:endParaRPr lang="en-GB" dirty="0"/>
              </a:p>
            </p:txBody>
          </p:sp>
        </mc:Choice>
        <mc:Fallback xmlns="">
          <p:sp>
            <p:nvSpPr>
              <p:cNvPr id="3" name="Content Placeholder 2">
                <a:extLst>
                  <a:ext uri="{FF2B5EF4-FFF2-40B4-BE49-F238E27FC236}">
                    <a16:creationId xmlns:a16="http://schemas.microsoft.com/office/drawing/2014/main" id="{06737E7C-4439-0949-8CA1-362211EE2E30}"/>
                  </a:ext>
                </a:extLst>
              </p:cNvPr>
              <p:cNvSpPr>
                <a:spLocks noGrp="1" noRot="1" noChangeAspect="1" noMove="1" noResize="1" noEditPoints="1" noAdjustHandles="1" noChangeArrowheads="1" noChangeShapeType="1" noTextEdit="1"/>
              </p:cNvSpPr>
              <p:nvPr>
                <p:ph idx="1"/>
              </p:nvPr>
            </p:nvSpPr>
            <p:spPr>
              <a:blipFill>
                <a:blip r:embed="rId2"/>
                <a:stretch>
                  <a:fillRect l="-1447" t="-1768" b="-101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3A0EFD-47E4-C24A-BEE0-B4DC6E2BACDA}"/>
              </a:ext>
            </a:extLst>
          </p:cNvPr>
          <p:cNvSpPr>
            <a:spLocks noGrp="1"/>
          </p:cNvSpPr>
          <p:nvPr>
            <p:ph type="sldNum" sz="quarter" idx="12"/>
          </p:nvPr>
        </p:nvSpPr>
        <p:spPr/>
        <p:txBody>
          <a:bodyPr/>
          <a:lstStyle/>
          <a:p>
            <a:fld id="{67C9959E-8E6B-B04C-9955-EA096F41CA7A}" type="slidenum">
              <a:rPr lang="en-GB" smtClean="0"/>
              <a:t>41</a:t>
            </a:fld>
            <a:endParaRPr lang="en-GB"/>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EDA3FC14-2262-5941-89A2-AFF3AAEF53BE}"/>
                  </a:ext>
                </a:extLst>
              </p:cNvPr>
              <p:cNvSpPr>
                <a:spLocks noChangeArrowheads="1"/>
              </p:cNvSpPr>
              <p:nvPr/>
            </p:nvSpPr>
            <p:spPr bwMode="auto">
              <a:xfrm>
                <a:off x="2057400" y="5034210"/>
                <a:ext cx="685800" cy="685800"/>
              </a:xfrm>
              <a:prstGeom prst="ellipse">
                <a:avLst/>
              </a:prstGeom>
              <a:solidFill>
                <a:srgbClr val="FFFFFF"/>
              </a:solidFill>
              <a:ln w="9525">
                <a:solidFill>
                  <a:schemeClr val="tx1"/>
                </a:solidFill>
                <a:round/>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m:t>
                      </m:r>
                    </m:oMath>
                  </m:oMathPara>
                </a14:m>
                <a:endParaRPr lang="en-US" dirty="0"/>
              </a:p>
            </p:txBody>
          </p:sp>
        </mc:Choice>
        <mc:Fallback xmlns="">
          <p:sp>
            <p:nvSpPr>
              <p:cNvPr id="5" name="Oval 4">
                <a:extLst>
                  <a:ext uri="{FF2B5EF4-FFF2-40B4-BE49-F238E27FC236}">
                    <a16:creationId xmlns:a16="http://schemas.microsoft.com/office/drawing/2014/main" id="{EDA3FC14-2262-5941-89A2-AFF3AAEF53BE}"/>
                  </a:ext>
                </a:extLst>
              </p:cNvPr>
              <p:cNvSpPr>
                <a:spLocks noRot="1" noChangeAspect="1" noMove="1" noResize="1" noEditPoints="1" noAdjustHandles="1" noChangeArrowheads="1" noChangeShapeType="1" noTextEdit="1"/>
              </p:cNvSpPr>
              <p:nvPr/>
            </p:nvSpPr>
            <p:spPr bwMode="auto">
              <a:xfrm>
                <a:off x="2057400" y="5034210"/>
                <a:ext cx="685800" cy="685800"/>
              </a:xfrm>
              <a:prstGeom prst="ellipse">
                <a:avLst/>
              </a:prstGeom>
              <a:blipFill>
                <a:blip r:embed="rId3"/>
                <a:stretch>
                  <a:fillRect/>
                </a:stretch>
              </a:blipFill>
              <a:ln w="9525">
                <a:solidFill>
                  <a:schemeClr val="tx1"/>
                </a:solidFill>
                <a:round/>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93295AA5-4886-1643-A674-36D55B57C369}"/>
                  </a:ext>
                </a:extLst>
              </p:cNvPr>
              <p:cNvSpPr>
                <a:spLocks noChangeArrowheads="1"/>
              </p:cNvSpPr>
              <p:nvPr/>
            </p:nvSpPr>
            <p:spPr bwMode="auto">
              <a:xfrm>
                <a:off x="3962400" y="5034210"/>
                <a:ext cx="685800" cy="685800"/>
              </a:xfrm>
              <a:prstGeom prst="ellipse">
                <a:avLst/>
              </a:prstGeom>
              <a:solidFill>
                <a:srgbClr val="FFFFFF"/>
              </a:solidFill>
              <a:ln w="9525">
                <a:solidFill>
                  <a:schemeClr val="tx1"/>
                </a:solidFill>
                <a:round/>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𝑗</m:t>
                      </m:r>
                    </m:oMath>
                  </m:oMathPara>
                </a14:m>
                <a:endParaRPr lang="en-US" dirty="0"/>
              </a:p>
            </p:txBody>
          </p:sp>
        </mc:Choice>
        <mc:Fallback xmlns="">
          <p:sp>
            <p:nvSpPr>
              <p:cNvPr id="6" name="Oval 5">
                <a:extLst>
                  <a:ext uri="{FF2B5EF4-FFF2-40B4-BE49-F238E27FC236}">
                    <a16:creationId xmlns:a16="http://schemas.microsoft.com/office/drawing/2014/main" id="{93295AA5-4886-1643-A674-36D55B57C369}"/>
                  </a:ext>
                </a:extLst>
              </p:cNvPr>
              <p:cNvSpPr>
                <a:spLocks noRot="1" noChangeAspect="1" noMove="1" noResize="1" noEditPoints="1" noAdjustHandles="1" noChangeArrowheads="1" noChangeShapeType="1" noTextEdit="1"/>
              </p:cNvSpPr>
              <p:nvPr/>
            </p:nvSpPr>
            <p:spPr bwMode="auto">
              <a:xfrm>
                <a:off x="3962400" y="5034210"/>
                <a:ext cx="685800" cy="685800"/>
              </a:xfrm>
              <a:prstGeom prst="ellipse">
                <a:avLst/>
              </a:prstGeom>
              <a:blipFill>
                <a:blip r:embed="rId4"/>
                <a:stretch>
                  <a:fillRect/>
                </a:stretch>
              </a:blipFill>
              <a:ln w="9525">
                <a:solidFill>
                  <a:schemeClr val="tx1"/>
                </a:solidFill>
                <a:round/>
                <a:headEnd/>
                <a:tailEnd/>
              </a:ln>
            </p:spPr>
            <p:txBody>
              <a:bodyPr/>
              <a:lstStyle/>
              <a:p>
                <a:r>
                  <a:rPr lang="en-GB">
                    <a:noFill/>
                  </a:rPr>
                  <a:t> </a:t>
                </a:r>
              </a:p>
            </p:txBody>
          </p:sp>
        </mc:Fallback>
      </mc:AlternateContent>
      <p:cxnSp>
        <p:nvCxnSpPr>
          <p:cNvPr id="7" name="AutoShape 6">
            <a:extLst>
              <a:ext uri="{FF2B5EF4-FFF2-40B4-BE49-F238E27FC236}">
                <a16:creationId xmlns:a16="http://schemas.microsoft.com/office/drawing/2014/main" id="{B2A76DD8-7277-F844-817B-451E66A48850}"/>
              </a:ext>
            </a:extLst>
          </p:cNvPr>
          <p:cNvCxnSpPr>
            <a:cxnSpLocks noChangeShapeType="1"/>
            <a:stCxn id="5" idx="6"/>
            <a:endCxn id="6" idx="2"/>
          </p:cNvCxnSpPr>
          <p:nvPr/>
        </p:nvCxnSpPr>
        <p:spPr bwMode="auto">
          <a:xfrm>
            <a:off x="2743200" y="5377110"/>
            <a:ext cx="12192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1464D062-ABDC-BE4A-B38D-88F690CB166E}"/>
                  </a:ext>
                </a:extLst>
              </p:cNvPr>
              <p:cNvSpPr txBox="1">
                <a:spLocks noChangeArrowheads="1"/>
              </p:cNvSpPr>
              <p:nvPr/>
            </p:nvSpPr>
            <p:spPr bwMode="auto">
              <a:xfrm>
                <a:off x="3036752" y="5377110"/>
                <a:ext cx="632096" cy="49141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nchor="ct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US" dirty="0">
                              <a:latin typeface="Cambria Math" panose="02040503050406030204" pitchFamily="18" charset="0"/>
                              <a:ea typeface="Cambria Math" panose="02040503050406030204" pitchFamily="18" charset="0"/>
                            </a:rPr>
                            <m:t>𝒯</m:t>
                          </m:r>
                        </m:e>
                        <m:sub>
                          <m:r>
                            <a:rPr lang="de-DE">
                              <a:latin typeface="Cambria Math" panose="02040503050406030204" pitchFamily="18" charset="0"/>
                            </a:rPr>
                            <m:t>𝑖𝑗</m:t>
                          </m:r>
                        </m:sub>
                      </m:sSub>
                    </m:oMath>
                  </m:oMathPara>
                </a14:m>
                <a:endParaRPr lang="en-US" i="0" dirty="0"/>
              </a:p>
            </p:txBody>
          </p:sp>
        </mc:Choice>
        <mc:Fallback xmlns="">
          <p:sp>
            <p:nvSpPr>
              <p:cNvPr id="8" name="Text Box 7">
                <a:extLst>
                  <a:ext uri="{FF2B5EF4-FFF2-40B4-BE49-F238E27FC236}">
                    <a16:creationId xmlns:a16="http://schemas.microsoft.com/office/drawing/2014/main" id="{1464D062-ABDC-BE4A-B38D-88F690CB166E}"/>
                  </a:ext>
                </a:extLst>
              </p:cNvPr>
              <p:cNvSpPr txBox="1">
                <a:spLocks noRot="1" noChangeAspect="1" noMove="1" noResize="1" noEditPoints="1" noAdjustHandles="1" noChangeArrowheads="1" noChangeShapeType="1" noTextEdit="1"/>
              </p:cNvSpPr>
              <p:nvPr/>
            </p:nvSpPr>
            <p:spPr bwMode="auto">
              <a:xfrm>
                <a:off x="3036752" y="5377110"/>
                <a:ext cx="632096" cy="491417"/>
              </a:xfrm>
              <a:prstGeom prst="rect">
                <a:avLst/>
              </a:prstGeom>
              <a:blipFill>
                <a:blip r:embed="rId5"/>
                <a:stretch>
                  <a:fillRect b="-125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AutoShape 8">
                <a:extLst>
                  <a:ext uri="{FF2B5EF4-FFF2-40B4-BE49-F238E27FC236}">
                    <a16:creationId xmlns:a16="http://schemas.microsoft.com/office/drawing/2014/main" id="{5ECF1F37-41D4-A744-A044-C26135F98AE2}"/>
                  </a:ext>
                </a:extLst>
              </p:cNvPr>
              <p:cNvSpPr>
                <a:spLocks noChangeArrowheads="1"/>
              </p:cNvSpPr>
              <p:nvPr/>
            </p:nvSpPr>
            <p:spPr bwMode="auto">
              <a:xfrm>
                <a:off x="5682343" y="4546848"/>
                <a:ext cx="1101634" cy="1173162"/>
              </a:xfrm>
              <a:prstGeom prst="upArrowCallout">
                <a:avLst>
                  <a:gd name="adj1" fmla="val 25000"/>
                  <a:gd name="adj2" fmla="val 25000"/>
                  <a:gd name="adj3" fmla="val 19994"/>
                  <a:gd name="adj4" fmla="val 66667"/>
                </a:avLst>
              </a:prstGeom>
              <a:solidFill>
                <a:schemeClr val="accent1">
                  <a:alpha val="50195"/>
                </a:schemeClr>
              </a:solidFill>
              <a:ln w="9525">
                <a:solidFill>
                  <a:schemeClr val="tx1"/>
                </a:solidFill>
                <a:miter lim="800000"/>
                <a:headEnd/>
                <a:tailEnd/>
              </a:ln>
            </p:spPr>
            <p:txBody>
              <a:bodyPr wrap="none" anchor="ct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𝒯</m:t>
                          </m:r>
                        </m:e>
                        <m:sub>
                          <m:r>
                            <a:rPr lang="de-DE" b="0" i="1" dirty="0" smtClean="0">
                              <a:latin typeface="Cambria Math" panose="02040503050406030204" pitchFamily="18" charset="0"/>
                            </a:rPr>
                            <m:t>𝑖𝑖</m:t>
                          </m:r>
                        </m:sub>
                      </m:sSub>
                      <m:r>
                        <a:rPr lang="de-DE" b="0" i="1" dirty="0" smtClean="0">
                          <a:latin typeface="Cambria Math" panose="02040503050406030204" pitchFamily="18" charset="0"/>
                        </a:rPr>
                        <m:t>&gt;</m:t>
                      </m:r>
                      <m:r>
                        <a:rPr lang="en-US" i="1" dirty="0">
                          <a:latin typeface="Cambria Math" panose="02040503050406030204" pitchFamily="18" charset="0"/>
                        </a:rPr>
                        <m:t>0</m:t>
                      </m:r>
                    </m:oMath>
                  </m:oMathPara>
                </a14:m>
                <a:endParaRPr lang="en-US" dirty="0"/>
              </a:p>
              <a:p>
                <a:pPr algn="ctr"/>
                <a:r>
                  <a:rPr lang="en-US" dirty="0"/>
                  <a:t>is OK</a:t>
                </a:r>
              </a:p>
              <a:p>
                <a:pPr algn="ctr"/>
                <a:r>
                  <a:rPr lang="en-US" dirty="0"/>
                  <a:t>(self loops)</a:t>
                </a:r>
              </a:p>
            </p:txBody>
          </p:sp>
        </mc:Choice>
        <mc:Fallback xmlns="">
          <p:sp>
            <p:nvSpPr>
              <p:cNvPr id="9" name="AutoShape 8">
                <a:extLst>
                  <a:ext uri="{FF2B5EF4-FFF2-40B4-BE49-F238E27FC236}">
                    <a16:creationId xmlns:a16="http://schemas.microsoft.com/office/drawing/2014/main" id="{5ECF1F37-41D4-A744-A044-C26135F98AE2}"/>
                  </a:ext>
                </a:extLst>
              </p:cNvPr>
              <p:cNvSpPr>
                <a:spLocks noRot="1" noChangeAspect="1" noMove="1" noResize="1" noEditPoints="1" noAdjustHandles="1" noChangeArrowheads="1" noChangeShapeType="1" noTextEdit="1"/>
              </p:cNvSpPr>
              <p:nvPr/>
            </p:nvSpPr>
            <p:spPr bwMode="auto">
              <a:xfrm>
                <a:off x="5682343" y="4546848"/>
                <a:ext cx="1101634" cy="1173162"/>
              </a:xfrm>
              <a:prstGeom prst="upArrowCallout">
                <a:avLst>
                  <a:gd name="adj1" fmla="val 25000"/>
                  <a:gd name="adj2" fmla="val 25000"/>
                  <a:gd name="adj3" fmla="val 19994"/>
                  <a:gd name="adj4" fmla="val 66667"/>
                </a:avLst>
              </a:prstGeom>
              <a:blipFill>
                <a:blip r:embed="rId6"/>
                <a:stretch>
                  <a:fillRect l="-7865" r="-6742" b="-12766"/>
                </a:stretch>
              </a:blipFill>
              <a:ln w="9525">
                <a:solidFill>
                  <a:schemeClr val="tx1"/>
                </a:solidFill>
                <a:miter lim="800000"/>
                <a:headEnd/>
                <a:tailEnd/>
              </a:ln>
            </p:spPr>
            <p:txBody>
              <a:bodyPr/>
              <a:lstStyle/>
              <a:p>
                <a:r>
                  <a:rPr lang="en-GB">
                    <a:noFill/>
                  </a:rPr>
                  <a:t> </a:t>
                </a:r>
              </a:p>
            </p:txBody>
          </p:sp>
        </mc:Fallback>
      </mc:AlternateContent>
    </p:spTree>
    <p:extLst>
      <p:ext uri="{BB962C8B-B14F-4D97-AF65-F5344CB8AC3E}">
        <p14:creationId xmlns:p14="http://schemas.microsoft.com/office/powerpoint/2010/main" val="4179467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dirty="0"/>
              <a:t>Some Basics for MCMC</a:t>
            </a:r>
            <a:endParaRPr lang="en-US" dirty="0"/>
          </a:p>
        </p:txBody>
      </p:sp>
      <mc:AlternateContent xmlns:mc="http://schemas.openxmlformats.org/markup-compatibility/2006" xmlns:a14="http://schemas.microsoft.com/office/drawing/2010/main">
        <mc:Choice Requires="a14">
          <p:sp>
            <p:nvSpPr>
              <p:cNvPr id="33795" name="Rectangle 3"/>
              <p:cNvSpPr>
                <a:spLocks noGrp="1" noChangeArrowheads="1"/>
              </p:cNvSpPr>
              <p:nvPr>
                <p:ph type="body" idx="1"/>
              </p:nvPr>
            </p:nvSpPr>
            <p:spPr>
              <a:xfrm>
                <a:off x="628650" y="1158240"/>
                <a:ext cx="7886700" cy="5259977"/>
              </a:xfrm>
            </p:spPr>
            <p:txBody>
              <a:bodyPr>
                <a:normAutofit/>
              </a:bodyPr>
              <a:lstStyle/>
              <a:p>
                <a:r>
                  <a:rPr lang="en-US" dirty="0"/>
                  <a:t>Markov chain has to be </a:t>
                </a:r>
                <a:r>
                  <a:rPr lang="en-US" dirty="0">
                    <a:solidFill>
                      <a:schemeClr val="accent1"/>
                    </a:solidFill>
                  </a:rPr>
                  <a:t>ergodic</a:t>
                </a:r>
                <a:r>
                  <a:rPr lang="en-US" dirty="0"/>
                  <a:t> for MCMC to work</a:t>
                </a:r>
              </a:p>
              <a:p>
                <a:r>
                  <a:rPr lang="en-US" dirty="0"/>
                  <a:t>Markov chain is ergodic if</a:t>
                </a:r>
              </a:p>
              <a:p>
                <a:pPr lvl="1"/>
                <a:r>
                  <a:rPr lang="en-US" dirty="0"/>
                  <a:t>You have a path from any state to any other state (</a:t>
                </a:r>
                <a:r>
                  <a:rPr lang="en-US" dirty="0">
                    <a:solidFill>
                      <a:schemeClr val="accent1"/>
                    </a:solidFill>
                  </a:rPr>
                  <a:t>irreducibility</a:t>
                </a:r>
                <a:r>
                  <a:rPr lang="en-US" dirty="0"/>
                  <a:t>)</a:t>
                </a:r>
              </a:p>
              <a:p>
                <a:pPr lvl="2"/>
                <a:r>
                  <a:rPr lang="en-US" dirty="0"/>
                  <a:t>No part of the system wanders off</a:t>
                </a:r>
              </a:p>
              <a:p>
                <a:pPr lvl="1"/>
                <a:r>
                  <a:rPr lang="en-US" dirty="0"/>
                  <a:t>Returns to states occur at irregular </a:t>
                </a:r>
                <a:br>
                  <a:rPr lang="en-US" dirty="0"/>
                </a:br>
                <a:r>
                  <a:rPr lang="en-US" dirty="0"/>
                  <a:t>times (</a:t>
                </a:r>
                <a:r>
                  <a:rPr lang="en-US" dirty="0">
                    <a:solidFill>
                      <a:schemeClr val="accent1"/>
                    </a:solidFill>
                  </a:rPr>
                  <a:t>aperiodicity</a:t>
                </a:r>
                <a:r>
                  <a:rPr lang="en-US" dirty="0"/>
                  <a:t>) </a:t>
                </a:r>
              </a:p>
              <a:p>
                <a:pPr lvl="2"/>
                <a:r>
                  <a:rPr lang="en-GB" dirty="0"/>
                  <a:t>Periodicity: Returns to a state are </a:t>
                </a:r>
                <a:br>
                  <a:rPr lang="en-GB" dirty="0"/>
                </a:br>
                <a:r>
                  <a:rPr lang="en-GB" dirty="0"/>
                  <a:t>only possible every </a:t>
                </a:r>
                <a14:m>
                  <m:oMath xmlns:m="http://schemas.openxmlformats.org/officeDocument/2006/math">
                    <m:r>
                      <a:rPr lang="en-GB" i="1" dirty="0">
                        <a:latin typeface="Cambria Math" panose="02040503050406030204" pitchFamily="18" charset="0"/>
                      </a:rPr>
                      <m:t>𝑐</m:t>
                    </m:r>
                    <m:r>
                      <a:rPr lang="de-DE" i="1" dirty="0">
                        <a:latin typeface="Cambria Math" panose="02040503050406030204" pitchFamily="18" charset="0"/>
                      </a:rPr>
                      <m:t>&gt;1</m:t>
                    </m:r>
                  </m:oMath>
                </a14:m>
                <a:r>
                  <a:rPr lang="en-GB" dirty="0"/>
                  <a:t> steps</a:t>
                </a:r>
                <a:endParaRPr lang="en-US" dirty="0"/>
              </a:p>
              <a:p>
                <a:pPr lvl="1"/>
                <a:r>
                  <a:rPr lang="en-US" dirty="0"/>
                  <a:t>For any start state, after a finite transient time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0</m:t>
                        </m:r>
                      </m:sub>
                    </m:sSub>
                  </m:oMath>
                </a14:m>
                <a:r>
                  <a:rPr lang="en-US" dirty="0"/>
                  <a:t>, the probability of being in any state at a fixed time </a:t>
                </a:r>
                <a14:m>
                  <m:oMath xmlns:m="http://schemas.openxmlformats.org/officeDocument/2006/math">
                    <m:r>
                      <a:rPr lang="en-US" i="1" dirty="0" smtClean="0">
                        <a:latin typeface="Cambria Math" panose="02040503050406030204" pitchFamily="18" charset="0"/>
                      </a:rPr>
                      <m:t>𝑇</m:t>
                    </m:r>
                    <m:r>
                      <a:rPr lang="en-US" i="1" dirty="0" smtClean="0">
                        <a:latin typeface="Cambria Math" panose="02040503050406030204" pitchFamily="18" charset="0"/>
                      </a:rPr>
                      <m:t>&gt;</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0</m:t>
                        </m:r>
                      </m:sub>
                    </m:sSub>
                  </m:oMath>
                </a14:m>
                <a:r>
                  <a:rPr lang="en-US" dirty="0"/>
                  <a:t> is nonzero (</a:t>
                </a:r>
                <a:r>
                  <a:rPr lang="en-US" dirty="0">
                    <a:solidFill>
                      <a:schemeClr val="accent1"/>
                    </a:solidFill>
                  </a:rPr>
                  <a:t>positive recurrence</a:t>
                </a:r>
                <a:r>
                  <a:rPr lang="en-US" dirty="0"/>
                  <a:t>)</a:t>
                </a:r>
              </a:p>
              <a:p>
                <a:pPr lvl="2"/>
                <a:r>
                  <a:rPr lang="en-GB" dirty="0"/>
                  <a:t>Given a finite state space: </a:t>
                </a:r>
                <a:br>
                  <a:rPr lang="en-GB" dirty="0"/>
                </a:br>
                <a:r>
                  <a:rPr lang="en-GB" dirty="0"/>
                  <a:t>Positive recurrence follows from irreducibility</a:t>
                </a:r>
              </a:p>
              <a:p>
                <a:pPr lvl="2"/>
                <a:endParaRPr lang="en-US" dirty="0"/>
              </a:p>
              <a:p>
                <a:pPr lvl="1"/>
                <a:endParaRPr lang="en-US" dirty="0"/>
              </a:p>
            </p:txBody>
          </p:sp>
        </mc:Choice>
        <mc:Fallback xmlns="">
          <p:sp>
            <p:nvSpPr>
              <p:cNvPr id="33795" name="Rectangle 3"/>
              <p:cNvSpPr>
                <a:spLocks noGrp="1" noRot="1" noChangeAspect="1" noMove="1" noResize="1" noEditPoints="1" noAdjustHandles="1" noChangeArrowheads="1" noChangeShapeType="1" noTextEdit="1"/>
              </p:cNvSpPr>
              <p:nvPr>
                <p:ph type="body" idx="1"/>
              </p:nvPr>
            </p:nvSpPr>
            <p:spPr>
              <a:xfrm>
                <a:off x="628650" y="1158240"/>
                <a:ext cx="7886700" cy="5259977"/>
              </a:xfrm>
              <a:blipFill>
                <a:blip r:embed="rId2"/>
                <a:stretch>
                  <a:fillRect l="-1447" t="-1687" r="-804"/>
                </a:stretch>
              </a:blipFill>
            </p:spPr>
            <p:txBody>
              <a:bodyPr/>
              <a:lstStyle/>
              <a:p>
                <a:r>
                  <a:rPr lang="en-GB">
                    <a:noFill/>
                  </a:rPr>
                  <a:t> </a:t>
                </a:r>
              </a:p>
            </p:txBody>
          </p:sp>
        </mc:Fallback>
      </mc:AlternateContent>
      <p:sp>
        <p:nvSpPr>
          <p:cNvPr id="9" name="Foliennummernplatzhalter 1"/>
          <p:cNvSpPr>
            <a:spLocks noGrp="1"/>
          </p:cNvSpPr>
          <p:nvPr>
            <p:ph type="sldNum" sz="quarter" idx="12"/>
          </p:nvPr>
        </p:nvSpPr>
        <p:spPr/>
        <p:txBody>
          <a:bodyPr/>
          <a:lstStyle/>
          <a:p>
            <a:fld id="{3459873F-0287-9A4B-A260-FE52D1F3913B}" type="slidenum">
              <a:rPr lang="de-DE" smtClean="0"/>
              <a:pPr/>
              <a:t>42</a:t>
            </a:fld>
            <a:endParaRPr lang="de-DE" dirty="0"/>
          </a:p>
        </p:txBody>
      </p:sp>
      <p:sp>
        <p:nvSpPr>
          <p:cNvPr id="33796" name="Oval 4"/>
          <p:cNvSpPr>
            <a:spLocks noChangeArrowheads="1"/>
          </p:cNvSpPr>
          <p:nvPr/>
        </p:nvSpPr>
        <p:spPr bwMode="auto">
          <a:xfrm>
            <a:off x="5982790" y="3333224"/>
            <a:ext cx="457200" cy="457200"/>
          </a:xfrm>
          <a:prstGeom prst="ellipse">
            <a:avLst/>
          </a:prstGeom>
          <a:solidFill>
            <a:srgbClr val="FFFF00"/>
          </a:solidFill>
          <a:ln w="9525">
            <a:solidFill>
              <a:schemeClr val="tx1"/>
            </a:solidFill>
            <a:round/>
            <a:headEnd/>
            <a:tailEnd/>
          </a:ln>
        </p:spPr>
        <p:txBody>
          <a:bodyPr wrap="none" anchor="ctr"/>
          <a:lstStyle/>
          <a:p>
            <a:endParaRPr lang="en-US">
              <a:latin typeface="+mn-lt"/>
            </a:endParaRPr>
          </a:p>
        </p:txBody>
      </p:sp>
      <p:sp>
        <p:nvSpPr>
          <p:cNvPr id="33797" name="Oval 5"/>
          <p:cNvSpPr>
            <a:spLocks noChangeArrowheads="1"/>
          </p:cNvSpPr>
          <p:nvPr/>
        </p:nvSpPr>
        <p:spPr bwMode="auto">
          <a:xfrm>
            <a:off x="6966857" y="3333224"/>
            <a:ext cx="457200" cy="457200"/>
          </a:xfrm>
          <a:prstGeom prst="ellipse">
            <a:avLst/>
          </a:prstGeom>
          <a:solidFill>
            <a:srgbClr val="FFFF00"/>
          </a:solidFill>
          <a:ln w="9525">
            <a:solidFill>
              <a:schemeClr val="tx1"/>
            </a:solidFill>
            <a:round/>
            <a:headEnd/>
            <a:tailEnd/>
          </a:ln>
        </p:spPr>
        <p:txBody>
          <a:bodyPr wrap="none" anchor="ctr"/>
          <a:lstStyle/>
          <a:p>
            <a:endParaRPr lang="en-US">
              <a:latin typeface="+mn-lt"/>
            </a:endParaRPr>
          </a:p>
        </p:txBody>
      </p:sp>
      <p:cxnSp>
        <p:nvCxnSpPr>
          <p:cNvPr id="33798" name="AutoShape 6"/>
          <p:cNvCxnSpPr>
            <a:cxnSpLocks noChangeShapeType="1"/>
            <a:stCxn id="33796" idx="7"/>
            <a:endCxn id="33797" idx="1"/>
          </p:cNvCxnSpPr>
          <p:nvPr/>
        </p:nvCxnSpPr>
        <p:spPr bwMode="auto">
          <a:xfrm>
            <a:off x="6373035" y="3400179"/>
            <a:ext cx="660777"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33799" name="AutoShape 7"/>
          <p:cNvCxnSpPr>
            <a:cxnSpLocks noChangeShapeType="1"/>
            <a:stCxn id="33797" idx="3"/>
            <a:endCxn id="33796" idx="5"/>
          </p:cNvCxnSpPr>
          <p:nvPr/>
        </p:nvCxnSpPr>
        <p:spPr bwMode="auto">
          <a:xfrm flipH="1">
            <a:off x="6373035" y="3723469"/>
            <a:ext cx="660777"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3800" name="AutoShape 8"/>
          <p:cNvSpPr>
            <a:spLocks noChangeArrowheads="1"/>
          </p:cNvSpPr>
          <p:nvPr/>
        </p:nvSpPr>
        <p:spPr bwMode="auto">
          <a:xfrm>
            <a:off x="7675207" y="2961659"/>
            <a:ext cx="1372538" cy="1200329"/>
          </a:xfrm>
          <a:prstGeom prst="leftArrowCallout">
            <a:avLst>
              <a:gd name="adj1" fmla="val 25000"/>
              <a:gd name="adj2" fmla="val 25000"/>
              <a:gd name="adj3" fmla="val 18106"/>
              <a:gd name="adj4" fmla="val 66667"/>
            </a:avLst>
          </a:prstGeom>
          <a:solidFill>
            <a:schemeClr val="accent1">
              <a:alpha val="50195"/>
            </a:schemeClr>
          </a:solidFill>
          <a:ln w="9525">
            <a:solidFill>
              <a:schemeClr val="tx1"/>
            </a:solidFill>
            <a:miter lim="800000"/>
            <a:headEnd/>
            <a:tailEnd/>
          </a:ln>
        </p:spPr>
        <p:txBody>
          <a:bodyPr wrap="square" anchor="ctr">
            <a:spAutoFit/>
          </a:bodyPr>
          <a:lstStyle/>
          <a:p>
            <a:pPr algn="ctr"/>
            <a:r>
              <a:rPr lang="en-US" dirty="0">
                <a:latin typeface="+mn-lt"/>
              </a:rPr>
              <a:t>Not</a:t>
            </a:r>
          </a:p>
          <a:p>
            <a:pPr algn="ctr"/>
            <a:r>
              <a:rPr lang="en-US" dirty="0">
                <a:latin typeface="+mn-lt"/>
              </a:rPr>
              <a:t>ergodic</a:t>
            </a:r>
          </a:p>
          <a:p>
            <a:pPr algn="ctr"/>
            <a:r>
              <a:rPr lang="en-US" dirty="0">
                <a:latin typeface="+mn-lt"/>
              </a:rPr>
              <a:t>(even/</a:t>
            </a:r>
          </a:p>
          <a:p>
            <a:pPr algn="ctr"/>
            <a:r>
              <a:rPr lang="en-US" dirty="0">
                <a:latin typeface="+mn-lt"/>
              </a:rPr>
              <a:t>odd).</a:t>
            </a:r>
          </a:p>
        </p:txBody>
      </p:sp>
    </p:spTree>
    <p:extLst>
      <p:ext uri="{BB962C8B-B14F-4D97-AF65-F5344CB8AC3E}">
        <p14:creationId xmlns:p14="http://schemas.microsoft.com/office/powerpoint/2010/main" val="3542020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animBg="1"/>
      <p:bldP spid="3380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dirty="0"/>
              <a:t>Some Basics for MCMC</a:t>
            </a:r>
            <a:endParaRPr lang="en-US" dirty="0"/>
          </a:p>
        </p:txBody>
      </p:sp>
      <p:sp>
        <p:nvSpPr>
          <p:cNvPr id="33795" name="Rectangle 3"/>
          <p:cNvSpPr>
            <a:spLocks noGrp="1" noChangeArrowheads="1"/>
          </p:cNvSpPr>
          <p:nvPr>
            <p:ph type="body" idx="1"/>
          </p:nvPr>
        </p:nvSpPr>
        <p:spPr>
          <a:xfrm>
            <a:off x="628650" y="1158240"/>
            <a:ext cx="7886700" cy="5018723"/>
          </a:xfrm>
        </p:spPr>
        <p:txBody>
          <a:bodyPr>
            <a:normAutofit fontScale="92500" lnSpcReduction="10000"/>
          </a:bodyPr>
          <a:lstStyle/>
          <a:p>
            <a:r>
              <a:rPr lang="en-GB" dirty="0">
                <a:solidFill>
                  <a:schemeClr val="accent1"/>
                </a:solidFill>
              </a:rPr>
              <a:t>Ergodic theory</a:t>
            </a:r>
            <a:r>
              <a:rPr lang="en-GB" dirty="0"/>
              <a:t>: about dynamical systems that are ergodic</a:t>
            </a:r>
          </a:p>
          <a:p>
            <a:pPr lvl="1"/>
            <a:r>
              <a:rPr lang="en-GB" dirty="0"/>
              <a:t>System must be </a:t>
            </a:r>
            <a:r>
              <a:rPr lang="en-GB" dirty="0">
                <a:solidFill>
                  <a:schemeClr val="accent1"/>
                </a:solidFill>
              </a:rPr>
              <a:t>measure-preserving</a:t>
            </a:r>
          </a:p>
          <a:p>
            <a:pPr lvl="2"/>
            <a:r>
              <a:rPr lang="en-GB" dirty="0"/>
              <a:t>Measure on a set: assign a number to </a:t>
            </a:r>
            <a:br>
              <a:rPr lang="en-GB" dirty="0"/>
            </a:br>
            <a:r>
              <a:rPr lang="en-GB" dirty="0"/>
              <a:t>each suitable subset of that set </a:t>
            </a:r>
          </a:p>
          <a:p>
            <a:pPr lvl="2"/>
            <a:r>
              <a:rPr lang="en-GB" dirty="0"/>
              <a:t>Axioms of probability theory </a:t>
            </a:r>
            <a:br>
              <a:rPr lang="en-GB" dirty="0"/>
            </a:br>
            <a:r>
              <a:rPr lang="en-GB" dirty="0"/>
              <a:t>correspond to axioms of measure </a:t>
            </a:r>
            <a:br>
              <a:rPr lang="en-GB" dirty="0"/>
            </a:br>
            <a:r>
              <a:rPr lang="en-GB" dirty="0"/>
              <a:t>theory (</a:t>
            </a:r>
            <a:r>
              <a:rPr lang="en-GB" i="1" dirty="0"/>
              <a:t>Kolmogorov axioms</a:t>
            </a:r>
            <a:r>
              <a:rPr lang="en-GB" dirty="0"/>
              <a:t>)</a:t>
            </a:r>
          </a:p>
          <a:p>
            <a:pPr marL="1252538" lvl="2" indent="-338138">
              <a:buFont typeface="Zapf Dingbats"/>
              <a:buChar char="➝"/>
            </a:pPr>
            <a:r>
              <a:rPr lang="en-GB" dirty="0"/>
              <a:t>Some ergodic theorems can be </a:t>
            </a:r>
            <a:br>
              <a:rPr lang="en-GB" dirty="0"/>
            </a:br>
            <a:r>
              <a:rPr lang="en-GB" dirty="0"/>
              <a:t>applied to probabilistic setting</a:t>
            </a:r>
          </a:p>
          <a:p>
            <a:r>
              <a:rPr lang="en-US" dirty="0">
                <a:ea typeface="ＭＳ Ｐゴシック" charset="0"/>
              </a:rPr>
              <a:t>Some differences</a:t>
            </a:r>
          </a:p>
          <a:p>
            <a:pPr lvl="1"/>
            <a:r>
              <a:rPr lang="en-US" dirty="0">
                <a:ea typeface="ＭＳ Ｐゴシック" charset="0"/>
              </a:rPr>
              <a:t>In ergodic theory</a:t>
            </a:r>
          </a:p>
          <a:p>
            <a:pPr marL="1200150" lvl="2" indent="-285750"/>
            <a:r>
              <a:rPr lang="en-US" dirty="0">
                <a:ea typeface="ＭＳ Ｐゴシック" charset="0"/>
              </a:rPr>
              <a:t>irreducible + positive recurrent = </a:t>
            </a:r>
            <a:r>
              <a:rPr lang="en-US" u="sng" dirty="0">
                <a:ea typeface="ＭＳ Ｐゴシック" charset="0"/>
              </a:rPr>
              <a:t>ergodic</a:t>
            </a:r>
            <a:r>
              <a:rPr lang="en-US" dirty="0">
                <a:ea typeface="ＭＳ Ｐゴシック" charset="0"/>
              </a:rPr>
              <a:t> and </a:t>
            </a:r>
          </a:p>
          <a:p>
            <a:pPr marL="1200150" lvl="2" indent="-285750"/>
            <a:r>
              <a:rPr lang="en-US" dirty="0">
                <a:ea typeface="ＭＳ Ｐゴシック" charset="0"/>
              </a:rPr>
              <a:t>irreducible + positive recurrent + aperiodic = </a:t>
            </a:r>
            <a:r>
              <a:rPr lang="en-US" u="sng" dirty="0">
                <a:ea typeface="ＭＳ Ｐゴシック" charset="0"/>
              </a:rPr>
              <a:t>mixing</a:t>
            </a:r>
            <a:endParaRPr lang="en-GB" dirty="0"/>
          </a:p>
          <a:p>
            <a:pPr lvl="1"/>
            <a:r>
              <a:rPr lang="en-GB" dirty="0"/>
              <a:t>Whereas in probability theory</a:t>
            </a:r>
          </a:p>
          <a:p>
            <a:pPr lvl="2"/>
            <a:r>
              <a:rPr lang="en-US" dirty="0">
                <a:ea typeface="ＭＳ Ｐゴシック" charset="0"/>
              </a:rPr>
              <a:t>irreducible + aperiodic + positive recurrent = </a:t>
            </a:r>
            <a:r>
              <a:rPr lang="en-US" u="sng" dirty="0">
                <a:ea typeface="ＭＳ Ｐゴシック" charset="0"/>
              </a:rPr>
              <a:t>ergodic</a:t>
            </a:r>
            <a:r>
              <a:rPr lang="en-US" dirty="0">
                <a:ea typeface="ＭＳ Ｐゴシック" charset="0"/>
              </a:rPr>
              <a:t> </a:t>
            </a:r>
            <a:endParaRPr lang="en-GB" dirty="0"/>
          </a:p>
        </p:txBody>
      </p:sp>
      <p:sp>
        <p:nvSpPr>
          <p:cNvPr id="9" name="Foliennummernplatzhalter 1"/>
          <p:cNvSpPr>
            <a:spLocks noGrp="1"/>
          </p:cNvSpPr>
          <p:nvPr>
            <p:ph type="sldNum" sz="quarter" idx="12"/>
          </p:nvPr>
        </p:nvSpPr>
        <p:spPr/>
        <p:txBody>
          <a:bodyPr/>
          <a:lstStyle/>
          <a:p>
            <a:fld id="{3459873F-0287-9A4B-A260-FE52D1F3913B}" type="slidenum">
              <a:rPr lang="de-DE" smtClean="0"/>
              <a:pPr/>
              <a:t>43</a:t>
            </a:fld>
            <a:endParaRPr lang="de-DE" dirty="0"/>
          </a:p>
        </p:txBody>
      </p:sp>
      <p:sp>
        <p:nvSpPr>
          <p:cNvPr id="4" name="TextBox 3">
            <a:extLst>
              <a:ext uri="{FF2B5EF4-FFF2-40B4-BE49-F238E27FC236}">
                <a16:creationId xmlns:a16="http://schemas.microsoft.com/office/drawing/2014/main" id="{5F256163-715B-9648-8B7E-6A9ABC4F4FDA}"/>
              </a:ext>
            </a:extLst>
          </p:cNvPr>
          <p:cNvSpPr txBox="1"/>
          <p:nvPr/>
        </p:nvSpPr>
        <p:spPr>
          <a:xfrm>
            <a:off x="5721532" y="1706881"/>
            <a:ext cx="3230879"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Kolmogorov axioms</a:t>
            </a:r>
          </a:p>
          <a:p>
            <a:pPr marL="342900" indent="-342900">
              <a:buFont typeface="+mj-lt"/>
              <a:buAutoNum type="arabicPeriod"/>
            </a:pPr>
            <a:r>
              <a:rPr lang="en-GB" dirty="0"/>
              <a:t>Probability of an event is a non-negative real number</a:t>
            </a:r>
          </a:p>
          <a:p>
            <a:pPr marL="342900" indent="-342900">
              <a:buFont typeface="+mj-lt"/>
              <a:buAutoNum type="arabicPeriod"/>
            </a:pPr>
            <a:r>
              <a:rPr lang="en-GB" dirty="0"/>
              <a:t>Assumption of unit measure: ~probabilities add up to 1</a:t>
            </a:r>
          </a:p>
          <a:p>
            <a:pPr marL="342900" indent="-342900">
              <a:buFont typeface="+mj-lt"/>
              <a:buAutoNum type="arabicPeriod"/>
            </a:pPr>
            <a:r>
              <a:rPr lang="en-GB" dirty="0"/>
              <a:t>Assumption of 𝜎-additivity: Probability of a set of disjoint events equals the sum over the individual probabilities (independence)</a:t>
            </a:r>
          </a:p>
        </p:txBody>
      </p:sp>
    </p:spTree>
    <p:extLst>
      <p:ext uri="{BB962C8B-B14F-4D97-AF65-F5344CB8AC3E}">
        <p14:creationId xmlns:p14="http://schemas.microsoft.com/office/powerpoint/2010/main" val="213965033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Some Basics for MCMC</a:t>
            </a:r>
          </a:p>
        </p:txBody>
      </p:sp>
      <mc:AlternateContent xmlns:mc="http://schemas.openxmlformats.org/markup-compatibility/2006" xmlns:a14="http://schemas.microsoft.com/office/drawing/2010/main">
        <mc:Choice Requires="a14">
          <p:sp>
            <p:nvSpPr>
              <p:cNvPr id="34819" name="Rectangle 3"/>
              <p:cNvSpPr>
                <a:spLocks noGrp="1" noChangeArrowheads="1"/>
              </p:cNvSpPr>
              <p:nvPr>
                <p:ph type="body" idx="1"/>
              </p:nvPr>
            </p:nvSpPr>
            <p:spPr>
              <a:xfrm>
                <a:off x="628650" y="1158240"/>
                <a:ext cx="7886700" cy="5257562"/>
              </a:xfrm>
            </p:spPr>
            <p:txBody>
              <a:bodyPr>
                <a:normAutofit fontScale="85000" lnSpcReduction="10000"/>
              </a:bodyPr>
              <a:lstStyle/>
              <a:p>
                <a:r>
                  <a:rPr lang="en-US" dirty="0"/>
                  <a:t>For any finite-state ergodic Markov chain, there is a unique </a:t>
                </a:r>
                <a:r>
                  <a:rPr lang="en-US" dirty="0">
                    <a:solidFill>
                      <a:schemeClr val="accent1"/>
                    </a:solidFill>
                  </a:rPr>
                  <a:t>long-term visit rate</a:t>
                </a:r>
                <a:r>
                  <a:rPr lang="en-US" dirty="0"/>
                  <a:t> for each state</a:t>
                </a:r>
              </a:p>
              <a:p>
                <a:pPr lvl="1"/>
                <a:r>
                  <a:rPr lang="en-US" dirty="0"/>
                  <a:t>“</a:t>
                </a:r>
                <a:r>
                  <a:rPr lang="en-US" i="1" dirty="0"/>
                  <a:t>Steady-state</a:t>
                </a:r>
                <a:r>
                  <a:rPr lang="en-US" dirty="0"/>
                  <a:t>” or </a:t>
                </a:r>
                <a:r>
                  <a:rPr lang="en-US" i="1" dirty="0"/>
                  <a:t>stationary</a:t>
                </a:r>
                <a:r>
                  <a:rPr lang="en-US" dirty="0"/>
                  <a:t> distribution</a:t>
                </a:r>
              </a:p>
              <a:p>
                <a:pPr lvl="2"/>
                <a:r>
                  <a:rPr lang="en-US" dirty="0"/>
                  <a:t>Over long time-period, each state visited in proportion to this rate</a:t>
                </a:r>
              </a:p>
              <a:p>
                <a:pPr lvl="2"/>
                <a:r>
                  <a:rPr lang="en-US" dirty="0"/>
                  <a:t>It does not matter where we start</a:t>
                </a:r>
              </a:p>
              <a:p>
                <a:pPr marL="858838" lvl="1" indent="-401638">
                  <a:buFont typeface="Zapf Dingbats"/>
                  <a:buChar char="➝"/>
                </a:pPr>
                <a:r>
                  <a:rPr lang="en-US" dirty="0"/>
                  <a:t>Reason why sampling works with a large enough sampling size</a:t>
                </a:r>
              </a:p>
              <a:p>
                <a:pPr marL="858838" lvl="1" indent="-401638">
                  <a:buFont typeface="Zapf Dingbats"/>
                  <a:buChar char="➝"/>
                </a:pPr>
                <a:r>
                  <a:rPr lang="en-US" i="1" dirty="0"/>
                  <a:t>Stationarity</a:t>
                </a:r>
                <a:r>
                  <a:rPr lang="en-US" dirty="0"/>
                  <a:t>: Transition probabilities between states do not change over time</a:t>
                </a:r>
              </a:p>
              <a:p>
                <a:pPr lvl="1"/>
                <a:r>
                  <a:rPr lang="en-US" dirty="0"/>
                  <a:t>Well-known application that you might have seen: </a:t>
                </a:r>
                <a:br>
                  <a:rPr lang="en-US" dirty="0"/>
                </a:br>
                <a:r>
                  <a:rPr lang="en-US" i="1" dirty="0"/>
                  <a:t>PageRank</a:t>
                </a:r>
                <a:r>
                  <a:rPr lang="en-US" dirty="0"/>
                  <a:t>, original ranking principle of Google</a:t>
                </a:r>
              </a:p>
              <a:p>
                <a:pPr lvl="2"/>
                <a:r>
                  <a:rPr lang="en-US" dirty="0"/>
                  <a:t>Rank set of relevant web pages for a query according to the probabilities they have in the steady-state distribution (ranking is query independent)</a:t>
                </a:r>
              </a:p>
              <a:p>
                <a:pPr lvl="2"/>
                <a:r>
                  <a:rPr lang="en-US" dirty="0"/>
                  <a:t>Markov chain:</a:t>
                </a:r>
              </a:p>
              <a:p>
                <a:pPr lvl="3"/>
                <a:r>
                  <a:rPr lang="en-US" dirty="0"/>
                  <a:t>Web pages = states (i.e., being on one and not the others)</a:t>
                </a:r>
              </a:p>
              <a:p>
                <a:pPr lvl="3"/>
                <a:r>
                  <a:rPr lang="en-US" dirty="0"/>
                  <a:t>Arrows from one state/webpage to the next if outgoing link from one to the next</a:t>
                </a:r>
              </a:p>
              <a:p>
                <a:pPr lvl="3"/>
                <a:r>
                  <a:rPr lang="en-US" dirty="0"/>
                  <a:t>Transition model </a:t>
                </a:r>
                <a14:m>
                  <m:oMath xmlns:m="http://schemas.openxmlformats.org/officeDocument/2006/math">
                    <m:r>
                      <a:rPr lang="de-DE" i="1" dirty="0">
                        <a:latin typeface="Cambria Math" panose="02040503050406030204" pitchFamily="18" charset="0"/>
                        <a:ea typeface="Cambria Math" panose="02040503050406030204" pitchFamily="18" charset="0"/>
                      </a:rPr>
                      <m:t>𝒯</m:t>
                    </m:r>
                  </m:oMath>
                </a14:m>
                <a:r>
                  <a:rPr lang="en-US" dirty="0"/>
                  <a:t>: for each state, uniformly distributed over all outgoing links</a:t>
                </a:r>
              </a:p>
              <a:p>
                <a:pPr lvl="2"/>
                <a:r>
                  <a:rPr lang="en-US" dirty="0"/>
                  <a:t>Compute steady state distribution </a:t>
                </a:r>
                <a14:m>
                  <m:oMath xmlns:m="http://schemas.openxmlformats.org/officeDocument/2006/math">
                    <m:r>
                      <a:rPr lang="de-DE" i="1" dirty="0">
                        <a:latin typeface="Cambria Math" panose="02040503050406030204" pitchFamily="18" charset="0"/>
                        <a:ea typeface="Cambria Math" panose="02040503050406030204" pitchFamily="18" charset="0"/>
                      </a:rPr>
                      <m:t>𝜆</m:t>
                    </m:r>
                  </m:oMath>
                </a14:m>
                <a:r>
                  <a:rPr lang="en-US" dirty="0"/>
                  <a:t> (as vector): </a:t>
                </a:r>
                <a14:m>
                  <m:oMath xmlns:m="http://schemas.openxmlformats.org/officeDocument/2006/math">
                    <m:r>
                      <a:rPr lang="de-DE" i="1" dirty="0">
                        <a:latin typeface="Cambria Math" panose="02040503050406030204" pitchFamily="18" charset="0"/>
                        <a:ea typeface="Cambria Math" panose="02040503050406030204" pitchFamily="18" charset="0"/>
                      </a:rPr>
                      <m:t>𝜆</m:t>
                    </m:r>
                  </m:oMath>
                </a14:m>
                <a:r>
                  <a:rPr lang="en-US" dirty="0"/>
                  <a:t> has to fulfil </a:t>
                </a:r>
                <a14:m>
                  <m:oMath xmlns:m="http://schemas.openxmlformats.org/officeDocument/2006/math">
                    <m:sSup>
                      <m:sSupPr>
                        <m:ctrlPr>
                          <a:rPr lang="de-DE" i="1" dirty="0">
                            <a:latin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𝜆</m:t>
                        </m:r>
                      </m:e>
                      <m:sup>
                        <m:r>
                          <a:rPr lang="de-DE" i="1" dirty="0">
                            <a:latin typeface="Cambria Math" panose="02040503050406030204" pitchFamily="18" charset="0"/>
                          </a:rPr>
                          <m:t>𝑇</m:t>
                        </m:r>
                      </m:sup>
                    </m:sSup>
                    <m:r>
                      <a:rPr lang="de-DE" i="1" dirty="0">
                        <a:latin typeface="Cambria Math" panose="02040503050406030204" pitchFamily="18" charset="0"/>
                        <a:ea typeface="Cambria Math" panose="02040503050406030204" pitchFamily="18" charset="0"/>
                      </a:rPr>
                      <m:t>𝒯</m:t>
                    </m:r>
                    <m:r>
                      <a:rPr lang="de-DE" i="1" dirty="0">
                        <a:latin typeface="Cambria Math" panose="02040503050406030204" pitchFamily="18" charset="0"/>
                      </a:rPr>
                      <m:t>=</m:t>
                    </m:r>
                    <m:sSup>
                      <m:sSupPr>
                        <m:ctrlPr>
                          <a:rPr lang="de-DE" i="1" dirty="0">
                            <a:latin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𝜆</m:t>
                        </m:r>
                      </m:e>
                      <m:sup>
                        <m:r>
                          <a:rPr lang="de-DE" i="1" dirty="0">
                            <a:latin typeface="Cambria Math" panose="02040503050406030204" pitchFamily="18" charset="0"/>
                          </a:rPr>
                          <m:t>𝑇</m:t>
                        </m:r>
                      </m:sup>
                    </m:sSup>
                  </m:oMath>
                </a14:m>
                <a:endParaRPr lang="en-US" dirty="0"/>
              </a:p>
              <a:p>
                <a:pPr lvl="3"/>
                <a:r>
                  <a:rPr lang="en-US" dirty="0"/>
                  <a:t>Eigenvector corresponding to eigenvalue </a:t>
                </a:r>
                <a14:m>
                  <m:oMath xmlns:m="http://schemas.openxmlformats.org/officeDocument/2006/math">
                    <m:r>
                      <a:rPr lang="en-US" i="1" dirty="0">
                        <a:latin typeface="Cambria Math" panose="02040503050406030204" pitchFamily="18" charset="0"/>
                      </a:rPr>
                      <m:t>1</m:t>
                    </m:r>
                  </m:oMath>
                </a14:m>
                <a:endParaRPr lang="en-US" dirty="0"/>
              </a:p>
              <a:p>
                <a:endParaRPr lang="en-GB" dirty="0"/>
              </a:p>
              <a:p>
                <a:endParaRPr lang="en-US" dirty="0"/>
              </a:p>
            </p:txBody>
          </p:sp>
        </mc:Choice>
        <mc:Fallback xmlns="">
          <p:sp>
            <p:nvSpPr>
              <p:cNvPr id="34819" name="Rectangle 3"/>
              <p:cNvSpPr>
                <a:spLocks noGrp="1" noRot="1" noChangeAspect="1" noMove="1" noResize="1" noEditPoints="1" noAdjustHandles="1" noChangeArrowheads="1" noChangeShapeType="1" noTextEdit="1"/>
              </p:cNvSpPr>
              <p:nvPr>
                <p:ph type="body" idx="1"/>
              </p:nvPr>
            </p:nvSpPr>
            <p:spPr>
              <a:xfrm>
                <a:off x="628650" y="1158240"/>
                <a:ext cx="7886700" cy="5257562"/>
              </a:xfrm>
              <a:blipFill>
                <a:blip r:embed="rId2"/>
                <a:stretch>
                  <a:fillRect l="-965" t="-1928"/>
                </a:stretch>
              </a:blipFill>
            </p:spPr>
            <p:txBody>
              <a:bodyPr/>
              <a:lstStyle/>
              <a:p>
                <a:r>
                  <a:rPr lang="en-GB">
                    <a:noFill/>
                  </a:rPr>
                  <a:t> </a:t>
                </a:r>
              </a:p>
            </p:txBody>
          </p:sp>
        </mc:Fallback>
      </mc:AlternateContent>
      <p:sp>
        <p:nvSpPr>
          <p:cNvPr id="4" name="Foliennummernplatzhalter 1"/>
          <p:cNvSpPr>
            <a:spLocks noGrp="1"/>
          </p:cNvSpPr>
          <p:nvPr>
            <p:ph type="sldNum" sz="quarter" idx="12"/>
          </p:nvPr>
        </p:nvSpPr>
        <p:spPr/>
        <p:txBody>
          <a:bodyPr/>
          <a:lstStyle/>
          <a:p>
            <a:fld id="{3459873F-0287-9A4B-A260-FE52D1F3913B}" type="slidenum">
              <a:rPr lang="de-DE" smtClean="0"/>
              <a:pPr/>
              <a:t>44</a:t>
            </a:fld>
            <a:endParaRPr lang="de-DE" dirty="0"/>
          </a:p>
        </p:txBody>
      </p:sp>
      <p:sp>
        <p:nvSpPr>
          <p:cNvPr id="6" name="TextBox 5">
            <a:extLst>
              <a:ext uri="{FF2B5EF4-FFF2-40B4-BE49-F238E27FC236}">
                <a16:creationId xmlns:a16="http://schemas.microsoft.com/office/drawing/2014/main" id="{153A832E-6077-A54A-95B0-3E8F725F36DE}"/>
              </a:ext>
            </a:extLst>
          </p:cNvPr>
          <p:cNvSpPr txBox="1"/>
          <p:nvPr/>
        </p:nvSpPr>
        <p:spPr>
          <a:xfrm>
            <a:off x="2020389" y="6321366"/>
            <a:ext cx="6053763" cy="400110"/>
          </a:xfrm>
          <a:prstGeom prst="rect">
            <a:avLst/>
          </a:prstGeom>
          <a:noFill/>
        </p:spPr>
        <p:txBody>
          <a:bodyPr wrap="square" rtlCol="0">
            <a:spAutoFit/>
          </a:bodyPr>
          <a:lstStyle/>
          <a:p>
            <a:r>
              <a:rPr lang="en-GB" sz="1000" dirty="0">
                <a:solidFill>
                  <a:schemeClr val="accent3"/>
                </a:solidFill>
              </a:rPr>
              <a:t>Lawrence Page, Sergey </a:t>
            </a:r>
            <a:r>
              <a:rPr lang="en-GB" sz="1000" dirty="0" err="1">
                <a:solidFill>
                  <a:schemeClr val="accent3"/>
                </a:solidFill>
              </a:rPr>
              <a:t>Brin</a:t>
            </a:r>
            <a:r>
              <a:rPr lang="en-GB" sz="1000" dirty="0">
                <a:solidFill>
                  <a:schemeClr val="accent3"/>
                </a:solidFill>
              </a:rPr>
              <a:t>, Rajeev </a:t>
            </a:r>
            <a:r>
              <a:rPr lang="en-GB" sz="1000" dirty="0" err="1">
                <a:solidFill>
                  <a:schemeClr val="accent3"/>
                </a:solidFill>
              </a:rPr>
              <a:t>Motwani</a:t>
            </a:r>
            <a:r>
              <a:rPr lang="en-GB" sz="1000" dirty="0">
                <a:solidFill>
                  <a:schemeClr val="accent3"/>
                </a:solidFill>
              </a:rPr>
              <a:t>, and Terry Winograd: The PageRank Citation Ranking: Bringing Order to the Web. In </a:t>
            </a:r>
            <a:r>
              <a:rPr lang="en-GB" sz="1000" i="1" dirty="0">
                <a:solidFill>
                  <a:schemeClr val="accent3"/>
                </a:solidFill>
              </a:rPr>
              <a:t>Proceedings of the 7</a:t>
            </a:r>
            <a:r>
              <a:rPr lang="en-GB" sz="1000" i="1" baseline="30000" dirty="0">
                <a:solidFill>
                  <a:schemeClr val="accent3"/>
                </a:solidFill>
              </a:rPr>
              <a:t>th</a:t>
            </a:r>
            <a:r>
              <a:rPr lang="en-GB" sz="1000" i="1" dirty="0">
                <a:solidFill>
                  <a:schemeClr val="accent3"/>
                </a:solidFill>
              </a:rPr>
              <a:t> International World Wide Web Conference</a:t>
            </a:r>
            <a:r>
              <a:rPr lang="en-GB" sz="1000" dirty="0">
                <a:solidFill>
                  <a:schemeClr val="accent3"/>
                </a:solidFill>
              </a:rPr>
              <a:t>, 1998.</a:t>
            </a:r>
          </a:p>
        </p:txBody>
      </p:sp>
    </p:spTree>
    <p:extLst>
      <p:ext uri="{BB962C8B-B14F-4D97-AF65-F5344CB8AC3E}">
        <p14:creationId xmlns:p14="http://schemas.microsoft.com/office/powerpoint/2010/main" val="1020700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81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1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81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819">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81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1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609E-D74A-5541-A3A6-D78985C9005A}"/>
              </a:ext>
            </a:extLst>
          </p:cNvPr>
          <p:cNvSpPr>
            <a:spLocks noGrp="1"/>
          </p:cNvSpPr>
          <p:nvPr>
            <p:ph type="title"/>
          </p:nvPr>
        </p:nvSpPr>
        <p:spPr/>
        <p:txBody>
          <a:bodyPr>
            <a:normAutofit/>
          </a:bodyPr>
          <a:lstStyle/>
          <a:p>
            <a:r>
              <a:rPr lang="en-GB" dirty="0"/>
              <a:t>Stationary Distribution Formally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BE6868-2EE0-5146-AF35-C9ABBBDB958F}"/>
                  </a:ext>
                </a:extLst>
              </p:cNvPr>
              <p:cNvSpPr>
                <a:spLocks noGrp="1"/>
              </p:cNvSpPr>
              <p:nvPr>
                <p:ph idx="1"/>
              </p:nvPr>
            </p:nvSpPr>
            <p:spPr/>
            <p:txBody>
              <a:bodyPr>
                <a:normAutofit/>
              </a:bodyPr>
              <a:lstStyle/>
              <a:p>
                <a:r>
                  <a:rPr lang="en-GB" dirty="0"/>
                  <a:t>A Markov chain is </a:t>
                </a:r>
                <a:r>
                  <a:rPr lang="en-GB" dirty="0">
                    <a:solidFill>
                      <a:schemeClr val="accent1"/>
                    </a:solidFill>
                  </a:rPr>
                  <a:t>regular</a:t>
                </a:r>
                <a:r>
                  <a:rPr lang="en-GB" dirty="0"/>
                  <a:t> if there exists some number </a:t>
                </a:r>
                <a14:m>
                  <m:oMath xmlns:m="http://schemas.openxmlformats.org/officeDocument/2006/math">
                    <m:r>
                      <a:rPr lang="en-GB" i="1" dirty="0">
                        <a:latin typeface="Cambria Math" panose="02040503050406030204" pitchFamily="18" charset="0"/>
                      </a:rPr>
                      <m:t>𝑘</m:t>
                    </m:r>
                  </m:oMath>
                </a14:m>
                <a:r>
                  <a:rPr lang="en-GB" dirty="0"/>
                  <a:t> such that, for every </a:t>
                </a:r>
                <a14:m>
                  <m:oMath xmlns:m="http://schemas.openxmlformats.org/officeDocument/2006/math">
                    <m:r>
                      <a:rPr lang="de-DE" b="1" i="1">
                        <a:latin typeface="Cambria Math" panose="02040503050406030204" pitchFamily="18" charset="0"/>
                      </a:rPr>
                      <m:t>𝒓</m:t>
                    </m:r>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oMath>
                </a14:m>
                <a:r>
                  <a:rPr lang="en-GB" dirty="0"/>
                  <a:t>, the probability of getting from </a:t>
                </a:r>
                <a14:m>
                  <m:oMath xmlns:m="http://schemas.openxmlformats.org/officeDocument/2006/math">
                    <m:r>
                      <a:rPr lang="de-DE" b="1" i="1">
                        <a:latin typeface="Cambria Math" panose="02040503050406030204" pitchFamily="18" charset="0"/>
                      </a:rPr>
                      <m:t>𝒓</m:t>
                    </m:r>
                  </m:oMath>
                </a14:m>
                <a:r>
                  <a:rPr lang="en-GB" dirty="0"/>
                  <a:t> to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𝒓</m:t>
                        </m:r>
                      </m:e>
                      <m:sup>
                        <m:r>
                          <a:rPr lang="de-DE" i="1">
                            <a:latin typeface="Cambria Math" panose="02040503050406030204" pitchFamily="18" charset="0"/>
                          </a:rPr>
                          <m:t>′</m:t>
                        </m:r>
                      </m:sup>
                    </m:sSup>
                  </m:oMath>
                </a14:m>
                <a:r>
                  <a:rPr lang="en-GB" dirty="0"/>
                  <a:t> in exactly </a:t>
                </a:r>
                <a14:m>
                  <m:oMath xmlns:m="http://schemas.openxmlformats.org/officeDocument/2006/math">
                    <m:r>
                      <a:rPr lang="en-GB" i="1" dirty="0">
                        <a:latin typeface="Cambria Math" panose="02040503050406030204" pitchFamily="18" charset="0"/>
                      </a:rPr>
                      <m:t>𝑘</m:t>
                    </m:r>
                  </m:oMath>
                </a14:m>
                <a:r>
                  <a:rPr lang="en-GB" dirty="0"/>
                  <a:t> steps is </a:t>
                </a:r>
                <a14:m>
                  <m:oMath xmlns:m="http://schemas.openxmlformats.org/officeDocument/2006/math">
                    <m:r>
                      <a:rPr lang="de-DE" i="1">
                        <a:latin typeface="Cambria Math" panose="02040503050406030204" pitchFamily="18" charset="0"/>
                      </a:rPr>
                      <m:t>&gt;0</m:t>
                    </m:r>
                  </m:oMath>
                </a14:m>
                <a:endParaRPr lang="en-GB" dirty="0"/>
              </a:p>
              <a:p>
                <a:pPr lvl="1"/>
                <a:r>
                  <a:rPr lang="en-GB" dirty="0"/>
                  <a:t>For finite state spaces: Condition on regularity equivalent to condition on ergodicity </a:t>
                </a:r>
              </a:p>
              <a:p>
                <a:pPr lvl="2"/>
                <a:r>
                  <a:rPr lang="en-GB" dirty="0"/>
                  <a:t>Sometimes easier to verify</a:t>
                </a:r>
              </a:p>
              <a:p>
                <a:pPr lvl="1"/>
                <a:r>
                  <a:rPr lang="en-US" dirty="0"/>
                  <a:t>In factor models/MNs: </a:t>
                </a:r>
                <a:br>
                  <a:rPr lang="en-US" dirty="0"/>
                </a:br>
                <a:r>
                  <a:rPr lang="en-US" dirty="0"/>
                  <a:t>If all potentials are strictly positive, then the Gibbs-sampling Markov chain is regular</a:t>
                </a:r>
              </a:p>
              <a:p>
                <a:endParaRPr lang="en-GB" dirty="0"/>
              </a:p>
            </p:txBody>
          </p:sp>
        </mc:Choice>
        <mc:Fallback xmlns="">
          <p:sp>
            <p:nvSpPr>
              <p:cNvPr id="3" name="Content Placeholder 2">
                <a:extLst>
                  <a:ext uri="{FF2B5EF4-FFF2-40B4-BE49-F238E27FC236}">
                    <a16:creationId xmlns:a16="http://schemas.microsoft.com/office/drawing/2014/main" id="{5BBE6868-2EE0-5146-AF35-C9ABBBDB958F}"/>
                  </a:ext>
                </a:extLst>
              </p:cNvPr>
              <p:cNvSpPr>
                <a:spLocks noGrp="1" noRot="1" noChangeAspect="1" noMove="1" noResize="1" noEditPoints="1" noAdjustHandles="1" noChangeArrowheads="1" noChangeShapeType="1" noTextEdit="1"/>
              </p:cNvSpPr>
              <p:nvPr>
                <p:ph idx="1"/>
              </p:nvPr>
            </p:nvSpPr>
            <p:spPr>
              <a:blipFill>
                <a:blip r:embed="rId2"/>
                <a:stretch>
                  <a:fillRect l="-1447" t="-1768" r="-12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19141E-4C4E-7140-A513-8DC1391C3C2D}"/>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1745640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609E-D74A-5541-A3A6-D78985C9005A}"/>
              </a:ext>
            </a:extLst>
          </p:cNvPr>
          <p:cNvSpPr>
            <a:spLocks noGrp="1"/>
          </p:cNvSpPr>
          <p:nvPr>
            <p:ph type="title"/>
          </p:nvPr>
        </p:nvSpPr>
        <p:spPr>
          <a:xfrm>
            <a:off x="628650" y="260986"/>
            <a:ext cx="8177022" cy="717866"/>
          </a:xfrm>
        </p:spPr>
        <p:txBody>
          <a:bodyPr>
            <a:normAutofit/>
          </a:bodyPr>
          <a:lstStyle/>
          <a:p>
            <a:r>
              <a:rPr lang="en-GB" dirty="0"/>
              <a:t>Stationary Distribution Formally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BE6868-2EE0-5146-AF35-C9ABBBDB958F}"/>
                  </a:ext>
                </a:extLst>
              </p:cNvPr>
              <p:cNvSpPr>
                <a:spLocks noGrp="1"/>
              </p:cNvSpPr>
              <p:nvPr>
                <p:ph idx="1"/>
              </p:nvPr>
            </p:nvSpPr>
            <p:spPr>
              <a:xfrm>
                <a:off x="628650" y="1158240"/>
                <a:ext cx="8113014" cy="5018723"/>
              </a:xfrm>
            </p:spPr>
            <p:txBody>
              <a:bodyPr>
                <a:normAutofit/>
              </a:bodyPr>
              <a:lstStyle/>
              <a:p>
                <a:r>
                  <a:rPr lang="en-GB" dirty="0"/>
                  <a:t>Markov chain with transition model </a:t>
                </a:r>
                <a14:m>
                  <m:oMath xmlns:m="http://schemas.openxmlformats.org/officeDocument/2006/math">
                    <m:r>
                      <a:rPr lang="en-GB" i="1" dirty="0" smtClean="0">
                        <a:latin typeface="Cambria Math" panose="02040503050406030204" pitchFamily="18" charset="0"/>
                        <a:ea typeface="Cambria Math" panose="02040503050406030204" pitchFamily="18" charset="0"/>
                      </a:rPr>
                      <m:t>𝒯</m:t>
                    </m:r>
                  </m:oMath>
                </a14:m>
                <a:r>
                  <a:rPr lang="en-GB" dirty="0"/>
                  <a:t> is </a:t>
                </a:r>
                <a:r>
                  <a:rPr lang="en-GB" dirty="0">
                    <a:solidFill>
                      <a:schemeClr val="accent1"/>
                    </a:solidFill>
                  </a:rPr>
                  <a:t>reversible</a:t>
                </a:r>
                <a:r>
                  <a:rPr lang="en-GB" dirty="0"/>
                  <a:t> if there exists a unique distribution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t> such that, for all </a:t>
                </a:r>
                <a14:m>
                  <m:oMath xmlns:m="http://schemas.openxmlformats.org/officeDocument/2006/math">
                    <m:r>
                      <a:rPr lang="de-DE" b="1" i="1" smtClean="0">
                        <a:latin typeface="Cambria Math" panose="02040503050406030204" pitchFamily="18" charset="0"/>
                      </a:rPr>
                      <m:t>𝒓</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1" i="1" smtClean="0">
                            <a:latin typeface="Cambria Math" panose="02040503050406030204" pitchFamily="18" charset="0"/>
                          </a:rPr>
                          <m:t>𝒓</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r>
                  <a:rPr lang="en-GB" dirty="0"/>
                  <a:t>:</a:t>
                </a:r>
              </a:p>
              <a:p>
                <a:pPr marL="0"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𝜆</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𝒓</m:t>
                          </m:r>
                        </m:e>
                      </m:d>
                      <m:r>
                        <a:rPr lang="de-DE" b="0" i="1" smtClean="0">
                          <a:solidFill>
                            <a:schemeClr val="accent1"/>
                          </a:solidFill>
                          <a:latin typeface="Cambria Math" panose="02040503050406030204" pitchFamily="18" charset="0"/>
                          <a:ea typeface="Cambria Math" panose="02040503050406030204" pitchFamily="18" charset="0"/>
                        </a:rPr>
                        <m:t>𝒯</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𝒓</m:t>
                          </m:r>
                          <m:r>
                            <a:rPr lang="de-DE" b="1" i="1" smtClean="0">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𝒓</m:t>
                              </m:r>
                            </m:e>
                            <m:sup>
                              <m:r>
                                <a:rPr lang="de-DE" b="0" i="1" smtClean="0">
                                  <a:solidFill>
                                    <a:schemeClr val="accent1"/>
                                  </a:solidFill>
                                  <a:latin typeface="Cambria Math" panose="02040503050406030204" pitchFamily="18" charset="0"/>
                                </a:rPr>
                                <m:t>′</m:t>
                              </m:r>
                            </m:sup>
                          </m:sSup>
                        </m:e>
                      </m:d>
                      <m:r>
                        <a:rPr lang="de-DE" b="0"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𝜆</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𝒓</m:t>
                              </m:r>
                            </m:e>
                            <m:sup>
                              <m:r>
                                <a:rPr lang="de-DE" b="0" i="1" smtClean="0">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ea typeface="Cambria Math" panose="02040503050406030204" pitchFamily="18" charset="0"/>
                        </a:rPr>
                        <m:t>𝒯</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𝒓</m:t>
                              </m:r>
                            </m:e>
                            <m:sup>
                              <m:r>
                                <a:rPr lang="de-DE" b="0" i="1" smtClean="0">
                                  <a:solidFill>
                                    <a:schemeClr val="accent1"/>
                                  </a:solidFill>
                                  <a:latin typeface="Cambria Math" panose="02040503050406030204" pitchFamily="18" charset="0"/>
                                </a:rPr>
                                <m:t>′</m:t>
                              </m:r>
                            </m:sup>
                          </m:sSup>
                          <m:r>
                            <a:rPr lang="de-DE" b="0"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rPr>
                            <m:t>𝒓</m:t>
                          </m:r>
                        </m:e>
                      </m:d>
                    </m:oMath>
                  </m:oMathPara>
                </a14:m>
                <a:endParaRPr lang="en-GB" dirty="0">
                  <a:solidFill>
                    <a:schemeClr val="accent1"/>
                  </a:solidFill>
                </a:endParaRPr>
              </a:p>
              <a:p>
                <a:pPr lvl="1"/>
                <a:r>
                  <a:rPr lang="en-GB" dirty="0"/>
                  <a:t>Equation is called </a:t>
                </a:r>
                <a:r>
                  <a:rPr lang="en-GB" i="1" dirty="0"/>
                  <a:t>detailed balance</a:t>
                </a:r>
              </a:p>
              <a:p>
                <a:pPr lvl="2"/>
                <a:r>
                  <a:rPr lang="en-GB" dirty="0"/>
                  <a:t>Pick a starting state at random according to </a:t>
                </a:r>
                <a14:m>
                  <m:oMath xmlns:m="http://schemas.openxmlformats.org/officeDocument/2006/math">
                    <m:r>
                      <a:rPr lang="en-GB" i="1">
                        <a:latin typeface="Cambria Math" panose="02040503050406030204" pitchFamily="18" charset="0"/>
                        <a:ea typeface="Cambria Math" panose="02040503050406030204" pitchFamily="18" charset="0"/>
                      </a:rPr>
                      <m:t>𝜆</m:t>
                    </m:r>
                  </m:oMath>
                </a14:m>
                <a:endParaRPr lang="en-GB" dirty="0"/>
              </a:p>
              <a:p>
                <a:pPr lvl="2"/>
                <a:r>
                  <a:rPr lang="en-GB" dirty="0"/>
                  <a:t>Take a random transition from the chosen state according to </a:t>
                </a:r>
                <a14:m>
                  <m:oMath xmlns:m="http://schemas.openxmlformats.org/officeDocument/2006/math">
                    <m:r>
                      <a:rPr lang="en-GB" i="1" dirty="0">
                        <a:latin typeface="Cambria Math" panose="02040503050406030204" pitchFamily="18" charset="0"/>
                        <a:ea typeface="Cambria Math" panose="02040503050406030204" pitchFamily="18" charset="0"/>
                      </a:rPr>
                      <m:t>𝒯</m:t>
                    </m:r>
                  </m:oMath>
                </a14:m>
                <a:endParaRPr lang="en-GB" dirty="0"/>
              </a:p>
              <a:p>
                <a:pPr lvl="1"/>
                <a:r>
                  <a:rPr lang="en-GB" dirty="0"/>
                  <a:t>Asserts that, using this process, probability of a transition from </a:t>
                </a:r>
                <a14:m>
                  <m:oMath xmlns:m="http://schemas.openxmlformats.org/officeDocument/2006/math">
                    <m:r>
                      <a:rPr lang="de-DE" b="1" i="1" smtClean="0">
                        <a:solidFill>
                          <a:schemeClr val="tx1"/>
                        </a:solidFill>
                        <a:latin typeface="Cambria Math" panose="02040503050406030204" pitchFamily="18" charset="0"/>
                      </a:rPr>
                      <m:t>𝒓</m:t>
                    </m:r>
                    <m:r>
                      <a:rPr lang="de-DE" b="1" i="1">
                        <a:solidFill>
                          <a:schemeClr val="tx1"/>
                        </a:solidFill>
                        <a:latin typeface="Cambria Math" panose="02040503050406030204" pitchFamily="18" charset="0"/>
                        <a:ea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𝒓</m:t>
                        </m:r>
                      </m:e>
                      <m:sup>
                        <m:r>
                          <a:rPr lang="de-DE" i="1">
                            <a:solidFill>
                              <a:schemeClr val="tx1"/>
                            </a:solidFill>
                            <a:latin typeface="Cambria Math" panose="02040503050406030204" pitchFamily="18" charset="0"/>
                          </a:rPr>
                          <m:t>′</m:t>
                        </m:r>
                      </m:sup>
                    </m:sSup>
                  </m:oMath>
                </a14:m>
                <a:r>
                  <a:rPr lang="en-GB" dirty="0">
                    <a:solidFill>
                      <a:schemeClr val="tx1"/>
                    </a:solidFill>
                  </a:rPr>
                  <a:t> is the same as probability of transition from </a:t>
                </a:r>
                <a14:m>
                  <m:oMath xmlns:m="http://schemas.openxmlformats.org/officeDocument/2006/math">
                    <m:sSup>
                      <m:sSupPr>
                        <m:ctrlPr>
                          <a:rPr lang="de-DE" b="1"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𝒓</m:t>
                        </m:r>
                      </m:e>
                      <m:sup>
                        <m:r>
                          <a:rPr lang="de-DE" i="1">
                            <a:solidFill>
                              <a:schemeClr val="tx1"/>
                            </a:solidFill>
                            <a:latin typeface="Cambria Math" panose="02040503050406030204" pitchFamily="18" charset="0"/>
                          </a:rPr>
                          <m:t>′</m:t>
                        </m:r>
                      </m:sup>
                    </m:sSup>
                    <m:r>
                      <a:rPr lang="de-DE" i="1">
                        <a:solidFill>
                          <a:schemeClr val="tx1"/>
                        </a:solidFill>
                        <a:latin typeface="Cambria Math" panose="02040503050406030204" pitchFamily="18" charset="0"/>
                        <a:ea typeface="Cambria Math" panose="02040503050406030204" pitchFamily="18" charset="0"/>
                      </a:rPr>
                      <m:t>→</m:t>
                    </m:r>
                    <m:r>
                      <a:rPr lang="de-DE" b="1" i="1">
                        <a:solidFill>
                          <a:schemeClr val="tx1"/>
                        </a:solidFill>
                        <a:latin typeface="Cambria Math" panose="02040503050406030204" pitchFamily="18" charset="0"/>
                      </a:rPr>
                      <m:t>𝒓</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5BBE6868-2EE0-5146-AF35-C9ABBBDB958F}"/>
                  </a:ext>
                </a:extLst>
              </p:cNvPr>
              <p:cNvSpPr>
                <a:spLocks noGrp="1" noRot="1" noChangeAspect="1" noMove="1" noResize="1" noEditPoints="1" noAdjustHandles="1" noChangeArrowheads="1" noChangeShapeType="1" noTextEdit="1"/>
              </p:cNvSpPr>
              <p:nvPr>
                <p:ph idx="1"/>
              </p:nvPr>
            </p:nvSpPr>
            <p:spPr>
              <a:xfrm>
                <a:off x="628650" y="1158240"/>
                <a:ext cx="8113014" cy="5018723"/>
              </a:xfrm>
              <a:blipFill>
                <a:blip r:embed="rId2"/>
                <a:stretch>
                  <a:fillRect l="-1408" t="-1768" r="-46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19141E-4C4E-7140-A513-8DC1391C3C2D}"/>
              </a:ext>
            </a:extLst>
          </p:cNvPr>
          <p:cNvSpPr>
            <a:spLocks noGrp="1"/>
          </p:cNvSpPr>
          <p:nvPr>
            <p:ph type="sldNum" sz="quarter" idx="12"/>
          </p:nvPr>
        </p:nvSpPr>
        <p:spPr/>
        <p:txBody>
          <a:bodyPr/>
          <a:lstStyle/>
          <a:p>
            <a:fld id="{67C9959E-8E6B-B04C-9955-EA096F41CA7A}" type="slidenum">
              <a:rPr lang="en-GB" smtClean="0"/>
              <a:t>46</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3564FD-2995-DE4D-8E69-71E979CA9A6B}"/>
                  </a:ext>
                </a:extLst>
              </p:cNvPr>
              <p:cNvSpPr txBox="1"/>
              <p:nvPr/>
            </p:nvSpPr>
            <p:spPr>
              <a:xfrm>
                <a:off x="1783080" y="4976634"/>
                <a:ext cx="601675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400" dirty="0"/>
                  <a:t>If </a:t>
                </a:r>
                <a14:m>
                  <m:oMath xmlns:m="http://schemas.openxmlformats.org/officeDocument/2006/math">
                    <m:r>
                      <a:rPr lang="en-GB" sz="2400" i="1" dirty="0" smtClean="0">
                        <a:solidFill>
                          <a:schemeClr val="bg2"/>
                        </a:solidFill>
                        <a:latin typeface="Cambria Math" panose="02040503050406030204" pitchFamily="18" charset="0"/>
                        <a:ea typeface="Cambria Math" panose="02040503050406030204" pitchFamily="18" charset="0"/>
                      </a:rPr>
                      <m:t>𝒯</m:t>
                    </m:r>
                  </m:oMath>
                </a14:m>
                <a:r>
                  <a:rPr lang="en-GB" sz="2400" dirty="0"/>
                  <a:t> is </a:t>
                </a:r>
                <a:r>
                  <a:rPr lang="en-GB" sz="2400" dirty="0">
                    <a:solidFill>
                      <a:schemeClr val="bg2"/>
                    </a:solidFill>
                  </a:rPr>
                  <a:t>regular </a:t>
                </a:r>
                <a:r>
                  <a:rPr lang="en-GB" sz="2400" dirty="0"/>
                  <a:t>and satisfies the </a:t>
                </a:r>
                <a:r>
                  <a:rPr lang="en-GB" sz="2400" dirty="0">
                    <a:solidFill>
                      <a:schemeClr val="bg2"/>
                    </a:solidFill>
                  </a:rPr>
                  <a:t>detailed balance</a:t>
                </a:r>
                <a:r>
                  <a:rPr lang="en-GB" sz="2400" dirty="0"/>
                  <a:t> equation relative to </a:t>
                </a:r>
                <a14:m>
                  <m:oMath xmlns:m="http://schemas.openxmlformats.org/officeDocument/2006/math">
                    <m:r>
                      <a:rPr lang="en-GB" sz="2400" i="1">
                        <a:latin typeface="Cambria Math" panose="02040503050406030204" pitchFamily="18" charset="0"/>
                        <a:ea typeface="Cambria Math" panose="02040503050406030204" pitchFamily="18" charset="0"/>
                      </a:rPr>
                      <m:t>𝜆</m:t>
                    </m:r>
                  </m:oMath>
                </a14:m>
                <a:r>
                  <a:rPr lang="en-GB" sz="2400" dirty="0"/>
                  <a:t>, then </a:t>
                </a:r>
                <a14:m>
                  <m:oMath xmlns:m="http://schemas.openxmlformats.org/officeDocument/2006/math">
                    <m:r>
                      <a:rPr lang="en-GB" sz="2400" i="1" smtClean="0">
                        <a:solidFill>
                          <a:schemeClr val="accent4"/>
                        </a:solidFill>
                        <a:latin typeface="Cambria Math" panose="02040503050406030204" pitchFamily="18" charset="0"/>
                        <a:ea typeface="Cambria Math" panose="02040503050406030204" pitchFamily="18" charset="0"/>
                      </a:rPr>
                      <m:t>𝜆</m:t>
                    </m:r>
                  </m:oMath>
                </a14:m>
                <a:r>
                  <a:rPr lang="en-GB" sz="2400" dirty="0"/>
                  <a:t> is the unique </a:t>
                </a:r>
                <a:r>
                  <a:rPr lang="en-GB" sz="2400" dirty="0">
                    <a:solidFill>
                      <a:schemeClr val="accent4"/>
                    </a:solidFill>
                  </a:rPr>
                  <a:t>stationary distribution </a:t>
                </a:r>
                <a:r>
                  <a:rPr lang="en-GB" sz="2400" dirty="0"/>
                  <a:t>of </a:t>
                </a:r>
                <a14:m>
                  <m:oMath xmlns:m="http://schemas.openxmlformats.org/officeDocument/2006/math">
                    <m:r>
                      <a:rPr lang="en-GB" sz="2400" i="1" dirty="0">
                        <a:latin typeface="Cambria Math" panose="02040503050406030204" pitchFamily="18" charset="0"/>
                        <a:ea typeface="Cambria Math" panose="02040503050406030204" pitchFamily="18" charset="0"/>
                      </a:rPr>
                      <m:t>𝒯</m:t>
                    </m:r>
                  </m:oMath>
                </a14:m>
                <a:r>
                  <a:rPr lang="en-GB" sz="2400" dirty="0"/>
                  <a:t>.</a:t>
                </a:r>
              </a:p>
            </p:txBody>
          </p:sp>
        </mc:Choice>
        <mc:Fallback xmlns="">
          <p:sp>
            <p:nvSpPr>
              <p:cNvPr id="5" name="TextBox 4">
                <a:extLst>
                  <a:ext uri="{FF2B5EF4-FFF2-40B4-BE49-F238E27FC236}">
                    <a16:creationId xmlns:a16="http://schemas.microsoft.com/office/drawing/2014/main" id="{343564FD-2995-DE4D-8E69-71E979CA9A6B}"/>
                  </a:ext>
                </a:extLst>
              </p:cNvPr>
              <p:cNvSpPr txBox="1">
                <a:spLocks noRot="1" noChangeAspect="1" noMove="1" noResize="1" noEditPoints="1" noAdjustHandles="1" noChangeArrowheads="1" noChangeShapeType="1" noTextEdit="1"/>
              </p:cNvSpPr>
              <p:nvPr/>
            </p:nvSpPr>
            <p:spPr>
              <a:xfrm>
                <a:off x="1783080" y="4976634"/>
                <a:ext cx="6016751" cy="1200329"/>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15824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186F-2501-A743-BC20-C46287F84D5B}"/>
              </a:ext>
            </a:extLst>
          </p:cNvPr>
          <p:cNvSpPr>
            <a:spLocks noGrp="1"/>
          </p:cNvSpPr>
          <p:nvPr>
            <p:ph type="title"/>
          </p:nvPr>
        </p:nvSpPr>
        <p:spPr/>
        <p:txBody>
          <a:bodyPr/>
          <a:lstStyle/>
          <a:p>
            <a:r>
              <a:rPr lang="en-GB" dirty="0"/>
              <a:t>Parallelisation</a:t>
            </a:r>
          </a:p>
        </p:txBody>
      </p:sp>
      <p:sp>
        <p:nvSpPr>
          <p:cNvPr id="3" name="Content Placeholder 2">
            <a:extLst>
              <a:ext uri="{FF2B5EF4-FFF2-40B4-BE49-F238E27FC236}">
                <a16:creationId xmlns:a16="http://schemas.microsoft.com/office/drawing/2014/main" id="{1A2D3AAA-0A0C-294E-8157-7FF02EC6ED45}"/>
              </a:ext>
            </a:extLst>
          </p:cNvPr>
          <p:cNvSpPr>
            <a:spLocks noGrp="1"/>
          </p:cNvSpPr>
          <p:nvPr>
            <p:ph idx="1"/>
          </p:nvPr>
        </p:nvSpPr>
        <p:spPr/>
        <p:txBody>
          <a:bodyPr/>
          <a:lstStyle/>
          <a:p>
            <a:r>
              <a:rPr lang="en-GB" dirty="0"/>
              <a:t>Run Gibbs independently on full copies of the same model</a:t>
            </a:r>
          </a:p>
          <a:p>
            <a:pPr lvl="1"/>
            <a:r>
              <a:rPr lang="en-GB" dirty="0"/>
              <a:t>More samples in the same time</a:t>
            </a:r>
          </a:p>
          <a:p>
            <a:pPr marL="457200" lvl="1" indent="0">
              <a:buNone/>
            </a:pPr>
            <a:r>
              <a:rPr lang="en-GB" dirty="0"/>
              <a:t>or</a:t>
            </a:r>
          </a:p>
          <a:p>
            <a:pPr lvl="1"/>
            <a:r>
              <a:rPr lang="en-GB" dirty="0"/>
              <a:t>Same samples in fewer time</a:t>
            </a:r>
          </a:p>
          <a:p>
            <a:r>
              <a:rPr lang="en-GB" dirty="0"/>
              <a:t>Combine individual </a:t>
            </a:r>
            <a:br>
              <a:rPr lang="en-GB" dirty="0"/>
            </a:br>
            <a:r>
              <a:rPr lang="en-GB" dirty="0"/>
              <a:t>counters in one</a:t>
            </a:r>
          </a:p>
          <a:p>
            <a:pPr lvl="1"/>
            <a:endParaRPr lang="en-GB" dirty="0"/>
          </a:p>
        </p:txBody>
      </p:sp>
      <p:sp>
        <p:nvSpPr>
          <p:cNvPr id="4" name="Slide Number Placeholder 3">
            <a:extLst>
              <a:ext uri="{FF2B5EF4-FFF2-40B4-BE49-F238E27FC236}">
                <a16:creationId xmlns:a16="http://schemas.microsoft.com/office/drawing/2014/main" id="{92649544-C34A-CA4A-B411-6D738D4B0D9E}"/>
              </a:ext>
            </a:extLst>
          </p:cNvPr>
          <p:cNvSpPr>
            <a:spLocks noGrp="1"/>
          </p:cNvSpPr>
          <p:nvPr>
            <p:ph type="sldNum" sz="quarter" idx="12"/>
          </p:nvPr>
        </p:nvSpPr>
        <p:spPr/>
        <p:txBody>
          <a:bodyPr/>
          <a:lstStyle/>
          <a:p>
            <a:fld id="{67C9959E-8E6B-B04C-9955-EA096F41CA7A}" type="slidenum">
              <a:rPr lang="en-GB" smtClean="0"/>
              <a:t>47</a:t>
            </a:fld>
            <a:endParaRPr lang="en-GB"/>
          </a:p>
        </p:txBody>
      </p:sp>
      <p:pic>
        <p:nvPicPr>
          <p:cNvPr id="6" name="Picture 5">
            <a:extLst>
              <a:ext uri="{FF2B5EF4-FFF2-40B4-BE49-F238E27FC236}">
                <a16:creationId xmlns:a16="http://schemas.microsoft.com/office/drawing/2014/main" id="{35D9329C-0DDC-8F46-B8F7-5E02A5BF27C5}"/>
              </a:ext>
            </a:extLst>
          </p:cNvPr>
          <p:cNvPicPr>
            <a:picLocks noChangeAspect="1"/>
          </p:cNvPicPr>
          <p:nvPr/>
        </p:nvPicPr>
        <p:blipFill rotWithShape="1">
          <a:blip r:embed="rId3">
            <a:clrChange>
              <a:clrFrom>
                <a:srgbClr val="FFFFFF"/>
              </a:clrFrom>
              <a:clrTo>
                <a:srgbClr val="FFFFFF">
                  <a:alpha val="0"/>
                </a:srgbClr>
              </a:clrTo>
            </a:clrChange>
          </a:blip>
          <a:srcRect b="654"/>
          <a:stretch/>
        </p:blipFill>
        <p:spPr>
          <a:xfrm>
            <a:off x="1919390" y="2795911"/>
            <a:ext cx="6914564" cy="3619891"/>
          </a:xfrm>
          <a:prstGeom prst="rect">
            <a:avLst/>
          </a:prstGeom>
        </p:spPr>
      </p:pic>
      <p:sp>
        <p:nvSpPr>
          <p:cNvPr id="7" name="Rectangle 6">
            <a:extLst>
              <a:ext uri="{FF2B5EF4-FFF2-40B4-BE49-F238E27FC236}">
                <a16:creationId xmlns:a16="http://schemas.microsoft.com/office/drawing/2014/main" id="{050749A7-D028-7B49-8B58-F6E55B91D320}"/>
              </a:ext>
            </a:extLst>
          </p:cNvPr>
          <p:cNvSpPr/>
          <p:nvPr/>
        </p:nvSpPr>
        <p:spPr>
          <a:xfrm>
            <a:off x="2185416" y="6415802"/>
            <a:ext cx="5458968" cy="246221"/>
          </a:xfrm>
          <a:prstGeom prst="rect">
            <a:avLst/>
          </a:prstGeom>
        </p:spPr>
        <p:txBody>
          <a:bodyPr wrap="square">
            <a:spAutoFit/>
          </a:bodyPr>
          <a:lstStyle/>
          <a:p>
            <a:r>
              <a:rPr lang="en-GB" sz="1000" dirty="0">
                <a:solidFill>
                  <a:schemeClr val="accent3"/>
                </a:solidFill>
              </a:rPr>
              <a:t>Figure: Theo </a:t>
            </a:r>
            <a:r>
              <a:rPr lang="en-GB" sz="1000" dirty="0" err="1">
                <a:solidFill>
                  <a:schemeClr val="accent3"/>
                </a:solidFill>
              </a:rPr>
              <a:t>Rekatsinas</a:t>
            </a:r>
            <a:r>
              <a:rPr lang="en-GB" sz="1000" dirty="0">
                <a:solidFill>
                  <a:schemeClr val="accent3"/>
                </a:solidFill>
              </a:rPr>
              <a:t>, </a:t>
            </a:r>
            <a:r>
              <a:rPr lang="en-GB" sz="1000" dirty="0">
                <a:solidFill>
                  <a:schemeClr val="accent3"/>
                </a:solidFill>
                <a:hlinkClick r:id="rId4"/>
              </a:rPr>
              <a:t>https://thodrek.github.io/CS839_fall18/lectures/lecture_14/Lecture_14.pdf</a:t>
            </a:r>
            <a:r>
              <a:rPr lang="en-GB" sz="1000" dirty="0">
                <a:solidFill>
                  <a:schemeClr val="accent3"/>
                </a:solidFill>
              </a:rPr>
              <a:t> </a:t>
            </a:r>
          </a:p>
        </p:txBody>
      </p:sp>
    </p:spTree>
    <p:extLst>
      <p:ext uri="{BB962C8B-B14F-4D97-AF65-F5344CB8AC3E}">
        <p14:creationId xmlns:p14="http://schemas.microsoft.com/office/powerpoint/2010/main" val="189010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2F72-BA6D-1740-87D2-E0F5367C705E}"/>
              </a:ext>
            </a:extLst>
          </p:cNvPr>
          <p:cNvSpPr>
            <a:spLocks noGrp="1"/>
          </p:cNvSpPr>
          <p:nvPr>
            <p:ph type="title"/>
          </p:nvPr>
        </p:nvSpPr>
        <p:spPr/>
        <p:txBody>
          <a:bodyPr/>
          <a:lstStyle/>
          <a:p>
            <a:r>
              <a:rPr lang="en-GB" dirty="0"/>
              <a:t>Burn-in &amp; Thinning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870677-5DA6-E246-925D-CF0FA2FE9B5B}"/>
                  </a:ext>
                </a:extLst>
              </p:cNvPr>
              <p:cNvSpPr>
                <a:spLocks noGrp="1"/>
              </p:cNvSpPr>
              <p:nvPr>
                <p:ph idx="1"/>
              </p:nvPr>
            </p:nvSpPr>
            <p:spPr>
              <a:xfrm>
                <a:off x="628651" y="1158240"/>
                <a:ext cx="5406390" cy="5018723"/>
              </a:xfrm>
            </p:spPr>
            <p:txBody>
              <a:bodyPr>
                <a:normAutofit fontScale="92500" lnSpcReduction="20000"/>
              </a:bodyPr>
              <a:lstStyle/>
              <a:p>
                <a:r>
                  <a:rPr lang="en-GB" dirty="0"/>
                  <a:t>Controversial techniques that each try to solve a problem</a:t>
                </a:r>
              </a:p>
              <a:p>
                <a:r>
                  <a:rPr lang="en-GB" dirty="0"/>
                  <a:t>Problem 1: samples start at a random state that might be highly unlikely and skew the distribution</a:t>
                </a:r>
              </a:p>
              <a:p>
                <a:pPr lvl="1"/>
                <a:r>
                  <a:rPr lang="en-GB" i="1" dirty="0"/>
                  <a:t>Burn-in</a:t>
                </a:r>
                <a:r>
                  <a:rPr lang="en-GB" dirty="0"/>
                  <a:t>/warm-up: tossing the first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𝑁</m:t>
                        </m:r>
                      </m:e>
                      <m:sup>
                        <m:r>
                          <a:rPr lang="de-DE" b="0" i="1" dirty="0" smtClean="0">
                            <a:latin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&lt;</m:t>
                    </m:r>
                    <m:r>
                      <a:rPr lang="de-DE" b="0" i="1" dirty="0" smtClean="0">
                        <a:latin typeface="Cambria Math" panose="02040503050406030204" pitchFamily="18" charset="0"/>
                        <a:ea typeface="Cambria Math" panose="02040503050406030204" pitchFamily="18" charset="0"/>
                      </a:rPr>
                      <m:t>𝑁</m:t>
                    </m:r>
                  </m:oMath>
                </a14:m>
                <a:r>
                  <a:rPr lang="en-GB" dirty="0"/>
                  <a:t> samples</a:t>
                </a:r>
              </a:p>
              <a:p>
                <a:pPr lvl="1"/>
                <a:r>
                  <a:rPr lang="en-GB" dirty="0"/>
                  <a:t>Alternatives</a:t>
                </a:r>
              </a:p>
              <a:p>
                <a:pPr lvl="2"/>
                <a:r>
                  <a:rPr lang="en-GB" dirty="0"/>
                  <a:t>Start at highly likely state if known</a:t>
                </a:r>
              </a:p>
              <a:p>
                <a:pPr lvl="2"/>
                <a:r>
                  <a:rPr lang="en-GB" dirty="0"/>
                  <a:t>Start at state that a previous run ended in</a:t>
                </a:r>
              </a:p>
              <a:p>
                <a:r>
                  <a:rPr lang="en-GB" dirty="0"/>
                  <a:t>Problem 2: as the next state depends on the previous one, the samples are no longer independent (autocorrelation)</a:t>
                </a:r>
              </a:p>
              <a:p>
                <a:pPr lvl="1"/>
                <a:r>
                  <a:rPr lang="en-GB" i="1" dirty="0"/>
                  <a:t>Thinning</a:t>
                </a:r>
                <a:r>
                  <a:rPr lang="en-GB" dirty="0"/>
                  <a:t>/subsampling: only taking every </a:t>
                </a:r>
                <a14:m>
                  <m:oMath xmlns:m="http://schemas.openxmlformats.org/officeDocument/2006/math">
                    <m:r>
                      <a:rPr lang="en-GB" i="1" dirty="0" smtClean="0">
                        <a:latin typeface="Cambria Math" panose="02040503050406030204" pitchFamily="18" charset="0"/>
                      </a:rPr>
                      <m:t>𝑘</m:t>
                    </m:r>
                  </m:oMath>
                </a14:m>
                <a:r>
                  <a:rPr lang="en-GB" dirty="0"/>
                  <a:t>’</a:t>
                </a:r>
                <a:r>
                  <a:rPr lang="en-GB" dirty="0" err="1"/>
                  <a:t>th</a:t>
                </a:r>
                <a:r>
                  <a:rPr lang="en-GB" dirty="0"/>
                  <a:t> sample</a:t>
                </a:r>
              </a:p>
              <a:p>
                <a:pPr lvl="2"/>
                <a:r>
                  <a:rPr lang="en-GB" dirty="0"/>
                  <a:t>Does not really solve problem</a:t>
                </a:r>
              </a:p>
            </p:txBody>
          </p:sp>
        </mc:Choice>
        <mc:Fallback xmlns="">
          <p:sp>
            <p:nvSpPr>
              <p:cNvPr id="3" name="Content Placeholder 2">
                <a:extLst>
                  <a:ext uri="{FF2B5EF4-FFF2-40B4-BE49-F238E27FC236}">
                    <a16:creationId xmlns:a16="http://schemas.microsoft.com/office/drawing/2014/main" id="{C3870677-5DA6-E246-925D-CF0FA2FE9B5B}"/>
                  </a:ext>
                </a:extLst>
              </p:cNvPr>
              <p:cNvSpPr>
                <a:spLocks noGrp="1" noRot="1" noChangeAspect="1" noMove="1" noResize="1" noEditPoints="1" noAdjustHandles="1" noChangeArrowheads="1" noChangeShapeType="1" noTextEdit="1"/>
              </p:cNvSpPr>
              <p:nvPr>
                <p:ph idx="1"/>
              </p:nvPr>
            </p:nvSpPr>
            <p:spPr>
              <a:xfrm>
                <a:off x="628651" y="1158240"/>
                <a:ext cx="5406390" cy="5018723"/>
              </a:xfrm>
              <a:blipFill>
                <a:blip r:embed="rId2"/>
                <a:stretch>
                  <a:fillRect l="-1878" t="-3030" r="-2817" b="-202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3D8DAF3-EF7E-CE48-BA31-9FA96F5BDEC0}"/>
              </a:ext>
            </a:extLst>
          </p:cNvPr>
          <p:cNvSpPr>
            <a:spLocks noGrp="1"/>
          </p:cNvSpPr>
          <p:nvPr>
            <p:ph type="sldNum" sz="quarter" idx="12"/>
          </p:nvPr>
        </p:nvSpPr>
        <p:spPr/>
        <p:txBody>
          <a:bodyPr/>
          <a:lstStyle/>
          <a:p>
            <a:fld id="{67C9959E-8E6B-B04C-9955-EA096F41CA7A}" type="slidenum">
              <a:rPr lang="en-GB" smtClean="0"/>
              <a:t>48</a:t>
            </a:fld>
            <a:endParaRPr lang="en-GB"/>
          </a:p>
        </p:txBody>
      </p:sp>
      <p:sp>
        <p:nvSpPr>
          <p:cNvPr id="5" name="TextBox 4">
            <a:extLst>
              <a:ext uri="{FF2B5EF4-FFF2-40B4-BE49-F238E27FC236}">
                <a16:creationId xmlns:a16="http://schemas.microsoft.com/office/drawing/2014/main" id="{4FEC9430-C058-3D4C-BE6C-B4129A0ACA91}"/>
              </a:ext>
            </a:extLst>
          </p:cNvPr>
          <p:cNvSpPr txBox="1"/>
          <p:nvPr/>
        </p:nvSpPr>
        <p:spPr>
          <a:xfrm>
            <a:off x="1950720" y="6167478"/>
            <a:ext cx="6644640" cy="553998"/>
          </a:xfrm>
          <a:prstGeom prst="rect">
            <a:avLst/>
          </a:prstGeom>
          <a:noFill/>
        </p:spPr>
        <p:txBody>
          <a:bodyPr wrap="square" rtlCol="0">
            <a:spAutoFit/>
          </a:bodyPr>
          <a:lstStyle/>
          <a:p>
            <a:r>
              <a:rPr lang="en-GB" sz="1000" dirty="0">
                <a:solidFill>
                  <a:schemeClr val="accent3"/>
                </a:solidFill>
              </a:rPr>
              <a:t>Figures: Charles Geyer: Burn-in Is Unnecessary. </a:t>
            </a:r>
            <a:r>
              <a:rPr lang="en-GB" sz="1000" dirty="0">
                <a:solidFill>
                  <a:schemeClr val="accent3"/>
                </a:solidFill>
                <a:hlinkClick r:id="rId3"/>
              </a:rPr>
              <a:t>http://users.stat.umn.edu/~geyer/mcmc/burn.html</a:t>
            </a:r>
            <a:r>
              <a:rPr lang="en-GB" sz="1000" dirty="0">
                <a:solidFill>
                  <a:schemeClr val="accent3"/>
                </a:solidFill>
              </a:rPr>
              <a:t> </a:t>
            </a:r>
          </a:p>
          <a:p>
            <a:r>
              <a:rPr lang="en-GB" sz="1000" dirty="0">
                <a:solidFill>
                  <a:schemeClr val="accent3"/>
                </a:solidFill>
              </a:rPr>
              <a:t>William A. Link and Mitchell J. Eaton: On Thinning of Chains in MCMC. In Methods in Ecology and Evolution, 2011. </a:t>
            </a:r>
            <a:r>
              <a:rPr lang="en-GB" sz="1000" dirty="0">
                <a:solidFill>
                  <a:schemeClr val="accent3"/>
                </a:solidFill>
                <a:hlinkClick r:id="rId4"/>
              </a:rPr>
              <a:t>https://besjournals.onlinelibrary.wiley.com/doi/10.1111/j.2041-210X.2011.00131.x</a:t>
            </a:r>
            <a:r>
              <a:rPr lang="en-GB" sz="1000" dirty="0">
                <a:solidFill>
                  <a:schemeClr val="accent3"/>
                </a:solidFill>
              </a:rPr>
              <a:t> </a:t>
            </a:r>
          </a:p>
        </p:txBody>
      </p:sp>
      <p:pic>
        <p:nvPicPr>
          <p:cNvPr id="6" name="Picture 5">
            <a:extLst>
              <a:ext uri="{FF2B5EF4-FFF2-40B4-BE49-F238E27FC236}">
                <a16:creationId xmlns:a16="http://schemas.microsoft.com/office/drawing/2014/main" id="{89E6F541-EB00-3145-83EA-CA5F81454E16}"/>
              </a:ext>
            </a:extLst>
          </p:cNvPr>
          <p:cNvPicPr>
            <a:picLocks noChangeAspect="1"/>
          </p:cNvPicPr>
          <p:nvPr/>
        </p:nvPicPr>
        <p:blipFill>
          <a:blip r:embed="rId5"/>
          <a:stretch>
            <a:fillRect/>
          </a:stretch>
        </p:blipFill>
        <p:spPr>
          <a:xfrm>
            <a:off x="5899150" y="1071265"/>
            <a:ext cx="3175000" cy="2501900"/>
          </a:xfrm>
          <a:prstGeom prst="rect">
            <a:avLst/>
          </a:prstGeom>
        </p:spPr>
      </p:pic>
      <p:pic>
        <p:nvPicPr>
          <p:cNvPr id="7" name="Picture 6">
            <a:extLst>
              <a:ext uri="{FF2B5EF4-FFF2-40B4-BE49-F238E27FC236}">
                <a16:creationId xmlns:a16="http://schemas.microsoft.com/office/drawing/2014/main" id="{BDF990BC-E158-4E48-B04C-E48BA9759237}"/>
              </a:ext>
            </a:extLst>
          </p:cNvPr>
          <p:cNvPicPr>
            <a:picLocks noChangeAspect="1"/>
          </p:cNvPicPr>
          <p:nvPr/>
        </p:nvPicPr>
        <p:blipFill>
          <a:blip r:embed="rId6"/>
          <a:stretch>
            <a:fillRect/>
          </a:stretch>
        </p:blipFill>
        <p:spPr>
          <a:xfrm>
            <a:off x="5899150" y="3240883"/>
            <a:ext cx="3175000" cy="25019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A1F2BE-FF2C-7844-8152-2CA2812816DE}"/>
                  </a:ext>
                </a:extLst>
              </p:cNvPr>
              <p:cNvSpPr txBox="1"/>
              <p:nvPr/>
            </p:nvSpPr>
            <p:spPr>
              <a:xfrm>
                <a:off x="6224950" y="5449483"/>
                <a:ext cx="2734582" cy="738664"/>
              </a:xfrm>
              <a:prstGeom prst="rect">
                <a:avLst/>
              </a:prstGeom>
              <a:noFill/>
            </p:spPr>
            <p:txBody>
              <a:bodyPr wrap="square" rtlCol="0">
                <a:spAutoFit/>
              </a:bodyPr>
              <a:lstStyle/>
              <a:p>
                <a:pPr algn="ctr"/>
                <a:r>
                  <a:rPr lang="en-GB" sz="1400" dirty="0"/>
                  <a:t>A set of random variables following a mean-zero normal distribution; started at </a:t>
                </a:r>
                <a14:m>
                  <m:oMath xmlns:m="http://schemas.openxmlformats.org/officeDocument/2006/math">
                    <m:r>
                      <a:rPr lang="en-GB" sz="1400" i="1" dirty="0" smtClean="0">
                        <a:latin typeface="Cambria Math" panose="02040503050406030204" pitchFamily="18" charset="0"/>
                      </a:rPr>
                      <m:t>𝑥</m:t>
                    </m:r>
                    <m:r>
                      <a:rPr lang="de-DE" sz="1400" b="0" i="1" dirty="0" smtClean="0">
                        <a:latin typeface="Cambria Math" panose="02040503050406030204" pitchFamily="18" charset="0"/>
                      </a:rPr>
                      <m:t>=10</m:t>
                    </m:r>
                  </m:oMath>
                </a14:m>
                <a:r>
                  <a:rPr lang="en-GB" sz="1400" dirty="0"/>
                  <a:t> and </a:t>
                </a:r>
                <a14:m>
                  <m:oMath xmlns:m="http://schemas.openxmlformats.org/officeDocument/2006/math">
                    <m:r>
                      <a:rPr lang="en-GB" sz="1400" i="1" dirty="0" smtClean="0">
                        <a:latin typeface="Cambria Math" panose="02040503050406030204" pitchFamily="18" charset="0"/>
                      </a:rPr>
                      <m:t>𝑥</m:t>
                    </m:r>
                    <m:r>
                      <a:rPr lang="de-DE" sz="1400" b="0" i="1" dirty="0" smtClean="0">
                        <a:latin typeface="Cambria Math" panose="02040503050406030204" pitchFamily="18" charset="0"/>
                      </a:rPr>
                      <m:t>=0</m:t>
                    </m:r>
                  </m:oMath>
                </a14:m>
                <a:endParaRPr lang="en-GB" sz="1400" dirty="0"/>
              </a:p>
            </p:txBody>
          </p:sp>
        </mc:Choice>
        <mc:Fallback xmlns="">
          <p:sp>
            <p:nvSpPr>
              <p:cNvPr id="8" name="TextBox 7">
                <a:extLst>
                  <a:ext uri="{FF2B5EF4-FFF2-40B4-BE49-F238E27FC236}">
                    <a16:creationId xmlns:a16="http://schemas.microsoft.com/office/drawing/2014/main" id="{4EA1F2BE-FF2C-7844-8152-2CA2812816DE}"/>
                  </a:ext>
                </a:extLst>
              </p:cNvPr>
              <p:cNvSpPr txBox="1">
                <a:spLocks noRot="1" noChangeAspect="1" noMove="1" noResize="1" noEditPoints="1" noAdjustHandles="1" noChangeArrowheads="1" noChangeShapeType="1" noTextEdit="1"/>
              </p:cNvSpPr>
              <p:nvPr/>
            </p:nvSpPr>
            <p:spPr>
              <a:xfrm>
                <a:off x="6224950" y="5449483"/>
                <a:ext cx="2734582" cy="738664"/>
              </a:xfrm>
              <a:prstGeom prst="rect">
                <a:avLst/>
              </a:prstGeom>
              <a:blipFill>
                <a:blip r:embed="rId7"/>
                <a:stretch>
                  <a:fillRect l="-463" r="-1852" b="-8475"/>
                </a:stretch>
              </a:blipFill>
            </p:spPr>
            <p:txBody>
              <a:bodyPr/>
              <a:lstStyle/>
              <a:p>
                <a:r>
                  <a:rPr lang="en-GB">
                    <a:noFill/>
                  </a:rPr>
                  <a:t> </a:t>
                </a:r>
              </a:p>
            </p:txBody>
          </p:sp>
        </mc:Fallback>
      </mc:AlternateContent>
    </p:spTree>
    <p:extLst>
      <p:ext uri="{BB962C8B-B14F-4D97-AF65-F5344CB8AC3E}">
        <p14:creationId xmlns:p14="http://schemas.microsoft.com/office/powerpoint/2010/main" val="42624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C48B-32BF-6B47-8C41-ECAD9B01FA57}"/>
              </a:ext>
            </a:extLst>
          </p:cNvPr>
          <p:cNvSpPr>
            <a:spLocks noGrp="1"/>
          </p:cNvSpPr>
          <p:nvPr>
            <p:ph type="title"/>
          </p:nvPr>
        </p:nvSpPr>
        <p:spPr/>
        <p:txBody>
          <a:bodyPr>
            <a:normAutofit fontScale="90000"/>
          </a:bodyPr>
          <a:lstStyle/>
          <a:p>
            <a:r>
              <a:rPr lang="en-GB" dirty="0"/>
              <a:t>Other Problems with Gibbs Sampling</a:t>
            </a:r>
          </a:p>
        </p:txBody>
      </p:sp>
      <p:sp>
        <p:nvSpPr>
          <p:cNvPr id="3" name="Content Placeholder 2">
            <a:extLst>
              <a:ext uri="{FF2B5EF4-FFF2-40B4-BE49-F238E27FC236}">
                <a16:creationId xmlns:a16="http://schemas.microsoft.com/office/drawing/2014/main" id="{2B0F61AF-36D0-8846-8772-B3B619B32BF2}"/>
              </a:ext>
            </a:extLst>
          </p:cNvPr>
          <p:cNvSpPr>
            <a:spLocks noGrp="1"/>
          </p:cNvSpPr>
          <p:nvPr>
            <p:ph idx="1"/>
          </p:nvPr>
        </p:nvSpPr>
        <p:spPr/>
        <p:txBody>
          <a:bodyPr>
            <a:normAutofit lnSpcReduction="10000"/>
          </a:bodyPr>
          <a:lstStyle/>
          <a:p>
            <a:r>
              <a:rPr lang="en-GB" dirty="0"/>
              <a:t>Only very local moves over the state space</a:t>
            </a:r>
          </a:p>
          <a:p>
            <a:pPr lvl="1"/>
            <a:r>
              <a:rPr lang="en-GB" dirty="0"/>
              <a:t>One randvar at a time</a:t>
            </a:r>
          </a:p>
          <a:p>
            <a:r>
              <a:rPr lang="en-GB" dirty="0"/>
              <a:t>In models with tightly correlated randvars, such moves can lead from highly likely states to states with very low probability</a:t>
            </a:r>
          </a:p>
          <a:p>
            <a:pPr lvl="1"/>
            <a:r>
              <a:rPr lang="en-GB" dirty="0"/>
              <a:t>With a high probability of moving back to the high-probability state</a:t>
            </a:r>
          </a:p>
          <a:p>
            <a:pPr lvl="1"/>
            <a:r>
              <a:rPr lang="en-GB" dirty="0"/>
              <a:t>Chain is unlikely to move away from such a state</a:t>
            </a:r>
          </a:p>
          <a:p>
            <a:pPr lvl="2"/>
            <a:r>
              <a:rPr lang="en-GB" dirty="0"/>
              <a:t>Chain will mix slowly</a:t>
            </a:r>
          </a:p>
          <a:p>
            <a:pPr marL="447675" indent="-447675">
              <a:buFont typeface="Zapf Dingbats"/>
              <a:buChar char="➝"/>
            </a:pPr>
            <a:r>
              <a:rPr lang="en-GB" dirty="0"/>
              <a:t>Consider chains that allow broader range of moves including larger steps </a:t>
            </a:r>
          </a:p>
          <a:p>
            <a:pPr marL="447675" indent="-447675">
              <a:buFont typeface="Zapf Dingbats"/>
              <a:buChar char="➝"/>
            </a:pPr>
            <a:r>
              <a:rPr lang="en-GB" dirty="0"/>
              <a:t>Have to construct such a Markov chain with the same/desired stationary distribution</a:t>
            </a:r>
          </a:p>
        </p:txBody>
      </p:sp>
      <p:sp>
        <p:nvSpPr>
          <p:cNvPr id="4" name="Slide Number Placeholder 3">
            <a:extLst>
              <a:ext uri="{FF2B5EF4-FFF2-40B4-BE49-F238E27FC236}">
                <a16:creationId xmlns:a16="http://schemas.microsoft.com/office/drawing/2014/main" id="{50E2A41E-24CC-9241-BB31-55CA07EBF78B}"/>
              </a:ext>
            </a:extLst>
          </p:cNvPr>
          <p:cNvSpPr>
            <a:spLocks noGrp="1"/>
          </p:cNvSpPr>
          <p:nvPr>
            <p:ph type="sldNum" sz="quarter" idx="12"/>
          </p:nvPr>
        </p:nvSpPr>
        <p:spPr/>
        <p:txBody>
          <a:bodyPr/>
          <a:lstStyle/>
          <a:p>
            <a:fld id="{67C9959E-8E6B-B04C-9955-EA096F41CA7A}" type="slidenum">
              <a:rPr lang="en-GB" smtClean="0"/>
              <a:t>49</a:t>
            </a:fld>
            <a:endParaRPr lang="en-GB"/>
          </a:p>
        </p:txBody>
      </p:sp>
    </p:spTree>
    <p:extLst>
      <p:ext uri="{BB962C8B-B14F-4D97-AF65-F5344CB8AC3E}">
        <p14:creationId xmlns:p14="http://schemas.microsoft.com/office/powerpoint/2010/main" val="219772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D31A02-A12A-1349-957E-FAAB9FB74563}"/>
              </a:ext>
            </a:extLst>
          </p:cNvPr>
          <p:cNvSpPr>
            <a:spLocks noGrp="1"/>
          </p:cNvSpPr>
          <p:nvPr>
            <p:ph type="title"/>
          </p:nvPr>
        </p:nvSpPr>
        <p:spPr/>
        <p:txBody>
          <a:bodyPr/>
          <a:lstStyle/>
          <a:p>
            <a:r>
              <a:rPr lang="en-GB" dirty="0"/>
              <a:t>Sampling as Approximation: BNs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B8A92D3A-E8D1-8A45-9A4F-7103784480A0}"/>
                  </a:ext>
                </a:extLst>
              </p:cNvPr>
              <p:cNvSpPr>
                <a:spLocks noGrp="1"/>
              </p:cNvSpPr>
              <p:nvPr>
                <p:ph idx="1"/>
              </p:nvPr>
            </p:nvSpPr>
            <p:spPr/>
            <p:txBody>
              <a:bodyPr>
                <a:normAutofit/>
              </a:bodyPr>
              <a:lstStyle/>
              <a:p>
                <a:r>
                  <a:rPr lang="en-GB" dirty="0"/>
                  <a:t>Given a BN </a:t>
                </a:r>
                <a14:m>
                  <m:oMath xmlns:m="http://schemas.openxmlformats.org/officeDocument/2006/math">
                    <m:r>
                      <a:rPr lang="en-GB" i="1" dirty="0" smtClean="0">
                        <a:latin typeface="Cambria Math" panose="02040503050406030204" pitchFamily="18" charset="0"/>
                      </a:rPr>
                      <m:t>𝐹</m:t>
                    </m:r>
                  </m:oMath>
                </a14:m>
                <a:r>
                  <a:rPr lang="en-GB" dirty="0"/>
                  <a:t>, evidence </a:t>
                </a:r>
                <a14:m>
                  <m:oMath xmlns:m="http://schemas.openxmlformats.org/officeDocument/2006/math">
                    <m:r>
                      <a:rPr lang="de-DE" b="1" i="1" dirty="0" smtClean="0">
                        <a:latin typeface="Cambria Math" panose="02040503050406030204" pitchFamily="18" charset="0"/>
                      </a:rPr>
                      <m:t>𝒆</m:t>
                    </m:r>
                  </m:oMath>
                </a14:m>
                <a:r>
                  <a:rPr lang="en-GB" dirty="0"/>
                  <a:t>, and query term </a:t>
                </a:r>
                <a14:m>
                  <m:oMath xmlns:m="http://schemas.openxmlformats.org/officeDocument/2006/math">
                    <m:r>
                      <a:rPr lang="en-GB" i="1" dirty="0" smtClean="0">
                        <a:latin typeface="Cambria Math" panose="02040503050406030204" pitchFamily="18" charset="0"/>
                      </a:rPr>
                      <m:t>𝑅</m:t>
                    </m:r>
                  </m:oMath>
                </a14:m>
                <a:endParaRPr lang="en-GB" dirty="0"/>
              </a:p>
              <a:p>
                <a:r>
                  <a:rPr lang="en-GB" dirty="0"/>
                  <a:t>Generate a set of samples</a:t>
                </a:r>
              </a:p>
              <a:p>
                <a:pPr lvl="1"/>
                <a:r>
                  <a:rPr lang="en-GB" dirty="0"/>
                  <a:t>Sometimes also called particles</a:t>
                </a:r>
              </a:p>
              <a:p>
                <a:pPr lvl="1"/>
                <a:r>
                  <a:rPr lang="en-GB" dirty="0"/>
                  <a:t>Each sample contains an observation for each </a:t>
                </a:r>
                <a:r>
                  <a:rPr lang="en-GB" dirty="0" err="1"/>
                  <a:t>randvar</a:t>
                </a:r>
                <a:r>
                  <a:rPr lang="en-GB" dirty="0"/>
                  <a:t>, i.e., an event (in the model or in the sampling target)</a:t>
                </a:r>
              </a:p>
              <a:p>
                <a:pPr lvl="1"/>
                <a:r>
                  <a:rPr lang="en-GB" dirty="0"/>
                  <a:t>So, generate an event for each </a:t>
                </a:r>
                <a:r>
                  <a:rPr lang="en-GB" dirty="0" err="1"/>
                  <a:t>randvar</a:t>
                </a:r>
                <a:r>
                  <a:rPr lang="en-GB" dirty="0"/>
                  <a:t> based on the model distribution</a:t>
                </a:r>
              </a:p>
              <a:p>
                <a:r>
                  <a:rPr lang="en-GB" dirty="0"/>
                  <a:t>Based on the samples, estimate </a:t>
                </a:r>
                <a14:m>
                  <m:oMath xmlns:m="http://schemas.openxmlformats.org/officeDocument/2006/math">
                    <m:r>
                      <a:rPr lang="de-DE" b="0" i="1" dirty="0" smtClean="0">
                        <a:latin typeface="Cambria Math" panose="02040503050406030204" pitchFamily="18" charset="0"/>
                      </a:rPr>
                      <m:t>𝑃</m:t>
                    </m:r>
                    <m:d>
                      <m:dPr>
                        <m:ctrlPr>
                          <a:rPr lang="en-GB" i="1" dirty="0">
                            <a:latin typeface="Cambria Math" panose="02040503050406030204" pitchFamily="18" charset="0"/>
                          </a:rPr>
                        </m:ctrlPr>
                      </m:dPr>
                      <m:e>
                        <m:r>
                          <a:rPr lang="de-DE" i="1" dirty="0">
                            <a:latin typeface="Cambria Math" panose="02040503050406030204" pitchFamily="18" charset="0"/>
                          </a:rPr>
                          <m:t>𝑅</m:t>
                        </m:r>
                        <m:r>
                          <a:rPr lang="de-DE" i="1" dirty="0">
                            <a:latin typeface="Cambria Math" panose="02040503050406030204" pitchFamily="18" charset="0"/>
                          </a:rPr>
                          <m:t>|</m:t>
                        </m:r>
                        <m:r>
                          <a:rPr lang="de-DE" b="1" i="1" dirty="0">
                            <a:latin typeface="Cambria Math" panose="02040503050406030204" pitchFamily="18" charset="0"/>
                          </a:rPr>
                          <m:t>𝒆</m:t>
                        </m:r>
                      </m:e>
                    </m:d>
                  </m:oMath>
                </a14:m>
                <a:r>
                  <a:rPr lang="en-GB" dirty="0"/>
                  <a:t> by counting (ML-like)</a:t>
                </a:r>
              </a:p>
              <a:p>
                <a:endParaRPr lang="en-GB" dirty="0"/>
              </a:p>
              <a:p>
                <a:endParaRPr lang="en-GB" dirty="0"/>
              </a:p>
            </p:txBody>
          </p:sp>
        </mc:Choice>
        <mc:Fallback xmlns="">
          <p:sp>
            <p:nvSpPr>
              <p:cNvPr id="7" name="Content Placeholder 6">
                <a:extLst>
                  <a:ext uri="{FF2B5EF4-FFF2-40B4-BE49-F238E27FC236}">
                    <a16:creationId xmlns:a16="http://schemas.microsoft.com/office/drawing/2014/main" id="{B8A92D3A-E8D1-8A45-9A4F-7103784480A0}"/>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9C522486-BDE2-234D-A469-B88948DDE2DA}"/>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2" name="Rectangle 1">
            <a:extLst>
              <a:ext uri="{FF2B5EF4-FFF2-40B4-BE49-F238E27FC236}">
                <a16:creationId xmlns:a16="http://schemas.microsoft.com/office/drawing/2014/main" id="{D1C832B4-CC97-A544-A4E9-601A39586943}"/>
              </a:ext>
            </a:extLst>
          </p:cNvPr>
          <p:cNvSpPr/>
          <p:nvPr/>
        </p:nvSpPr>
        <p:spPr>
          <a:xfrm>
            <a:off x="2085702" y="6075145"/>
            <a:ext cx="6265817" cy="646331"/>
          </a:xfrm>
          <a:prstGeom prst="rect">
            <a:avLst/>
          </a:prstGeom>
        </p:spPr>
        <p:txBody>
          <a:bodyPr wrap="square">
            <a:spAutoFit/>
          </a:bodyPr>
          <a:lstStyle/>
          <a:p>
            <a:r>
              <a:rPr lang="en-GB" dirty="0"/>
              <a:t>As maybe seen in the lecture “Advanced Topics Data Science and AI: Probabilistic and Differential Programming” by </a:t>
            </a:r>
            <a:r>
              <a:rPr lang="en-GB" dirty="0" err="1"/>
              <a:t>Özgür</a:t>
            </a:r>
            <a:r>
              <a:rPr lang="en-GB" dirty="0"/>
              <a:t> </a:t>
            </a:r>
            <a:r>
              <a:rPr lang="en-GB" dirty="0" err="1"/>
              <a:t>Özçep</a:t>
            </a:r>
            <a:endParaRPr lang="en-GB" dirty="0"/>
          </a:p>
        </p:txBody>
      </p:sp>
    </p:spTree>
    <p:extLst>
      <p:ext uri="{BB962C8B-B14F-4D97-AF65-F5344CB8AC3E}">
        <p14:creationId xmlns:p14="http://schemas.microsoft.com/office/powerpoint/2010/main" val="2207174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C137-3AD8-D347-B8A3-A17C45C61FFE}"/>
              </a:ext>
            </a:extLst>
          </p:cNvPr>
          <p:cNvSpPr>
            <a:spLocks noGrp="1"/>
          </p:cNvSpPr>
          <p:nvPr>
            <p:ph type="title"/>
          </p:nvPr>
        </p:nvSpPr>
        <p:spPr/>
        <p:txBody>
          <a:bodyPr>
            <a:normAutofit fontScale="90000"/>
          </a:bodyPr>
          <a:lstStyle/>
          <a:p>
            <a:r>
              <a:rPr lang="en-GB" dirty="0"/>
              <a:t>Metropolis-Hastings Algorithm (MH)</a:t>
            </a:r>
          </a:p>
        </p:txBody>
      </p:sp>
      <p:sp>
        <p:nvSpPr>
          <p:cNvPr id="3" name="Content Placeholder 2">
            <a:extLst>
              <a:ext uri="{FF2B5EF4-FFF2-40B4-BE49-F238E27FC236}">
                <a16:creationId xmlns:a16="http://schemas.microsoft.com/office/drawing/2014/main" id="{052D91BF-9268-554C-8175-51983A6C9153}"/>
              </a:ext>
            </a:extLst>
          </p:cNvPr>
          <p:cNvSpPr>
            <a:spLocks noGrp="1"/>
          </p:cNvSpPr>
          <p:nvPr>
            <p:ph idx="1"/>
          </p:nvPr>
        </p:nvSpPr>
        <p:spPr/>
        <p:txBody>
          <a:bodyPr>
            <a:normAutofit lnSpcReduction="10000"/>
          </a:bodyPr>
          <a:lstStyle/>
          <a:p>
            <a:r>
              <a:rPr lang="en-GB" dirty="0"/>
              <a:t>Construct a Markov chain that is reversible with a particular stationary distribution</a:t>
            </a:r>
          </a:p>
          <a:p>
            <a:r>
              <a:rPr lang="en-GB" dirty="0"/>
              <a:t>Does not assume that we can generate next-state samples from a particular target distribution but uses the idea of a proposal distribution </a:t>
            </a:r>
          </a:p>
          <a:p>
            <a:pPr lvl="1"/>
            <a:r>
              <a:rPr lang="en-GB" dirty="0"/>
              <a:t>c.f. importance sampling for proposal distribution</a:t>
            </a:r>
          </a:p>
          <a:p>
            <a:pPr lvl="2"/>
            <a:r>
              <a:rPr lang="en-GB" dirty="0"/>
              <a:t>Target distribution: next-state sampling distribution at a desired state</a:t>
            </a:r>
          </a:p>
          <a:p>
            <a:pPr lvl="2"/>
            <a:r>
              <a:rPr lang="en-GB" dirty="0"/>
              <a:t>Sample from proposal distribution and correct for error</a:t>
            </a:r>
          </a:p>
          <a:p>
            <a:pPr lvl="1"/>
            <a:r>
              <a:rPr lang="en-GB" dirty="0"/>
              <a:t>But: do not keep track of importance weights</a:t>
            </a:r>
          </a:p>
          <a:p>
            <a:pPr lvl="2"/>
            <a:r>
              <a:rPr lang="en-GB" dirty="0"/>
              <a:t>Are going to decay exponentially with number of transitions</a:t>
            </a:r>
          </a:p>
          <a:p>
            <a:pPr lvl="1"/>
            <a:r>
              <a:rPr lang="en-GB" dirty="0"/>
              <a:t>Instead: randomly choose whether to accept a proposed transition with a probability that corrects for the difference between proposal and target distribution</a:t>
            </a:r>
          </a:p>
        </p:txBody>
      </p:sp>
      <p:sp>
        <p:nvSpPr>
          <p:cNvPr id="4" name="Slide Number Placeholder 3">
            <a:extLst>
              <a:ext uri="{FF2B5EF4-FFF2-40B4-BE49-F238E27FC236}">
                <a16:creationId xmlns:a16="http://schemas.microsoft.com/office/drawing/2014/main" id="{07BCC687-B02F-E048-AE3C-952B0348EF20}"/>
              </a:ext>
            </a:extLst>
          </p:cNvPr>
          <p:cNvSpPr>
            <a:spLocks noGrp="1"/>
          </p:cNvSpPr>
          <p:nvPr>
            <p:ph type="sldNum" sz="quarter" idx="12"/>
          </p:nvPr>
        </p:nvSpPr>
        <p:spPr/>
        <p:txBody>
          <a:bodyPr/>
          <a:lstStyle/>
          <a:p>
            <a:fld id="{67C9959E-8E6B-B04C-9955-EA096F41CA7A}" type="slidenum">
              <a:rPr lang="en-GB" smtClean="0"/>
              <a:t>50</a:t>
            </a:fld>
            <a:endParaRPr lang="en-GB"/>
          </a:p>
        </p:txBody>
      </p:sp>
      <p:sp>
        <p:nvSpPr>
          <p:cNvPr id="5" name="Rectangle 4">
            <a:extLst>
              <a:ext uri="{FF2B5EF4-FFF2-40B4-BE49-F238E27FC236}">
                <a16:creationId xmlns:a16="http://schemas.microsoft.com/office/drawing/2014/main" id="{284C91F0-BBF3-9B4F-8148-059213773900}"/>
              </a:ext>
            </a:extLst>
          </p:cNvPr>
          <p:cNvSpPr/>
          <p:nvPr/>
        </p:nvSpPr>
        <p:spPr>
          <a:xfrm>
            <a:off x="1956816" y="6321366"/>
            <a:ext cx="6236208" cy="400110"/>
          </a:xfrm>
          <a:prstGeom prst="rect">
            <a:avLst/>
          </a:prstGeom>
        </p:spPr>
        <p:txBody>
          <a:bodyPr wrap="square">
            <a:spAutoFit/>
          </a:bodyPr>
          <a:lstStyle/>
          <a:p>
            <a:r>
              <a:rPr lang="en-GB" sz="1000" dirty="0">
                <a:solidFill>
                  <a:schemeClr val="accent3"/>
                </a:solidFill>
                <a:latin typeface="Arial" panose="020B0604020202020204" pitchFamily="34" charset="0"/>
              </a:rPr>
              <a:t>W.K. Hastings: Monte Carlo Sampling Methods Using Markov Chains and Their Applications. In </a:t>
            </a:r>
            <a:r>
              <a:rPr lang="en-GB" sz="1000" i="1" dirty="0" err="1">
                <a:solidFill>
                  <a:schemeClr val="accent3"/>
                </a:solidFill>
                <a:latin typeface="Arial" panose="020B0604020202020204" pitchFamily="34" charset="0"/>
              </a:rPr>
              <a:t>Biometrika</a:t>
            </a:r>
            <a:r>
              <a:rPr lang="en-GB" sz="1000" dirty="0">
                <a:solidFill>
                  <a:schemeClr val="accent3"/>
                </a:solidFill>
                <a:latin typeface="Arial" panose="020B0604020202020204" pitchFamily="34" charset="0"/>
              </a:rPr>
              <a:t>, 1970.</a:t>
            </a:r>
            <a:endParaRPr lang="en-GB" sz="1000" dirty="0">
              <a:solidFill>
                <a:schemeClr val="accent3"/>
              </a:solidFill>
            </a:endParaRPr>
          </a:p>
        </p:txBody>
      </p:sp>
    </p:spTree>
    <p:extLst>
      <p:ext uri="{BB962C8B-B14F-4D97-AF65-F5344CB8AC3E}">
        <p14:creationId xmlns:p14="http://schemas.microsoft.com/office/powerpoint/2010/main" val="3691640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C137-3AD8-D347-B8A3-A17C45C61FFE}"/>
              </a:ext>
            </a:extLst>
          </p:cNvPr>
          <p:cNvSpPr>
            <a:spLocks noGrp="1"/>
          </p:cNvSpPr>
          <p:nvPr>
            <p:ph type="title"/>
          </p:nvPr>
        </p:nvSpPr>
        <p:spPr/>
        <p:txBody>
          <a:bodyPr/>
          <a:lstStyle/>
          <a:p>
            <a:r>
              <a:rPr lang="en-GB" dirty="0"/>
              <a:t>Proposal Distribution in MH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2D91BF-9268-554C-8175-51983A6C9153}"/>
                  </a:ext>
                </a:extLst>
              </p:cNvPr>
              <p:cNvSpPr>
                <a:spLocks noGrp="1"/>
              </p:cNvSpPr>
              <p:nvPr>
                <p:ph idx="1"/>
              </p:nvPr>
            </p:nvSpPr>
            <p:spPr/>
            <p:txBody>
              <a:bodyPr>
                <a:normAutofit fontScale="92500" lnSpcReduction="20000"/>
              </a:bodyPr>
              <a:lstStyle/>
              <a:p>
                <a:r>
                  <a:rPr lang="en-GB" dirty="0"/>
                  <a:t>Proposal distribution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𝒯</m:t>
                        </m:r>
                      </m:e>
                      <m:sup>
                        <m:r>
                          <a:rPr lang="de-DE" b="0" i="1" smtClean="0">
                            <a:latin typeface="Cambria Math" panose="02040503050406030204" pitchFamily="18" charset="0"/>
                            <a:ea typeface="Cambria Math" panose="02040503050406030204" pitchFamily="18" charset="0"/>
                          </a:rPr>
                          <m:t>𝑄</m:t>
                        </m:r>
                      </m:sup>
                    </m:sSup>
                  </m:oMath>
                </a14:m>
                <a:r>
                  <a:rPr lang="en-GB" dirty="0"/>
                  <a:t> defines a transition model over state space </a:t>
                </a:r>
                <a14:m>
                  <m:oMath xmlns:m="http://schemas.openxmlformats.org/officeDocument/2006/math">
                    <m:r>
                      <a:rPr lang="en-GB"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endParaRPr lang="en-GB" dirty="0"/>
              </a:p>
              <a:p>
                <a:pPr lvl="1"/>
                <a:r>
                  <a:rPr lang="en-GB" dirty="0"/>
                  <a:t>For each state </a:t>
                </a:r>
                <a14:m>
                  <m:oMath xmlns:m="http://schemas.openxmlformats.org/officeDocument/2006/math">
                    <m:r>
                      <a:rPr lang="de-DE" b="1" i="1" smtClean="0">
                        <a:latin typeface="Cambria Math" panose="02040503050406030204" pitchFamily="18" charset="0"/>
                        <a:ea typeface="Cambria Math" panose="02040503050406030204" pitchFamily="18" charset="0"/>
                      </a:rPr>
                      <m:t>𝒓</m:t>
                    </m:r>
                  </m:oMath>
                </a14:m>
                <a:r>
                  <a:rPr lang="en-GB" dirty="0"/>
                  <a: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oMath>
                </a14:m>
                <a:r>
                  <a:rPr lang="en-GB" dirty="0"/>
                  <a:t> defines a distribution over possible successor states in </a:t>
                </a:r>
                <a14:m>
                  <m:oMath xmlns:m="http://schemas.openxmlformats.org/officeDocument/2006/math">
                    <m:r>
                      <a:rPr lang="en-GB"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oMath>
                </a14:m>
                <a:r>
                  <a:rPr lang="en-GB" dirty="0"/>
                  <a:t>, from which one randomly selects a candidate next state </a:t>
                </a:r>
                <a14:m>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smtClean="0">
                            <a:latin typeface="Cambria Math" panose="02040503050406030204" pitchFamily="18" charset="0"/>
                            <a:ea typeface="Cambria Math" panose="02040503050406030204" pitchFamily="18" charset="0"/>
                          </a:rPr>
                          <m:t>′</m:t>
                        </m:r>
                      </m:sup>
                    </m:sSup>
                  </m:oMath>
                </a14:m>
                <a:endParaRPr lang="en-GB" dirty="0"/>
              </a:p>
              <a:p>
                <a:pPr lvl="2"/>
                <a:r>
                  <a:rPr lang="en-GB" dirty="0"/>
                  <a:t>Either accept proposal and transition to </a:t>
                </a:r>
                <a14:m>
                  <m:oMath xmlns:m="http://schemas.openxmlformats.org/officeDocument/2006/math">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oMath>
                </a14:m>
                <a:endParaRPr lang="en-GB" dirty="0"/>
              </a:p>
              <a:p>
                <a:pPr lvl="2"/>
                <a:r>
                  <a:rPr lang="en-GB" dirty="0"/>
                  <a:t>Or reject proposal and stay at </a:t>
                </a:r>
                <a14:m>
                  <m:oMath xmlns:m="http://schemas.openxmlformats.org/officeDocument/2006/math">
                    <m:r>
                      <a:rPr lang="de-DE" b="1" i="1">
                        <a:latin typeface="Cambria Math" panose="02040503050406030204" pitchFamily="18" charset="0"/>
                        <a:ea typeface="Cambria Math" panose="02040503050406030204" pitchFamily="18" charset="0"/>
                      </a:rPr>
                      <m:t>𝒓</m:t>
                    </m:r>
                  </m:oMath>
                </a14:m>
                <a:endParaRPr lang="en-GB" dirty="0"/>
              </a:p>
              <a:p>
                <a:pPr lvl="1"/>
                <a:r>
                  <a:rPr lang="en-GB" dirty="0"/>
                  <a:t>For each pair of states </a:t>
                </a:r>
                <a14:m>
                  <m:oMath xmlns:m="http://schemas.openxmlformats.org/officeDocument/2006/math">
                    <m:r>
                      <a:rPr lang="de-DE" b="1" i="1">
                        <a:latin typeface="Cambria Math" panose="02040503050406030204" pitchFamily="18" charset="0"/>
                        <a:ea typeface="Cambria Math" panose="02040503050406030204" pitchFamily="18" charset="0"/>
                      </a:rPr>
                      <m:t>𝒓</m:t>
                    </m:r>
                    <m:r>
                      <a:rPr lang="de-DE" b="0" i="0" smtClean="0">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oMath>
                </a14:m>
                <a:r>
                  <a:rPr lang="en-GB" dirty="0"/>
                  <a:t>, there exists an </a:t>
                </a:r>
                <a:r>
                  <a:rPr lang="en-GB" i="1" dirty="0"/>
                  <a:t>acceptance</a:t>
                </a:r>
                <a:r>
                  <a:rPr lang="en-GB" dirty="0"/>
                  <a:t> probability </a:t>
                </a:r>
                <a14:m>
                  <m:oMath xmlns:m="http://schemas.openxmlformats.org/officeDocument/2006/math">
                    <m:r>
                      <a:rPr lang="en-GB" i="1" smtClean="0">
                        <a:latin typeface="Cambria Math" panose="02040503050406030204" pitchFamily="18" charset="0"/>
                        <a:ea typeface="Cambria Math" panose="02040503050406030204" pitchFamily="18" charset="0"/>
                      </a:rPr>
                      <m:t>𝒜</m:t>
                    </m:r>
                    <m:d>
                      <m:dPr>
                        <m:ctrlPr>
                          <a:rPr lang="de-DE" b="0" i="1" smtClean="0">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smtClean="0">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oMath>
                </a14:m>
                <a:endParaRPr lang="en-GB" dirty="0"/>
              </a:p>
              <a:p>
                <a:pPr lvl="1"/>
                <a:r>
                  <a:rPr lang="en-GB" dirty="0"/>
                  <a:t>Actual transition model of Markov chain:</a:t>
                </a:r>
              </a:p>
              <a:p>
                <a:pPr lvl="1"/>
                <a:endParaRPr lang="en-GB" dirty="0"/>
              </a:p>
              <a:p>
                <a:pPr lvl="1"/>
                <a:endParaRPr lang="en-GB" dirty="0"/>
              </a:p>
              <a:p>
                <a:pPr lvl="1"/>
                <a:endParaRPr lang="en-GB" dirty="0"/>
              </a:p>
              <a:p>
                <a:pPr lvl="1"/>
                <a:endParaRPr lang="en-GB" dirty="0"/>
              </a:p>
              <a:p>
                <a:pPr lvl="1"/>
                <a:endParaRPr lang="en-GB" dirty="0"/>
              </a:p>
              <a:p>
                <a:pPr lvl="1"/>
                <a:r>
                  <a:rPr lang="en-GB" dirty="0"/>
                  <a:t>Choice of proposal distribution arbitrary as long as it induces a regular chain</a:t>
                </a:r>
              </a:p>
            </p:txBody>
          </p:sp>
        </mc:Choice>
        <mc:Fallback xmlns="">
          <p:sp>
            <p:nvSpPr>
              <p:cNvPr id="3" name="Content Placeholder 2">
                <a:extLst>
                  <a:ext uri="{FF2B5EF4-FFF2-40B4-BE49-F238E27FC236}">
                    <a16:creationId xmlns:a16="http://schemas.microsoft.com/office/drawing/2014/main" id="{052D91BF-9268-554C-8175-51983A6C9153}"/>
                  </a:ext>
                </a:extLst>
              </p:cNvPr>
              <p:cNvSpPr>
                <a:spLocks noGrp="1" noRot="1" noChangeAspect="1" noMove="1" noResize="1" noEditPoints="1" noAdjustHandles="1" noChangeArrowheads="1" noChangeShapeType="1" noTextEdit="1"/>
              </p:cNvSpPr>
              <p:nvPr>
                <p:ph idx="1"/>
              </p:nvPr>
            </p:nvSpPr>
            <p:spPr>
              <a:blipFill>
                <a:blip r:embed="rId2"/>
                <a:stretch>
                  <a:fillRect l="-1286" t="-3030"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7BCC687-B02F-E048-AE3C-952B0348EF20}"/>
              </a:ext>
            </a:extLst>
          </p:cNvPr>
          <p:cNvSpPr>
            <a:spLocks noGrp="1"/>
          </p:cNvSpPr>
          <p:nvPr>
            <p:ph type="sldNum" sz="quarter" idx="12"/>
          </p:nvPr>
        </p:nvSpPr>
        <p:spPr/>
        <p:txBody>
          <a:bodyPr/>
          <a:lstStyle/>
          <a:p>
            <a:fld id="{67C9959E-8E6B-B04C-9955-EA096F41CA7A}" type="slidenum">
              <a:rPr lang="en-GB" smtClean="0"/>
              <a:t>51</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393211-C9A9-EF4F-B99B-37079567B68A}"/>
                  </a:ext>
                </a:extLst>
              </p:cNvPr>
              <p:cNvSpPr/>
              <p:nvPr/>
            </p:nvSpPr>
            <p:spPr>
              <a:xfrm>
                <a:off x="1280160" y="4023070"/>
                <a:ext cx="8010144" cy="117468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i="1" smtClean="0">
                          <a:latin typeface="Cambria Math" panose="02040503050406030204" pitchFamily="18" charset="0"/>
                          <a:ea typeface="Cambria Math" panose="02040503050406030204" pitchFamily="18" charset="0"/>
                        </a:rPr>
                        <m:t>𝒯</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m>
                            <m:mPr>
                              <m:mcs>
                                <m:mc>
                                  <m:mcPr>
                                    <m:count m:val="2"/>
                                    <m:mcJc m:val="center"/>
                                  </m:mcPr>
                                </m:mc>
                              </m:mcs>
                              <m:ctrlPr>
                                <a:rPr lang="de-DE" i="1" smtClean="0">
                                  <a:latin typeface="Cambria Math" panose="02040503050406030204" pitchFamily="18" charset="0"/>
                                  <a:ea typeface="Cambria Math" panose="02040503050406030204" pitchFamily="18" charset="0"/>
                                </a:rPr>
                              </m:ctrlPr>
                            </m:mPr>
                            <m:m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                                              </m:t>
                                </m:r>
                              </m:e>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r>
                                  <a:rPr lang="de-DE" b="1" i="1" smtClean="0">
                                    <a:latin typeface="Cambria Math" panose="02040503050406030204" pitchFamily="18" charset="0"/>
                                    <a:ea typeface="Cambria Math" panose="02040503050406030204" pitchFamily="18" charset="0"/>
                                  </a:rPr>
                                  <m:t>        </m:t>
                                </m:r>
                              </m:e>
                            </m:mr>
                            <m:m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sub>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e>
                                    </m:d>
                                  </m:e>
                                </m:nary>
                              </m:e>
                              <m:e>
                                <m:r>
                                  <a:rPr lang="de-DE" i="1">
                                    <a:latin typeface="Cambria Math" panose="02040503050406030204" pitchFamily="18" charset="0"/>
                                    <a:ea typeface="Cambria Math" panose="02040503050406030204" pitchFamily="18" charset="0"/>
                                  </a:rPr>
                                  <m:t>𝑜𝑡h𝑒𝑟𝑤𝑖𝑠𝑒</m:t>
                                </m:r>
                              </m:e>
                            </m:mr>
                          </m:m>
                        </m:e>
                      </m:d>
                    </m:oMath>
                  </m:oMathPara>
                </a14:m>
                <a:endParaRPr lang="en-GB" dirty="0"/>
              </a:p>
            </p:txBody>
          </p:sp>
        </mc:Choice>
        <mc:Fallback xmlns="">
          <p:sp>
            <p:nvSpPr>
              <p:cNvPr id="5" name="Rectangle 4">
                <a:extLst>
                  <a:ext uri="{FF2B5EF4-FFF2-40B4-BE49-F238E27FC236}">
                    <a16:creationId xmlns:a16="http://schemas.microsoft.com/office/drawing/2014/main" id="{9B393211-C9A9-EF4F-B99B-37079567B68A}"/>
                  </a:ext>
                </a:extLst>
              </p:cNvPr>
              <p:cNvSpPr>
                <a:spLocks noRot="1" noChangeAspect="1" noMove="1" noResize="1" noEditPoints="1" noAdjustHandles="1" noChangeArrowheads="1" noChangeShapeType="1" noTextEdit="1"/>
              </p:cNvSpPr>
              <p:nvPr/>
            </p:nvSpPr>
            <p:spPr>
              <a:xfrm>
                <a:off x="1280160" y="4023070"/>
                <a:ext cx="8010144" cy="1174681"/>
              </a:xfrm>
              <a:prstGeom prst="rect">
                <a:avLst/>
              </a:prstGeom>
              <a:blipFill>
                <a:blip r:embed="rId3"/>
                <a:stretch>
                  <a:fillRect t="-49462" b="-106452"/>
                </a:stretch>
              </a:blipFill>
            </p:spPr>
            <p:txBody>
              <a:bodyPr/>
              <a:lstStyle/>
              <a:p>
                <a:r>
                  <a:rPr lang="en-GB">
                    <a:noFill/>
                  </a:rPr>
                  <a:t> </a:t>
                </a:r>
              </a:p>
            </p:txBody>
          </p:sp>
        </mc:Fallback>
      </mc:AlternateContent>
    </p:spTree>
    <p:extLst>
      <p:ext uri="{BB962C8B-B14F-4D97-AF65-F5344CB8AC3E}">
        <p14:creationId xmlns:p14="http://schemas.microsoft.com/office/powerpoint/2010/main" val="16364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526F-722E-BC4B-AB62-73509C0F0969}"/>
              </a:ext>
            </a:extLst>
          </p:cNvPr>
          <p:cNvSpPr>
            <a:spLocks noGrp="1"/>
          </p:cNvSpPr>
          <p:nvPr>
            <p:ph type="title"/>
          </p:nvPr>
        </p:nvSpPr>
        <p:spPr/>
        <p:txBody>
          <a:bodyPr/>
          <a:lstStyle/>
          <a:p>
            <a:r>
              <a:rPr lang="en-GB" dirty="0"/>
              <a:t>Acceptance Probabilities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35467A-14DB-8A46-9BEA-2D4DBE0DF4D7}"/>
                  </a:ext>
                </a:extLst>
              </p:cNvPr>
              <p:cNvSpPr>
                <a:spLocks noGrp="1"/>
              </p:cNvSpPr>
              <p:nvPr>
                <p:ph idx="1"/>
              </p:nvPr>
            </p:nvSpPr>
            <p:spPr>
              <a:xfrm>
                <a:off x="628650" y="1158241"/>
                <a:ext cx="7886700" cy="2564825"/>
              </a:xfrm>
            </p:spPr>
            <p:txBody>
              <a:bodyPr>
                <a:normAutofit fontScale="92500"/>
              </a:bodyPr>
              <a:lstStyle/>
              <a:p>
                <a:r>
                  <a:rPr lang="en-GB" dirty="0"/>
                  <a:t>Given a proposal distribution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oMath>
                </a14:m>
                <a:r>
                  <a:rPr lang="en-GB" dirty="0"/>
                  <a:t>, select acceptance probabilities to obtain desired stationary distribution</a:t>
                </a:r>
              </a:p>
              <a:p>
                <a:pPr lvl="1"/>
                <a:r>
                  <a:rPr lang="en-GB" dirty="0"/>
                  <a:t>Detailed balance equation that has to hold</a:t>
                </a:r>
              </a:p>
              <a:p>
                <a:pPr marL="7938"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en-GB" i="1">
                          <a:latin typeface="Cambria Math" panose="02040503050406030204" pitchFamily="18" charset="0"/>
                          <a:ea typeface="Cambria Math" panose="02040503050406030204" pitchFamily="18" charset="0"/>
                        </a:rPr>
                        <m:t>𝒜</m:t>
                      </m:r>
                      <m:d>
                        <m:dPr>
                          <m:ctrlPr>
                            <a:rPr lang="de-DE" i="1" smtClean="0">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oMath>
                  </m:oMathPara>
                </a14:m>
                <a:endParaRPr lang="en-GB" dirty="0"/>
              </a:p>
              <a:p>
                <a:pPr lvl="1"/>
                <a:r>
                  <a:rPr lang="en-GB" dirty="0"/>
                  <a:t>Set </a:t>
                </a:r>
                <a14:m>
                  <m:oMath xmlns:m="http://schemas.openxmlformats.org/officeDocument/2006/math">
                    <m:r>
                      <a:rPr lang="en-GB" i="1">
                        <a:latin typeface="Cambria Math" panose="02040503050406030204" pitchFamily="18" charset="0"/>
                        <a:ea typeface="Cambria Math" panose="02040503050406030204" pitchFamily="18" charset="0"/>
                      </a:rPr>
                      <m:t>𝒜</m:t>
                    </m:r>
                  </m:oMath>
                </a14:m>
                <a:r>
                  <a:rPr lang="en-GB" dirty="0"/>
                  <a:t> to be</a:t>
                </a:r>
                <a:endParaRPr lang="de-DE" i="1" dirty="0">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min</m:t>
                          </m:r>
                        </m:fName>
                        <m:e>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m:t>
                              </m:r>
                              <m:f>
                                <m:fPr>
                                  <m:ctrlPr>
                                    <a:rPr lang="de-DE" b="0" i="1" smtClean="0">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num>
                                <m:den>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den>
                              </m:f>
                            </m:e>
                          </m:d>
                        </m:e>
                      </m:func>
                    </m:oMath>
                  </m:oMathPara>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E135467A-14DB-8A46-9BEA-2D4DBE0DF4D7}"/>
                  </a:ext>
                </a:extLst>
              </p:cNvPr>
              <p:cNvSpPr>
                <a:spLocks noGrp="1" noRot="1" noChangeAspect="1" noMove="1" noResize="1" noEditPoints="1" noAdjustHandles="1" noChangeArrowheads="1" noChangeShapeType="1" noTextEdit="1"/>
              </p:cNvSpPr>
              <p:nvPr>
                <p:ph idx="1"/>
              </p:nvPr>
            </p:nvSpPr>
            <p:spPr>
              <a:xfrm>
                <a:off x="628650" y="1158241"/>
                <a:ext cx="7886700" cy="2564825"/>
              </a:xfrm>
              <a:blipFill>
                <a:blip r:embed="rId2"/>
                <a:stretch>
                  <a:fillRect l="-1286" t="-295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02EA25B-0120-3342-B93E-5D490E5B1C60}"/>
              </a:ext>
            </a:extLst>
          </p:cNvPr>
          <p:cNvSpPr>
            <a:spLocks noGrp="1"/>
          </p:cNvSpPr>
          <p:nvPr>
            <p:ph type="sldNum" sz="quarter" idx="12"/>
          </p:nvPr>
        </p:nvSpPr>
        <p:spPr/>
        <p:txBody>
          <a:bodyPr/>
          <a:lstStyle/>
          <a:p>
            <a:fld id="{67C9959E-8E6B-B04C-9955-EA096F41CA7A}" type="slidenum">
              <a:rPr lang="en-GB" smtClean="0"/>
              <a:t>52</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835CE9-121F-0240-AF1B-E705F7D29A9F}"/>
                  </a:ext>
                </a:extLst>
              </p:cNvPr>
              <p:cNvSpPr txBox="1"/>
              <p:nvPr/>
            </p:nvSpPr>
            <p:spPr>
              <a:xfrm>
                <a:off x="790956" y="3723066"/>
                <a:ext cx="7562088" cy="263328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Let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oMath>
                </a14:m>
                <a:r>
                  <a:rPr lang="en-GB" dirty="0"/>
                  <a:t> be any proposal distribution. Consider the Markov chain </a:t>
                </a:r>
                <a14:m>
                  <m:oMath xmlns:m="http://schemas.openxmlformats.org/officeDocument/2006/math">
                    <m:r>
                      <a:rPr lang="de-DE" i="1">
                        <a:latin typeface="Cambria Math" panose="02040503050406030204" pitchFamily="18" charset="0"/>
                        <a:ea typeface="Cambria Math" panose="02040503050406030204" pitchFamily="18" charset="0"/>
                      </a:rPr>
                      <m:t>𝒯</m:t>
                    </m:r>
                    <m:r>
                      <a:rPr lang="de-DE" i="1">
                        <a:latin typeface="Cambria Math" panose="02040503050406030204" pitchFamily="18" charset="0"/>
                        <a:ea typeface="Cambria Math" panose="02040503050406030204" pitchFamily="18" charset="0"/>
                      </a:rPr>
                      <m:t> </m:t>
                    </m:r>
                  </m:oMath>
                </a14:m>
                <a:r>
                  <a:rPr lang="en-GB" dirty="0"/>
                  <a:t>defined by </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𝒯</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m>
                            <m:mPr>
                              <m:mcs>
                                <m:mc>
                                  <m:mcPr>
                                    <m:count m:val="2"/>
                                    <m:mcJc m:val="center"/>
                                  </m:mcPr>
                                </m:mc>
                              </m:mcs>
                              <m:ctrlPr>
                                <a:rPr lang="de-DE" i="1">
                                  <a:latin typeface="Cambria Math" panose="02040503050406030204" pitchFamily="18" charset="0"/>
                                  <a:ea typeface="Cambria Math" panose="02040503050406030204" pitchFamily="18" charset="0"/>
                                </a:rPr>
                              </m:ctrlPr>
                            </m:mPr>
                            <m:m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                                              </m:t>
                                </m:r>
                              </m:e>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r>
                                  <a:rPr lang="de-DE" b="1" i="1">
                                    <a:latin typeface="Cambria Math" panose="02040503050406030204" pitchFamily="18" charset="0"/>
                                    <a:ea typeface="Cambria Math" panose="02040503050406030204" pitchFamily="18" charset="0"/>
                                  </a:rPr>
                                  <m:t>        </m:t>
                                </m:r>
                              </m:e>
                            </m:mr>
                            <m:m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sub>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e>
                                    </m:d>
                                  </m:e>
                                </m:nary>
                              </m:e>
                              <m:e>
                                <m:r>
                                  <a:rPr lang="de-DE" i="1">
                                    <a:latin typeface="Cambria Math" panose="02040503050406030204" pitchFamily="18" charset="0"/>
                                    <a:ea typeface="Cambria Math" panose="02040503050406030204" pitchFamily="18" charset="0"/>
                                  </a:rPr>
                                  <m:t>𝑜𝑡h𝑒𝑟𝑤𝑖𝑠𝑒</m:t>
                                </m:r>
                              </m:e>
                            </m:mr>
                          </m:m>
                        </m:e>
                      </m:d>
                    </m:oMath>
                  </m:oMathPara>
                </a14:m>
                <a:endParaRPr lang="en-GB" dirty="0"/>
              </a:p>
              <a:p>
                <a:r>
                  <a:rPr lang="en-GB" dirty="0"/>
                  <a:t>with </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𝒜</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min</m:t>
                          </m:r>
                        </m:fName>
                        <m:e>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f>
                                <m:fPr>
                                  <m:ctrlPr>
                                    <a:rPr lang="de-DE"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num>
                                <m:den>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den>
                              </m:f>
                            </m:e>
                          </m:d>
                        </m:e>
                      </m:func>
                      <m:r>
                        <a:rPr lang="de-DE" b="0" i="1" smtClean="0">
                          <a:latin typeface="Cambria Math" panose="02040503050406030204" pitchFamily="18" charset="0"/>
                          <a:ea typeface="Cambria Math" panose="02040503050406030204" pitchFamily="18" charset="0"/>
                        </a:rPr>
                        <m:t>.</m:t>
                      </m:r>
                    </m:oMath>
                  </m:oMathPara>
                </a14:m>
                <a:endParaRPr lang="en-GB" dirty="0"/>
              </a:p>
              <a:p>
                <a:r>
                  <a:rPr lang="en-GB" dirty="0"/>
                  <a:t>If </a:t>
                </a:r>
                <a14:m>
                  <m:oMath xmlns:m="http://schemas.openxmlformats.org/officeDocument/2006/math">
                    <m:r>
                      <a:rPr lang="de-DE" i="1">
                        <a:latin typeface="Cambria Math" panose="02040503050406030204" pitchFamily="18" charset="0"/>
                        <a:ea typeface="Cambria Math" panose="02040503050406030204" pitchFamily="18" charset="0"/>
                      </a:rPr>
                      <m:t>𝒯</m:t>
                    </m:r>
                    <m:r>
                      <a:rPr lang="de-DE" i="1">
                        <a:latin typeface="Cambria Math" panose="02040503050406030204" pitchFamily="18" charset="0"/>
                        <a:ea typeface="Cambria Math" panose="02040503050406030204" pitchFamily="18" charset="0"/>
                      </a:rPr>
                      <m:t> </m:t>
                    </m:r>
                  </m:oMath>
                </a14:m>
                <a:r>
                  <a:rPr lang="en-GB" dirty="0"/>
                  <a:t>is regular, then it has the stationary distribution </a:t>
                </a:r>
                <a14:m>
                  <m:oMath xmlns:m="http://schemas.openxmlformats.org/officeDocument/2006/math">
                    <m:r>
                      <a:rPr lang="en-GB" i="1">
                        <a:latin typeface="Cambria Math" panose="02040503050406030204" pitchFamily="18" charset="0"/>
                        <a:ea typeface="Cambria Math" panose="02040503050406030204" pitchFamily="18" charset="0"/>
                      </a:rPr>
                      <m:t>𝜆</m:t>
                    </m:r>
                  </m:oMath>
                </a14:m>
                <a:r>
                  <a:rPr lang="en-GB" dirty="0"/>
                  <a:t>.</a:t>
                </a:r>
              </a:p>
            </p:txBody>
          </p:sp>
        </mc:Choice>
        <mc:Fallback xmlns="">
          <p:sp>
            <p:nvSpPr>
              <p:cNvPr id="7" name="TextBox 6">
                <a:extLst>
                  <a:ext uri="{FF2B5EF4-FFF2-40B4-BE49-F238E27FC236}">
                    <a16:creationId xmlns:a16="http://schemas.microsoft.com/office/drawing/2014/main" id="{13835CE9-121F-0240-AF1B-E705F7D29A9F}"/>
                  </a:ext>
                </a:extLst>
              </p:cNvPr>
              <p:cNvSpPr txBox="1">
                <a:spLocks noRot="1" noChangeAspect="1" noMove="1" noResize="1" noEditPoints="1" noAdjustHandles="1" noChangeArrowheads="1" noChangeShapeType="1" noTextEdit="1"/>
              </p:cNvSpPr>
              <p:nvPr/>
            </p:nvSpPr>
            <p:spPr>
              <a:xfrm>
                <a:off x="790956" y="3723066"/>
                <a:ext cx="7562088" cy="2633285"/>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75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B945-B3E3-C44B-A243-0959C10E0030}"/>
              </a:ext>
            </a:extLst>
          </p:cNvPr>
          <p:cNvSpPr>
            <a:spLocks noGrp="1"/>
          </p:cNvSpPr>
          <p:nvPr>
            <p:ph type="title"/>
          </p:nvPr>
        </p:nvSpPr>
        <p:spPr/>
        <p:txBody>
          <a:bodyPr/>
          <a:lstStyle/>
          <a:p>
            <a:r>
              <a:rPr lang="en-GB" dirty="0"/>
              <a:t>MH: Algorithm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0553B47-452E-A54F-8C63-8C50619CE2F4}"/>
                  </a:ext>
                </a:extLst>
              </p:cNvPr>
              <p:cNvSpPr>
                <a:spLocks noGrp="1"/>
              </p:cNvSpPr>
              <p:nvPr>
                <p:ph idx="1"/>
              </p:nvPr>
            </p:nvSpPr>
            <p:spPr/>
            <p:txBody>
              <a:bodyPr/>
              <a:lstStyle/>
              <a:p>
                <a:r>
                  <a:rPr lang="en-GB" dirty="0"/>
                  <a:t>Follows the same procedure as Gibbs sampling </a:t>
                </a:r>
                <a:r>
                  <a:rPr lang="en-GB" dirty="0">
                    <a:solidFill>
                      <a:srgbClr val="C00000"/>
                    </a:solidFill>
                  </a:rPr>
                  <a:t>except</a:t>
                </a:r>
                <a:endParaRPr lang="en-GB" dirty="0"/>
              </a:p>
              <a:p>
                <a:pPr lvl="1"/>
                <a:r>
                  <a:rPr lang="en-GB" dirty="0"/>
                  <a:t>Generate a new state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𝒓</m:t>
                        </m:r>
                      </m:e>
                      <m:sub>
                        <m:r>
                          <a:rPr lang="de-DE" b="0" i="1" dirty="0" smtClean="0">
                            <a:latin typeface="Cambria Math" panose="02040503050406030204" pitchFamily="18" charset="0"/>
                          </a:rPr>
                          <m:t>𝑖</m:t>
                        </m:r>
                      </m:sub>
                    </m:sSub>
                  </m:oMath>
                </a14:m>
                <a:r>
                  <a:rPr lang="en-GB" dirty="0"/>
                  <a:t> from proposal distribution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𝒯</m:t>
                        </m:r>
                      </m:e>
                      <m:sup>
                        <m:r>
                          <a:rPr lang="de-DE" i="1">
                            <a:latin typeface="Cambria Math" panose="02040503050406030204" pitchFamily="18" charset="0"/>
                            <a:ea typeface="Cambria Math" panose="02040503050406030204" pitchFamily="18" charset="0"/>
                          </a:rPr>
                          <m:t>𝑄</m:t>
                        </m:r>
                      </m:sup>
                    </m:sSup>
                  </m:oMath>
                </a14:m>
                <a:r>
                  <a:rPr lang="en-GB" dirty="0"/>
                  <a:t> instead of target distribution </a:t>
                </a:r>
                <a14:m>
                  <m:oMath xmlns:m="http://schemas.openxmlformats.org/officeDocument/2006/math">
                    <m:r>
                      <a:rPr lang="en-GB" i="1">
                        <a:latin typeface="Cambria Math" panose="02040503050406030204" pitchFamily="18" charset="0"/>
                        <a:ea typeface="Cambria Math" panose="02040503050406030204" pitchFamily="18" charset="0"/>
                      </a:rPr>
                      <m:t>𝒯</m:t>
                    </m:r>
                  </m:oMath>
                </a14:m>
                <a:endParaRPr lang="en-GB" dirty="0"/>
              </a:p>
              <a:p>
                <a:pPr lvl="1"/>
                <a:r>
                  <a:rPr lang="en-GB" dirty="0"/>
                  <a:t>Pick or discard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𝒓</m:t>
                        </m:r>
                      </m:e>
                      <m:sub>
                        <m:r>
                          <a:rPr lang="de-DE" i="1" dirty="0">
                            <a:latin typeface="Cambria Math" panose="02040503050406030204" pitchFamily="18" charset="0"/>
                          </a:rPr>
                          <m:t>𝑖</m:t>
                        </m:r>
                      </m:sub>
                    </m:sSub>
                  </m:oMath>
                </a14:m>
                <a:r>
                  <a:rPr lang="en-GB" dirty="0"/>
                  <a:t> based on acceptance probability </a:t>
                </a:r>
                <a14:m>
                  <m:oMath xmlns:m="http://schemas.openxmlformats.org/officeDocument/2006/math">
                    <m:r>
                      <a:rPr lang="en-GB" i="1">
                        <a:latin typeface="Cambria Math" panose="02040503050406030204" pitchFamily="18" charset="0"/>
                        <a:ea typeface="Cambria Math" panose="02040503050406030204" pitchFamily="18" charset="0"/>
                      </a:rPr>
                      <m:t>𝒜</m:t>
                    </m:r>
                  </m:oMath>
                </a14:m>
                <a:endParaRPr lang="en-GB" dirty="0"/>
              </a:p>
            </p:txBody>
          </p:sp>
        </mc:Choice>
        <mc:Fallback>
          <p:sp>
            <p:nvSpPr>
              <p:cNvPr id="3" name="Content Placeholder 2">
                <a:extLst>
                  <a:ext uri="{FF2B5EF4-FFF2-40B4-BE49-F238E27FC236}">
                    <a16:creationId xmlns:a16="http://schemas.microsoft.com/office/drawing/2014/main" id="{F0553B47-452E-A54F-8C63-8C50619CE2F4}"/>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F0B9C92-0970-5647-8DF1-9C9AA3D8BF6C}"/>
              </a:ext>
            </a:extLst>
          </p:cNvPr>
          <p:cNvSpPr>
            <a:spLocks noGrp="1"/>
          </p:cNvSpPr>
          <p:nvPr>
            <p:ph type="sldNum" sz="quarter" idx="12"/>
          </p:nvPr>
        </p:nvSpPr>
        <p:spPr/>
        <p:txBody>
          <a:bodyPr/>
          <a:lstStyle/>
          <a:p>
            <a:fld id="{67C9959E-8E6B-B04C-9955-EA096F41CA7A}" type="slidenum">
              <a:rPr lang="en-GB" smtClean="0"/>
              <a:t>53</a:t>
            </a:fld>
            <a:endParaRPr lang="en-GB"/>
          </a:p>
        </p:txBody>
      </p:sp>
      <p:pic>
        <p:nvPicPr>
          <p:cNvPr id="5" name="Picture 4">
            <a:extLst>
              <a:ext uri="{FF2B5EF4-FFF2-40B4-BE49-F238E27FC236}">
                <a16:creationId xmlns:a16="http://schemas.microsoft.com/office/drawing/2014/main" id="{80C2D6D9-3553-5D44-AB12-1A3DDF58FB72}"/>
              </a:ext>
            </a:extLst>
          </p:cNvPr>
          <p:cNvPicPr>
            <a:picLocks noChangeAspect="1"/>
          </p:cNvPicPr>
          <p:nvPr/>
        </p:nvPicPr>
        <p:blipFill rotWithShape="1">
          <a:blip r:embed="rId3"/>
          <a:srcRect t="1196" b="1"/>
          <a:stretch/>
        </p:blipFill>
        <p:spPr>
          <a:xfrm>
            <a:off x="1543050" y="3431177"/>
            <a:ext cx="5943600" cy="2622550"/>
          </a:xfrm>
          <a:prstGeom prst="rect">
            <a:avLst/>
          </a:prstGeom>
        </p:spPr>
      </p:pic>
      <p:sp>
        <p:nvSpPr>
          <p:cNvPr id="6" name="Oval 5">
            <a:extLst>
              <a:ext uri="{FF2B5EF4-FFF2-40B4-BE49-F238E27FC236}">
                <a16:creationId xmlns:a16="http://schemas.microsoft.com/office/drawing/2014/main" id="{B2BBA1E3-DBF4-7E49-B682-828EEA7D4134}"/>
              </a:ext>
            </a:extLst>
          </p:cNvPr>
          <p:cNvSpPr/>
          <p:nvPr/>
        </p:nvSpPr>
        <p:spPr>
          <a:xfrm>
            <a:off x="2377440" y="5007429"/>
            <a:ext cx="5259978" cy="5834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4080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EF58-E6FC-6741-B3AB-83A392A2BA7F}"/>
              </a:ext>
            </a:extLst>
          </p:cNvPr>
          <p:cNvSpPr>
            <a:spLocks noGrp="1"/>
          </p:cNvSpPr>
          <p:nvPr>
            <p:ph type="title"/>
          </p:nvPr>
        </p:nvSpPr>
        <p:spPr/>
        <p:txBody>
          <a:bodyPr/>
          <a:lstStyle/>
          <a:p>
            <a:r>
              <a:rPr lang="en-GB" dirty="0"/>
              <a:t>Lifted MCMC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B6F72B-657E-7948-A257-204F5C065CE1}"/>
                  </a:ext>
                </a:extLst>
              </p:cNvPr>
              <p:cNvSpPr>
                <a:spLocks noGrp="1"/>
              </p:cNvSpPr>
              <p:nvPr>
                <p:ph idx="1"/>
              </p:nvPr>
            </p:nvSpPr>
            <p:spPr>
              <a:xfrm>
                <a:off x="628650" y="1158241"/>
                <a:ext cx="7886700" cy="4420956"/>
              </a:xfrm>
            </p:spPr>
            <p:txBody>
              <a:bodyPr>
                <a:normAutofit fontScale="92500" lnSpcReduction="10000"/>
              </a:bodyPr>
              <a:lstStyle/>
              <a:p>
                <a:r>
                  <a:rPr lang="en-GB" dirty="0">
                    <a:solidFill>
                      <a:srgbClr val="C00000"/>
                    </a:solidFill>
                  </a:rPr>
                  <a:t>No direct transformation</a:t>
                </a:r>
                <a:r>
                  <a:rPr lang="en-GB" dirty="0"/>
                  <a:t> of MCMC to lifted models</a:t>
                </a:r>
              </a:p>
              <a:p>
                <a:pPr lvl="1"/>
                <a:r>
                  <a:rPr lang="en-GB" dirty="0"/>
                  <a:t>But: application of the lifting idea to Markov chains</a:t>
                </a:r>
              </a:p>
              <a:p>
                <a:r>
                  <a:rPr lang="en-GB" dirty="0">
                    <a:solidFill>
                      <a:schemeClr val="accent1"/>
                    </a:solidFill>
                  </a:rPr>
                  <a:t>Exchangeable</a:t>
                </a:r>
                <a:r>
                  <a:rPr lang="en-GB" dirty="0"/>
                  <a:t> Boolean randvars </a:t>
                </a:r>
                <a14:m>
                  <m:oMath xmlns:m="http://schemas.openxmlformats.org/officeDocument/2006/math">
                    <m:r>
                      <a:rPr lang="en-GB" b="1" i="1" dirty="0" smtClean="0">
                        <a:latin typeface="Cambria Math" panose="02040503050406030204" pitchFamily="18" charset="0"/>
                      </a:rPr>
                      <m:t>𝑹</m:t>
                    </m:r>
                  </m:oMath>
                </a14:m>
                <a:endParaRPr lang="en-GB" b="1" dirty="0"/>
              </a:p>
              <a:p>
                <a:pPr lvl="1"/>
                <a:r>
                  <a:rPr lang="en-GB" dirty="0"/>
                  <a:t>If for every assignment to all randvars in </a:t>
                </a:r>
                <a14:m>
                  <m:oMath xmlns:m="http://schemas.openxmlformats.org/officeDocument/2006/math">
                    <m:r>
                      <a:rPr lang="de-DE" b="1" i="1" dirty="0" smtClean="0">
                        <a:latin typeface="Cambria Math" panose="02040503050406030204" pitchFamily="18" charset="0"/>
                        <a:ea typeface="Cambria Math" panose="02040503050406030204" pitchFamily="18" charset="0"/>
                      </a:rPr>
                      <m:t>𝑹</m:t>
                    </m:r>
                  </m:oMath>
                </a14:m>
                <a:r>
                  <a:rPr lang="en-GB" dirty="0"/>
                  <a:t>, i.e., </a:t>
                </a:r>
                <a14:m>
                  <m:oMath xmlns:m="http://schemas.openxmlformats.org/officeDocument/2006/math">
                    <m:r>
                      <a:rPr lang="de-DE" b="1" i="1" smtClean="0">
                        <a:latin typeface="Cambria Math" panose="02040503050406030204" pitchFamily="18" charset="0"/>
                      </a:rPr>
                      <m:t>𝒓</m:t>
                    </m:r>
                    <m:r>
                      <a:rPr lang="de-DE" b="1"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0,1</m:t>
                            </m:r>
                          </m:e>
                        </m:d>
                      </m:e>
                      <m:sup>
                        <m:r>
                          <a:rPr lang="de-DE" b="0" i="1" smtClean="0">
                            <a:latin typeface="Cambria Math" panose="02040503050406030204" pitchFamily="18" charset="0"/>
                          </a:rPr>
                          <m:t>𝑘</m:t>
                        </m:r>
                      </m:sup>
                    </m:sSup>
                  </m:oMath>
                </a14:m>
                <a:r>
                  <a:rPr lang="en-GB" dirty="0"/>
                  <a:t>, and every permutation </a:t>
                </a:r>
                <a14:m>
                  <m:oMath xmlns:m="http://schemas.openxmlformats.org/officeDocument/2006/math">
                    <m:r>
                      <a:rPr lang="en-GB" i="1" dirty="0" smtClean="0">
                        <a:latin typeface="Cambria Math" panose="02040503050406030204" pitchFamily="18" charset="0"/>
                        <a:ea typeface="Cambria Math" panose="02040503050406030204" pitchFamily="18" charset="0"/>
                      </a:rPr>
                      <m:t>𝔤</m:t>
                    </m:r>
                  </m:oMath>
                </a14:m>
                <a:r>
                  <a:rPr lang="en-GB" dirty="0"/>
                  <a:t> on </a:t>
                </a:r>
                <a14:m>
                  <m:oMath xmlns:m="http://schemas.openxmlformats.org/officeDocument/2006/math">
                    <m:sSup>
                      <m:sSupPr>
                        <m:ctrlPr>
                          <a:rPr lang="de-DE" i="1">
                            <a:latin typeface="Cambria Math" panose="02040503050406030204" pitchFamily="18" charset="0"/>
                          </a:rPr>
                        </m:ctrlPr>
                      </m:sSupPr>
                      <m:e>
                        <m:d>
                          <m:dPr>
                            <m:begChr m:val="{"/>
                            <m:endChr m:val="}"/>
                            <m:ctrlPr>
                              <a:rPr lang="de-DE" i="1">
                                <a:latin typeface="Cambria Math" panose="02040503050406030204" pitchFamily="18" charset="0"/>
                              </a:rPr>
                            </m:ctrlPr>
                          </m:dPr>
                          <m:e>
                            <m:r>
                              <a:rPr lang="de-DE" i="1">
                                <a:latin typeface="Cambria Math" panose="02040503050406030204" pitchFamily="18" charset="0"/>
                              </a:rPr>
                              <m:t>0,1</m:t>
                            </m:r>
                          </m:e>
                        </m:d>
                      </m:e>
                      <m:sup>
                        <m:r>
                          <a:rPr lang="de-DE" i="1">
                            <a:latin typeface="Cambria Math" panose="02040503050406030204" pitchFamily="18" charset="0"/>
                          </a:rPr>
                          <m:t>𝑘</m:t>
                        </m:r>
                      </m:sup>
                    </m:sSup>
                  </m:oMath>
                </a14:m>
                <a:r>
                  <a:rPr lang="en-GB" dirty="0"/>
                  <a:t>, </a:t>
                </a: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en-GB" b="1" i="1" dirty="0">
                              <a:latin typeface="Cambria Math" panose="02040503050406030204" pitchFamily="18" charset="0"/>
                            </a:rPr>
                            <m:t>𝑹</m:t>
                          </m:r>
                          <m:r>
                            <a:rPr lang="de-DE" b="0" i="1" dirty="0" smtClean="0">
                              <a:latin typeface="Cambria Math" panose="02040503050406030204" pitchFamily="18" charset="0"/>
                            </a:rPr>
                            <m:t>=</m:t>
                          </m:r>
                          <m:r>
                            <a:rPr lang="de-DE" b="1" i="1">
                              <a:latin typeface="Cambria Math" panose="02040503050406030204" pitchFamily="18" charset="0"/>
                            </a:rPr>
                            <m:t>𝒓</m:t>
                          </m:r>
                        </m:e>
                      </m:d>
                      <m:r>
                        <a:rPr lang="de-DE" b="0" i="1" dirty="0" smtClean="0">
                          <a:latin typeface="Cambria Math" panose="02040503050406030204" pitchFamily="18" charset="0"/>
                        </a:rPr>
                        <m:t>=</m:t>
                      </m:r>
                      <m:r>
                        <a:rPr lang="en-GB" i="1" dirty="0">
                          <a:latin typeface="Cambria Math" panose="02040503050406030204" pitchFamily="18" charset="0"/>
                        </a:rPr>
                        <m:t>𝑃</m:t>
                      </m:r>
                      <m:d>
                        <m:dPr>
                          <m:ctrlPr>
                            <a:rPr lang="de-DE" i="1" dirty="0">
                              <a:latin typeface="Cambria Math" panose="02040503050406030204" pitchFamily="18" charset="0"/>
                            </a:rPr>
                          </m:ctrlPr>
                        </m:dPr>
                        <m:e>
                          <m:r>
                            <a:rPr lang="en-GB" b="1" i="1" dirty="0">
                              <a:latin typeface="Cambria Math" panose="02040503050406030204" pitchFamily="18" charset="0"/>
                            </a:rPr>
                            <m:t>𝑹</m:t>
                          </m:r>
                          <m:r>
                            <a:rPr lang="de-DE" i="1" dirty="0">
                              <a:latin typeface="Cambria Math" panose="02040503050406030204" pitchFamily="18" charset="0"/>
                            </a:rPr>
                            <m:t>=</m:t>
                          </m:r>
                          <m:sSup>
                            <m:sSupPr>
                              <m:ctrlPr>
                                <a:rPr lang="de-DE" b="1" i="1">
                                  <a:latin typeface="Cambria Math" panose="02040503050406030204" pitchFamily="18" charset="0"/>
                                </a:rPr>
                              </m:ctrlPr>
                            </m:sSupPr>
                            <m:e>
                              <m:r>
                                <a:rPr lang="de-DE" b="1" i="1">
                                  <a:latin typeface="Cambria Math" panose="02040503050406030204" pitchFamily="18" charset="0"/>
                                </a:rPr>
                                <m:t>𝒓</m:t>
                              </m:r>
                            </m:e>
                            <m:sup>
                              <m:r>
                                <a:rPr lang="en-GB" i="1" dirty="0">
                                  <a:latin typeface="Cambria Math" panose="02040503050406030204" pitchFamily="18" charset="0"/>
                                  <a:ea typeface="Cambria Math" panose="02040503050406030204" pitchFamily="18" charset="0"/>
                                </a:rPr>
                                <m:t>𝔤</m:t>
                              </m:r>
                            </m:sup>
                          </m:sSup>
                        </m:e>
                      </m:d>
                    </m:oMath>
                  </m:oMathPara>
                </a14:m>
                <a:endParaRPr lang="en-GB" dirty="0"/>
              </a:p>
              <a:p>
                <a:pPr lvl="1"/>
                <a:r>
                  <a:rPr lang="en-GB" dirty="0"/>
                  <a:t>Can find these so called </a:t>
                </a:r>
                <a:r>
                  <a:rPr lang="en-GB" dirty="0">
                    <a:solidFill>
                      <a:schemeClr val="accent1"/>
                    </a:solidFill>
                  </a:rPr>
                  <a:t>automorphism groups </a:t>
                </a:r>
                <a:r>
                  <a:rPr lang="en-GB" dirty="0"/>
                  <a:t>using </a:t>
                </a:r>
                <a:r>
                  <a:rPr lang="en-GB" i="1" dirty="0"/>
                  <a:t>colour passing</a:t>
                </a:r>
              </a:p>
              <a:p>
                <a:r>
                  <a:rPr lang="en-GB" dirty="0"/>
                  <a:t>Then, there are </a:t>
                </a:r>
                <a14:m>
                  <m:oMath xmlns:m="http://schemas.openxmlformats.org/officeDocument/2006/math">
                    <m:r>
                      <a:rPr lang="de-DE" b="0" i="1" dirty="0" smtClean="0">
                        <a:latin typeface="Cambria Math" panose="02040503050406030204" pitchFamily="18" charset="0"/>
                      </a:rPr>
                      <m:t>𝑘</m:t>
                    </m:r>
                    <m:r>
                      <a:rPr lang="de-DE" b="0" i="1" dirty="0" smtClean="0">
                        <a:latin typeface="Cambria Math" panose="02040503050406030204" pitchFamily="18" charset="0"/>
                      </a:rPr>
                      <m:t>+1</m:t>
                    </m:r>
                  </m:oMath>
                </a14:m>
                <a:r>
                  <a:rPr lang="en-GB" dirty="0"/>
                  <a:t> </a:t>
                </a:r>
                <a:r>
                  <a:rPr lang="en-GB" dirty="0">
                    <a:solidFill>
                      <a:schemeClr val="accent1"/>
                    </a:solidFill>
                  </a:rPr>
                  <a:t>orbits</a:t>
                </a:r>
                <a:r>
                  <a:rPr lang="en-GB" dirty="0"/>
                  <a:t> each containing the randvar assignments</a:t>
                </a:r>
              </a:p>
              <a:p>
                <a:pPr lvl="1"/>
                <a:r>
                  <a:rPr lang="en-GB" dirty="0"/>
                  <a:t>Here: Orbit ≈ equivalence class where elements within each class are mapped to the same probability</a:t>
                </a:r>
              </a:p>
            </p:txBody>
          </p:sp>
        </mc:Choice>
        <mc:Fallback xmlns="">
          <p:sp>
            <p:nvSpPr>
              <p:cNvPr id="3" name="Content Placeholder 2">
                <a:extLst>
                  <a:ext uri="{FF2B5EF4-FFF2-40B4-BE49-F238E27FC236}">
                    <a16:creationId xmlns:a16="http://schemas.microsoft.com/office/drawing/2014/main" id="{79B6F72B-657E-7948-A257-204F5C065CE1}"/>
                  </a:ext>
                </a:extLst>
              </p:cNvPr>
              <p:cNvSpPr>
                <a:spLocks noGrp="1" noRot="1" noChangeAspect="1" noMove="1" noResize="1" noEditPoints="1" noAdjustHandles="1" noChangeArrowheads="1" noChangeShapeType="1" noTextEdit="1"/>
              </p:cNvSpPr>
              <p:nvPr>
                <p:ph idx="1"/>
              </p:nvPr>
            </p:nvSpPr>
            <p:spPr>
              <a:xfrm>
                <a:off x="628650" y="1158241"/>
                <a:ext cx="7886700" cy="4420956"/>
              </a:xfrm>
              <a:blipFill>
                <a:blip r:embed="rId2"/>
                <a:stretch>
                  <a:fillRect l="-1286" t="-257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0F139FB-AB18-704A-8481-4F4EDF9E07C4}"/>
              </a:ext>
            </a:extLst>
          </p:cNvPr>
          <p:cNvSpPr>
            <a:spLocks noGrp="1"/>
          </p:cNvSpPr>
          <p:nvPr>
            <p:ph type="sldNum" sz="quarter" idx="12"/>
          </p:nvPr>
        </p:nvSpPr>
        <p:spPr/>
        <p:txBody>
          <a:bodyPr/>
          <a:lstStyle/>
          <a:p>
            <a:fld id="{67C9959E-8E6B-B04C-9955-EA096F41CA7A}" type="slidenum">
              <a:rPr lang="en-GB" smtClean="0"/>
              <a:t>54</a:t>
            </a:fld>
            <a:endParaRPr lang="en-GB" dirty="0"/>
          </a:p>
        </p:txBody>
      </p:sp>
      <p:pic>
        <p:nvPicPr>
          <p:cNvPr id="5" name="Picture 4">
            <a:extLst>
              <a:ext uri="{FF2B5EF4-FFF2-40B4-BE49-F238E27FC236}">
                <a16:creationId xmlns:a16="http://schemas.microsoft.com/office/drawing/2014/main" id="{91794C7C-FA82-9B4E-B4F3-52E638E0F65B}"/>
              </a:ext>
            </a:extLst>
          </p:cNvPr>
          <p:cNvPicPr>
            <a:picLocks noChangeAspect="1"/>
          </p:cNvPicPr>
          <p:nvPr/>
        </p:nvPicPr>
        <p:blipFill>
          <a:blip r:embed="rId3"/>
          <a:stretch>
            <a:fillRect/>
          </a:stretch>
        </p:blipFill>
        <p:spPr>
          <a:xfrm>
            <a:off x="2749550" y="5487757"/>
            <a:ext cx="3708400" cy="863600"/>
          </a:xfrm>
          <a:prstGeom prst="rect">
            <a:avLst/>
          </a:prstGeom>
        </p:spPr>
      </p:pic>
      <p:sp>
        <p:nvSpPr>
          <p:cNvPr id="6" name="TextBox 5">
            <a:extLst>
              <a:ext uri="{FF2B5EF4-FFF2-40B4-BE49-F238E27FC236}">
                <a16:creationId xmlns:a16="http://schemas.microsoft.com/office/drawing/2014/main" id="{6F0FF262-8ECC-834A-A809-3E7E2690A5BC}"/>
              </a:ext>
            </a:extLst>
          </p:cNvPr>
          <p:cNvSpPr txBox="1"/>
          <p:nvPr/>
        </p:nvSpPr>
        <p:spPr>
          <a:xfrm>
            <a:off x="4706366" y="526003"/>
            <a:ext cx="2824812"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As far as I know at this point</a:t>
            </a:r>
          </a:p>
        </p:txBody>
      </p:sp>
      <p:cxnSp>
        <p:nvCxnSpPr>
          <p:cNvPr id="8" name="Straight Arrow Connector 7">
            <a:extLst>
              <a:ext uri="{FF2B5EF4-FFF2-40B4-BE49-F238E27FC236}">
                <a16:creationId xmlns:a16="http://schemas.microsoft.com/office/drawing/2014/main" id="{580318F6-6A5C-E742-A550-98D65690AEC4}"/>
              </a:ext>
            </a:extLst>
          </p:cNvPr>
          <p:cNvCxnSpPr>
            <a:cxnSpLocks/>
            <a:stCxn id="6" idx="1"/>
          </p:cNvCxnSpPr>
          <p:nvPr/>
        </p:nvCxnSpPr>
        <p:spPr>
          <a:xfrm flipH="1">
            <a:off x="4023360" y="710669"/>
            <a:ext cx="683006" cy="52677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3">
            <a:extLst>
              <a:ext uri="{FF2B5EF4-FFF2-40B4-BE49-F238E27FC236}">
                <a16:creationId xmlns:a16="http://schemas.microsoft.com/office/drawing/2014/main" id="{C27D6BB3-1F14-A148-A774-F02B3A03BFA4}"/>
              </a:ext>
            </a:extLst>
          </p:cNvPr>
          <p:cNvSpPr txBox="1"/>
          <p:nvPr/>
        </p:nvSpPr>
        <p:spPr>
          <a:xfrm>
            <a:off x="2114008" y="6290589"/>
            <a:ext cx="6079016" cy="430887"/>
          </a:xfrm>
          <a:prstGeom prst="rect">
            <a:avLst/>
          </a:prstGeom>
          <a:noFill/>
        </p:spPr>
        <p:txBody>
          <a:bodyPr wrap="square" rtlCol="0">
            <a:spAutoFit/>
          </a:bodyPr>
          <a:lstStyle/>
          <a:p>
            <a:r>
              <a:rPr lang="en-GB" sz="1100" b="0" dirty="0">
                <a:solidFill>
                  <a:schemeClr val="accent3"/>
                </a:solidFill>
                <a:ea typeface="Verdana" pitchFamily="34" charset="0"/>
                <a:cs typeface="Verdana" pitchFamily="34" charset="0"/>
              </a:rPr>
              <a:t>Mathias </a:t>
            </a:r>
            <a:r>
              <a:rPr lang="en-GB" sz="1100" b="0" dirty="0" err="1">
                <a:solidFill>
                  <a:schemeClr val="accent3"/>
                </a:solidFill>
                <a:ea typeface="Verdana" pitchFamily="34" charset="0"/>
                <a:cs typeface="Verdana" pitchFamily="34" charset="0"/>
              </a:rPr>
              <a:t>Niepert</a:t>
            </a:r>
            <a:r>
              <a:rPr lang="en-GB" sz="1100" b="0" dirty="0">
                <a:solidFill>
                  <a:schemeClr val="accent3"/>
                </a:solidFill>
                <a:ea typeface="Verdana" pitchFamily="34" charset="0"/>
                <a:cs typeface="Verdana" pitchFamily="34" charset="0"/>
              </a:rPr>
              <a:t>: Markov Chains on Orbits of Permutation Groups. In </a:t>
            </a:r>
            <a:r>
              <a:rPr lang="en-GB" sz="1100" b="0" i="1" dirty="0">
                <a:solidFill>
                  <a:schemeClr val="accent3"/>
                </a:solidFill>
                <a:ea typeface="Verdana" pitchFamily="34" charset="0"/>
                <a:cs typeface="Verdana" pitchFamily="34" charset="0"/>
              </a:rPr>
              <a:t>UAI-12 Proceedings of the 28</a:t>
            </a:r>
            <a:r>
              <a:rPr lang="en-GB" sz="1100" b="0" i="1" baseline="30000" dirty="0">
                <a:solidFill>
                  <a:schemeClr val="accent3"/>
                </a:solidFill>
                <a:ea typeface="Verdana" pitchFamily="34" charset="0"/>
                <a:cs typeface="Verdana" pitchFamily="34" charset="0"/>
              </a:rPr>
              <a:t>th</a:t>
            </a:r>
            <a:r>
              <a:rPr lang="en-GB" sz="1100" b="0" i="1" dirty="0">
                <a:solidFill>
                  <a:schemeClr val="accent3"/>
                </a:solidFill>
                <a:ea typeface="Verdana" pitchFamily="34" charset="0"/>
                <a:cs typeface="Verdana" pitchFamily="34" charset="0"/>
              </a:rPr>
              <a:t> Conference on Uncertainty in Artificial Intelligence</a:t>
            </a:r>
            <a:r>
              <a:rPr lang="en-GB" sz="1100" b="0" dirty="0">
                <a:solidFill>
                  <a:schemeClr val="accent3"/>
                </a:solidFill>
                <a:ea typeface="Verdana" pitchFamily="34" charset="0"/>
                <a:cs typeface="Verdana" pitchFamily="34" charset="0"/>
              </a:rPr>
              <a:t>, 2012.</a:t>
            </a:r>
          </a:p>
        </p:txBody>
      </p:sp>
    </p:spTree>
    <p:extLst>
      <p:ext uri="{BB962C8B-B14F-4D97-AF65-F5344CB8AC3E}">
        <p14:creationId xmlns:p14="http://schemas.microsoft.com/office/powerpoint/2010/main" val="95201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55C6-390B-FE4C-AE2B-2302D83B14B3}"/>
              </a:ext>
            </a:extLst>
          </p:cNvPr>
          <p:cNvSpPr>
            <a:spLocks noGrp="1"/>
          </p:cNvSpPr>
          <p:nvPr>
            <p:ph type="title"/>
          </p:nvPr>
        </p:nvSpPr>
        <p:spPr/>
        <p:txBody>
          <a:bodyPr>
            <a:normAutofit/>
          </a:bodyPr>
          <a:lstStyle/>
          <a:p>
            <a:r>
              <a:rPr lang="en-GB" dirty="0"/>
              <a:t>Why Do Orbits help?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7250F5-832D-094E-998D-90E310539856}"/>
                  </a:ext>
                </a:extLst>
              </p:cNvPr>
              <p:cNvSpPr>
                <a:spLocks noGrp="1"/>
              </p:cNvSpPr>
              <p:nvPr>
                <p:ph idx="1"/>
              </p:nvPr>
            </p:nvSpPr>
            <p:spPr>
              <a:xfrm>
                <a:off x="628650" y="1158240"/>
                <a:ext cx="7886700" cy="4420957"/>
              </a:xfrm>
            </p:spPr>
            <p:txBody>
              <a:bodyPr>
                <a:normAutofit fontScale="92500" lnSpcReduction="20000"/>
              </a:bodyPr>
              <a:lstStyle/>
              <a:p>
                <a:r>
                  <a:rPr lang="en-GB" dirty="0"/>
                  <a:t>Two Boolean random variables and a symmetric potential function</a:t>
                </a:r>
              </a:p>
              <a:p>
                <a:pPr lvl="1"/>
                <a:r>
                  <a:rPr lang="en-GB" dirty="0"/>
                  <a:t>Probabilities of states </a:t>
                </a:r>
                <a14:m>
                  <m:oMath xmlns:m="http://schemas.openxmlformats.org/officeDocument/2006/math">
                    <m:r>
                      <a:rPr lang="en-GB" i="1" dirty="0" smtClean="0">
                        <a:latin typeface="Cambria Math" panose="02040503050406030204" pitchFamily="18" charset="0"/>
                      </a:rPr>
                      <m:t>01</m:t>
                    </m:r>
                  </m:oMath>
                </a14:m>
                <a:r>
                  <a:rPr lang="en-GB" dirty="0"/>
                  <a:t> and </a:t>
                </a:r>
                <a14:m>
                  <m:oMath xmlns:m="http://schemas.openxmlformats.org/officeDocument/2006/math">
                    <m:r>
                      <a:rPr lang="en-GB" i="1" dirty="0" smtClean="0">
                        <a:latin typeface="Cambria Math" panose="02040503050406030204" pitchFamily="18" charset="0"/>
                      </a:rPr>
                      <m:t>10</m:t>
                    </m:r>
                  </m:oMath>
                </a14:m>
                <a:r>
                  <a:rPr lang="en-GB" dirty="0"/>
                  <a:t> both </a:t>
                </a:r>
                <a14:m>
                  <m:oMath xmlns:m="http://schemas.openxmlformats.org/officeDocument/2006/math">
                    <m:r>
                      <a:rPr lang="en-GB" i="1" dirty="0" smtClean="0">
                        <a:latin typeface="Cambria Math" panose="02040503050406030204" pitchFamily="18" charset="0"/>
                      </a:rPr>
                      <m:t>0.49</m:t>
                    </m:r>
                  </m:oMath>
                </a14:m>
                <a:endParaRPr lang="en-GB" dirty="0"/>
              </a:p>
              <a:p>
                <a:pPr lvl="2"/>
                <a:r>
                  <a:rPr lang="en-GB" dirty="0"/>
                  <a:t>States </a:t>
                </a:r>
                <a14:m>
                  <m:oMath xmlns:m="http://schemas.openxmlformats.org/officeDocument/2006/math">
                    <m:r>
                      <a:rPr lang="en-GB" i="1" dirty="0">
                        <a:latin typeface="Cambria Math" panose="02040503050406030204" pitchFamily="18" charset="0"/>
                      </a:rPr>
                      <m:t>01</m:t>
                    </m:r>
                  </m:oMath>
                </a14:m>
                <a:r>
                  <a:rPr lang="en-GB" dirty="0"/>
                  <a:t> and </a:t>
                </a:r>
                <a14:m>
                  <m:oMath xmlns:m="http://schemas.openxmlformats.org/officeDocument/2006/math">
                    <m:r>
                      <a:rPr lang="en-GB" i="1" dirty="0">
                        <a:latin typeface="Cambria Math" panose="02040503050406030204" pitchFamily="18" charset="0"/>
                      </a:rPr>
                      <m:t>10</m:t>
                    </m:r>
                  </m:oMath>
                </a14:m>
                <a:r>
                  <a:rPr lang="en-GB" dirty="0"/>
                  <a:t> part of the same orbit</a:t>
                </a:r>
              </a:p>
              <a:p>
                <a:r>
                  <a:rPr lang="en-GB" dirty="0"/>
                  <a:t>Assume a standard Gibbs sampler is in state 10 </a:t>
                </a:r>
              </a:p>
              <a:p>
                <a:pPr lvl="1"/>
                <a:r>
                  <a:rPr lang="en-GB" dirty="0"/>
                  <a:t>Probability to transition to 11 or 00 is only </a:t>
                </a:r>
                <a14:m>
                  <m:oMath xmlns:m="http://schemas.openxmlformats.org/officeDocument/2006/math">
                    <m:r>
                      <a:rPr lang="en-GB" i="1" dirty="0" smtClean="0">
                        <a:latin typeface="Cambria Math" panose="02040503050406030204" pitchFamily="18" charset="0"/>
                      </a:rPr>
                      <m:t>0.02</m:t>
                    </m:r>
                  </m:oMath>
                </a14:m>
                <a:endParaRPr lang="en-GB" dirty="0"/>
              </a:p>
              <a:p>
                <a:pPr lvl="1"/>
                <a:r>
                  <a:rPr lang="en-GB" dirty="0"/>
                  <a:t>Cannot transition directly to state 01 (two changes)</a:t>
                </a:r>
              </a:p>
              <a:p>
                <a:pPr lvl="1"/>
                <a:r>
                  <a:rPr lang="en-GB" dirty="0"/>
                  <a:t>Chain is “stuck” in 10 until it is able to move to 11 or 00</a:t>
                </a:r>
              </a:p>
              <a:p>
                <a:r>
                  <a:rPr lang="en-GB" dirty="0"/>
                  <a:t>With orbital Gibbs sampler, intuitively, while it is “waiting” to move to one of the low probability states, it samples the two high probability states horizontally uniformly at random from the orbit </a:t>
                </a:r>
                <a14:m>
                  <m:oMath xmlns:m="http://schemas.openxmlformats.org/officeDocument/2006/math">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01, 10</m:t>
                        </m:r>
                      </m:e>
                    </m:d>
                  </m:oMath>
                </a14:m>
                <a:endParaRPr lang="de-DE" dirty="0"/>
              </a:p>
              <a:p>
                <a:pPr lvl="1"/>
                <a:r>
                  <a:rPr lang="en-GB" dirty="0"/>
                  <a:t>Converges faster than standard Gibbs sampler</a:t>
                </a:r>
              </a:p>
              <a:p>
                <a:pPr lvl="2"/>
                <a:r>
                  <a:rPr lang="en-GB" dirty="0"/>
                  <a:t>Can show analytically</a:t>
                </a:r>
              </a:p>
              <a:p>
                <a:endParaRPr lang="en-GB" dirty="0"/>
              </a:p>
            </p:txBody>
          </p:sp>
        </mc:Choice>
        <mc:Fallback xmlns="">
          <p:sp>
            <p:nvSpPr>
              <p:cNvPr id="3" name="Content Placeholder 2">
                <a:extLst>
                  <a:ext uri="{FF2B5EF4-FFF2-40B4-BE49-F238E27FC236}">
                    <a16:creationId xmlns:a16="http://schemas.microsoft.com/office/drawing/2014/main" id="{CD7250F5-832D-094E-998D-90E310539856}"/>
                  </a:ext>
                </a:extLst>
              </p:cNvPr>
              <p:cNvSpPr>
                <a:spLocks noGrp="1" noRot="1" noChangeAspect="1" noMove="1" noResize="1" noEditPoints="1" noAdjustHandles="1" noChangeArrowheads="1" noChangeShapeType="1" noTextEdit="1"/>
              </p:cNvSpPr>
              <p:nvPr>
                <p:ph idx="1"/>
              </p:nvPr>
            </p:nvSpPr>
            <p:spPr>
              <a:xfrm>
                <a:off x="628650" y="1158240"/>
                <a:ext cx="7886700" cy="4420957"/>
              </a:xfrm>
              <a:blipFill>
                <a:blip r:embed="rId2"/>
                <a:stretch>
                  <a:fillRect l="-1286" t="-343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A641AEC-52D8-E045-B300-E1253E3A82A1}"/>
              </a:ext>
            </a:extLst>
          </p:cNvPr>
          <p:cNvSpPr>
            <a:spLocks noGrp="1"/>
          </p:cNvSpPr>
          <p:nvPr>
            <p:ph type="sldNum" sz="quarter" idx="12"/>
          </p:nvPr>
        </p:nvSpPr>
        <p:spPr/>
        <p:txBody>
          <a:bodyPr/>
          <a:lstStyle/>
          <a:p>
            <a:fld id="{67C9959E-8E6B-B04C-9955-EA096F41CA7A}" type="slidenum">
              <a:rPr lang="en-GB" smtClean="0"/>
              <a:t>55</a:t>
            </a:fld>
            <a:endParaRPr lang="en-GB"/>
          </a:p>
        </p:txBody>
      </p:sp>
      <p:pic>
        <p:nvPicPr>
          <p:cNvPr id="8" name="Picture 7">
            <a:extLst>
              <a:ext uri="{FF2B5EF4-FFF2-40B4-BE49-F238E27FC236}">
                <a16:creationId xmlns:a16="http://schemas.microsoft.com/office/drawing/2014/main" id="{7A388EDA-C70E-F047-A754-4F3DEF0EB4DF}"/>
              </a:ext>
            </a:extLst>
          </p:cNvPr>
          <p:cNvPicPr>
            <a:picLocks noChangeAspect="1"/>
          </p:cNvPicPr>
          <p:nvPr/>
        </p:nvPicPr>
        <p:blipFill>
          <a:blip r:embed="rId3"/>
          <a:stretch>
            <a:fillRect/>
          </a:stretch>
        </p:blipFill>
        <p:spPr>
          <a:xfrm>
            <a:off x="2749550" y="5487757"/>
            <a:ext cx="3708400" cy="863600"/>
          </a:xfrm>
          <a:prstGeom prst="rect">
            <a:avLst/>
          </a:prstGeom>
        </p:spPr>
      </p:pic>
      <p:sp>
        <p:nvSpPr>
          <p:cNvPr id="9" name="Textfeld 3">
            <a:extLst>
              <a:ext uri="{FF2B5EF4-FFF2-40B4-BE49-F238E27FC236}">
                <a16:creationId xmlns:a16="http://schemas.microsoft.com/office/drawing/2014/main" id="{F7B3D325-B549-D947-8B76-0B37E6840334}"/>
              </a:ext>
            </a:extLst>
          </p:cNvPr>
          <p:cNvSpPr txBox="1"/>
          <p:nvPr/>
        </p:nvSpPr>
        <p:spPr>
          <a:xfrm>
            <a:off x="2114008" y="6290589"/>
            <a:ext cx="6079016" cy="430887"/>
          </a:xfrm>
          <a:prstGeom prst="rect">
            <a:avLst/>
          </a:prstGeom>
          <a:noFill/>
        </p:spPr>
        <p:txBody>
          <a:bodyPr wrap="square" rtlCol="0">
            <a:spAutoFit/>
          </a:bodyPr>
          <a:lstStyle/>
          <a:p>
            <a:r>
              <a:rPr lang="en-GB" sz="1100" b="0" dirty="0">
                <a:solidFill>
                  <a:schemeClr val="accent3"/>
                </a:solidFill>
                <a:ea typeface="Verdana" pitchFamily="34" charset="0"/>
                <a:cs typeface="Verdana" pitchFamily="34" charset="0"/>
              </a:rPr>
              <a:t>Mathias </a:t>
            </a:r>
            <a:r>
              <a:rPr lang="en-GB" sz="1100" b="0" dirty="0" err="1">
                <a:solidFill>
                  <a:schemeClr val="accent3"/>
                </a:solidFill>
                <a:ea typeface="Verdana" pitchFamily="34" charset="0"/>
                <a:cs typeface="Verdana" pitchFamily="34" charset="0"/>
              </a:rPr>
              <a:t>Niepert</a:t>
            </a:r>
            <a:r>
              <a:rPr lang="en-GB" sz="1100" b="0" dirty="0">
                <a:solidFill>
                  <a:schemeClr val="accent3"/>
                </a:solidFill>
                <a:ea typeface="Verdana" pitchFamily="34" charset="0"/>
                <a:cs typeface="Verdana" pitchFamily="34" charset="0"/>
              </a:rPr>
              <a:t>: Markov Chains on Orbits of Permutation Groups. In </a:t>
            </a:r>
            <a:r>
              <a:rPr lang="en-GB" sz="1100" b="0" i="1" dirty="0">
                <a:solidFill>
                  <a:schemeClr val="accent3"/>
                </a:solidFill>
                <a:ea typeface="Verdana" pitchFamily="34" charset="0"/>
                <a:cs typeface="Verdana" pitchFamily="34" charset="0"/>
              </a:rPr>
              <a:t>UAI-12 Proceedings of the 28</a:t>
            </a:r>
            <a:r>
              <a:rPr lang="en-GB" sz="1100" b="0" i="1" baseline="30000" dirty="0">
                <a:solidFill>
                  <a:schemeClr val="accent3"/>
                </a:solidFill>
                <a:ea typeface="Verdana" pitchFamily="34" charset="0"/>
                <a:cs typeface="Verdana" pitchFamily="34" charset="0"/>
              </a:rPr>
              <a:t>th</a:t>
            </a:r>
            <a:r>
              <a:rPr lang="en-GB" sz="1100" b="0" i="1" dirty="0">
                <a:solidFill>
                  <a:schemeClr val="accent3"/>
                </a:solidFill>
                <a:ea typeface="Verdana" pitchFamily="34" charset="0"/>
                <a:cs typeface="Verdana" pitchFamily="34" charset="0"/>
              </a:rPr>
              <a:t> Conference on Uncertainty in Artificial Intelligence</a:t>
            </a:r>
            <a:r>
              <a:rPr lang="en-GB" sz="1100" b="0" dirty="0">
                <a:solidFill>
                  <a:schemeClr val="accent3"/>
                </a:solidFill>
                <a:ea typeface="Verdana" pitchFamily="34" charset="0"/>
                <a:cs typeface="Verdana" pitchFamily="34" charset="0"/>
              </a:rPr>
              <a:t>, 2012.</a:t>
            </a:r>
          </a:p>
        </p:txBody>
      </p:sp>
    </p:spTree>
    <p:extLst>
      <p:ext uri="{BB962C8B-B14F-4D97-AF65-F5344CB8AC3E}">
        <p14:creationId xmlns:p14="http://schemas.microsoft.com/office/powerpoint/2010/main" val="24522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B5B8-3FBF-D342-B6D3-5F459E8F715D}"/>
              </a:ext>
            </a:extLst>
          </p:cNvPr>
          <p:cNvSpPr>
            <a:spLocks noGrp="1"/>
          </p:cNvSpPr>
          <p:nvPr>
            <p:ph type="title"/>
          </p:nvPr>
        </p:nvSpPr>
        <p:spPr/>
        <p:txBody>
          <a:bodyPr/>
          <a:lstStyle/>
          <a:p>
            <a:r>
              <a:rPr lang="en-GB" dirty="0"/>
              <a:t>Orbital Markov Chain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8FC38DA-61C8-F847-A424-70A71D234F1B}"/>
                  </a:ext>
                </a:extLst>
              </p:cNvPr>
              <p:cNvSpPr>
                <a:spLocks noGrp="1"/>
              </p:cNvSpPr>
              <p:nvPr>
                <p:ph idx="1"/>
              </p:nvPr>
            </p:nvSpPr>
            <p:spPr/>
            <p:txBody>
              <a:bodyPr/>
              <a:lstStyle/>
              <a:p>
                <a:r>
                  <a:rPr lang="en-GB" dirty="0"/>
                  <a:t>Assume a standard Markov chain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m:t>
                        </m:r>
                      </m:sup>
                    </m:sSup>
                  </m:oMath>
                </a14:m>
                <a:r>
                  <a:rPr lang="en-GB" dirty="0"/>
                  <a:t> over state space </a:t>
                </a:r>
                <a14:m>
                  <m:oMath xmlns:m="http://schemas.openxmlformats.org/officeDocument/2006/math">
                    <m:r>
                      <a:rPr lang="en-GB"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r>
                  <a:rPr lang="en-GB" dirty="0"/>
                  <a:t> with stationary distribution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t> </a:t>
                </a:r>
              </a:p>
              <a:p>
                <a:r>
                  <a:rPr lang="en-GB" dirty="0"/>
                  <a:t>Let </a:t>
                </a:r>
                <a14:m>
                  <m:oMath xmlns:m="http://schemas.openxmlformats.org/officeDocument/2006/math">
                    <m:r>
                      <a:rPr lang="en-GB" i="1">
                        <a:latin typeface="Cambria Math" panose="02040503050406030204" pitchFamily="18" charset="0"/>
                        <a:ea typeface="Cambria Math" panose="02040503050406030204" pitchFamily="18" charset="0"/>
                      </a:rPr>
                      <m:t>𝔊</m:t>
                    </m:r>
                    <m:r>
                      <a:rPr lang="en-GB" i="1">
                        <a:latin typeface="Cambria Math" panose="02040503050406030204" pitchFamily="18" charset="0"/>
                        <a:ea typeface="Cambria Math" panose="02040503050406030204" pitchFamily="18" charset="0"/>
                      </a:rPr>
                      <m:t> </m:t>
                    </m:r>
                  </m:oMath>
                </a14:m>
                <a:r>
                  <a:rPr lang="en-GB" dirty="0"/>
                  <a:t>be an automorphism group on </a:t>
                </a:r>
                <a14:m>
                  <m:oMath xmlns:m="http://schemas.openxmlformats.org/officeDocument/2006/math">
                    <m:d>
                      <m:dPr>
                        <m:ctrlPr>
                          <a:rPr lang="de-DE" i="1" dirty="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𝜆</m:t>
                        </m:r>
                      </m:e>
                    </m:d>
                  </m:oMath>
                </a14:m>
                <a:endParaRPr lang="en-GB" dirty="0"/>
              </a:p>
              <a:p>
                <a:r>
                  <a:rPr lang="en-GB" dirty="0"/>
                  <a:t>Orbital Markov chain </a:t>
                </a:r>
                <a14:m>
                  <m:oMath xmlns:m="http://schemas.openxmlformats.org/officeDocument/2006/math">
                    <m:r>
                      <a:rPr lang="de-DE" b="0" i="1" smtClean="0">
                        <a:latin typeface="Cambria Math" panose="02040503050406030204" pitchFamily="18" charset="0"/>
                        <a:ea typeface="Cambria Math" panose="02040503050406030204" pitchFamily="18" charset="0"/>
                      </a:rPr>
                      <m:t>𝑀</m:t>
                    </m:r>
                  </m:oMath>
                </a14:m>
                <a:r>
                  <a:rPr lang="en-GB" dirty="0"/>
                  <a:t> for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en-GB" dirty="0"/>
                  <a:t> performs:</a:t>
                </a:r>
              </a:p>
              <a:p>
                <a:pPr lvl="1"/>
                <a:r>
                  <a:rPr lang="en-GB" dirty="0"/>
                  <a:t>Let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𝒓</m:t>
                        </m:r>
                      </m:e>
                      <m:sup>
                        <m:r>
                          <a:rPr lang="de-DE" b="0" i="0" smtClean="0">
                            <a:latin typeface="Cambria Math" panose="02040503050406030204" pitchFamily="18" charset="0"/>
                            <a:ea typeface="Cambria Math" panose="02040503050406030204" pitchFamily="18" charset="0"/>
                          </a:rPr>
                          <m:t>′</m:t>
                        </m:r>
                      </m:sup>
                    </m:sSup>
                  </m:oMath>
                </a14:m>
                <a:r>
                  <a:rPr lang="en-GB" dirty="0"/>
                  <a:t> be the state of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m:t>
                        </m:r>
                      </m:sup>
                    </m:sSup>
                  </m:oMath>
                </a14:m>
                <a:r>
                  <a:rPr lang="en-GB" dirty="0"/>
                  <a:t> at time </a:t>
                </a:r>
                <a14:m>
                  <m:oMath xmlns:m="http://schemas.openxmlformats.org/officeDocument/2006/math">
                    <m:r>
                      <a:rPr lang="en-GB" i="1" dirty="0" smtClean="0">
                        <a:latin typeface="Cambria Math" panose="02040503050406030204" pitchFamily="18" charset="0"/>
                      </a:rPr>
                      <m:t>𝑡</m:t>
                    </m:r>
                  </m:oMath>
                </a14:m>
                <a:endParaRPr lang="en-GB" dirty="0"/>
              </a:p>
              <a:p>
                <a:pPr lvl="1"/>
                <a:r>
                  <a:rPr lang="en-GB" dirty="0"/>
                  <a:t>Sample </a:t>
                </a:r>
                <a14:m>
                  <m:oMath xmlns:m="http://schemas.openxmlformats.org/officeDocument/2006/math">
                    <m:r>
                      <a:rPr lang="de-DE" b="1" i="1">
                        <a:latin typeface="Cambria Math" panose="02040503050406030204" pitchFamily="18" charset="0"/>
                        <a:ea typeface="Cambria Math" panose="02040503050406030204" pitchFamily="18" charset="0"/>
                      </a:rPr>
                      <m:t>𝒓</m:t>
                    </m:r>
                  </m:oMath>
                </a14:m>
                <a:r>
                  <a:rPr lang="en-GB" dirty="0"/>
                  <a:t>, the state of </a:t>
                </a:r>
                <a14:m>
                  <m:oMath xmlns:m="http://schemas.openxmlformats.org/officeDocument/2006/math">
                    <m:r>
                      <a:rPr lang="de-DE" b="0" i="1" smtClean="0">
                        <a:latin typeface="Cambria Math" panose="02040503050406030204" pitchFamily="18" charset="0"/>
                        <a:ea typeface="Cambria Math" panose="02040503050406030204" pitchFamily="18" charset="0"/>
                      </a:rPr>
                      <m:t>𝑀</m:t>
                    </m:r>
                  </m:oMath>
                </a14:m>
                <a:r>
                  <a:rPr lang="en-GB" dirty="0"/>
                  <a:t> at time </a:t>
                </a:r>
                <a14:m>
                  <m:oMath xmlns:m="http://schemas.openxmlformats.org/officeDocument/2006/math">
                    <m:r>
                      <a:rPr lang="en-GB" i="1" dirty="0">
                        <a:latin typeface="Cambria Math" panose="02040503050406030204" pitchFamily="18" charset="0"/>
                      </a:rPr>
                      <m:t>𝑡</m:t>
                    </m:r>
                  </m:oMath>
                </a14:m>
                <a:r>
                  <a:rPr lang="en-GB" dirty="0"/>
                  <a:t>, uniformly at random from the orbit</a:t>
                </a:r>
                <a:r>
                  <a:rPr lang="de-DE" dirty="0">
                    <a:ea typeface="Cambria Math" panose="02040503050406030204" pitchFamily="18" charset="0"/>
                  </a:rPr>
                  <a: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a:latin typeface="Cambria Math" panose="02040503050406030204" pitchFamily="18" charset="0"/>
                                <a:ea typeface="Cambria Math" panose="02040503050406030204" pitchFamily="18" charset="0"/>
                              </a:rPr>
                              <m:t>′</m:t>
                            </m:r>
                          </m:sup>
                        </m:sSup>
                      </m:e>
                      <m:sup>
                        <m:r>
                          <a:rPr lang="en-GB" i="1">
                            <a:latin typeface="Cambria Math" panose="02040503050406030204" pitchFamily="18" charset="0"/>
                            <a:ea typeface="Cambria Math" panose="02040503050406030204" pitchFamily="18" charset="0"/>
                          </a:rPr>
                          <m:t>𝔊</m:t>
                        </m:r>
                      </m:sup>
                    </m:sSup>
                  </m:oMath>
                </a14:m>
                <a:r>
                  <a:rPr lang="en-GB" dirty="0"/>
                  <a:t> of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a:latin typeface="Cambria Math" panose="02040503050406030204" pitchFamily="18" charset="0"/>
                            <a:ea typeface="Cambria Math" panose="02040503050406030204" pitchFamily="18" charset="0"/>
                          </a:rPr>
                          <m:t>′</m:t>
                        </m:r>
                      </m:sup>
                    </m:sSup>
                  </m:oMath>
                </a14:m>
                <a:endParaRPr lang="en-GB" dirty="0"/>
              </a:p>
              <a:p>
                <a:r>
                  <a:rPr lang="en-GB" dirty="0"/>
                  <a:t>If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en-GB" dirty="0"/>
                  <a:t> is aperiodic/irreducible/reversible, then </a:t>
                </a:r>
                <a14:m>
                  <m:oMath xmlns:m="http://schemas.openxmlformats.org/officeDocument/2006/math">
                    <m:r>
                      <a:rPr lang="de-DE" i="1">
                        <a:latin typeface="Cambria Math" panose="02040503050406030204" pitchFamily="18" charset="0"/>
                        <a:ea typeface="Cambria Math" panose="02040503050406030204" pitchFamily="18" charset="0"/>
                      </a:rPr>
                      <m:t>𝑀</m:t>
                    </m:r>
                  </m:oMath>
                </a14:m>
                <a:r>
                  <a:rPr lang="en-GB" dirty="0"/>
                  <a:t> also aperiodic/irreducible/reversible</a:t>
                </a:r>
              </a:p>
              <a:p>
                <a:r>
                  <a:rPr lang="en-GB" dirty="0"/>
                  <a:t>So, we can build a Gibbs sampler that converges to stationary distribution </a:t>
                </a:r>
                <a14:m>
                  <m:oMath xmlns:m="http://schemas.openxmlformats.org/officeDocument/2006/math">
                    <m:r>
                      <a:rPr lang="en-GB" i="1">
                        <a:latin typeface="Cambria Math" panose="02040503050406030204" pitchFamily="18" charset="0"/>
                        <a:ea typeface="Cambria Math" panose="02040503050406030204" pitchFamily="18" charset="0"/>
                      </a:rPr>
                      <m:t>𝜆</m:t>
                    </m:r>
                  </m:oMath>
                </a14:m>
                <a:r>
                  <a:rPr lang="en-GB" dirty="0"/>
                  <a:t> at least as fast or faster</a:t>
                </a:r>
              </a:p>
            </p:txBody>
          </p:sp>
        </mc:Choice>
        <mc:Fallback xmlns="">
          <p:sp>
            <p:nvSpPr>
              <p:cNvPr id="4" name="Content Placeholder 3">
                <a:extLst>
                  <a:ext uri="{FF2B5EF4-FFF2-40B4-BE49-F238E27FC236}">
                    <a16:creationId xmlns:a16="http://schemas.microsoft.com/office/drawing/2014/main" id="{48FC38DA-61C8-F847-A424-70A71D234F1B}"/>
                  </a:ext>
                </a:extLst>
              </p:cNvPr>
              <p:cNvSpPr>
                <a:spLocks noGrp="1" noRot="1" noChangeAspect="1" noMove="1" noResize="1" noEditPoints="1" noAdjustHandles="1" noChangeArrowheads="1" noChangeShapeType="1" noTextEdit="1"/>
              </p:cNvSpPr>
              <p:nvPr>
                <p:ph idx="1"/>
              </p:nvPr>
            </p:nvSpPr>
            <p:spPr>
              <a:blipFill>
                <a:blip r:embed="rId2"/>
                <a:stretch>
                  <a:fillRect l="-1447" t="-1768" r="-322"/>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84F23D89-2282-634D-B4F4-469F4355DB15}"/>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7" name="Textfeld 3">
            <a:extLst>
              <a:ext uri="{FF2B5EF4-FFF2-40B4-BE49-F238E27FC236}">
                <a16:creationId xmlns:a16="http://schemas.microsoft.com/office/drawing/2014/main" id="{FC4E7972-B5E4-C044-95E9-1B65AD9944DA}"/>
              </a:ext>
            </a:extLst>
          </p:cNvPr>
          <p:cNvSpPr txBox="1"/>
          <p:nvPr/>
        </p:nvSpPr>
        <p:spPr>
          <a:xfrm>
            <a:off x="2114008" y="6290589"/>
            <a:ext cx="6079016" cy="430887"/>
          </a:xfrm>
          <a:prstGeom prst="rect">
            <a:avLst/>
          </a:prstGeom>
          <a:noFill/>
        </p:spPr>
        <p:txBody>
          <a:bodyPr wrap="square" rtlCol="0">
            <a:spAutoFit/>
          </a:bodyPr>
          <a:lstStyle/>
          <a:p>
            <a:r>
              <a:rPr lang="en-GB" sz="1100" b="0" dirty="0">
                <a:solidFill>
                  <a:schemeClr val="accent3"/>
                </a:solidFill>
                <a:ea typeface="Verdana" pitchFamily="34" charset="0"/>
                <a:cs typeface="Verdana" pitchFamily="34" charset="0"/>
              </a:rPr>
              <a:t>Mathias </a:t>
            </a:r>
            <a:r>
              <a:rPr lang="en-GB" sz="1100" b="0" dirty="0" err="1">
                <a:solidFill>
                  <a:schemeClr val="accent3"/>
                </a:solidFill>
                <a:ea typeface="Verdana" pitchFamily="34" charset="0"/>
                <a:cs typeface="Verdana" pitchFamily="34" charset="0"/>
              </a:rPr>
              <a:t>Niepert</a:t>
            </a:r>
            <a:r>
              <a:rPr lang="en-GB" sz="1100" b="0" dirty="0">
                <a:solidFill>
                  <a:schemeClr val="accent3"/>
                </a:solidFill>
                <a:ea typeface="Verdana" pitchFamily="34" charset="0"/>
                <a:cs typeface="Verdana" pitchFamily="34" charset="0"/>
              </a:rPr>
              <a:t>: Markov Chains on Orbits of Permutation Groups. In </a:t>
            </a:r>
            <a:r>
              <a:rPr lang="en-GB" sz="1100" b="0" i="1" dirty="0">
                <a:solidFill>
                  <a:schemeClr val="accent3"/>
                </a:solidFill>
                <a:ea typeface="Verdana" pitchFamily="34" charset="0"/>
                <a:cs typeface="Verdana" pitchFamily="34" charset="0"/>
              </a:rPr>
              <a:t>UAI-12 Proceedings of the 28</a:t>
            </a:r>
            <a:r>
              <a:rPr lang="en-GB" sz="1100" b="0" i="1" baseline="30000" dirty="0">
                <a:solidFill>
                  <a:schemeClr val="accent3"/>
                </a:solidFill>
                <a:ea typeface="Verdana" pitchFamily="34" charset="0"/>
                <a:cs typeface="Verdana" pitchFamily="34" charset="0"/>
              </a:rPr>
              <a:t>th</a:t>
            </a:r>
            <a:r>
              <a:rPr lang="en-GB" sz="1100" b="0" i="1" dirty="0">
                <a:solidFill>
                  <a:schemeClr val="accent3"/>
                </a:solidFill>
                <a:ea typeface="Verdana" pitchFamily="34" charset="0"/>
                <a:cs typeface="Verdana" pitchFamily="34" charset="0"/>
              </a:rPr>
              <a:t> Conference on Uncertainty in Artificial Intelligence</a:t>
            </a:r>
            <a:r>
              <a:rPr lang="en-GB" sz="1100" b="0" dirty="0">
                <a:solidFill>
                  <a:schemeClr val="accent3"/>
                </a:solidFill>
                <a:ea typeface="Verdana" pitchFamily="34" charset="0"/>
                <a:cs typeface="Verdana" pitchFamily="34" charset="0"/>
              </a:rPr>
              <a:t>, 2012.</a:t>
            </a:r>
          </a:p>
        </p:txBody>
      </p:sp>
    </p:spTree>
    <p:extLst>
      <p:ext uri="{BB962C8B-B14F-4D97-AF65-F5344CB8AC3E}">
        <p14:creationId xmlns:p14="http://schemas.microsoft.com/office/powerpoint/2010/main" val="15521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dirty="0"/>
              <a:t>Orbital Gibbs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9AB9AC-5DE8-8C45-A968-C3FC8CAD3556}"/>
                  </a:ext>
                </a:extLst>
              </p:cNvPr>
              <p:cNvSpPr>
                <a:spLocks noGrp="1"/>
              </p:cNvSpPr>
              <p:nvPr>
                <p:ph idx="1"/>
              </p:nvPr>
            </p:nvSpPr>
            <p:spPr/>
            <p:txBody>
              <a:bodyPr/>
              <a:lstStyle/>
              <a:p>
                <a:r>
                  <a:rPr lang="en-GB" dirty="0"/>
                  <a:t>Two Markov chains, </a:t>
                </a:r>
              </a:p>
              <a:p>
                <a:pPr lvl="1"/>
                <a:r>
                  <a:rPr lang="en-GB" dirty="0">
                    <a:solidFill>
                      <a:srgbClr val="C00000"/>
                    </a:solidFill>
                  </a:rPr>
                  <a:t>One ordinary </a:t>
                </a:r>
                <a14:m>
                  <m:oMath xmlns:m="http://schemas.openxmlformats.org/officeDocument/2006/math">
                    <m:sSup>
                      <m:sSupPr>
                        <m:ctrlPr>
                          <a:rPr lang="de-DE" i="1" dirty="0">
                            <a:solidFill>
                              <a:srgbClr val="C00000"/>
                            </a:solidFill>
                            <a:latin typeface="Cambria Math" panose="02040503050406030204" pitchFamily="18" charset="0"/>
                          </a:rPr>
                        </m:ctrlPr>
                      </m:sSupPr>
                      <m:e>
                        <m:r>
                          <a:rPr lang="en-GB" i="1" dirty="0">
                            <a:solidFill>
                              <a:srgbClr val="C00000"/>
                            </a:solidFill>
                            <a:latin typeface="Cambria Math" panose="02040503050406030204" pitchFamily="18" charset="0"/>
                          </a:rPr>
                          <m:t>𝑀</m:t>
                        </m:r>
                      </m:e>
                      <m:sup>
                        <m:r>
                          <a:rPr lang="de-DE" i="1" dirty="0">
                            <a:solidFill>
                              <a:srgbClr val="C00000"/>
                            </a:solidFill>
                            <a:latin typeface="Cambria Math" panose="02040503050406030204" pitchFamily="18" charset="0"/>
                          </a:rPr>
                          <m:t>′</m:t>
                        </m:r>
                      </m:sup>
                    </m:sSup>
                  </m:oMath>
                </a14:m>
                <a:endParaRPr lang="en-GB" dirty="0">
                  <a:solidFill>
                    <a:srgbClr val="C00000"/>
                  </a:solidFill>
                </a:endParaRPr>
              </a:p>
              <a:p>
                <a:pPr lvl="1"/>
                <a:r>
                  <a:rPr lang="en-GB" dirty="0">
                    <a:solidFill>
                      <a:schemeClr val="accent1"/>
                    </a:solidFill>
                  </a:rPr>
                  <a:t>One orbital </a:t>
                </a:r>
                <a14:m>
                  <m:oMath xmlns:m="http://schemas.openxmlformats.org/officeDocument/2006/math">
                    <m:r>
                      <a:rPr lang="en-GB" i="1" dirty="0">
                        <a:solidFill>
                          <a:schemeClr val="accent1"/>
                        </a:solidFill>
                        <a:latin typeface="Cambria Math" panose="02040503050406030204" pitchFamily="18" charset="0"/>
                      </a:rPr>
                      <m:t>𝑀</m:t>
                    </m:r>
                  </m:oMath>
                </a14:m>
                <a:r>
                  <a:rPr lang="en-GB" dirty="0">
                    <a:solidFill>
                      <a:schemeClr val="accent1"/>
                    </a:solidFill>
                  </a:rPr>
                  <a:t> </a:t>
                </a:r>
                <a:r>
                  <a:rPr lang="en-GB" dirty="0"/>
                  <a:t>(based on symmetry groups)</a:t>
                </a:r>
              </a:p>
              <a:p>
                <a:r>
                  <a:rPr lang="en-GB" dirty="0"/>
                  <a:t>In each sampling iteration</a:t>
                </a:r>
              </a:p>
              <a:p>
                <a:pPr marL="971550" lvl="1" indent="-514350">
                  <a:buFont typeface="+mj-lt"/>
                  <a:buAutoNum type="arabicPeriod"/>
                </a:pPr>
                <a:r>
                  <a:rPr lang="en-GB" dirty="0">
                    <a:solidFill>
                      <a:srgbClr val="C00000"/>
                    </a:solidFill>
                  </a:rPr>
                  <a:t>Run a step of traditional MCMC, chain </a:t>
                </a:r>
                <a14:m>
                  <m:oMath xmlns:m="http://schemas.openxmlformats.org/officeDocument/2006/math">
                    <m:sSup>
                      <m:sSupPr>
                        <m:ctrlPr>
                          <a:rPr lang="de-DE" i="1" dirty="0">
                            <a:solidFill>
                              <a:srgbClr val="C00000"/>
                            </a:solidFill>
                            <a:latin typeface="Cambria Math" panose="02040503050406030204" pitchFamily="18" charset="0"/>
                          </a:rPr>
                        </m:ctrlPr>
                      </m:sSupPr>
                      <m:e>
                        <m:r>
                          <a:rPr lang="en-GB" i="1" dirty="0">
                            <a:solidFill>
                              <a:srgbClr val="C00000"/>
                            </a:solidFill>
                            <a:latin typeface="Cambria Math" panose="02040503050406030204" pitchFamily="18" charset="0"/>
                          </a:rPr>
                          <m:t>𝑀</m:t>
                        </m:r>
                      </m:e>
                      <m:sup>
                        <m:r>
                          <a:rPr lang="de-DE" i="1" dirty="0">
                            <a:solidFill>
                              <a:srgbClr val="C00000"/>
                            </a:solidFill>
                            <a:latin typeface="Cambria Math" panose="02040503050406030204" pitchFamily="18" charset="0"/>
                          </a:rPr>
                          <m:t>′</m:t>
                        </m:r>
                      </m:sup>
                    </m:sSup>
                  </m:oMath>
                </a14:m>
                <a:endParaRPr lang="en-GB" dirty="0">
                  <a:solidFill>
                    <a:srgbClr val="C00000"/>
                  </a:solidFill>
                </a:endParaRPr>
              </a:p>
              <a:p>
                <a:pPr lvl="2"/>
                <a:r>
                  <a:rPr lang="en-GB" dirty="0">
                    <a:solidFill>
                      <a:srgbClr val="C00000"/>
                    </a:solidFill>
                  </a:rPr>
                  <a:t>Select a randvar </a:t>
                </a:r>
                <a14:m>
                  <m:oMath xmlns:m="http://schemas.openxmlformats.org/officeDocument/2006/math">
                    <m:r>
                      <a:rPr lang="de-DE" b="0" i="1" dirty="0" smtClean="0">
                        <a:solidFill>
                          <a:srgbClr val="C00000"/>
                        </a:solidFill>
                        <a:latin typeface="Cambria Math" panose="02040503050406030204" pitchFamily="18" charset="0"/>
                      </a:rPr>
                      <m:t>𝑅</m:t>
                    </m:r>
                  </m:oMath>
                </a14:m>
                <a:r>
                  <a:rPr lang="en-GB" dirty="0">
                    <a:solidFill>
                      <a:srgbClr val="C00000"/>
                    </a:solidFill>
                  </a:rPr>
                  <a:t> uniformly at random</a:t>
                </a:r>
              </a:p>
              <a:p>
                <a:pPr lvl="2"/>
                <a:r>
                  <a:rPr lang="en-GB" dirty="0">
                    <a:solidFill>
                      <a:srgbClr val="C00000"/>
                    </a:solidFill>
                  </a:rPr>
                  <a:t>Sample a value for </a:t>
                </a:r>
                <a14:m>
                  <m:oMath xmlns:m="http://schemas.openxmlformats.org/officeDocument/2006/math">
                    <m:r>
                      <a:rPr lang="de-DE" b="0" i="1" dirty="0" smtClean="0">
                        <a:solidFill>
                          <a:srgbClr val="C00000"/>
                        </a:solidFill>
                        <a:latin typeface="Cambria Math" panose="02040503050406030204" pitchFamily="18" charset="0"/>
                      </a:rPr>
                      <m:t>𝑅</m:t>
                    </m:r>
                  </m:oMath>
                </a14:m>
                <a:r>
                  <a:rPr lang="en-GB" dirty="0">
                    <a:solidFill>
                      <a:srgbClr val="C00000"/>
                    </a:solidFill>
                  </a:rPr>
                  <a:t> based on the current states of </a:t>
                </a:r>
                <a14:m>
                  <m:oMath xmlns:m="http://schemas.openxmlformats.org/officeDocument/2006/math">
                    <m:r>
                      <a:rPr lang="en-GB" i="1" dirty="0">
                        <a:solidFill>
                          <a:schemeClr val="accent1"/>
                        </a:solidFill>
                        <a:latin typeface="Cambria Math" panose="02040503050406030204" pitchFamily="18" charset="0"/>
                      </a:rPr>
                      <m:t>𝑀</m:t>
                    </m:r>
                  </m:oMath>
                </a14:m>
                <a:endParaRPr lang="en-GB" dirty="0"/>
              </a:p>
              <a:p>
                <a:pPr marL="971550" lvl="1" indent="-514350">
                  <a:buFont typeface="+mj-lt"/>
                  <a:buAutoNum type="arabicPeriod"/>
                </a:pPr>
                <a:r>
                  <a:rPr lang="en-GB" dirty="0">
                    <a:solidFill>
                      <a:schemeClr val="accent1"/>
                    </a:solidFill>
                  </a:rPr>
                  <a:t>Sample the state of </a:t>
                </a:r>
                <a14:m>
                  <m:oMath xmlns:m="http://schemas.openxmlformats.org/officeDocument/2006/math">
                    <m:r>
                      <a:rPr lang="en-GB" i="1" dirty="0">
                        <a:solidFill>
                          <a:schemeClr val="accent1"/>
                        </a:solidFill>
                        <a:latin typeface="Cambria Math" panose="02040503050406030204" pitchFamily="18" charset="0"/>
                      </a:rPr>
                      <m:t>𝑀</m:t>
                    </m:r>
                  </m:oMath>
                </a14:m>
                <a:r>
                  <a:rPr lang="en-GB" dirty="0">
                    <a:solidFill>
                      <a:schemeClr val="accent1"/>
                    </a:solidFill>
                  </a:rPr>
                  <a:t> uniformly at random from the orbit of the new state of </a:t>
                </a:r>
                <a14:m>
                  <m:oMath xmlns:m="http://schemas.openxmlformats.org/officeDocument/2006/math">
                    <m:r>
                      <a:rPr lang="de-DE" b="0" i="1" dirty="0" smtClean="0">
                        <a:solidFill>
                          <a:schemeClr val="accent1"/>
                        </a:solidFill>
                        <a:latin typeface="Cambria Math" panose="02040503050406030204" pitchFamily="18" charset="0"/>
                      </a:rPr>
                      <m:t>𝑅</m:t>
                    </m:r>
                  </m:oMath>
                </a14:m>
                <a:r>
                  <a:rPr lang="en-GB" dirty="0">
                    <a:solidFill>
                      <a:schemeClr val="accent1"/>
                    </a:solidFill>
                  </a:rPr>
                  <a:t>, </a:t>
                </a:r>
                <a:br>
                  <a:rPr lang="en-GB" dirty="0">
                    <a:solidFill>
                      <a:schemeClr val="accent1"/>
                    </a:solidFill>
                  </a:rPr>
                </a:br>
                <a:r>
                  <a:rPr lang="en-GB" dirty="0">
                    <a:solidFill>
                      <a:schemeClr val="accent1"/>
                    </a:solidFill>
                  </a:rPr>
                  <a:t>i.e., select an equivalent state uniformly at random</a:t>
                </a:r>
              </a:p>
            </p:txBody>
          </p:sp>
        </mc:Choice>
        <mc:Fallback xmlns="">
          <p:sp>
            <p:nvSpPr>
              <p:cNvPr id="3" name="Content Placeholder 2">
                <a:extLst>
                  <a:ext uri="{FF2B5EF4-FFF2-40B4-BE49-F238E27FC236}">
                    <a16:creationId xmlns:a16="http://schemas.microsoft.com/office/drawing/2014/main" id="{339AB9AC-5DE8-8C45-A968-C3FC8CAD3556}"/>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A3502FA-6EBA-EC45-865F-4D2D6FEBFBA6}"/>
              </a:ext>
            </a:extLst>
          </p:cNvPr>
          <p:cNvSpPr>
            <a:spLocks noGrp="1"/>
          </p:cNvSpPr>
          <p:nvPr>
            <p:ph type="sldNum" sz="quarter" idx="12"/>
          </p:nvPr>
        </p:nvSpPr>
        <p:spPr/>
        <p:txBody>
          <a:bodyPr/>
          <a:lstStyle/>
          <a:p>
            <a:fld id="{DB7C4649-800D-CB47-881A-AA04BFFFB18C}" type="slidenum">
              <a:rPr lang="en-US" smtClean="0"/>
              <a:pPr/>
              <a:t>57</a:t>
            </a:fld>
            <a:endParaRPr lang="en-US"/>
          </a:p>
        </p:txBody>
      </p:sp>
      <p:pic>
        <p:nvPicPr>
          <p:cNvPr id="11" name="Picture 10">
            <a:extLst>
              <a:ext uri="{FF2B5EF4-FFF2-40B4-BE49-F238E27FC236}">
                <a16:creationId xmlns:a16="http://schemas.microsoft.com/office/drawing/2014/main" id="{72465410-325A-D744-A3C5-834DE331FB0D}"/>
              </a:ext>
            </a:extLst>
          </p:cNvPr>
          <p:cNvPicPr>
            <a:picLocks noChangeAspect="1"/>
          </p:cNvPicPr>
          <p:nvPr/>
        </p:nvPicPr>
        <p:blipFill>
          <a:blip r:embed="rId3"/>
          <a:stretch>
            <a:fillRect/>
          </a:stretch>
        </p:blipFill>
        <p:spPr>
          <a:xfrm>
            <a:off x="2749550" y="5487757"/>
            <a:ext cx="3708400" cy="863600"/>
          </a:xfrm>
          <a:prstGeom prst="rect">
            <a:avLst/>
          </a:prstGeom>
        </p:spPr>
      </p:pic>
      <p:sp>
        <p:nvSpPr>
          <p:cNvPr id="12" name="Textfeld 3">
            <a:extLst>
              <a:ext uri="{FF2B5EF4-FFF2-40B4-BE49-F238E27FC236}">
                <a16:creationId xmlns:a16="http://schemas.microsoft.com/office/drawing/2014/main" id="{4720638A-5F22-FC4A-8F43-5F53A7C86BB4}"/>
              </a:ext>
            </a:extLst>
          </p:cNvPr>
          <p:cNvSpPr txBox="1"/>
          <p:nvPr/>
        </p:nvSpPr>
        <p:spPr>
          <a:xfrm>
            <a:off x="2114008" y="6290589"/>
            <a:ext cx="6079016" cy="430887"/>
          </a:xfrm>
          <a:prstGeom prst="rect">
            <a:avLst/>
          </a:prstGeom>
          <a:noFill/>
        </p:spPr>
        <p:txBody>
          <a:bodyPr wrap="square" rtlCol="0">
            <a:spAutoFit/>
          </a:bodyPr>
          <a:lstStyle/>
          <a:p>
            <a:r>
              <a:rPr lang="en-GB" sz="1100" b="0" dirty="0">
                <a:solidFill>
                  <a:schemeClr val="accent3"/>
                </a:solidFill>
                <a:ea typeface="Verdana" pitchFamily="34" charset="0"/>
                <a:cs typeface="Verdana" pitchFamily="34" charset="0"/>
              </a:rPr>
              <a:t>Mathias </a:t>
            </a:r>
            <a:r>
              <a:rPr lang="en-GB" sz="1100" b="0" dirty="0" err="1">
                <a:solidFill>
                  <a:schemeClr val="accent3"/>
                </a:solidFill>
                <a:ea typeface="Verdana" pitchFamily="34" charset="0"/>
                <a:cs typeface="Verdana" pitchFamily="34" charset="0"/>
              </a:rPr>
              <a:t>Niepert</a:t>
            </a:r>
            <a:r>
              <a:rPr lang="en-GB" sz="1100" b="0" dirty="0">
                <a:solidFill>
                  <a:schemeClr val="accent3"/>
                </a:solidFill>
                <a:ea typeface="Verdana" pitchFamily="34" charset="0"/>
                <a:cs typeface="Verdana" pitchFamily="34" charset="0"/>
              </a:rPr>
              <a:t>: Markov Chains on Orbits of Permutation Groups. In </a:t>
            </a:r>
            <a:r>
              <a:rPr lang="en-GB" sz="1100" b="0" i="1" dirty="0">
                <a:solidFill>
                  <a:schemeClr val="accent3"/>
                </a:solidFill>
                <a:ea typeface="Verdana" pitchFamily="34" charset="0"/>
                <a:cs typeface="Verdana" pitchFamily="34" charset="0"/>
              </a:rPr>
              <a:t>UAI-12 Proceedings of the 28</a:t>
            </a:r>
            <a:r>
              <a:rPr lang="en-GB" sz="1100" b="0" i="1" baseline="30000" dirty="0">
                <a:solidFill>
                  <a:schemeClr val="accent3"/>
                </a:solidFill>
                <a:ea typeface="Verdana" pitchFamily="34" charset="0"/>
                <a:cs typeface="Verdana" pitchFamily="34" charset="0"/>
              </a:rPr>
              <a:t>th</a:t>
            </a:r>
            <a:r>
              <a:rPr lang="en-GB" sz="1100" b="0" i="1" dirty="0">
                <a:solidFill>
                  <a:schemeClr val="accent3"/>
                </a:solidFill>
                <a:ea typeface="Verdana" pitchFamily="34" charset="0"/>
                <a:cs typeface="Verdana" pitchFamily="34" charset="0"/>
              </a:rPr>
              <a:t> Conference on Uncertainty in Artificial Intelligence</a:t>
            </a:r>
            <a:r>
              <a:rPr lang="en-GB" sz="1100" b="0" dirty="0">
                <a:solidFill>
                  <a:schemeClr val="accent3"/>
                </a:solidFill>
                <a:ea typeface="Verdana" pitchFamily="34" charset="0"/>
                <a:cs typeface="Verdana" pitchFamily="34" charset="0"/>
              </a:rPr>
              <a:t>, 2012.</a:t>
            </a:r>
          </a:p>
        </p:txBody>
      </p:sp>
    </p:spTree>
    <p:extLst>
      <p:ext uri="{BB962C8B-B14F-4D97-AF65-F5344CB8AC3E}">
        <p14:creationId xmlns:p14="http://schemas.microsoft.com/office/powerpoint/2010/main" val="11378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8D919-96C0-394C-B43E-D2238E4E4179}"/>
              </a:ext>
            </a:extLst>
          </p:cNvPr>
          <p:cNvSpPr>
            <a:spLocks noGrp="1"/>
          </p:cNvSpPr>
          <p:nvPr>
            <p:ph type="title"/>
          </p:nvPr>
        </p:nvSpPr>
        <p:spPr/>
        <p:txBody>
          <a:bodyPr/>
          <a:lstStyle/>
          <a:p>
            <a:r>
              <a:rPr lang="en-GB" dirty="0"/>
              <a:t>Lifted MH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669855-E6E5-8C4F-BD28-4C6F05F99D4E}"/>
                  </a:ext>
                </a:extLst>
              </p:cNvPr>
              <p:cNvSpPr>
                <a:spLocks noGrp="1"/>
              </p:cNvSpPr>
              <p:nvPr>
                <p:ph idx="1"/>
              </p:nvPr>
            </p:nvSpPr>
            <p:spPr/>
            <p:txBody>
              <a:bodyPr>
                <a:normAutofit/>
              </a:bodyPr>
              <a:lstStyle/>
              <a:p>
                <a:pPr marL="0" indent="0">
                  <a:buNone/>
                </a:pPr>
                <a:r>
                  <a:rPr lang="en-GB" dirty="0">
                    <a:solidFill>
                      <a:srgbClr val="C00000"/>
                    </a:solidFill>
                  </a:rPr>
                  <a:t>Given an orbital Metropolis chain </a:t>
                </a:r>
                <a14:m>
                  <m:oMath xmlns:m="http://schemas.openxmlformats.org/officeDocument/2006/math">
                    <m:r>
                      <a:rPr lang="en-GB" i="1" smtClean="0">
                        <a:solidFill>
                          <a:srgbClr val="C00000"/>
                        </a:solidFill>
                        <a:latin typeface="Cambria Math" panose="02040503050406030204" pitchFamily="18" charset="0"/>
                      </a:rPr>
                      <m:t>𝐴</m:t>
                    </m:r>
                  </m:oMath>
                </a14:m>
                <a:r>
                  <a:rPr lang="en-GB" dirty="0">
                    <a:solidFill>
                      <a:srgbClr val="C00000"/>
                    </a:solidFill>
                  </a:rPr>
                  <a:t>:</a:t>
                </a:r>
              </a:p>
              <a:p>
                <a:pPr lvl="1"/>
                <a:r>
                  <a:rPr lang="en-GB" dirty="0"/>
                  <a:t>Given symmetry group </a:t>
                </a:r>
                <a14:m>
                  <m:oMath xmlns:m="http://schemas.openxmlformats.org/officeDocument/2006/math">
                    <m:r>
                      <a:rPr lang="en-GB" i="1" smtClean="0">
                        <a:latin typeface="Cambria Math" panose="02040503050406030204" pitchFamily="18" charset="0"/>
                      </a:rPr>
                      <m:t>𝐺</m:t>
                    </m:r>
                  </m:oMath>
                </a14:m>
                <a:r>
                  <a:rPr lang="en-GB" dirty="0"/>
                  <a:t> (approx. symmetries)</a:t>
                </a:r>
              </a:p>
              <a:p>
                <a:pPr lvl="1"/>
                <a:r>
                  <a:rPr lang="en-GB" dirty="0"/>
                  <a:t>Orbit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𝒙</m:t>
                        </m:r>
                      </m:e>
                      <m:sup>
                        <m:r>
                          <a:rPr lang="en-GB" i="1" smtClean="0">
                            <a:latin typeface="Cambria Math" panose="02040503050406030204" pitchFamily="18" charset="0"/>
                          </a:rPr>
                          <m:t>𝐺</m:t>
                        </m:r>
                      </m:sup>
                    </m:sSup>
                  </m:oMath>
                </a14:m>
                <a:r>
                  <a:rPr lang="en-GB" dirty="0"/>
                  <a:t> contains all states approx. symmetric to </a:t>
                </a:r>
                <a14:m>
                  <m:oMath xmlns:m="http://schemas.openxmlformats.org/officeDocument/2006/math">
                    <m:r>
                      <a:rPr lang="en-GB" b="1" i="1">
                        <a:latin typeface="Cambria Math" panose="02040503050406030204" pitchFamily="18" charset="0"/>
                      </a:rPr>
                      <m:t>𝒙</m:t>
                    </m:r>
                  </m:oMath>
                </a14:m>
                <a:endParaRPr lang="en-GB" dirty="0"/>
              </a:p>
              <a:p>
                <a:pPr lvl="1"/>
                <a:r>
                  <a:rPr lang="en-GB" dirty="0"/>
                  <a:t>In state </a:t>
                </a:r>
                <a14:m>
                  <m:oMath xmlns:m="http://schemas.openxmlformats.org/officeDocument/2006/math">
                    <m:r>
                      <a:rPr lang="en-GB" b="1" i="1">
                        <a:latin typeface="Cambria Math" panose="02040503050406030204" pitchFamily="18" charset="0"/>
                      </a:rPr>
                      <m:t>𝒙</m:t>
                    </m:r>
                  </m:oMath>
                </a14:m>
                <a:endParaRPr lang="en-GB" dirty="0"/>
              </a:p>
              <a:p>
                <a:pPr marL="1371600" lvl="2" indent="-457200">
                  <a:buFont typeface="+mj-lt"/>
                  <a:buAutoNum type="arabicPeriod"/>
                </a:pPr>
                <a:r>
                  <a:rPr lang="en-GB" dirty="0"/>
                  <a:t>Select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𝒙</m:t>
                        </m:r>
                      </m:e>
                      <m:sup>
                        <m:r>
                          <a:rPr lang="de-DE" b="0" i="1" smtClean="0">
                            <a:latin typeface="Cambria Math" panose="02040503050406030204" pitchFamily="18" charset="0"/>
                          </a:rPr>
                          <m:t>′</m:t>
                        </m:r>
                      </m:sup>
                    </m:sSup>
                  </m:oMath>
                </a14:m>
                <a:r>
                  <a:rPr lang="en-GB" dirty="0"/>
                  <a:t> uniformly at random from </a:t>
                </a:r>
                <a14:m>
                  <m:oMath xmlns:m="http://schemas.openxmlformats.org/officeDocument/2006/math">
                    <m:sSup>
                      <m:sSupPr>
                        <m:ctrlPr>
                          <a:rPr lang="en-GB" b="1" i="1" smtClean="0">
                            <a:latin typeface="Cambria Math" panose="02040503050406030204" pitchFamily="18" charset="0"/>
                          </a:rPr>
                        </m:ctrlPr>
                      </m:sSupPr>
                      <m:e>
                        <m:r>
                          <a:rPr lang="en-GB" b="1" i="1">
                            <a:latin typeface="Cambria Math" panose="02040503050406030204" pitchFamily="18" charset="0"/>
                          </a:rPr>
                          <m:t>𝒙</m:t>
                        </m:r>
                      </m:e>
                      <m:sup>
                        <m:r>
                          <a:rPr lang="en-GB" b="0" i="1" smtClean="0">
                            <a:latin typeface="Cambria Math" panose="02040503050406030204" pitchFamily="18" charset="0"/>
                          </a:rPr>
                          <m:t>𝐺</m:t>
                        </m:r>
                      </m:sup>
                    </m:sSup>
                  </m:oMath>
                </a14:m>
                <a:endParaRPr lang="en-GB" dirty="0"/>
              </a:p>
              <a:p>
                <a:pPr marL="1371600" lvl="2" indent="-457200">
                  <a:buFont typeface="+mj-lt"/>
                  <a:buAutoNum type="arabicPeriod"/>
                </a:pPr>
                <a:r>
                  <a:rPr lang="en-GB" dirty="0"/>
                  <a:t>Move from </a:t>
                </a:r>
                <a14:m>
                  <m:oMath xmlns:m="http://schemas.openxmlformats.org/officeDocument/2006/math">
                    <m:r>
                      <a:rPr lang="en-GB" b="1" i="1">
                        <a:latin typeface="Cambria Math" panose="02040503050406030204" pitchFamily="18" charset="0"/>
                      </a:rPr>
                      <m:t>𝒙</m:t>
                    </m:r>
                  </m:oMath>
                </a14:m>
                <a:r>
                  <a:rPr lang="en-GB" dirty="0"/>
                  <a:t> to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𝒙</m:t>
                        </m:r>
                      </m:e>
                      <m:sup>
                        <m:r>
                          <a:rPr lang="de-DE" i="1">
                            <a:latin typeface="Cambria Math" panose="02040503050406030204" pitchFamily="18" charset="0"/>
                          </a:rPr>
                          <m:t>′</m:t>
                        </m:r>
                      </m:sup>
                    </m:sSup>
                  </m:oMath>
                </a14:m>
                <a:r>
                  <a:rPr lang="en-GB" dirty="0"/>
                  <a:t>with probability </a:t>
                </a:r>
                <a14:m>
                  <m:oMath xmlns:m="http://schemas.openxmlformats.org/officeDocument/2006/math">
                    <m:r>
                      <m:rPr>
                        <m:sty m:val="p"/>
                      </m:rPr>
                      <a:rPr lang="en-GB" b="0" i="0" smtClean="0">
                        <a:latin typeface="Cambria Math" panose="02040503050406030204" pitchFamily="18" charset="0"/>
                      </a:rPr>
                      <m:t>min</m:t>
                    </m:r>
                    <m:d>
                      <m:dPr>
                        <m:begChr m:val="{"/>
                        <m:endChr m:val="}"/>
                        <m:ctrlPr>
                          <a:rPr lang="en-GB" b="1" i="1" smtClean="0">
                            <a:latin typeface="Cambria Math" panose="02040503050406030204" pitchFamily="18" charset="0"/>
                          </a:rPr>
                        </m:ctrlPr>
                      </m:dPr>
                      <m:e>
                        <m:f>
                          <m:fPr>
                            <m:ctrlPr>
                              <a:rPr lang="en-GB" b="1" i="1" smtClean="0">
                                <a:latin typeface="Cambria Math" panose="02040503050406030204" pitchFamily="18" charset="0"/>
                              </a:rPr>
                            </m:ctrlPr>
                          </m:fPr>
                          <m:num>
                            <m:r>
                              <a:rPr lang="en-GB" b="0" i="1" smtClean="0">
                                <a:latin typeface="Cambria Math" panose="02040503050406030204" pitchFamily="18" charset="0"/>
                              </a:rPr>
                              <m:t>𝑃𝑟</m:t>
                            </m:r>
                            <m:d>
                              <m:dPr>
                                <m:ctrlPr>
                                  <a:rPr lang="en-GB" b="1" i="1" smtClean="0">
                                    <a:latin typeface="Cambria Math" panose="02040503050406030204" pitchFamily="18" charset="0"/>
                                  </a:rPr>
                                </m:ctrlPr>
                              </m:dPr>
                              <m:e>
                                <m:r>
                                  <a:rPr lang="en-GB" b="1" i="1" smtClean="0">
                                    <a:latin typeface="Cambria Math" panose="02040503050406030204" pitchFamily="18" charset="0"/>
                                  </a:rPr>
                                  <m:t>𝒙</m:t>
                                </m:r>
                              </m:e>
                            </m:d>
                          </m:num>
                          <m:den>
                            <m:r>
                              <a:rPr lang="en-GB" b="0" i="1" smtClean="0">
                                <a:latin typeface="Cambria Math" panose="02040503050406030204" pitchFamily="18" charset="0"/>
                              </a:rPr>
                              <m:t>𝑃𝑟</m:t>
                            </m:r>
                            <m:d>
                              <m:dPr>
                                <m:ctrlPr>
                                  <a:rPr lang="en-GB" b="1" i="1" smtClean="0">
                                    <a:latin typeface="Cambria Math" panose="02040503050406030204" pitchFamily="18" charset="0"/>
                                  </a:rPr>
                                </m:ctrlPr>
                              </m:dPr>
                              <m:e>
                                <m:sSup>
                                  <m:sSupPr>
                                    <m:ctrlPr>
                                      <a:rPr lang="de-DE" b="1" i="1">
                                        <a:latin typeface="Cambria Math" panose="02040503050406030204" pitchFamily="18" charset="0"/>
                                      </a:rPr>
                                    </m:ctrlPr>
                                  </m:sSupPr>
                                  <m:e>
                                    <m:r>
                                      <a:rPr lang="de-DE" b="1" i="1">
                                        <a:latin typeface="Cambria Math" panose="02040503050406030204" pitchFamily="18" charset="0"/>
                                      </a:rPr>
                                      <m:t>𝒙</m:t>
                                    </m:r>
                                  </m:e>
                                  <m:sup>
                                    <m:r>
                                      <a:rPr lang="de-DE" i="1">
                                        <a:latin typeface="Cambria Math" panose="02040503050406030204" pitchFamily="18" charset="0"/>
                                      </a:rPr>
                                      <m:t>′</m:t>
                                    </m:r>
                                  </m:sup>
                                </m:sSup>
                              </m:e>
                            </m:d>
                          </m:den>
                        </m:f>
                        <m:r>
                          <a:rPr lang="en-GB" b="1" i="1" smtClean="0">
                            <a:latin typeface="Cambria Math" panose="02040503050406030204" pitchFamily="18" charset="0"/>
                          </a:rPr>
                          <m:t>,</m:t>
                        </m:r>
                        <m:r>
                          <a:rPr lang="en-GB" b="0" i="1" smtClean="0">
                            <a:latin typeface="Cambria Math" panose="02040503050406030204" pitchFamily="18" charset="0"/>
                          </a:rPr>
                          <m:t> 1</m:t>
                        </m:r>
                      </m:e>
                    </m:d>
                  </m:oMath>
                </a14:m>
                <a:endParaRPr lang="en-GB" dirty="0"/>
              </a:p>
              <a:p>
                <a:pPr marL="1371600" lvl="2" indent="-457200">
                  <a:buFont typeface="+mj-lt"/>
                  <a:buAutoNum type="arabicPeriod"/>
                </a:pPr>
                <a:r>
                  <a:rPr lang="en-GB" dirty="0"/>
                  <a:t>Otherwise: stay in </a:t>
                </a:r>
                <a14:m>
                  <m:oMath xmlns:m="http://schemas.openxmlformats.org/officeDocument/2006/math">
                    <m:r>
                      <a:rPr lang="en-GB" b="1" i="1">
                        <a:latin typeface="Cambria Math" panose="02040503050406030204" pitchFamily="18" charset="0"/>
                      </a:rPr>
                      <m:t>𝒙</m:t>
                    </m:r>
                  </m:oMath>
                </a14:m>
                <a:r>
                  <a:rPr lang="en-GB" dirty="0"/>
                  <a:t> (reject)</a:t>
                </a:r>
              </a:p>
              <a:p>
                <a:pPr marL="1371600" lvl="2" indent="-457200">
                  <a:buFont typeface="+mj-lt"/>
                  <a:buAutoNum type="arabicPeriod"/>
                </a:pPr>
                <a:r>
                  <a:rPr lang="en-GB" dirty="0"/>
                  <a:t>Repeat</a:t>
                </a:r>
              </a:p>
              <a:p>
                <a:pPr marL="0" indent="0">
                  <a:buNone/>
                </a:pPr>
                <a:r>
                  <a:rPr lang="en-GB" dirty="0">
                    <a:solidFill>
                      <a:srgbClr val="C00000"/>
                    </a:solidFill>
                  </a:rPr>
                  <a:t>and an ordinary (base) Markov chain </a:t>
                </a:r>
                <a14:m>
                  <m:oMath xmlns:m="http://schemas.openxmlformats.org/officeDocument/2006/math">
                    <m:r>
                      <a:rPr lang="en-GB" i="1" dirty="0" smtClean="0">
                        <a:solidFill>
                          <a:srgbClr val="C00000"/>
                        </a:solidFill>
                        <a:latin typeface="Cambria Math" panose="02040503050406030204" pitchFamily="18" charset="0"/>
                      </a:rPr>
                      <m:t>𝐵</m:t>
                    </m:r>
                  </m:oMath>
                </a14:m>
                <a:endParaRPr lang="en-GB" dirty="0">
                  <a:solidFill>
                    <a:srgbClr val="C00000"/>
                  </a:solidFill>
                </a:endParaRPr>
              </a:p>
              <a:p>
                <a:r>
                  <a:rPr lang="en-GB" dirty="0">
                    <a:solidFill>
                      <a:schemeClr val="accent1"/>
                    </a:solidFill>
                  </a:rPr>
                  <a:t>With prob. </a:t>
                </a:r>
                <a14:m>
                  <m:oMath xmlns:m="http://schemas.openxmlformats.org/officeDocument/2006/math">
                    <m:r>
                      <a:rPr lang="en-GB" i="1" dirty="0" smtClean="0">
                        <a:solidFill>
                          <a:schemeClr val="accent1"/>
                        </a:solidFill>
                        <a:latin typeface="Cambria Math" panose="02040503050406030204" pitchFamily="18" charset="0"/>
                      </a:rPr>
                      <m:t>𝛼</m:t>
                    </m:r>
                  </m:oMath>
                </a14:m>
                <a:r>
                  <a:rPr lang="en-GB" dirty="0">
                    <a:solidFill>
                      <a:schemeClr val="accent1"/>
                    </a:solidFill>
                  </a:rPr>
                  <a:t> follow </a:t>
                </a:r>
                <a14:m>
                  <m:oMath xmlns:m="http://schemas.openxmlformats.org/officeDocument/2006/math">
                    <m:r>
                      <a:rPr lang="en-GB" i="1" dirty="0" smtClean="0">
                        <a:solidFill>
                          <a:srgbClr val="C00000"/>
                        </a:solidFill>
                        <a:latin typeface="Cambria Math" panose="02040503050406030204" pitchFamily="18" charset="0"/>
                      </a:rPr>
                      <m:t>𝐵</m:t>
                    </m:r>
                  </m:oMath>
                </a14:m>
                <a:r>
                  <a:rPr lang="en-GB" dirty="0">
                    <a:solidFill>
                      <a:schemeClr val="accent1"/>
                    </a:solidFill>
                  </a:rPr>
                  <a:t> </a:t>
                </a:r>
              </a:p>
              <a:p>
                <a:r>
                  <a:rPr lang="en-GB" dirty="0">
                    <a:solidFill>
                      <a:schemeClr val="accent1"/>
                    </a:solidFill>
                  </a:rPr>
                  <a:t>With </a:t>
                </a:r>
                <a14:m>
                  <m:oMath xmlns:m="http://schemas.openxmlformats.org/officeDocument/2006/math">
                    <m:d>
                      <m:dPr>
                        <m:ctrlPr>
                          <a:rPr lang="en-GB" i="1" dirty="0" smtClean="0">
                            <a:solidFill>
                              <a:schemeClr val="accent1"/>
                            </a:solidFill>
                            <a:latin typeface="Cambria Math" panose="02040503050406030204" pitchFamily="18" charset="0"/>
                          </a:rPr>
                        </m:ctrlPr>
                      </m:dPr>
                      <m:e>
                        <m:r>
                          <a:rPr lang="en-GB" i="1" dirty="0" smtClean="0">
                            <a:solidFill>
                              <a:schemeClr val="accent1"/>
                            </a:solidFill>
                            <a:latin typeface="Cambria Math" panose="02040503050406030204" pitchFamily="18" charset="0"/>
                          </a:rPr>
                          <m:t>1−</m:t>
                        </m:r>
                        <m:r>
                          <a:rPr lang="en-GB" i="1" dirty="0" smtClean="0">
                            <a:solidFill>
                              <a:schemeClr val="accent1"/>
                            </a:solidFill>
                            <a:latin typeface="Cambria Math" panose="02040503050406030204" pitchFamily="18" charset="0"/>
                          </a:rPr>
                          <m:t>𝛼</m:t>
                        </m:r>
                      </m:e>
                    </m:d>
                  </m:oMath>
                </a14:m>
                <a:r>
                  <a:rPr lang="en-GB" dirty="0">
                    <a:solidFill>
                      <a:schemeClr val="accent1"/>
                    </a:solidFill>
                  </a:rPr>
                  <a:t> follow </a:t>
                </a:r>
                <a14:m>
                  <m:oMath xmlns:m="http://schemas.openxmlformats.org/officeDocument/2006/math">
                    <m:r>
                      <a:rPr lang="en-GB" i="1" dirty="0" smtClean="0">
                        <a:solidFill>
                          <a:srgbClr val="C00000"/>
                        </a:solidFill>
                        <a:latin typeface="Cambria Math" panose="02040503050406030204" pitchFamily="18" charset="0"/>
                      </a:rPr>
                      <m:t>𝐴</m:t>
                    </m:r>
                  </m:oMath>
                </a14:m>
                <a:endParaRPr lang="en-GB" dirty="0">
                  <a:solidFill>
                    <a:srgbClr val="C00000"/>
                  </a:solidFill>
                </a:endParaRPr>
              </a:p>
              <a:p>
                <a:endParaRPr lang="en-GB" dirty="0"/>
              </a:p>
            </p:txBody>
          </p:sp>
        </mc:Choice>
        <mc:Fallback xmlns="">
          <p:sp>
            <p:nvSpPr>
              <p:cNvPr id="3" name="Content Placeholder 2">
                <a:extLst>
                  <a:ext uri="{FF2B5EF4-FFF2-40B4-BE49-F238E27FC236}">
                    <a16:creationId xmlns:a16="http://schemas.microsoft.com/office/drawing/2014/main" id="{9D669855-E6E5-8C4F-BD28-4C6F05F99D4E}"/>
                  </a:ext>
                </a:extLst>
              </p:cNvPr>
              <p:cNvSpPr>
                <a:spLocks noGrp="1" noRot="1" noChangeAspect="1" noMove="1" noResize="1" noEditPoints="1" noAdjustHandles="1" noChangeArrowheads="1" noChangeShapeType="1" noTextEdit="1"/>
              </p:cNvSpPr>
              <p:nvPr>
                <p:ph idx="1"/>
              </p:nvPr>
            </p:nvSpPr>
            <p:spPr>
              <a:blipFill>
                <a:blip r:embed="rId2"/>
                <a:stretch>
                  <a:fillRect l="-1608"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1C24C9-3D08-1B4E-B69C-592F6DCCE56B}"/>
              </a:ext>
            </a:extLst>
          </p:cNvPr>
          <p:cNvSpPr>
            <a:spLocks noGrp="1"/>
          </p:cNvSpPr>
          <p:nvPr>
            <p:ph type="sldNum" sz="quarter" idx="12"/>
          </p:nvPr>
        </p:nvSpPr>
        <p:spPr/>
        <p:txBody>
          <a:bodyPr/>
          <a:lstStyle/>
          <a:p>
            <a:fld id="{DB7C4649-800D-CB47-881A-AA04BFFFB18C}" type="slidenum">
              <a:rPr lang="en-GB" smtClean="0"/>
              <a:t>58</a:t>
            </a:fld>
            <a:endParaRPr lang="en-GB"/>
          </a:p>
        </p:txBody>
      </p:sp>
      <p:sp>
        <p:nvSpPr>
          <p:cNvPr id="5" name="TextBox 4">
            <a:extLst>
              <a:ext uri="{FF2B5EF4-FFF2-40B4-BE49-F238E27FC236}">
                <a16:creationId xmlns:a16="http://schemas.microsoft.com/office/drawing/2014/main" id="{F4000D2E-30A8-A443-AFB6-56532EEF632F}"/>
              </a:ext>
            </a:extLst>
          </p:cNvPr>
          <p:cNvSpPr txBox="1"/>
          <p:nvPr/>
        </p:nvSpPr>
        <p:spPr>
          <a:xfrm>
            <a:off x="7680583" y="1861994"/>
            <a:ext cx="1527048" cy="338554"/>
          </a:xfrm>
          <a:prstGeom prst="rect">
            <a:avLst/>
          </a:prstGeom>
          <a:noFill/>
        </p:spPr>
        <p:txBody>
          <a:bodyPr wrap="square" rtlCol="0">
            <a:spAutoFit/>
          </a:bodyPr>
          <a:lstStyle/>
          <a:p>
            <a:r>
              <a:rPr lang="en-GB" sz="1600" dirty="0">
                <a:solidFill>
                  <a:schemeClr val="accent4"/>
                </a:solidFill>
              </a:rPr>
              <a:t>Colour passing</a:t>
            </a:r>
          </a:p>
        </p:txBody>
      </p:sp>
      <p:cxnSp>
        <p:nvCxnSpPr>
          <p:cNvPr id="6" name="Straight Arrow Connector 5">
            <a:extLst>
              <a:ext uri="{FF2B5EF4-FFF2-40B4-BE49-F238E27FC236}">
                <a16:creationId xmlns:a16="http://schemas.microsoft.com/office/drawing/2014/main" id="{233941A2-12FA-BF4D-9AFD-EA04DC5A519E}"/>
              </a:ext>
            </a:extLst>
          </p:cNvPr>
          <p:cNvCxnSpPr>
            <a:cxnSpLocks/>
            <a:stCxn id="5" idx="1"/>
          </p:cNvCxnSpPr>
          <p:nvPr/>
        </p:nvCxnSpPr>
        <p:spPr bwMode="auto">
          <a:xfrm flipH="1" flipV="1">
            <a:off x="6917061" y="1949557"/>
            <a:ext cx="763522" cy="81714"/>
          </a:xfrm>
          <a:prstGeom prst="straightConnector1">
            <a:avLst/>
          </a:prstGeom>
          <a:solidFill>
            <a:schemeClr val="folHlink"/>
          </a:solidFill>
          <a:ln w="25400" cap="flat" cmpd="sng" algn="ctr">
            <a:solidFill>
              <a:schemeClr val="tx1"/>
            </a:solidFill>
            <a:prstDash val="solid"/>
            <a:round/>
            <a:headEnd type="none" w="med" len="med"/>
            <a:tailEnd type="arrow"/>
          </a:ln>
          <a:effectLst/>
        </p:spPr>
      </p:cxnSp>
      <p:sp>
        <p:nvSpPr>
          <p:cNvPr id="9" name="Abgerundetes Rechteck 136">
            <a:extLst>
              <a:ext uri="{FF2B5EF4-FFF2-40B4-BE49-F238E27FC236}">
                <a16:creationId xmlns:a16="http://schemas.microsoft.com/office/drawing/2014/main" id="{B1939087-4EAE-AC4C-93C4-893D29EB5476}"/>
              </a:ext>
            </a:extLst>
          </p:cNvPr>
          <p:cNvSpPr/>
          <p:nvPr/>
        </p:nvSpPr>
        <p:spPr bwMode="auto">
          <a:xfrm>
            <a:off x="6457950" y="4713702"/>
            <a:ext cx="2521081" cy="1642649"/>
          </a:xfrm>
          <a:prstGeom prst="roundRect">
            <a:avLst/>
          </a:prstGeom>
          <a:solidFill>
            <a:srgbClr val="595959"/>
          </a:solidFill>
          <a:ln w="571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spAutoFit/>
          </a:bodyPr>
          <a:lstStyle/>
          <a:p>
            <a:pPr algn="ctr">
              <a:lnSpc>
                <a:spcPct val="80000"/>
              </a:lnSpc>
            </a:pPr>
            <a:r>
              <a:rPr lang="en-GB" sz="2400" b="0">
                <a:solidFill>
                  <a:schemeClr val="bg1"/>
                </a:solidFill>
              </a:rPr>
              <a:t>Account for evidence that may break symmetries, using e.g. approx. symmetries</a:t>
            </a:r>
          </a:p>
        </p:txBody>
      </p:sp>
      <p:sp>
        <p:nvSpPr>
          <p:cNvPr id="11" name="Textfeld 3">
            <a:extLst>
              <a:ext uri="{FF2B5EF4-FFF2-40B4-BE49-F238E27FC236}">
                <a16:creationId xmlns:a16="http://schemas.microsoft.com/office/drawing/2014/main" id="{5E05CF71-BA15-CA4E-A06D-B3072A53D6A7}"/>
              </a:ext>
            </a:extLst>
          </p:cNvPr>
          <p:cNvSpPr txBox="1"/>
          <p:nvPr/>
        </p:nvSpPr>
        <p:spPr>
          <a:xfrm>
            <a:off x="2114008" y="6290589"/>
            <a:ext cx="6079016" cy="430887"/>
          </a:xfrm>
          <a:prstGeom prst="rect">
            <a:avLst/>
          </a:prstGeom>
          <a:noFill/>
        </p:spPr>
        <p:txBody>
          <a:bodyPr wrap="square" rtlCol="0">
            <a:spAutoFit/>
          </a:bodyPr>
          <a:lstStyle/>
          <a:p>
            <a:r>
              <a:rPr lang="en-GB" sz="1100" b="0" dirty="0">
                <a:solidFill>
                  <a:schemeClr val="accent3"/>
                </a:solidFill>
                <a:ea typeface="Verdana" pitchFamily="34" charset="0"/>
                <a:cs typeface="Verdana" pitchFamily="34" charset="0"/>
              </a:rPr>
              <a:t>Guy Van den </a:t>
            </a:r>
            <a:r>
              <a:rPr lang="en-GB" sz="1100" b="0" dirty="0" err="1">
                <a:solidFill>
                  <a:schemeClr val="accent3"/>
                </a:solidFill>
                <a:ea typeface="Verdana" pitchFamily="34" charset="0"/>
                <a:cs typeface="Verdana" pitchFamily="34" charset="0"/>
              </a:rPr>
              <a:t>Broeck</a:t>
            </a:r>
            <a:r>
              <a:rPr lang="en-GB" sz="1100" b="0" dirty="0">
                <a:solidFill>
                  <a:schemeClr val="accent3"/>
                </a:solidFill>
                <a:ea typeface="Verdana" pitchFamily="34" charset="0"/>
                <a:cs typeface="Verdana" pitchFamily="34" charset="0"/>
              </a:rPr>
              <a:t> and Mathias </a:t>
            </a:r>
            <a:r>
              <a:rPr lang="en-GB" sz="1100" b="0" dirty="0" err="1">
                <a:solidFill>
                  <a:schemeClr val="accent3"/>
                </a:solidFill>
                <a:ea typeface="Verdana" pitchFamily="34" charset="0"/>
                <a:cs typeface="Verdana" pitchFamily="34" charset="0"/>
              </a:rPr>
              <a:t>Niepert</a:t>
            </a:r>
            <a:r>
              <a:rPr lang="en-GB" sz="1100" dirty="0">
                <a:solidFill>
                  <a:schemeClr val="accent3"/>
                </a:solidFill>
                <a:ea typeface="Verdana" pitchFamily="34" charset="0"/>
                <a:cs typeface="Verdana" pitchFamily="34" charset="0"/>
              </a:rPr>
              <a:t>: Lifted Probabilistic Inference for Asymmetric Graphical Models </a:t>
            </a:r>
            <a:r>
              <a:rPr lang="en-GB" sz="1100" b="0" dirty="0">
                <a:solidFill>
                  <a:schemeClr val="accent3"/>
                </a:solidFill>
                <a:ea typeface="Verdana" pitchFamily="34" charset="0"/>
                <a:cs typeface="Verdana" pitchFamily="34" charset="0"/>
              </a:rPr>
              <a:t>. In </a:t>
            </a:r>
            <a:r>
              <a:rPr lang="en-GB" sz="1100" b="0" i="1" dirty="0">
                <a:solidFill>
                  <a:schemeClr val="accent3"/>
                </a:solidFill>
                <a:ea typeface="Verdana" pitchFamily="34" charset="0"/>
                <a:cs typeface="Verdana" pitchFamily="34" charset="0"/>
              </a:rPr>
              <a:t>AAAI-15 Proceedings of the 29</a:t>
            </a:r>
            <a:r>
              <a:rPr lang="en-GB" sz="1100" b="0" i="1" baseline="30000" dirty="0">
                <a:solidFill>
                  <a:schemeClr val="accent3"/>
                </a:solidFill>
                <a:ea typeface="Verdana" pitchFamily="34" charset="0"/>
                <a:cs typeface="Verdana" pitchFamily="34" charset="0"/>
              </a:rPr>
              <a:t>th</a:t>
            </a:r>
            <a:r>
              <a:rPr lang="en-GB" sz="1100" i="1" dirty="0">
                <a:solidFill>
                  <a:schemeClr val="accent3"/>
                </a:solidFill>
                <a:ea typeface="Verdana" pitchFamily="34" charset="0"/>
                <a:cs typeface="Verdana" pitchFamily="34" charset="0"/>
              </a:rPr>
              <a:t> AAAI Conference on Artificial Intelligence</a:t>
            </a:r>
            <a:r>
              <a:rPr lang="en-GB" sz="1100" b="0" dirty="0">
                <a:solidFill>
                  <a:schemeClr val="accent3"/>
                </a:solidFill>
                <a:ea typeface="Verdana" pitchFamily="34" charset="0"/>
                <a:cs typeface="Verdana" pitchFamily="34" charset="0"/>
              </a:rPr>
              <a:t>, 2015.</a:t>
            </a:r>
          </a:p>
        </p:txBody>
      </p:sp>
    </p:spTree>
    <p:extLst>
      <p:ext uri="{BB962C8B-B14F-4D97-AF65-F5344CB8AC3E}">
        <p14:creationId xmlns:p14="http://schemas.microsoft.com/office/powerpoint/2010/main" val="204390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Interim Summary</a:t>
            </a:r>
            <a:endParaRPr lang="en-US" dirty="0"/>
          </a:p>
        </p:txBody>
      </p:sp>
      <p:sp>
        <p:nvSpPr>
          <p:cNvPr id="67587" name="Rectangle 3"/>
          <p:cNvSpPr>
            <a:spLocks noGrp="1" noChangeArrowheads="1"/>
          </p:cNvSpPr>
          <p:nvPr>
            <p:ph type="body" idx="1"/>
          </p:nvPr>
        </p:nvSpPr>
        <p:spPr/>
        <p:txBody>
          <a:bodyPr>
            <a:normAutofit fontScale="92500" lnSpcReduction="10000"/>
          </a:bodyPr>
          <a:lstStyle/>
          <a:p>
            <a:r>
              <a:rPr lang="en-US" dirty="0"/>
              <a:t>Approximate inference based on sampling and counting helps to overcome complexity of exact inference</a:t>
            </a:r>
          </a:p>
          <a:p>
            <a:r>
              <a:rPr lang="en-US" dirty="0"/>
              <a:t>Goodness of approximation depends on the number of samples generated</a:t>
            </a:r>
          </a:p>
          <a:p>
            <a:r>
              <a:rPr lang="en-US" dirty="0"/>
              <a:t>Importance sampling</a:t>
            </a:r>
          </a:p>
          <a:p>
            <a:pPr lvl="1"/>
            <a:r>
              <a:rPr lang="en-US" dirty="0"/>
              <a:t>Use proposal distribution for sampling, weight samples to correct the difference between proposal distribution and target distribution</a:t>
            </a:r>
          </a:p>
          <a:p>
            <a:pPr lvl="1"/>
            <a:r>
              <a:rPr lang="en-US" dirty="0"/>
              <a:t>Use domain knowledge about groups of indistinguishable instances to reduce variance</a:t>
            </a:r>
          </a:p>
          <a:p>
            <a:r>
              <a:rPr lang="en-US" dirty="0"/>
              <a:t>MCMC sampling</a:t>
            </a:r>
          </a:p>
          <a:p>
            <a:pPr lvl="1"/>
            <a:r>
              <a:rPr lang="en-US" dirty="0"/>
              <a:t>Build a Markov chain and sample a new state based on the previous state</a:t>
            </a:r>
          </a:p>
          <a:p>
            <a:pPr lvl="1"/>
            <a:r>
              <a:rPr lang="en-US" dirty="0"/>
              <a:t>Find orbits for faster convergence</a:t>
            </a:r>
          </a:p>
        </p:txBody>
      </p:sp>
      <p:sp>
        <p:nvSpPr>
          <p:cNvPr id="2" name="Slide Number Placeholder 1">
            <a:extLst>
              <a:ext uri="{FF2B5EF4-FFF2-40B4-BE49-F238E27FC236}">
                <a16:creationId xmlns:a16="http://schemas.microsoft.com/office/drawing/2014/main" id="{ED508C0D-D599-EE4F-8DF1-69EE9505E078}"/>
              </a:ext>
            </a:extLst>
          </p:cNvPr>
          <p:cNvSpPr>
            <a:spLocks noGrp="1"/>
          </p:cNvSpPr>
          <p:nvPr>
            <p:ph type="sldNum" sz="quarter" idx="12"/>
          </p:nvPr>
        </p:nvSpPr>
        <p:spPr/>
        <p:txBody>
          <a:bodyPr/>
          <a:lstStyle/>
          <a:p>
            <a:fld id="{67C9959E-8E6B-B04C-9955-EA096F41CA7A}" type="slidenum">
              <a:rPr lang="en-GB" smtClean="0"/>
              <a:pPr/>
              <a:t>59</a:t>
            </a:fld>
            <a:endParaRPr lang="en-GB"/>
          </a:p>
        </p:txBody>
      </p:sp>
    </p:spTree>
    <p:extLst>
      <p:ext uri="{BB962C8B-B14F-4D97-AF65-F5344CB8AC3E}">
        <p14:creationId xmlns:p14="http://schemas.microsoft.com/office/powerpoint/2010/main" val="912572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C7CA-6310-934F-A540-01159C700750}"/>
              </a:ext>
            </a:extLst>
          </p:cNvPr>
          <p:cNvSpPr>
            <a:spLocks noGrp="1"/>
          </p:cNvSpPr>
          <p:nvPr>
            <p:ph type="title"/>
          </p:nvPr>
        </p:nvSpPr>
        <p:spPr/>
        <p:txBody>
          <a:bodyPr/>
          <a:lstStyle/>
          <a:p>
            <a:r>
              <a:rPr lang="en-GB" dirty="0"/>
              <a:t>Sampling: Generalisation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A6F28C-820C-954B-A489-28084A15350C}"/>
                  </a:ext>
                </a:extLst>
              </p:cNvPr>
              <p:cNvSpPr>
                <a:spLocks noGrp="1"/>
              </p:cNvSpPr>
              <p:nvPr>
                <p:ph idx="1"/>
              </p:nvPr>
            </p:nvSpPr>
            <p:spPr/>
            <p:txBody>
              <a:bodyPr>
                <a:normAutofit fontScale="92500" lnSpcReduction="10000"/>
              </a:bodyPr>
              <a:lstStyle/>
              <a:p>
                <a:r>
                  <a:rPr lang="en-GB" dirty="0"/>
                  <a:t>Generalisation: Estimate expectation of some function </a:t>
                </a:r>
                <a14:m>
                  <m:oMath xmlns:m="http://schemas.openxmlformats.org/officeDocument/2006/math">
                    <m:r>
                      <a:rPr lang="en-GB" i="1" dirty="0" smtClean="0">
                        <a:latin typeface="Cambria Math" panose="02040503050406030204" pitchFamily="18" charset="0"/>
                      </a:rPr>
                      <m:t>𝑓</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𝑹</m:t>
                        </m:r>
                      </m:e>
                    </m:d>
                  </m:oMath>
                </a14:m>
                <a:r>
                  <a:rPr lang="en-GB" dirty="0"/>
                  <a:t> relative to a distribution </a:t>
                </a:r>
                <a14:m>
                  <m:oMath xmlns:m="http://schemas.openxmlformats.org/officeDocument/2006/math">
                    <m:r>
                      <a:rPr lang="de-DE" b="0" i="1" dirty="0" smtClean="0">
                        <a:latin typeface="Cambria Math" panose="02040503050406030204" pitchFamily="18" charset="0"/>
                      </a:rPr>
                      <m:t>𝑃</m:t>
                    </m:r>
                    <m:d>
                      <m:dPr>
                        <m:ctrlPr>
                          <a:rPr lang="de-DE" i="1" dirty="0">
                            <a:latin typeface="Cambria Math" panose="02040503050406030204" pitchFamily="18" charset="0"/>
                          </a:rPr>
                        </m:ctrlPr>
                      </m:dPr>
                      <m:e>
                        <m:r>
                          <a:rPr lang="de-DE" b="1" i="1" dirty="0">
                            <a:latin typeface="Cambria Math" panose="02040503050406030204" pitchFamily="18" charset="0"/>
                          </a:rPr>
                          <m:t>𝑹</m:t>
                        </m:r>
                      </m:e>
                    </m:d>
                  </m:oMath>
                </a14:m>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0" i="1" smtClean="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oMath>
                  </m:oMathPara>
                </a14:m>
                <a:endParaRPr lang="en-GB" dirty="0"/>
              </a:p>
              <a:p>
                <a:pPr lvl="1"/>
                <a:r>
                  <a:rPr lang="en-GB" dirty="0"/>
                  <a:t>Generate a set of </a:t>
                </a:r>
                <a14:m>
                  <m:oMath xmlns:m="http://schemas.openxmlformats.org/officeDocument/2006/math">
                    <m:r>
                      <a:rPr lang="en-GB" i="1" dirty="0">
                        <a:latin typeface="Cambria Math" panose="02040503050406030204" pitchFamily="18" charset="0"/>
                      </a:rPr>
                      <m:t>𝑁</m:t>
                    </m:r>
                  </m:oMath>
                </a14:m>
                <a:r>
                  <a:rPr lang="en-GB" dirty="0"/>
                  <a:t> samples, estimating value of </a:t>
                </a:r>
                <a14:m>
                  <m:oMath xmlns:m="http://schemas.openxmlformats.org/officeDocument/2006/math">
                    <m:r>
                      <a:rPr lang="en-GB" i="1" dirty="0">
                        <a:latin typeface="Cambria Math" panose="02040503050406030204" pitchFamily="18" charset="0"/>
                      </a:rPr>
                      <m:t>𝑓</m:t>
                    </m:r>
                  </m:oMath>
                </a14:m>
                <a:r>
                  <a:rPr lang="en-GB" dirty="0"/>
                  <a:t> or its expectation </a:t>
                </a:r>
              </a:p>
              <a:p>
                <a:pPr lvl="1"/>
                <a:r>
                  <a:rPr lang="en-GB" dirty="0"/>
                  <a:t>Aggregate the results</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𝑁</m:t>
                          </m:r>
                        </m:den>
                      </m:f>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𝑁</m:t>
                          </m:r>
                        </m:sup>
                        <m:e>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𝑖</m:t>
                                  </m:r>
                                </m:sub>
                              </m:sSub>
                            </m:e>
                          </m:d>
                        </m:e>
                      </m:nary>
                    </m:oMath>
                  </m:oMathPara>
                </a14:m>
                <a:endParaRPr lang="en-GB" dirty="0"/>
              </a:p>
              <a:p>
                <a:pPr lvl="1"/>
                <a:r>
                  <a:rPr lang="en-GB" dirty="0"/>
                  <a:t>Can choose </a:t>
                </a:r>
                <a14:m>
                  <m:oMath xmlns:m="http://schemas.openxmlformats.org/officeDocument/2006/math">
                    <m:r>
                      <a:rPr lang="en-GB" i="1" dirty="0">
                        <a:latin typeface="Cambria Math" panose="02040503050406030204" pitchFamily="18" charset="0"/>
                      </a:rPr>
                      <m:t>𝑓</m:t>
                    </m:r>
                  </m:oMath>
                </a14:m>
                <a:r>
                  <a:rPr lang="en-GB" dirty="0"/>
                  <a:t> to be indicator function </a:t>
                </a:r>
                <a14:m>
                  <m:oMath xmlns:m="http://schemas.openxmlformats.org/officeDocument/2006/math">
                    <m:r>
                      <a:rPr lang="de-DE" b="1" i="1" dirty="0" smtClean="0">
                        <a:latin typeface="Cambria Math" panose="02040503050406030204" pitchFamily="18" charset="0"/>
                      </a:rPr>
                      <m:t>𝟏</m:t>
                    </m:r>
                  </m:oMath>
                </a14:m>
                <a:r>
                  <a:rPr lang="en-GB" dirty="0"/>
                  <a:t> that is </a:t>
                </a:r>
                <a14:m>
                  <m:oMath xmlns:m="http://schemas.openxmlformats.org/officeDocument/2006/math">
                    <m:r>
                      <a:rPr lang="en-GB" i="1" dirty="0">
                        <a:latin typeface="Cambria Math" panose="02040503050406030204" pitchFamily="18" charset="0"/>
                      </a:rPr>
                      <m:t>1</m:t>
                    </m:r>
                  </m:oMath>
                </a14:m>
                <a:r>
                  <a:rPr lang="en-GB" dirty="0"/>
                  <a:t> if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oMath>
                </a14:m>
                <a:r>
                  <a:rPr lang="en-GB" dirty="0"/>
                  <a:t> and </a:t>
                </a:r>
                <a14:m>
                  <m:oMath xmlns:m="http://schemas.openxmlformats.org/officeDocument/2006/math">
                    <m:r>
                      <a:rPr lang="en-GB" i="1" dirty="0">
                        <a:latin typeface="Cambria Math" panose="02040503050406030204" pitchFamily="18" charset="0"/>
                      </a:rPr>
                      <m:t>0</m:t>
                    </m:r>
                  </m:oMath>
                </a14:m>
                <a:r>
                  <a:rPr lang="en-GB" dirty="0"/>
                  <a:t> otherwise (which is what happens on the following slides)</a:t>
                </a:r>
              </a:p>
              <a:p>
                <a:r>
                  <a:rPr lang="en-GB" dirty="0"/>
                  <a:t>Accuracy usually depends on number of samples </a:t>
                </a:r>
                <a14:m>
                  <m:oMath xmlns:m="http://schemas.openxmlformats.org/officeDocument/2006/math">
                    <m:r>
                      <a:rPr lang="en-GB" i="1" dirty="0">
                        <a:latin typeface="Cambria Math" panose="02040503050406030204" pitchFamily="18" charset="0"/>
                      </a:rPr>
                      <m:t>𝑁</m:t>
                    </m:r>
                  </m:oMath>
                </a14:m>
                <a:endParaRPr lang="en-GB" dirty="0"/>
              </a:p>
              <a:p>
                <a:pPr lvl="1"/>
                <a:r>
                  <a:rPr lang="en-GB" dirty="0"/>
                  <a:t>Because then the </a:t>
                </a:r>
                <a:r>
                  <a:rPr lang="en-GB" i="1" dirty="0"/>
                  <a:t>law of large numbers </a:t>
                </a:r>
                <a:r>
                  <a:rPr lang="en-GB" dirty="0"/>
                  <a:t>applies</a:t>
                </a:r>
              </a:p>
              <a:p>
                <a:endParaRPr lang="en-GB" dirty="0"/>
              </a:p>
            </p:txBody>
          </p:sp>
        </mc:Choice>
        <mc:Fallback xmlns="">
          <p:sp>
            <p:nvSpPr>
              <p:cNvPr id="3" name="Content Placeholder 2">
                <a:extLst>
                  <a:ext uri="{FF2B5EF4-FFF2-40B4-BE49-F238E27FC236}">
                    <a16:creationId xmlns:a16="http://schemas.microsoft.com/office/drawing/2014/main" id="{09A6F28C-820C-954B-A489-28084A15350C}"/>
                  </a:ext>
                </a:extLst>
              </p:cNvPr>
              <p:cNvSpPr>
                <a:spLocks noGrp="1" noRot="1" noChangeAspect="1" noMove="1" noResize="1" noEditPoints="1" noAdjustHandles="1" noChangeArrowheads="1" noChangeShapeType="1" noTextEdit="1"/>
              </p:cNvSpPr>
              <p:nvPr>
                <p:ph idx="1"/>
              </p:nvPr>
            </p:nvSpPr>
            <p:spPr>
              <a:blipFill>
                <a:blip r:embed="rId2"/>
                <a:stretch>
                  <a:fillRect l="-1286" t="-16919" r="-482" b="-1085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2F78094-3126-5742-A85A-ACD0011FC42C}"/>
              </a:ext>
            </a:extLst>
          </p:cNvPr>
          <p:cNvSpPr>
            <a:spLocks noGrp="1"/>
          </p:cNvSpPr>
          <p:nvPr>
            <p:ph type="sldNum" sz="quarter" idx="12"/>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3120380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F6EC-DE2B-B94A-987C-2ED5087C6172}"/>
              </a:ext>
            </a:extLst>
          </p:cNvPr>
          <p:cNvSpPr>
            <a:spLocks noGrp="1"/>
          </p:cNvSpPr>
          <p:nvPr>
            <p:ph type="title"/>
          </p:nvPr>
        </p:nvSpPr>
        <p:spPr/>
        <p:txBody>
          <a:bodyPr/>
          <a:lstStyle/>
          <a:p>
            <a:r>
              <a:rPr lang="en-GB" dirty="0"/>
              <a:t>Setting: Agent with Utilities</a:t>
            </a:r>
          </a:p>
        </p:txBody>
      </p:sp>
      <p:sp>
        <p:nvSpPr>
          <p:cNvPr id="4" name="Slide Number Placeholder 3">
            <a:extLst>
              <a:ext uri="{FF2B5EF4-FFF2-40B4-BE49-F238E27FC236}">
                <a16:creationId xmlns:a16="http://schemas.microsoft.com/office/drawing/2014/main" id="{004E23A6-3883-B243-8FE9-D2999B16AA63}"/>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7" name="Rectangle 3">
            <a:extLst>
              <a:ext uri="{FF2B5EF4-FFF2-40B4-BE49-F238E27FC236}">
                <a16:creationId xmlns:a16="http://schemas.microsoft.com/office/drawing/2014/main" id="{D18A3493-6526-B14E-9F9C-069C74DB20A3}"/>
              </a:ext>
            </a:extLst>
          </p:cNvPr>
          <p:cNvSpPr txBox="1">
            <a:spLocks noChangeArrowheads="1"/>
          </p:cNvSpPr>
          <p:nvPr/>
        </p:nvSpPr>
        <p:spPr bwMode="auto">
          <a:xfrm>
            <a:off x="3559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pic>
        <p:nvPicPr>
          <p:cNvPr id="6" name="Content Placeholder 4">
            <a:extLst>
              <a:ext uri="{FF2B5EF4-FFF2-40B4-BE49-F238E27FC236}">
                <a16:creationId xmlns:a16="http://schemas.microsoft.com/office/drawing/2014/main" id="{245CB1CF-DFD6-904C-919D-B99E6E4129E3}"/>
              </a:ext>
            </a:extLst>
          </p:cNvPr>
          <p:cNvPicPr>
            <a:picLocks noChangeAspect="1"/>
          </p:cNvPicPr>
          <p:nvPr/>
        </p:nvPicPr>
        <p:blipFill>
          <a:blip r:embed="rId2"/>
          <a:stretch>
            <a:fillRect/>
          </a:stretch>
        </p:blipFill>
        <p:spPr>
          <a:xfrm>
            <a:off x="1597757" y="1445567"/>
            <a:ext cx="5948486" cy="4503373"/>
          </a:xfrm>
          <a:prstGeom prst="rect">
            <a:avLst/>
          </a:prstGeom>
        </p:spPr>
      </p:pic>
      <p:sp>
        <p:nvSpPr>
          <p:cNvPr id="3" name="Rectangle 2">
            <a:extLst>
              <a:ext uri="{FF2B5EF4-FFF2-40B4-BE49-F238E27FC236}">
                <a16:creationId xmlns:a16="http://schemas.microsoft.com/office/drawing/2014/main" id="{836BC8BB-1216-1841-BA11-B4B8471E4690}"/>
              </a:ext>
            </a:extLst>
          </p:cNvPr>
          <p:cNvSpPr/>
          <p:nvPr/>
        </p:nvSpPr>
        <p:spPr>
          <a:xfrm>
            <a:off x="2995750" y="1489112"/>
            <a:ext cx="1489280" cy="522568"/>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ECD7C5-4057-1642-AC87-EB7197A21BC3}"/>
              </a:ext>
            </a:extLst>
          </p:cNvPr>
          <p:cNvSpPr/>
          <p:nvPr/>
        </p:nvSpPr>
        <p:spPr>
          <a:xfrm>
            <a:off x="4485028" y="1952375"/>
            <a:ext cx="1219085" cy="468608"/>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501AFB7-E2C9-204C-8BFF-99795D8ECDA8}"/>
              </a:ext>
            </a:extLst>
          </p:cNvPr>
          <p:cNvSpPr/>
          <p:nvPr/>
        </p:nvSpPr>
        <p:spPr>
          <a:xfrm>
            <a:off x="2070476" y="2011680"/>
            <a:ext cx="2414552" cy="278674"/>
          </a:xfrm>
          <a:prstGeom prst="rect">
            <a:avLst/>
          </a:prstGeom>
          <a:solidFill>
            <a:schemeClr val="accent4">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E5C090A-8053-E44D-901D-ECEF944350FC}"/>
              </a:ext>
            </a:extLst>
          </p:cNvPr>
          <p:cNvSpPr/>
          <p:nvPr/>
        </p:nvSpPr>
        <p:spPr>
          <a:xfrm>
            <a:off x="2070476" y="2290354"/>
            <a:ext cx="2414552" cy="1715588"/>
          </a:xfrm>
          <a:prstGeom prst="rect">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93DF6B7-BD74-4B4C-9D89-CAD5C8313F09}"/>
              </a:ext>
            </a:extLst>
          </p:cNvPr>
          <p:cNvSpPr/>
          <p:nvPr/>
        </p:nvSpPr>
        <p:spPr>
          <a:xfrm>
            <a:off x="4485028" y="2419091"/>
            <a:ext cx="1219086" cy="2849595"/>
          </a:xfrm>
          <a:prstGeom prst="rect">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3137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5CF76-949C-EA4D-A9BD-6B80542102FE}"/>
              </a:ext>
            </a:extLst>
          </p:cNvPr>
          <p:cNvSpPr>
            <a:spLocks noGrp="1"/>
          </p:cNvSpPr>
          <p:nvPr>
            <p:ph type="title"/>
          </p:nvPr>
        </p:nvSpPr>
        <p:spPr/>
        <p:txBody>
          <a:bodyPr>
            <a:normAutofit/>
          </a:bodyPr>
          <a:lstStyle/>
          <a:p>
            <a:r>
              <a:rPr lang="en-GB" dirty="0"/>
              <a:t>Agents: Monte Carlo vs. Las Vegas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A08B3F-F3A0-A34A-BBB4-3407C7F2D6C4}"/>
                  </a:ext>
                </a:extLst>
              </p:cNvPr>
              <p:cNvSpPr>
                <a:spLocks noGrp="1"/>
              </p:cNvSpPr>
              <p:nvPr>
                <p:ph idx="1"/>
              </p:nvPr>
            </p:nvSpPr>
            <p:spPr>
              <a:xfrm>
                <a:off x="628650" y="1158240"/>
                <a:ext cx="7886700" cy="5198111"/>
              </a:xfrm>
            </p:spPr>
            <p:txBody>
              <a:bodyPr>
                <a:normAutofit fontScale="92500" lnSpcReduction="10000"/>
              </a:bodyPr>
              <a:lstStyle/>
              <a:p>
                <a:r>
                  <a:rPr lang="en-GB" dirty="0"/>
                  <a:t>Agent has to work with available resources, requires an answer in a given time </a:t>
                </a:r>
                <a14:m>
                  <m:oMath xmlns:m="http://schemas.openxmlformats.org/officeDocument/2006/math">
                    <m:r>
                      <a:rPr lang="de-DE" i="1" dirty="0">
                        <a:latin typeface="Cambria Math" panose="02040503050406030204" pitchFamily="18" charset="0"/>
                      </a:rPr>
                      <m:t>𝑇</m:t>
                    </m:r>
                  </m:oMath>
                </a14:m>
                <a:endParaRPr lang="en-GB" dirty="0"/>
              </a:p>
              <a:p>
                <a:r>
                  <a:rPr lang="en-GB" dirty="0">
                    <a:solidFill>
                      <a:schemeClr val="accent1"/>
                    </a:solidFill>
                  </a:rPr>
                  <a:t>Monte Carlo</a:t>
                </a:r>
                <a:r>
                  <a:rPr lang="en-GB" dirty="0"/>
                  <a:t> ➝ Approximate inference (sampling)</a:t>
                </a:r>
              </a:p>
              <a:p>
                <a:pPr lvl="1"/>
                <a:r>
                  <a:rPr lang="en-GB" dirty="0"/>
                  <a:t>The best possible but not necessarily correct result that could be generated in the given time</a:t>
                </a:r>
              </a:p>
              <a:p>
                <a:r>
                  <a:rPr lang="en-GB" dirty="0">
                    <a:solidFill>
                      <a:schemeClr val="accent1"/>
                    </a:solidFill>
                  </a:rPr>
                  <a:t>Las Vegas </a:t>
                </a:r>
                <a:r>
                  <a:rPr lang="en-GB" dirty="0"/>
                  <a:t>➝ Exact inference</a:t>
                </a:r>
              </a:p>
              <a:p>
                <a:pPr lvl="1"/>
                <a:r>
                  <a:rPr lang="en-GB" dirty="0"/>
                  <a:t>Either get the correct result in the given time or bust!</a:t>
                </a:r>
              </a:p>
              <a:p>
                <a:r>
                  <a:rPr lang="en-GB" dirty="0"/>
                  <a:t>Combine Monte Carlo &amp; Las Vegas</a:t>
                </a:r>
              </a:p>
              <a:p>
                <a:pPr lvl="1"/>
                <a:r>
                  <a:rPr lang="en-GB" dirty="0"/>
                  <a:t>While current time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&lt;</m:t>
                    </m:r>
                    <m:r>
                      <a:rPr lang="de-DE" b="0" i="1" smtClean="0">
                        <a:latin typeface="Cambria Math" panose="02040503050406030204" pitchFamily="18" charset="0"/>
                      </a:rPr>
                      <m:t>𝑇</m:t>
                    </m:r>
                  </m:oMath>
                </a14:m>
                <a:endParaRPr lang="en-GB" dirty="0"/>
              </a:p>
              <a:p>
                <a:pPr lvl="2"/>
                <a:r>
                  <a:rPr lang="en-GB" dirty="0"/>
                  <a:t>One thread works on exact inference</a:t>
                </a:r>
              </a:p>
              <a:p>
                <a:pPr lvl="2"/>
                <a:r>
                  <a:rPr lang="en-GB" dirty="0"/>
                  <a:t>One thread works on approximate inference</a:t>
                </a:r>
              </a:p>
              <a:p>
                <a:pPr lvl="1"/>
                <a:r>
                  <a:rPr lang="en-GB" dirty="0"/>
                  <a:t>If exact inference produces a result before </a:t>
                </a:r>
                <a14:m>
                  <m:oMath xmlns:m="http://schemas.openxmlformats.org/officeDocument/2006/math">
                    <m:r>
                      <a:rPr lang="de-DE" i="1">
                        <a:latin typeface="Cambria Math" panose="02040503050406030204" pitchFamily="18" charset="0"/>
                      </a:rPr>
                      <m:t>𝑡</m:t>
                    </m:r>
                  </m:oMath>
                </a14:m>
                <a:r>
                  <a:rPr lang="en-GB" dirty="0"/>
                  <a:t> reaches </a:t>
                </a:r>
                <a14:m>
                  <m:oMath xmlns:m="http://schemas.openxmlformats.org/officeDocument/2006/math">
                    <m:r>
                      <a:rPr lang="de-DE" i="1">
                        <a:latin typeface="Cambria Math" panose="02040503050406030204" pitchFamily="18" charset="0"/>
                      </a:rPr>
                      <m:t>𝑇</m:t>
                    </m:r>
                  </m:oMath>
                </a14:m>
                <a:r>
                  <a:rPr lang="en-GB" dirty="0"/>
                  <a:t>, break and return result</a:t>
                </a:r>
              </a:p>
              <a:p>
                <a:pPr lvl="1"/>
                <a:r>
                  <a:rPr lang="en-GB" dirty="0"/>
                  <a:t>Otherwise: use result of approximate inference at </a:t>
                </a:r>
                <a14:m>
                  <m:oMath xmlns:m="http://schemas.openxmlformats.org/officeDocument/2006/math">
                    <m:r>
                      <a:rPr lang="de-DE" i="1">
                        <a:latin typeface="Cambria Math" panose="02040503050406030204" pitchFamily="18" charset="0"/>
                      </a:rPr>
                      <m:t>𝑇</m:t>
                    </m:r>
                  </m:oMath>
                </a14:m>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08A08B3F-F3A0-A34A-BBB4-3407C7F2D6C4}"/>
                  </a:ext>
                </a:extLst>
              </p:cNvPr>
              <p:cNvSpPr>
                <a:spLocks noGrp="1" noRot="1" noChangeAspect="1" noMove="1" noResize="1" noEditPoints="1" noAdjustHandles="1" noChangeArrowheads="1" noChangeShapeType="1" noTextEdit="1"/>
              </p:cNvSpPr>
              <p:nvPr>
                <p:ph idx="1"/>
              </p:nvPr>
            </p:nvSpPr>
            <p:spPr>
              <a:xfrm>
                <a:off x="628650" y="1158240"/>
                <a:ext cx="7886700" cy="5198111"/>
              </a:xfrm>
              <a:blipFill>
                <a:blip r:embed="rId2"/>
                <a:stretch>
                  <a:fillRect l="-1286" t="-2190" r="-11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97E719-D831-6149-A36A-8F3FD1C3A2F4}"/>
              </a:ext>
            </a:extLst>
          </p:cNvPr>
          <p:cNvSpPr>
            <a:spLocks noGrp="1"/>
          </p:cNvSpPr>
          <p:nvPr>
            <p:ph type="sldNum" sz="quarter" idx="12"/>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11096602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5. Approximate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(Lifted) sampling</a:t>
            </a:r>
          </a:p>
          <a:p>
            <a:pPr lvl="1"/>
            <a:r>
              <a:rPr lang="en-GB" dirty="0"/>
              <a:t>Importance sampling: Likelihood weighting, importance sampling, lifted importance sampling (LIS)</a:t>
            </a:r>
          </a:p>
          <a:p>
            <a:pPr lvl="1"/>
            <a:r>
              <a:rPr lang="en-GB" dirty="0"/>
              <a:t>Markov Chain Monte Carlo (MCMC) sampling: Gibbs Sampling, Metropolis Hastings, Lifted MCMC</a:t>
            </a:r>
          </a:p>
          <a:p>
            <a:endParaRPr lang="en-GB" dirty="0">
              <a:solidFill>
                <a:srgbClr val="C00000"/>
              </a:solidFill>
            </a:endParaRPr>
          </a:p>
          <a:p>
            <a:pPr marL="0" indent="0" algn="ctr">
              <a:buNone/>
            </a:pPr>
            <a:r>
              <a:rPr lang="en-GB" dirty="0">
                <a:solidFill>
                  <a:srgbClr val="C00000"/>
                </a:solidFill>
              </a:rPr>
              <a:t>⇒ Next: Sequential Models &amp; Inference</a:t>
            </a:r>
          </a:p>
          <a:p>
            <a:pPr marL="0" indent="0">
              <a:buNone/>
            </a:pPr>
            <a:endParaRPr lang="en-GB" dirty="0"/>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12"/>
          </p:nvPr>
        </p:nvSpPr>
        <p:spPr/>
        <p:txBody>
          <a:bodyPr/>
          <a:lstStyle/>
          <a:p>
            <a:fld id="{67C9959E-8E6B-B04C-9955-EA096F41CA7A}" type="slidenum">
              <a:rPr lang="en-GB" smtClean="0"/>
              <a:t>62</a:t>
            </a:fld>
            <a:endParaRPr lang="en-GB"/>
          </a:p>
        </p:txBody>
      </p:sp>
    </p:spTree>
    <p:extLst>
      <p:ext uri="{BB962C8B-B14F-4D97-AF65-F5344CB8AC3E}">
        <p14:creationId xmlns:p14="http://schemas.microsoft.com/office/powerpoint/2010/main" val="57791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1D3675-A648-2C42-83E9-EFCCCAC9A292}"/>
              </a:ext>
            </a:extLst>
          </p:cNvPr>
          <p:cNvSpPr>
            <a:spLocks noGrp="1"/>
          </p:cNvSpPr>
          <p:nvPr>
            <p:ph type="title"/>
          </p:nvPr>
        </p:nvSpPr>
        <p:spPr/>
        <p:txBody>
          <a:bodyPr/>
          <a:lstStyle/>
          <a:p>
            <a:r>
              <a:rPr lang="en-GB" dirty="0"/>
              <a:t>Recap: Rejection Sampling</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B2F32A4B-80C1-2048-B87D-BC94BDB27D80}"/>
                  </a:ext>
                </a:extLst>
              </p:cNvPr>
              <p:cNvSpPr>
                <a:spLocks noGrp="1"/>
              </p:cNvSpPr>
              <p:nvPr>
                <p:ph idx="1"/>
              </p:nvPr>
            </p:nvSpPr>
            <p:spPr/>
            <p:txBody>
              <a:bodyPr>
                <a:normAutofit lnSpcReduction="10000"/>
              </a:bodyPr>
              <a:lstStyle/>
              <a:p>
                <a:pPr marL="0" indent="0">
                  <a:buNone/>
                </a:pPr>
                <a:r>
                  <a:rPr lang="en-GB" dirty="0"/>
                  <a:t>From Topic 3 in </a:t>
                </a:r>
                <a:r>
                  <a:rPr lang="en-GB" i="1" dirty="0"/>
                  <a:t>IR part</a:t>
                </a:r>
                <a:r>
                  <a:rPr lang="en-GB" dirty="0"/>
                  <a:t>:</a:t>
                </a:r>
              </a:p>
              <a:p>
                <a:r>
                  <a:rPr lang="en-GB" dirty="0"/>
                  <a:t>Rejection sampling for BNs</a:t>
                </a:r>
              </a:p>
              <a:p>
                <a:pPr lvl="1"/>
                <a:r>
                  <a:rPr lang="en-GB" dirty="0"/>
                  <a:t>Given a topological order </a:t>
                </a:r>
                <a:br>
                  <a:rPr lang="en-GB" dirty="0"/>
                </a:br>
                <a14:m>
                  <m:oMath xmlns:m="http://schemas.openxmlformats.org/officeDocument/2006/math">
                    <m:r>
                      <a:rPr lang="en-GB" i="1" smtClean="0">
                        <a:latin typeface="Cambria Math" panose="02040503050406030204" pitchFamily="18" charset="0"/>
                        <a:ea typeface="Cambria Math" panose="02040503050406030204" pitchFamily="18" charset="0"/>
                      </a:rPr>
                      <m:t>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𝑛</m:t>
                            </m:r>
                          </m:sub>
                        </m:sSub>
                      </m:e>
                    </m:d>
                  </m:oMath>
                </a14:m>
                <a:r>
                  <a:rPr lang="en-GB" dirty="0"/>
                  <a:t> for the </a:t>
                </a:r>
                <a:br>
                  <a:rPr lang="en-GB" dirty="0"/>
                </a:br>
                <a:r>
                  <a:rPr lang="en-GB" dirty="0" err="1"/>
                  <a:t>randvars</a:t>
                </a:r>
                <a:r>
                  <a:rPr lang="en-GB" dirty="0"/>
                  <a:t> in the BN </a:t>
                </a:r>
                <a:br>
                  <a:rPr lang="en-GB" dirty="0"/>
                </a:br>
                <a:r>
                  <a:rPr lang="en-GB" dirty="0"/>
                  <a:t>and some evidence </a:t>
                </a:r>
                <a14:m>
                  <m:oMath xmlns:m="http://schemas.openxmlformats.org/officeDocument/2006/math">
                    <m:r>
                      <a:rPr lang="de-DE" b="1" i="1" dirty="0" smtClean="0">
                        <a:latin typeface="Cambria Math" panose="02040503050406030204" pitchFamily="18" charset="0"/>
                      </a:rPr>
                      <m:t>𝒆</m:t>
                    </m:r>
                  </m:oMath>
                </a14:m>
                <a:endParaRPr lang="en-GB" b="1" dirty="0"/>
              </a:p>
              <a:p>
                <a:pPr lvl="1"/>
                <a:r>
                  <a:rPr lang="en-GB" dirty="0"/>
                  <a:t>For each sample</a:t>
                </a:r>
              </a:p>
              <a:p>
                <a:pPr lvl="2"/>
                <a:r>
                  <a:rPr lang="en-GB" dirty="0"/>
                  <a:t>Loop through </a:t>
                </a:r>
                <a14:m>
                  <m:oMath xmlns:m="http://schemas.openxmlformats.org/officeDocument/2006/math">
                    <m:r>
                      <a:rPr lang="en-GB" i="1">
                        <a:latin typeface="Cambria Math" panose="02040503050406030204" pitchFamily="18" charset="0"/>
                        <a:ea typeface="Cambria Math" panose="02040503050406030204" pitchFamily="18" charset="0"/>
                      </a:rPr>
                      <m:t>𝜃</m:t>
                    </m:r>
                  </m:oMath>
                </a14:m>
                <a:endParaRPr lang="en-GB" dirty="0"/>
              </a:p>
              <a:p>
                <a:pPr lvl="3"/>
                <a:r>
                  <a:rPr lang="en-GB" dirty="0"/>
                  <a:t>Sample a value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𝑟</m:t>
                        </m:r>
                      </m:e>
                      <m:sub>
                        <m:r>
                          <a:rPr lang="de-DE" i="1" dirty="0">
                            <a:latin typeface="Cambria Math" panose="02040503050406030204" pitchFamily="18" charset="0"/>
                          </a:rPr>
                          <m:t>𝑖</m:t>
                        </m:r>
                      </m:sub>
                    </m:sSub>
                  </m:oMath>
                </a14:m>
                <a:r>
                  <a:rPr lang="en-GB" dirty="0"/>
                  <a:t> for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𝑖</m:t>
                        </m:r>
                      </m:sub>
                    </m:sSub>
                  </m:oMath>
                </a14:m>
                <a:r>
                  <a:rPr lang="en-GB" dirty="0"/>
                  <a:t> given the sampled values of the parent </a:t>
                </a:r>
                <a:r>
                  <a:rPr lang="en-GB" dirty="0" err="1"/>
                  <a:t>randvars</a:t>
                </a:r>
                <a:endParaRPr lang="en-GB" dirty="0"/>
              </a:p>
              <a:p>
                <a:pPr lvl="4"/>
                <a14:m>
                  <m:oMath xmlns:m="http://schemas.openxmlformats.org/officeDocument/2006/math">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r>
                      <a:rPr lang="de-DE" i="1">
                        <a:latin typeface="Cambria Math" panose="02040503050406030204" pitchFamily="18" charset="0"/>
                      </a:rPr>
                      <m:t> </m:t>
                    </m:r>
                  </m:oMath>
                </a14:m>
                <a:r>
                  <a:rPr lang="en-GB" dirty="0"/>
                  <a:t>before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𝑖</m:t>
                        </m:r>
                      </m:sub>
                    </m:sSub>
                  </m:oMath>
                </a14:m>
                <a:r>
                  <a:rPr lang="en-GB" dirty="0"/>
                  <a:t> in </a:t>
                </a:r>
                <a14:m>
                  <m:oMath xmlns:m="http://schemas.openxmlformats.org/officeDocument/2006/math">
                    <m:r>
                      <a:rPr lang="en-GB" i="1">
                        <a:latin typeface="Cambria Math" panose="02040503050406030204" pitchFamily="18" charset="0"/>
                        <a:ea typeface="Cambria Math" panose="02040503050406030204" pitchFamily="18" charset="0"/>
                      </a:rPr>
                      <m:t>𝜃</m:t>
                    </m:r>
                  </m:oMath>
                </a14:m>
                <a:r>
                  <a:rPr lang="en-GB" dirty="0"/>
                  <a:t>, i.e., </a:t>
                </a:r>
                <a:br>
                  <a:rPr lang="en-GB" dirty="0"/>
                </a:br>
                <a14:m>
                  <m:oMath xmlns:m="http://schemas.openxmlformats.org/officeDocument/2006/math">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Sub>
                      </m:e>
                    </m:d>
                  </m:oMath>
                </a14:m>
                <a:endParaRPr lang="en-GB" dirty="0"/>
              </a:p>
              <a:p>
                <a:pPr lvl="3"/>
                <a:r>
                  <a:rPr lang="en-GB" dirty="0"/>
                  <a:t>Drop current sample if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𝑟</m:t>
                        </m:r>
                      </m:e>
                      <m:sub>
                        <m:r>
                          <a:rPr lang="de-DE" i="1" dirty="0">
                            <a:latin typeface="Cambria Math" panose="02040503050406030204" pitchFamily="18" charset="0"/>
                          </a:rPr>
                          <m:t>𝑖</m:t>
                        </m:r>
                      </m:sub>
                    </m:sSub>
                  </m:oMath>
                </a14:m>
                <a:r>
                  <a:rPr lang="en-GB" dirty="0"/>
                  <a:t> contradicts an event in </a:t>
                </a:r>
                <a14:m>
                  <m:oMath xmlns:m="http://schemas.openxmlformats.org/officeDocument/2006/math">
                    <m:r>
                      <a:rPr lang="de-DE" b="1" i="1" dirty="0" smtClean="0">
                        <a:latin typeface="Cambria Math" panose="02040503050406030204" pitchFamily="18" charset="0"/>
                      </a:rPr>
                      <m:t>𝒆</m:t>
                    </m:r>
                  </m:oMath>
                </a14:m>
                <a:endParaRPr lang="en-GB" dirty="0"/>
              </a:p>
              <a:p>
                <a:pPr lvl="1"/>
                <a:r>
                  <a:rPr lang="en-GB" dirty="0"/>
                  <a:t>May generate many examples that are rejected</a:t>
                </a:r>
              </a:p>
              <a:p>
                <a:pPr lvl="2"/>
                <a:r>
                  <a:rPr lang="en-GB" dirty="0"/>
                  <a:t>Made worse if evidence is very unlikely (unlikely to sample values that agree with evidence)</a:t>
                </a:r>
              </a:p>
              <a:p>
                <a:endParaRPr lang="en-GB" dirty="0"/>
              </a:p>
            </p:txBody>
          </p:sp>
        </mc:Choice>
        <mc:Fallback xmlns="">
          <p:sp>
            <p:nvSpPr>
              <p:cNvPr id="8" name="Content Placeholder 7">
                <a:extLst>
                  <a:ext uri="{FF2B5EF4-FFF2-40B4-BE49-F238E27FC236}">
                    <a16:creationId xmlns:a16="http://schemas.microsoft.com/office/drawing/2014/main" id="{B2F32A4B-80C1-2048-B87D-BC94BDB27D80}"/>
                  </a:ext>
                </a:extLst>
              </p:cNvPr>
              <p:cNvSpPr>
                <a:spLocks noGrp="1" noRot="1" noChangeAspect="1" noMove="1" noResize="1" noEditPoints="1" noAdjustHandles="1" noChangeArrowheads="1" noChangeShapeType="1" noTextEdit="1"/>
              </p:cNvSpPr>
              <p:nvPr>
                <p:ph idx="1"/>
              </p:nvPr>
            </p:nvSpPr>
            <p:spPr>
              <a:blipFill>
                <a:blip r:embed="rId2"/>
                <a:stretch>
                  <a:fillRect l="-1608" t="-2525" b="-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3A63EF9-0D0C-4849-A64E-747D29378FF3}"/>
              </a:ext>
            </a:extLst>
          </p:cNvPr>
          <p:cNvSpPr>
            <a:spLocks noGrp="1"/>
          </p:cNvSpPr>
          <p:nvPr>
            <p:ph type="sldNum" sz="quarter" idx="12"/>
          </p:nvPr>
        </p:nvSpPr>
        <p:spPr/>
        <p:txBody>
          <a:bodyPr/>
          <a:lstStyle/>
          <a:p>
            <a:fld id="{67C9959E-8E6B-B04C-9955-EA096F41CA7A}" type="slidenum">
              <a:rPr lang="en-GB" smtClean="0"/>
              <a:t>7</a:t>
            </a:fld>
            <a:endParaRPr lang="en-GB"/>
          </a:p>
        </p:txBody>
      </p:sp>
      <p:pic>
        <p:nvPicPr>
          <p:cNvPr id="7" name="Picture 6">
            <a:extLst>
              <a:ext uri="{FF2B5EF4-FFF2-40B4-BE49-F238E27FC236}">
                <a16:creationId xmlns:a16="http://schemas.microsoft.com/office/drawing/2014/main" id="{82D9769A-5C85-8847-B2BB-CA7C7EA77930}"/>
              </a:ext>
            </a:extLst>
          </p:cNvPr>
          <p:cNvPicPr>
            <a:picLocks noChangeAspect="1"/>
          </p:cNvPicPr>
          <p:nvPr/>
        </p:nvPicPr>
        <p:blipFill rotWithShape="1">
          <a:blip r:embed="rId3"/>
          <a:srcRect l="2669" t="3029"/>
          <a:stretch/>
        </p:blipFill>
        <p:spPr>
          <a:xfrm>
            <a:off x="5258344" y="1158240"/>
            <a:ext cx="3640184" cy="24120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755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E243C7-9B22-8849-BC5F-016DB86E049A}"/>
              </a:ext>
            </a:extLst>
          </p:cNvPr>
          <p:cNvSpPr>
            <a:spLocks noGrp="1"/>
          </p:cNvSpPr>
          <p:nvPr>
            <p:ph type="title"/>
          </p:nvPr>
        </p:nvSpPr>
        <p:spPr/>
        <p:txBody>
          <a:bodyPr/>
          <a:lstStyle/>
          <a:p>
            <a:r>
              <a:rPr lang="en-GB"/>
              <a:t>Likelihood Weighting</a:t>
            </a:r>
            <a:endParaRPr lang="en-GB"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10CF489-3353-A648-83CB-CCB7990D33E8}"/>
                  </a:ext>
                </a:extLst>
              </p:cNvPr>
              <p:cNvSpPr>
                <a:spLocks noGrp="1"/>
              </p:cNvSpPr>
              <p:nvPr>
                <p:ph idx="1"/>
              </p:nvPr>
            </p:nvSpPr>
            <p:spPr/>
            <p:txBody>
              <a:bodyPr/>
              <a:lstStyle/>
              <a:p>
                <a:r>
                  <a:rPr lang="en-US" altLang="ko-KR" dirty="0"/>
                  <a:t>Goal</a:t>
                </a:r>
              </a:p>
              <a:p>
                <a:pPr lvl="1"/>
                <a:r>
                  <a:rPr lang="en-US" altLang="ko-KR" dirty="0"/>
                  <a:t>Avoid inefficiency of rejection sampling</a:t>
                </a:r>
              </a:p>
              <a:p>
                <a:pPr lvl="1"/>
                <a:endParaRPr lang="en-US" altLang="ko-KR" dirty="0"/>
              </a:p>
              <a:p>
                <a:r>
                  <a:rPr lang="en-US" altLang="ko-KR" dirty="0"/>
                  <a:t>Idea</a:t>
                </a:r>
              </a:p>
              <a:p>
                <a:pPr lvl="1"/>
                <a:r>
                  <a:rPr lang="en-US" altLang="ko-KR" dirty="0"/>
                  <a:t>Generate only events consistent with evidence </a:t>
                </a:r>
                <a14:m>
                  <m:oMath xmlns:m="http://schemas.openxmlformats.org/officeDocument/2006/math">
                    <m:r>
                      <a:rPr lang="en-US" altLang="ko-KR" b="1" i="1" dirty="0" smtClean="0">
                        <a:latin typeface="Cambria Math" panose="02040503050406030204" pitchFamily="18" charset="0"/>
                      </a:rPr>
                      <m:t>𝒆</m:t>
                    </m:r>
                  </m:oMath>
                </a14:m>
                <a:endParaRPr lang="en-US" altLang="ko-KR" b="1" dirty="0"/>
              </a:p>
              <a:p>
                <a:pPr lvl="1"/>
                <a:r>
                  <a:rPr lang="en-US" altLang="ko-KR" dirty="0"/>
                  <a:t>Each event is weighted by likelihood that the event accords to the evidence</a:t>
                </a:r>
              </a:p>
              <a:p>
                <a:endParaRPr lang="en-US" altLang="ko-KR" dirty="0"/>
              </a:p>
              <a:p>
                <a:endParaRPr lang="en-GB" dirty="0"/>
              </a:p>
            </p:txBody>
          </p:sp>
        </mc:Choice>
        <mc:Fallback xmlns="">
          <p:sp>
            <p:nvSpPr>
              <p:cNvPr id="7" name="Content Placeholder 6">
                <a:extLst>
                  <a:ext uri="{FF2B5EF4-FFF2-40B4-BE49-F238E27FC236}">
                    <a16:creationId xmlns:a16="http://schemas.microsoft.com/office/drawing/2014/main" id="{510CF489-3353-A648-83CB-CCB7990D33E8}"/>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4CD210AF-EC1D-D04F-A1E9-BE6D6F4D6CF1}"/>
              </a:ext>
            </a:extLst>
          </p:cNvPr>
          <p:cNvSpPr>
            <a:spLocks noGrp="1"/>
          </p:cNvSpPr>
          <p:nvPr>
            <p:ph type="sldNum" sz="quarter" idx="12"/>
          </p:nvPr>
        </p:nvSpPr>
        <p:spPr/>
        <p:txBody>
          <a:bodyPr/>
          <a:lstStyle/>
          <a:p>
            <a:fld id="{67C9959E-8E6B-B04C-9955-EA096F41CA7A}" type="slidenum">
              <a:rPr lang="en-GB" smtClean="0"/>
              <a:pPr/>
              <a:t>8</a:t>
            </a:fld>
            <a:endParaRPr lang="en-GB"/>
          </a:p>
        </p:txBody>
      </p:sp>
      <p:sp>
        <p:nvSpPr>
          <p:cNvPr id="8" name="TextBox 7">
            <a:extLst>
              <a:ext uri="{FF2B5EF4-FFF2-40B4-BE49-F238E27FC236}">
                <a16:creationId xmlns:a16="http://schemas.microsoft.com/office/drawing/2014/main" id="{F526D6A1-1008-344C-9289-623F75D9DC28}"/>
              </a:ext>
            </a:extLst>
          </p:cNvPr>
          <p:cNvSpPr txBox="1"/>
          <p:nvPr/>
        </p:nvSpPr>
        <p:spPr>
          <a:xfrm>
            <a:off x="1319348" y="6066602"/>
            <a:ext cx="7083988" cy="400110"/>
          </a:xfrm>
          <a:prstGeom prst="rect">
            <a:avLst/>
          </a:prstGeom>
          <a:noFill/>
        </p:spPr>
        <p:txBody>
          <a:bodyPr wrap="square" rtlCol="0">
            <a:spAutoFit/>
          </a:bodyPr>
          <a:lstStyle/>
          <a:p>
            <a:r>
              <a:rPr lang="en-GB" sz="1000" dirty="0">
                <a:solidFill>
                  <a:schemeClr val="accent3"/>
                </a:solidFill>
              </a:rPr>
              <a:t>R. Fung and K.-C. Chang. Weighing and integrating evidence for stochastic simulation in Bayesian networks. In </a:t>
            </a:r>
            <a:r>
              <a:rPr lang="en-GB" sz="1000" i="1" dirty="0">
                <a:solidFill>
                  <a:schemeClr val="accent3"/>
                </a:solidFill>
              </a:rPr>
              <a:t>Uncertainty in AI</a:t>
            </a:r>
            <a:r>
              <a:rPr lang="en-GB" sz="1000" dirty="0">
                <a:solidFill>
                  <a:schemeClr val="accent3"/>
                </a:solidFill>
              </a:rPr>
              <a:t>, 1989. </a:t>
            </a:r>
          </a:p>
          <a:p>
            <a:r>
              <a:rPr lang="en-GB" sz="1000" dirty="0">
                <a:solidFill>
                  <a:schemeClr val="accent3"/>
                </a:solidFill>
              </a:rPr>
              <a:t>R. D. </a:t>
            </a:r>
            <a:r>
              <a:rPr lang="en-GB" sz="1000" dirty="0" err="1">
                <a:solidFill>
                  <a:schemeClr val="accent3"/>
                </a:solidFill>
              </a:rPr>
              <a:t>Shachter</a:t>
            </a:r>
            <a:r>
              <a:rPr lang="en-GB" sz="1000" dirty="0">
                <a:solidFill>
                  <a:schemeClr val="accent3"/>
                </a:solidFill>
              </a:rPr>
              <a:t> and M. A. </a:t>
            </a:r>
            <a:r>
              <a:rPr lang="en-GB" sz="1000" dirty="0" err="1">
                <a:solidFill>
                  <a:schemeClr val="accent3"/>
                </a:solidFill>
              </a:rPr>
              <a:t>Peot</a:t>
            </a:r>
            <a:r>
              <a:rPr lang="en-GB" sz="1000" dirty="0">
                <a:solidFill>
                  <a:schemeClr val="accent3"/>
                </a:solidFill>
              </a:rPr>
              <a:t>. Simulation approaches to general probabilistic inference on belief networks. In </a:t>
            </a:r>
            <a:r>
              <a:rPr lang="en-GB" sz="1000" i="1" dirty="0">
                <a:solidFill>
                  <a:schemeClr val="accent3"/>
                </a:solidFill>
              </a:rPr>
              <a:t>Uncertainty in AI</a:t>
            </a:r>
            <a:r>
              <a:rPr lang="en-GB" sz="1000" dirty="0">
                <a:solidFill>
                  <a:schemeClr val="accent3"/>
                </a:solidFill>
              </a:rPr>
              <a:t>, 1989. </a:t>
            </a:r>
          </a:p>
        </p:txBody>
      </p:sp>
    </p:spTree>
    <p:extLst>
      <p:ext uri="{BB962C8B-B14F-4D97-AF65-F5344CB8AC3E}">
        <p14:creationId xmlns:p14="http://schemas.microsoft.com/office/powerpoint/2010/main" val="1833558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a:t>Likelihood Weighting: Example</a:t>
            </a:r>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628650" y="1314994"/>
                <a:ext cx="6674573" cy="5286103"/>
              </a:xfrm>
            </p:spPr>
            <p:txBody>
              <a:bodyPr>
                <a:normAutofit fontScale="92500" lnSpcReduction="20000"/>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solidFill>
                              <a:srgbClr val="C00000"/>
                            </a:solidFill>
                            <a:latin typeface="Cambria Math" panose="02040503050406030204" pitchFamily="18" charset="0"/>
                          </a:rPr>
                          <m:t>𝑆</m:t>
                        </m:r>
                        <m:r>
                          <a:rPr lang="en-GB" altLang="ko-KR" i="1" smtClean="0">
                            <a:solidFill>
                              <a:srgbClr val="C00000"/>
                            </a:solidFill>
                            <a:latin typeface="Cambria Math" panose="02040503050406030204" pitchFamily="18" charset="0"/>
                          </a:rPr>
                          <m:t>=</m:t>
                        </m:r>
                        <m:r>
                          <a:rPr lang="en-GB" altLang="ko-KR" i="1" smtClean="0">
                            <a:solidFill>
                              <a:srgbClr val="C00000"/>
                            </a:solidFill>
                            <a:latin typeface="Cambria Math" panose="02040503050406030204" pitchFamily="18" charset="0"/>
                          </a:rPr>
                          <m:t>𝑡𝑟𝑢𝑒</m:t>
                        </m:r>
                        <m:r>
                          <a:rPr lang="en-GB" altLang="ko-KR" i="1" smtClean="0">
                            <a:latin typeface="Cambria Math" panose="02040503050406030204" pitchFamily="18" charset="0"/>
                          </a:rPr>
                          <m:t>,</m:t>
                        </m:r>
                        <m:r>
                          <a:rPr lang="de-DE" altLang="ko-KR" b="0" i="1" smtClean="0">
                            <a:solidFill>
                              <a:srgbClr val="7030A0"/>
                            </a:solidFill>
                            <a:latin typeface="Cambria Math" panose="02040503050406030204" pitchFamily="18" charset="0"/>
                          </a:rPr>
                          <m:t>𝑊</m:t>
                        </m:r>
                        <m:r>
                          <a:rPr lang="en-GB" altLang="ko-KR" i="1" smtClean="0">
                            <a:solidFill>
                              <a:srgbClr val="7030A0"/>
                            </a:solidFill>
                            <a:latin typeface="Cambria Math" panose="02040503050406030204" pitchFamily="18" charset="0"/>
                          </a:rPr>
                          <m:t> = </m:t>
                        </m:r>
                        <m:r>
                          <a:rPr lang="en-GB" altLang="ko-KR" i="1" smtClean="0">
                            <a:solidFill>
                              <a:srgbClr val="7030A0"/>
                            </a:solidFill>
                            <a:latin typeface="Cambria Math" panose="02040503050406030204" pitchFamily="18" charset="0"/>
                          </a:rPr>
                          <m:t>𝑡𝑟𝑢𝑒</m:t>
                        </m:r>
                      </m:e>
                    </m:d>
                  </m:oMath>
                </a14:m>
                <a:r>
                  <a:rPr lang="en-GB" altLang="ko-KR" dirty="0"/>
                  <a:t>?</a:t>
                </a:r>
              </a:p>
              <a:p>
                <a:pPr lvl="1"/>
                <a:r>
                  <a:rPr lang="en-GB" altLang="ko-KR" dirty="0"/>
                  <a:t>Topological order: </a:t>
                </a:r>
                <a14:m>
                  <m:oMath xmlns:m="http://schemas.openxmlformats.org/officeDocument/2006/math">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r>
                          <a:rPr lang="en-GB" altLang="ko-KR" i="1" smtClean="0">
                            <a:latin typeface="Cambria Math" panose="02040503050406030204" pitchFamily="18" charset="0"/>
                          </a:rPr>
                          <m:t>, </m:t>
                        </m:r>
                        <m:r>
                          <a:rPr lang="de-DE" altLang="ko-KR" b="0" i="1" smtClean="0">
                            <a:latin typeface="Cambria Math" panose="02040503050406030204" pitchFamily="18" charset="0"/>
                          </a:rPr>
                          <m:t>𝑆</m:t>
                        </m:r>
                        <m:r>
                          <a:rPr lang="en-GB" altLang="ko-KR" b="0" i="1" smtClean="0">
                            <a:latin typeface="Cambria Math" panose="02040503050406030204" pitchFamily="18" charset="0"/>
                          </a:rPr>
                          <m:t>,</m:t>
                        </m:r>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latin typeface="Cambria Math" panose="02040503050406030204" pitchFamily="18" charset="0"/>
                          </a:rPr>
                          <m:t>𝑊</m:t>
                        </m:r>
                      </m:e>
                    </m:d>
                  </m:oMath>
                </a14:m>
                <a:endParaRPr lang="en-GB" altLang="ko-KR" dirty="0"/>
              </a:p>
              <a:p>
                <a:r>
                  <a:rPr lang="en-GB" altLang="ko-KR" dirty="0"/>
                  <a:t>Sampling (repeat </a:t>
                </a:r>
                <a14:m>
                  <m:oMath xmlns:m="http://schemas.openxmlformats.org/officeDocument/2006/math">
                    <m:r>
                      <a:rPr lang="en-GB" altLang="ko-KR" i="1" dirty="0" smtClean="0">
                        <a:latin typeface="Cambria Math" panose="02040503050406030204" pitchFamily="18" charset="0"/>
                      </a:rPr>
                      <m:t>𝑁</m:t>
                    </m:r>
                  </m:oMath>
                </a14:m>
                <a:r>
                  <a:rPr lang="en-GB" altLang="ko-KR" dirty="0"/>
                  <a:t> times)</a:t>
                </a:r>
              </a:p>
              <a:p>
                <a:pPr lvl="1"/>
                <a:r>
                  <a:rPr lang="en-GB" altLang="ko-KR" dirty="0"/>
                  <a:t>Weight </a:t>
                </a:r>
                <a14:m>
                  <m:oMath xmlns:m="http://schemas.openxmlformats.org/officeDocument/2006/math">
                    <m:r>
                      <a:rPr lang="en-GB" altLang="ko-KR" i="1" dirty="0">
                        <a:latin typeface="Cambria Math" panose="02040503050406030204" pitchFamily="18" charset="0"/>
                      </a:rPr>
                      <m:t>𝑤</m:t>
                    </m:r>
                  </m:oMath>
                </a14:m>
                <a:r>
                  <a:rPr lang="en-GB" altLang="ko-KR" dirty="0"/>
                  <a:t> of sample is set to </a:t>
                </a:r>
                <a14:m>
                  <m:oMath xmlns:m="http://schemas.openxmlformats.org/officeDocument/2006/math">
                    <m:r>
                      <a:rPr lang="en-GB" altLang="ko-KR" i="1" dirty="0" smtClean="0">
                        <a:latin typeface="Cambria Math" panose="02040503050406030204" pitchFamily="18" charset="0"/>
                      </a:rPr>
                      <m:t>1.0</m:t>
                    </m:r>
                  </m:oMath>
                </a14:m>
                <a:endParaRPr lang="en-GB" altLang="ko-KR" dirty="0"/>
              </a:p>
              <a:p>
                <a:pPr lvl="1"/>
                <a:r>
                  <a:rPr lang="en-GB" altLang="ko-KR" dirty="0"/>
                  <a:t>Sample from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e>
                    </m:d>
                    <m:r>
                      <a:rPr lang="en-GB" altLang="ko-KR" i="1" smtClean="0">
                        <a:latin typeface="Cambria Math" panose="02040503050406030204" pitchFamily="18" charset="0"/>
                      </a:rPr>
                      <m:t>=</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0.5,0.5</m:t>
                        </m:r>
                      </m:e>
                    </m:d>
                    <m:r>
                      <a:rPr lang="en-GB" altLang="ko-KR" i="1" smtClean="0">
                        <a:latin typeface="Cambria Math" panose="02040503050406030204" pitchFamily="18" charset="0"/>
                        <a:ea typeface="Cambria Math" panose="02040503050406030204" pitchFamily="18" charset="0"/>
                      </a:rPr>
                      <m:t>→</m:t>
                    </m:r>
                    <m:r>
                      <a:rPr lang="en-GB" altLang="ko-KR" i="1" smtClean="0">
                        <a:solidFill>
                          <a:schemeClr val="accent1"/>
                        </a:solidFill>
                        <a:latin typeface="Cambria Math" panose="02040503050406030204" pitchFamily="18" charset="0"/>
                      </a:rPr>
                      <m:t>𝑡𝑟𝑢𝑒</m:t>
                    </m:r>
                  </m:oMath>
                </a14:m>
                <a:endParaRPr lang="en-GB" altLang="ko-KR" dirty="0"/>
              </a:p>
              <a:p>
                <a:pPr lvl="1"/>
                <a14:m>
                  <m:oMath xmlns:m="http://schemas.openxmlformats.org/officeDocument/2006/math">
                    <m:r>
                      <a:rPr lang="de-DE" altLang="ko-KR" b="0" i="1" smtClean="0">
                        <a:solidFill>
                          <a:srgbClr val="C00000"/>
                        </a:solidFill>
                        <a:latin typeface="Cambria Math" panose="02040503050406030204" pitchFamily="18" charset="0"/>
                      </a:rPr>
                      <m:t>𝑆</m:t>
                    </m:r>
                  </m:oMath>
                </a14:m>
                <a:r>
                  <a:rPr lang="en-GB" altLang="ko-KR" dirty="0"/>
                  <a:t> is an evidence variable with value </a:t>
                </a:r>
                <a14:m>
                  <m:oMath xmlns:m="http://schemas.openxmlformats.org/officeDocument/2006/math">
                    <m:r>
                      <a:rPr lang="en-GB" altLang="ko-KR" i="1" smtClean="0">
                        <a:solidFill>
                          <a:srgbClr val="C00000"/>
                        </a:solidFill>
                        <a:latin typeface="Cambria Math" panose="02040503050406030204" pitchFamily="18" charset="0"/>
                      </a:rPr>
                      <m:t>𝑡𝑟𝑢𝑒</m:t>
                    </m:r>
                  </m:oMath>
                </a14:m>
                <a:r>
                  <a:rPr lang="en-GB" altLang="ko-KR" dirty="0"/>
                  <a:t> </a:t>
                </a:r>
              </a:p>
              <a:p>
                <a:pPr marL="457200" lvl="1" indent="0">
                  <a:buNone/>
                </a:pPr>
                <a14:m>
                  <m:oMathPara xmlns:m="http://schemas.openxmlformats.org/officeDocument/2006/math">
                    <m:oMathParaPr>
                      <m:jc m:val="centerGroup"/>
                    </m:oMathParaPr>
                    <m:oMath xmlns:m="http://schemas.openxmlformats.org/officeDocument/2006/math">
                      <m:r>
                        <a:rPr lang="en-GB" altLang="ko-KR" i="1" dirty="0" smtClean="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smtClean="0">
                          <a:latin typeface="Cambria Math" panose="02040503050406030204" pitchFamily="18" charset="0"/>
                        </a:rPr>
                        <m:t>𝑤</m:t>
                      </m:r>
                      <m:r>
                        <a:rPr lang="en-GB" altLang="ko-KR" i="1" dirty="0" smtClean="0">
                          <a:latin typeface="Cambria Math" panose="02040503050406030204" pitchFamily="18" charset="0"/>
                          <a:ea typeface="Cambria Math" panose="02040503050406030204" pitchFamily="18" charset="0"/>
                        </a:rPr>
                        <m:t>∙</m:t>
                      </m:r>
                      <m:r>
                        <a:rPr lang="en-GB" altLang="ko-KR" i="1" dirty="0" smtClean="0">
                          <a:latin typeface="Cambria Math" panose="02040503050406030204" pitchFamily="18" charset="0"/>
                        </a:rPr>
                        <m:t>𝑃</m:t>
                      </m:r>
                      <m:d>
                        <m:dPr>
                          <m:ctrlPr>
                            <a:rPr lang="en-GB" altLang="ko-KR" i="1" dirty="0" smtClean="0">
                              <a:latin typeface="Cambria Math" panose="02040503050406030204" pitchFamily="18" charset="0"/>
                            </a:rPr>
                          </m:ctrlPr>
                        </m:dPr>
                        <m:e>
                          <m:r>
                            <a:rPr lang="de-DE" altLang="ko-KR" b="0" i="1" dirty="0" smtClean="0">
                              <a:solidFill>
                                <a:srgbClr val="C00000"/>
                              </a:solidFill>
                              <a:latin typeface="Cambria Math" panose="02040503050406030204" pitchFamily="18" charset="0"/>
                            </a:rPr>
                            <m:t>𝑆</m:t>
                          </m:r>
                          <m:r>
                            <a:rPr lang="en-GB" altLang="ko-KR" i="1" dirty="0" smtClean="0">
                              <a:solidFill>
                                <a:srgbClr val="C00000"/>
                              </a:solidFill>
                              <a:latin typeface="Cambria Math" panose="02040503050406030204" pitchFamily="18" charset="0"/>
                            </a:rPr>
                            <m:t>=</m:t>
                          </m:r>
                          <m:r>
                            <a:rPr lang="en-GB" altLang="ko-KR" i="1" dirty="0" smtClean="0">
                              <a:solidFill>
                                <a:srgbClr val="C00000"/>
                              </a:solidFill>
                              <a:latin typeface="Cambria Math" panose="02040503050406030204" pitchFamily="18" charset="0"/>
                            </a:rPr>
                            <m:t>𝑡𝑟𝑢𝑒</m:t>
                          </m:r>
                        </m:e>
                        <m:e>
                          <m:r>
                            <a:rPr lang="de-DE" altLang="ko-KR" b="0" i="1" dirty="0" smtClean="0">
                              <a:latin typeface="Cambria Math" panose="02040503050406030204" pitchFamily="18" charset="0"/>
                            </a:rPr>
                            <m:t>𝐶</m:t>
                          </m:r>
                          <m:r>
                            <a:rPr lang="en-GB" altLang="ko-KR" i="1" dirty="0" smtClean="0">
                              <a:latin typeface="Cambria Math" panose="02040503050406030204" pitchFamily="18" charset="0"/>
                            </a:rPr>
                            <m:t>=</m:t>
                          </m:r>
                          <m:r>
                            <a:rPr lang="en-GB" altLang="ko-KR" i="1" dirty="0" smtClean="0">
                              <a:solidFill>
                                <a:schemeClr val="accent1"/>
                              </a:solidFill>
                              <a:latin typeface="Cambria Math" panose="02040503050406030204" pitchFamily="18" charset="0"/>
                            </a:rPr>
                            <m:t>𝑡𝑟𝑢𝑒</m:t>
                          </m:r>
                        </m:e>
                      </m:d>
                      <m:r>
                        <a:rPr lang="en-GB" altLang="ko-KR" i="1" dirty="0" smtClean="0">
                          <a:latin typeface="Cambria Math" panose="02040503050406030204" pitchFamily="18" charset="0"/>
                        </a:rPr>
                        <m:t>=0.1</m:t>
                      </m:r>
                    </m:oMath>
                  </m:oMathPara>
                </a14:m>
                <a:endParaRPr lang="en-GB" altLang="ko-KR" dirty="0"/>
              </a:p>
              <a:p>
                <a:pPr lvl="1"/>
                <a:r>
                  <a:rPr lang="en-GB" altLang="ko-KR" dirty="0"/>
                  <a:t>Sample from </a:t>
                </a:r>
                <a14:m>
                  <m:oMath xmlns:m="http://schemas.openxmlformats.org/officeDocument/2006/math">
                    <m:r>
                      <a:rPr lang="en-GB" altLang="ko-KR" i="1" dirty="0" smtClean="0">
                        <a:latin typeface="Cambria Math" panose="02040503050406030204" pitchFamily="18" charset="0"/>
                      </a:rPr>
                      <m:t>𝑃</m:t>
                    </m:r>
                    <m:d>
                      <m:dPr>
                        <m:ctrlPr>
                          <a:rPr lang="en-GB" altLang="ko-KR" i="1" dirty="0" smtClean="0">
                            <a:latin typeface="Cambria Math" panose="02040503050406030204" pitchFamily="18" charset="0"/>
                          </a:rPr>
                        </m:ctrlPr>
                      </m:dPr>
                      <m:e>
                        <m:r>
                          <a:rPr lang="de-DE" altLang="ko-KR" b="0" i="1" dirty="0" smtClean="0">
                            <a:latin typeface="Cambria Math" panose="02040503050406030204" pitchFamily="18" charset="0"/>
                          </a:rPr>
                          <m:t>𝑅</m:t>
                        </m:r>
                        <m:r>
                          <a:rPr lang="de-DE" altLang="ko-KR" b="0" i="1" dirty="0" smtClean="0">
                            <a:latin typeface="Cambria Math" panose="02040503050406030204" pitchFamily="18" charset="0"/>
                          </a:rPr>
                          <m:t>|</m:t>
                        </m:r>
                        <m:r>
                          <a:rPr lang="de-DE" altLang="ko-KR" b="0" i="1" dirty="0" smtClean="0">
                            <a:latin typeface="Cambria Math" panose="02040503050406030204" pitchFamily="18" charset="0"/>
                          </a:rPr>
                          <m:t>𝐶</m:t>
                        </m:r>
                        <m:r>
                          <a:rPr lang="en-GB" altLang="ko-KR" i="1" dirty="0" smtClean="0">
                            <a:latin typeface="Cambria Math" panose="02040503050406030204" pitchFamily="18" charset="0"/>
                          </a:rPr>
                          <m:t>=</m:t>
                        </m:r>
                        <m:r>
                          <a:rPr lang="en-GB" altLang="ko-KR" i="1" dirty="0" smtClean="0">
                            <a:solidFill>
                              <a:schemeClr val="accent1"/>
                            </a:solidFill>
                            <a:latin typeface="Cambria Math" panose="02040503050406030204" pitchFamily="18" charset="0"/>
                          </a:rPr>
                          <m:t>𝑡𝑟𝑢𝑒</m:t>
                        </m:r>
                      </m:e>
                    </m:d>
                    <m:r>
                      <a:rPr lang="en-GB" altLang="ko-KR" i="1" dirty="0" smtClean="0">
                        <a:latin typeface="Cambria Math" panose="02040503050406030204" pitchFamily="18" charset="0"/>
                      </a:rPr>
                      <m:t>=</m:t>
                    </m:r>
                    <m:d>
                      <m:dPr>
                        <m:ctrlPr>
                          <a:rPr lang="en-GB" altLang="ko-KR" i="1" dirty="0" smtClean="0">
                            <a:latin typeface="Cambria Math" panose="02040503050406030204" pitchFamily="18" charset="0"/>
                          </a:rPr>
                        </m:ctrlPr>
                      </m:dPr>
                      <m:e>
                        <m:r>
                          <a:rPr lang="en-GB" altLang="ko-KR" i="1" dirty="0" smtClean="0">
                            <a:latin typeface="Cambria Math" panose="02040503050406030204" pitchFamily="18" charset="0"/>
                          </a:rPr>
                          <m:t>0.8,0.2</m:t>
                        </m:r>
                      </m:e>
                    </m:d>
                    <m:r>
                      <a:rPr lang="en-GB" altLang="ko-KR" i="1" dirty="0" smtClean="0">
                        <a:latin typeface="Cambria Math" panose="02040503050406030204" pitchFamily="18" charset="0"/>
                        <a:ea typeface="Cambria Math" panose="02040503050406030204" pitchFamily="18" charset="0"/>
                      </a:rPr>
                      <m:t>→</m:t>
                    </m:r>
                    <m:r>
                      <a:rPr lang="en-GB" altLang="ko-KR" i="1" dirty="0" smtClean="0">
                        <a:solidFill>
                          <a:schemeClr val="accent4"/>
                        </a:solidFill>
                        <a:latin typeface="Cambria Math" panose="02040503050406030204" pitchFamily="18" charset="0"/>
                      </a:rPr>
                      <m:t>𝑡𝑟𝑢𝑒</m:t>
                    </m:r>
                  </m:oMath>
                </a14:m>
                <a:endParaRPr lang="en-GB" altLang="ko-KR" dirty="0"/>
              </a:p>
              <a:p>
                <a:pPr lvl="1"/>
                <a14:m>
                  <m:oMath xmlns:m="http://schemas.openxmlformats.org/officeDocument/2006/math">
                    <m:r>
                      <a:rPr lang="de-DE" altLang="ko-KR" b="0" i="1" dirty="0" smtClean="0">
                        <a:solidFill>
                          <a:srgbClr val="7030A0"/>
                        </a:solidFill>
                        <a:latin typeface="Cambria Math" panose="02040503050406030204" pitchFamily="18" charset="0"/>
                      </a:rPr>
                      <m:t>𝑊</m:t>
                    </m:r>
                  </m:oMath>
                </a14:m>
                <a:r>
                  <a:rPr lang="en-GB" altLang="ko-KR" dirty="0"/>
                  <a:t> is an evidence variable with value </a:t>
                </a:r>
                <a14:m>
                  <m:oMath xmlns:m="http://schemas.openxmlformats.org/officeDocument/2006/math">
                    <m:r>
                      <a:rPr lang="en-GB" altLang="ko-KR" i="1" dirty="0" smtClean="0">
                        <a:solidFill>
                          <a:srgbClr val="7030A0"/>
                        </a:solidFill>
                        <a:latin typeface="Cambria Math" panose="02040503050406030204" pitchFamily="18" charset="0"/>
                      </a:rPr>
                      <m:t>𝑡𝑟𝑢𝑒</m:t>
                    </m:r>
                  </m:oMath>
                </a14:m>
                <a:endParaRPr lang="de-DE" altLang="ko-KR" dirty="0">
                  <a:solidFill>
                    <a:schemeClr val="tx1"/>
                  </a:solidFill>
                </a:endParaRPr>
              </a:p>
              <a:p>
                <a:pPr marL="457200" lvl="1" indent="0">
                  <a:buNone/>
                </a:pPr>
                <a14:m>
                  <m:oMathPara xmlns:m="http://schemas.openxmlformats.org/officeDocument/2006/math">
                    <m:oMathParaPr>
                      <m:jc m:val="centerGroup"/>
                    </m:oMathParaPr>
                    <m:oMath xmlns:m="http://schemas.openxmlformats.org/officeDocument/2006/math">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𝑃</m:t>
                      </m:r>
                      <m:d>
                        <m:dPr>
                          <m:ctrlPr>
                            <a:rPr lang="en-GB" altLang="ko-KR" i="1" dirty="0">
                              <a:latin typeface="Cambria Math" panose="02040503050406030204" pitchFamily="18" charset="0"/>
                            </a:rPr>
                          </m:ctrlPr>
                        </m:dPr>
                        <m:e>
                          <m:r>
                            <a:rPr lang="de-DE" altLang="ko-KR" b="0" i="1" dirty="0" smtClean="0">
                              <a:solidFill>
                                <a:srgbClr val="7030A0"/>
                              </a:solidFill>
                              <a:latin typeface="Cambria Math" panose="02040503050406030204" pitchFamily="18" charset="0"/>
                            </a:rPr>
                            <m:t>𝑊</m:t>
                          </m:r>
                          <m:r>
                            <a:rPr lang="en-GB" altLang="ko-KR" i="1" dirty="0">
                              <a:solidFill>
                                <a:srgbClr val="7030A0"/>
                              </a:solidFill>
                              <a:latin typeface="Cambria Math" panose="02040503050406030204" pitchFamily="18" charset="0"/>
                            </a:rPr>
                            <m:t>=</m:t>
                          </m:r>
                          <m:r>
                            <a:rPr lang="en-GB" altLang="ko-KR" i="1" dirty="0">
                              <a:solidFill>
                                <a:srgbClr val="7030A0"/>
                              </a:solidFill>
                              <a:latin typeface="Cambria Math" panose="02040503050406030204" pitchFamily="18" charset="0"/>
                            </a:rPr>
                            <m:t>𝑡𝑟𝑢𝑒</m:t>
                          </m:r>
                        </m:e>
                        <m:e>
                          <m:r>
                            <a:rPr lang="de-DE" altLang="ko-KR" b="0" i="1" dirty="0" smtClean="0">
                              <a:solidFill>
                                <a:srgbClr val="C00000"/>
                              </a:solidFill>
                              <a:latin typeface="Cambria Math" panose="02040503050406030204" pitchFamily="18" charset="0"/>
                            </a:rPr>
                            <m:t>𝑆</m:t>
                          </m:r>
                          <m:r>
                            <a:rPr lang="en-GB" altLang="ko-KR" i="1" dirty="0">
                              <a:solidFill>
                                <a:srgbClr val="C00000"/>
                              </a:solidFill>
                              <a:latin typeface="Cambria Math" panose="02040503050406030204" pitchFamily="18" charset="0"/>
                            </a:rPr>
                            <m:t>=</m:t>
                          </m:r>
                          <m:r>
                            <a:rPr lang="en-GB" altLang="ko-KR" i="1" dirty="0" smtClean="0">
                              <a:solidFill>
                                <a:srgbClr val="C00000"/>
                              </a:solidFill>
                              <a:latin typeface="Cambria Math" panose="02040503050406030204" pitchFamily="18" charset="0"/>
                            </a:rPr>
                            <m:t>𝑡𝑟𝑢𝑒</m:t>
                          </m:r>
                          <m:r>
                            <a:rPr lang="de-DE" altLang="ko-KR" b="0" i="1" dirty="0" smtClean="0">
                              <a:solidFill>
                                <a:schemeClr val="tx1"/>
                              </a:solidFill>
                              <a:latin typeface="Cambria Math" panose="02040503050406030204" pitchFamily="18" charset="0"/>
                            </a:rPr>
                            <m:t>,</m:t>
                          </m:r>
                          <m:r>
                            <a:rPr lang="de-DE" altLang="ko-KR" b="0" i="1" dirty="0" smtClean="0">
                              <a:solidFill>
                                <a:schemeClr val="tx1"/>
                              </a:solidFill>
                              <a:latin typeface="Cambria Math" panose="02040503050406030204" pitchFamily="18" charset="0"/>
                            </a:rPr>
                            <m:t>𝑅</m:t>
                          </m:r>
                          <m:r>
                            <a:rPr lang="de-DE" altLang="ko-KR" b="0" i="1" dirty="0" smtClean="0">
                              <a:solidFill>
                                <a:schemeClr val="tx1"/>
                              </a:solidFill>
                              <a:latin typeface="Cambria Math" panose="02040503050406030204" pitchFamily="18" charset="0"/>
                            </a:rPr>
                            <m:t>=</m:t>
                          </m:r>
                          <m:r>
                            <a:rPr lang="de-DE" altLang="ko-KR" b="0" i="1" dirty="0" smtClean="0">
                              <a:solidFill>
                                <a:schemeClr val="accent4"/>
                              </a:solidFill>
                              <a:latin typeface="Cambria Math" panose="02040503050406030204" pitchFamily="18" charset="0"/>
                            </a:rPr>
                            <m:t>𝑡𝑟𝑢𝑒</m:t>
                          </m:r>
                        </m:e>
                      </m:d>
                      <m:r>
                        <a:rPr lang="en-GB" altLang="ko-KR" i="1" dirty="0">
                          <a:latin typeface="Cambria Math" panose="02040503050406030204" pitchFamily="18" charset="0"/>
                        </a:rPr>
                        <m:t>=0.</m:t>
                      </m:r>
                      <m:r>
                        <a:rPr lang="de-DE" altLang="ko-KR" b="0" i="1" dirty="0" smtClean="0">
                          <a:latin typeface="Cambria Math" panose="02040503050406030204" pitchFamily="18" charset="0"/>
                        </a:rPr>
                        <m:t>099</m:t>
                      </m:r>
                    </m:oMath>
                  </m:oMathPara>
                </a14:m>
                <a:endParaRPr lang="en-GB" altLang="ko-KR" dirty="0">
                  <a:solidFill>
                    <a:schemeClr val="accent1"/>
                  </a:solidFill>
                </a:endParaRPr>
              </a:p>
              <a:p>
                <a:pPr lvl="1"/>
                <a14:m>
                  <m:oMath xmlns:m="http://schemas.openxmlformats.org/officeDocument/2006/math">
                    <m:d>
                      <m:dPr>
                        <m:begChr m:val="["/>
                        <m:endChr m:val="]"/>
                        <m:ctrlPr>
                          <a:rPr lang="en-GB" altLang="ko-KR" i="1" dirty="0" smtClean="0">
                            <a:latin typeface="Cambria Math" panose="02040503050406030204" pitchFamily="18" charset="0"/>
                          </a:rPr>
                        </m:ctrlPr>
                      </m:dPr>
                      <m:e>
                        <m:r>
                          <a:rPr lang="en-GB" altLang="ko-KR" i="1" dirty="0" smtClean="0">
                            <a:solidFill>
                              <a:schemeClr val="accent1"/>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rgbClr val="C00000"/>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chemeClr val="accent4"/>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rgbClr val="7030A0"/>
                            </a:solidFill>
                            <a:latin typeface="Cambria Math" panose="02040503050406030204" pitchFamily="18" charset="0"/>
                          </a:rPr>
                          <m:t>𝑡𝑟𝑢𝑒</m:t>
                        </m:r>
                      </m:e>
                    </m:d>
                  </m:oMath>
                </a14:m>
                <a:r>
                  <a:rPr lang="en-GB" altLang="ko-KR" dirty="0"/>
                  <a:t> with weight </a:t>
                </a:r>
                <a14:m>
                  <m:oMath xmlns:m="http://schemas.openxmlformats.org/officeDocument/2006/math">
                    <m:r>
                      <a:rPr lang="en-GB" altLang="ko-KR" i="1" dirty="0" smtClean="0">
                        <a:latin typeface="Cambria Math" panose="02040503050406030204" pitchFamily="18" charset="0"/>
                      </a:rPr>
                      <m:t>0.099</m:t>
                    </m:r>
                  </m:oMath>
                </a14:m>
                <a:endParaRPr lang="en-GB" altLang="ko-KR" dirty="0"/>
              </a:p>
              <a:p>
                <a:r>
                  <a:rPr lang="en-GB" altLang="ko-KR" dirty="0"/>
                  <a:t>Estimating</a:t>
                </a:r>
              </a:p>
              <a:p>
                <a:pPr lvl="1"/>
                <a:r>
                  <a:rPr lang="en-GB" altLang="ko-KR" dirty="0"/>
                  <a:t>Accumulate weights to either </a:t>
                </a:r>
                <a14:m>
                  <m:oMath xmlns:m="http://schemas.openxmlformats.org/officeDocument/2006/math">
                    <m:r>
                      <a:rPr lang="de-DE" altLang="ko-KR" b="0"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𝑡𝑟𝑢𝑒</m:t>
                    </m:r>
                  </m:oMath>
                </a14:m>
                <a:r>
                  <a:rPr lang="en-GB" altLang="ko-KR" dirty="0"/>
                  <a:t> </a:t>
                </a:r>
                <a:br>
                  <a:rPr lang="en-GB" altLang="ko-KR" dirty="0"/>
                </a:br>
                <a:r>
                  <a:rPr lang="en-GB" altLang="ko-KR" dirty="0"/>
                  <a:t>or </a:t>
                </a:r>
                <a14:m>
                  <m:oMath xmlns:m="http://schemas.openxmlformats.org/officeDocument/2006/math">
                    <m:r>
                      <a:rPr lang="en-GB" altLang="ko-KR"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𝑓𝑎𝑙𝑠𝑒</m:t>
                    </m:r>
                  </m:oMath>
                </a14:m>
                <a:endParaRPr lang="en-GB" altLang="ko-KR" dirty="0"/>
              </a:p>
              <a:p>
                <a:pPr lvl="2"/>
                <a:r>
                  <a:rPr lang="en-GB" altLang="ko-KR" dirty="0"/>
                  <a:t>Above sample goes toward </a:t>
                </a:r>
                <a14:m>
                  <m:oMath xmlns:m="http://schemas.openxmlformats.org/officeDocument/2006/math">
                    <m:r>
                      <a:rPr lang="de-DE" altLang="ko-KR" i="1" dirty="0">
                        <a:latin typeface="Cambria Math" panose="02040503050406030204" pitchFamily="18" charset="0"/>
                      </a:rPr>
                      <m:t>𝑅</m:t>
                    </m:r>
                    <m:r>
                      <a:rPr lang="en-GB" altLang="ko-KR" i="1" dirty="0">
                        <a:latin typeface="Cambria Math" panose="02040503050406030204" pitchFamily="18" charset="0"/>
                      </a:rPr>
                      <m:t>=</m:t>
                    </m:r>
                    <m:r>
                      <a:rPr lang="en-GB" altLang="ko-KR" i="1" dirty="0">
                        <a:latin typeface="Cambria Math" panose="02040503050406030204" pitchFamily="18" charset="0"/>
                      </a:rPr>
                      <m:t>𝑡𝑟𝑢𝑒</m:t>
                    </m:r>
                  </m:oMath>
                </a14:m>
                <a:r>
                  <a:rPr lang="en-GB" altLang="ko-KR" dirty="0"/>
                  <a:t> with</a:t>
                </a:r>
                <a:br>
                  <a:rPr lang="en-GB" altLang="ko-KR" dirty="0"/>
                </a:br>
                <a:r>
                  <a:rPr lang="en-GB" altLang="ko-KR" dirty="0"/>
                  <a:t>weight </a:t>
                </a:r>
                <a14:m>
                  <m:oMath xmlns:m="http://schemas.openxmlformats.org/officeDocument/2006/math">
                    <m:r>
                      <a:rPr lang="en-GB" altLang="ko-KR" i="1" dirty="0">
                        <a:latin typeface="Cambria Math" panose="02040503050406030204" pitchFamily="18" charset="0"/>
                      </a:rPr>
                      <m:t>0.</m:t>
                    </m:r>
                    <m:r>
                      <a:rPr lang="de-DE" altLang="ko-KR" i="1" dirty="0">
                        <a:latin typeface="Cambria Math" panose="02040503050406030204" pitchFamily="18" charset="0"/>
                      </a:rPr>
                      <m:t>099</m:t>
                    </m:r>
                  </m:oMath>
                </a14:m>
                <a:endParaRPr lang="en-GB" altLang="ko-KR" dirty="0"/>
              </a:p>
              <a:p>
                <a:pPr lvl="1"/>
                <a:r>
                  <a:rPr lang="en-GB" altLang="ko-KR" dirty="0"/>
                  <a:t>Normalise (= divide by sum of weights)</a:t>
                </a:r>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628650" y="1314994"/>
                <a:ext cx="6674573" cy="5286103"/>
              </a:xfrm>
              <a:blipFill>
                <a:blip r:embed="rId3"/>
                <a:stretch>
                  <a:fillRect l="-1521" t="-2878" b="-24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12"/>
          </p:nvPr>
        </p:nvSpPr>
        <p:spPr/>
        <p:txBody>
          <a:bodyPr/>
          <a:lstStyle/>
          <a:p>
            <a:fld id="{67C9959E-8E6B-B04C-9955-EA096F41CA7A}" type="slidenum">
              <a:rPr lang="en-GB" smtClean="0"/>
              <a:t>9</a:t>
            </a:fld>
            <a:endParaRPr lang="en-GB"/>
          </a:p>
        </p:txBody>
      </p:sp>
      <p:grpSp>
        <p:nvGrpSpPr>
          <p:cNvPr id="30" name="Group 29">
            <a:extLst>
              <a:ext uri="{FF2B5EF4-FFF2-40B4-BE49-F238E27FC236}">
                <a16:creationId xmlns:a16="http://schemas.microsoft.com/office/drawing/2014/main" id="{73B16A94-B149-3941-89F3-4E59E83F68E5}"/>
              </a:ext>
            </a:extLst>
          </p:cNvPr>
          <p:cNvGrpSpPr/>
          <p:nvPr/>
        </p:nvGrpSpPr>
        <p:grpSpPr>
          <a:xfrm>
            <a:off x="5471108" y="1193179"/>
            <a:ext cx="2620230" cy="1202374"/>
            <a:chOff x="4368884" y="1641603"/>
            <a:chExt cx="2620230" cy="1202374"/>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896EBF6-3CEF-1445-A9F8-0AE35FC4E2BE}"/>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𝐶𝑙𝑜𝑢𝑑𝑦</m:t>
                        </m:r>
                      </m:oMath>
                    </m:oMathPara>
                  </a14:m>
                  <a:endParaRPr lang="en-GB" sz="1400" dirty="0"/>
                </a:p>
              </p:txBody>
            </p:sp>
          </mc:Choice>
          <mc:Fallback xmlns="">
            <p:sp>
              <p:nvSpPr>
                <p:cNvPr id="6" name="Oval 5">
                  <a:extLst>
                    <a:ext uri="{FF2B5EF4-FFF2-40B4-BE49-F238E27FC236}">
                      <a16:creationId xmlns:a16="http://schemas.microsoft.com/office/drawing/2014/main" id="{2896EBF6-3CEF-1445-A9F8-0AE35FC4E2B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15D0F476-BE14-C84E-8227-C17C6FAB6616}"/>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𝑅𝑎𝑖𝑛</m:t>
                        </m:r>
                      </m:oMath>
                    </m:oMathPara>
                  </a14:m>
                  <a:endParaRPr lang="en-GB" sz="1400" dirty="0"/>
                </a:p>
              </p:txBody>
            </p:sp>
          </mc:Choice>
          <mc:Fallback xmlns="">
            <p:sp>
              <p:nvSpPr>
                <p:cNvPr id="9" name="Oval 8">
                  <a:extLst>
                    <a:ext uri="{FF2B5EF4-FFF2-40B4-BE49-F238E27FC236}">
                      <a16:creationId xmlns:a16="http://schemas.microsoft.com/office/drawing/2014/main" id="{15D0F476-BE14-C84E-8227-C17C6FAB6616}"/>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DACC8F4F-BA76-0140-BFB2-EF9517E7FC6A}"/>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𝑆𝑝𝑟𝑖𝑛𝑘𝑙𝑒𝑟</m:t>
                        </m:r>
                      </m:oMath>
                    </m:oMathPara>
                  </a14:m>
                  <a:endParaRPr lang="en-GB" sz="1400" dirty="0">
                    <a:solidFill>
                      <a:srgbClr val="C00000"/>
                    </a:solidFill>
                  </a:endParaRPr>
                </a:p>
              </p:txBody>
            </p:sp>
          </mc:Choice>
          <mc:Fallback xmlns="">
            <p:sp>
              <p:nvSpPr>
                <p:cNvPr id="10" name="Oval 9">
                  <a:extLst>
                    <a:ext uri="{FF2B5EF4-FFF2-40B4-BE49-F238E27FC236}">
                      <a16:creationId xmlns:a16="http://schemas.microsoft.com/office/drawing/2014/main" id="{DACC8F4F-BA76-0140-BFB2-EF9517E7FC6A}"/>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6DF6E5BB-3BE5-7048-9B6B-6958F0FCBF53}"/>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𝑊𝑒𝑡𝐺𝑟𝑎𝑠𝑠</m:t>
                        </m:r>
                      </m:oMath>
                    </m:oMathPara>
                  </a14:m>
                  <a:endParaRPr lang="en-GB" sz="1400" dirty="0">
                    <a:solidFill>
                      <a:srgbClr val="7030A0"/>
                    </a:solidFill>
                  </a:endParaRPr>
                </a:p>
              </p:txBody>
            </p:sp>
          </mc:Choice>
          <mc:Fallback xmlns="">
            <p:sp>
              <p:nvSpPr>
                <p:cNvPr id="11" name="Oval 10">
                  <a:extLst>
                    <a:ext uri="{FF2B5EF4-FFF2-40B4-BE49-F238E27FC236}">
                      <a16:creationId xmlns:a16="http://schemas.microsoft.com/office/drawing/2014/main" id="{6DF6E5BB-3BE5-7048-9B6B-6958F0FCBF53}"/>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5BF6BCA7-8F08-8F45-A06C-6C85F7518C56}"/>
                </a:ext>
              </a:extLst>
            </p:cNvPr>
            <p:cNvCxnSpPr>
              <a:stCxn id="6" idx="3"/>
              <a:endCxn id="1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8AF59CC-4535-3046-A6D4-A20CAA148456}"/>
                </a:ext>
              </a:extLst>
            </p:cNvPr>
            <p:cNvCxnSpPr>
              <a:cxnSpLocks/>
              <a:stCxn id="10" idx="4"/>
              <a:endCxn id="1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53A906DC-1062-5742-85C4-010EA2C66DC5}"/>
                </a:ext>
              </a:extLst>
            </p:cNvPr>
            <p:cNvCxnSpPr>
              <a:cxnSpLocks/>
              <a:stCxn id="9" idx="4"/>
              <a:endCxn id="1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2B1B13E-F4A0-8042-97AE-A3F014033BE8}"/>
                </a:ext>
              </a:extLst>
            </p:cNvPr>
            <p:cNvCxnSpPr>
              <a:cxnSpLocks/>
              <a:stCxn id="6" idx="5"/>
              <a:endCxn id="9"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9F5AA3BF-C93E-0F4C-8EEF-444FA5702424}"/>
                  </a:ext>
                </a:extLst>
              </p:cNvPr>
              <p:cNvGraphicFramePr>
                <a:graphicFrameLocks noGrp="1"/>
              </p:cNvGraphicFramePr>
              <p:nvPr>
                <p:extLst>
                  <p:ext uri="{D42A27DB-BD31-4B8C-83A1-F6EECF244321}">
                    <p14:modId xmlns:p14="http://schemas.microsoft.com/office/powerpoint/2010/main" val="2947365834"/>
                  </p:ext>
                </p:extLst>
              </p:nvPr>
            </p:nvGraphicFramePr>
            <p:xfrm>
              <a:off x="7396203" y="2692943"/>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𝐶</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solidFill>
                                      <a:srgbClr val="C00000"/>
                                    </a:solidFill>
                                    <a:latin typeface="Cambria Math" panose="02040503050406030204" pitchFamily="18" charset="0"/>
                                  </a:rPr>
                                  <m:t>𝑃</m:t>
                                </m:r>
                                <m:d>
                                  <m:dPr>
                                    <m:ctrlPr>
                                      <a:rPr lang="de-DE" sz="1400" b="0" i="1" dirty="0" smtClean="0">
                                        <a:solidFill>
                                          <a:srgbClr val="C00000"/>
                                        </a:solidFill>
                                        <a:latin typeface="Cambria Math" panose="02040503050406030204" pitchFamily="18" charset="0"/>
                                      </a:rPr>
                                    </m:ctrlPr>
                                  </m:dPr>
                                  <m:e>
                                    <m:r>
                                      <a:rPr lang="de-DE" sz="1400" b="0" i="1" dirty="0" smtClean="0">
                                        <a:solidFill>
                                          <a:srgbClr val="C00000"/>
                                        </a:solidFill>
                                        <a:latin typeface="Cambria Math" panose="02040503050406030204" pitchFamily="18" charset="0"/>
                                      </a:rPr>
                                      <m:t>𝑠</m:t>
                                    </m:r>
                                    <m:r>
                                      <a:rPr lang="de-DE" sz="1400" b="0" i="1" dirty="0" smtClean="0">
                                        <a:solidFill>
                                          <a:srgbClr val="C00000"/>
                                        </a:solidFill>
                                        <a:latin typeface="Cambria Math" panose="02040503050406030204" pitchFamily="18" charset="0"/>
                                      </a:rPr>
                                      <m:t>|</m:t>
                                    </m:r>
                                    <m:r>
                                      <a:rPr lang="de-DE" sz="1400" b="0" i="1" dirty="0" smtClean="0">
                                        <a:solidFill>
                                          <a:srgbClr val="C00000"/>
                                        </a:solidFill>
                                        <a:latin typeface="Cambria Math" panose="02040503050406030204" pitchFamily="18" charset="0"/>
                                      </a:rPr>
                                      <m:t>𝐶</m:t>
                                    </m:r>
                                  </m:e>
                                </m:d>
                              </m:oMath>
                            </m:oMathPara>
                          </a14:m>
                          <a:endParaRPr lang="en-GB" sz="1400" b="0" dirty="0">
                            <a:solidFill>
                              <a:srgbClr val="C00000"/>
                            </a:solidFill>
                          </a:endParaRPr>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0.1</m:t>
                                </m:r>
                              </m:oMath>
                            </m:oMathPara>
                          </a14:m>
                          <a:endParaRPr lang="en-GB" sz="1400" dirty="0">
                            <a:solidFill>
                              <a:srgbClr val="C00000"/>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C00000"/>
                                    </a:solidFill>
                                    <a:latin typeface="Cambria Math" panose="02040503050406030204" pitchFamily="18" charset="0"/>
                                  </a:rPr>
                                  <m:t>0.5</m:t>
                                </m:r>
                              </m:oMath>
                            </m:oMathPara>
                          </a14:m>
                          <a:endParaRPr lang="en-GB" sz="1400" dirty="0">
                            <a:solidFill>
                              <a:srgbClr val="C00000"/>
                            </a:solidFill>
                          </a:endParaRPr>
                        </a:p>
                      </a:txBody>
                      <a:tcPr/>
                    </a:tc>
                    <a:extLst>
                      <a:ext uri="{0D108BD9-81ED-4DB2-BD59-A6C34878D82A}">
                        <a16:rowId xmlns:a16="http://schemas.microsoft.com/office/drawing/2014/main" val="2701488173"/>
                      </a:ext>
                    </a:extLst>
                  </a:tr>
                </a:tbl>
              </a:graphicData>
            </a:graphic>
          </p:graphicFrame>
        </mc:Choice>
        <mc:Fallback xmlns="">
          <p:graphicFrame>
            <p:nvGraphicFramePr>
              <p:cNvPr id="29" name="Table 28">
                <a:extLst>
                  <a:ext uri="{FF2B5EF4-FFF2-40B4-BE49-F238E27FC236}">
                    <a16:creationId xmlns:a16="http://schemas.microsoft.com/office/drawing/2014/main" id="{9F5AA3BF-C93E-0F4C-8EEF-444FA5702424}"/>
                  </a:ext>
                </a:extLst>
              </p:cNvPr>
              <p:cNvGraphicFramePr>
                <a:graphicFrameLocks noGrp="1"/>
              </p:cNvGraphicFramePr>
              <p:nvPr>
                <p:extLst>
                  <p:ext uri="{D42A27DB-BD31-4B8C-83A1-F6EECF244321}">
                    <p14:modId xmlns:p14="http://schemas.microsoft.com/office/powerpoint/2010/main" val="2947365834"/>
                  </p:ext>
                </p:extLst>
              </p:nvPr>
            </p:nvGraphicFramePr>
            <p:xfrm>
              <a:off x="7396203" y="2692943"/>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8"/>
                          <a:stretch>
                            <a:fillRect l="-1961" t="-4167" r="-119608" b="-208333"/>
                          </a:stretch>
                        </a:blipFill>
                      </a:tcPr>
                    </a:tc>
                    <a:tc>
                      <a:txBody>
                        <a:bodyPr/>
                        <a:lstStyle/>
                        <a:p>
                          <a:endParaRPr lang="en-US"/>
                        </a:p>
                      </a:txBody>
                      <a:tcPr>
                        <a:blipFill>
                          <a:blip r:embed="rId8"/>
                          <a:stretch>
                            <a:fillRect l="-88136" t="-4167" r="-3390"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8"/>
                          <a:stretch>
                            <a:fillRect l="-1961" t="-100000" r="-119608" b="-100000"/>
                          </a:stretch>
                        </a:blipFill>
                      </a:tcPr>
                    </a:tc>
                    <a:tc>
                      <a:txBody>
                        <a:bodyPr/>
                        <a:lstStyle/>
                        <a:p>
                          <a:endParaRPr lang="en-US"/>
                        </a:p>
                      </a:txBody>
                      <a:tcPr>
                        <a:blipFill>
                          <a:blip r:embed="rId8"/>
                          <a:stretch>
                            <a:fillRect l="-88136" t="-100000" r="-339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8"/>
                          <a:stretch>
                            <a:fillRect l="-1961" t="-208333" r="-119608" b="-4167"/>
                          </a:stretch>
                        </a:blipFill>
                      </a:tcPr>
                    </a:tc>
                    <a:tc>
                      <a:txBody>
                        <a:bodyPr/>
                        <a:lstStyle/>
                        <a:p>
                          <a:endParaRPr lang="en-US"/>
                        </a:p>
                      </a:txBody>
                      <a:tcPr>
                        <a:blipFill>
                          <a:blip r:embed="rId8"/>
                          <a:stretch>
                            <a:fillRect l="-88136" t="-208333" r="-3390"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2" name="Table 31">
                <a:extLst>
                  <a:ext uri="{FF2B5EF4-FFF2-40B4-BE49-F238E27FC236}">
                    <a16:creationId xmlns:a16="http://schemas.microsoft.com/office/drawing/2014/main" id="{17580C2A-D6AA-854A-BF0A-12DE90CD4772}"/>
                  </a:ext>
                </a:extLst>
              </p:cNvPr>
              <p:cNvGraphicFramePr>
                <a:graphicFrameLocks noGrp="1"/>
              </p:cNvGraphicFramePr>
              <p:nvPr>
                <p:extLst>
                  <p:ext uri="{D42A27DB-BD31-4B8C-83A1-F6EECF244321}">
                    <p14:modId xmlns:p14="http://schemas.microsoft.com/office/powerpoint/2010/main" val="1625045478"/>
                  </p:ext>
                </p:extLst>
              </p:nvPr>
            </p:nvGraphicFramePr>
            <p:xfrm>
              <a:off x="7396203" y="3759647"/>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𝐶</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latin typeface="Cambria Math" panose="02040503050406030204" pitchFamily="18" charset="0"/>
                                  </a:rPr>
                                  <m:t>𝑃</m:t>
                                </m:r>
                                <m:d>
                                  <m:dPr>
                                    <m:ctrlPr>
                                      <a:rPr lang="de-DE" sz="1400" b="0" i="1" dirty="0" smtClean="0">
                                        <a:latin typeface="Cambria Math" panose="02040503050406030204" pitchFamily="18" charset="0"/>
                                      </a:rPr>
                                    </m:ctrlPr>
                                  </m:dPr>
                                  <m:e>
                                    <m:r>
                                      <a:rPr lang="de-DE" sz="1400" b="0" i="1" dirty="0" smtClean="0">
                                        <a:latin typeface="Cambria Math" panose="02040503050406030204" pitchFamily="18" charset="0"/>
                                      </a:rPr>
                                      <m:t>𝑟</m:t>
                                    </m:r>
                                    <m:r>
                                      <a:rPr lang="de-DE" sz="1400" b="0" i="1" dirty="0" smtClean="0">
                                        <a:latin typeface="Cambria Math" panose="02040503050406030204" pitchFamily="18" charset="0"/>
                                      </a:rPr>
                                      <m:t>|</m:t>
                                    </m:r>
                                    <m:r>
                                      <a:rPr lang="de-DE" sz="1400" b="0" i="1" dirty="0" smtClean="0">
                                        <a:latin typeface="Cambria Math" panose="02040503050406030204" pitchFamily="18" charset="0"/>
                                      </a:rPr>
                                      <m:t>𝐶</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0.8</m:t>
                                </m:r>
                              </m:oMath>
                            </m:oMathPara>
                          </a14:m>
                          <a:endParaRPr lang="en-GB" sz="1400" dirty="0"/>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0.2</m:t>
                                </m:r>
                              </m:oMath>
                            </m:oMathPara>
                          </a14:m>
                          <a:endParaRPr lang="en-GB" sz="1400" dirty="0"/>
                        </a:p>
                      </a:txBody>
                      <a:tcPr/>
                    </a:tc>
                    <a:extLst>
                      <a:ext uri="{0D108BD9-81ED-4DB2-BD59-A6C34878D82A}">
                        <a16:rowId xmlns:a16="http://schemas.microsoft.com/office/drawing/2014/main" val="2701488173"/>
                      </a:ext>
                    </a:extLst>
                  </a:tr>
                </a:tbl>
              </a:graphicData>
            </a:graphic>
          </p:graphicFrame>
        </mc:Choice>
        <mc:Fallback xmlns="">
          <p:graphicFrame>
            <p:nvGraphicFramePr>
              <p:cNvPr id="32" name="Table 31">
                <a:extLst>
                  <a:ext uri="{FF2B5EF4-FFF2-40B4-BE49-F238E27FC236}">
                    <a16:creationId xmlns:a16="http://schemas.microsoft.com/office/drawing/2014/main" id="{17580C2A-D6AA-854A-BF0A-12DE90CD4772}"/>
                  </a:ext>
                </a:extLst>
              </p:cNvPr>
              <p:cNvGraphicFramePr>
                <a:graphicFrameLocks noGrp="1"/>
              </p:cNvGraphicFramePr>
              <p:nvPr>
                <p:extLst>
                  <p:ext uri="{D42A27DB-BD31-4B8C-83A1-F6EECF244321}">
                    <p14:modId xmlns:p14="http://schemas.microsoft.com/office/powerpoint/2010/main" val="1625045478"/>
                  </p:ext>
                </p:extLst>
              </p:nvPr>
            </p:nvGraphicFramePr>
            <p:xfrm>
              <a:off x="7396203" y="3759647"/>
              <a:ext cx="1390269" cy="918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9"/>
                          <a:stretch>
                            <a:fillRect l="-1961" t="-4167" r="-119608" b="-208333"/>
                          </a:stretch>
                        </a:blipFill>
                      </a:tcPr>
                    </a:tc>
                    <a:tc>
                      <a:txBody>
                        <a:bodyPr/>
                        <a:lstStyle/>
                        <a:p>
                          <a:endParaRPr lang="en-US"/>
                        </a:p>
                      </a:txBody>
                      <a:tcPr>
                        <a:blipFill>
                          <a:blip r:embed="rId9"/>
                          <a:stretch>
                            <a:fillRect l="-88136" t="-4167" r="-3390"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9"/>
                          <a:stretch>
                            <a:fillRect l="-1961" t="-100000" r="-119608" b="-100000"/>
                          </a:stretch>
                        </a:blipFill>
                      </a:tcPr>
                    </a:tc>
                    <a:tc>
                      <a:txBody>
                        <a:bodyPr/>
                        <a:lstStyle/>
                        <a:p>
                          <a:endParaRPr lang="en-US"/>
                        </a:p>
                      </a:txBody>
                      <a:tcPr>
                        <a:blipFill>
                          <a:blip r:embed="rId9"/>
                          <a:stretch>
                            <a:fillRect l="-88136" t="-100000" r="-339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9"/>
                          <a:stretch>
                            <a:fillRect l="-1961" t="-208333" r="-119608" b="-4167"/>
                          </a:stretch>
                        </a:blipFill>
                      </a:tcPr>
                    </a:tc>
                    <a:tc>
                      <a:txBody>
                        <a:bodyPr/>
                        <a:lstStyle/>
                        <a:p>
                          <a:endParaRPr lang="en-US"/>
                        </a:p>
                      </a:txBody>
                      <a:tcPr>
                        <a:blipFill>
                          <a:blip r:embed="rId9"/>
                          <a:stretch>
                            <a:fillRect l="-88136" t="-208333" r="-3390"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7E3C3134-94FE-2144-8220-7676CC3C7CED}"/>
                  </a:ext>
                </a:extLst>
              </p:cNvPr>
              <p:cNvGraphicFramePr>
                <a:graphicFrameLocks noGrp="1"/>
              </p:cNvGraphicFramePr>
              <p:nvPr>
                <p:extLst>
                  <p:ext uri="{D42A27DB-BD31-4B8C-83A1-F6EECF244321}">
                    <p14:modId xmlns:p14="http://schemas.microsoft.com/office/powerpoint/2010/main" val="3527246623"/>
                  </p:ext>
                </p:extLst>
              </p:nvPr>
            </p:nvGraphicFramePr>
            <p:xfrm>
              <a:off x="6536708" y="4826351"/>
              <a:ext cx="2254758" cy="1530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𝑆</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𝑅</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b="0" i="1" dirty="0" smtClean="0">
                                    <a:solidFill>
                                      <a:srgbClr val="B14AFD"/>
                                    </a:solidFill>
                                    <a:latin typeface="Cambria Math" panose="02040503050406030204" pitchFamily="18" charset="0"/>
                                  </a:rPr>
                                  <m:t>𝑃</m:t>
                                </m:r>
                                <m:d>
                                  <m:dPr>
                                    <m:ctrlPr>
                                      <a:rPr lang="de-DE" sz="1400" b="0" i="1" dirty="0" smtClean="0">
                                        <a:solidFill>
                                          <a:srgbClr val="B14AFD"/>
                                        </a:solidFill>
                                        <a:latin typeface="Cambria Math" panose="02040503050406030204" pitchFamily="18" charset="0"/>
                                      </a:rPr>
                                    </m:ctrlPr>
                                  </m:dPr>
                                  <m:e>
                                    <m:r>
                                      <a:rPr lang="de-DE" sz="1400" b="0" i="1" dirty="0" smtClean="0">
                                        <a:solidFill>
                                          <a:srgbClr val="B14AFD"/>
                                        </a:solidFill>
                                        <a:latin typeface="Cambria Math" panose="02040503050406030204" pitchFamily="18" charset="0"/>
                                      </a:rPr>
                                      <m:t>𝑤</m:t>
                                    </m:r>
                                    <m:r>
                                      <a:rPr lang="de-DE" sz="1400" b="0" i="1" dirty="0" smtClean="0">
                                        <a:solidFill>
                                          <a:srgbClr val="B14AFD"/>
                                        </a:solidFill>
                                        <a:latin typeface="Cambria Math" panose="02040503050406030204" pitchFamily="18" charset="0"/>
                                      </a:rPr>
                                      <m:t>|</m:t>
                                    </m:r>
                                    <m:r>
                                      <a:rPr lang="de-DE" sz="1400" b="0" i="1" dirty="0" smtClean="0">
                                        <a:solidFill>
                                          <a:srgbClr val="B14AFD"/>
                                        </a:solidFill>
                                        <a:latin typeface="Cambria Math" panose="02040503050406030204" pitchFamily="18" charset="0"/>
                                      </a:rPr>
                                      <m:t>𝑆</m:t>
                                    </m:r>
                                    <m:r>
                                      <a:rPr lang="de-DE" sz="1400" b="0" i="1" dirty="0" smtClean="0">
                                        <a:solidFill>
                                          <a:srgbClr val="B14AFD"/>
                                        </a:solidFill>
                                        <a:latin typeface="Cambria Math" panose="02040503050406030204" pitchFamily="18" charset="0"/>
                                      </a:rPr>
                                      <m:t>,</m:t>
                                    </m:r>
                                    <m:r>
                                      <a:rPr lang="de-DE" sz="1400" b="0" i="1" dirty="0" smtClean="0">
                                        <a:solidFill>
                                          <a:srgbClr val="B14AFD"/>
                                        </a:solidFill>
                                        <a:latin typeface="Cambria Math" panose="02040503050406030204" pitchFamily="18" charset="0"/>
                                      </a:rPr>
                                      <m:t>𝑅</m:t>
                                    </m:r>
                                  </m:e>
                                </m:d>
                              </m:oMath>
                            </m:oMathPara>
                          </a14:m>
                          <a:endParaRPr lang="en-GB" sz="1400" b="0" dirty="0">
                            <a:solidFill>
                              <a:srgbClr val="B14AFD"/>
                            </a:solidFill>
                          </a:endParaRPr>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𝑡𝑟𝑢𝑒</m:t>
                                </m:r>
                              </m:oMath>
                            </m:oMathPara>
                          </a14:m>
                          <a:endParaRPr lang="en-GB" sz="1400"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𝑡𝑟𝑢𝑒</m:t>
                                </m:r>
                              </m:oMath>
                            </m:oMathPara>
                          </a14:m>
                          <a:endParaRPr lang="en-GB" sz="1400"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b="1" i="1" smtClean="0">
                                    <a:solidFill>
                                      <a:srgbClr val="7030A0"/>
                                    </a:solidFill>
                                    <a:latin typeface="Cambria Math" panose="02040503050406030204" pitchFamily="18" charset="0"/>
                                  </a:rPr>
                                  <m:t>𝟎</m:t>
                                </m:r>
                                <m:r>
                                  <a:rPr lang="de-DE" sz="1400" b="1" i="1" smtClean="0">
                                    <a:solidFill>
                                      <a:srgbClr val="7030A0"/>
                                    </a:solidFill>
                                    <a:latin typeface="Cambria Math" panose="02040503050406030204" pitchFamily="18" charset="0"/>
                                  </a:rPr>
                                  <m:t>.</m:t>
                                </m:r>
                                <m:r>
                                  <a:rPr lang="de-DE" sz="1400" b="1" i="1" smtClean="0">
                                    <a:solidFill>
                                      <a:srgbClr val="7030A0"/>
                                    </a:solidFill>
                                    <a:latin typeface="Cambria Math" panose="02040503050406030204" pitchFamily="18" charset="0"/>
                                  </a:rPr>
                                  <m:t>𝟗𝟗</m:t>
                                </m:r>
                              </m:oMath>
                            </m:oMathPara>
                          </a14:m>
                          <a:endParaRPr lang="en-GB" sz="1400" b="1" dirty="0">
                            <a:solidFill>
                              <a:srgbClr val="7030A0"/>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en-GB" sz="1400" i="1" dirty="0" smtClean="0">
                                    <a:solidFill>
                                      <a:srgbClr val="C00000"/>
                                    </a:solidFill>
                                    <a:latin typeface="Cambria Math" panose="02040503050406030204" pitchFamily="18" charset="0"/>
                                  </a:rPr>
                                  <m:t>𝑡𝑟𝑢𝑒</m:t>
                                </m:r>
                              </m:oMath>
                            </m:oMathPara>
                          </a14:m>
                          <a:endParaRPr lang="en-GB" sz="1400"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solidFill>
                                      <a:srgbClr val="C00000"/>
                                    </a:solidFill>
                                    <a:latin typeface="Cambria Math" panose="02040503050406030204" pitchFamily="18" charset="0"/>
                                  </a:rPr>
                                  <m:t>𝑓𝑎𝑙𝑠𝑒</m:t>
                                </m:r>
                              </m:oMath>
                            </m:oMathPara>
                          </a14:m>
                          <a:endParaRPr lang="en-GB" sz="1400" dirty="0">
                            <a:solidFill>
                              <a:srgbClr val="C00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b="1" i="1" smtClean="0">
                                    <a:solidFill>
                                      <a:srgbClr val="7030A0"/>
                                    </a:solidFill>
                                    <a:latin typeface="Cambria Math" panose="02040503050406030204" pitchFamily="18" charset="0"/>
                                  </a:rPr>
                                  <m:t>𝟎</m:t>
                                </m:r>
                                <m:r>
                                  <a:rPr lang="de-DE" sz="1400" b="1" i="1" smtClean="0">
                                    <a:solidFill>
                                      <a:srgbClr val="7030A0"/>
                                    </a:solidFill>
                                    <a:latin typeface="Cambria Math" panose="02040503050406030204" pitchFamily="18" charset="0"/>
                                  </a:rPr>
                                  <m:t>.</m:t>
                                </m:r>
                                <m:r>
                                  <a:rPr lang="de-DE" sz="1400" b="1" i="1" smtClean="0">
                                    <a:solidFill>
                                      <a:srgbClr val="7030A0"/>
                                    </a:solidFill>
                                    <a:latin typeface="Cambria Math" panose="02040503050406030204" pitchFamily="18" charset="0"/>
                                  </a:rPr>
                                  <m:t>𝟗</m:t>
                                </m:r>
                              </m:oMath>
                            </m:oMathPara>
                          </a14:m>
                          <a:endParaRPr lang="en-GB" sz="1400" b="1" dirty="0">
                            <a:solidFill>
                              <a:srgbClr val="7030A0"/>
                            </a:solidFill>
                          </a:endParaRPr>
                        </a:p>
                      </a:txBody>
                      <a:tcPr/>
                    </a:tc>
                    <a:extLst>
                      <a:ext uri="{0D108BD9-81ED-4DB2-BD59-A6C34878D82A}">
                        <a16:rowId xmlns:a16="http://schemas.microsoft.com/office/drawing/2014/main" val="2701488173"/>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0.9</m:t>
                                </m:r>
                              </m:oMath>
                            </m:oMathPara>
                          </a14:m>
                          <a:endParaRPr lang="en-GB" sz="1400" dirty="0">
                            <a:solidFill>
                              <a:srgbClr val="7030A0"/>
                            </a:solidFill>
                          </a:endParaRPr>
                        </a:p>
                      </a:txBody>
                      <a:tcPr/>
                    </a:tc>
                    <a:extLst>
                      <a:ext uri="{0D108BD9-81ED-4DB2-BD59-A6C34878D82A}">
                        <a16:rowId xmlns:a16="http://schemas.microsoft.com/office/drawing/2014/main" val="2213954210"/>
                      </a:ext>
                    </a:extLst>
                  </a:tr>
                  <a:tr h="306000">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0.9</m:t>
                                </m:r>
                              </m:oMath>
                            </m:oMathPara>
                          </a14:m>
                          <a:endParaRPr lang="en-GB" sz="1400" dirty="0">
                            <a:solidFill>
                              <a:srgbClr val="7030A0"/>
                            </a:solidFill>
                          </a:endParaRPr>
                        </a:p>
                      </a:txBody>
                      <a:tcPr/>
                    </a:tc>
                    <a:extLst>
                      <a:ext uri="{0D108BD9-81ED-4DB2-BD59-A6C34878D82A}">
                        <a16:rowId xmlns:a16="http://schemas.microsoft.com/office/drawing/2014/main" val="2223221946"/>
                      </a:ext>
                    </a:extLst>
                  </a:tr>
                </a:tbl>
              </a:graphicData>
            </a:graphic>
          </p:graphicFrame>
        </mc:Choice>
        <mc:Fallback xmlns="">
          <p:graphicFrame>
            <p:nvGraphicFramePr>
              <p:cNvPr id="33" name="Table 32">
                <a:extLst>
                  <a:ext uri="{FF2B5EF4-FFF2-40B4-BE49-F238E27FC236}">
                    <a16:creationId xmlns:a16="http://schemas.microsoft.com/office/drawing/2014/main" id="{7E3C3134-94FE-2144-8220-7676CC3C7CED}"/>
                  </a:ext>
                </a:extLst>
              </p:cNvPr>
              <p:cNvGraphicFramePr>
                <a:graphicFrameLocks noGrp="1"/>
              </p:cNvGraphicFramePr>
              <p:nvPr>
                <p:extLst>
                  <p:ext uri="{D42A27DB-BD31-4B8C-83A1-F6EECF244321}">
                    <p14:modId xmlns:p14="http://schemas.microsoft.com/office/powerpoint/2010/main" val="3527246623"/>
                  </p:ext>
                </p:extLst>
              </p:nvPr>
            </p:nvGraphicFramePr>
            <p:xfrm>
              <a:off x="6536708" y="4826351"/>
              <a:ext cx="2254758" cy="1530000"/>
            </p:xfrm>
            <a:graphic>
              <a:graphicData uri="http://schemas.openxmlformats.org/drawingml/2006/table">
                <a:tbl>
                  <a:tblPr firstRow="1" bandRow="1">
                    <a:tableStyleId>{073A0DAA-6AF3-43AB-8588-CEC1D06C72B9}</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endParaRPr lang="en-US"/>
                        </a:p>
                      </a:txBody>
                      <a:tcPr>
                        <a:blipFill>
                          <a:blip r:embed="rId10"/>
                          <a:stretch>
                            <a:fillRect t="-4167" r="-246154" b="-408333"/>
                          </a:stretch>
                        </a:blipFill>
                      </a:tcPr>
                    </a:tc>
                    <a:tc>
                      <a:txBody>
                        <a:bodyPr/>
                        <a:lstStyle/>
                        <a:p>
                          <a:endParaRPr lang="en-US"/>
                        </a:p>
                      </a:txBody>
                      <a:tcPr>
                        <a:blipFill>
                          <a:blip r:embed="rId10"/>
                          <a:stretch>
                            <a:fillRect l="-101961" t="-4167" r="-150980" b="-408333"/>
                          </a:stretch>
                        </a:blipFill>
                      </a:tcPr>
                    </a:tc>
                    <a:tc>
                      <a:txBody>
                        <a:bodyPr/>
                        <a:lstStyle/>
                        <a:p>
                          <a:endParaRPr lang="en-US"/>
                        </a:p>
                      </a:txBody>
                      <a:tcPr>
                        <a:blipFill>
                          <a:blip r:embed="rId10"/>
                          <a:stretch>
                            <a:fillRect l="-135526" t="-4167" r="-1316" b="-4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10"/>
                          <a:stretch>
                            <a:fillRect t="-104167" r="-246154" b="-308333"/>
                          </a:stretch>
                        </a:blipFill>
                      </a:tcPr>
                    </a:tc>
                    <a:tc>
                      <a:txBody>
                        <a:bodyPr/>
                        <a:lstStyle/>
                        <a:p>
                          <a:endParaRPr lang="en-US"/>
                        </a:p>
                      </a:txBody>
                      <a:tcPr>
                        <a:blipFill>
                          <a:blip r:embed="rId10"/>
                          <a:stretch>
                            <a:fillRect l="-101961" t="-104167" r="-150980" b="-308333"/>
                          </a:stretch>
                        </a:blipFill>
                      </a:tcPr>
                    </a:tc>
                    <a:tc>
                      <a:txBody>
                        <a:bodyPr/>
                        <a:lstStyle/>
                        <a:p>
                          <a:endParaRPr lang="en-US"/>
                        </a:p>
                      </a:txBody>
                      <a:tcPr>
                        <a:blipFill>
                          <a:blip r:embed="rId10"/>
                          <a:stretch>
                            <a:fillRect l="-135526" t="-104167" r="-1316" b="-308333"/>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10"/>
                          <a:stretch>
                            <a:fillRect t="-196000" r="-246154" b="-196000"/>
                          </a:stretch>
                        </a:blipFill>
                      </a:tcPr>
                    </a:tc>
                    <a:tc>
                      <a:txBody>
                        <a:bodyPr/>
                        <a:lstStyle/>
                        <a:p>
                          <a:endParaRPr lang="en-US"/>
                        </a:p>
                      </a:txBody>
                      <a:tcPr>
                        <a:blipFill>
                          <a:blip r:embed="rId10"/>
                          <a:stretch>
                            <a:fillRect l="-101961" t="-196000" r="-150980" b="-196000"/>
                          </a:stretch>
                        </a:blipFill>
                      </a:tcPr>
                    </a:tc>
                    <a:tc>
                      <a:txBody>
                        <a:bodyPr/>
                        <a:lstStyle/>
                        <a:p>
                          <a:endParaRPr lang="en-US"/>
                        </a:p>
                      </a:txBody>
                      <a:tcPr>
                        <a:blipFill>
                          <a:blip r:embed="rId10"/>
                          <a:stretch>
                            <a:fillRect l="-135526" t="-196000" r="-1316" b="-196000"/>
                          </a:stretch>
                        </a:blipFill>
                      </a:tcPr>
                    </a:tc>
                    <a:extLst>
                      <a:ext uri="{0D108BD9-81ED-4DB2-BD59-A6C34878D82A}">
                        <a16:rowId xmlns:a16="http://schemas.microsoft.com/office/drawing/2014/main" val="2701488173"/>
                      </a:ext>
                    </a:extLst>
                  </a:tr>
                  <a:tr h="306000">
                    <a:tc>
                      <a:txBody>
                        <a:bodyPr/>
                        <a:lstStyle/>
                        <a:p>
                          <a:endParaRPr lang="en-US"/>
                        </a:p>
                      </a:txBody>
                      <a:tcPr>
                        <a:blipFill>
                          <a:blip r:embed="rId10"/>
                          <a:stretch>
                            <a:fillRect t="-308333" r="-246154" b="-104167"/>
                          </a:stretch>
                        </a:blipFill>
                      </a:tcPr>
                    </a:tc>
                    <a:tc>
                      <a:txBody>
                        <a:bodyPr/>
                        <a:lstStyle/>
                        <a:p>
                          <a:endParaRPr lang="en-US"/>
                        </a:p>
                      </a:txBody>
                      <a:tcPr>
                        <a:blipFill>
                          <a:blip r:embed="rId10"/>
                          <a:stretch>
                            <a:fillRect l="-101961" t="-308333" r="-150980" b="-104167"/>
                          </a:stretch>
                        </a:blipFill>
                      </a:tcPr>
                    </a:tc>
                    <a:tc>
                      <a:txBody>
                        <a:bodyPr/>
                        <a:lstStyle/>
                        <a:p>
                          <a:endParaRPr lang="en-US"/>
                        </a:p>
                      </a:txBody>
                      <a:tcPr>
                        <a:blipFill>
                          <a:blip r:embed="rId10"/>
                          <a:stretch>
                            <a:fillRect l="-135526" t="-308333" r="-1316" b="-104167"/>
                          </a:stretch>
                        </a:blipFill>
                      </a:tcPr>
                    </a:tc>
                    <a:extLst>
                      <a:ext uri="{0D108BD9-81ED-4DB2-BD59-A6C34878D82A}">
                        <a16:rowId xmlns:a16="http://schemas.microsoft.com/office/drawing/2014/main" val="2213954210"/>
                      </a:ext>
                    </a:extLst>
                  </a:tr>
                  <a:tr h="306000">
                    <a:tc>
                      <a:txBody>
                        <a:bodyPr/>
                        <a:lstStyle/>
                        <a:p>
                          <a:endParaRPr lang="en-US"/>
                        </a:p>
                      </a:txBody>
                      <a:tcPr>
                        <a:blipFill>
                          <a:blip r:embed="rId10"/>
                          <a:stretch>
                            <a:fillRect t="-408333" r="-246154" b="-4167"/>
                          </a:stretch>
                        </a:blipFill>
                      </a:tcPr>
                    </a:tc>
                    <a:tc>
                      <a:txBody>
                        <a:bodyPr/>
                        <a:lstStyle/>
                        <a:p>
                          <a:endParaRPr lang="en-US"/>
                        </a:p>
                      </a:txBody>
                      <a:tcPr>
                        <a:blipFill>
                          <a:blip r:embed="rId10"/>
                          <a:stretch>
                            <a:fillRect l="-101961" t="-408333" r="-150980" b="-4167"/>
                          </a:stretch>
                        </a:blipFill>
                      </a:tcPr>
                    </a:tc>
                    <a:tc>
                      <a:txBody>
                        <a:bodyPr/>
                        <a:lstStyle/>
                        <a:p>
                          <a:endParaRPr lang="en-US"/>
                        </a:p>
                      </a:txBody>
                      <a:tcPr>
                        <a:blipFill>
                          <a:blip r:embed="rId10"/>
                          <a:stretch>
                            <a:fillRect l="-135526" t="-408333" r="-1316"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94E38C1-00C0-D347-B39A-2B20EA8B70D9}"/>
                  </a:ext>
                </a:extLst>
              </p:cNvPr>
              <p:cNvSpPr txBox="1"/>
              <p:nvPr/>
            </p:nvSpPr>
            <p:spPr>
              <a:xfrm>
                <a:off x="7712395" y="2297134"/>
                <a:ext cx="1074077" cy="307777"/>
              </a:xfrm>
              <a:prstGeom prst="rect">
                <a:avLst/>
              </a:prstGeom>
              <a:solidFill>
                <a:schemeClr val="bg2">
                  <a:lumMod val="9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m:t>
                          </m:r>
                        </m:e>
                      </m:d>
                      <m:r>
                        <a:rPr lang="de-DE" sz="1400" b="0" i="1" smtClean="0">
                          <a:latin typeface="Cambria Math" panose="02040503050406030204" pitchFamily="18" charset="0"/>
                        </a:rPr>
                        <m:t>=0.5</m:t>
                      </m:r>
                    </m:oMath>
                  </m:oMathPara>
                </a14:m>
                <a:endParaRPr lang="en-GB" sz="1400" dirty="0"/>
              </a:p>
            </p:txBody>
          </p:sp>
        </mc:Choice>
        <mc:Fallback xmlns="">
          <p:sp>
            <p:nvSpPr>
              <p:cNvPr id="35" name="TextBox 34">
                <a:extLst>
                  <a:ext uri="{FF2B5EF4-FFF2-40B4-BE49-F238E27FC236}">
                    <a16:creationId xmlns:a16="http://schemas.microsoft.com/office/drawing/2014/main" id="{794E38C1-00C0-D347-B39A-2B20EA8B70D9}"/>
                  </a:ext>
                </a:extLst>
              </p:cNvPr>
              <p:cNvSpPr txBox="1">
                <a:spLocks noRot="1" noChangeAspect="1" noMove="1" noResize="1" noEditPoints="1" noAdjustHandles="1" noChangeArrowheads="1" noChangeShapeType="1" noTextEdit="1"/>
              </p:cNvSpPr>
              <p:nvPr/>
            </p:nvSpPr>
            <p:spPr>
              <a:xfrm>
                <a:off x="7712395" y="2297134"/>
                <a:ext cx="1074077" cy="307777"/>
              </a:xfrm>
              <a:prstGeom prst="rect">
                <a:avLst/>
              </a:prstGeom>
              <a:blipFill>
                <a:blip r:embed="rId11"/>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64382404-2F19-4742-98ED-542C65560A34}"/>
              </a:ext>
            </a:extLst>
          </p:cNvPr>
          <p:cNvSpPr/>
          <p:nvPr/>
        </p:nvSpPr>
        <p:spPr>
          <a:xfrm>
            <a:off x="7303223" y="2969623"/>
            <a:ext cx="1553394" cy="357051"/>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DA5CA1E-F3C9-3F4C-BC43-1DF7B983C6F9}"/>
              </a:ext>
            </a:extLst>
          </p:cNvPr>
          <p:cNvSpPr/>
          <p:nvPr/>
        </p:nvSpPr>
        <p:spPr>
          <a:xfrm>
            <a:off x="7314640" y="4040122"/>
            <a:ext cx="1553394" cy="357051"/>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B1038A1-2DC7-1F40-AB9A-2396EAD9D75F}"/>
              </a:ext>
            </a:extLst>
          </p:cNvPr>
          <p:cNvSpPr/>
          <p:nvPr/>
        </p:nvSpPr>
        <p:spPr>
          <a:xfrm>
            <a:off x="6505922" y="5106825"/>
            <a:ext cx="2362111" cy="357051"/>
          </a:xfrm>
          <a:prstGeom prst="rect">
            <a:avLst/>
          </a:prstGeom>
          <a:solidFill>
            <a:schemeClr val="accent4">
              <a:alpha val="1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D02684C-2055-574B-8AEA-5171005B534D}"/>
              </a:ext>
            </a:extLst>
          </p:cNvPr>
          <p:cNvSpPr/>
          <p:nvPr/>
        </p:nvSpPr>
        <p:spPr>
          <a:xfrm>
            <a:off x="6507314" y="5715739"/>
            <a:ext cx="2362111" cy="357051"/>
          </a:xfrm>
          <a:prstGeom prst="rect">
            <a:avLst/>
          </a:prstGeom>
          <a:solidFill>
            <a:schemeClr val="accent4">
              <a:alpha val="15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676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44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1443">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1443">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443">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144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42" grpId="0" animBg="1"/>
      <p:bldP spid="4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11721</TotalTime>
  <Words>7125</Words>
  <Application>Microsoft Macintosh PowerPoint</Application>
  <PresentationFormat>On-screen Show (4:3)</PresentationFormat>
  <Paragraphs>1386</Paragraphs>
  <Slides>62</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62</vt:i4>
      </vt:variant>
    </vt:vector>
  </HeadingPairs>
  <TitlesOfParts>
    <vt:vector size="77" baseType="lpstr">
      <vt:lpstr>맑은 고딕</vt:lpstr>
      <vt:lpstr>MS PGothic</vt:lpstr>
      <vt:lpstr>MS PGothic</vt:lpstr>
      <vt:lpstr>游ゴシック</vt:lpstr>
      <vt:lpstr>Arial</vt:lpstr>
      <vt:lpstr>Calibri</vt:lpstr>
      <vt:lpstr>Calibri Light</vt:lpstr>
      <vt:lpstr>Cambria Math</vt:lpstr>
      <vt:lpstr>Symbol</vt:lpstr>
      <vt:lpstr>Times New Roman</vt:lpstr>
      <vt:lpstr>Verdana</vt:lpstr>
      <vt:lpstr>Webdings</vt:lpstr>
      <vt:lpstr>Wingdings</vt:lpstr>
      <vt:lpstr>Zapf Dingbats</vt:lpstr>
      <vt:lpstr>Office Theme</vt:lpstr>
      <vt:lpstr>Intelligent Agents: Web-mining Agents  Probabilistic Graphical Models</vt:lpstr>
      <vt:lpstr>Probabilistic Graphical Models (PGMs)</vt:lpstr>
      <vt:lpstr>Approximations</vt:lpstr>
      <vt:lpstr>Outline: 5. Approximate Inference</vt:lpstr>
      <vt:lpstr>Sampling as Approximation: BNs</vt:lpstr>
      <vt:lpstr>Sampling: Generalisation</vt:lpstr>
      <vt:lpstr>Recap: Rejection Sampling</vt:lpstr>
      <vt:lpstr>Likelihood Weighting</vt:lpstr>
      <vt:lpstr>Likelihood Weighting: Example</vt:lpstr>
      <vt:lpstr>Likelihood Weighting: Example</vt:lpstr>
      <vt:lpstr>Likelihood Weighting: Algorithm</vt:lpstr>
      <vt:lpstr>Likelihood Analysis</vt:lpstr>
      <vt:lpstr>Importance Sampling</vt:lpstr>
      <vt:lpstr>Using a Proposal Distribution</vt:lpstr>
      <vt:lpstr>Unnormalised Importance Sampling</vt:lpstr>
      <vt:lpstr>When P is known: Example</vt:lpstr>
      <vt:lpstr>When P is not known</vt:lpstr>
      <vt:lpstr>Normalised Importance Sampling</vt:lpstr>
      <vt:lpstr>Sampling in Undirected Models</vt:lpstr>
      <vt:lpstr>Where To Get Q From? – An Idea</vt:lpstr>
      <vt:lpstr>Example</vt:lpstr>
      <vt:lpstr>Example</vt:lpstr>
      <vt:lpstr>Example</vt:lpstr>
      <vt:lpstr>Example</vt:lpstr>
      <vt:lpstr>Lifted Importance Sampling (LIS)</vt:lpstr>
      <vt:lpstr>Lifted Importance Sampling (LIS)</vt:lpstr>
      <vt:lpstr>LIS: Lifting Rules – Power Rule</vt:lpstr>
      <vt:lpstr>LIS: Lifting Rules – Generalised Binomial Rule</vt:lpstr>
      <vt:lpstr>LIS: Lifting Rules – Isolated Variable Rule</vt:lpstr>
      <vt:lpstr>LIS: Algorithm (for Z)</vt:lpstr>
      <vt:lpstr>LIS: Constructing Q</vt:lpstr>
      <vt:lpstr>Problems with Importance Sampling</vt:lpstr>
      <vt:lpstr>Markov Chain Monte Carlo (MCMC)</vt:lpstr>
      <vt:lpstr>Markov Blanket</vt:lpstr>
      <vt:lpstr>MCMC: Example</vt:lpstr>
      <vt:lpstr>MCMC: Example</vt:lpstr>
      <vt:lpstr>Gibbs Sampling: Algorithm</vt:lpstr>
      <vt:lpstr>Gibbs and Undirected Models</vt:lpstr>
      <vt:lpstr>Gibbs and Undirected Models</vt:lpstr>
      <vt:lpstr>Gibbs and Undirected Models</vt:lpstr>
      <vt:lpstr>Some Basics for MCMC</vt:lpstr>
      <vt:lpstr>Some Basics for MCMC</vt:lpstr>
      <vt:lpstr>Some Basics for MCMC</vt:lpstr>
      <vt:lpstr>Some Basics for MCMC</vt:lpstr>
      <vt:lpstr>Stationary Distribution Formally</vt:lpstr>
      <vt:lpstr>Stationary Distribution Formally</vt:lpstr>
      <vt:lpstr>Parallelisation</vt:lpstr>
      <vt:lpstr>Burn-in &amp; Thinning</vt:lpstr>
      <vt:lpstr>Other Problems with Gibbs Sampling</vt:lpstr>
      <vt:lpstr>Metropolis-Hastings Algorithm (MH)</vt:lpstr>
      <vt:lpstr>Proposal Distribution in MH</vt:lpstr>
      <vt:lpstr>Acceptance Probabilities</vt:lpstr>
      <vt:lpstr>MH: Algorithm</vt:lpstr>
      <vt:lpstr>Lifted MCMC</vt:lpstr>
      <vt:lpstr>Why Do Orbits help?</vt:lpstr>
      <vt:lpstr>Orbital Markov Chain</vt:lpstr>
      <vt:lpstr>Orbital Gibbs Sampling</vt:lpstr>
      <vt:lpstr>Lifted MH</vt:lpstr>
      <vt:lpstr>Interim Summary</vt:lpstr>
      <vt:lpstr>Setting: Agent with Utilities</vt:lpstr>
      <vt:lpstr>Agents: Monte Carlo vs. Las Vegas</vt:lpstr>
      <vt:lpstr>Outline: 5. Approximate Inference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257</cp:revision>
  <cp:lastPrinted>2021-01-05T14:00:54Z</cp:lastPrinted>
  <dcterms:created xsi:type="dcterms:W3CDTF">2020-02-28T12:43:09Z</dcterms:created>
  <dcterms:modified xsi:type="dcterms:W3CDTF">2021-01-13T10:35:20Z</dcterms:modified>
</cp:coreProperties>
</file>