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99"/>
  </p:notesMasterIdLst>
  <p:sldIdLst>
    <p:sldId id="256" r:id="rId2"/>
    <p:sldId id="1302" r:id="rId3"/>
    <p:sldId id="264" r:id="rId4"/>
    <p:sldId id="1305" r:id="rId5"/>
    <p:sldId id="1306" r:id="rId6"/>
    <p:sldId id="1304" r:id="rId7"/>
    <p:sldId id="1308" r:id="rId8"/>
    <p:sldId id="1309" r:id="rId9"/>
    <p:sldId id="1328" r:id="rId10"/>
    <p:sldId id="1333" r:id="rId11"/>
    <p:sldId id="1310" r:id="rId12"/>
    <p:sldId id="1329" r:id="rId13"/>
    <p:sldId id="1330" r:id="rId14"/>
    <p:sldId id="1331" r:id="rId15"/>
    <p:sldId id="1334" r:id="rId16"/>
    <p:sldId id="1335" r:id="rId17"/>
    <p:sldId id="1336" r:id="rId18"/>
    <p:sldId id="1340" r:id="rId19"/>
    <p:sldId id="1337" r:id="rId20"/>
    <p:sldId id="1338" r:id="rId21"/>
    <p:sldId id="1339" r:id="rId22"/>
    <p:sldId id="1341" r:id="rId23"/>
    <p:sldId id="1312" r:id="rId24"/>
    <p:sldId id="1342" r:id="rId25"/>
    <p:sldId id="1343" r:id="rId26"/>
    <p:sldId id="1311" r:id="rId27"/>
    <p:sldId id="1327" r:id="rId28"/>
    <p:sldId id="1315" r:id="rId29"/>
    <p:sldId id="1344" r:id="rId30"/>
    <p:sldId id="1345" r:id="rId31"/>
    <p:sldId id="1346" r:id="rId32"/>
    <p:sldId id="1313" r:id="rId33"/>
    <p:sldId id="1347" r:id="rId34"/>
    <p:sldId id="1349" r:id="rId35"/>
    <p:sldId id="1350" r:id="rId36"/>
    <p:sldId id="1348" r:id="rId37"/>
    <p:sldId id="1351" r:id="rId38"/>
    <p:sldId id="1352" r:id="rId39"/>
    <p:sldId id="1353" r:id="rId40"/>
    <p:sldId id="1354" r:id="rId41"/>
    <p:sldId id="1355" r:id="rId42"/>
    <p:sldId id="1356" r:id="rId43"/>
    <p:sldId id="1367" r:id="rId44"/>
    <p:sldId id="1366" r:id="rId45"/>
    <p:sldId id="1359" r:id="rId46"/>
    <p:sldId id="1358" r:id="rId47"/>
    <p:sldId id="1368" r:id="rId48"/>
    <p:sldId id="1369" r:id="rId49"/>
    <p:sldId id="1360" r:id="rId50"/>
    <p:sldId id="1371" r:id="rId51"/>
    <p:sldId id="1372" r:id="rId52"/>
    <p:sldId id="1370" r:id="rId53"/>
    <p:sldId id="1373" r:id="rId54"/>
    <p:sldId id="1374" r:id="rId55"/>
    <p:sldId id="1375" r:id="rId56"/>
    <p:sldId id="1376" r:id="rId57"/>
    <p:sldId id="1314" r:id="rId58"/>
    <p:sldId id="1318" r:id="rId59"/>
    <p:sldId id="1377" r:id="rId60"/>
    <p:sldId id="1378" r:id="rId61"/>
    <p:sldId id="1380" r:id="rId62"/>
    <p:sldId id="1388" r:id="rId63"/>
    <p:sldId id="1319" r:id="rId64"/>
    <p:sldId id="1379" r:id="rId65"/>
    <p:sldId id="1361" r:id="rId66"/>
    <p:sldId id="1362" r:id="rId67"/>
    <p:sldId id="1381" r:id="rId68"/>
    <p:sldId id="1322" r:id="rId69"/>
    <p:sldId id="1384" r:id="rId70"/>
    <p:sldId id="1385" r:id="rId71"/>
    <p:sldId id="1393" r:id="rId72"/>
    <p:sldId id="1323" r:id="rId73"/>
    <p:sldId id="1363" r:id="rId74"/>
    <p:sldId id="1365" r:id="rId75"/>
    <p:sldId id="1386" r:id="rId76"/>
    <p:sldId id="1325" r:id="rId77"/>
    <p:sldId id="1321" r:id="rId78"/>
    <p:sldId id="1255" r:id="rId79"/>
    <p:sldId id="1253" r:id="rId80"/>
    <p:sldId id="1389" r:id="rId81"/>
    <p:sldId id="1256" r:id="rId82"/>
    <p:sldId id="1258" r:id="rId83"/>
    <p:sldId id="1259" r:id="rId84"/>
    <p:sldId id="1264" r:id="rId85"/>
    <p:sldId id="1265" r:id="rId86"/>
    <p:sldId id="1271" r:id="rId87"/>
    <p:sldId id="1261" r:id="rId88"/>
    <p:sldId id="1390" r:id="rId89"/>
    <p:sldId id="1391" r:id="rId90"/>
    <p:sldId id="1274" r:id="rId91"/>
    <p:sldId id="1392" r:id="rId92"/>
    <p:sldId id="1262" r:id="rId93"/>
    <p:sldId id="1267" r:id="rId94"/>
    <p:sldId id="1260" r:id="rId95"/>
    <p:sldId id="1257" r:id="rId96"/>
    <p:sldId id="1326" r:id="rId97"/>
    <p:sldId id="1387"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04"/>
    <p:restoredTop sz="94714"/>
  </p:normalViewPr>
  <p:slideViewPr>
    <p:cSldViewPr snapToGrid="0" snapToObjects="1">
      <p:cViewPr varScale="1">
        <p:scale>
          <a:sx n="147" d="100"/>
          <a:sy n="147" d="100"/>
        </p:scale>
        <p:origin x="182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1830-A665-114E-98D6-B728185FEA0B}" type="datetimeFigureOut">
              <a:rPr lang="en-GB" smtClean="0"/>
              <a:t>13/01/2021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BF81A-3E81-274B-90A2-0A51F25FFEBC}" type="slidenum">
              <a:rPr lang="en-GB" smtClean="0"/>
              <a:t>‹#›</a:t>
            </a:fld>
            <a:endParaRPr lang="en-GB"/>
          </a:p>
        </p:txBody>
      </p:sp>
    </p:spTree>
    <p:extLst>
      <p:ext uri="{BB962C8B-B14F-4D97-AF65-F5344CB8AC3E}">
        <p14:creationId xmlns:p14="http://schemas.microsoft.com/office/powerpoint/2010/main" val="23574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a:t>
            </a:fld>
            <a:endParaRPr lang="en-GB"/>
          </a:p>
        </p:txBody>
      </p:sp>
    </p:spTree>
    <p:extLst>
      <p:ext uri="{BB962C8B-B14F-4D97-AF65-F5344CB8AC3E}">
        <p14:creationId xmlns:p14="http://schemas.microsoft.com/office/powerpoint/2010/main" val="2480825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5</a:t>
            </a:fld>
            <a:endParaRPr lang="en-GB"/>
          </a:p>
        </p:txBody>
      </p:sp>
    </p:spTree>
    <p:extLst>
      <p:ext uri="{BB962C8B-B14F-4D97-AF65-F5344CB8AC3E}">
        <p14:creationId xmlns:p14="http://schemas.microsoft.com/office/powerpoint/2010/main" val="1890958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7</a:t>
            </a:fld>
            <a:endParaRPr lang="en-GB"/>
          </a:p>
        </p:txBody>
      </p:sp>
    </p:spTree>
    <p:extLst>
      <p:ext uri="{BB962C8B-B14F-4D97-AF65-F5344CB8AC3E}">
        <p14:creationId xmlns:p14="http://schemas.microsoft.com/office/powerpoint/2010/main" val="3571364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12</a:t>
            </a:fld>
            <a:endParaRPr lang="en-GB"/>
          </a:p>
        </p:txBody>
      </p:sp>
    </p:spTree>
    <p:extLst>
      <p:ext uri="{BB962C8B-B14F-4D97-AF65-F5344CB8AC3E}">
        <p14:creationId xmlns:p14="http://schemas.microsoft.com/office/powerpoint/2010/main" val="1823112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34</a:t>
            </a:fld>
            <a:endParaRPr lang="en-GB"/>
          </a:p>
        </p:txBody>
      </p:sp>
    </p:spTree>
    <p:extLst>
      <p:ext uri="{BB962C8B-B14F-4D97-AF65-F5344CB8AC3E}">
        <p14:creationId xmlns:p14="http://schemas.microsoft.com/office/powerpoint/2010/main" val="3924974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35</a:t>
            </a:fld>
            <a:endParaRPr lang="en-GB"/>
          </a:p>
        </p:txBody>
      </p:sp>
    </p:spTree>
    <p:extLst>
      <p:ext uri="{BB962C8B-B14F-4D97-AF65-F5344CB8AC3E}">
        <p14:creationId xmlns:p14="http://schemas.microsoft.com/office/powerpoint/2010/main" val="24345013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272203"/>
          </a:xfrm>
          <a:solidFill>
            <a:schemeClr val="accent3"/>
          </a:solidFill>
        </p:spPr>
        <p:txBody>
          <a:bodyPr anchor="ctr" anchorCtr="0">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78EEE25B-DF47-024F-9634-5072BC7A6FEB}"/>
              </a:ext>
            </a:extLst>
          </p:cNvPr>
          <p:cNvSpPr/>
          <p:nvPr userDrawn="1"/>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46">
            <a:extLst>
              <a:ext uri="{FF2B5EF4-FFF2-40B4-BE49-F238E27FC236}">
                <a16:creationId xmlns:a16="http://schemas.microsoft.com/office/drawing/2014/main" id="{FDF5D0F4-1273-274B-A7AC-164D1C345068}"/>
              </a:ext>
            </a:extLst>
          </p:cNvPr>
          <p:cNvSpPr>
            <a:spLocks noChangeArrowheads="1"/>
          </p:cNvSpPr>
          <p:nvPr userDrawn="1"/>
        </p:nvSpPr>
        <p:spPr bwMode="auto">
          <a:xfrm>
            <a:off x="179387" y="298033"/>
            <a:ext cx="8785225" cy="579057"/>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9" name="Rectangle 8">
            <a:extLst>
              <a:ext uri="{FF2B5EF4-FFF2-40B4-BE49-F238E27FC236}">
                <a16:creationId xmlns:a16="http://schemas.microsoft.com/office/drawing/2014/main" id="{70401FC7-71CF-4E47-9E19-80C0AB1C5781}"/>
              </a:ext>
            </a:extLst>
          </p:cNvPr>
          <p:cNvSpPr/>
          <p:nvPr userDrawn="1"/>
        </p:nvSpPr>
        <p:spPr>
          <a:xfrm>
            <a:off x="179387" y="6254495"/>
            <a:ext cx="1881061" cy="389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Bild 48" descr="Logo_Inst_InfSys_P309.pdf">
            <a:extLst>
              <a:ext uri="{FF2B5EF4-FFF2-40B4-BE49-F238E27FC236}">
                <a16:creationId xmlns:a16="http://schemas.microsoft.com/office/drawing/2014/main" id="{218A8C7C-F06C-5441-B2E6-6A2A31CECB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3334" y="5545245"/>
            <a:ext cx="3652807" cy="97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 Placeholder 15">
            <a:extLst>
              <a:ext uri="{FF2B5EF4-FFF2-40B4-BE49-F238E27FC236}">
                <a16:creationId xmlns:a16="http://schemas.microsoft.com/office/drawing/2014/main" id="{10DEB978-30E1-904C-83B5-37E2717C4211}"/>
              </a:ext>
            </a:extLst>
          </p:cNvPr>
          <p:cNvSpPr>
            <a:spLocks noGrp="1"/>
          </p:cNvSpPr>
          <p:nvPr>
            <p:ph type="body" sz="quarter" idx="10"/>
          </p:nvPr>
        </p:nvSpPr>
        <p:spPr>
          <a:xfrm>
            <a:off x="1143000" y="4874241"/>
            <a:ext cx="6858000" cy="658813"/>
          </a:xfrm>
        </p:spPr>
        <p:txBody>
          <a:bodyPr anchor="ctr" anchorCtr="0">
            <a:normAutofit/>
          </a:bodyPr>
          <a:lstStyle>
            <a:lvl1pPr marL="0" indent="0" algn="ctr">
              <a:buNone/>
              <a:defRPr sz="2400"/>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2390269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10651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2598529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946802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55816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146048"/>
            <a:ext cx="3886200" cy="5030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146048"/>
            <a:ext cx="3886200" cy="5030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64772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1858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009775"/>
            <a:ext cx="3868340" cy="4179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1858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009775"/>
            <a:ext cx="3887391" cy="4179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GB"/>
          </a:p>
        </p:txBody>
      </p:sp>
      <p:sp>
        <p:nvSpPr>
          <p:cNvPr id="9" name="Slide Number Placeholder 8"/>
          <p:cNvSpPr>
            <a:spLocks noGrp="1"/>
          </p:cNvSpPr>
          <p:nvPr>
            <p:ph type="sldNum" sz="quarter" idx="12"/>
          </p:nvPr>
        </p:nvSpPr>
        <p:spPr/>
        <p:txBody>
          <a:bodyPr/>
          <a:lstStyle/>
          <a:p>
            <a:fld id="{67C9959E-8E6B-B04C-9955-EA096F41CA7A}" type="slidenum">
              <a:rPr lang="en-GB" smtClean="0"/>
              <a:t>‹#›</a:t>
            </a:fld>
            <a:endParaRPr lang="en-GB"/>
          </a:p>
        </p:txBody>
      </p:sp>
      <p:sp>
        <p:nvSpPr>
          <p:cNvPr id="10" name="Title 1">
            <a:extLst>
              <a:ext uri="{FF2B5EF4-FFF2-40B4-BE49-F238E27FC236}">
                <a16:creationId xmlns:a16="http://schemas.microsoft.com/office/drawing/2014/main" id="{8B07CA38-C955-1D40-A2DC-14FA5861FC09}"/>
              </a:ext>
            </a:extLst>
          </p:cNvPr>
          <p:cNvSpPr>
            <a:spLocks noGrp="1"/>
          </p:cNvSpPr>
          <p:nvPr>
            <p:ph type="title"/>
          </p:nvPr>
        </p:nvSpPr>
        <p:spPr>
          <a:xfrm>
            <a:off x="628650" y="260986"/>
            <a:ext cx="7886700" cy="615949"/>
          </a:xfrm>
        </p:spPr>
        <p:txBody>
          <a:bodyPr/>
          <a:lstStyle/>
          <a:p>
            <a:r>
              <a:rPr lang="en-US"/>
              <a:t>Click to edit Master title style</a:t>
            </a:r>
            <a:endParaRPr lang="en-US" dirty="0"/>
          </a:p>
        </p:txBody>
      </p:sp>
    </p:spTree>
    <p:extLst>
      <p:ext uri="{BB962C8B-B14F-4D97-AF65-F5344CB8AC3E}">
        <p14:creationId xmlns:p14="http://schemas.microsoft.com/office/powerpoint/2010/main" val="2445348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74976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GB"/>
          </a:p>
        </p:txBody>
      </p:sp>
      <p:sp>
        <p:nvSpPr>
          <p:cNvPr id="4" name="Slide Number Placeholder 3"/>
          <p:cNvSpPr>
            <a:spLocks noGrp="1"/>
          </p:cNvSpPr>
          <p:nvPr>
            <p:ph type="sldNum" sz="quarter" idx="12"/>
          </p:nvPr>
        </p:nvSpPr>
        <p:spPr/>
        <p:txBody>
          <a:bodyPr/>
          <a:lstStyle/>
          <a:p>
            <a:fld id="{67C9959E-8E6B-B04C-9955-EA096F41CA7A}" type="slidenum">
              <a:rPr lang="en-GB" smtClean="0"/>
              <a:t>‹#›</a:t>
            </a:fld>
            <a:endParaRPr lang="en-GB"/>
          </a:p>
        </p:txBody>
      </p:sp>
      <p:sp>
        <p:nvSpPr>
          <p:cNvPr id="6" name="Rectangle 5">
            <a:extLst>
              <a:ext uri="{FF2B5EF4-FFF2-40B4-BE49-F238E27FC236}">
                <a16:creationId xmlns:a16="http://schemas.microsoft.com/office/drawing/2014/main" id="{EA080C1A-4964-8F41-96D8-7ED70D1D4476}"/>
              </a:ext>
            </a:extLst>
          </p:cNvPr>
          <p:cNvSpPr/>
          <p:nvPr userDrawn="1"/>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8750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304650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231165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60986"/>
            <a:ext cx="7886700" cy="7178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58240"/>
            <a:ext cx="7886700" cy="501872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9959E-8E6B-B04C-9955-EA096F41CA7A}" type="slidenum">
              <a:rPr lang="en-GB" smtClean="0"/>
              <a:t>‹#›</a:t>
            </a:fld>
            <a:endParaRPr lang="en-GB"/>
          </a:p>
        </p:txBody>
      </p:sp>
      <p:sp>
        <p:nvSpPr>
          <p:cNvPr id="7" name="Rectangle 46">
            <a:extLst>
              <a:ext uri="{FF2B5EF4-FFF2-40B4-BE49-F238E27FC236}">
                <a16:creationId xmlns:a16="http://schemas.microsoft.com/office/drawing/2014/main" id="{91B1AE1C-FEC2-4348-9475-041C80A73148}"/>
              </a:ext>
            </a:extLst>
          </p:cNvPr>
          <p:cNvSpPr>
            <a:spLocks noChangeArrowheads="1"/>
          </p:cNvSpPr>
          <p:nvPr userDrawn="1"/>
        </p:nvSpPr>
        <p:spPr bwMode="auto">
          <a:xfrm>
            <a:off x="179388" y="981075"/>
            <a:ext cx="8785225" cy="73025"/>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8" name="Rectangle 47">
            <a:extLst>
              <a:ext uri="{FF2B5EF4-FFF2-40B4-BE49-F238E27FC236}">
                <a16:creationId xmlns:a16="http://schemas.microsoft.com/office/drawing/2014/main" id="{96AF92E2-BDCD-6049-9EAA-8D50CD195792}"/>
              </a:ext>
            </a:extLst>
          </p:cNvPr>
          <p:cNvSpPr>
            <a:spLocks noChangeArrowheads="1"/>
          </p:cNvSpPr>
          <p:nvPr userDrawn="1"/>
        </p:nvSpPr>
        <p:spPr bwMode="auto">
          <a:xfrm flipV="1">
            <a:off x="179388" y="6669088"/>
            <a:ext cx="8785225" cy="188912"/>
          </a:xfrm>
          <a:prstGeom prst="rect">
            <a:avLst/>
          </a:prstGeom>
          <a:solidFill>
            <a:schemeClr val="bg1">
              <a:lumMod val="65000"/>
            </a:schemeClr>
          </a:solidFill>
          <a:ln>
            <a:noFill/>
          </a:ln>
          <a:effectLst/>
        </p:spPr>
        <p:txBody>
          <a:bodyPr wrap="none" anchor="ctr"/>
          <a:lstStyle/>
          <a:p>
            <a:pPr>
              <a:defRPr/>
            </a:pPr>
            <a:endParaRPr lang="en-US">
              <a:cs typeface="+mn-cs"/>
            </a:endParaRPr>
          </a:p>
        </p:txBody>
      </p:sp>
      <p:pic>
        <p:nvPicPr>
          <p:cNvPr id="9" name="Bild 48" descr="Logo_Inst_InfSys_P309.pdf">
            <a:extLst>
              <a:ext uri="{FF2B5EF4-FFF2-40B4-BE49-F238E27FC236}">
                <a16:creationId xmlns:a16="http://schemas.microsoft.com/office/drawing/2014/main" id="{6BFDEE98-4A30-3C4F-AA99-EBE97221709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50825" y="6167438"/>
            <a:ext cx="2160588"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Footer Placeholder 9">
            <a:extLst>
              <a:ext uri="{FF2B5EF4-FFF2-40B4-BE49-F238E27FC236}">
                <a16:creationId xmlns:a16="http://schemas.microsoft.com/office/drawing/2014/main" id="{CAAD865F-9244-D44C-BD8B-7371A4C3B64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2247422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8.png"/><Relationship Id="rId21" Type="http://schemas.openxmlformats.org/officeDocument/2006/relationships/image" Target="../media/image5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49.png"/><Relationship Id="rId2" Type="http://schemas.openxmlformats.org/officeDocument/2006/relationships/image" Target="../media/image37.png"/><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44.png"/><Relationship Id="rId5" Type="http://schemas.openxmlformats.org/officeDocument/2006/relationships/image" Target="../media/image40.png"/><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43.png"/><Relationship Id="rId19" Type="http://schemas.openxmlformats.org/officeDocument/2006/relationships/image" Target="../media/image51.png"/><Relationship Id="rId4" Type="http://schemas.openxmlformats.org/officeDocument/2006/relationships/image" Target="../media/image39.png"/><Relationship Id="rId9" Type="http://schemas.openxmlformats.org/officeDocument/2006/relationships/image" Target="../media/image42.png"/><Relationship Id="rId14" Type="http://schemas.openxmlformats.org/officeDocument/2006/relationships/image" Target="../media/image46.png"/><Relationship Id="rId22"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1.pn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53.png"/><Relationship Id="rId2" Type="http://schemas.openxmlformats.org/officeDocument/2006/relationships/image" Target="../media/image57.png"/><Relationship Id="rId16" Type="http://schemas.openxmlformats.org/officeDocument/2006/relationships/image" Target="../media/image70.png"/><Relationship Id="rId20"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image" Target="../media/image72.png"/><Relationship Id="rId4" Type="http://schemas.openxmlformats.org/officeDocument/2006/relationships/image" Target="../media/image580.png"/><Relationship Id="rId9" Type="http://schemas.openxmlformats.org/officeDocument/2006/relationships/image" Target="../media/image63.png"/><Relationship Id="rId14" Type="http://schemas.openxmlformats.org/officeDocument/2006/relationships/image" Target="../media/image68.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7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0.png"/><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78.png"/><Relationship Id="rId18" Type="http://schemas.openxmlformats.org/officeDocument/2006/relationships/image" Target="../media/image71.pn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77.png"/><Relationship Id="rId17" Type="http://schemas.openxmlformats.org/officeDocument/2006/relationships/image" Target="../media/image53.png"/><Relationship Id="rId2" Type="http://schemas.openxmlformats.org/officeDocument/2006/relationships/image" Target="../media/image76.png"/><Relationship Id="rId16" Type="http://schemas.openxmlformats.org/officeDocument/2006/relationships/image" Target="../media/image81.png"/><Relationship Id="rId20"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760.png"/><Relationship Id="rId5" Type="http://schemas.openxmlformats.org/officeDocument/2006/relationships/image" Target="../media/image59.png"/><Relationship Id="rId15" Type="http://schemas.openxmlformats.org/officeDocument/2006/relationships/image" Target="../media/image80.png"/><Relationship Id="rId10" Type="http://schemas.openxmlformats.org/officeDocument/2006/relationships/image" Target="../media/image64.png"/><Relationship Id="rId19" Type="http://schemas.openxmlformats.org/officeDocument/2006/relationships/image" Target="../media/image72.png"/><Relationship Id="rId4" Type="http://schemas.openxmlformats.org/officeDocument/2006/relationships/image" Target="../media/image580.png"/><Relationship Id="rId9" Type="http://schemas.openxmlformats.org/officeDocument/2006/relationships/image" Target="../media/image63.png"/><Relationship Id="rId14" Type="http://schemas.openxmlformats.org/officeDocument/2006/relationships/image" Target="../media/image7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78.png"/><Relationship Id="rId18" Type="http://schemas.openxmlformats.org/officeDocument/2006/relationships/image" Target="../media/image71.pn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85.png"/><Relationship Id="rId17" Type="http://schemas.openxmlformats.org/officeDocument/2006/relationships/image" Target="../media/image53.png"/><Relationship Id="rId2" Type="http://schemas.openxmlformats.org/officeDocument/2006/relationships/image" Target="../media/image83.png"/><Relationship Id="rId16" Type="http://schemas.openxmlformats.org/officeDocument/2006/relationships/image" Target="../media/image81.png"/><Relationship Id="rId20"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84.png"/><Relationship Id="rId5" Type="http://schemas.openxmlformats.org/officeDocument/2006/relationships/image" Target="../media/image59.png"/><Relationship Id="rId15" Type="http://schemas.openxmlformats.org/officeDocument/2006/relationships/image" Target="../media/image80.png"/><Relationship Id="rId10" Type="http://schemas.openxmlformats.org/officeDocument/2006/relationships/image" Target="../media/image64.png"/><Relationship Id="rId19" Type="http://schemas.openxmlformats.org/officeDocument/2006/relationships/image" Target="../media/image72.png"/><Relationship Id="rId4" Type="http://schemas.openxmlformats.org/officeDocument/2006/relationships/image" Target="../media/image580.png"/><Relationship Id="rId9" Type="http://schemas.openxmlformats.org/officeDocument/2006/relationships/image" Target="../media/image63.png"/><Relationship Id="rId14"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image" Target="../media/image58.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image" Target="../media/image83.png"/><Relationship Id="rId16"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2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18" Type="http://schemas.openxmlformats.org/officeDocument/2006/relationships/image" Target="../media/image115.png"/><Relationship Id="rId3" Type="http://schemas.openxmlformats.org/officeDocument/2006/relationships/image" Target="../media/image58.png"/><Relationship Id="rId21" Type="http://schemas.openxmlformats.org/officeDocument/2006/relationships/image" Target="../media/image118.png"/><Relationship Id="rId7" Type="http://schemas.openxmlformats.org/officeDocument/2006/relationships/image" Target="../media/image104.png"/><Relationship Id="rId12" Type="http://schemas.openxmlformats.org/officeDocument/2006/relationships/image" Target="../media/image109.png"/><Relationship Id="rId17" Type="http://schemas.openxmlformats.org/officeDocument/2006/relationships/image" Target="../media/image114.png"/><Relationship Id="rId2" Type="http://schemas.openxmlformats.org/officeDocument/2006/relationships/image" Target="../media/image102.png"/><Relationship Id="rId16" Type="http://schemas.openxmlformats.org/officeDocument/2006/relationships/image" Target="../media/image113.png"/><Relationship Id="rId20"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030.png"/><Relationship Id="rId11" Type="http://schemas.openxmlformats.org/officeDocument/2006/relationships/image" Target="../media/image108.png"/><Relationship Id="rId5" Type="http://schemas.openxmlformats.org/officeDocument/2006/relationships/image" Target="../media/image1020.png"/><Relationship Id="rId15" Type="http://schemas.openxmlformats.org/officeDocument/2006/relationships/image" Target="../media/image112.png"/><Relationship Id="rId23" Type="http://schemas.openxmlformats.org/officeDocument/2006/relationships/image" Target="../media/image120.png"/><Relationship Id="rId10" Type="http://schemas.openxmlformats.org/officeDocument/2006/relationships/image" Target="../media/image107.png"/><Relationship Id="rId19" Type="http://schemas.openxmlformats.org/officeDocument/2006/relationships/image" Target="../media/image116.png"/><Relationship Id="rId4" Type="http://schemas.openxmlformats.org/officeDocument/2006/relationships/image" Target="../media/image103.png"/><Relationship Id="rId9" Type="http://schemas.openxmlformats.org/officeDocument/2006/relationships/image" Target="../media/image106.png"/><Relationship Id="rId14" Type="http://schemas.openxmlformats.org/officeDocument/2006/relationships/image" Target="../media/image111.png"/><Relationship Id="rId22" Type="http://schemas.openxmlformats.org/officeDocument/2006/relationships/image" Target="../media/image119.png"/></Relationships>
</file>

<file path=ppt/slides/_rels/slide23.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24.png"/><Relationship Id="rId21" Type="http://schemas.openxmlformats.org/officeDocument/2006/relationships/image" Target="../media/image127.png"/><Relationship Id="rId7" Type="http://schemas.openxmlformats.org/officeDocument/2006/relationships/image" Target="../media/image122.pn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image" Target="../media/image121.png"/><Relationship Id="rId16" Type="http://schemas.openxmlformats.org/officeDocument/2006/relationships/image" Target="../media/image114.png"/><Relationship Id="rId20"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0.png"/><Relationship Id="rId15" Type="http://schemas.openxmlformats.org/officeDocument/2006/relationships/image" Target="../media/image113.png"/><Relationship Id="rId10" Type="http://schemas.openxmlformats.org/officeDocument/2006/relationships/image" Target="../media/image108.png"/><Relationship Id="rId19" Type="http://schemas.openxmlformats.org/officeDocument/2006/relationships/image" Target="../media/image125.png"/><Relationship Id="rId4" Type="http://schemas.openxmlformats.org/officeDocument/2006/relationships/image" Target="../media/image1020.png"/><Relationship Id="rId9" Type="http://schemas.openxmlformats.org/officeDocument/2006/relationships/image" Target="../media/image107.png"/><Relationship Id="rId14" Type="http://schemas.openxmlformats.org/officeDocument/2006/relationships/image" Target="../media/image123.png"/></Relationships>
</file>

<file path=ppt/slides/_rels/slide24.xml.rels><?xml version="1.0" encoding="UTF-8" standalone="yes"?>
<Relationships xmlns="http://schemas.openxmlformats.org/package/2006/relationships"><Relationship Id="rId13" Type="http://schemas.openxmlformats.org/officeDocument/2006/relationships/image" Target="../media/image135.png"/><Relationship Id="rId18" Type="http://schemas.openxmlformats.org/officeDocument/2006/relationships/image" Target="../media/image1371.png"/><Relationship Id="rId26" Type="http://schemas.openxmlformats.org/officeDocument/2006/relationships/image" Target="../media/image143.png"/><Relationship Id="rId39" Type="http://schemas.openxmlformats.org/officeDocument/2006/relationships/image" Target="../media/image152.png"/><Relationship Id="rId21" Type="http://schemas.openxmlformats.org/officeDocument/2006/relationships/image" Target="../media/image140.png"/><Relationship Id="rId34" Type="http://schemas.openxmlformats.org/officeDocument/2006/relationships/image" Target="../media/image149.png"/><Relationship Id="rId42" Type="http://schemas.openxmlformats.org/officeDocument/2006/relationships/image" Target="../media/image155.png"/><Relationship Id="rId47" Type="http://schemas.openxmlformats.org/officeDocument/2006/relationships/image" Target="../media/image158.png"/><Relationship Id="rId2" Type="http://schemas.openxmlformats.org/officeDocument/2006/relationships/image" Target="../media/image128.png"/><Relationship Id="rId16" Type="http://schemas.openxmlformats.org/officeDocument/2006/relationships/image" Target="../media/image138.png"/><Relationship Id="rId29"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133.png"/><Relationship Id="rId24" Type="http://schemas.openxmlformats.org/officeDocument/2006/relationships/image" Target="../media/image1410.png"/><Relationship Id="rId32" Type="http://schemas.openxmlformats.org/officeDocument/2006/relationships/image" Target="../media/image1470.png"/><Relationship Id="rId37" Type="http://schemas.openxmlformats.org/officeDocument/2006/relationships/image" Target="../media/image1500.png"/><Relationship Id="rId40" Type="http://schemas.openxmlformats.org/officeDocument/2006/relationships/image" Target="../media/image153.png"/><Relationship Id="rId45" Type="http://schemas.openxmlformats.org/officeDocument/2006/relationships/image" Target="../media/image1561.png"/><Relationship Id="rId5" Type="http://schemas.openxmlformats.org/officeDocument/2006/relationships/image" Target="../media/image131.png"/><Relationship Id="rId15" Type="http://schemas.openxmlformats.org/officeDocument/2006/relationships/image" Target="../media/image137.png"/><Relationship Id="rId23" Type="http://schemas.openxmlformats.org/officeDocument/2006/relationships/image" Target="../media/image142.png"/><Relationship Id="rId28" Type="http://schemas.openxmlformats.org/officeDocument/2006/relationships/image" Target="../media/image145.png"/><Relationship Id="rId36" Type="http://schemas.openxmlformats.org/officeDocument/2006/relationships/image" Target="../media/image151.png"/><Relationship Id="rId49" Type="http://schemas.openxmlformats.org/officeDocument/2006/relationships/image" Target="../media/image160.png"/><Relationship Id="rId10" Type="http://schemas.openxmlformats.org/officeDocument/2006/relationships/image" Target="../media/image108.png"/><Relationship Id="rId19" Type="http://schemas.openxmlformats.org/officeDocument/2006/relationships/image" Target="../media/image1380.png"/><Relationship Id="rId31" Type="http://schemas.openxmlformats.org/officeDocument/2006/relationships/image" Target="../media/image148.png"/><Relationship Id="rId44" Type="http://schemas.openxmlformats.org/officeDocument/2006/relationships/image" Target="../media/image157.png"/><Relationship Id="rId4" Type="http://schemas.openxmlformats.org/officeDocument/2006/relationships/image" Target="../media/image130.png"/><Relationship Id="rId9" Type="http://schemas.openxmlformats.org/officeDocument/2006/relationships/image" Target="../media/image107.png"/><Relationship Id="rId14" Type="http://schemas.openxmlformats.org/officeDocument/2006/relationships/image" Target="../media/image136.png"/><Relationship Id="rId22" Type="http://schemas.openxmlformats.org/officeDocument/2006/relationships/image" Target="../media/image141.png"/><Relationship Id="rId27" Type="http://schemas.openxmlformats.org/officeDocument/2006/relationships/image" Target="../media/image144.png"/><Relationship Id="rId30" Type="http://schemas.openxmlformats.org/officeDocument/2006/relationships/image" Target="../media/image147.png"/><Relationship Id="rId35" Type="http://schemas.openxmlformats.org/officeDocument/2006/relationships/image" Target="../media/image150.png"/><Relationship Id="rId43" Type="http://schemas.openxmlformats.org/officeDocument/2006/relationships/image" Target="../media/image156.png"/><Relationship Id="rId48" Type="http://schemas.openxmlformats.org/officeDocument/2006/relationships/image" Target="../media/image159.png"/><Relationship Id="rId8" Type="http://schemas.openxmlformats.org/officeDocument/2006/relationships/image" Target="../media/image106.png"/><Relationship Id="rId3" Type="http://schemas.openxmlformats.org/officeDocument/2006/relationships/image" Target="../media/image129.png"/><Relationship Id="rId12" Type="http://schemas.openxmlformats.org/officeDocument/2006/relationships/image" Target="../media/image134.png"/><Relationship Id="rId17" Type="http://schemas.openxmlformats.org/officeDocument/2006/relationships/image" Target="../media/image115.png"/><Relationship Id="rId25" Type="http://schemas.openxmlformats.org/officeDocument/2006/relationships/image" Target="../media/image1421.png"/><Relationship Id="rId33" Type="http://schemas.openxmlformats.org/officeDocument/2006/relationships/image" Target="../media/image1480.png"/><Relationship Id="rId38" Type="http://schemas.openxmlformats.org/officeDocument/2006/relationships/image" Target="../media/image1510.png"/><Relationship Id="rId46" Type="http://schemas.openxmlformats.org/officeDocument/2006/relationships/image" Target="../media/image1570.png"/><Relationship Id="rId20" Type="http://schemas.openxmlformats.org/officeDocument/2006/relationships/image" Target="../media/image139.png"/><Relationship Id="rId41" Type="http://schemas.openxmlformats.org/officeDocument/2006/relationships/image" Target="../media/image154.png"/></Relationships>
</file>

<file path=ppt/slides/_rels/slide25.xml.rels><?xml version="1.0" encoding="UTF-8" standalone="yes"?>
<Relationships xmlns="http://schemas.openxmlformats.org/package/2006/relationships"><Relationship Id="rId2" Type="http://schemas.openxmlformats.org/officeDocument/2006/relationships/image" Target="../media/image159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0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290.png"/><Relationship Id="rId13" Type="http://schemas.openxmlformats.org/officeDocument/2006/relationships/image" Target="../media/image350.png"/><Relationship Id="rId3" Type="http://schemas.openxmlformats.org/officeDocument/2006/relationships/image" Target="../media/image251.png"/><Relationship Id="rId7" Type="http://schemas.openxmlformats.org/officeDocument/2006/relationships/image" Target="../media/image300.png"/><Relationship Id="rId12" Type="http://schemas.openxmlformats.org/officeDocument/2006/relationships/image" Target="../media/image340.png"/><Relationship Id="rId1" Type="http://schemas.openxmlformats.org/officeDocument/2006/relationships/slideLayout" Target="../slideLayouts/slideLayout2.xml"/><Relationship Id="rId6" Type="http://schemas.openxmlformats.org/officeDocument/2006/relationships/image" Target="../media/image280.png"/><Relationship Id="rId11" Type="http://schemas.openxmlformats.org/officeDocument/2006/relationships/image" Target="../media/image330.png"/><Relationship Id="rId5" Type="http://schemas.openxmlformats.org/officeDocument/2006/relationships/image" Target="../media/image271.png"/><Relationship Id="rId10" Type="http://schemas.openxmlformats.org/officeDocument/2006/relationships/image" Target="../media/image320.png"/><Relationship Id="rId4" Type="http://schemas.openxmlformats.org/officeDocument/2006/relationships/image" Target="../media/image260.png"/><Relationship Id="rId9" Type="http://schemas.openxmlformats.org/officeDocument/2006/relationships/image" Target="../media/image310.png"/></Relationships>
</file>

<file path=ppt/slides/_rels/slide31.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24.png"/><Relationship Id="rId21" Type="http://schemas.openxmlformats.org/officeDocument/2006/relationships/image" Target="../media/image127.png"/><Relationship Id="rId7" Type="http://schemas.openxmlformats.org/officeDocument/2006/relationships/image" Target="../media/image122.pn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image" Target="../media/image163.png"/><Relationship Id="rId16" Type="http://schemas.openxmlformats.org/officeDocument/2006/relationships/image" Target="../media/image114.png"/><Relationship Id="rId20"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0.png"/><Relationship Id="rId15" Type="http://schemas.openxmlformats.org/officeDocument/2006/relationships/image" Target="../media/image113.png"/><Relationship Id="rId10" Type="http://schemas.openxmlformats.org/officeDocument/2006/relationships/image" Target="../media/image108.png"/><Relationship Id="rId19" Type="http://schemas.openxmlformats.org/officeDocument/2006/relationships/image" Target="../media/image125.png"/><Relationship Id="rId4" Type="http://schemas.openxmlformats.org/officeDocument/2006/relationships/image" Target="../media/image1020.png"/><Relationship Id="rId9" Type="http://schemas.openxmlformats.org/officeDocument/2006/relationships/image" Target="../media/image107.png"/><Relationship Id="rId14" Type="http://schemas.openxmlformats.org/officeDocument/2006/relationships/image" Target="../media/image123.png"/></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68.png"/><Relationship Id="rId7" Type="http://schemas.openxmlformats.org/officeDocument/2006/relationships/image" Target="../media/image166.png"/><Relationship Id="rId12" Type="http://schemas.openxmlformats.org/officeDocument/2006/relationships/image" Target="../media/image167.png"/><Relationship Id="rId2" Type="http://schemas.openxmlformats.org/officeDocument/2006/relationships/image" Target="../media/image164.png"/><Relationship Id="rId16"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65.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3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68.png"/><Relationship Id="rId7" Type="http://schemas.openxmlformats.org/officeDocument/2006/relationships/image" Target="../media/image166.png"/><Relationship Id="rId12" Type="http://schemas.openxmlformats.org/officeDocument/2006/relationships/image" Target="../media/image171.png"/><Relationship Id="rId2" Type="http://schemas.openxmlformats.org/officeDocument/2006/relationships/image" Target="../media/image170.png"/><Relationship Id="rId16"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65.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3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68.png"/><Relationship Id="rId3" Type="http://schemas.openxmlformats.org/officeDocument/2006/relationships/image" Target="../media/image173.png"/><Relationship Id="rId7" Type="http://schemas.openxmlformats.org/officeDocument/2006/relationships/image" Target="../media/image166.png"/><Relationship Id="rId12" Type="http://schemas.openxmlformats.org/officeDocument/2006/relationships/image" Target="../media/image171.png"/><Relationship Id="rId2" Type="http://schemas.openxmlformats.org/officeDocument/2006/relationships/notesSlide" Target="../notesSlides/notesSlide5.xml"/><Relationship Id="rId16"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65.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3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68.png"/><Relationship Id="rId3" Type="http://schemas.openxmlformats.org/officeDocument/2006/relationships/image" Target="../media/image174.png"/><Relationship Id="rId7" Type="http://schemas.openxmlformats.org/officeDocument/2006/relationships/image" Target="../media/image166.png"/><Relationship Id="rId12" Type="http://schemas.openxmlformats.org/officeDocument/2006/relationships/image" Target="../media/image171.png"/><Relationship Id="rId2" Type="http://schemas.openxmlformats.org/officeDocument/2006/relationships/notesSlide" Target="../notesSlides/notesSlide6.xml"/><Relationship Id="rId16"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65.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3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68.png"/><Relationship Id="rId7" Type="http://schemas.openxmlformats.org/officeDocument/2006/relationships/image" Target="../media/image166.png"/><Relationship Id="rId12" Type="http://schemas.openxmlformats.org/officeDocument/2006/relationships/image" Target="../media/image171.png"/><Relationship Id="rId17" Type="http://schemas.openxmlformats.org/officeDocument/2006/relationships/image" Target="../media/image176.png"/><Relationship Id="rId2" Type="http://schemas.openxmlformats.org/officeDocument/2006/relationships/image" Target="../media/image175.png"/><Relationship Id="rId16"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65.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18" Type="http://schemas.openxmlformats.org/officeDocument/2006/relationships/image" Target="../media/image181.png"/><Relationship Id="rId21" Type="http://schemas.openxmlformats.org/officeDocument/2006/relationships/image" Target="../media/image184.png"/><Relationship Id="rId7" Type="http://schemas.openxmlformats.org/officeDocument/2006/relationships/image" Target="../media/image179.png"/><Relationship Id="rId17" Type="http://schemas.openxmlformats.org/officeDocument/2006/relationships/image" Target="../media/image186.png"/><Relationship Id="rId2" Type="http://schemas.openxmlformats.org/officeDocument/2006/relationships/image" Target="../media/image177.png"/><Relationship Id="rId20"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178.png"/><Relationship Id="rId11" Type="http://schemas.openxmlformats.org/officeDocument/2006/relationships/image" Target="../media/image180.png"/><Relationship Id="rId5" Type="http://schemas.openxmlformats.org/officeDocument/2006/relationships/image" Target="../media/image59.png"/><Relationship Id="rId23" Type="http://schemas.openxmlformats.org/officeDocument/2006/relationships/image" Target="../media/image187.png"/><Relationship Id="rId10" Type="http://schemas.openxmlformats.org/officeDocument/2006/relationships/image" Target="../media/image64.png"/><Relationship Id="rId19" Type="http://schemas.openxmlformats.org/officeDocument/2006/relationships/image" Target="../media/image182.png"/><Relationship Id="rId4" Type="http://schemas.openxmlformats.org/officeDocument/2006/relationships/image" Target="../media/image580.png"/><Relationship Id="rId9" Type="http://schemas.openxmlformats.org/officeDocument/2006/relationships/image" Target="../media/image63.png"/><Relationship Id="rId22" Type="http://schemas.openxmlformats.org/officeDocument/2006/relationships/image" Target="../media/image185.png"/></Relationships>
</file>

<file path=ppt/slides/_rels/slide38.xml.rels><?xml version="1.0" encoding="UTF-8" standalone="yes"?>
<Relationships xmlns="http://schemas.openxmlformats.org/package/2006/relationships"><Relationship Id="rId18" Type="http://schemas.openxmlformats.org/officeDocument/2006/relationships/image" Target="../media/image50.png"/><Relationship Id="rId26" Type="http://schemas.openxmlformats.org/officeDocument/2006/relationships/image" Target="../media/image192.png"/><Relationship Id="rId21" Type="http://schemas.openxmlformats.org/officeDocument/2006/relationships/image" Target="../media/image53.png"/><Relationship Id="rId34" Type="http://schemas.openxmlformats.org/officeDocument/2006/relationships/image" Target="../media/image199.png"/><Relationship Id="rId17" Type="http://schemas.openxmlformats.org/officeDocument/2006/relationships/image" Target="../media/image49.png"/><Relationship Id="rId25" Type="http://schemas.openxmlformats.org/officeDocument/2006/relationships/image" Target="../media/image191.png"/><Relationship Id="rId33" Type="http://schemas.openxmlformats.org/officeDocument/2006/relationships/image" Target="../media/image198.png"/><Relationship Id="rId2" Type="http://schemas.openxmlformats.org/officeDocument/2006/relationships/image" Target="../media/image1870.png"/><Relationship Id="rId16" Type="http://schemas.openxmlformats.org/officeDocument/2006/relationships/image" Target="../media/image188.png"/><Relationship Id="rId20" Type="http://schemas.openxmlformats.org/officeDocument/2006/relationships/image" Target="../media/image189.png"/><Relationship Id="rId29" Type="http://schemas.openxmlformats.org/officeDocument/2006/relationships/image" Target="../media/image194.png"/><Relationship Id="rId1" Type="http://schemas.openxmlformats.org/officeDocument/2006/relationships/slideLayout" Target="../slideLayouts/slideLayout2.xml"/><Relationship Id="rId24" Type="http://schemas.openxmlformats.org/officeDocument/2006/relationships/image" Target="../media/image190.png"/><Relationship Id="rId32" Type="http://schemas.openxmlformats.org/officeDocument/2006/relationships/image" Target="../media/image197.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1930.png"/><Relationship Id="rId36" Type="http://schemas.openxmlformats.org/officeDocument/2006/relationships/image" Target="../media/image201.png"/><Relationship Id="rId19" Type="http://schemas.openxmlformats.org/officeDocument/2006/relationships/image" Target="../media/image51.png"/><Relationship Id="rId31" Type="http://schemas.openxmlformats.org/officeDocument/2006/relationships/image" Target="../media/image196.png"/><Relationship Id="rId22" Type="http://schemas.openxmlformats.org/officeDocument/2006/relationships/image" Target="../media/image54.png"/><Relationship Id="rId27" Type="http://schemas.openxmlformats.org/officeDocument/2006/relationships/image" Target="../media/image193.png"/><Relationship Id="rId30" Type="http://schemas.openxmlformats.org/officeDocument/2006/relationships/image" Target="../media/image195.png"/><Relationship Id="rId35" Type="http://schemas.openxmlformats.org/officeDocument/2006/relationships/image" Target="../media/image200.png"/></Relationships>
</file>

<file path=ppt/slides/_rels/slide39.xml.rels><?xml version="1.0" encoding="UTF-8" standalone="yes"?>
<Relationships xmlns="http://schemas.openxmlformats.org/package/2006/relationships"><Relationship Id="rId2" Type="http://schemas.openxmlformats.org/officeDocument/2006/relationships/image" Target="../media/image20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3" Type="http://schemas.openxmlformats.org/officeDocument/2006/relationships/image" Target="../media/image213.png"/><Relationship Id="rId18" Type="http://schemas.openxmlformats.org/officeDocument/2006/relationships/image" Target="../media/image218.png"/><Relationship Id="rId3" Type="http://schemas.openxmlformats.org/officeDocument/2006/relationships/image" Target="../media/image203.png"/><Relationship Id="rId21" Type="http://schemas.openxmlformats.org/officeDocument/2006/relationships/image" Target="../media/image221.png"/><Relationship Id="rId7" Type="http://schemas.openxmlformats.org/officeDocument/2006/relationships/image" Target="../media/image207.png"/><Relationship Id="rId12" Type="http://schemas.openxmlformats.org/officeDocument/2006/relationships/image" Target="../media/image212.png"/><Relationship Id="rId17" Type="http://schemas.openxmlformats.org/officeDocument/2006/relationships/image" Target="../media/image217.png"/><Relationship Id="rId25" Type="http://schemas.openxmlformats.org/officeDocument/2006/relationships/image" Target="../media/image225.png"/><Relationship Id="rId2" Type="http://schemas.openxmlformats.org/officeDocument/2006/relationships/image" Target="../media/image202.png"/><Relationship Id="rId16" Type="http://schemas.openxmlformats.org/officeDocument/2006/relationships/image" Target="../media/image216.png"/><Relationship Id="rId20" Type="http://schemas.openxmlformats.org/officeDocument/2006/relationships/image" Target="../media/image220.png"/><Relationship Id="rId1" Type="http://schemas.openxmlformats.org/officeDocument/2006/relationships/slideLayout" Target="../slideLayouts/slideLayout7.xml"/><Relationship Id="rId6" Type="http://schemas.openxmlformats.org/officeDocument/2006/relationships/image" Target="../media/image206.png"/><Relationship Id="rId11" Type="http://schemas.openxmlformats.org/officeDocument/2006/relationships/image" Target="../media/image211.png"/><Relationship Id="rId24" Type="http://schemas.openxmlformats.org/officeDocument/2006/relationships/image" Target="../media/image224.png"/><Relationship Id="rId5" Type="http://schemas.openxmlformats.org/officeDocument/2006/relationships/image" Target="../media/image205.png"/><Relationship Id="rId15" Type="http://schemas.openxmlformats.org/officeDocument/2006/relationships/image" Target="../media/image215.png"/><Relationship Id="rId23" Type="http://schemas.openxmlformats.org/officeDocument/2006/relationships/image" Target="../media/image223.png"/><Relationship Id="rId19" Type="http://schemas.openxmlformats.org/officeDocument/2006/relationships/image" Target="../media/image219.png"/><Relationship Id="rId4" Type="http://schemas.openxmlformats.org/officeDocument/2006/relationships/image" Target="../media/image204.png"/><Relationship Id="rId9" Type="http://schemas.openxmlformats.org/officeDocument/2006/relationships/image" Target="../media/image209.png"/><Relationship Id="rId14" Type="http://schemas.openxmlformats.org/officeDocument/2006/relationships/image" Target="../media/image214.png"/><Relationship Id="rId22" Type="http://schemas.openxmlformats.org/officeDocument/2006/relationships/image" Target="../media/image222.png"/></Relationships>
</file>

<file path=ppt/slides/_rels/slide41.xml.rels><?xml version="1.0" encoding="UTF-8" standalone="yes"?>
<Relationships xmlns="http://schemas.openxmlformats.org/package/2006/relationships"><Relationship Id="rId8" Type="http://schemas.openxmlformats.org/officeDocument/2006/relationships/image" Target="../media/image232.png"/><Relationship Id="rId13" Type="http://schemas.openxmlformats.org/officeDocument/2006/relationships/image" Target="../media/image237.png"/><Relationship Id="rId18" Type="http://schemas.openxmlformats.org/officeDocument/2006/relationships/image" Target="../media/image242.png"/><Relationship Id="rId26" Type="http://schemas.openxmlformats.org/officeDocument/2006/relationships/image" Target="../media/image250.png"/><Relationship Id="rId3" Type="http://schemas.openxmlformats.org/officeDocument/2006/relationships/image" Target="../media/image227.png"/><Relationship Id="rId21" Type="http://schemas.openxmlformats.org/officeDocument/2006/relationships/image" Target="../media/image245.png"/><Relationship Id="rId7" Type="http://schemas.openxmlformats.org/officeDocument/2006/relationships/image" Target="../media/image231.png"/><Relationship Id="rId12" Type="http://schemas.openxmlformats.org/officeDocument/2006/relationships/image" Target="../media/image236.png"/><Relationship Id="rId17" Type="http://schemas.openxmlformats.org/officeDocument/2006/relationships/image" Target="../media/image241.png"/><Relationship Id="rId25" Type="http://schemas.openxmlformats.org/officeDocument/2006/relationships/image" Target="../media/image249.png"/><Relationship Id="rId2" Type="http://schemas.openxmlformats.org/officeDocument/2006/relationships/image" Target="../media/image226.png"/><Relationship Id="rId16" Type="http://schemas.openxmlformats.org/officeDocument/2006/relationships/image" Target="../media/image240.png"/><Relationship Id="rId20" Type="http://schemas.openxmlformats.org/officeDocument/2006/relationships/image" Target="../media/image244.png"/><Relationship Id="rId1" Type="http://schemas.openxmlformats.org/officeDocument/2006/relationships/slideLayout" Target="../slideLayouts/slideLayout2.xml"/><Relationship Id="rId6" Type="http://schemas.openxmlformats.org/officeDocument/2006/relationships/image" Target="../media/image230.png"/><Relationship Id="rId11" Type="http://schemas.openxmlformats.org/officeDocument/2006/relationships/image" Target="../media/image235.png"/><Relationship Id="rId24" Type="http://schemas.openxmlformats.org/officeDocument/2006/relationships/image" Target="../media/image248.png"/><Relationship Id="rId5" Type="http://schemas.openxmlformats.org/officeDocument/2006/relationships/image" Target="../media/image229.png"/><Relationship Id="rId15" Type="http://schemas.openxmlformats.org/officeDocument/2006/relationships/image" Target="../media/image239.png"/><Relationship Id="rId23" Type="http://schemas.openxmlformats.org/officeDocument/2006/relationships/image" Target="../media/image247.png"/><Relationship Id="rId10" Type="http://schemas.openxmlformats.org/officeDocument/2006/relationships/image" Target="../media/image234.png"/><Relationship Id="rId19" Type="http://schemas.openxmlformats.org/officeDocument/2006/relationships/image" Target="../media/image243.png"/><Relationship Id="rId4" Type="http://schemas.openxmlformats.org/officeDocument/2006/relationships/image" Target="../media/image228.png"/><Relationship Id="rId9" Type="http://schemas.openxmlformats.org/officeDocument/2006/relationships/image" Target="../media/image233.png"/><Relationship Id="rId14" Type="http://schemas.openxmlformats.org/officeDocument/2006/relationships/image" Target="../media/image238.png"/><Relationship Id="rId22" Type="http://schemas.openxmlformats.org/officeDocument/2006/relationships/image" Target="../media/image246.png"/><Relationship Id="rId27" Type="http://schemas.openxmlformats.org/officeDocument/2006/relationships/image" Target="../media/image252.png"/></Relationships>
</file>

<file path=ppt/slides/_rels/slide42.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261.png"/><Relationship Id="rId13" Type="http://schemas.openxmlformats.org/officeDocument/2006/relationships/image" Target="../media/image266.png"/><Relationship Id="rId18" Type="http://schemas.openxmlformats.org/officeDocument/2006/relationships/image" Target="../media/image272.png"/><Relationship Id="rId3" Type="http://schemas.openxmlformats.org/officeDocument/2006/relationships/image" Target="../media/image255.png"/><Relationship Id="rId7" Type="http://schemas.openxmlformats.org/officeDocument/2006/relationships/image" Target="../media/image259.png"/><Relationship Id="rId12" Type="http://schemas.openxmlformats.org/officeDocument/2006/relationships/image" Target="../media/image265.png"/><Relationship Id="rId17" Type="http://schemas.openxmlformats.org/officeDocument/2006/relationships/image" Target="../media/image208.png"/><Relationship Id="rId2" Type="http://schemas.openxmlformats.org/officeDocument/2006/relationships/image" Target="../media/image254.png"/><Relationship Id="rId16" Type="http://schemas.openxmlformats.org/officeDocument/2006/relationships/image" Target="../media/image269.png"/><Relationship Id="rId1" Type="http://schemas.openxmlformats.org/officeDocument/2006/relationships/slideLayout" Target="../slideLayouts/slideLayout4.xml"/><Relationship Id="rId6" Type="http://schemas.openxmlformats.org/officeDocument/2006/relationships/image" Target="../media/image258.png"/><Relationship Id="rId11" Type="http://schemas.openxmlformats.org/officeDocument/2006/relationships/image" Target="../media/image264.png"/><Relationship Id="rId5" Type="http://schemas.openxmlformats.org/officeDocument/2006/relationships/image" Target="../media/image257.png"/><Relationship Id="rId15" Type="http://schemas.openxmlformats.org/officeDocument/2006/relationships/image" Target="../media/image268.png"/><Relationship Id="rId10" Type="http://schemas.openxmlformats.org/officeDocument/2006/relationships/image" Target="../media/image263.png"/><Relationship Id="rId4" Type="http://schemas.openxmlformats.org/officeDocument/2006/relationships/image" Target="../media/image256.png"/><Relationship Id="rId9" Type="http://schemas.openxmlformats.org/officeDocument/2006/relationships/image" Target="../media/image262.png"/><Relationship Id="rId14" Type="http://schemas.openxmlformats.org/officeDocument/2006/relationships/image" Target="../media/image267.png"/></Relationships>
</file>

<file path=ppt/slides/_rels/slide44.xml.rels><?xml version="1.0" encoding="UTF-8" standalone="yes"?>
<Relationships xmlns="http://schemas.openxmlformats.org/package/2006/relationships"><Relationship Id="rId8" Type="http://schemas.openxmlformats.org/officeDocument/2006/relationships/image" Target="../media/image279.png"/><Relationship Id="rId13" Type="http://schemas.openxmlformats.org/officeDocument/2006/relationships/image" Target="../media/image285.png"/><Relationship Id="rId18" Type="http://schemas.openxmlformats.org/officeDocument/2006/relationships/image" Target="../media/image291.png"/><Relationship Id="rId3" Type="http://schemas.openxmlformats.org/officeDocument/2006/relationships/image" Target="../media/image210.png"/><Relationship Id="rId21" Type="http://schemas.openxmlformats.org/officeDocument/2006/relationships/image" Target="../media/image293.png"/><Relationship Id="rId7" Type="http://schemas.openxmlformats.org/officeDocument/2006/relationships/image" Target="../media/image278.png"/><Relationship Id="rId12" Type="http://schemas.openxmlformats.org/officeDocument/2006/relationships/image" Target="../media/image284.png"/><Relationship Id="rId17" Type="http://schemas.openxmlformats.org/officeDocument/2006/relationships/image" Target="../media/image289.png"/><Relationship Id="rId2" Type="http://schemas.openxmlformats.org/officeDocument/2006/relationships/image" Target="../media/image273.png"/><Relationship Id="rId16" Type="http://schemas.openxmlformats.org/officeDocument/2006/relationships/image" Target="../media/image288.png"/><Relationship Id="rId20" Type="http://schemas.openxmlformats.org/officeDocument/2006/relationships/image" Target="../media/image292.png"/><Relationship Id="rId1" Type="http://schemas.openxmlformats.org/officeDocument/2006/relationships/slideLayout" Target="../slideLayouts/slideLayout4.xml"/><Relationship Id="rId6" Type="http://schemas.openxmlformats.org/officeDocument/2006/relationships/image" Target="../media/image277.png"/><Relationship Id="rId11" Type="http://schemas.openxmlformats.org/officeDocument/2006/relationships/image" Target="../media/image283.png"/><Relationship Id="rId5" Type="http://schemas.openxmlformats.org/officeDocument/2006/relationships/image" Target="../media/image276.png"/><Relationship Id="rId15" Type="http://schemas.openxmlformats.org/officeDocument/2006/relationships/image" Target="../media/image287.png"/><Relationship Id="rId23" Type="http://schemas.openxmlformats.org/officeDocument/2006/relationships/image" Target="../media/image295.png"/><Relationship Id="rId10" Type="http://schemas.openxmlformats.org/officeDocument/2006/relationships/image" Target="../media/image282.png"/><Relationship Id="rId19" Type="http://schemas.openxmlformats.org/officeDocument/2006/relationships/image" Target="../media/image258.png"/><Relationship Id="rId4" Type="http://schemas.openxmlformats.org/officeDocument/2006/relationships/image" Target="../media/image275.png"/><Relationship Id="rId9" Type="http://schemas.openxmlformats.org/officeDocument/2006/relationships/image" Target="../media/image281.png"/><Relationship Id="rId14" Type="http://schemas.openxmlformats.org/officeDocument/2006/relationships/image" Target="../media/image286.png"/><Relationship Id="rId22" Type="http://schemas.openxmlformats.org/officeDocument/2006/relationships/image" Target="../media/image294.png"/></Relationships>
</file>

<file path=ppt/slides/_rels/slide45.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image" Target="../media/image297.png"/><Relationship Id="rId7" Type="http://schemas.openxmlformats.org/officeDocument/2006/relationships/image" Target="../media/image302.png"/><Relationship Id="rId2" Type="http://schemas.openxmlformats.org/officeDocument/2006/relationships/image" Target="../media/image2080.png"/><Relationship Id="rId1" Type="http://schemas.openxmlformats.org/officeDocument/2006/relationships/slideLayout" Target="../slideLayouts/slideLayout2.xml"/><Relationship Id="rId6" Type="http://schemas.openxmlformats.org/officeDocument/2006/relationships/image" Target="../media/image301.png"/><Relationship Id="rId11" Type="http://schemas.openxmlformats.org/officeDocument/2006/relationships/image" Target="../media/image306.png"/><Relationship Id="rId5" Type="http://schemas.openxmlformats.org/officeDocument/2006/relationships/image" Target="../media/image299.png"/><Relationship Id="rId10" Type="http://schemas.openxmlformats.org/officeDocument/2006/relationships/image" Target="../media/image305.png"/><Relationship Id="rId4" Type="http://schemas.openxmlformats.org/officeDocument/2006/relationships/image" Target="../media/image298.png"/><Relationship Id="rId9" Type="http://schemas.openxmlformats.org/officeDocument/2006/relationships/image" Target="../media/image304.png"/></Relationships>
</file>

<file path=ppt/slides/_rels/slide46.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303.png"/><Relationship Id="rId13" Type="http://schemas.openxmlformats.org/officeDocument/2006/relationships/image" Target="../media/image319.png"/><Relationship Id="rId3" Type="http://schemas.openxmlformats.org/officeDocument/2006/relationships/image" Target="../media/image309.png"/><Relationship Id="rId7" Type="http://schemas.openxmlformats.org/officeDocument/2006/relationships/image" Target="../media/image314.png"/><Relationship Id="rId12" Type="http://schemas.openxmlformats.org/officeDocument/2006/relationships/image" Target="../media/image318.png"/><Relationship Id="rId2" Type="http://schemas.openxmlformats.org/officeDocument/2006/relationships/image" Target="../media/image308.png"/><Relationship Id="rId1" Type="http://schemas.openxmlformats.org/officeDocument/2006/relationships/slideLayout" Target="../slideLayouts/slideLayout2.xml"/><Relationship Id="rId6" Type="http://schemas.openxmlformats.org/officeDocument/2006/relationships/image" Target="../media/image313.png"/><Relationship Id="rId11" Type="http://schemas.openxmlformats.org/officeDocument/2006/relationships/image" Target="../media/image317.png"/><Relationship Id="rId5" Type="http://schemas.openxmlformats.org/officeDocument/2006/relationships/image" Target="../media/image312.png"/><Relationship Id="rId10" Type="http://schemas.openxmlformats.org/officeDocument/2006/relationships/image" Target="../media/image316.png"/><Relationship Id="rId4" Type="http://schemas.openxmlformats.org/officeDocument/2006/relationships/image" Target="../media/image311.png"/><Relationship Id="rId9" Type="http://schemas.openxmlformats.org/officeDocument/2006/relationships/image" Target="../media/image315.png"/><Relationship Id="rId14" Type="http://schemas.openxmlformats.org/officeDocument/2006/relationships/image" Target="../media/image321.png"/></Relationships>
</file>

<file path=ppt/slides/_rels/slide48.xml.rels><?xml version="1.0" encoding="UTF-8" standalone="yes"?>
<Relationships xmlns="http://schemas.openxmlformats.org/package/2006/relationships"><Relationship Id="rId8" Type="http://schemas.openxmlformats.org/officeDocument/2006/relationships/image" Target="../media/image303.png"/><Relationship Id="rId13" Type="http://schemas.openxmlformats.org/officeDocument/2006/relationships/image" Target="../media/image333.png"/><Relationship Id="rId3" Type="http://schemas.openxmlformats.org/officeDocument/2006/relationships/image" Target="../media/image323.png"/><Relationship Id="rId7" Type="http://schemas.openxmlformats.org/officeDocument/2006/relationships/image" Target="../media/image327.png"/><Relationship Id="rId12" Type="http://schemas.openxmlformats.org/officeDocument/2006/relationships/image" Target="../media/image332.png"/><Relationship Id="rId2" Type="http://schemas.openxmlformats.org/officeDocument/2006/relationships/image" Target="../media/image2100.png"/><Relationship Id="rId1" Type="http://schemas.openxmlformats.org/officeDocument/2006/relationships/slideLayout" Target="../slideLayouts/slideLayout2.xml"/><Relationship Id="rId6" Type="http://schemas.openxmlformats.org/officeDocument/2006/relationships/image" Target="../media/image326.png"/><Relationship Id="rId11" Type="http://schemas.openxmlformats.org/officeDocument/2006/relationships/image" Target="../media/image331.png"/><Relationship Id="rId5" Type="http://schemas.openxmlformats.org/officeDocument/2006/relationships/image" Target="../media/image325.png"/><Relationship Id="rId10" Type="http://schemas.openxmlformats.org/officeDocument/2006/relationships/image" Target="../media/image329.png"/><Relationship Id="rId4" Type="http://schemas.openxmlformats.org/officeDocument/2006/relationships/image" Target="../media/image324.png"/><Relationship Id="rId9" Type="http://schemas.openxmlformats.org/officeDocument/2006/relationships/image" Target="../media/image328.png"/><Relationship Id="rId14" Type="http://schemas.openxmlformats.org/officeDocument/2006/relationships/image" Target="../media/image334.png"/></Relationships>
</file>

<file path=ppt/slides/_rels/slide49.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image" Target="../media/image342.png"/><Relationship Id="rId13" Type="http://schemas.openxmlformats.org/officeDocument/2006/relationships/image" Target="../media/image336.png"/><Relationship Id="rId18" Type="http://schemas.openxmlformats.org/officeDocument/2006/relationships/image" Target="../media/image353.png"/><Relationship Id="rId3" Type="http://schemas.openxmlformats.org/officeDocument/2006/relationships/image" Target="../media/image322.png"/><Relationship Id="rId21" Type="http://schemas.openxmlformats.org/officeDocument/2006/relationships/image" Target="../media/image355.png"/><Relationship Id="rId7" Type="http://schemas.openxmlformats.org/officeDocument/2006/relationships/image" Target="../media/image341.png"/><Relationship Id="rId12" Type="http://schemas.openxmlformats.org/officeDocument/2006/relationships/image" Target="../media/image346.png"/><Relationship Id="rId17" Type="http://schemas.openxmlformats.org/officeDocument/2006/relationships/image" Target="../media/image352.png"/><Relationship Id="rId2" Type="http://schemas.openxmlformats.org/officeDocument/2006/relationships/image" Target="../media/image296.png"/><Relationship Id="rId16" Type="http://schemas.openxmlformats.org/officeDocument/2006/relationships/image" Target="../media/image349.png"/><Relationship Id="rId20" Type="http://schemas.openxmlformats.org/officeDocument/2006/relationships/image" Target="../media/image351.png"/><Relationship Id="rId1" Type="http://schemas.openxmlformats.org/officeDocument/2006/relationships/slideLayout" Target="../slideLayouts/slideLayout2.xml"/><Relationship Id="rId6" Type="http://schemas.openxmlformats.org/officeDocument/2006/relationships/image" Target="../media/image339.png"/><Relationship Id="rId11" Type="http://schemas.openxmlformats.org/officeDocument/2006/relationships/image" Target="../media/image345.png"/><Relationship Id="rId5" Type="http://schemas.openxmlformats.org/officeDocument/2006/relationships/image" Target="../media/image338.png"/><Relationship Id="rId15" Type="http://schemas.openxmlformats.org/officeDocument/2006/relationships/image" Target="../media/image348.png"/><Relationship Id="rId10" Type="http://schemas.openxmlformats.org/officeDocument/2006/relationships/image" Target="../media/image344.png"/><Relationship Id="rId19" Type="http://schemas.openxmlformats.org/officeDocument/2006/relationships/image" Target="../media/image354.png"/><Relationship Id="rId4" Type="http://schemas.openxmlformats.org/officeDocument/2006/relationships/image" Target="../media/image337.png"/><Relationship Id="rId9" Type="http://schemas.openxmlformats.org/officeDocument/2006/relationships/image" Target="../media/image343.png"/><Relationship Id="rId14" Type="http://schemas.openxmlformats.org/officeDocument/2006/relationships/image" Target="../media/image347.png"/></Relationships>
</file>

<file path=ppt/slides/_rels/slide51.xml.rels><?xml version="1.0" encoding="UTF-8" standalone="yes"?>
<Relationships xmlns="http://schemas.openxmlformats.org/package/2006/relationships"><Relationship Id="rId8" Type="http://schemas.openxmlformats.org/officeDocument/2006/relationships/image" Target="../media/image364.png"/><Relationship Id="rId13" Type="http://schemas.openxmlformats.org/officeDocument/2006/relationships/image" Target="../media/image358.png"/><Relationship Id="rId3" Type="http://schemas.openxmlformats.org/officeDocument/2006/relationships/image" Target="../media/image359.png"/><Relationship Id="rId7" Type="http://schemas.openxmlformats.org/officeDocument/2006/relationships/image" Target="../media/image363.png"/><Relationship Id="rId12" Type="http://schemas.openxmlformats.org/officeDocument/2006/relationships/image" Target="../media/image357.png"/><Relationship Id="rId2" Type="http://schemas.openxmlformats.org/officeDocument/2006/relationships/image" Target="../media/image356.png"/><Relationship Id="rId1" Type="http://schemas.openxmlformats.org/officeDocument/2006/relationships/slideLayout" Target="../slideLayouts/slideLayout2.xml"/><Relationship Id="rId6" Type="http://schemas.openxmlformats.org/officeDocument/2006/relationships/image" Target="../media/image362.png"/><Relationship Id="rId11" Type="http://schemas.openxmlformats.org/officeDocument/2006/relationships/image" Target="../media/image367.png"/><Relationship Id="rId5" Type="http://schemas.openxmlformats.org/officeDocument/2006/relationships/image" Target="../media/image361.png"/><Relationship Id="rId15" Type="http://schemas.openxmlformats.org/officeDocument/2006/relationships/image" Target="../media/image369.png"/><Relationship Id="rId10" Type="http://schemas.openxmlformats.org/officeDocument/2006/relationships/image" Target="../media/image366.png"/><Relationship Id="rId4" Type="http://schemas.openxmlformats.org/officeDocument/2006/relationships/image" Target="../media/image360.png"/><Relationship Id="rId9" Type="http://schemas.openxmlformats.org/officeDocument/2006/relationships/image" Target="../media/image365.png"/><Relationship Id="rId14" Type="http://schemas.openxmlformats.org/officeDocument/2006/relationships/image" Target="../media/image368.png"/></Relationships>
</file>

<file path=ppt/slides/_rels/slide52.xml.rels><?xml version="1.0" encoding="UTF-8" standalone="yes"?>
<Relationships xmlns="http://schemas.openxmlformats.org/package/2006/relationships"><Relationship Id="rId8" Type="http://schemas.openxmlformats.org/officeDocument/2006/relationships/image" Target="../media/image343.png"/><Relationship Id="rId13" Type="http://schemas.openxmlformats.org/officeDocument/2006/relationships/image" Target="../media/image3480.png"/><Relationship Id="rId18" Type="http://schemas.openxmlformats.org/officeDocument/2006/relationships/image" Target="../media/image354.png"/><Relationship Id="rId3" Type="http://schemas.openxmlformats.org/officeDocument/2006/relationships/image" Target="../media/image337.png"/><Relationship Id="rId7" Type="http://schemas.openxmlformats.org/officeDocument/2006/relationships/image" Target="../media/image342.png"/><Relationship Id="rId12" Type="http://schemas.openxmlformats.org/officeDocument/2006/relationships/image" Target="../media/image3470.png"/><Relationship Id="rId17" Type="http://schemas.openxmlformats.org/officeDocument/2006/relationships/image" Target="../media/image353.png"/><Relationship Id="rId2" Type="http://schemas.openxmlformats.org/officeDocument/2006/relationships/image" Target="../media/image372.png"/><Relationship Id="rId16" Type="http://schemas.openxmlformats.org/officeDocument/2006/relationships/image" Target="../media/image352.png"/><Relationship Id="rId20" Type="http://schemas.openxmlformats.org/officeDocument/2006/relationships/image" Target="../media/image3560.png"/><Relationship Id="rId1" Type="http://schemas.openxmlformats.org/officeDocument/2006/relationships/slideLayout" Target="../slideLayouts/slideLayout2.xml"/><Relationship Id="rId6" Type="http://schemas.openxmlformats.org/officeDocument/2006/relationships/image" Target="../media/image341.png"/><Relationship Id="rId11" Type="http://schemas.openxmlformats.org/officeDocument/2006/relationships/image" Target="../media/image346.png"/><Relationship Id="rId5" Type="http://schemas.openxmlformats.org/officeDocument/2006/relationships/image" Target="../media/image339.png"/><Relationship Id="rId15" Type="http://schemas.openxmlformats.org/officeDocument/2006/relationships/image" Target="../media/image3511.png"/><Relationship Id="rId10" Type="http://schemas.openxmlformats.org/officeDocument/2006/relationships/image" Target="../media/image345.png"/><Relationship Id="rId19" Type="http://schemas.openxmlformats.org/officeDocument/2006/relationships/image" Target="../media/image3550.png"/><Relationship Id="rId4" Type="http://schemas.openxmlformats.org/officeDocument/2006/relationships/image" Target="../media/image338.png"/><Relationship Id="rId9" Type="http://schemas.openxmlformats.org/officeDocument/2006/relationships/image" Target="../media/image344.png"/><Relationship Id="rId14" Type="http://schemas.openxmlformats.org/officeDocument/2006/relationships/image" Target="../media/image3490.png"/></Relationships>
</file>

<file path=ppt/slides/_rels/slide53.xml.rels><?xml version="1.0" encoding="UTF-8" standalone="yes"?>
<Relationships xmlns="http://schemas.openxmlformats.org/package/2006/relationships"><Relationship Id="rId8" Type="http://schemas.openxmlformats.org/officeDocument/2006/relationships/image" Target="../media/image343.png"/><Relationship Id="rId13" Type="http://schemas.openxmlformats.org/officeDocument/2006/relationships/image" Target="../media/image383.png"/><Relationship Id="rId18" Type="http://schemas.openxmlformats.org/officeDocument/2006/relationships/image" Target="../media/image388.png"/><Relationship Id="rId3" Type="http://schemas.openxmlformats.org/officeDocument/2006/relationships/image" Target="../media/image374.png"/><Relationship Id="rId7" Type="http://schemas.openxmlformats.org/officeDocument/2006/relationships/image" Target="../media/image378.png"/><Relationship Id="rId12" Type="http://schemas.openxmlformats.org/officeDocument/2006/relationships/image" Target="../media/image382.png"/><Relationship Id="rId17" Type="http://schemas.openxmlformats.org/officeDocument/2006/relationships/image" Target="../media/image387.png"/><Relationship Id="rId2" Type="http://schemas.openxmlformats.org/officeDocument/2006/relationships/image" Target="../media/image373.png"/><Relationship Id="rId16" Type="http://schemas.openxmlformats.org/officeDocument/2006/relationships/image" Target="../media/image386.png"/><Relationship Id="rId20"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image" Target="../media/image377.png"/><Relationship Id="rId11" Type="http://schemas.openxmlformats.org/officeDocument/2006/relationships/image" Target="../media/image381.png"/><Relationship Id="rId5" Type="http://schemas.openxmlformats.org/officeDocument/2006/relationships/image" Target="../media/image376.png"/><Relationship Id="rId15" Type="http://schemas.openxmlformats.org/officeDocument/2006/relationships/image" Target="../media/image385.png"/><Relationship Id="rId10" Type="http://schemas.openxmlformats.org/officeDocument/2006/relationships/image" Target="../media/image380.png"/><Relationship Id="rId19" Type="http://schemas.openxmlformats.org/officeDocument/2006/relationships/image" Target="../media/image389.png"/><Relationship Id="rId4" Type="http://schemas.openxmlformats.org/officeDocument/2006/relationships/image" Target="../media/image375.png"/><Relationship Id="rId9" Type="http://schemas.openxmlformats.org/officeDocument/2006/relationships/image" Target="../media/image379.png"/><Relationship Id="rId14" Type="http://schemas.openxmlformats.org/officeDocument/2006/relationships/image" Target="../media/image384.png"/></Relationships>
</file>

<file path=ppt/slides/_rels/slide54.xml.rels><?xml version="1.0" encoding="UTF-8" standalone="yes"?>
<Relationships xmlns="http://schemas.openxmlformats.org/package/2006/relationships"><Relationship Id="rId8" Type="http://schemas.openxmlformats.org/officeDocument/2006/relationships/image" Target="../media/image364.png"/><Relationship Id="rId13" Type="http://schemas.openxmlformats.org/officeDocument/2006/relationships/image" Target="../media/image3690.png"/><Relationship Id="rId3" Type="http://schemas.openxmlformats.org/officeDocument/2006/relationships/image" Target="../media/image359.png"/><Relationship Id="rId7" Type="http://schemas.openxmlformats.org/officeDocument/2006/relationships/image" Target="../media/image363.png"/><Relationship Id="rId12" Type="http://schemas.openxmlformats.org/officeDocument/2006/relationships/image" Target="../media/image3680.png"/><Relationship Id="rId17" Type="http://schemas.openxmlformats.org/officeDocument/2006/relationships/image" Target="../media/image394.png"/><Relationship Id="rId2" Type="http://schemas.openxmlformats.org/officeDocument/2006/relationships/image" Target="../media/image391.png"/><Relationship Id="rId16" Type="http://schemas.openxmlformats.org/officeDocument/2006/relationships/image" Target="../media/image393.png"/><Relationship Id="rId1" Type="http://schemas.openxmlformats.org/officeDocument/2006/relationships/slideLayout" Target="../slideLayouts/slideLayout2.xml"/><Relationship Id="rId6" Type="http://schemas.openxmlformats.org/officeDocument/2006/relationships/image" Target="../media/image362.png"/><Relationship Id="rId11" Type="http://schemas.openxmlformats.org/officeDocument/2006/relationships/image" Target="../media/image367.png"/><Relationship Id="rId5" Type="http://schemas.openxmlformats.org/officeDocument/2006/relationships/image" Target="../media/image361.png"/><Relationship Id="rId15" Type="http://schemas.openxmlformats.org/officeDocument/2006/relationships/image" Target="../media/image371.png"/><Relationship Id="rId10" Type="http://schemas.openxmlformats.org/officeDocument/2006/relationships/image" Target="../media/image366.png"/><Relationship Id="rId4" Type="http://schemas.openxmlformats.org/officeDocument/2006/relationships/image" Target="../media/image360.png"/><Relationship Id="rId9" Type="http://schemas.openxmlformats.org/officeDocument/2006/relationships/image" Target="../media/image365.png"/><Relationship Id="rId14" Type="http://schemas.openxmlformats.org/officeDocument/2006/relationships/image" Target="../media/image392.png"/></Relationships>
</file>

<file path=ppt/slides/_rels/slide55.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3" Type="http://schemas.openxmlformats.org/officeDocument/2006/relationships/image" Target="../media/image411.png"/><Relationship Id="rId18" Type="http://schemas.openxmlformats.org/officeDocument/2006/relationships/image" Target="../media/image416.png"/><Relationship Id="rId26" Type="http://schemas.openxmlformats.org/officeDocument/2006/relationships/image" Target="../media/image424.png"/><Relationship Id="rId39" Type="http://schemas.openxmlformats.org/officeDocument/2006/relationships/image" Target="../media/image437.png"/><Relationship Id="rId21" Type="http://schemas.openxmlformats.org/officeDocument/2006/relationships/image" Target="../media/image419.png"/><Relationship Id="rId34" Type="http://schemas.openxmlformats.org/officeDocument/2006/relationships/image" Target="../media/image432.png"/><Relationship Id="rId42" Type="http://schemas.openxmlformats.org/officeDocument/2006/relationships/image" Target="../media/image440.png"/><Relationship Id="rId47" Type="http://schemas.openxmlformats.org/officeDocument/2006/relationships/image" Target="../media/image445.png"/><Relationship Id="rId50" Type="http://schemas.openxmlformats.org/officeDocument/2006/relationships/image" Target="../media/image448.png"/><Relationship Id="rId7" Type="http://schemas.openxmlformats.org/officeDocument/2006/relationships/image" Target="../media/image405.png"/><Relationship Id="rId2" Type="http://schemas.openxmlformats.org/officeDocument/2006/relationships/image" Target="../media/image400.png"/><Relationship Id="rId16" Type="http://schemas.openxmlformats.org/officeDocument/2006/relationships/image" Target="../media/image414.png"/><Relationship Id="rId29" Type="http://schemas.openxmlformats.org/officeDocument/2006/relationships/image" Target="../media/image427.png"/><Relationship Id="rId11" Type="http://schemas.openxmlformats.org/officeDocument/2006/relationships/image" Target="../media/image409.png"/><Relationship Id="rId24" Type="http://schemas.openxmlformats.org/officeDocument/2006/relationships/image" Target="../media/image422.png"/><Relationship Id="rId32" Type="http://schemas.openxmlformats.org/officeDocument/2006/relationships/image" Target="../media/image430.png"/><Relationship Id="rId37" Type="http://schemas.openxmlformats.org/officeDocument/2006/relationships/image" Target="../media/image435.png"/><Relationship Id="rId40" Type="http://schemas.openxmlformats.org/officeDocument/2006/relationships/image" Target="../media/image438.png"/><Relationship Id="rId45" Type="http://schemas.openxmlformats.org/officeDocument/2006/relationships/image" Target="../media/image443.png"/><Relationship Id="rId53" Type="http://schemas.openxmlformats.org/officeDocument/2006/relationships/image" Target="../media/image451.png"/><Relationship Id="rId5" Type="http://schemas.openxmlformats.org/officeDocument/2006/relationships/image" Target="../media/image403.png"/><Relationship Id="rId10" Type="http://schemas.openxmlformats.org/officeDocument/2006/relationships/image" Target="../media/image408.png"/><Relationship Id="rId19" Type="http://schemas.openxmlformats.org/officeDocument/2006/relationships/image" Target="../media/image417.png"/><Relationship Id="rId31" Type="http://schemas.openxmlformats.org/officeDocument/2006/relationships/image" Target="../media/image429.png"/><Relationship Id="rId44" Type="http://schemas.openxmlformats.org/officeDocument/2006/relationships/image" Target="../media/image442.png"/><Relationship Id="rId52" Type="http://schemas.openxmlformats.org/officeDocument/2006/relationships/image" Target="../media/image450.png"/><Relationship Id="rId4" Type="http://schemas.openxmlformats.org/officeDocument/2006/relationships/image" Target="../media/image402.png"/><Relationship Id="rId9" Type="http://schemas.openxmlformats.org/officeDocument/2006/relationships/image" Target="../media/image407.png"/><Relationship Id="rId14" Type="http://schemas.openxmlformats.org/officeDocument/2006/relationships/image" Target="../media/image412.png"/><Relationship Id="rId22" Type="http://schemas.openxmlformats.org/officeDocument/2006/relationships/image" Target="../media/image420.png"/><Relationship Id="rId27" Type="http://schemas.openxmlformats.org/officeDocument/2006/relationships/image" Target="../media/image425.png"/><Relationship Id="rId30" Type="http://schemas.openxmlformats.org/officeDocument/2006/relationships/image" Target="../media/image428.png"/><Relationship Id="rId35" Type="http://schemas.openxmlformats.org/officeDocument/2006/relationships/image" Target="../media/image433.png"/><Relationship Id="rId43" Type="http://schemas.openxmlformats.org/officeDocument/2006/relationships/image" Target="../media/image441.png"/><Relationship Id="rId48" Type="http://schemas.openxmlformats.org/officeDocument/2006/relationships/image" Target="../media/image446.png"/><Relationship Id="rId8" Type="http://schemas.openxmlformats.org/officeDocument/2006/relationships/image" Target="../media/image406.png"/><Relationship Id="rId51" Type="http://schemas.openxmlformats.org/officeDocument/2006/relationships/image" Target="../media/image449.png"/><Relationship Id="rId3" Type="http://schemas.openxmlformats.org/officeDocument/2006/relationships/image" Target="../media/image401.png"/><Relationship Id="rId12" Type="http://schemas.openxmlformats.org/officeDocument/2006/relationships/image" Target="../media/image410.png"/><Relationship Id="rId17" Type="http://schemas.openxmlformats.org/officeDocument/2006/relationships/image" Target="../media/image415.png"/><Relationship Id="rId25" Type="http://schemas.openxmlformats.org/officeDocument/2006/relationships/image" Target="../media/image423.png"/><Relationship Id="rId33" Type="http://schemas.openxmlformats.org/officeDocument/2006/relationships/image" Target="../media/image431.png"/><Relationship Id="rId38" Type="http://schemas.openxmlformats.org/officeDocument/2006/relationships/image" Target="../media/image436.png"/><Relationship Id="rId46" Type="http://schemas.openxmlformats.org/officeDocument/2006/relationships/image" Target="../media/image444.png"/><Relationship Id="rId20" Type="http://schemas.openxmlformats.org/officeDocument/2006/relationships/image" Target="../media/image418.png"/><Relationship Id="rId41" Type="http://schemas.openxmlformats.org/officeDocument/2006/relationships/image" Target="../media/image439.png"/><Relationship Id="rId54" Type="http://schemas.openxmlformats.org/officeDocument/2006/relationships/image" Target="../media/image452.png"/><Relationship Id="rId1" Type="http://schemas.openxmlformats.org/officeDocument/2006/relationships/slideLayout" Target="../slideLayouts/slideLayout2.xml"/><Relationship Id="rId6" Type="http://schemas.openxmlformats.org/officeDocument/2006/relationships/image" Target="../media/image404.png"/><Relationship Id="rId15" Type="http://schemas.openxmlformats.org/officeDocument/2006/relationships/image" Target="../media/image413.png"/><Relationship Id="rId23" Type="http://schemas.openxmlformats.org/officeDocument/2006/relationships/image" Target="../media/image421.png"/><Relationship Id="rId28" Type="http://schemas.openxmlformats.org/officeDocument/2006/relationships/image" Target="../media/image426.png"/><Relationship Id="rId36" Type="http://schemas.openxmlformats.org/officeDocument/2006/relationships/image" Target="../media/image434.png"/><Relationship Id="rId49" Type="http://schemas.openxmlformats.org/officeDocument/2006/relationships/image" Target="../media/image447.png"/></Relationships>
</file>

<file path=ppt/slides/_rels/slide61.xml.rels><?xml version="1.0" encoding="UTF-8" standalone="yes"?>
<Relationships xmlns="http://schemas.openxmlformats.org/package/2006/relationships"><Relationship Id="rId3" Type="http://schemas.openxmlformats.org/officeDocument/2006/relationships/image" Target="../media/image453.png"/><Relationship Id="rId2" Type="http://schemas.openxmlformats.org/officeDocument/2006/relationships/image" Target="../media/image39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image" Target="../media/image297.png"/><Relationship Id="rId7" Type="http://schemas.openxmlformats.org/officeDocument/2006/relationships/image" Target="../media/image302.png"/><Relationship Id="rId1" Type="http://schemas.openxmlformats.org/officeDocument/2006/relationships/slideLayout" Target="../slideLayouts/slideLayout3.xml"/><Relationship Id="rId6" Type="http://schemas.openxmlformats.org/officeDocument/2006/relationships/image" Target="../media/image301.png"/><Relationship Id="rId11" Type="http://schemas.openxmlformats.org/officeDocument/2006/relationships/image" Target="../media/image306.png"/><Relationship Id="rId5" Type="http://schemas.openxmlformats.org/officeDocument/2006/relationships/image" Target="../media/image299.png"/><Relationship Id="rId10" Type="http://schemas.openxmlformats.org/officeDocument/2006/relationships/image" Target="../media/image305.png"/><Relationship Id="rId4" Type="http://schemas.openxmlformats.org/officeDocument/2006/relationships/image" Target="../media/image298.png"/><Relationship Id="rId9" Type="http://schemas.openxmlformats.org/officeDocument/2006/relationships/image" Target="../media/image304.png"/></Relationships>
</file>

<file path=ppt/slides/_rels/slide63.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image" Target="../media/image370.png"/><Relationship Id="rId1" Type="http://schemas.openxmlformats.org/officeDocument/2006/relationships/slideLayout" Target="../slideLayouts/slideLayout2.xml"/><Relationship Id="rId4" Type="http://schemas.openxmlformats.org/officeDocument/2006/relationships/image" Target="../media/image454.png"/></Relationships>
</file>

<file path=ppt/slides/_rels/slide64.xml.rels><?xml version="1.0" encoding="UTF-8" standalone="yes"?>
<Relationships xmlns="http://schemas.openxmlformats.org/package/2006/relationships"><Relationship Id="rId2" Type="http://schemas.openxmlformats.org/officeDocument/2006/relationships/image" Target="../media/image45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3" Type="http://schemas.openxmlformats.org/officeDocument/2006/relationships/image" Target="../media/image470.png"/><Relationship Id="rId18" Type="http://schemas.openxmlformats.org/officeDocument/2006/relationships/image" Target="../media/image475.png"/><Relationship Id="rId26" Type="http://schemas.openxmlformats.org/officeDocument/2006/relationships/image" Target="../media/image483.png"/><Relationship Id="rId39" Type="http://schemas.openxmlformats.org/officeDocument/2006/relationships/image" Target="../media/image496.png"/><Relationship Id="rId21" Type="http://schemas.openxmlformats.org/officeDocument/2006/relationships/image" Target="../media/image478.png"/><Relationship Id="rId34" Type="http://schemas.openxmlformats.org/officeDocument/2006/relationships/image" Target="../media/image491.png"/><Relationship Id="rId42" Type="http://schemas.openxmlformats.org/officeDocument/2006/relationships/image" Target="../media/image499.png"/><Relationship Id="rId47" Type="http://schemas.openxmlformats.org/officeDocument/2006/relationships/image" Target="../media/image504.png"/><Relationship Id="rId7" Type="http://schemas.openxmlformats.org/officeDocument/2006/relationships/image" Target="../media/image464.png"/><Relationship Id="rId2" Type="http://schemas.openxmlformats.org/officeDocument/2006/relationships/image" Target="../media/image459.png"/><Relationship Id="rId16" Type="http://schemas.openxmlformats.org/officeDocument/2006/relationships/image" Target="../media/image473.png"/><Relationship Id="rId29" Type="http://schemas.openxmlformats.org/officeDocument/2006/relationships/image" Target="../media/image486.png"/><Relationship Id="rId1" Type="http://schemas.openxmlformats.org/officeDocument/2006/relationships/slideLayout" Target="../slideLayouts/slideLayout2.xml"/><Relationship Id="rId6" Type="http://schemas.openxmlformats.org/officeDocument/2006/relationships/image" Target="../media/image463.png"/><Relationship Id="rId11" Type="http://schemas.openxmlformats.org/officeDocument/2006/relationships/image" Target="../media/image468.png"/><Relationship Id="rId24" Type="http://schemas.openxmlformats.org/officeDocument/2006/relationships/image" Target="../media/image481.png"/><Relationship Id="rId32" Type="http://schemas.openxmlformats.org/officeDocument/2006/relationships/image" Target="../media/image489.png"/><Relationship Id="rId37" Type="http://schemas.openxmlformats.org/officeDocument/2006/relationships/image" Target="../media/image494.png"/><Relationship Id="rId40" Type="http://schemas.openxmlformats.org/officeDocument/2006/relationships/image" Target="../media/image497.png"/><Relationship Id="rId45" Type="http://schemas.openxmlformats.org/officeDocument/2006/relationships/image" Target="../media/image502.png"/><Relationship Id="rId5" Type="http://schemas.openxmlformats.org/officeDocument/2006/relationships/image" Target="../media/image462.png"/><Relationship Id="rId15" Type="http://schemas.openxmlformats.org/officeDocument/2006/relationships/image" Target="../media/image472.png"/><Relationship Id="rId23" Type="http://schemas.openxmlformats.org/officeDocument/2006/relationships/image" Target="../media/image480.png"/><Relationship Id="rId28" Type="http://schemas.openxmlformats.org/officeDocument/2006/relationships/image" Target="../media/image485.png"/><Relationship Id="rId36" Type="http://schemas.openxmlformats.org/officeDocument/2006/relationships/image" Target="../media/image493.png"/><Relationship Id="rId10" Type="http://schemas.openxmlformats.org/officeDocument/2006/relationships/image" Target="../media/image467.png"/><Relationship Id="rId19" Type="http://schemas.openxmlformats.org/officeDocument/2006/relationships/image" Target="../media/image476.png"/><Relationship Id="rId31" Type="http://schemas.openxmlformats.org/officeDocument/2006/relationships/image" Target="../media/image488.png"/><Relationship Id="rId44" Type="http://schemas.openxmlformats.org/officeDocument/2006/relationships/image" Target="../media/image501.png"/><Relationship Id="rId4" Type="http://schemas.openxmlformats.org/officeDocument/2006/relationships/image" Target="../media/image461.png"/><Relationship Id="rId9" Type="http://schemas.openxmlformats.org/officeDocument/2006/relationships/image" Target="../media/image466.png"/><Relationship Id="rId14" Type="http://schemas.openxmlformats.org/officeDocument/2006/relationships/image" Target="../media/image471.png"/><Relationship Id="rId22" Type="http://schemas.openxmlformats.org/officeDocument/2006/relationships/image" Target="../media/image479.png"/><Relationship Id="rId27" Type="http://schemas.openxmlformats.org/officeDocument/2006/relationships/image" Target="../media/image484.png"/><Relationship Id="rId30" Type="http://schemas.openxmlformats.org/officeDocument/2006/relationships/image" Target="../media/image487.png"/><Relationship Id="rId35" Type="http://schemas.openxmlformats.org/officeDocument/2006/relationships/image" Target="../media/image492.png"/><Relationship Id="rId43" Type="http://schemas.openxmlformats.org/officeDocument/2006/relationships/image" Target="../media/image500.png"/><Relationship Id="rId8" Type="http://schemas.openxmlformats.org/officeDocument/2006/relationships/image" Target="../media/image465.png"/><Relationship Id="rId3" Type="http://schemas.openxmlformats.org/officeDocument/2006/relationships/image" Target="../media/image460.png"/><Relationship Id="rId12" Type="http://schemas.openxmlformats.org/officeDocument/2006/relationships/image" Target="../media/image469.png"/><Relationship Id="rId17" Type="http://schemas.openxmlformats.org/officeDocument/2006/relationships/image" Target="../media/image474.png"/><Relationship Id="rId25" Type="http://schemas.openxmlformats.org/officeDocument/2006/relationships/image" Target="../media/image482.png"/><Relationship Id="rId33" Type="http://schemas.openxmlformats.org/officeDocument/2006/relationships/image" Target="../media/image490.png"/><Relationship Id="rId38" Type="http://schemas.openxmlformats.org/officeDocument/2006/relationships/image" Target="../media/image495.png"/><Relationship Id="rId46" Type="http://schemas.openxmlformats.org/officeDocument/2006/relationships/image" Target="../media/image503.png"/><Relationship Id="rId20" Type="http://schemas.openxmlformats.org/officeDocument/2006/relationships/image" Target="../media/image477.png"/><Relationship Id="rId41" Type="http://schemas.openxmlformats.org/officeDocument/2006/relationships/image" Target="../media/image498.png"/></Relationships>
</file>

<file path=ppt/slides/_rels/slide66.xml.rels><?xml version="1.0" encoding="UTF-8" standalone="yes"?>
<Relationships xmlns="http://schemas.openxmlformats.org/package/2006/relationships"><Relationship Id="rId2" Type="http://schemas.openxmlformats.org/officeDocument/2006/relationships/image" Target="../media/image50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0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57.png"/><Relationship Id="rId2" Type="http://schemas.openxmlformats.org/officeDocument/2006/relationships/image" Target="../media/image4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45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09.png"/><Relationship Id="rId2" Type="http://schemas.openxmlformats.org/officeDocument/2006/relationships/image" Target="../media/image50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516.png"/><Relationship Id="rId13" Type="http://schemas.openxmlformats.org/officeDocument/2006/relationships/image" Target="../media/image521.png"/><Relationship Id="rId18" Type="http://schemas.openxmlformats.org/officeDocument/2006/relationships/image" Target="../media/image522.png"/><Relationship Id="rId26" Type="http://schemas.openxmlformats.org/officeDocument/2006/relationships/image" Target="../media/image530.png"/><Relationship Id="rId3" Type="http://schemas.openxmlformats.org/officeDocument/2006/relationships/image" Target="../media/image511.png"/><Relationship Id="rId21" Type="http://schemas.openxmlformats.org/officeDocument/2006/relationships/image" Target="../media/image525.png"/><Relationship Id="rId7" Type="http://schemas.openxmlformats.org/officeDocument/2006/relationships/image" Target="../media/image515.png"/><Relationship Id="rId12" Type="http://schemas.openxmlformats.org/officeDocument/2006/relationships/image" Target="../media/image520.png"/><Relationship Id="rId17" Type="http://schemas.openxmlformats.org/officeDocument/2006/relationships/image" Target="../media/image115.png"/><Relationship Id="rId25" Type="http://schemas.openxmlformats.org/officeDocument/2006/relationships/image" Target="../media/image529.png"/><Relationship Id="rId2" Type="http://schemas.openxmlformats.org/officeDocument/2006/relationships/image" Target="../media/image510.png"/><Relationship Id="rId16" Type="http://schemas.openxmlformats.org/officeDocument/2006/relationships/image" Target="../media/image114.png"/><Relationship Id="rId20" Type="http://schemas.openxmlformats.org/officeDocument/2006/relationships/image" Target="../media/image524.png"/><Relationship Id="rId29" Type="http://schemas.openxmlformats.org/officeDocument/2006/relationships/image" Target="../media/image533.png"/><Relationship Id="rId1" Type="http://schemas.openxmlformats.org/officeDocument/2006/relationships/slideLayout" Target="../slideLayouts/slideLayout4.xml"/><Relationship Id="rId6" Type="http://schemas.openxmlformats.org/officeDocument/2006/relationships/image" Target="../media/image514.png"/><Relationship Id="rId11" Type="http://schemas.openxmlformats.org/officeDocument/2006/relationships/image" Target="../media/image519.png"/><Relationship Id="rId24" Type="http://schemas.openxmlformats.org/officeDocument/2006/relationships/image" Target="../media/image528.png"/><Relationship Id="rId5" Type="http://schemas.openxmlformats.org/officeDocument/2006/relationships/image" Target="../media/image513.png"/><Relationship Id="rId15" Type="http://schemas.openxmlformats.org/officeDocument/2006/relationships/image" Target="../media/image113.png"/><Relationship Id="rId23" Type="http://schemas.openxmlformats.org/officeDocument/2006/relationships/image" Target="../media/image527.png"/><Relationship Id="rId28" Type="http://schemas.openxmlformats.org/officeDocument/2006/relationships/image" Target="../media/image532.png"/><Relationship Id="rId10" Type="http://schemas.openxmlformats.org/officeDocument/2006/relationships/image" Target="../media/image518.png"/><Relationship Id="rId19" Type="http://schemas.openxmlformats.org/officeDocument/2006/relationships/image" Target="../media/image523.png"/><Relationship Id="rId31" Type="http://schemas.openxmlformats.org/officeDocument/2006/relationships/image" Target="../media/image535.png"/><Relationship Id="rId4" Type="http://schemas.openxmlformats.org/officeDocument/2006/relationships/image" Target="../media/image512.png"/><Relationship Id="rId9" Type="http://schemas.openxmlformats.org/officeDocument/2006/relationships/image" Target="../media/image517.png"/><Relationship Id="rId22" Type="http://schemas.openxmlformats.org/officeDocument/2006/relationships/image" Target="../media/image526.png"/><Relationship Id="rId27" Type="http://schemas.openxmlformats.org/officeDocument/2006/relationships/image" Target="../media/image531.png"/><Relationship Id="rId30" Type="http://schemas.openxmlformats.org/officeDocument/2006/relationships/image" Target="../media/image534.png"/></Relationships>
</file>

<file path=ppt/slides/_rels/slide73.xml.rels><?xml version="1.0" encoding="UTF-8" standalone="yes"?>
<Relationships xmlns="http://schemas.openxmlformats.org/package/2006/relationships"><Relationship Id="rId3" Type="http://schemas.openxmlformats.org/officeDocument/2006/relationships/hyperlink" Target="https://www.ifis.uni-luebeck.de/index.php?id=483" TargetMode="External"/><Relationship Id="rId7" Type="http://schemas.openxmlformats.org/officeDocument/2006/relationships/image" Target="../media/image540.png"/><Relationship Id="rId2" Type="http://schemas.openxmlformats.org/officeDocument/2006/relationships/image" Target="../media/image536.png"/><Relationship Id="rId1" Type="http://schemas.openxmlformats.org/officeDocument/2006/relationships/slideLayout" Target="../slideLayouts/slideLayout7.xml"/><Relationship Id="rId6" Type="http://schemas.openxmlformats.org/officeDocument/2006/relationships/image" Target="../media/image539.png"/><Relationship Id="rId5" Type="http://schemas.openxmlformats.org/officeDocument/2006/relationships/image" Target="../media/image538.png"/><Relationship Id="rId4" Type="http://schemas.openxmlformats.org/officeDocument/2006/relationships/image" Target="../media/image537.png"/></Relationships>
</file>

<file path=ppt/slides/_rels/slide74.xml.rels><?xml version="1.0" encoding="UTF-8" standalone="yes"?>
<Relationships xmlns="http://schemas.openxmlformats.org/package/2006/relationships"><Relationship Id="rId3" Type="http://schemas.openxmlformats.org/officeDocument/2006/relationships/image" Target="../media/image542.png"/><Relationship Id="rId2" Type="http://schemas.openxmlformats.org/officeDocument/2006/relationships/image" Target="../media/image54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548.png"/><Relationship Id="rId13" Type="http://schemas.openxmlformats.org/officeDocument/2006/relationships/image" Target="../media/image553.png"/><Relationship Id="rId18" Type="http://schemas.openxmlformats.org/officeDocument/2006/relationships/image" Target="../media/image558.png"/><Relationship Id="rId3" Type="http://schemas.openxmlformats.org/officeDocument/2006/relationships/image" Target="../media/image543.png"/><Relationship Id="rId7" Type="http://schemas.openxmlformats.org/officeDocument/2006/relationships/image" Target="../media/image547.png"/><Relationship Id="rId12" Type="http://schemas.openxmlformats.org/officeDocument/2006/relationships/image" Target="../media/image552.png"/><Relationship Id="rId17" Type="http://schemas.openxmlformats.org/officeDocument/2006/relationships/image" Target="../media/image557.png"/><Relationship Id="rId2" Type="http://schemas.openxmlformats.org/officeDocument/2006/relationships/image" Target="../media/image5420.png"/><Relationship Id="rId16" Type="http://schemas.openxmlformats.org/officeDocument/2006/relationships/image" Target="../media/image556.png"/><Relationship Id="rId1" Type="http://schemas.openxmlformats.org/officeDocument/2006/relationships/slideLayout" Target="../slideLayouts/slideLayout4.xml"/><Relationship Id="rId6" Type="http://schemas.openxmlformats.org/officeDocument/2006/relationships/image" Target="../media/image546.png"/><Relationship Id="rId11" Type="http://schemas.openxmlformats.org/officeDocument/2006/relationships/image" Target="../media/image551.png"/><Relationship Id="rId5" Type="http://schemas.openxmlformats.org/officeDocument/2006/relationships/image" Target="../media/image545.png"/><Relationship Id="rId15" Type="http://schemas.openxmlformats.org/officeDocument/2006/relationships/image" Target="../media/image555.png"/><Relationship Id="rId10" Type="http://schemas.openxmlformats.org/officeDocument/2006/relationships/image" Target="../media/image550.png"/><Relationship Id="rId4" Type="http://schemas.openxmlformats.org/officeDocument/2006/relationships/image" Target="../media/image544.png"/><Relationship Id="rId9" Type="http://schemas.openxmlformats.org/officeDocument/2006/relationships/image" Target="../media/image549.png"/><Relationship Id="rId14" Type="http://schemas.openxmlformats.org/officeDocument/2006/relationships/image" Target="../media/image554.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565.png"/><Relationship Id="rId13" Type="http://schemas.openxmlformats.org/officeDocument/2006/relationships/image" Target="../media/image570.png"/><Relationship Id="rId18" Type="http://schemas.openxmlformats.org/officeDocument/2006/relationships/image" Target="../media/image574.png"/><Relationship Id="rId3" Type="http://schemas.openxmlformats.org/officeDocument/2006/relationships/image" Target="../media/image560.png"/><Relationship Id="rId7" Type="http://schemas.openxmlformats.org/officeDocument/2006/relationships/image" Target="../media/image564.png"/><Relationship Id="rId12" Type="http://schemas.openxmlformats.org/officeDocument/2006/relationships/image" Target="../media/image569.png"/><Relationship Id="rId17" Type="http://schemas.openxmlformats.org/officeDocument/2006/relationships/image" Target="../media/image557.png"/><Relationship Id="rId2" Type="http://schemas.openxmlformats.org/officeDocument/2006/relationships/image" Target="../media/image559.png"/><Relationship Id="rId16" Type="http://schemas.openxmlformats.org/officeDocument/2006/relationships/image" Target="../media/image573.png"/><Relationship Id="rId1" Type="http://schemas.openxmlformats.org/officeDocument/2006/relationships/slideLayout" Target="../slideLayouts/slideLayout4.xml"/><Relationship Id="rId6" Type="http://schemas.openxmlformats.org/officeDocument/2006/relationships/image" Target="../media/image563.png"/><Relationship Id="rId11" Type="http://schemas.openxmlformats.org/officeDocument/2006/relationships/image" Target="../media/image568.png"/><Relationship Id="rId5" Type="http://schemas.openxmlformats.org/officeDocument/2006/relationships/image" Target="../media/image562.png"/><Relationship Id="rId15" Type="http://schemas.openxmlformats.org/officeDocument/2006/relationships/image" Target="../media/image572.png"/><Relationship Id="rId10" Type="http://schemas.openxmlformats.org/officeDocument/2006/relationships/image" Target="../media/image567.png"/><Relationship Id="rId19" Type="http://schemas.openxmlformats.org/officeDocument/2006/relationships/image" Target="../media/image575.png"/><Relationship Id="rId4" Type="http://schemas.openxmlformats.org/officeDocument/2006/relationships/image" Target="../media/image561.png"/><Relationship Id="rId9" Type="http://schemas.openxmlformats.org/officeDocument/2006/relationships/image" Target="../media/image566.png"/><Relationship Id="rId14" Type="http://schemas.openxmlformats.org/officeDocument/2006/relationships/image" Target="../media/image57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583.png"/><Relationship Id="rId13" Type="http://schemas.openxmlformats.org/officeDocument/2006/relationships/image" Target="../media/image588.png"/><Relationship Id="rId3" Type="http://schemas.openxmlformats.org/officeDocument/2006/relationships/image" Target="../media/image577.png"/><Relationship Id="rId7" Type="http://schemas.openxmlformats.org/officeDocument/2006/relationships/image" Target="../media/image582.png"/><Relationship Id="rId12" Type="http://schemas.openxmlformats.org/officeDocument/2006/relationships/image" Target="../media/image587.png"/><Relationship Id="rId2" Type="http://schemas.openxmlformats.org/officeDocument/2006/relationships/image" Target="../media/image576.png"/><Relationship Id="rId16" Type="http://schemas.openxmlformats.org/officeDocument/2006/relationships/image" Target="../media/image591.png"/><Relationship Id="rId1" Type="http://schemas.openxmlformats.org/officeDocument/2006/relationships/slideLayout" Target="../slideLayouts/slideLayout2.xml"/><Relationship Id="rId6" Type="http://schemas.openxmlformats.org/officeDocument/2006/relationships/image" Target="../media/image581.png"/><Relationship Id="rId11" Type="http://schemas.openxmlformats.org/officeDocument/2006/relationships/image" Target="../media/image586.png"/><Relationship Id="rId5" Type="http://schemas.openxmlformats.org/officeDocument/2006/relationships/image" Target="../media/image579.png"/><Relationship Id="rId15" Type="http://schemas.openxmlformats.org/officeDocument/2006/relationships/image" Target="../media/image590.png"/><Relationship Id="rId10" Type="http://schemas.openxmlformats.org/officeDocument/2006/relationships/image" Target="../media/image585.png"/><Relationship Id="rId4" Type="http://schemas.openxmlformats.org/officeDocument/2006/relationships/image" Target="../media/image578.png"/><Relationship Id="rId9" Type="http://schemas.openxmlformats.org/officeDocument/2006/relationships/image" Target="../media/image584.png"/><Relationship Id="rId14" Type="http://schemas.openxmlformats.org/officeDocument/2006/relationships/image" Target="../media/image58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93.png"/><Relationship Id="rId2" Type="http://schemas.openxmlformats.org/officeDocument/2006/relationships/image" Target="../media/image592.png"/><Relationship Id="rId1" Type="http://schemas.openxmlformats.org/officeDocument/2006/relationships/slideLayout" Target="../slideLayouts/slideLayout2.xml"/><Relationship Id="rId4" Type="http://schemas.openxmlformats.org/officeDocument/2006/relationships/image" Target="../media/image594.png"/></Relationships>
</file>

<file path=ppt/slides/_rels/slide85.xml.rels><?xml version="1.0" encoding="UTF-8" standalone="yes"?>
<Relationships xmlns="http://schemas.openxmlformats.org/package/2006/relationships"><Relationship Id="rId3" Type="http://schemas.openxmlformats.org/officeDocument/2006/relationships/image" Target="../media/image596.png"/><Relationship Id="rId2" Type="http://schemas.openxmlformats.org/officeDocument/2006/relationships/image" Target="../media/image595.png"/><Relationship Id="rId1" Type="http://schemas.openxmlformats.org/officeDocument/2006/relationships/slideLayout" Target="../slideLayouts/slideLayout2.xml"/><Relationship Id="rId4" Type="http://schemas.openxmlformats.org/officeDocument/2006/relationships/image" Target="../media/image597.png"/></Relationships>
</file>

<file path=ppt/slides/_rels/slide86.xml.rels><?xml version="1.0" encoding="UTF-8" standalone="yes"?>
<Relationships xmlns="http://schemas.openxmlformats.org/package/2006/relationships"><Relationship Id="rId2" Type="http://schemas.openxmlformats.org/officeDocument/2006/relationships/image" Target="../media/image596.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599.png"/><Relationship Id="rId1" Type="http://schemas.openxmlformats.org/officeDocument/2006/relationships/slideLayout" Target="../slideLayouts/slideLayout2.xml"/><Relationship Id="rId4" Type="http://schemas.openxmlformats.org/officeDocument/2006/relationships/image" Target="../media/image601.png"/></Relationships>
</file>

<file path=ppt/slides/_rels/slide88.xml.rels><?xml version="1.0" encoding="UTF-8" standalone="yes"?>
<Relationships xmlns="http://schemas.openxmlformats.org/package/2006/relationships"><Relationship Id="rId3" Type="http://schemas.openxmlformats.org/officeDocument/2006/relationships/image" Target="../media/image603.png"/><Relationship Id="rId2" Type="http://schemas.openxmlformats.org/officeDocument/2006/relationships/image" Target="../media/image602.png"/><Relationship Id="rId1" Type="http://schemas.openxmlformats.org/officeDocument/2006/relationships/slideLayout" Target="../slideLayouts/slideLayout2.xml"/><Relationship Id="rId4" Type="http://schemas.openxmlformats.org/officeDocument/2006/relationships/image" Target="../media/image604.png"/></Relationships>
</file>

<file path=ppt/slides/_rels/slide89.xml.rels><?xml version="1.0" encoding="UTF-8" standalone="yes"?>
<Relationships xmlns="http://schemas.openxmlformats.org/package/2006/relationships"><Relationship Id="rId3" Type="http://schemas.openxmlformats.org/officeDocument/2006/relationships/image" Target="../media/image603.png"/><Relationship Id="rId2" Type="http://schemas.openxmlformats.org/officeDocument/2006/relationships/image" Target="../media/image605.png"/><Relationship Id="rId1" Type="http://schemas.openxmlformats.org/officeDocument/2006/relationships/slideLayout" Target="../slideLayouts/slideLayout2.xml"/><Relationship Id="rId5" Type="http://schemas.openxmlformats.org/officeDocument/2006/relationships/image" Target="../media/image607.png"/><Relationship Id="rId4" Type="http://schemas.openxmlformats.org/officeDocument/2006/relationships/image" Target="../media/image60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97.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98.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616.png"/><Relationship Id="rId3" Type="http://schemas.openxmlformats.org/officeDocument/2006/relationships/image" Target="../media/image611.png"/><Relationship Id="rId7" Type="http://schemas.openxmlformats.org/officeDocument/2006/relationships/image" Target="../media/image615.png"/><Relationship Id="rId2" Type="http://schemas.openxmlformats.org/officeDocument/2006/relationships/image" Target="../media/image610.png"/><Relationship Id="rId1" Type="http://schemas.openxmlformats.org/officeDocument/2006/relationships/slideLayout" Target="../slideLayouts/slideLayout2.xml"/><Relationship Id="rId6" Type="http://schemas.openxmlformats.org/officeDocument/2006/relationships/image" Target="../media/image614.png"/><Relationship Id="rId5" Type="http://schemas.openxmlformats.org/officeDocument/2006/relationships/image" Target="../media/image613.png"/><Relationship Id="rId4" Type="http://schemas.openxmlformats.org/officeDocument/2006/relationships/image" Target="../media/image612.png"/><Relationship Id="rId9" Type="http://schemas.openxmlformats.org/officeDocument/2006/relationships/image" Target="../media/image617.png"/></Relationships>
</file>

<file path=ppt/slides/_rels/slide93.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599.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583.png"/><Relationship Id="rId13" Type="http://schemas.openxmlformats.org/officeDocument/2006/relationships/image" Target="../media/image588.png"/><Relationship Id="rId3" Type="http://schemas.openxmlformats.org/officeDocument/2006/relationships/image" Target="../media/image577.png"/><Relationship Id="rId7" Type="http://schemas.openxmlformats.org/officeDocument/2006/relationships/image" Target="../media/image582.png"/><Relationship Id="rId12" Type="http://schemas.openxmlformats.org/officeDocument/2006/relationships/image" Target="../media/image587.png"/><Relationship Id="rId2" Type="http://schemas.openxmlformats.org/officeDocument/2006/relationships/image" Target="../media/image576.png"/><Relationship Id="rId16" Type="http://schemas.openxmlformats.org/officeDocument/2006/relationships/image" Target="../media/image591.png"/><Relationship Id="rId1" Type="http://schemas.openxmlformats.org/officeDocument/2006/relationships/slideLayout" Target="../slideLayouts/slideLayout2.xml"/><Relationship Id="rId6" Type="http://schemas.openxmlformats.org/officeDocument/2006/relationships/image" Target="../media/image581.png"/><Relationship Id="rId11" Type="http://schemas.openxmlformats.org/officeDocument/2006/relationships/image" Target="../media/image586.png"/><Relationship Id="rId5" Type="http://schemas.openxmlformats.org/officeDocument/2006/relationships/image" Target="../media/image579.png"/><Relationship Id="rId15" Type="http://schemas.openxmlformats.org/officeDocument/2006/relationships/image" Target="../media/image590.png"/><Relationship Id="rId10" Type="http://schemas.openxmlformats.org/officeDocument/2006/relationships/image" Target="../media/image585.png"/><Relationship Id="rId4" Type="http://schemas.openxmlformats.org/officeDocument/2006/relationships/image" Target="../media/image578.png"/><Relationship Id="rId9" Type="http://schemas.openxmlformats.org/officeDocument/2006/relationships/image" Target="../media/image584.png"/><Relationship Id="rId14" Type="http://schemas.openxmlformats.org/officeDocument/2006/relationships/image" Target="../media/image58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16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4BE2-80DA-4241-AF62-CB1542C63363}"/>
              </a:ext>
            </a:extLst>
          </p:cNvPr>
          <p:cNvSpPr>
            <a:spLocks noGrp="1"/>
          </p:cNvSpPr>
          <p:nvPr>
            <p:ph type="ctrTitle"/>
          </p:nvPr>
        </p:nvSpPr>
        <p:spPr/>
        <p:txBody>
          <a:bodyPr>
            <a:normAutofit fontScale="90000"/>
          </a:bodyPr>
          <a:lstStyle/>
          <a:p>
            <a:r>
              <a:rPr lang="en-GB" sz="4000" dirty="0"/>
              <a:t>Intelligent Agents:</a:t>
            </a:r>
            <a:br>
              <a:rPr lang="en-GB" sz="4000" dirty="0"/>
            </a:br>
            <a:r>
              <a:rPr lang="en-GB" sz="4000" dirty="0"/>
              <a:t>Web-mining Agents</a:t>
            </a:r>
            <a:br>
              <a:rPr lang="en-GB" sz="4000" dirty="0"/>
            </a:br>
            <a:br>
              <a:rPr lang="en-GB" sz="4400" dirty="0"/>
            </a:br>
            <a:r>
              <a:rPr lang="en-GB" sz="5300" dirty="0"/>
              <a:t>Probabilistic Graphical Models</a:t>
            </a:r>
            <a:endParaRPr lang="en-GB" dirty="0"/>
          </a:p>
        </p:txBody>
      </p:sp>
      <p:sp>
        <p:nvSpPr>
          <p:cNvPr id="3" name="Subtitle 2">
            <a:extLst>
              <a:ext uri="{FF2B5EF4-FFF2-40B4-BE49-F238E27FC236}">
                <a16:creationId xmlns:a16="http://schemas.microsoft.com/office/drawing/2014/main" id="{36884F53-43C7-8041-BB5E-42EFDC745B7F}"/>
              </a:ext>
            </a:extLst>
          </p:cNvPr>
          <p:cNvSpPr>
            <a:spLocks noGrp="1"/>
          </p:cNvSpPr>
          <p:nvPr>
            <p:ph type="subTitle" idx="1"/>
          </p:nvPr>
        </p:nvSpPr>
        <p:spPr/>
        <p:txBody>
          <a:bodyPr>
            <a:normAutofit/>
          </a:bodyPr>
          <a:lstStyle/>
          <a:p>
            <a:r>
              <a:rPr lang="en-GB" sz="3200" dirty="0"/>
              <a:t>Sequential Models &amp; Inference</a:t>
            </a:r>
          </a:p>
        </p:txBody>
      </p:sp>
      <p:sp>
        <p:nvSpPr>
          <p:cNvPr id="5" name="Text Placeholder 4">
            <a:extLst>
              <a:ext uri="{FF2B5EF4-FFF2-40B4-BE49-F238E27FC236}">
                <a16:creationId xmlns:a16="http://schemas.microsoft.com/office/drawing/2014/main" id="{A05C149E-328F-5146-8520-C7F601EE3733}"/>
              </a:ext>
            </a:extLst>
          </p:cNvPr>
          <p:cNvSpPr>
            <a:spLocks noGrp="1"/>
          </p:cNvSpPr>
          <p:nvPr>
            <p:ph type="body" sz="quarter" idx="10"/>
          </p:nvPr>
        </p:nvSpPr>
        <p:spPr/>
        <p:txBody>
          <a:bodyPr/>
          <a:lstStyle/>
          <a:p>
            <a:r>
              <a:rPr lang="en-GB" dirty="0"/>
              <a:t>Tanya Braun</a:t>
            </a:r>
          </a:p>
        </p:txBody>
      </p:sp>
    </p:spTree>
    <p:extLst>
      <p:ext uri="{BB962C8B-B14F-4D97-AF65-F5344CB8AC3E}">
        <p14:creationId xmlns:p14="http://schemas.microsoft.com/office/powerpoint/2010/main" val="254772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AB564-862B-0F4C-8755-F9996F4C7024}"/>
              </a:ext>
            </a:extLst>
          </p:cNvPr>
          <p:cNvSpPr>
            <a:spLocks noGrp="1"/>
          </p:cNvSpPr>
          <p:nvPr>
            <p:ph type="title"/>
          </p:nvPr>
        </p:nvSpPr>
        <p:spPr/>
        <p:txBody>
          <a:bodyPr/>
          <a:lstStyle/>
          <a:p>
            <a:r>
              <a:rPr lang="en-GB" dirty="0"/>
              <a:t>Step/Time-indexed PRVs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3D0AEDD-62E6-4C44-8421-23D9460E8F62}"/>
                  </a:ext>
                </a:extLst>
              </p:cNvPr>
              <p:cNvSpPr>
                <a:spLocks noGrp="1"/>
              </p:cNvSpPr>
              <p:nvPr>
                <p:ph idx="1"/>
              </p:nvPr>
            </p:nvSpPr>
            <p:spPr>
              <a:xfrm>
                <a:off x="628650" y="1158240"/>
                <a:ext cx="7958002" cy="5018723"/>
              </a:xfrm>
            </p:spPr>
            <p:txBody>
              <a:bodyPr/>
              <a:lstStyle/>
              <a:p>
                <a:r>
                  <a:rPr lang="en-GB" dirty="0"/>
                  <a:t>PRVs get an index referring to its position in the sequence of states/time</a:t>
                </a:r>
              </a:p>
              <a:p>
                <a:pPr lvl="1"/>
                <a:r>
                  <a:rPr lang="en-GB" dirty="0"/>
                  <a:t>Previous version: </a:t>
                </a:r>
                <a14:m>
                  <m:oMath xmlns:m="http://schemas.openxmlformats.org/officeDocument/2006/math">
                    <m:r>
                      <a:rPr lang="de-DE" b="0" i="1" dirty="0" smtClean="0">
                        <a:latin typeface="Cambria Math" panose="02040503050406030204" pitchFamily="18" charset="0"/>
                      </a:rPr>
                      <m:t>𝐴</m:t>
                    </m:r>
                    <m:r>
                      <a:rPr lang="de-DE" b="0" i="1" dirty="0" smtClean="0">
                        <a:latin typeface="Cambria Math" panose="02040503050406030204" pitchFamily="18" charset="0"/>
                      </a:rPr>
                      <m:t>=</m:t>
                    </m:r>
                    <m:r>
                      <a:rPr lang="de-DE" b="0" i="1" dirty="0" smtClean="0">
                        <a:latin typeface="Cambria Math" panose="02040503050406030204" pitchFamily="18" charset="0"/>
                      </a:rPr>
                      <m:t>𝑅</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𝑛</m:t>
                            </m:r>
                          </m:sub>
                        </m:sSub>
                      </m:e>
                    </m:d>
                  </m:oMath>
                </a14:m>
                <a:endParaRPr lang="en-GB" dirty="0"/>
              </a:p>
              <a:p>
                <a:pPr lvl="2"/>
                <a:r>
                  <a:rPr lang="en-GB" dirty="0"/>
                  <a:t>Combination of a randvar name </a:t>
                </a:r>
                <a14:m>
                  <m:oMath xmlns:m="http://schemas.openxmlformats.org/officeDocument/2006/math">
                    <m:r>
                      <a:rPr lang="de-DE" i="1" dirty="0">
                        <a:latin typeface="Cambria Math" panose="02040503050406030204" pitchFamily="18" charset="0"/>
                      </a:rPr>
                      <m:t>𝑅</m:t>
                    </m:r>
                  </m:oMath>
                </a14:m>
                <a:r>
                  <a:rPr lang="en-GB" dirty="0"/>
                  <a:t> and </a:t>
                </a:r>
                <a14:m>
                  <m:oMath xmlns:m="http://schemas.openxmlformats.org/officeDocument/2006/math">
                    <m:r>
                      <a:rPr lang="de-DE" i="1" dirty="0">
                        <a:latin typeface="Cambria Math" panose="02040503050406030204" pitchFamily="18" charset="0"/>
                      </a:rPr>
                      <m:t>𝑛</m:t>
                    </m:r>
                  </m:oMath>
                </a14:m>
                <a:r>
                  <a:rPr lang="en-GB" dirty="0"/>
                  <a:t> logvars</a:t>
                </a:r>
                <a:r>
                  <a:rPr lang="de-DE" dirty="0"/>
                  <a:t>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𝑋</m:t>
                        </m:r>
                      </m:e>
                      <m:sub>
                        <m:r>
                          <a:rPr lang="de-DE" b="0" i="1" dirty="0" smtClean="0">
                            <a:latin typeface="Cambria Math" panose="02040503050406030204" pitchFamily="18" charset="0"/>
                          </a:rPr>
                          <m:t>𝑖</m:t>
                        </m:r>
                      </m:sub>
                    </m:sSub>
                  </m:oMath>
                </a14:m>
                <a:endParaRPr lang="en-GB" dirty="0"/>
              </a:p>
              <a:p>
                <a:pPr lvl="3"/>
                <a:r>
                  <a:rPr lang="en-GB" dirty="0"/>
                  <a:t>If </a:t>
                </a:r>
                <a14:m>
                  <m:oMath xmlns:m="http://schemas.openxmlformats.org/officeDocument/2006/math">
                    <m:r>
                      <a:rPr lang="de-DE" i="1" dirty="0">
                        <a:latin typeface="Cambria Math" panose="02040503050406030204" pitchFamily="18" charset="0"/>
                      </a:rPr>
                      <m:t>𝑛</m:t>
                    </m:r>
                    <m:r>
                      <a:rPr lang="de-DE" b="0" i="1" dirty="0" smtClean="0">
                        <a:latin typeface="Cambria Math" panose="02040503050406030204" pitchFamily="18" charset="0"/>
                      </a:rPr>
                      <m:t>=0</m:t>
                    </m:r>
                  </m:oMath>
                </a14:m>
                <a:r>
                  <a:rPr lang="en-GB" dirty="0"/>
                  <a:t>: </a:t>
                </a:r>
                <a14:m>
                  <m:oMath xmlns:m="http://schemas.openxmlformats.org/officeDocument/2006/math">
                    <m:r>
                      <a:rPr lang="de-DE" i="1" dirty="0">
                        <a:latin typeface="Cambria Math" panose="02040503050406030204" pitchFamily="18" charset="0"/>
                      </a:rPr>
                      <m:t>𝐴</m:t>
                    </m:r>
                    <m:r>
                      <a:rPr lang="de-DE" i="1" dirty="0">
                        <a:latin typeface="Cambria Math" panose="02040503050406030204" pitchFamily="18" charset="0"/>
                      </a:rPr>
                      <m:t>=</m:t>
                    </m:r>
                    <m:r>
                      <a:rPr lang="de-DE" i="1" dirty="0">
                        <a:latin typeface="Cambria Math" panose="02040503050406030204" pitchFamily="18" charset="0"/>
                      </a:rPr>
                      <m:t>𝑅</m:t>
                    </m:r>
                  </m:oMath>
                </a14:m>
                <a:r>
                  <a:rPr lang="en-GB" dirty="0"/>
                  <a:t> constitutes a propositional randvar</a:t>
                </a:r>
              </a:p>
              <a:p>
                <a:pPr lvl="1"/>
                <a:r>
                  <a:rPr lang="en-GB" dirty="0"/>
                  <a:t>Sequential version: </a:t>
                </a:r>
                <a14:m>
                  <m:oMath xmlns:m="http://schemas.openxmlformats.org/officeDocument/2006/math">
                    <m:sSub>
                      <m:sSubPr>
                        <m:ctrlPr>
                          <a:rPr lang="de-DE" b="0" i="1" dirty="0" smtClean="0">
                            <a:solidFill>
                              <a:schemeClr val="accent1"/>
                            </a:solidFill>
                            <a:latin typeface="Cambria Math" panose="02040503050406030204" pitchFamily="18" charset="0"/>
                          </a:rPr>
                        </m:ctrlPr>
                      </m:sSubPr>
                      <m:e>
                        <m:r>
                          <a:rPr lang="de-DE" i="1" dirty="0">
                            <a:solidFill>
                              <a:schemeClr val="accent1"/>
                            </a:solidFill>
                            <a:latin typeface="Cambria Math" panose="02040503050406030204" pitchFamily="18" charset="0"/>
                          </a:rPr>
                          <m:t>𝐴</m:t>
                        </m:r>
                      </m:e>
                      <m:sub>
                        <m:r>
                          <a:rPr lang="de-DE" b="0" i="1" dirty="0" smtClean="0">
                            <a:solidFill>
                              <a:schemeClr val="accent1"/>
                            </a:solidFill>
                            <a:latin typeface="Cambria Math" panose="02040503050406030204" pitchFamily="18" charset="0"/>
                          </a:rPr>
                          <m:t>𝑡</m:t>
                        </m:r>
                      </m:sub>
                    </m:sSub>
                    <m:r>
                      <a:rPr lang="de-DE" i="1" dirty="0">
                        <a:solidFill>
                          <a:schemeClr val="accent1"/>
                        </a:solidFill>
                        <a:latin typeface="Cambria Math" panose="02040503050406030204" pitchFamily="18" charset="0"/>
                      </a:rPr>
                      <m:t>=</m:t>
                    </m:r>
                    <m:r>
                      <a:rPr lang="de-DE" b="0" i="1" dirty="0" smtClean="0">
                        <a:solidFill>
                          <a:schemeClr val="accent1"/>
                        </a:solidFill>
                        <a:latin typeface="Cambria Math" panose="02040503050406030204" pitchFamily="18" charset="0"/>
                      </a:rPr>
                      <m:t>𝑅</m:t>
                    </m:r>
                    <m:sSub>
                      <m:sSubPr>
                        <m:ctrlPr>
                          <a:rPr lang="de-DE" b="0" i="1" dirty="0" smtClean="0">
                            <a:solidFill>
                              <a:schemeClr val="accent1"/>
                            </a:solidFill>
                            <a:latin typeface="Cambria Math" panose="02040503050406030204" pitchFamily="18" charset="0"/>
                          </a:rPr>
                        </m:ctrlPr>
                      </m:sSubPr>
                      <m:e>
                        <m:d>
                          <m:dPr>
                            <m:ctrlPr>
                              <a:rPr lang="de-DE" i="1" dirty="0">
                                <a:solidFill>
                                  <a:schemeClr val="accent1"/>
                                </a:solidFill>
                                <a:latin typeface="Cambria Math" panose="02040503050406030204" pitchFamily="18" charset="0"/>
                              </a:rPr>
                            </m:ctrlPr>
                          </m:dPr>
                          <m:e>
                            <m:sSup>
                              <m:sSupPr>
                                <m:ctrlPr>
                                  <a:rPr lang="de-DE" b="0" i="1" dirty="0" smtClean="0">
                                    <a:solidFill>
                                      <a:schemeClr val="accent1"/>
                                    </a:solidFill>
                                    <a:latin typeface="Cambria Math" panose="02040503050406030204" pitchFamily="18" charset="0"/>
                                  </a:rPr>
                                </m:ctrlPr>
                              </m:sSupPr>
                              <m:e>
                                <m:r>
                                  <a:rPr lang="de-DE" b="0" i="1" dirty="0" smtClean="0">
                                    <a:solidFill>
                                      <a:schemeClr val="accent1"/>
                                    </a:solidFill>
                                    <a:latin typeface="Cambria Math" panose="02040503050406030204" pitchFamily="18" charset="0"/>
                                  </a:rPr>
                                  <m:t>𝑋</m:t>
                                </m:r>
                              </m:e>
                              <m:sup>
                                <m:r>
                                  <a:rPr lang="de-DE" b="0" i="1" dirty="0" smtClean="0">
                                    <a:solidFill>
                                      <a:schemeClr val="accent1"/>
                                    </a:solidFill>
                                    <a:latin typeface="Cambria Math" panose="02040503050406030204" pitchFamily="18" charset="0"/>
                                  </a:rPr>
                                  <m:t>1</m:t>
                                </m:r>
                              </m:sup>
                            </m:sSup>
                            <m:r>
                              <a:rPr lang="de-DE" i="1" dirty="0">
                                <a:solidFill>
                                  <a:schemeClr val="accent1"/>
                                </a:solidFill>
                                <a:latin typeface="Cambria Math" panose="02040503050406030204" pitchFamily="18" charset="0"/>
                              </a:rPr>
                              <m:t>,…, </m:t>
                            </m:r>
                            <m:sSup>
                              <m:sSupPr>
                                <m:ctrlPr>
                                  <a:rPr lang="de-DE" i="1" dirty="0">
                                    <a:solidFill>
                                      <a:schemeClr val="accent1"/>
                                    </a:solidFill>
                                    <a:latin typeface="Cambria Math" panose="02040503050406030204" pitchFamily="18" charset="0"/>
                                  </a:rPr>
                                </m:ctrlPr>
                              </m:sSupPr>
                              <m:e>
                                <m:r>
                                  <a:rPr lang="de-DE" b="0" i="1" dirty="0" smtClean="0">
                                    <a:solidFill>
                                      <a:schemeClr val="accent1"/>
                                    </a:solidFill>
                                    <a:latin typeface="Cambria Math" panose="02040503050406030204" pitchFamily="18" charset="0"/>
                                  </a:rPr>
                                  <m:t>𝑋</m:t>
                                </m:r>
                              </m:e>
                              <m:sup>
                                <m:r>
                                  <a:rPr lang="de-DE" b="0" i="1" dirty="0" smtClean="0">
                                    <a:solidFill>
                                      <a:schemeClr val="accent1"/>
                                    </a:solidFill>
                                    <a:latin typeface="Cambria Math" panose="02040503050406030204" pitchFamily="18" charset="0"/>
                                  </a:rPr>
                                  <m:t>𝑛</m:t>
                                </m:r>
                              </m:sup>
                            </m:sSup>
                          </m:e>
                        </m:d>
                      </m:e>
                      <m:sub>
                        <m:r>
                          <a:rPr lang="de-DE" b="0" i="1" dirty="0" smtClean="0">
                            <a:solidFill>
                              <a:schemeClr val="accent1"/>
                            </a:solidFill>
                            <a:latin typeface="Cambria Math" panose="02040503050406030204" pitchFamily="18" charset="0"/>
                          </a:rPr>
                          <m:t>𝑡</m:t>
                        </m:r>
                      </m:sub>
                    </m:sSub>
                  </m:oMath>
                </a14:m>
                <a:endParaRPr lang="en-GB" dirty="0"/>
              </a:p>
              <a:p>
                <a:pPr lvl="2"/>
                <a:r>
                  <a:rPr lang="en-GB" i="1" dirty="0"/>
                  <a:t>Sequential indices as subscript, other indices as superscript</a:t>
                </a:r>
                <a:endParaRPr lang="en-GB" dirty="0"/>
              </a:p>
              <a:p>
                <a:pPr lvl="2"/>
                <a:r>
                  <a:rPr lang="en-GB" dirty="0"/>
                  <a:t>Combination of a randvar name </a:t>
                </a:r>
                <a14:m>
                  <m:oMath xmlns:m="http://schemas.openxmlformats.org/officeDocument/2006/math">
                    <m:r>
                      <a:rPr lang="de-DE" i="1" dirty="0">
                        <a:latin typeface="Cambria Math" panose="02040503050406030204" pitchFamily="18" charset="0"/>
                      </a:rPr>
                      <m:t>𝑅</m:t>
                    </m:r>
                  </m:oMath>
                </a14:m>
                <a:r>
                  <a:rPr lang="en-GB" dirty="0"/>
                  <a:t> and </a:t>
                </a:r>
                <a14:m>
                  <m:oMath xmlns:m="http://schemas.openxmlformats.org/officeDocument/2006/math">
                    <m:r>
                      <a:rPr lang="de-DE" i="1" dirty="0">
                        <a:latin typeface="Cambria Math" panose="02040503050406030204" pitchFamily="18" charset="0"/>
                      </a:rPr>
                      <m:t>𝑛</m:t>
                    </m:r>
                  </m:oMath>
                </a14:m>
                <a:r>
                  <a:rPr lang="en-GB" dirty="0"/>
                  <a:t> logvars</a:t>
                </a:r>
                <a:r>
                  <a:rPr lang="de-DE" dirty="0"/>
                  <a:t>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𝑋</m:t>
                        </m:r>
                      </m:e>
                      <m:sub>
                        <m:r>
                          <a:rPr lang="de-DE" i="1" dirty="0">
                            <a:latin typeface="Cambria Math" panose="02040503050406030204" pitchFamily="18" charset="0"/>
                          </a:rPr>
                          <m:t>𝑖</m:t>
                        </m:r>
                      </m:sub>
                    </m:sSub>
                  </m:oMath>
                </a14:m>
                <a:r>
                  <a:rPr lang="en-GB" dirty="0"/>
                  <a:t> and an </a:t>
                </a:r>
                <a:br>
                  <a:rPr lang="en-GB" dirty="0"/>
                </a:br>
                <a:r>
                  <a:rPr lang="en-GB" dirty="0"/>
                  <a:t>index </a:t>
                </a:r>
                <a14:m>
                  <m:oMath xmlns:m="http://schemas.openxmlformats.org/officeDocument/2006/math">
                    <m:r>
                      <a:rPr lang="en-GB" i="1" dirty="0" smtClean="0">
                        <a:latin typeface="Cambria Math" panose="02040503050406030204" pitchFamily="18" charset="0"/>
                      </a:rPr>
                      <m:t>𝑡</m:t>
                    </m:r>
                  </m:oMath>
                </a14:m>
                <a:endParaRPr lang="en-GB" dirty="0"/>
              </a:p>
              <a:p>
                <a:pPr lvl="3"/>
                <a:r>
                  <a:rPr lang="en-GB" dirty="0"/>
                  <a:t>If </a:t>
                </a:r>
                <a14:m>
                  <m:oMath xmlns:m="http://schemas.openxmlformats.org/officeDocument/2006/math">
                    <m:r>
                      <a:rPr lang="de-DE" i="1" dirty="0">
                        <a:latin typeface="Cambria Math" panose="02040503050406030204" pitchFamily="18" charset="0"/>
                      </a:rPr>
                      <m:t>𝑛</m:t>
                    </m:r>
                    <m:r>
                      <a:rPr lang="de-DE" i="1" dirty="0">
                        <a:latin typeface="Cambria Math" panose="02040503050406030204" pitchFamily="18" charset="0"/>
                      </a:rPr>
                      <m:t>=0</m:t>
                    </m:r>
                  </m:oMath>
                </a14:m>
                <a:r>
                  <a:rPr lang="en-GB" dirty="0"/>
                  <a:t>: </a:t>
                </a:r>
                <a14:m>
                  <m:oMath xmlns:m="http://schemas.openxmlformats.org/officeDocument/2006/math">
                    <m:sSub>
                      <m:sSubPr>
                        <m:ctrlPr>
                          <a:rPr lang="de-DE" b="0" i="1" dirty="0" smtClean="0">
                            <a:latin typeface="Cambria Math" panose="02040503050406030204" pitchFamily="18" charset="0"/>
                          </a:rPr>
                        </m:ctrlPr>
                      </m:sSubPr>
                      <m:e>
                        <m:r>
                          <a:rPr lang="de-DE" i="1" dirty="0">
                            <a:latin typeface="Cambria Math" panose="02040503050406030204" pitchFamily="18" charset="0"/>
                          </a:rPr>
                          <m:t>𝐴</m:t>
                        </m:r>
                      </m:e>
                      <m:sub>
                        <m:r>
                          <a:rPr lang="de-DE" b="0" i="1" dirty="0" smtClean="0">
                            <a:latin typeface="Cambria Math" panose="02040503050406030204" pitchFamily="18" charset="0"/>
                          </a:rPr>
                          <m:t>𝑡</m:t>
                        </m:r>
                      </m:sub>
                    </m:sSub>
                    <m:r>
                      <a:rPr lang="de-DE" i="1" dirty="0">
                        <a:latin typeface="Cambria Math" panose="02040503050406030204" pitchFamily="18" charset="0"/>
                      </a:rPr>
                      <m:t>=</m:t>
                    </m:r>
                    <m:sSub>
                      <m:sSubPr>
                        <m:ctrlPr>
                          <a:rPr lang="de-DE" b="0" i="1" dirty="0" smtClean="0">
                            <a:latin typeface="Cambria Math" panose="02040503050406030204" pitchFamily="18" charset="0"/>
                          </a:rPr>
                        </m:ctrlPr>
                      </m:sSubPr>
                      <m:e>
                        <m:r>
                          <a:rPr lang="de-DE" i="1" dirty="0">
                            <a:latin typeface="Cambria Math" panose="02040503050406030204" pitchFamily="18" charset="0"/>
                          </a:rPr>
                          <m:t>𝑅</m:t>
                        </m:r>
                      </m:e>
                      <m:sub>
                        <m:r>
                          <a:rPr lang="de-DE" b="0" i="1" dirty="0" smtClean="0">
                            <a:latin typeface="Cambria Math" panose="02040503050406030204" pitchFamily="18" charset="0"/>
                          </a:rPr>
                          <m:t>𝑡</m:t>
                        </m:r>
                      </m:sub>
                    </m:sSub>
                  </m:oMath>
                </a14:m>
                <a:r>
                  <a:rPr lang="en-GB" dirty="0"/>
                  <a:t> constitutes a propositional randvar indexed by </a:t>
                </a:r>
                <a14:m>
                  <m:oMath xmlns:m="http://schemas.openxmlformats.org/officeDocument/2006/math">
                    <m:r>
                      <a:rPr lang="en-GB" i="1" dirty="0" smtClean="0">
                        <a:latin typeface="Cambria Math" panose="02040503050406030204" pitchFamily="18" charset="0"/>
                      </a:rPr>
                      <m:t>𝑡</m:t>
                    </m:r>
                  </m:oMath>
                </a14:m>
                <a:endParaRPr lang="en-GB" dirty="0"/>
              </a:p>
              <a:p>
                <a:pPr lvl="2"/>
                <a:r>
                  <a:rPr lang="en-GB" dirty="0"/>
                  <a:t>Only the PRV as a whole is indexed by </a:t>
                </a:r>
                <a14:m>
                  <m:oMath xmlns:m="http://schemas.openxmlformats.org/officeDocument/2006/math">
                    <m:r>
                      <a:rPr lang="en-GB" i="1" dirty="0">
                        <a:latin typeface="Cambria Math" panose="02040503050406030204" pitchFamily="18" charset="0"/>
                      </a:rPr>
                      <m:t>𝑡</m:t>
                    </m:r>
                  </m:oMath>
                </a14:m>
                <a:r>
                  <a:rPr lang="en-GB" dirty="0"/>
                  <a:t>, not the individual logvars</a:t>
                </a:r>
              </a:p>
              <a:p>
                <a:pPr lvl="3"/>
                <a:r>
                  <a:rPr lang="de-DE" dirty="0"/>
                  <a:t>I.e., </a:t>
                </a:r>
                <a14:m>
                  <m:oMath xmlns:m="http://schemas.openxmlformats.org/officeDocument/2006/math">
                    <m:r>
                      <a:rPr lang="de-DE" i="1" dirty="0" smtClean="0">
                        <a:solidFill>
                          <a:srgbClr val="C00000"/>
                        </a:solidFill>
                        <a:latin typeface="Cambria Math" panose="02040503050406030204" pitchFamily="18" charset="0"/>
                      </a:rPr>
                      <m:t>𝑅</m:t>
                    </m:r>
                    <m:sSub>
                      <m:sSubPr>
                        <m:ctrlPr>
                          <a:rPr lang="de-DE" i="1" dirty="0">
                            <a:solidFill>
                              <a:srgbClr val="C00000"/>
                            </a:solidFill>
                            <a:latin typeface="Cambria Math" panose="02040503050406030204" pitchFamily="18" charset="0"/>
                          </a:rPr>
                        </m:ctrlPr>
                      </m:sSubPr>
                      <m:e>
                        <m:d>
                          <m:dPr>
                            <m:ctrlPr>
                              <a:rPr lang="de-DE" i="1" dirty="0">
                                <a:solidFill>
                                  <a:srgbClr val="C00000"/>
                                </a:solidFill>
                                <a:latin typeface="Cambria Math" panose="02040503050406030204" pitchFamily="18" charset="0"/>
                              </a:rPr>
                            </m:ctrlPr>
                          </m:dPr>
                          <m:e>
                            <m:sSub>
                              <m:sSubPr>
                                <m:ctrlPr>
                                  <a:rPr lang="de-DE" i="1" dirty="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𝑋</m:t>
                                </m:r>
                              </m:e>
                              <m:sub>
                                <m:r>
                                  <a:rPr lang="de-DE" i="1" dirty="0">
                                    <a:solidFill>
                                      <a:srgbClr val="C00000"/>
                                    </a:solidFill>
                                    <a:latin typeface="Cambria Math" panose="02040503050406030204" pitchFamily="18" charset="0"/>
                                  </a:rPr>
                                  <m:t>1</m:t>
                                </m:r>
                              </m:sub>
                            </m:sSub>
                            <m:r>
                              <a:rPr lang="de-DE" i="1" dirty="0">
                                <a:solidFill>
                                  <a:srgbClr val="C00000"/>
                                </a:solidFill>
                                <a:latin typeface="Cambria Math" panose="02040503050406030204" pitchFamily="18" charset="0"/>
                              </a:rPr>
                              <m:t>,…, </m:t>
                            </m:r>
                            <m:sSub>
                              <m:sSubPr>
                                <m:ctrlPr>
                                  <a:rPr lang="de-DE" i="1" dirty="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𝑋</m:t>
                                </m:r>
                              </m:e>
                              <m:sub>
                                <m:r>
                                  <a:rPr lang="de-DE" i="1" dirty="0">
                                    <a:solidFill>
                                      <a:srgbClr val="C00000"/>
                                    </a:solidFill>
                                    <a:latin typeface="Cambria Math" panose="02040503050406030204" pitchFamily="18" charset="0"/>
                                  </a:rPr>
                                  <m:t>𝑛</m:t>
                                </m:r>
                              </m:sub>
                            </m:sSub>
                          </m:e>
                        </m:d>
                      </m:e>
                      <m:sub>
                        <m:r>
                          <a:rPr lang="de-DE" i="1" dirty="0">
                            <a:solidFill>
                              <a:srgbClr val="C00000"/>
                            </a:solidFill>
                            <a:latin typeface="Cambria Math" panose="02040503050406030204" pitchFamily="18" charset="0"/>
                          </a:rPr>
                          <m:t>𝑡</m:t>
                        </m:r>
                      </m:sub>
                    </m:sSub>
                    <m:r>
                      <a:rPr lang="de-DE" i="1" dirty="0" smtClean="0">
                        <a:solidFill>
                          <a:srgbClr val="C00000"/>
                        </a:solidFill>
                        <a:latin typeface="Cambria Math" panose="02040503050406030204" pitchFamily="18" charset="0"/>
                        <a:ea typeface="Cambria Math" panose="02040503050406030204" pitchFamily="18" charset="0"/>
                      </a:rPr>
                      <m:t>≠</m:t>
                    </m:r>
                    <m:r>
                      <a:rPr lang="de-DE" i="1" dirty="0">
                        <a:solidFill>
                          <a:srgbClr val="C00000"/>
                        </a:solidFill>
                        <a:latin typeface="Cambria Math" panose="02040503050406030204" pitchFamily="18" charset="0"/>
                      </a:rPr>
                      <m:t>𝑅</m:t>
                    </m:r>
                    <m:sSub>
                      <m:sSubPr>
                        <m:ctrlPr>
                          <a:rPr lang="de-DE" i="1" dirty="0">
                            <a:solidFill>
                              <a:srgbClr val="C00000"/>
                            </a:solidFill>
                            <a:latin typeface="Cambria Math" panose="02040503050406030204" pitchFamily="18" charset="0"/>
                          </a:rPr>
                        </m:ctrlPr>
                      </m:sSubPr>
                      <m:e>
                        <m:d>
                          <m:dPr>
                            <m:ctrlPr>
                              <a:rPr lang="de-DE" i="1" dirty="0">
                                <a:solidFill>
                                  <a:srgbClr val="C00000"/>
                                </a:solidFill>
                                <a:latin typeface="Cambria Math" panose="02040503050406030204" pitchFamily="18" charset="0"/>
                              </a:rPr>
                            </m:ctrlPr>
                          </m:dPr>
                          <m:e>
                            <m:sSub>
                              <m:sSubPr>
                                <m:ctrlPr>
                                  <a:rPr lang="de-DE" i="1" dirty="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𝑋</m:t>
                                </m:r>
                              </m:e>
                              <m:sub>
                                <m:r>
                                  <a:rPr lang="de-DE" i="1" dirty="0">
                                    <a:solidFill>
                                      <a:srgbClr val="C00000"/>
                                    </a:solidFill>
                                    <a:latin typeface="Cambria Math" panose="02040503050406030204" pitchFamily="18" charset="0"/>
                                  </a:rPr>
                                  <m:t>1</m:t>
                                </m:r>
                              </m:sub>
                            </m:sSub>
                            <m:r>
                              <a:rPr lang="de-DE" i="1" dirty="0">
                                <a:solidFill>
                                  <a:srgbClr val="C00000"/>
                                </a:solidFill>
                                <a:latin typeface="Cambria Math" panose="02040503050406030204" pitchFamily="18" charset="0"/>
                              </a:rPr>
                              <m:t>,…, </m:t>
                            </m:r>
                            <m:sSub>
                              <m:sSubPr>
                                <m:ctrlPr>
                                  <a:rPr lang="de-DE" i="1" dirty="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𝑋</m:t>
                                </m:r>
                              </m:e>
                              <m:sub>
                                <m:r>
                                  <a:rPr lang="de-DE" i="1" dirty="0">
                                    <a:solidFill>
                                      <a:srgbClr val="C00000"/>
                                    </a:solidFill>
                                    <a:latin typeface="Cambria Math" panose="02040503050406030204" pitchFamily="18" charset="0"/>
                                  </a:rPr>
                                  <m:t>𝑛</m:t>
                                </m:r>
                              </m:sub>
                            </m:sSub>
                          </m:e>
                        </m:d>
                      </m:e>
                      <m:sub>
                        <m:r>
                          <a:rPr lang="de-DE" i="1" dirty="0">
                            <a:solidFill>
                              <a:srgbClr val="C00000"/>
                            </a:solidFill>
                            <a:latin typeface="Cambria Math" panose="02040503050406030204" pitchFamily="18" charset="0"/>
                          </a:rPr>
                          <m:t>𝑡</m:t>
                        </m:r>
                        <m:r>
                          <a:rPr lang="de-DE" b="0" i="1" dirty="0" smtClean="0">
                            <a:solidFill>
                              <a:srgbClr val="C00000"/>
                            </a:solidFill>
                            <a:latin typeface="Cambria Math" panose="02040503050406030204" pitchFamily="18" charset="0"/>
                          </a:rPr>
                          <m:t>−1</m:t>
                        </m:r>
                      </m:sub>
                    </m:sSub>
                  </m:oMath>
                </a14:m>
                <a:endParaRPr lang="en-GB" dirty="0"/>
              </a:p>
              <a:p>
                <a:pPr lvl="3"/>
                <a:r>
                  <a:rPr lang="en-GB" dirty="0"/>
                  <a:t>But, </a:t>
                </a:r>
                <a14:m>
                  <m:oMath xmlns:m="http://schemas.openxmlformats.org/officeDocument/2006/math">
                    <m:r>
                      <a:rPr lang="de-DE" b="0" i="1" dirty="0" smtClean="0">
                        <a:solidFill>
                          <a:srgbClr val="C00000"/>
                        </a:solidFill>
                        <a:latin typeface="Cambria Math" panose="02040503050406030204" pitchFamily="18" charset="0"/>
                      </a:rPr>
                      <m:t>𝑙𝑣</m:t>
                    </m:r>
                    <m:d>
                      <m:dPr>
                        <m:ctrlPr>
                          <a:rPr lang="de-DE" b="0" i="1" dirty="0" smtClean="0">
                            <a:solidFill>
                              <a:srgbClr val="C00000"/>
                            </a:solidFill>
                            <a:latin typeface="Cambria Math" panose="02040503050406030204" pitchFamily="18" charset="0"/>
                          </a:rPr>
                        </m:ctrlPr>
                      </m:dPr>
                      <m:e>
                        <m:r>
                          <a:rPr lang="de-DE" b="0" i="1" dirty="0" smtClean="0">
                            <a:solidFill>
                              <a:srgbClr val="C00000"/>
                            </a:solidFill>
                            <a:latin typeface="Cambria Math" panose="02040503050406030204" pitchFamily="18" charset="0"/>
                          </a:rPr>
                          <m:t>𝑅</m:t>
                        </m:r>
                        <m:sSub>
                          <m:sSubPr>
                            <m:ctrlPr>
                              <a:rPr lang="de-DE" i="1" dirty="0">
                                <a:solidFill>
                                  <a:srgbClr val="C00000"/>
                                </a:solidFill>
                                <a:latin typeface="Cambria Math" panose="02040503050406030204" pitchFamily="18" charset="0"/>
                              </a:rPr>
                            </m:ctrlPr>
                          </m:sSubPr>
                          <m:e>
                            <m:d>
                              <m:dPr>
                                <m:ctrlPr>
                                  <a:rPr lang="de-DE" i="1" dirty="0">
                                    <a:solidFill>
                                      <a:srgbClr val="C00000"/>
                                    </a:solidFill>
                                    <a:latin typeface="Cambria Math" panose="02040503050406030204" pitchFamily="18" charset="0"/>
                                  </a:rPr>
                                </m:ctrlPr>
                              </m:dPr>
                              <m:e>
                                <m:sSub>
                                  <m:sSubPr>
                                    <m:ctrlPr>
                                      <a:rPr lang="de-DE" i="1" dirty="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𝑋</m:t>
                                    </m:r>
                                  </m:e>
                                  <m:sub>
                                    <m:r>
                                      <a:rPr lang="de-DE" i="1" dirty="0">
                                        <a:solidFill>
                                          <a:srgbClr val="C00000"/>
                                        </a:solidFill>
                                        <a:latin typeface="Cambria Math" panose="02040503050406030204" pitchFamily="18" charset="0"/>
                                      </a:rPr>
                                      <m:t>1</m:t>
                                    </m:r>
                                  </m:sub>
                                </m:sSub>
                                <m:r>
                                  <a:rPr lang="de-DE" i="1" dirty="0">
                                    <a:solidFill>
                                      <a:srgbClr val="C00000"/>
                                    </a:solidFill>
                                    <a:latin typeface="Cambria Math" panose="02040503050406030204" pitchFamily="18" charset="0"/>
                                  </a:rPr>
                                  <m:t>,…, </m:t>
                                </m:r>
                                <m:sSub>
                                  <m:sSubPr>
                                    <m:ctrlPr>
                                      <a:rPr lang="de-DE" i="1" dirty="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𝑋</m:t>
                                    </m:r>
                                  </m:e>
                                  <m:sub>
                                    <m:r>
                                      <a:rPr lang="de-DE" i="1" dirty="0">
                                        <a:solidFill>
                                          <a:srgbClr val="C00000"/>
                                        </a:solidFill>
                                        <a:latin typeface="Cambria Math" panose="02040503050406030204" pitchFamily="18" charset="0"/>
                                      </a:rPr>
                                      <m:t>𝑛</m:t>
                                    </m:r>
                                  </m:sub>
                                </m:sSub>
                              </m:e>
                            </m:d>
                          </m:e>
                          <m:sub>
                            <m:r>
                              <a:rPr lang="de-DE" i="1" dirty="0">
                                <a:solidFill>
                                  <a:srgbClr val="C00000"/>
                                </a:solidFill>
                                <a:latin typeface="Cambria Math" panose="02040503050406030204" pitchFamily="18" charset="0"/>
                              </a:rPr>
                              <m:t>𝑡</m:t>
                            </m:r>
                          </m:sub>
                        </m:sSub>
                      </m:e>
                    </m:d>
                    <m:r>
                      <a:rPr lang="de-DE" b="0" i="1" dirty="0" smtClean="0">
                        <a:solidFill>
                          <a:srgbClr val="C00000"/>
                        </a:solidFill>
                        <a:latin typeface="Cambria Math" panose="02040503050406030204" pitchFamily="18" charset="0"/>
                      </a:rPr>
                      <m:t>=</m:t>
                    </m:r>
                    <m:d>
                      <m:dPr>
                        <m:begChr m:val="{"/>
                        <m:endChr m:val="}"/>
                        <m:ctrlPr>
                          <a:rPr lang="de-DE" b="0" i="1" dirty="0" smtClean="0">
                            <a:solidFill>
                              <a:srgbClr val="C00000"/>
                            </a:solidFill>
                            <a:latin typeface="Cambria Math" panose="02040503050406030204" pitchFamily="18" charset="0"/>
                          </a:rPr>
                        </m:ctrlPr>
                      </m:dPr>
                      <m:e>
                        <m:sSub>
                          <m:sSubPr>
                            <m:ctrlPr>
                              <a:rPr lang="de-DE" i="1" dirty="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𝑋</m:t>
                            </m:r>
                          </m:e>
                          <m:sub>
                            <m:r>
                              <a:rPr lang="de-DE" i="1" dirty="0">
                                <a:solidFill>
                                  <a:srgbClr val="C00000"/>
                                </a:solidFill>
                                <a:latin typeface="Cambria Math" panose="02040503050406030204" pitchFamily="18" charset="0"/>
                              </a:rPr>
                              <m:t>1</m:t>
                            </m:r>
                          </m:sub>
                        </m:sSub>
                        <m:r>
                          <a:rPr lang="de-DE" i="1" dirty="0">
                            <a:solidFill>
                              <a:srgbClr val="C00000"/>
                            </a:solidFill>
                            <a:latin typeface="Cambria Math" panose="02040503050406030204" pitchFamily="18" charset="0"/>
                          </a:rPr>
                          <m:t>,…, </m:t>
                        </m:r>
                        <m:sSub>
                          <m:sSubPr>
                            <m:ctrlPr>
                              <a:rPr lang="de-DE" i="1" dirty="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𝑋</m:t>
                            </m:r>
                          </m:e>
                          <m:sub>
                            <m:r>
                              <a:rPr lang="de-DE" i="1" dirty="0">
                                <a:solidFill>
                                  <a:srgbClr val="C00000"/>
                                </a:solidFill>
                                <a:latin typeface="Cambria Math" panose="02040503050406030204" pitchFamily="18" charset="0"/>
                              </a:rPr>
                              <m:t>𝑛</m:t>
                            </m:r>
                          </m:sub>
                        </m:sSub>
                      </m:e>
                    </m:d>
                    <m:r>
                      <a:rPr lang="de-DE" b="0" i="1" dirty="0" smtClean="0">
                        <a:solidFill>
                          <a:srgbClr val="C00000"/>
                        </a:solidFill>
                        <a:latin typeface="Cambria Math" panose="02040503050406030204" pitchFamily="18" charset="0"/>
                        <a:ea typeface="Cambria Math" panose="02040503050406030204" pitchFamily="18" charset="0"/>
                      </a:rPr>
                      <m:t>=</m:t>
                    </m:r>
                    <m:r>
                      <a:rPr lang="de-DE" b="0" i="1" dirty="0" smtClean="0">
                        <a:solidFill>
                          <a:srgbClr val="C00000"/>
                        </a:solidFill>
                        <a:latin typeface="Cambria Math" panose="02040503050406030204" pitchFamily="18" charset="0"/>
                        <a:ea typeface="Cambria Math" panose="02040503050406030204" pitchFamily="18" charset="0"/>
                      </a:rPr>
                      <m:t>𝑙𝑣</m:t>
                    </m:r>
                    <m:d>
                      <m:dPr>
                        <m:ctrlPr>
                          <a:rPr lang="de-DE" b="0" i="1" dirty="0" smtClean="0">
                            <a:solidFill>
                              <a:srgbClr val="C00000"/>
                            </a:solidFill>
                            <a:latin typeface="Cambria Math" panose="02040503050406030204" pitchFamily="18" charset="0"/>
                            <a:ea typeface="Cambria Math" panose="02040503050406030204" pitchFamily="18" charset="0"/>
                          </a:rPr>
                        </m:ctrlPr>
                      </m:dPr>
                      <m:e>
                        <m:r>
                          <a:rPr lang="de-DE" i="1" dirty="0">
                            <a:solidFill>
                              <a:srgbClr val="C00000"/>
                            </a:solidFill>
                            <a:latin typeface="Cambria Math" panose="02040503050406030204" pitchFamily="18" charset="0"/>
                          </a:rPr>
                          <m:t>𝑅</m:t>
                        </m:r>
                        <m:sSub>
                          <m:sSubPr>
                            <m:ctrlPr>
                              <a:rPr lang="de-DE" i="1" dirty="0">
                                <a:solidFill>
                                  <a:srgbClr val="C00000"/>
                                </a:solidFill>
                                <a:latin typeface="Cambria Math" panose="02040503050406030204" pitchFamily="18" charset="0"/>
                              </a:rPr>
                            </m:ctrlPr>
                          </m:sSubPr>
                          <m:e>
                            <m:d>
                              <m:dPr>
                                <m:ctrlPr>
                                  <a:rPr lang="de-DE" i="1" dirty="0">
                                    <a:solidFill>
                                      <a:srgbClr val="C00000"/>
                                    </a:solidFill>
                                    <a:latin typeface="Cambria Math" panose="02040503050406030204" pitchFamily="18" charset="0"/>
                                  </a:rPr>
                                </m:ctrlPr>
                              </m:dPr>
                              <m:e>
                                <m:sSub>
                                  <m:sSubPr>
                                    <m:ctrlPr>
                                      <a:rPr lang="de-DE" i="1" dirty="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𝑋</m:t>
                                    </m:r>
                                  </m:e>
                                  <m:sub>
                                    <m:r>
                                      <a:rPr lang="de-DE" i="1" dirty="0">
                                        <a:solidFill>
                                          <a:srgbClr val="C00000"/>
                                        </a:solidFill>
                                        <a:latin typeface="Cambria Math" panose="02040503050406030204" pitchFamily="18" charset="0"/>
                                      </a:rPr>
                                      <m:t>1</m:t>
                                    </m:r>
                                  </m:sub>
                                </m:sSub>
                                <m:r>
                                  <a:rPr lang="de-DE" i="1" dirty="0">
                                    <a:solidFill>
                                      <a:srgbClr val="C00000"/>
                                    </a:solidFill>
                                    <a:latin typeface="Cambria Math" panose="02040503050406030204" pitchFamily="18" charset="0"/>
                                  </a:rPr>
                                  <m:t>,…, </m:t>
                                </m:r>
                                <m:sSub>
                                  <m:sSubPr>
                                    <m:ctrlPr>
                                      <a:rPr lang="de-DE" i="1" dirty="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𝑋</m:t>
                                    </m:r>
                                  </m:e>
                                  <m:sub>
                                    <m:r>
                                      <a:rPr lang="de-DE" i="1" dirty="0">
                                        <a:solidFill>
                                          <a:srgbClr val="C00000"/>
                                        </a:solidFill>
                                        <a:latin typeface="Cambria Math" panose="02040503050406030204" pitchFamily="18" charset="0"/>
                                      </a:rPr>
                                      <m:t>𝑛</m:t>
                                    </m:r>
                                  </m:sub>
                                </m:sSub>
                              </m:e>
                            </m:d>
                          </m:e>
                          <m:sub>
                            <m:r>
                              <a:rPr lang="de-DE" i="1" dirty="0">
                                <a:solidFill>
                                  <a:srgbClr val="C00000"/>
                                </a:solidFill>
                                <a:latin typeface="Cambria Math" panose="02040503050406030204" pitchFamily="18" charset="0"/>
                              </a:rPr>
                              <m:t>𝑡</m:t>
                            </m:r>
                            <m:r>
                              <a:rPr lang="de-DE" i="1" dirty="0">
                                <a:solidFill>
                                  <a:srgbClr val="C00000"/>
                                </a:solidFill>
                                <a:latin typeface="Cambria Math" panose="02040503050406030204" pitchFamily="18" charset="0"/>
                              </a:rPr>
                              <m:t>−1</m:t>
                            </m:r>
                          </m:sub>
                        </m:sSub>
                      </m:e>
                    </m:d>
                  </m:oMath>
                </a14:m>
                <a:endParaRPr lang="de-DE" b="0" dirty="0">
                  <a:solidFill>
                    <a:srgbClr val="C00000"/>
                  </a:solidFill>
                </a:endParaRPr>
              </a:p>
              <a:p>
                <a:pPr lvl="2"/>
                <a:endParaRPr lang="en-GB" i="1" dirty="0"/>
              </a:p>
            </p:txBody>
          </p:sp>
        </mc:Choice>
        <mc:Fallback xmlns="">
          <p:sp>
            <p:nvSpPr>
              <p:cNvPr id="3" name="Content Placeholder 2">
                <a:extLst>
                  <a:ext uri="{FF2B5EF4-FFF2-40B4-BE49-F238E27FC236}">
                    <a16:creationId xmlns:a16="http://schemas.microsoft.com/office/drawing/2014/main" id="{43D0AEDD-62E6-4C44-8421-23D9460E8F62}"/>
                  </a:ext>
                </a:extLst>
              </p:cNvPr>
              <p:cNvSpPr>
                <a:spLocks noGrp="1" noRot="1" noChangeAspect="1" noMove="1" noResize="1" noEditPoints="1" noAdjustHandles="1" noChangeArrowheads="1" noChangeShapeType="1" noTextEdit="1"/>
              </p:cNvSpPr>
              <p:nvPr>
                <p:ph idx="1"/>
              </p:nvPr>
            </p:nvSpPr>
            <p:spPr>
              <a:xfrm>
                <a:off x="628650" y="1158240"/>
                <a:ext cx="7958002" cy="5018723"/>
              </a:xfrm>
              <a:blipFill>
                <a:blip r:embed="rId2"/>
                <a:stretch>
                  <a:fillRect l="-1435"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58C5151-13FE-C84E-A0E7-9DCB93CECF88}"/>
              </a:ext>
            </a:extLst>
          </p:cNvPr>
          <p:cNvSpPr>
            <a:spLocks noGrp="1"/>
          </p:cNvSpPr>
          <p:nvPr>
            <p:ph type="sldNum" sz="quarter" idx="12"/>
          </p:nvPr>
        </p:nvSpPr>
        <p:spPr/>
        <p:txBody>
          <a:bodyPr/>
          <a:lstStyle/>
          <a:p>
            <a:fld id="{67C9959E-8E6B-B04C-9955-EA096F41CA7A}" type="slidenum">
              <a:rPr lang="en-GB" smtClean="0"/>
              <a:t>10</a:t>
            </a:fld>
            <a:endParaRPr lang="en-GB"/>
          </a:p>
        </p:txBody>
      </p:sp>
      <p:sp>
        <p:nvSpPr>
          <p:cNvPr id="5" name="TextBox 4">
            <a:extLst>
              <a:ext uri="{FF2B5EF4-FFF2-40B4-BE49-F238E27FC236}">
                <a16:creationId xmlns:a16="http://schemas.microsoft.com/office/drawing/2014/main" id="{4B39119B-C053-B742-BD8C-6F4CE8DFD0F2}"/>
              </a:ext>
            </a:extLst>
          </p:cNvPr>
          <p:cNvSpPr txBox="1"/>
          <p:nvPr/>
        </p:nvSpPr>
        <p:spPr>
          <a:xfrm>
            <a:off x="1925138" y="6321366"/>
            <a:ext cx="6199959" cy="400110"/>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Dynamic Junction Tree Algorithm. In </a:t>
            </a:r>
            <a:r>
              <a:rPr lang="en-GB" sz="1000" i="1" dirty="0">
                <a:solidFill>
                  <a:schemeClr val="accent3"/>
                </a:solidFill>
              </a:rPr>
              <a:t>ICCS-18 Proceedings of the International Conference on Conceptual Structures</a:t>
            </a:r>
            <a:r>
              <a:rPr lang="en-GB" sz="1000" dirty="0">
                <a:solidFill>
                  <a:schemeClr val="accent3"/>
                </a:solidFill>
              </a:rPr>
              <a:t>, 2018.</a:t>
            </a:r>
          </a:p>
        </p:txBody>
      </p:sp>
    </p:spTree>
    <p:extLst>
      <p:ext uri="{BB962C8B-B14F-4D97-AF65-F5344CB8AC3E}">
        <p14:creationId xmlns:p14="http://schemas.microsoft.com/office/powerpoint/2010/main" val="252119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C4A6-0974-1643-BC98-EF14293F10D3}"/>
              </a:ext>
            </a:extLst>
          </p:cNvPr>
          <p:cNvSpPr>
            <a:spLocks noGrp="1"/>
          </p:cNvSpPr>
          <p:nvPr>
            <p:ph type="title"/>
          </p:nvPr>
        </p:nvSpPr>
        <p:spPr>
          <a:xfrm>
            <a:off x="628650" y="260986"/>
            <a:ext cx="8367304" cy="717866"/>
          </a:xfrm>
        </p:spPr>
        <p:txBody>
          <a:bodyPr>
            <a:normAutofit fontScale="90000"/>
          </a:bodyPr>
          <a:lstStyle/>
          <a:p>
            <a:r>
              <a:rPr lang="en-GB" dirty="0"/>
              <a:t>Parameterised Dynamic Models (PDMs)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EBC04F-A255-8D49-A2E1-D30206FA6739}"/>
                  </a:ext>
                </a:extLst>
              </p:cNvPr>
              <p:cNvSpPr>
                <a:spLocks noGrp="1"/>
              </p:cNvSpPr>
              <p:nvPr>
                <p:ph idx="1"/>
              </p:nvPr>
            </p:nvSpPr>
            <p:spPr/>
            <p:txBody>
              <a:bodyPr>
                <a:normAutofit fontScale="92500" lnSpcReduction="20000"/>
              </a:bodyPr>
              <a:lstStyle/>
              <a:p>
                <a:r>
                  <a:rPr lang="en-GB" dirty="0"/>
                  <a:t>Assumptions: Markov-1, stationary process</a:t>
                </a:r>
              </a:p>
              <a:p>
                <a:r>
                  <a:rPr lang="en-GB" dirty="0"/>
                  <a:t>PDM </a:t>
                </a:r>
                <a14:m>
                  <m:oMath xmlns:m="http://schemas.openxmlformats.org/officeDocument/2006/math">
                    <m:r>
                      <a:rPr lang="en-GB" b="0" i="1" smtClean="0">
                        <a:latin typeface="Cambria Math" panose="02040503050406030204" pitchFamily="18" charset="0"/>
                      </a:rPr>
                      <m:t>𝐺</m:t>
                    </m:r>
                    <m:r>
                      <a:rPr lang="en-GB" b="0" i="1" smtClean="0">
                        <a:latin typeface="Cambria Math" panose="02040503050406030204" pitchFamily="18" charset="0"/>
                      </a:rPr>
                      <m:t>=</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𝐺</m:t>
                            </m:r>
                          </m:e>
                          <m:sub>
                            <m:r>
                              <a:rPr lang="en-GB" b="0" i="1" smtClean="0">
                                <a:latin typeface="Cambria Math" panose="02040503050406030204" pitchFamily="18" charset="0"/>
                              </a:rPr>
                              <m:t>0</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𝐺</m:t>
                            </m:r>
                          </m:e>
                          <m:sub>
                            <m:r>
                              <a:rPr lang="en-GB" b="0" i="1" smtClean="0">
                                <a:latin typeface="Cambria Math" panose="02040503050406030204" pitchFamily="18" charset="0"/>
                                <a:ea typeface="Cambria Math" panose="02040503050406030204" pitchFamily="18" charset="0"/>
                              </a:rPr>
                              <m:t>→</m:t>
                            </m:r>
                          </m:sub>
                        </m:sSub>
                      </m:e>
                    </m:d>
                  </m:oMath>
                </a14:m>
                <a:r>
                  <a:rPr lang="en-GB" dirty="0"/>
                  <a:t> where</a:t>
                </a:r>
              </a:p>
              <a:p>
                <a:pPr lvl="1"/>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𝐺</m:t>
                        </m:r>
                      </m:e>
                      <m:sub>
                        <m:r>
                          <a:rPr lang="en-GB" i="1" smtClean="0">
                            <a:latin typeface="Cambria Math" panose="02040503050406030204" pitchFamily="18" charset="0"/>
                          </a:rPr>
                          <m:t>0</m:t>
                        </m:r>
                      </m:sub>
                    </m:sSub>
                  </m:oMath>
                </a14:m>
                <a:r>
                  <a:rPr lang="en-GB" dirty="0"/>
                  <a:t> is a PM describing the intra-time slice behaviour for </a:t>
                </a:r>
                <a14:m>
                  <m:oMath xmlns:m="http://schemas.openxmlformats.org/officeDocument/2006/math">
                    <m:r>
                      <a:rPr lang="en-GB" i="1" smtClean="0">
                        <a:latin typeface="Cambria Math" panose="02040503050406030204" pitchFamily="18" charset="0"/>
                      </a:rPr>
                      <m:t>𝑡</m:t>
                    </m:r>
                    <m:r>
                      <a:rPr lang="en-GB" b="0" i="1" smtClean="0">
                        <a:latin typeface="Cambria Math" panose="02040503050406030204" pitchFamily="18" charset="0"/>
                      </a:rPr>
                      <m:t>=0</m:t>
                    </m:r>
                  </m:oMath>
                </a14:m>
                <a:r>
                  <a:rPr lang="en-GB" dirty="0"/>
                  <a:t>:</a:t>
                </a:r>
                <a:endParaRPr lang="en-GB" i="1" dirty="0">
                  <a:latin typeface="Cambria Math" panose="02040503050406030204" pitchFamily="18" charset="0"/>
                  <a:ea typeface="Cambria Math" panose="02040503050406030204" pitchFamily="18" charset="0"/>
                </a:endParaRPr>
              </a:p>
              <a:p>
                <a:pPr marL="7938" lvl="1" indent="0">
                  <a:buNone/>
                </a:pPr>
                <a14:m>
                  <m:oMathPara xmlns:m="http://schemas.openxmlformats.org/officeDocument/2006/math">
                    <m:oMathParaPr>
                      <m:jc m:val="centerGroup"/>
                    </m:oMathParaPr>
                    <m:oMath xmlns:m="http://schemas.openxmlformats.org/officeDocument/2006/math">
                      <m:sSub>
                        <m:sSubPr>
                          <m:ctrlPr>
                            <a:rPr lang="en-GB" i="1" smtClean="0">
                              <a:solidFill>
                                <a:schemeClr val="accent1"/>
                              </a:solidFill>
                              <a:latin typeface="Cambria Math" panose="02040503050406030204" pitchFamily="18" charset="0"/>
                              <a:ea typeface="Cambria Math" panose="02040503050406030204" pitchFamily="18" charset="0"/>
                            </a:rPr>
                          </m:ctrlPr>
                        </m:sSubPr>
                        <m:e>
                          <m:r>
                            <a:rPr lang="en-GB" i="1" smtClean="0">
                              <a:solidFill>
                                <a:schemeClr val="accent1"/>
                              </a:solidFill>
                              <a:latin typeface="Cambria Math" panose="02040503050406030204" pitchFamily="18" charset="0"/>
                              <a:ea typeface="Cambria Math" panose="02040503050406030204" pitchFamily="18" charset="0"/>
                            </a:rPr>
                            <m:t>𝐺</m:t>
                          </m:r>
                        </m:e>
                        <m:sub>
                          <m:r>
                            <a:rPr lang="en-GB" i="1" smtClean="0">
                              <a:solidFill>
                                <a:schemeClr val="accent1"/>
                              </a:solidFill>
                              <a:latin typeface="Cambria Math" panose="02040503050406030204" pitchFamily="18" charset="0"/>
                              <a:ea typeface="Cambria Math" panose="02040503050406030204" pitchFamily="18" charset="0"/>
                            </a:rPr>
                            <m:t>0</m:t>
                          </m:r>
                        </m:sub>
                      </m:sSub>
                      <m:r>
                        <a:rPr lang="en-GB" i="1" smtClean="0">
                          <a:solidFill>
                            <a:schemeClr val="accent1"/>
                          </a:solidFill>
                          <a:latin typeface="Cambria Math" panose="02040503050406030204" pitchFamily="18" charset="0"/>
                          <a:ea typeface="Cambria Math" panose="02040503050406030204" pitchFamily="18" charset="0"/>
                        </a:rPr>
                        <m:t>=</m:t>
                      </m:r>
                      <m:sSubSup>
                        <m:sSubSupPr>
                          <m:ctrlPr>
                            <a:rPr lang="en-GB" i="1" smtClean="0">
                              <a:solidFill>
                                <a:schemeClr val="accent1"/>
                              </a:solidFill>
                              <a:latin typeface="Cambria Math" panose="02040503050406030204" pitchFamily="18" charset="0"/>
                              <a:ea typeface="Cambria Math" panose="02040503050406030204" pitchFamily="18" charset="0"/>
                            </a:rPr>
                          </m:ctrlPr>
                        </m:sSubSupPr>
                        <m:e>
                          <m:d>
                            <m:dPr>
                              <m:begChr m:val="{"/>
                              <m:endChr m:val="}"/>
                              <m:ctrlPr>
                                <a:rPr lang="en-GB" i="1" smtClean="0">
                                  <a:solidFill>
                                    <a:schemeClr val="accent1"/>
                                  </a:solidFill>
                                  <a:latin typeface="Cambria Math" panose="02040503050406030204" pitchFamily="18" charset="0"/>
                                  <a:ea typeface="Cambria Math" panose="02040503050406030204" pitchFamily="18" charset="0"/>
                                </a:rPr>
                              </m:ctrlPr>
                            </m:dPr>
                            <m:e>
                              <m:sSubSup>
                                <m:sSubSupPr>
                                  <m:ctrlPr>
                                    <a:rPr lang="de-DE" b="0" i="1" smtClean="0">
                                      <a:solidFill>
                                        <a:schemeClr val="accent1"/>
                                      </a:solidFill>
                                      <a:latin typeface="Cambria Math" panose="02040503050406030204" pitchFamily="18" charset="0"/>
                                      <a:ea typeface="Cambria Math" panose="02040503050406030204" pitchFamily="18" charset="0"/>
                                    </a:rPr>
                                  </m:ctrlPr>
                                </m:sSubSupPr>
                                <m:e>
                                  <m:r>
                                    <a:rPr lang="en-GB" i="1" smtClean="0">
                                      <a:solidFill>
                                        <a:schemeClr val="accent1"/>
                                      </a:solidFill>
                                      <a:latin typeface="Cambria Math" panose="02040503050406030204" pitchFamily="18" charset="0"/>
                                      <a:ea typeface="Cambria Math" panose="02040503050406030204" pitchFamily="18" charset="0"/>
                                    </a:rPr>
                                    <m:t>𝑔</m:t>
                                  </m:r>
                                </m:e>
                                <m:sub>
                                  <m:r>
                                    <a:rPr lang="de-DE" b="0" i="1" smtClean="0">
                                      <a:solidFill>
                                        <a:schemeClr val="accent1"/>
                                      </a:solidFill>
                                      <a:latin typeface="Cambria Math" panose="02040503050406030204" pitchFamily="18" charset="0"/>
                                      <a:ea typeface="Cambria Math" panose="02040503050406030204" pitchFamily="18" charset="0"/>
                                    </a:rPr>
                                    <m:t>0</m:t>
                                  </m:r>
                                </m:sub>
                                <m:sup>
                                  <m:r>
                                    <a:rPr lang="en-GB" i="1" smtClean="0">
                                      <a:solidFill>
                                        <a:schemeClr val="accent1"/>
                                      </a:solidFill>
                                      <a:latin typeface="Cambria Math" panose="02040503050406030204" pitchFamily="18" charset="0"/>
                                      <a:ea typeface="Cambria Math" panose="02040503050406030204" pitchFamily="18" charset="0"/>
                                    </a:rPr>
                                    <m:t>𝑖</m:t>
                                  </m:r>
                                </m:sup>
                              </m:sSubSup>
                            </m:e>
                          </m:d>
                        </m:e>
                        <m:sub>
                          <m:r>
                            <a:rPr lang="en-GB" i="1" smtClean="0">
                              <a:solidFill>
                                <a:schemeClr val="accent1"/>
                              </a:solidFill>
                              <a:latin typeface="Cambria Math" panose="02040503050406030204" pitchFamily="18" charset="0"/>
                              <a:ea typeface="Cambria Math" panose="02040503050406030204" pitchFamily="18" charset="0"/>
                            </a:rPr>
                            <m:t>𝑖</m:t>
                          </m:r>
                          <m:r>
                            <a:rPr lang="en-GB" i="1" smtClean="0">
                              <a:solidFill>
                                <a:schemeClr val="accent1"/>
                              </a:solidFill>
                              <a:latin typeface="Cambria Math" panose="02040503050406030204" pitchFamily="18" charset="0"/>
                              <a:ea typeface="Cambria Math" panose="02040503050406030204" pitchFamily="18" charset="0"/>
                            </a:rPr>
                            <m:t>=1</m:t>
                          </m:r>
                        </m:sub>
                        <m:sup>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en-GB" i="1" smtClean="0">
                                  <a:solidFill>
                                    <a:schemeClr val="accent1"/>
                                  </a:solidFill>
                                  <a:latin typeface="Cambria Math" panose="02040503050406030204" pitchFamily="18" charset="0"/>
                                  <a:ea typeface="Cambria Math" panose="02040503050406030204" pitchFamily="18" charset="0"/>
                                </a:rPr>
                                <m:t>𝑛</m:t>
                              </m:r>
                            </m:e>
                            <m:sub>
                              <m:r>
                                <a:rPr lang="de-DE" b="0" i="1" smtClean="0">
                                  <a:solidFill>
                                    <a:schemeClr val="accent1"/>
                                  </a:solidFill>
                                  <a:latin typeface="Cambria Math" panose="02040503050406030204" pitchFamily="18" charset="0"/>
                                  <a:ea typeface="Cambria Math" panose="02040503050406030204" pitchFamily="18" charset="0"/>
                                </a:rPr>
                                <m:t>0</m:t>
                              </m:r>
                            </m:sub>
                          </m:sSub>
                        </m:sup>
                      </m:sSubSup>
                    </m:oMath>
                  </m:oMathPara>
                </a14:m>
                <a:endParaRPr lang="en-GB" dirty="0"/>
              </a:p>
              <a:p>
                <a:pPr lvl="2"/>
                <a14:m>
                  <m:oMath xmlns:m="http://schemas.openxmlformats.org/officeDocument/2006/math">
                    <m:sSubSup>
                      <m:sSubSupPr>
                        <m:ctrlPr>
                          <a:rPr lang="de-DE" b="0" i="1" smtClean="0">
                            <a:latin typeface="Cambria Math" panose="02040503050406030204" pitchFamily="18" charset="0"/>
                            <a:ea typeface="Cambria Math" panose="02040503050406030204" pitchFamily="18" charset="0"/>
                          </a:rPr>
                        </m:ctrlPr>
                      </m:sSubSupPr>
                      <m:e>
                        <m:r>
                          <a:rPr lang="en-GB"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0</m:t>
                        </m:r>
                      </m:sub>
                      <m:sup>
                        <m:r>
                          <a:rPr lang="en-GB" i="1" smtClean="0">
                            <a:latin typeface="Cambria Math" panose="02040503050406030204" pitchFamily="18" charset="0"/>
                            <a:ea typeface="Cambria Math" panose="02040503050406030204" pitchFamily="18" charset="0"/>
                          </a:rPr>
                          <m:t>𝑖</m:t>
                        </m:r>
                      </m:sup>
                    </m:sSubSup>
                    <m:r>
                      <a:rPr lang="en-GB" i="1" smtClean="0">
                        <a:latin typeface="Cambria Math" panose="02040503050406030204" pitchFamily="18" charset="0"/>
                        <a:ea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en-GB"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0</m:t>
                        </m:r>
                      </m:sub>
                      <m:sup>
                        <m:r>
                          <a:rPr lang="en-GB" b="0" i="1" smtClean="0">
                            <a:latin typeface="Cambria Math" panose="02040503050406030204" pitchFamily="18" charset="0"/>
                            <a:ea typeface="Cambria Math" panose="02040503050406030204" pitchFamily="18" charset="0"/>
                          </a:rPr>
                          <m:t>𝑖</m:t>
                        </m:r>
                      </m:sup>
                    </m:sSubSup>
                    <m:sSub>
                      <m:sSubPr>
                        <m:ctrlPr>
                          <a:rPr lang="en-GB"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sSubSup>
                              <m:sSubSupPr>
                                <m:ctrlPr>
                                  <a:rPr lang="en-GB" i="1" smtClean="0">
                                    <a:latin typeface="Cambria Math" panose="02040503050406030204" pitchFamily="18" charset="0"/>
                                    <a:ea typeface="Cambria Math" panose="02040503050406030204" pitchFamily="18" charset="0"/>
                                  </a:rPr>
                                </m:ctrlPr>
                              </m:sSubSupPr>
                              <m:e>
                                <m:r>
                                  <a:rPr lang="en-GB" i="1" smtClean="0">
                                    <a:latin typeface="Cambria Math" panose="02040503050406030204" pitchFamily="18" charset="0"/>
                                    <a:ea typeface="Cambria Math" panose="02040503050406030204" pitchFamily="18" charset="0"/>
                                  </a:rPr>
                                  <m:t>𝑅</m:t>
                                </m:r>
                              </m:e>
                              <m:sub>
                                <m:r>
                                  <a:rPr lang="en-GB" i="1" smtClean="0">
                                    <a:latin typeface="Cambria Math" panose="02040503050406030204" pitchFamily="18" charset="0"/>
                                    <a:ea typeface="Cambria Math" panose="02040503050406030204" pitchFamily="18" charset="0"/>
                                  </a:rPr>
                                  <m:t>0</m:t>
                                </m:r>
                              </m:sub>
                              <m:sup>
                                <m:r>
                                  <a:rPr lang="en-GB" i="1" smtClean="0">
                                    <a:latin typeface="Cambria Math" panose="02040503050406030204" pitchFamily="18" charset="0"/>
                                    <a:ea typeface="Cambria Math" panose="02040503050406030204" pitchFamily="18" charset="0"/>
                                  </a:rPr>
                                  <m:t>1</m:t>
                                </m:r>
                              </m:sup>
                            </m:sSubSup>
                            <m:r>
                              <a:rPr lang="en-GB" i="1" smtClean="0">
                                <a:latin typeface="Cambria Math" panose="02040503050406030204" pitchFamily="18" charset="0"/>
                                <a:ea typeface="Cambria Math" panose="02040503050406030204" pitchFamily="18" charset="0"/>
                              </a:rPr>
                              <m:t>,…,</m:t>
                            </m:r>
                            <m:sSubSup>
                              <m:sSubSupPr>
                                <m:ctrlPr>
                                  <a:rPr lang="en-GB" i="1" smtClean="0">
                                    <a:latin typeface="Cambria Math" panose="02040503050406030204" pitchFamily="18" charset="0"/>
                                    <a:ea typeface="Cambria Math" panose="02040503050406030204" pitchFamily="18" charset="0"/>
                                  </a:rPr>
                                </m:ctrlPr>
                              </m:sSubSupPr>
                              <m:e>
                                <m:r>
                                  <a:rPr lang="en-GB" i="1" smtClean="0">
                                    <a:latin typeface="Cambria Math" panose="02040503050406030204" pitchFamily="18" charset="0"/>
                                    <a:ea typeface="Cambria Math" panose="02040503050406030204" pitchFamily="18" charset="0"/>
                                  </a:rPr>
                                  <m:t>𝑅</m:t>
                                </m:r>
                              </m:e>
                              <m:sub>
                                <m:r>
                                  <a:rPr lang="en-GB" i="1" smtClean="0">
                                    <a:latin typeface="Cambria Math" panose="02040503050406030204" pitchFamily="18" charset="0"/>
                                    <a:ea typeface="Cambria Math" panose="02040503050406030204" pitchFamily="18" charset="0"/>
                                  </a:rPr>
                                  <m:t>0</m:t>
                                </m:r>
                              </m:sub>
                              <m:sup>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𝑙</m:t>
                                    </m:r>
                                  </m:e>
                                  <m:sub>
                                    <m:r>
                                      <a:rPr lang="en-GB" b="0" i="1" smtClean="0">
                                        <a:latin typeface="Cambria Math" panose="02040503050406030204" pitchFamily="18" charset="0"/>
                                        <a:ea typeface="Cambria Math" panose="02040503050406030204" pitchFamily="18" charset="0"/>
                                      </a:rPr>
                                      <m:t>𝑖</m:t>
                                    </m:r>
                                  </m:sub>
                                </m:sSub>
                              </m:sup>
                            </m:sSubSup>
                          </m:e>
                        </m:d>
                      </m:e>
                      <m:sub>
                        <m:r>
                          <a:rPr lang="en-GB" i="1" smtClean="0">
                            <a:latin typeface="Cambria Math" panose="02040503050406030204" pitchFamily="18" charset="0"/>
                            <a:ea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en-GB" i="1" smtClean="0">
                                <a:latin typeface="Cambria Math" panose="02040503050406030204" pitchFamily="18" charset="0"/>
                                <a:ea typeface="Cambria Math" panose="02040503050406030204" pitchFamily="18" charset="0"/>
                              </a:rPr>
                              <m:t>𝐶</m:t>
                            </m:r>
                          </m:e>
                          <m:sub>
                            <m:r>
                              <a:rPr lang="de-DE" b="0" i="1" smtClean="0">
                                <a:latin typeface="Cambria Math" panose="02040503050406030204" pitchFamily="18" charset="0"/>
                                <a:ea typeface="Cambria Math" panose="02040503050406030204" pitchFamily="18" charset="0"/>
                              </a:rPr>
                              <m:t>0</m:t>
                            </m:r>
                          </m:sub>
                          <m:sup>
                            <m:r>
                              <a:rPr lang="en-GB" b="0" i="1" smtClean="0">
                                <a:latin typeface="Cambria Math" panose="02040503050406030204" pitchFamily="18" charset="0"/>
                                <a:ea typeface="Cambria Math" panose="02040503050406030204" pitchFamily="18" charset="0"/>
                              </a:rPr>
                              <m:t>𝑖</m:t>
                            </m:r>
                          </m:sup>
                        </m:sSubSup>
                      </m:sub>
                    </m:sSub>
                  </m:oMath>
                </a14:m>
                <a:endParaRPr lang="en-GB" dirty="0">
                  <a:ea typeface="Cambria Math" panose="02040503050406030204" pitchFamily="18" charset="0"/>
                </a:endParaRPr>
              </a:p>
              <a:p>
                <a:pPr lvl="1"/>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𝐺</m:t>
                        </m:r>
                      </m:e>
                      <m:sub>
                        <m:r>
                          <a:rPr lang="en-GB" i="1" smtClean="0">
                            <a:latin typeface="Cambria Math" panose="02040503050406030204" pitchFamily="18" charset="0"/>
                            <a:ea typeface="Cambria Math" panose="02040503050406030204" pitchFamily="18" charset="0"/>
                          </a:rPr>
                          <m:t>→</m:t>
                        </m:r>
                      </m:sub>
                    </m:sSub>
                  </m:oMath>
                </a14:m>
                <a:r>
                  <a:rPr lang="en-GB" dirty="0"/>
                  <a:t> is a PM describing the intra- and </a:t>
                </a:r>
                <a:br>
                  <a:rPr lang="en-GB" dirty="0"/>
                </a:br>
                <a:r>
                  <a:rPr lang="en-GB" dirty="0"/>
                  <a:t>inter-time slice behaviour for </a:t>
                </a:r>
                <a14:m>
                  <m:oMath xmlns:m="http://schemas.openxmlformats.org/officeDocument/2006/math">
                    <m:r>
                      <a:rPr lang="en-GB" i="1">
                        <a:latin typeface="Cambria Math" panose="02040503050406030204" pitchFamily="18" charset="0"/>
                      </a:rPr>
                      <m:t>𝑡</m:t>
                    </m:r>
                    <m:r>
                      <a:rPr lang="en-GB" b="0" i="1" smtClean="0">
                        <a:latin typeface="Cambria Math" panose="02040503050406030204" pitchFamily="18" charset="0"/>
                      </a:rPr>
                      <m:t>&gt;</m:t>
                    </m:r>
                    <m:r>
                      <a:rPr lang="en-GB" i="1" smtClean="0">
                        <a:latin typeface="Cambria Math" panose="02040503050406030204" pitchFamily="18" charset="0"/>
                      </a:rPr>
                      <m:t>0</m:t>
                    </m:r>
                  </m:oMath>
                </a14:m>
                <a:endParaRPr lang="en-GB" i="1" dirty="0">
                  <a:latin typeface="Cambria Math" panose="02040503050406030204" pitchFamily="18" charset="0"/>
                </a:endParaRPr>
              </a:p>
              <a:p>
                <a:pPr marL="7938" lvl="1" indent="0">
                  <a:buNone/>
                </a:pPr>
                <a14:m>
                  <m:oMathPara xmlns:m="http://schemas.openxmlformats.org/officeDocument/2006/math">
                    <m:oMathParaPr>
                      <m:jc m:val="centerGroup"/>
                    </m:oMathParaPr>
                    <m:oMath xmlns:m="http://schemas.openxmlformats.org/officeDocument/2006/math">
                      <m:sSub>
                        <m:sSubPr>
                          <m:ctrlPr>
                            <a:rPr lang="en-GB" i="1" smtClean="0">
                              <a:solidFill>
                                <a:schemeClr val="accent1"/>
                              </a:solidFill>
                              <a:latin typeface="Cambria Math" panose="02040503050406030204" pitchFamily="18" charset="0"/>
                            </a:rPr>
                          </m:ctrlPr>
                        </m:sSubPr>
                        <m:e>
                          <m:r>
                            <a:rPr lang="en-GB" i="1" smtClean="0">
                              <a:solidFill>
                                <a:schemeClr val="accent1"/>
                              </a:solidFill>
                              <a:latin typeface="Cambria Math" panose="02040503050406030204" pitchFamily="18" charset="0"/>
                            </a:rPr>
                            <m:t>𝐺</m:t>
                          </m:r>
                        </m:e>
                        <m:sub>
                          <m:r>
                            <a:rPr lang="en-GB" i="1" smtClean="0">
                              <a:solidFill>
                                <a:schemeClr val="accent1"/>
                              </a:solidFill>
                              <a:latin typeface="Cambria Math" panose="02040503050406030204" pitchFamily="18" charset="0"/>
                              <a:ea typeface="Cambria Math" panose="02040503050406030204" pitchFamily="18" charset="0"/>
                            </a:rPr>
                            <m:t>→</m:t>
                          </m:r>
                        </m:sub>
                      </m:sSub>
                      <m:r>
                        <a:rPr lang="en-GB" i="1" smtClean="0">
                          <a:solidFill>
                            <a:schemeClr val="accent1"/>
                          </a:solidFill>
                          <a:latin typeface="Cambria Math" panose="02040503050406030204" pitchFamily="18" charset="0"/>
                          <a:ea typeface="Cambria Math" panose="02040503050406030204" pitchFamily="18" charset="0"/>
                        </a:rPr>
                        <m:t>=</m:t>
                      </m:r>
                      <m:sSub>
                        <m:sSubPr>
                          <m:ctrlPr>
                            <a:rPr lang="en-GB" i="1" smtClean="0">
                              <a:solidFill>
                                <a:schemeClr val="accent1"/>
                              </a:solidFill>
                              <a:latin typeface="Cambria Math" panose="02040503050406030204" pitchFamily="18" charset="0"/>
                              <a:ea typeface="Cambria Math" panose="02040503050406030204" pitchFamily="18" charset="0"/>
                            </a:rPr>
                          </m:ctrlPr>
                        </m:sSubPr>
                        <m:e>
                          <m:r>
                            <a:rPr lang="en-GB" i="1" smtClean="0">
                              <a:solidFill>
                                <a:schemeClr val="accent1"/>
                              </a:solidFill>
                              <a:latin typeface="Cambria Math" panose="02040503050406030204" pitchFamily="18" charset="0"/>
                              <a:ea typeface="Cambria Math" panose="02040503050406030204" pitchFamily="18" charset="0"/>
                            </a:rPr>
                            <m:t>𝐺</m:t>
                          </m:r>
                        </m:e>
                        <m:sub>
                          <m:r>
                            <a:rPr lang="en-GB" i="1" smtClean="0">
                              <a:solidFill>
                                <a:schemeClr val="accent1"/>
                              </a:solidFill>
                              <a:latin typeface="Cambria Math" panose="02040503050406030204" pitchFamily="18" charset="0"/>
                              <a:ea typeface="Cambria Math" panose="02040503050406030204" pitchFamily="18" charset="0"/>
                            </a:rPr>
                            <m:t>𝑡</m:t>
                          </m:r>
                          <m:r>
                            <a:rPr lang="en-GB" i="1" smtClean="0">
                              <a:solidFill>
                                <a:schemeClr val="accent1"/>
                              </a:solidFill>
                              <a:latin typeface="Cambria Math" panose="02040503050406030204" pitchFamily="18" charset="0"/>
                              <a:ea typeface="Cambria Math" panose="02040503050406030204" pitchFamily="18" charset="0"/>
                            </a:rPr>
                            <m:t>−1</m:t>
                          </m:r>
                        </m:sub>
                      </m:sSub>
                      <m:r>
                        <a:rPr lang="en-GB" i="1" smtClean="0">
                          <a:solidFill>
                            <a:schemeClr val="accent1"/>
                          </a:solidFill>
                          <a:latin typeface="Cambria Math" panose="02040503050406030204" pitchFamily="18" charset="0"/>
                          <a:ea typeface="Cambria Math" panose="02040503050406030204" pitchFamily="18" charset="0"/>
                        </a:rPr>
                        <m:t>∪</m:t>
                      </m:r>
                      <m:sSub>
                        <m:sSubPr>
                          <m:ctrlPr>
                            <a:rPr lang="en-GB" i="1" smtClean="0">
                              <a:solidFill>
                                <a:schemeClr val="accent1"/>
                              </a:solidFill>
                              <a:latin typeface="Cambria Math" panose="02040503050406030204" pitchFamily="18" charset="0"/>
                              <a:ea typeface="Cambria Math" panose="02040503050406030204" pitchFamily="18" charset="0"/>
                            </a:rPr>
                          </m:ctrlPr>
                        </m:sSubPr>
                        <m:e>
                          <m:r>
                            <a:rPr lang="en-GB" i="1" smtClean="0">
                              <a:solidFill>
                                <a:schemeClr val="accent1"/>
                              </a:solidFill>
                              <a:latin typeface="Cambria Math" panose="02040503050406030204" pitchFamily="18" charset="0"/>
                              <a:ea typeface="Cambria Math" panose="02040503050406030204" pitchFamily="18" charset="0"/>
                            </a:rPr>
                            <m:t>𝐺</m:t>
                          </m:r>
                        </m:e>
                        <m:sub>
                          <m:r>
                            <a:rPr lang="en-GB" i="1" smtClean="0">
                              <a:solidFill>
                                <a:schemeClr val="accent1"/>
                              </a:solidFill>
                              <a:latin typeface="Cambria Math" panose="02040503050406030204" pitchFamily="18" charset="0"/>
                              <a:ea typeface="Cambria Math" panose="02040503050406030204" pitchFamily="18" charset="0"/>
                            </a:rPr>
                            <m:t>𝑡</m:t>
                          </m:r>
                        </m:sub>
                      </m:sSub>
                      <m:r>
                        <a:rPr lang="en-GB" i="1" smtClean="0">
                          <a:solidFill>
                            <a:schemeClr val="accent1"/>
                          </a:solidFill>
                          <a:latin typeface="Cambria Math" panose="02040503050406030204" pitchFamily="18" charset="0"/>
                          <a:ea typeface="Cambria Math" panose="02040503050406030204" pitchFamily="18" charset="0"/>
                        </a:rPr>
                        <m:t>∪</m:t>
                      </m:r>
                      <m:sSub>
                        <m:sSubPr>
                          <m:ctrlPr>
                            <a:rPr lang="de-DE" i="1" smtClean="0">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𝐺</m:t>
                          </m:r>
                        </m:e>
                        <m:sub>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−1,</m:t>
                          </m:r>
                          <m:r>
                            <a:rPr lang="de-DE" i="1">
                              <a:solidFill>
                                <a:schemeClr val="accent1"/>
                              </a:solidFill>
                              <a:latin typeface="Cambria Math" panose="02040503050406030204" pitchFamily="18" charset="0"/>
                              <a:ea typeface="Cambria Math" panose="02040503050406030204" pitchFamily="18" charset="0"/>
                            </a:rPr>
                            <m:t>𝑡</m:t>
                          </m:r>
                        </m:sub>
                      </m:sSub>
                    </m:oMath>
                  </m:oMathPara>
                </a14:m>
                <a:endParaRPr lang="en-GB" dirty="0">
                  <a:ea typeface="Cambria Math" panose="02040503050406030204" pitchFamily="18" charset="0"/>
                </a:endParaRPr>
              </a:p>
              <a:p>
                <a:pPr lvl="2"/>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𝐺</m:t>
                        </m:r>
                      </m:e>
                      <m:sub>
                        <m:r>
                          <a:rPr lang="en-GB" b="0" i="1" smtClean="0">
                            <a:latin typeface="Cambria Math" panose="02040503050406030204" pitchFamily="18" charset="0"/>
                            <a:ea typeface="Cambria Math" panose="02040503050406030204" pitchFamily="18" charset="0"/>
                          </a:rPr>
                          <m:t>𝑡</m:t>
                        </m:r>
                      </m:sub>
                    </m:sSub>
                    <m:r>
                      <a:rPr lang="en-GB" i="1" smtClean="0">
                        <a:latin typeface="Cambria Math" panose="02040503050406030204" pitchFamily="18" charset="0"/>
                        <a:ea typeface="Cambria Math" panose="02040503050406030204" pitchFamily="18" charset="0"/>
                      </a:rPr>
                      <m:t>=</m:t>
                    </m:r>
                    <m:sSubSup>
                      <m:sSubSupPr>
                        <m:ctrlPr>
                          <a:rPr lang="en-GB" b="0" i="1" smtClean="0">
                            <a:latin typeface="Cambria Math" panose="02040503050406030204" pitchFamily="18" charset="0"/>
                            <a:ea typeface="Cambria Math" panose="02040503050406030204" pitchFamily="18" charset="0"/>
                          </a:rPr>
                        </m:ctrlPr>
                      </m:sSubSupPr>
                      <m:e>
                        <m:d>
                          <m:dPr>
                            <m:begChr m:val="{"/>
                            <m:endChr m:val="}"/>
                            <m:ctrlPr>
                              <a:rPr lang="en-GB" b="0" i="1" smtClean="0">
                                <a:latin typeface="Cambria Math" panose="02040503050406030204" pitchFamily="18" charset="0"/>
                                <a:ea typeface="Cambria Math" panose="02040503050406030204" pitchFamily="18" charset="0"/>
                              </a:rPr>
                            </m:ctrlPr>
                          </m:dPr>
                          <m:e>
                            <m:sSubSup>
                              <m:sSubSupPr>
                                <m:ctrlPr>
                                  <a:rPr lang="de-DE"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𝑡</m:t>
                                </m:r>
                              </m:sub>
                              <m:sup>
                                <m:r>
                                  <a:rPr lang="en-GB" b="0" i="1" smtClean="0">
                                    <a:latin typeface="Cambria Math" panose="02040503050406030204" pitchFamily="18" charset="0"/>
                                    <a:ea typeface="Cambria Math" panose="02040503050406030204" pitchFamily="18" charset="0"/>
                                  </a:rPr>
                                  <m:t>𝑘</m:t>
                                </m:r>
                              </m:sup>
                            </m:sSubSup>
                          </m:e>
                        </m:d>
                      </m:e>
                      <m:sub>
                        <m:r>
                          <a:rPr lang="en-GB" b="0" i="1" smtClean="0">
                            <a:latin typeface="Cambria Math" panose="02040503050406030204" pitchFamily="18" charset="0"/>
                            <a:ea typeface="Cambria Math" panose="02040503050406030204" pitchFamily="18" charset="0"/>
                          </a:rPr>
                          <m:t>𝑘</m:t>
                        </m:r>
                        <m:r>
                          <a:rPr lang="en-GB" b="0" i="1" smtClean="0">
                            <a:latin typeface="Cambria Math" panose="02040503050406030204" pitchFamily="18" charset="0"/>
                            <a:ea typeface="Cambria Math" panose="02040503050406030204" pitchFamily="18" charset="0"/>
                          </a:rPr>
                          <m:t>=1</m:t>
                        </m:r>
                      </m:sub>
                      <m:sup>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𝑛</m:t>
                            </m:r>
                          </m:e>
                          <m:sub>
                            <m:r>
                              <a:rPr lang="en-GB" b="0" i="1" smtClean="0">
                                <a:latin typeface="Cambria Math" panose="02040503050406030204" pitchFamily="18" charset="0"/>
                                <a:ea typeface="Cambria Math" panose="02040503050406030204" pitchFamily="18" charset="0"/>
                              </a:rPr>
                              <m:t>𝑡</m:t>
                            </m:r>
                          </m:sub>
                        </m:sSub>
                      </m:sup>
                    </m:sSubSup>
                    <m:r>
                      <a:rPr lang="de-DE" b="0" i="1" smtClean="0">
                        <a:latin typeface="Cambria Math" panose="02040503050406030204" pitchFamily="18" charset="0"/>
                        <a:ea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𝑡</m:t>
                        </m:r>
                      </m:sub>
                      <m:sup>
                        <m:r>
                          <a:rPr lang="de-DE" b="0" i="1" smtClean="0">
                            <a:latin typeface="Cambria Math" panose="02040503050406030204" pitchFamily="18" charset="0"/>
                            <a:ea typeface="Cambria Math" panose="02040503050406030204" pitchFamily="18" charset="0"/>
                          </a:rPr>
                          <m:t>𝑘</m:t>
                        </m:r>
                      </m:sup>
                    </m:sSubSup>
                    <m:r>
                      <a:rPr lang="de-DE" b="0" i="1" smtClean="0">
                        <a:latin typeface="Cambria Math" panose="02040503050406030204" pitchFamily="18" charset="0"/>
                        <a:ea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𝑡</m:t>
                        </m:r>
                      </m:sub>
                      <m:sup>
                        <m:r>
                          <a:rPr lang="de-DE" b="0" i="1" smtClean="0">
                            <a:latin typeface="Cambria Math" panose="02040503050406030204" pitchFamily="18" charset="0"/>
                            <a:ea typeface="Cambria Math" panose="02040503050406030204" pitchFamily="18" charset="0"/>
                          </a:rPr>
                          <m:t>𝑘</m:t>
                        </m:r>
                      </m:sup>
                    </m:sSubSup>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sSubSup>
                              <m:sSubSupPr>
                                <m:ctrlPr>
                                  <a:rPr lang="en-GB" i="1">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𝐴</m:t>
                                </m:r>
                              </m:e>
                              <m:sub>
                                <m:r>
                                  <a:rPr lang="de-DE" b="0" i="1" smtClean="0">
                                    <a:latin typeface="Cambria Math" panose="02040503050406030204" pitchFamily="18" charset="0"/>
                                    <a:ea typeface="Cambria Math" panose="02040503050406030204" pitchFamily="18" charset="0"/>
                                  </a:rPr>
                                  <m:t>𝑡</m:t>
                                </m:r>
                              </m:sub>
                              <m:sup>
                                <m:r>
                                  <a:rPr lang="en-GB" i="1">
                                    <a:latin typeface="Cambria Math" panose="02040503050406030204" pitchFamily="18" charset="0"/>
                                    <a:ea typeface="Cambria Math" panose="02040503050406030204" pitchFamily="18" charset="0"/>
                                  </a:rPr>
                                  <m:t>1</m:t>
                                </m:r>
                              </m:sup>
                            </m:sSubSup>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𝐴</m:t>
                                </m:r>
                              </m:e>
                              <m:sub>
                                <m:r>
                                  <a:rPr lang="de-DE" b="0" i="1" smtClean="0">
                                    <a:latin typeface="Cambria Math" panose="02040503050406030204" pitchFamily="18" charset="0"/>
                                    <a:ea typeface="Cambria Math" panose="02040503050406030204" pitchFamily="18" charset="0"/>
                                  </a:rPr>
                                  <m:t>𝑡</m:t>
                                </m:r>
                              </m:sub>
                              <m:sup>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𝑙</m:t>
                                    </m:r>
                                  </m:e>
                                  <m:sub>
                                    <m:r>
                                      <a:rPr lang="de-DE" b="0" i="1" smtClean="0">
                                        <a:latin typeface="Cambria Math" panose="02040503050406030204" pitchFamily="18" charset="0"/>
                                        <a:ea typeface="Cambria Math" panose="02040503050406030204" pitchFamily="18" charset="0"/>
                                      </a:rPr>
                                      <m:t>𝑘</m:t>
                                    </m:r>
                                  </m:sub>
                                </m:sSub>
                              </m:sup>
                            </m:sSubSup>
                          </m:e>
                        </m:d>
                      </m:e>
                      <m:sub>
                        <m:r>
                          <a:rPr lang="en-GB" i="1">
                            <a:latin typeface="Cambria Math" panose="02040503050406030204" pitchFamily="18" charset="0"/>
                            <a:ea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𝐶</m:t>
                            </m:r>
                          </m:e>
                          <m:sub>
                            <m:r>
                              <a:rPr lang="de-DE" b="0" i="1" smtClean="0">
                                <a:latin typeface="Cambria Math" panose="02040503050406030204" pitchFamily="18" charset="0"/>
                                <a:ea typeface="Cambria Math" panose="02040503050406030204" pitchFamily="18" charset="0"/>
                              </a:rPr>
                              <m:t>𝑡</m:t>
                            </m:r>
                          </m:sub>
                          <m:sup>
                            <m:r>
                              <a:rPr lang="de-DE" b="0" i="1" smtClean="0">
                                <a:latin typeface="Cambria Math" panose="02040503050406030204" pitchFamily="18" charset="0"/>
                                <a:ea typeface="Cambria Math" panose="02040503050406030204" pitchFamily="18" charset="0"/>
                              </a:rPr>
                              <m:t>𝑘</m:t>
                            </m:r>
                          </m:sup>
                        </m:sSubSup>
                      </m:sub>
                    </m:sSub>
                  </m:oMath>
                </a14:m>
                <a:endParaRPr lang="en-GB" dirty="0">
                  <a:ea typeface="Cambria Math" panose="02040503050406030204" pitchFamily="18" charset="0"/>
                </a:endParaRPr>
              </a:p>
              <a:p>
                <a:pPr lvl="2"/>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𝐺</m:t>
                        </m:r>
                      </m:e>
                      <m:sub>
                        <m:r>
                          <a:rPr lang="en-GB"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𝐺</m:t>
                        </m:r>
                      </m:e>
                      <m:sub>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𝑟𝑒𝑝𝑙𝑎𝑐𝑒𝑑</m:t>
                        </m:r>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𝑏𝑦</m:t>
                        </m:r>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−1</m:t>
                        </m:r>
                      </m:sub>
                    </m:sSub>
                  </m:oMath>
                </a14:m>
                <a:endParaRPr lang="en-GB" dirty="0">
                  <a:ea typeface="Cambria Math" panose="02040503050406030204" pitchFamily="18" charset="0"/>
                </a:endParaRPr>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𝐺</m:t>
                        </m:r>
                      </m:e>
                      <m:sub>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r>
                          <a:rPr lang="de-DE" i="1">
                            <a:latin typeface="Cambria Math" panose="02040503050406030204" pitchFamily="18" charset="0"/>
                            <a:ea typeface="Cambria Math" panose="02040503050406030204" pitchFamily="18" charset="0"/>
                          </a:rPr>
                          <m:t>𝑡</m:t>
                        </m:r>
                      </m:sub>
                    </m:sSub>
                    <m:r>
                      <a:rPr lang="de-DE"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d>
                          <m:dPr>
                            <m:begChr m:val="{"/>
                            <m:endChr m:val="}"/>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𝑔</m:t>
                                </m:r>
                              </m:e>
                              <m:sup>
                                <m:r>
                                  <a:rPr lang="en-GB" i="1">
                                    <a:latin typeface="Cambria Math" panose="02040503050406030204" pitchFamily="18" charset="0"/>
                                    <a:ea typeface="Cambria Math" panose="02040503050406030204" pitchFamily="18" charset="0"/>
                                  </a:rPr>
                                  <m:t>𝑗</m:t>
                                </m:r>
                              </m:sup>
                            </m:sSup>
                          </m:e>
                        </m:d>
                      </m:e>
                      <m:sub>
                        <m:r>
                          <a:rPr lang="en-GB" i="1">
                            <a:latin typeface="Cambria Math" panose="02040503050406030204" pitchFamily="18" charset="0"/>
                            <a:ea typeface="Cambria Math" panose="02040503050406030204" pitchFamily="18" charset="0"/>
                          </a:rPr>
                          <m:t>𝑗</m:t>
                        </m:r>
                        <m:r>
                          <a:rPr lang="en-GB"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𝑛</m:t>
                        </m:r>
                      </m:sup>
                    </m:sSubSup>
                    <m:r>
                      <a:rPr lang="de-DE"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𝑔</m:t>
                        </m:r>
                      </m:e>
                      <m:sup>
                        <m:r>
                          <a:rPr lang="en-GB" i="1">
                            <a:latin typeface="Cambria Math" panose="02040503050406030204" pitchFamily="18" charset="0"/>
                            <a:ea typeface="Cambria Math" panose="02040503050406030204" pitchFamily="18" charset="0"/>
                          </a:rPr>
                          <m:t>𝑗</m:t>
                        </m:r>
                      </m:sup>
                    </m:sSup>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𝜙</m:t>
                    </m:r>
                    <m:sSub>
                      <m:sSubPr>
                        <m:ctrlPr>
                          <a:rPr lang="en-GB"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sSubSup>
                              <m:sSubSupPr>
                                <m:ctrlPr>
                                  <a:rPr lang="en-GB"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𝐴</m:t>
                                </m:r>
                              </m:e>
                              <m:sub>
                                <m:r>
                                  <a:rPr lang="en-GB" i="1" smtClean="0">
                                    <a:latin typeface="Cambria Math" panose="02040503050406030204" pitchFamily="18" charset="0"/>
                                    <a:ea typeface="Cambria Math" panose="02040503050406030204" pitchFamily="18" charset="0"/>
                                  </a:rPr>
                                  <m:t>𝜋</m:t>
                                </m:r>
                              </m:sub>
                              <m:sup>
                                <m:r>
                                  <a:rPr lang="en-GB" i="1" smtClean="0">
                                    <a:latin typeface="Cambria Math" panose="02040503050406030204" pitchFamily="18" charset="0"/>
                                    <a:ea typeface="Cambria Math" panose="02040503050406030204" pitchFamily="18" charset="0"/>
                                  </a:rPr>
                                  <m:t>1</m:t>
                                </m:r>
                              </m:sup>
                            </m:sSubSup>
                            <m:r>
                              <a:rPr lang="en-GB" i="1" smtClean="0">
                                <a:latin typeface="Cambria Math" panose="02040503050406030204" pitchFamily="18" charset="0"/>
                                <a:ea typeface="Cambria Math" panose="02040503050406030204" pitchFamily="18" charset="0"/>
                              </a:rPr>
                              <m:t>,…,</m:t>
                            </m:r>
                            <m:sSubSup>
                              <m:sSubSupPr>
                                <m:ctrlPr>
                                  <a:rPr lang="en-GB"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𝐴</m:t>
                                </m:r>
                              </m:e>
                              <m:sub>
                                <m:r>
                                  <a:rPr lang="en-GB" i="1" smtClean="0">
                                    <a:latin typeface="Cambria Math" panose="02040503050406030204" pitchFamily="18" charset="0"/>
                                    <a:ea typeface="Cambria Math" panose="02040503050406030204" pitchFamily="18" charset="0"/>
                                  </a:rPr>
                                  <m:t>𝜋</m:t>
                                </m:r>
                              </m:sub>
                              <m:sup>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𝑙</m:t>
                                    </m:r>
                                  </m:e>
                                  <m:sub>
                                    <m:r>
                                      <a:rPr lang="en-GB" b="0" i="1" smtClean="0">
                                        <a:latin typeface="Cambria Math" panose="02040503050406030204" pitchFamily="18" charset="0"/>
                                        <a:ea typeface="Cambria Math" panose="02040503050406030204" pitchFamily="18" charset="0"/>
                                      </a:rPr>
                                      <m:t>𝑗</m:t>
                                    </m:r>
                                  </m:sub>
                                </m:sSub>
                              </m:sup>
                            </m:sSubSup>
                          </m:e>
                        </m:d>
                      </m:e>
                      <m:sub>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𝐶</m:t>
                        </m:r>
                      </m:sub>
                    </m:sSub>
                    <m:r>
                      <a:rPr lang="de-DE" b="0" i="0" smtClean="0">
                        <a:latin typeface="Cambria Math" panose="02040503050406030204" pitchFamily="18" charset="0"/>
                        <a:ea typeface="Cambria Math" panose="02040503050406030204" pitchFamily="18" charset="0"/>
                      </a:rPr>
                      <m:t>, </m:t>
                    </m:r>
                    <m:r>
                      <a:rPr lang="en-GB" i="1" smtClean="0">
                        <a:latin typeface="Cambria Math" panose="02040503050406030204" pitchFamily="18" charset="0"/>
                        <a:ea typeface="Cambria Math" panose="02040503050406030204" pitchFamily="18" charset="0"/>
                      </a:rPr>
                      <m:t>𝜋</m:t>
                    </m:r>
                    <m:r>
                      <a:rPr lang="en-GB" i="1" smtClean="0">
                        <a:latin typeface="Cambria Math" panose="02040503050406030204" pitchFamily="18" charset="0"/>
                        <a:ea typeface="Cambria Math" panose="02040503050406030204" pitchFamily="18" charset="0"/>
                      </a:rPr>
                      <m:t>∈</m:t>
                    </m:r>
                    <m:d>
                      <m:dPr>
                        <m:begChr m:val="{"/>
                        <m:endChr m:val="}"/>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r>
                          <a:rPr lang="en-GB" i="1" smtClean="0">
                            <a:latin typeface="Cambria Math" panose="02040503050406030204" pitchFamily="18" charset="0"/>
                            <a:ea typeface="Cambria Math" panose="02040503050406030204" pitchFamily="18" charset="0"/>
                          </a:rPr>
                          <m:t>𝑡</m:t>
                        </m:r>
                      </m:e>
                    </m:d>
                  </m:oMath>
                </a14:m>
                <a:endParaRPr lang="en-GB" dirty="0"/>
              </a:p>
              <a:p>
                <a:pPr lvl="1"/>
                <a:r>
                  <a:rPr lang="en-GB" dirty="0"/>
                  <a:t>In the general setting, it usually holds </a:t>
                </a:r>
                <a14:m>
                  <m:oMath xmlns:m="http://schemas.openxmlformats.org/officeDocument/2006/math">
                    <m:sSub>
                      <m:sSubPr>
                        <m:ctrlPr>
                          <a:rPr lang="en-GB" i="1" smtClean="0">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𝐺</m:t>
                        </m:r>
                      </m:e>
                      <m:sub>
                        <m:r>
                          <a:rPr lang="en-GB" i="1">
                            <a:solidFill>
                              <a:schemeClr val="accent1"/>
                            </a:solidFill>
                            <a:latin typeface="Cambria Math" panose="02040503050406030204" pitchFamily="18" charset="0"/>
                            <a:ea typeface="Cambria Math" panose="02040503050406030204" pitchFamily="18" charset="0"/>
                          </a:rPr>
                          <m:t>𝑡</m:t>
                        </m:r>
                      </m:sub>
                    </m:sSub>
                    <m:r>
                      <a:rPr lang="en-GB" i="1">
                        <a:solidFill>
                          <a:schemeClr val="accent1"/>
                        </a:solidFill>
                        <a:latin typeface="Cambria Math" panose="02040503050406030204" pitchFamily="18" charset="0"/>
                        <a:ea typeface="Cambria Math" panose="02040503050406030204" pitchFamily="18" charset="0"/>
                      </a:rPr>
                      <m:t>⊆</m:t>
                    </m:r>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𝐺</m:t>
                        </m:r>
                      </m:e>
                      <m:sub>
                        <m:r>
                          <a:rPr lang="en-GB" i="1">
                            <a:solidFill>
                              <a:schemeClr val="accent1"/>
                            </a:solidFill>
                            <a:latin typeface="Cambria Math" panose="02040503050406030204" pitchFamily="18" charset="0"/>
                            <a:ea typeface="Cambria Math" panose="02040503050406030204" pitchFamily="18" charset="0"/>
                          </a:rPr>
                          <m:t>0|0 </m:t>
                        </m:r>
                        <m:r>
                          <a:rPr lang="en-GB" i="1">
                            <a:solidFill>
                              <a:schemeClr val="accent1"/>
                            </a:solidFill>
                            <a:latin typeface="Cambria Math" panose="02040503050406030204" pitchFamily="18" charset="0"/>
                            <a:ea typeface="Cambria Math" panose="02040503050406030204" pitchFamily="18" charset="0"/>
                          </a:rPr>
                          <m:t>𝑟𝑒𝑝𝑙𝑎𝑐𝑒𝑑</m:t>
                        </m:r>
                        <m:r>
                          <a:rPr lang="en-GB" i="1">
                            <a:solidFill>
                              <a:schemeClr val="accent1"/>
                            </a:solidFill>
                            <a:latin typeface="Cambria Math" panose="02040503050406030204" pitchFamily="18" charset="0"/>
                            <a:ea typeface="Cambria Math" panose="02040503050406030204" pitchFamily="18" charset="0"/>
                          </a:rPr>
                          <m:t> </m:t>
                        </m:r>
                        <m:r>
                          <a:rPr lang="en-GB" i="1">
                            <a:solidFill>
                              <a:schemeClr val="accent1"/>
                            </a:solidFill>
                            <a:latin typeface="Cambria Math" panose="02040503050406030204" pitchFamily="18" charset="0"/>
                            <a:ea typeface="Cambria Math" panose="02040503050406030204" pitchFamily="18" charset="0"/>
                          </a:rPr>
                          <m:t>𝑏𝑦</m:t>
                        </m:r>
                        <m:r>
                          <a:rPr lang="en-GB" i="1">
                            <a:solidFill>
                              <a:schemeClr val="accent1"/>
                            </a:solidFill>
                            <a:latin typeface="Cambria Math" panose="02040503050406030204" pitchFamily="18" charset="0"/>
                            <a:ea typeface="Cambria Math" panose="02040503050406030204" pitchFamily="18" charset="0"/>
                          </a:rPr>
                          <m:t> </m:t>
                        </m:r>
                        <m:r>
                          <a:rPr lang="en-GB" i="1">
                            <a:solidFill>
                              <a:schemeClr val="accent1"/>
                            </a:solidFill>
                            <a:latin typeface="Cambria Math" panose="02040503050406030204" pitchFamily="18" charset="0"/>
                            <a:ea typeface="Cambria Math" panose="02040503050406030204" pitchFamily="18" charset="0"/>
                          </a:rPr>
                          <m:t>𝑡</m:t>
                        </m:r>
                      </m:sub>
                    </m:sSub>
                  </m:oMath>
                </a14:m>
                <a:endParaRPr lang="en-GB" dirty="0"/>
              </a:p>
              <a:p>
                <a:pPr lvl="2"/>
                <a:r>
                  <a:rPr lang="en-GB" dirty="0"/>
                  <a:t>i.e., there is a correspondence between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𝐺</m:t>
                        </m:r>
                      </m:e>
                      <m:sub>
                        <m:r>
                          <a:rPr lang="en-GB" i="1">
                            <a:latin typeface="Cambria Math" panose="02040503050406030204" pitchFamily="18" charset="0"/>
                            <a:ea typeface="Cambria Math" panose="02040503050406030204" pitchFamily="18" charset="0"/>
                          </a:rPr>
                          <m:t>0</m:t>
                        </m:r>
                      </m:sub>
                    </m:sSub>
                  </m:oMath>
                </a14:m>
                <a:r>
                  <a:rPr lang="en-GB" dirty="0"/>
                  <a:t> and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𝐺</m:t>
                        </m:r>
                      </m:e>
                      <m:sub>
                        <m:r>
                          <a:rPr lang="en-GB" i="1">
                            <a:latin typeface="Cambria Math" panose="02040503050406030204" pitchFamily="18" charset="0"/>
                            <a:ea typeface="Cambria Math" panose="02040503050406030204" pitchFamily="18" charset="0"/>
                          </a:rPr>
                          <m:t>𝑡</m:t>
                        </m:r>
                      </m:sub>
                    </m:sSub>
                  </m:oMath>
                </a14:m>
                <a:r>
                  <a:rPr lang="en-GB" dirty="0"/>
                  <a:t> (and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𝐺</m:t>
                        </m:r>
                      </m:e>
                      <m:sub>
                        <m:r>
                          <a:rPr lang="en-GB"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sub>
                    </m:sSub>
                  </m:oMath>
                </a14:m>
                <a:r>
                  <a:rPr lang="en-GB" dirty="0"/>
                  <a:t>)</a:t>
                </a:r>
              </a:p>
              <a:p>
                <a:pPr lvl="2"/>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20EBC04F-A255-8D49-A2E1-D30206FA6739}"/>
                  </a:ext>
                </a:extLst>
              </p:cNvPr>
              <p:cNvSpPr>
                <a:spLocks noGrp="1" noRot="1" noChangeAspect="1" noMove="1" noResize="1" noEditPoints="1" noAdjustHandles="1" noChangeArrowheads="1" noChangeShapeType="1" noTextEdit="1"/>
              </p:cNvSpPr>
              <p:nvPr>
                <p:ph idx="1"/>
              </p:nvPr>
            </p:nvSpPr>
            <p:spPr>
              <a:blipFill>
                <a:blip r:embed="rId2"/>
                <a:stretch>
                  <a:fillRect l="-1286" t="-3030" r="-16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51DCEBE-7011-1647-83A5-8660A860EE28}"/>
              </a:ext>
            </a:extLst>
          </p:cNvPr>
          <p:cNvSpPr>
            <a:spLocks noGrp="1"/>
          </p:cNvSpPr>
          <p:nvPr>
            <p:ph type="sldNum" sz="quarter" idx="12"/>
          </p:nvPr>
        </p:nvSpPr>
        <p:spPr/>
        <p:txBody>
          <a:bodyPr/>
          <a:lstStyle/>
          <a:p>
            <a:fld id="{67C9959E-8E6B-B04C-9955-EA096F41CA7A}" type="slidenum">
              <a:rPr lang="en-GB" smtClean="0"/>
              <a:t>11</a:t>
            </a:fld>
            <a:endParaRPr lang="en-GB"/>
          </a:p>
        </p:txBody>
      </p:sp>
      <p:sp>
        <p:nvSpPr>
          <p:cNvPr id="6" name="TextBox 5">
            <a:extLst>
              <a:ext uri="{FF2B5EF4-FFF2-40B4-BE49-F238E27FC236}">
                <a16:creationId xmlns:a16="http://schemas.microsoft.com/office/drawing/2014/main" id="{07B2DB71-27BC-0340-BC50-DC4C8397A28F}"/>
              </a:ext>
            </a:extLst>
          </p:cNvPr>
          <p:cNvSpPr txBox="1"/>
          <p:nvPr/>
        </p:nvSpPr>
        <p:spPr>
          <a:xfrm>
            <a:off x="5641521" y="2744271"/>
            <a:ext cx="3371850"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Also called a </a:t>
            </a:r>
            <a:r>
              <a:rPr lang="en-GB" dirty="0">
                <a:solidFill>
                  <a:schemeClr val="accent4"/>
                </a:solidFill>
              </a:rPr>
              <a:t>2-(time) slice model </a:t>
            </a:r>
            <a:r>
              <a:rPr lang="en-GB" dirty="0"/>
              <a:t>as it contains descriptions for two time slices</a:t>
            </a:r>
          </a:p>
        </p:txBody>
      </p:sp>
      <p:sp>
        <p:nvSpPr>
          <p:cNvPr id="7" name="TextBox 6">
            <a:extLst>
              <a:ext uri="{FF2B5EF4-FFF2-40B4-BE49-F238E27FC236}">
                <a16:creationId xmlns:a16="http://schemas.microsoft.com/office/drawing/2014/main" id="{577FEF6F-004D-E146-B1A3-AF255F357A74}"/>
              </a:ext>
            </a:extLst>
          </p:cNvPr>
          <p:cNvSpPr txBox="1"/>
          <p:nvPr/>
        </p:nvSpPr>
        <p:spPr>
          <a:xfrm>
            <a:off x="1925138" y="6321366"/>
            <a:ext cx="6199959" cy="400110"/>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Dynamic Junction Tree Algorithm. In </a:t>
            </a:r>
            <a:r>
              <a:rPr lang="en-GB" sz="1000" i="1" dirty="0">
                <a:solidFill>
                  <a:schemeClr val="accent3"/>
                </a:solidFill>
              </a:rPr>
              <a:t>ICCS-18 Proceedings of the International Conference on Conceptual Structures</a:t>
            </a:r>
            <a:r>
              <a:rPr lang="en-GB" sz="1000" dirty="0">
                <a:solidFill>
                  <a:schemeClr val="accent3"/>
                </a:solidFill>
              </a:rPr>
              <a:t>, 2018.</a:t>
            </a:r>
          </a:p>
        </p:txBody>
      </p:sp>
    </p:spTree>
    <p:extLst>
      <p:ext uri="{BB962C8B-B14F-4D97-AF65-F5344CB8AC3E}">
        <p14:creationId xmlns:p14="http://schemas.microsoft.com/office/powerpoint/2010/main" val="244915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C4A6-0974-1643-BC98-EF14293F10D3}"/>
              </a:ext>
            </a:extLst>
          </p:cNvPr>
          <p:cNvSpPr>
            <a:spLocks noGrp="1"/>
          </p:cNvSpPr>
          <p:nvPr>
            <p:ph type="title"/>
          </p:nvPr>
        </p:nvSpPr>
        <p:spPr>
          <a:xfrm>
            <a:off x="628650" y="260986"/>
            <a:ext cx="8367304" cy="717866"/>
          </a:xfrm>
        </p:spPr>
        <p:txBody>
          <a:bodyPr>
            <a:normAutofit/>
          </a:bodyPr>
          <a:lstStyle/>
          <a:p>
            <a:r>
              <a:rPr lang="en-GB" dirty="0"/>
              <a:t>PDM: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EBC04F-A255-8D49-A2E1-D30206FA6739}"/>
                  </a:ext>
                </a:extLst>
              </p:cNvPr>
              <p:cNvSpPr>
                <a:spLocks noGrp="1"/>
              </p:cNvSpPr>
              <p:nvPr>
                <p:ph idx="1"/>
              </p:nvPr>
            </p:nvSpPr>
            <p:spPr/>
            <p:txBody>
              <a:bodyPr/>
              <a:lstStyle/>
              <a:p>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0</m:t>
                        </m:r>
                      </m:sub>
                    </m:sSub>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1</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2</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3</m:t>
                            </m:r>
                          </m:sup>
                        </m:sSubSup>
                      </m:e>
                    </m:d>
                  </m:oMath>
                </a14:m>
                <a:endParaRPr lang="de-DE" dirty="0"/>
              </a:p>
              <a:p>
                <a:pPr lvl="1"/>
                <a:endParaRPr lang="de-DE" b="0" dirty="0"/>
              </a:p>
              <a:p>
                <a:pPr lvl="1"/>
                <a:endParaRPr lang="de-DE" dirty="0"/>
              </a:p>
              <a:p>
                <a:pPr lvl="1"/>
                <a:endParaRPr lang="de-DE" b="0" dirty="0"/>
              </a:p>
              <a:p>
                <a:pPr lvl="1"/>
                <a:endParaRPr lang="de-DE" b="0" dirty="0"/>
              </a:p>
              <a:p>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i="1" smtClean="0">
                            <a:latin typeface="Cambria Math" panose="02040503050406030204" pitchFamily="18" charset="0"/>
                            <a:ea typeface="Cambria Math" panose="02040503050406030204" pitchFamily="18" charset="0"/>
                          </a:rPr>
                          <m:t>→</m:t>
                        </m:r>
                      </m:sub>
                    </m:sSub>
                    <m:r>
                      <a:rPr lang="de-DE" b="0" i="1" smtClean="0">
                        <a:latin typeface="Cambria Math" panose="02040503050406030204" pitchFamily="18" charset="0"/>
                      </a:rPr>
                      <m:t>=</m:t>
                    </m:r>
                    <m:d>
                      <m:dPr>
                        <m:begChr m:val="{"/>
                        <m:endChr m:val="}"/>
                        <m:ctrlPr>
                          <a:rPr lang="de-DE" i="1">
                            <a:latin typeface="Cambria Math" panose="02040503050406030204" pitchFamily="18" charset="0"/>
                          </a:rPr>
                        </m:ctrlPr>
                      </m:dPr>
                      <m:e>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i="1">
                                <a:latin typeface="Cambria Math" panose="02040503050406030204" pitchFamily="18" charset="0"/>
                              </a:rPr>
                              <m:t>2</m:t>
                            </m:r>
                          </m:sup>
                        </m:sSubSup>
                        <m:r>
                          <a:rPr lang="de-DE" i="1">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i="1">
                                <a:latin typeface="Cambria Math" panose="02040503050406030204" pitchFamily="18" charset="0"/>
                              </a:rPr>
                              <m:t>3</m:t>
                            </m:r>
                          </m:sup>
                        </m:sSubSup>
                      </m:e>
                    </m:d>
                    <m:r>
                      <a:rPr lang="de-DE" i="1" smtClean="0">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rPr>
                        </m:ctrlPr>
                      </m:dPr>
                      <m:e>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𝑡</m:t>
                            </m:r>
                          </m:sub>
                          <m:sup>
                            <m:r>
                              <a:rPr lang="de-DE" i="1">
                                <a:latin typeface="Cambria Math" panose="02040503050406030204" pitchFamily="18" charset="0"/>
                              </a:rPr>
                              <m:t>2</m:t>
                            </m:r>
                          </m:sup>
                        </m:sSubSup>
                        <m:r>
                          <a:rPr lang="de-DE" i="1">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𝑡</m:t>
                            </m:r>
                          </m:sub>
                          <m:sup>
                            <m:r>
                              <a:rPr lang="de-DE" i="1">
                                <a:latin typeface="Cambria Math" panose="02040503050406030204" pitchFamily="18" charset="0"/>
                              </a:rPr>
                              <m:t>3</m:t>
                            </m:r>
                          </m:sup>
                        </m:sSubSup>
                      </m:e>
                    </m:d>
                    <m:r>
                      <a:rPr lang="de-DE"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𝑔</m:t>
                            </m:r>
                          </m:e>
                          <m:sup>
                            <m:r>
                              <a:rPr lang="de-DE" b="0" i="1" smtClean="0">
                                <a:latin typeface="Cambria Math" panose="02040503050406030204" pitchFamily="18" charset="0"/>
                                <a:ea typeface="Cambria Math" panose="02040503050406030204" pitchFamily="18" charset="0"/>
                              </a:rPr>
                              <m:t>𝐸</m:t>
                            </m:r>
                          </m:sup>
                        </m:sSup>
                      </m:e>
                    </m:d>
                  </m:oMath>
                </a14:m>
                <a:endParaRPr lang="de-DE" dirty="0"/>
              </a:p>
              <a:p>
                <a:endParaRPr lang="en-GB" dirty="0"/>
              </a:p>
            </p:txBody>
          </p:sp>
        </mc:Choice>
        <mc:Fallback xmlns="">
          <p:sp>
            <p:nvSpPr>
              <p:cNvPr id="3" name="Content Placeholder 2">
                <a:extLst>
                  <a:ext uri="{FF2B5EF4-FFF2-40B4-BE49-F238E27FC236}">
                    <a16:creationId xmlns:a16="http://schemas.microsoft.com/office/drawing/2014/main" id="{20EBC04F-A255-8D49-A2E1-D30206FA6739}"/>
                  </a:ext>
                </a:extLst>
              </p:cNvPr>
              <p:cNvSpPr>
                <a:spLocks noGrp="1" noRot="1" noChangeAspect="1" noMove="1" noResize="1" noEditPoints="1" noAdjustHandles="1" noChangeArrowheads="1" noChangeShapeType="1" noTextEdit="1"/>
              </p:cNvSpPr>
              <p:nvPr>
                <p:ph idx="1"/>
              </p:nvPr>
            </p:nvSpPr>
            <p:spPr>
              <a:blipFill>
                <a:blip r:embed="rId3"/>
                <a:stretch>
                  <a:fillRect l="-1447" t="-126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51DCEBE-7011-1647-83A5-8660A860EE28}"/>
              </a:ext>
            </a:extLst>
          </p:cNvPr>
          <p:cNvSpPr>
            <a:spLocks noGrp="1"/>
          </p:cNvSpPr>
          <p:nvPr>
            <p:ph type="sldNum" sz="quarter" idx="12"/>
          </p:nvPr>
        </p:nvSpPr>
        <p:spPr/>
        <p:txBody>
          <a:bodyPr/>
          <a:lstStyle/>
          <a:p>
            <a:fld id="{67C9959E-8E6B-B04C-9955-EA096F41CA7A}" type="slidenum">
              <a:rPr lang="en-GB" smtClean="0"/>
              <a:t>12</a:t>
            </a:fld>
            <a:endParaRPr lang="en-GB"/>
          </a:p>
        </p:txBody>
      </p:sp>
      <p:grpSp>
        <p:nvGrpSpPr>
          <p:cNvPr id="235" name="Group 234">
            <a:extLst>
              <a:ext uri="{FF2B5EF4-FFF2-40B4-BE49-F238E27FC236}">
                <a16:creationId xmlns:a16="http://schemas.microsoft.com/office/drawing/2014/main" id="{A9ADF8E1-5BEF-6B48-836F-B454A5FC56AA}"/>
              </a:ext>
            </a:extLst>
          </p:cNvPr>
          <p:cNvGrpSpPr/>
          <p:nvPr/>
        </p:nvGrpSpPr>
        <p:grpSpPr>
          <a:xfrm>
            <a:off x="416344" y="3924067"/>
            <a:ext cx="8320021" cy="2404092"/>
            <a:chOff x="474037" y="4011645"/>
            <a:chExt cx="8320021" cy="2404092"/>
          </a:xfrm>
        </p:grpSpPr>
        <p:sp>
          <p:nvSpPr>
            <p:cNvPr id="127" name="TextBox 126">
              <a:extLst>
                <a:ext uri="{FF2B5EF4-FFF2-40B4-BE49-F238E27FC236}">
                  <a16:creationId xmlns:a16="http://schemas.microsoft.com/office/drawing/2014/main" id="{83FC7CAC-B347-7142-859F-9C7E1994286F}"/>
                </a:ext>
              </a:extLst>
            </p:cNvPr>
            <p:cNvSpPr txBox="1"/>
            <p:nvPr/>
          </p:nvSpPr>
          <p:spPr>
            <a:xfrm>
              <a:off x="4029208" y="6046405"/>
              <a:ext cx="1200970" cy="369332"/>
            </a:xfrm>
            <a:prstGeom prst="rect">
              <a:avLst/>
            </a:prstGeom>
            <a:noFill/>
          </p:spPr>
          <p:txBody>
            <a:bodyPr wrap="none" rtlCol="0">
              <a:spAutoFit/>
            </a:bodyPr>
            <a:lstStyle/>
            <a:p>
              <a:r>
                <a:rPr lang="en-GB" dirty="0">
                  <a:solidFill>
                    <a:schemeClr val="accent1"/>
                  </a:solidFill>
                </a:rPr>
                <a:t>Time slices</a:t>
              </a:r>
            </a:p>
          </p:txBody>
        </p:sp>
        <p:grpSp>
          <p:nvGrpSpPr>
            <p:cNvPr id="234" name="Group 233">
              <a:extLst>
                <a:ext uri="{FF2B5EF4-FFF2-40B4-BE49-F238E27FC236}">
                  <a16:creationId xmlns:a16="http://schemas.microsoft.com/office/drawing/2014/main" id="{60B5D514-0B06-A04F-B4D7-CEC73436D69D}"/>
                </a:ext>
              </a:extLst>
            </p:cNvPr>
            <p:cNvGrpSpPr/>
            <p:nvPr/>
          </p:nvGrpSpPr>
          <p:grpSpPr>
            <a:xfrm>
              <a:off x="474037" y="4011645"/>
              <a:ext cx="8320021" cy="2051697"/>
              <a:chOff x="474037" y="4011645"/>
              <a:chExt cx="8320021" cy="2051697"/>
            </a:xfrm>
          </p:grpSpPr>
          <p:sp>
            <p:nvSpPr>
              <p:cNvPr id="125" name="Rectangle 124">
                <a:extLst>
                  <a:ext uri="{FF2B5EF4-FFF2-40B4-BE49-F238E27FC236}">
                    <a16:creationId xmlns:a16="http://schemas.microsoft.com/office/drawing/2014/main" id="{0AC4C606-8AA6-534B-999A-F23E54BCBE63}"/>
                  </a:ext>
                </a:extLst>
              </p:cNvPr>
              <p:cNvSpPr/>
              <p:nvPr/>
            </p:nvSpPr>
            <p:spPr>
              <a:xfrm>
                <a:off x="474037" y="4011645"/>
                <a:ext cx="4305874" cy="205169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6" name="Rectangle 125">
                <a:extLst>
                  <a:ext uri="{FF2B5EF4-FFF2-40B4-BE49-F238E27FC236}">
                    <a16:creationId xmlns:a16="http://schemas.microsoft.com/office/drawing/2014/main" id="{E6BE79A2-E772-D947-84FA-ECB3FA98A4CA}"/>
                  </a:ext>
                </a:extLst>
              </p:cNvPr>
              <p:cNvSpPr/>
              <p:nvPr/>
            </p:nvSpPr>
            <p:spPr>
              <a:xfrm>
                <a:off x="4777191" y="4011645"/>
                <a:ext cx="4016867" cy="205169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33" name="Group 232">
                <a:extLst>
                  <a:ext uri="{FF2B5EF4-FFF2-40B4-BE49-F238E27FC236}">
                    <a16:creationId xmlns:a16="http://schemas.microsoft.com/office/drawing/2014/main" id="{49CD79A3-96CD-ED42-9DD5-6D08C936CFD8}"/>
                  </a:ext>
                </a:extLst>
              </p:cNvPr>
              <p:cNvGrpSpPr/>
              <p:nvPr/>
            </p:nvGrpSpPr>
            <p:grpSpPr>
              <a:xfrm>
                <a:off x="512040" y="4011645"/>
                <a:ext cx="8260939" cy="1983766"/>
                <a:chOff x="512040" y="4011645"/>
                <a:chExt cx="8260939" cy="1983766"/>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396327E-B83C-374B-B9C0-65213CBCF29A}"/>
                        </a:ext>
                      </a:extLst>
                    </p:cNvPr>
                    <p:cNvSpPr txBox="1"/>
                    <p:nvPr/>
                  </p:nvSpPr>
                  <p:spPr>
                    <a:xfrm>
                      <a:off x="512040" y="5599411"/>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baseline="-25000" dirty="0"/>
                    </a:p>
                  </p:txBody>
                </p:sp>
              </mc:Choice>
              <mc:Fallback xmlns="">
                <p:sp>
                  <p:nvSpPr>
                    <p:cNvPr id="5" name="TextBox 4">
                      <a:extLst>
                        <a:ext uri="{FF2B5EF4-FFF2-40B4-BE49-F238E27FC236}">
                          <a16:creationId xmlns:a16="http://schemas.microsoft.com/office/drawing/2014/main" id="{4396327E-B83C-374B-B9C0-65213CBCF29A}"/>
                        </a:ext>
                      </a:extLst>
                    </p:cNvPr>
                    <p:cNvSpPr txBox="1">
                      <a:spLocks noRot="1" noChangeAspect="1" noMove="1" noResize="1" noEditPoints="1" noAdjustHandles="1" noChangeArrowheads="1" noChangeShapeType="1" noTextEdit="1"/>
                    </p:cNvSpPr>
                    <p:nvPr/>
                  </p:nvSpPr>
                  <p:spPr>
                    <a:xfrm>
                      <a:off x="512040" y="5599411"/>
                      <a:ext cx="1898399" cy="396000"/>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6" name="Straight Connector 5">
                  <a:extLst>
                    <a:ext uri="{FF2B5EF4-FFF2-40B4-BE49-F238E27FC236}">
                      <a16:creationId xmlns:a16="http://schemas.microsoft.com/office/drawing/2014/main" id="{1F586C7A-742B-464B-B5D3-69B3254839D9}"/>
                    </a:ext>
                  </a:extLst>
                </p:cNvPr>
                <p:cNvCxnSpPr>
                  <a:cxnSpLocks/>
                  <a:stCxn id="5" idx="0"/>
                  <a:endCxn id="9" idx="2"/>
                </p:cNvCxnSpPr>
                <p:nvPr/>
              </p:nvCxnSpPr>
              <p:spPr>
                <a:xfrm flipV="1">
                  <a:off x="1461240" y="5360214"/>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13F2211-0FCF-7E44-B34A-A263E6A76669}"/>
                    </a:ext>
                  </a:extLst>
                </p:cNvPr>
                <p:cNvCxnSpPr>
                  <a:cxnSpLocks/>
                  <a:stCxn id="9" idx="0"/>
                  <a:endCxn id="22" idx="4"/>
                </p:cNvCxnSpPr>
                <p:nvPr/>
              </p:nvCxnSpPr>
              <p:spPr>
                <a:xfrm flipH="1" flipV="1">
                  <a:off x="1461239" y="4629175"/>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7585772-8B82-D646-93F9-15EFEE20789C}"/>
                    </a:ext>
                  </a:extLst>
                </p:cNvPr>
                <p:cNvCxnSpPr>
                  <a:cxnSpLocks/>
                  <a:stCxn id="22" idx="4"/>
                  <a:endCxn id="15" idx="0"/>
                </p:cNvCxnSpPr>
                <p:nvPr/>
              </p:nvCxnSpPr>
              <p:spPr>
                <a:xfrm>
                  <a:off x="1461239" y="4629175"/>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C67CDE7-3464-E044-9B22-B7E8FFCC74CB}"/>
                    </a:ext>
                  </a:extLst>
                </p:cNvPr>
                <p:cNvCxnSpPr>
                  <a:cxnSpLocks/>
                  <a:stCxn id="25" idx="0"/>
                  <a:endCxn id="15" idx="2"/>
                </p:cNvCxnSpPr>
                <p:nvPr/>
              </p:nvCxnSpPr>
              <p:spPr>
                <a:xfrm flipV="1">
                  <a:off x="3279158" y="5358415"/>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B20277-CC21-094B-8FE1-17627C0990D9}"/>
                    </a:ext>
                  </a:extLst>
                </p:cNvPr>
                <p:cNvCxnSpPr>
                  <a:cxnSpLocks/>
                  <a:stCxn id="15" idx="0"/>
                  <a:endCxn id="19" idx="4"/>
                </p:cNvCxnSpPr>
                <p:nvPr/>
              </p:nvCxnSpPr>
              <p:spPr>
                <a:xfrm flipH="1" flipV="1">
                  <a:off x="3278133" y="4925950"/>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D4714D8-516C-1947-BCDD-124311382495}"/>
                        </a:ext>
                      </a:extLst>
                    </p:cNvPr>
                    <p:cNvSpPr txBox="1"/>
                    <p:nvPr/>
                  </p:nvSpPr>
                  <p:spPr>
                    <a:xfrm>
                      <a:off x="2198133" y="4529950"/>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dirty="0"/>
                    </a:p>
                  </p:txBody>
                </p:sp>
              </mc:Choice>
              <mc:Fallback xmlns="">
                <p:sp>
                  <p:nvSpPr>
                    <p:cNvPr id="19" name="TextBox 18">
                      <a:extLst>
                        <a:ext uri="{FF2B5EF4-FFF2-40B4-BE49-F238E27FC236}">
                          <a16:creationId xmlns:a16="http://schemas.microsoft.com/office/drawing/2014/main" id="{9D4714D8-516C-1947-BCDD-124311382495}"/>
                        </a:ext>
                      </a:extLst>
                    </p:cNvPr>
                    <p:cNvSpPr txBox="1">
                      <a:spLocks noRot="1" noChangeAspect="1" noMove="1" noResize="1" noEditPoints="1" noAdjustHandles="1" noChangeArrowheads="1" noChangeShapeType="1" noTextEdit="1"/>
                    </p:cNvSpPr>
                    <p:nvPr/>
                  </p:nvSpPr>
                  <p:spPr>
                    <a:xfrm>
                      <a:off x="2198133" y="4529950"/>
                      <a:ext cx="2160000" cy="396000"/>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9984C37-B6AC-C440-B0A6-2A7C0E29545E}"/>
                        </a:ext>
                      </a:extLst>
                    </p:cNvPr>
                    <p:cNvSpPr txBox="1"/>
                    <p:nvPr/>
                  </p:nvSpPr>
                  <p:spPr>
                    <a:xfrm>
                      <a:off x="907359" y="4233175"/>
                      <a:ext cx="110776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𝐸𝑝𝑖𝑑</m:t>
                                </m:r>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dirty="0"/>
                    </a:p>
                  </p:txBody>
                </p:sp>
              </mc:Choice>
              <mc:Fallback xmlns="">
                <p:sp>
                  <p:nvSpPr>
                    <p:cNvPr id="22" name="TextBox 21">
                      <a:extLst>
                        <a:ext uri="{FF2B5EF4-FFF2-40B4-BE49-F238E27FC236}">
                          <a16:creationId xmlns:a16="http://schemas.microsoft.com/office/drawing/2014/main" id="{89984C37-B6AC-C440-B0A6-2A7C0E29545E}"/>
                        </a:ext>
                      </a:extLst>
                    </p:cNvPr>
                    <p:cNvSpPr txBox="1">
                      <a:spLocks noRot="1" noChangeAspect="1" noMove="1" noResize="1" noEditPoints="1" noAdjustHandles="1" noChangeArrowheads="1" noChangeShapeType="1" noTextEdit="1"/>
                    </p:cNvSpPr>
                    <p:nvPr/>
                  </p:nvSpPr>
                  <p:spPr>
                    <a:xfrm>
                      <a:off x="907359" y="4233175"/>
                      <a:ext cx="1107760" cy="396000"/>
                    </a:xfrm>
                    <a:prstGeom prst="ellipse">
                      <a:avLst/>
                    </a:prstGeom>
                    <a:blipFill>
                      <a:blip r:embed="rId6"/>
                      <a:stretch>
                        <a:fillRect b="-294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DCEDAA3-98E3-F34A-8D34-6AEA253C60B5}"/>
                        </a:ext>
                      </a:extLst>
                    </p:cNvPr>
                    <p:cNvSpPr txBox="1"/>
                    <p:nvPr/>
                  </p:nvSpPr>
                  <p:spPr>
                    <a:xfrm>
                      <a:off x="2461229" y="5595365"/>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baseline="-25000" dirty="0"/>
                    </a:p>
                  </p:txBody>
                </p:sp>
              </mc:Choice>
              <mc:Fallback xmlns="">
                <p:sp>
                  <p:nvSpPr>
                    <p:cNvPr id="25" name="TextBox 24">
                      <a:extLst>
                        <a:ext uri="{FF2B5EF4-FFF2-40B4-BE49-F238E27FC236}">
                          <a16:creationId xmlns:a16="http://schemas.microsoft.com/office/drawing/2014/main" id="{FDCEDAA3-98E3-F34A-8D34-6AEA253C60B5}"/>
                        </a:ext>
                      </a:extLst>
                    </p:cNvPr>
                    <p:cNvSpPr txBox="1">
                      <a:spLocks noRot="1" noChangeAspect="1" noMove="1" noResize="1" noEditPoints="1" noAdjustHandles="1" noChangeArrowheads="1" noChangeShapeType="1" noTextEdit="1"/>
                    </p:cNvSpPr>
                    <p:nvPr/>
                  </p:nvSpPr>
                  <p:spPr>
                    <a:xfrm>
                      <a:off x="2461229" y="5595365"/>
                      <a:ext cx="1635858" cy="380587"/>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27" name="Straight Connector 26">
                  <a:extLst>
                    <a:ext uri="{FF2B5EF4-FFF2-40B4-BE49-F238E27FC236}">
                      <a16:creationId xmlns:a16="http://schemas.microsoft.com/office/drawing/2014/main" id="{A2F2275C-B542-C643-8E88-CAFE64087C36}"/>
                    </a:ext>
                  </a:extLst>
                </p:cNvPr>
                <p:cNvCxnSpPr>
                  <a:cxnSpLocks/>
                  <a:stCxn id="9" idx="2"/>
                  <a:endCxn id="25" idx="0"/>
                </p:cNvCxnSpPr>
                <p:nvPr/>
              </p:nvCxnSpPr>
              <p:spPr>
                <a:xfrm>
                  <a:off x="1462706" y="5360214"/>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A012387-6541-BB4B-9767-18F33E487361}"/>
                    </a:ext>
                  </a:extLst>
                </p:cNvPr>
                <p:cNvCxnSpPr>
                  <a:cxnSpLocks/>
                  <a:stCxn id="22" idx="6"/>
                  <a:endCxn id="29" idx="1"/>
                </p:cNvCxnSpPr>
                <p:nvPr/>
              </p:nvCxnSpPr>
              <p:spPr>
                <a:xfrm>
                  <a:off x="2015119" y="4431175"/>
                  <a:ext cx="268588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9D34A55-1347-5343-AF55-89CA896A8F5D}"/>
                    </a:ext>
                  </a:extLst>
                </p:cNvPr>
                <p:cNvCxnSpPr>
                  <a:cxnSpLocks/>
                  <a:stCxn id="29" idx="3"/>
                  <a:endCxn id="216" idx="2"/>
                </p:cNvCxnSpPr>
                <p:nvPr/>
              </p:nvCxnSpPr>
              <p:spPr>
                <a:xfrm flipV="1">
                  <a:off x="4845002" y="4431175"/>
                  <a:ext cx="47720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45A2E9E-DFA6-2841-8674-1F6FBF291C50}"/>
                    </a:ext>
                  </a:extLst>
                </p:cNvPr>
                <p:cNvCxnSpPr>
                  <a:cxnSpLocks/>
                  <a:stCxn id="25" idx="6"/>
                  <a:endCxn id="29" idx="2"/>
                </p:cNvCxnSpPr>
                <p:nvPr/>
              </p:nvCxnSpPr>
              <p:spPr>
                <a:xfrm flipV="1">
                  <a:off x="4097087" y="4504644"/>
                  <a:ext cx="675915" cy="1281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6" name="Group 165">
                  <a:extLst>
                    <a:ext uri="{FF2B5EF4-FFF2-40B4-BE49-F238E27FC236}">
                      <a16:creationId xmlns:a16="http://schemas.microsoft.com/office/drawing/2014/main" id="{7325A2BC-1CE1-324E-8974-3F11451950FB}"/>
                    </a:ext>
                  </a:extLst>
                </p:cNvPr>
                <p:cNvGrpSpPr/>
                <p:nvPr/>
              </p:nvGrpSpPr>
              <p:grpSpPr>
                <a:xfrm>
                  <a:off x="3167961" y="5102759"/>
                  <a:ext cx="746267" cy="302649"/>
                  <a:chOff x="3231123" y="4635548"/>
                  <a:chExt cx="746267" cy="302649"/>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CC113AD-8B91-C64C-917A-2F073EA281B9}"/>
                          </a:ext>
                        </a:extLst>
                      </p:cNvPr>
                      <p:cNvSpPr txBox="1"/>
                      <p:nvPr/>
                    </p:nvSpPr>
                    <p:spPr>
                      <a:xfrm>
                        <a:off x="3483922" y="4635548"/>
                        <a:ext cx="493468" cy="2830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3</m:t>
                                  </m:r>
                                </m:sup>
                              </m:sSubSup>
                            </m:oMath>
                          </m:oMathPara>
                        </a14:m>
                        <a:endParaRPr lang="en-GB" dirty="0"/>
                      </a:p>
                    </p:txBody>
                  </p:sp>
                </mc:Choice>
                <mc:Fallback xmlns="">
                  <p:sp>
                    <p:nvSpPr>
                      <p:cNvPr id="16" name="TextBox 15">
                        <a:extLst>
                          <a:ext uri="{FF2B5EF4-FFF2-40B4-BE49-F238E27FC236}">
                            <a16:creationId xmlns:a16="http://schemas.microsoft.com/office/drawing/2014/main" id="{2CC113AD-8B91-C64C-917A-2F073EA281B9}"/>
                          </a:ext>
                        </a:extLst>
                      </p:cNvPr>
                      <p:cNvSpPr txBox="1">
                        <a:spLocks noRot="1" noChangeAspect="1" noMove="1" noResize="1" noEditPoints="1" noAdjustHandles="1" noChangeArrowheads="1" noChangeShapeType="1" noTextEdit="1"/>
                      </p:cNvSpPr>
                      <p:nvPr/>
                    </p:nvSpPr>
                    <p:spPr>
                      <a:xfrm>
                        <a:off x="3483922" y="4635548"/>
                        <a:ext cx="493468" cy="283026"/>
                      </a:xfrm>
                      <a:prstGeom prst="rect">
                        <a:avLst/>
                      </a:prstGeom>
                      <a:blipFill>
                        <a:blip r:embed="rId8"/>
                        <a:stretch>
                          <a:fillRect l="-10000" b="-21739"/>
                        </a:stretch>
                      </a:blipFill>
                    </p:spPr>
                    <p:txBody>
                      <a:bodyPr/>
                      <a:lstStyle/>
                      <a:p>
                        <a:r>
                          <a:rPr lang="en-GB">
                            <a:noFill/>
                          </a:rPr>
                          <a:t> </a:t>
                        </a:r>
                      </a:p>
                    </p:txBody>
                  </p:sp>
                </mc:Fallback>
              </mc:AlternateContent>
              <p:sp>
                <p:nvSpPr>
                  <p:cNvPr id="161" name="Rectangle 160">
                    <a:extLst>
                      <a:ext uri="{FF2B5EF4-FFF2-40B4-BE49-F238E27FC236}">
                        <a16:creationId xmlns:a16="http://schemas.microsoft.com/office/drawing/2014/main" id="{1810367A-3AB8-884D-B6DC-E9855BCAF7A2}"/>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4CA08CCA-2C4E-A547-9539-30476D6D2B49}"/>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5" name="Rectangle 164">
                    <a:extLst>
                      <a:ext uri="{FF2B5EF4-FFF2-40B4-BE49-F238E27FC236}">
                        <a16:creationId xmlns:a16="http://schemas.microsoft.com/office/drawing/2014/main" id="{CFE5EC62-11B3-D142-A56D-9EA3AA70F307}"/>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96" name="Group 195">
                  <a:extLst>
                    <a:ext uri="{FF2B5EF4-FFF2-40B4-BE49-F238E27FC236}">
                      <a16:creationId xmlns:a16="http://schemas.microsoft.com/office/drawing/2014/main" id="{F147E30F-0F6F-F54E-8482-A5D0C1BF242B}"/>
                    </a:ext>
                  </a:extLst>
                </p:cNvPr>
                <p:cNvGrpSpPr/>
                <p:nvPr/>
              </p:nvGrpSpPr>
              <p:grpSpPr>
                <a:xfrm>
                  <a:off x="1347799" y="5105753"/>
                  <a:ext cx="719463" cy="298747"/>
                  <a:chOff x="1006826" y="4638542"/>
                  <a:chExt cx="719463" cy="298747"/>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0A77D58-7593-2F4D-8AC6-F1AAA0D57098}"/>
                          </a:ext>
                        </a:extLst>
                      </p:cNvPr>
                      <p:cNvSpPr txBox="1"/>
                      <p:nvPr/>
                    </p:nvSpPr>
                    <p:spPr>
                      <a:xfrm>
                        <a:off x="1232821" y="4638542"/>
                        <a:ext cx="493468" cy="2816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2</m:t>
                                  </m:r>
                                </m:sup>
                              </m:sSubSup>
                            </m:oMath>
                          </m:oMathPara>
                        </a14:m>
                        <a:endParaRPr lang="en-GB" dirty="0"/>
                      </a:p>
                    </p:txBody>
                  </p:sp>
                </mc:Choice>
                <mc:Fallback xmlns="">
                  <p:sp>
                    <p:nvSpPr>
                      <p:cNvPr id="10" name="TextBox 9">
                        <a:extLst>
                          <a:ext uri="{FF2B5EF4-FFF2-40B4-BE49-F238E27FC236}">
                            <a16:creationId xmlns:a16="http://schemas.microsoft.com/office/drawing/2014/main" id="{60A77D58-7593-2F4D-8AC6-F1AAA0D57098}"/>
                          </a:ext>
                        </a:extLst>
                      </p:cNvPr>
                      <p:cNvSpPr txBox="1">
                        <a:spLocks noRot="1" noChangeAspect="1" noMove="1" noResize="1" noEditPoints="1" noAdjustHandles="1" noChangeArrowheads="1" noChangeShapeType="1" noTextEdit="1"/>
                      </p:cNvSpPr>
                      <p:nvPr/>
                    </p:nvSpPr>
                    <p:spPr>
                      <a:xfrm>
                        <a:off x="1232821" y="4638542"/>
                        <a:ext cx="493468" cy="281616"/>
                      </a:xfrm>
                      <a:prstGeom prst="rect">
                        <a:avLst/>
                      </a:prstGeom>
                      <a:blipFill>
                        <a:blip r:embed="rId9"/>
                        <a:stretch>
                          <a:fillRect l="-10000" r="-2500" b="-21739"/>
                        </a:stretch>
                      </a:blipFill>
                    </p:spPr>
                    <p:txBody>
                      <a:bodyPr/>
                      <a:lstStyle/>
                      <a:p>
                        <a:r>
                          <a:rPr lang="en-GB">
                            <a:noFill/>
                          </a:rPr>
                          <a:t> </a:t>
                        </a:r>
                      </a:p>
                    </p:txBody>
                  </p:sp>
                </mc:Fallback>
              </mc:AlternateContent>
              <p:sp>
                <p:nvSpPr>
                  <p:cNvPr id="151" name="Rectangle 150">
                    <a:extLst>
                      <a:ext uri="{FF2B5EF4-FFF2-40B4-BE49-F238E27FC236}">
                        <a16:creationId xmlns:a16="http://schemas.microsoft.com/office/drawing/2014/main" id="{31BDE606-3648-0149-98D7-2DA30D3D61DD}"/>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5E54D9F-6D6A-544F-9B57-F7153C3F7688}"/>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4C2F7BAA-3DA9-944D-8EC1-A1B67FC6DDE8}"/>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209" name="TextBox 208">
                      <a:extLst>
                        <a:ext uri="{FF2B5EF4-FFF2-40B4-BE49-F238E27FC236}">
                          <a16:creationId xmlns:a16="http://schemas.microsoft.com/office/drawing/2014/main" id="{38B4DAA1-0CD1-8744-A618-E1EF5BC59250}"/>
                        </a:ext>
                      </a:extLst>
                    </p:cNvPr>
                    <p:cNvSpPr txBox="1"/>
                    <p:nvPr/>
                  </p:nvSpPr>
                  <p:spPr>
                    <a:xfrm>
                      <a:off x="4926886" y="5599411"/>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sub>
                            </m:sSub>
                          </m:oMath>
                        </m:oMathPara>
                      </a14:m>
                      <a:endParaRPr lang="en-GB" baseline="-25000" dirty="0"/>
                    </a:p>
                  </p:txBody>
                </p:sp>
              </mc:Choice>
              <mc:Fallback xmlns="">
                <p:sp>
                  <p:nvSpPr>
                    <p:cNvPr id="209" name="TextBox 208">
                      <a:extLst>
                        <a:ext uri="{FF2B5EF4-FFF2-40B4-BE49-F238E27FC236}">
                          <a16:creationId xmlns:a16="http://schemas.microsoft.com/office/drawing/2014/main" id="{38B4DAA1-0CD1-8744-A618-E1EF5BC59250}"/>
                        </a:ext>
                      </a:extLst>
                    </p:cNvPr>
                    <p:cNvSpPr txBox="1">
                      <a:spLocks noRot="1" noChangeAspect="1" noMove="1" noResize="1" noEditPoints="1" noAdjustHandles="1" noChangeArrowheads="1" noChangeShapeType="1" noTextEdit="1"/>
                    </p:cNvSpPr>
                    <p:nvPr/>
                  </p:nvSpPr>
                  <p:spPr>
                    <a:xfrm>
                      <a:off x="4926886" y="5599411"/>
                      <a:ext cx="1898399" cy="396000"/>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210" name="Straight Connector 209">
                  <a:extLst>
                    <a:ext uri="{FF2B5EF4-FFF2-40B4-BE49-F238E27FC236}">
                      <a16:creationId xmlns:a16="http://schemas.microsoft.com/office/drawing/2014/main" id="{7762BBAC-2DBC-AB46-B5CA-FDB7CB889073}"/>
                    </a:ext>
                  </a:extLst>
                </p:cNvPr>
                <p:cNvCxnSpPr>
                  <a:cxnSpLocks/>
                  <a:stCxn id="209" idx="0"/>
                  <a:endCxn id="227" idx="2"/>
                </p:cNvCxnSpPr>
                <p:nvPr/>
              </p:nvCxnSpPr>
              <p:spPr>
                <a:xfrm flipV="1">
                  <a:off x="5876086" y="5360214"/>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35710224-E747-5340-8874-60EADC36249B}"/>
                    </a:ext>
                  </a:extLst>
                </p:cNvPr>
                <p:cNvCxnSpPr>
                  <a:cxnSpLocks/>
                  <a:stCxn id="227" idx="0"/>
                  <a:endCxn id="216" idx="4"/>
                </p:cNvCxnSpPr>
                <p:nvPr/>
              </p:nvCxnSpPr>
              <p:spPr>
                <a:xfrm flipH="1" flipV="1">
                  <a:off x="5876085" y="4629175"/>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9A439C18-4A1C-CE40-8292-7AFC092A2E17}"/>
                    </a:ext>
                  </a:extLst>
                </p:cNvPr>
                <p:cNvCxnSpPr>
                  <a:cxnSpLocks/>
                  <a:stCxn id="216" idx="4"/>
                  <a:endCxn id="222" idx="0"/>
                </p:cNvCxnSpPr>
                <p:nvPr/>
              </p:nvCxnSpPr>
              <p:spPr>
                <a:xfrm>
                  <a:off x="5876085" y="4629175"/>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91D06F0E-EA07-B54D-A12A-A053EC345C12}"/>
                    </a:ext>
                  </a:extLst>
                </p:cNvPr>
                <p:cNvCxnSpPr>
                  <a:cxnSpLocks/>
                  <a:stCxn id="217" idx="0"/>
                  <a:endCxn id="222" idx="2"/>
                </p:cNvCxnSpPr>
                <p:nvPr/>
              </p:nvCxnSpPr>
              <p:spPr>
                <a:xfrm flipV="1">
                  <a:off x="7694004" y="5358415"/>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76A40EE8-A5A7-5240-9A8A-79230D650E67}"/>
                    </a:ext>
                  </a:extLst>
                </p:cNvPr>
                <p:cNvCxnSpPr>
                  <a:cxnSpLocks/>
                  <a:stCxn id="222" idx="0"/>
                  <a:endCxn id="215" idx="4"/>
                </p:cNvCxnSpPr>
                <p:nvPr/>
              </p:nvCxnSpPr>
              <p:spPr>
                <a:xfrm flipH="1" flipV="1">
                  <a:off x="7692979" y="4925950"/>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5" name="TextBox 214">
                      <a:extLst>
                        <a:ext uri="{FF2B5EF4-FFF2-40B4-BE49-F238E27FC236}">
                          <a16:creationId xmlns:a16="http://schemas.microsoft.com/office/drawing/2014/main" id="{93E1CCB5-6138-1740-ADB6-4951C888EFAA}"/>
                        </a:ext>
                      </a:extLst>
                    </p:cNvPr>
                    <p:cNvSpPr txBox="1"/>
                    <p:nvPr/>
                  </p:nvSpPr>
                  <p:spPr>
                    <a:xfrm>
                      <a:off x="6612979" y="4529950"/>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i="1">
                                    <a:latin typeface="Cambria Math" panose="02040503050406030204" pitchFamily="18" charset="0"/>
                                  </a:rPr>
                                  <m:t>𝑡</m:t>
                                </m:r>
                              </m:sub>
                            </m:sSub>
                          </m:oMath>
                        </m:oMathPara>
                      </a14:m>
                      <a:endParaRPr lang="en-GB" dirty="0"/>
                    </a:p>
                  </p:txBody>
                </p:sp>
              </mc:Choice>
              <mc:Fallback xmlns="">
                <p:sp>
                  <p:nvSpPr>
                    <p:cNvPr id="215" name="TextBox 214">
                      <a:extLst>
                        <a:ext uri="{FF2B5EF4-FFF2-40B4-BE49-F238E27FC236}">
                          <a16:creationId xmlns:a16="http://schemas.microsoft.com/office/drawing/2014/main" id="{93E1CCB5-6138-1740-ADB6-4951C888EFAA}"/>
                        </a:ext>
                      </a:extLst>
                    </p:cNvPr>
                    <p:cNvSpPr txBox="1">
                      <a:spLocks noRot="1" noChangeAspect="1" noMove="1" noResize="1" noEditPoints="1" noAdjustHandles="1" noChangeArrowheads="1" noChangeShapeType="1" noTextEdit="1"/>
                    </p:cNvSpPr>
                    <p:nvPr/>
                  </p:nvSpPr>
                  <p:spPr>
                    <a:xfrm>
                      <a:off x="6612979" y="4529950"/>
                      <a:ext cx="2160000" cy="396000"/>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6" name="TextBox 215">
                      <a:extLst>
                        <a:ext uri="{FF2B5EF4-FFF2-40B4-BE49-F238E27FC236}">
                          <a16:creationId xmlns:a16="http://schemas.microsoft.com/office/drawing/2014/main" id="{BE809002-589D-C842-B7FA-2D6BB9368BF9}"/>
                        </a:ext>
                      </a:extLst>
                    </p:cNvPr>
                    <p:cNvSpPr txBox="1"/>
                    <p:nvPr/>
                  </p:nvSpPr>
                  <p:spPr>
                    <a:xfrm>
                      <a:off x="5322205" y="4233175"/>
                      <a:ext cx="110776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𝐸𝑝𝑖𝑑</m:t>
                                </m:r>
                              </m:e>
                              <m:sub>
                                <m:r>
                                  <a:rPr lang="de-DE" i="1">
                                    <a:latin typeface="Cambria Math" panose="02040503050406030204" pitchFamily="18" charset="0"/>
                                  </a:rPr>
                                  <m:t>𝑡</m:t>
                                </m:r>
                              </m:sub>
                            </m:sSub>
                          </m:oMath>
                        </m:oMathPara>
                      </a14:m>
                      <a:endParaRPr lang="en-GB" dirty="0"/>
                    </a:p>
                  </p:txBody>
                </p:sp>
              </mc:Choice>
              <mc:Fallback xmlns="">
                <p:sp>
                  <p:nvSpPr>
                    <p:cNvPr id="216" name="TextBox 215">
                      <a:extLst>
                        <a:ext uri="{FF2B5EF4-FFF2-40B4-BE49-F238E27FC236}">
                          <a16:creationId xmlns:a16="http://schemas.microsoft.com/office/drawing/2014/main" id="{BE809002-589D-C842-B7FA-2D6BB9368BF9}"/>
                        </a:ext>
                      </a:extLst>
                    </p:cNvPr>
                    <p:cNvSpPr txBox="1">
                      <a:spLocks noRot="1" noChangeAspect="1" noMove="1" noResize="1" noEditPoints="1" noAdjustHandles="1" noChangeArrowheads="1" noChangeShapeType="1" noTextEdit="1"/>
                    </p:cNvSpPr>
                    <p:nvPr/>
                  </p:nvSpPr>
                  <p:spPr>
                    <a:xfrm>
                      <a:off x="5322205" y="4233175"/>
                      <a:ext cx="1107760" cy="396000"/>
                    </a:xfrm>
                    <a:prstGeom prst="ellipse">
                      <a:avLst/>
                    </a:prstGeom>
                    <a:blipFill>
                      <a:blip r:embed="rId12"/>
                      <a:stretch>
                        <a:fillRect b="-294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7" name="TextBox 216">
                      <a:extLst>
                        <a:ext uri="{FF2B5EF4-FFF2-40B4-BE49-F238E27FC236}">
                          <a16:creationId xmlns:a16="http://schemas.microsoft.com/office/drawing/2014/main" id="{14455D33-4D23-B24F-9F9B-A0A8FE4ADFAE}"/>
                        </a:ext>
                      </a:extLst>
                    </p:cNvPr>
                    <p:cNvSpPr txBox="1"/>
                    <p:nvPr/>
                  </p:nvSpPr>
                  <p:spPr>
                    <a:xfrm>
                      <a:off x="6876075" y="5595365"/>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sub>
                            </m:sSub>
                          </m:oMath>
                        </m:oMathPara>
                      </a14:m>
                      <a:endParaRPr lang="en-GB" baseline="-25000" dirty="0"/>
                    </a:p>
                  </p:txBody>
                </p:sp>
              </mc:Choice>
              <mc:Fallback xmlns="">
                <p:sp>
                  <p:nvSpPr>
                    <p:cNvPr id="217" name="TextBox 216">
                      <a:extLst>
                        <a:ext uri="{FF2B5EF4-FFF2-40B4-BE49-F238E27FC236}">
                          <a16:creationId xmlns:a16="http://schemas.microsoft.com/office/drawing/2014/main" id="{14455D33-4D23-B24F-9F9B-A0A8FE4ADFAE}"/>
                        </a:ext>
                      </a:extLst>
                    </p:cNvPr>
                    <p:cNvSpPr txBox="1">
                      <a:spLocks noRot="1" noChangeAspect="1" noMove="1" noResize="1" noEditPoints="1" noAdjustHandles="1" noChangeArrowheads="1" noChangeShapeType="1" noTextEdit="1"/>
                    </p:cNvSpPr>
                    <p:nvPr/>
                  </p:nvSpPr>
                  <p:spPr>
                    <a:xfrm>
                      <a:off x="6876075" y="5595365"/>
                      <a:ext cx="1635858" cy="380587"/>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218" name="Straight Connector 217">
                  <a:extLst>
                    <a:ext uri="{FF2B5EF4-FFF2-40B4-BE49-F238E27FC236}">
                      <a16:creationId xmlns:a16="http://schemas.microsoft.com/office/drawing/2014/main" id="{63534855-1EEC-D941-A38A-2338D5D6A7C1}"/>
                    </a:ext>
                  </a:extLst>
                </p:cNvPr>
                <p:cNvCxnSpPr>
                  <a:cxnSpLocks/>
                  <a:stCxn id="227" idx="2"/>
                  <a:endCxn id="217" idx="0"/>
                </p:cNvCxnSpPr>
                <p:nvPr/>
              </p:nvCxnSpPr>
              <p:spPr>
                <a:xfrm>
                  <a:off x="5877552" y="5360214"/>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9" name="Group 218">
                  <a:extLst>
                    <a:ext uri="{FF2B5EF4-FFF2-40B4-BE49-F238E27FC236}">
                      <a16:creationId xmlns:a16="http://schemas.microsoft.com/office/drawing/2014/main" id="{A987E7FB-E1C4-4447-9BF7-22C1A4499703}"/>
                    </a:ext>
                  </a:extLst>
                </p:cNvPr>
                <p:cNvGrpSpPr/>
                <p:nvPr/>
              </p:nvGrpSpPr>
              <p:grpSpPr>
                <a:xfrm>
                  <a:off x="7582807" y="5109656"/>
                  <a:ext cx="565398" cy="295752"/>
                  <a:chOff x="3231123" y="4642445"/>
                  <a:chExt cx="565398" cy="295752"/>
                </a:xfrm>
              </p:grpSpPr>
              <mc:AlternateContent xmlns:mc="http://schemas.openxmlformats.org/markup-compatibility/2006" xmlns:a14="http://schemas.microsoft.com/office/drawing/2010/main">
                <mc:Choice Requires="a14">
                  <p:sp>
                    <p:nvSpPr>
                      <p:cNvPr id="220" name="TextBox 219">
                        <a:extLst>
                          <a:ext uri="{FF2B5EF4-FFF2-40B4-BE49-F238E27FC236}">
                            <a16:creationId xmlns:a16="http://schemas.microsoft.com/office/drawing/2014/main" id="{C609F08B-6A1B-A041-AED5-4DE1DD2BB3FF}"/>
                          </a:ext>
                        </a:extLst>
                      </p:cNvPr>
                      <p:cNvSpPr txBox="1"/>
                      <p:nvPr/>
                    </p:nvSpPr>
                    <p:spPr>
                      <a:xfrm>
                        <a:off x="3491245" y="4642445"/>
                        <a:ext cx="305276"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3</m:t>
                                  </m:r>
                                </m:sup>
                              </m:sSubSup>
                            </m:oMath>
                          </m:oMathPara>
                        </a14:m>
                        <a:endParaRPr lang="en-GB" dirty="0"/>
                      </a:p>
                    </p:txBody>
                  </p:sp>
                </mc:Choice>
                <mc:Fallback xmlns="">
                  <p:sp>
                    <p:nvSpPr>
                      <p:cNvPr id="220" name="TextBox 219">
                        <a:extLst>
                          <a:ext uri="{FF2B5EF4-FFF2-40B4-BE49-F238E27FC236}">
                            <a16:creationId xmlns:a16="http://schemas.microsoft.com/office/drawing/2014/main" id="{C609F08B-6A1B-A041-AED5-4DE1DD2BB3FF}"/>
                          </a:ext>
                        </a:extLst>
                      </p:cNvPr>
                      <p:cNvSpPr txBox="1">
                        <a:spLocks noRot="1" noChangeAspect="1" noMove="1" noResize="1" noEditPoints="1" noAdjustHandles="1" noChangeArrowheads="1" noChangeShapeType="1" noTextEdit="1"/>
                      </p:cNvSpPr>
                      <p:nvPr/>
                    </p:nvSpPr>
                    <p:spPr>
                      <a:xfrm>
                        <a:off x="3491245" y="4642445"/>
                        <a:ext cx="305276" cy="280205"/>
                      </a:xfrm>
                      <a:prstGeom prst="rect">
                        <a:avLst/>
                      </a:prstGeom>
                      <a:blipFill>
                        <a:blip r:embed="rId14"/>
                        <a:stretch>
                          <a:fillRect l="-16000" r="-4000" b="-20833"/>
                        </a:stretch>
                      </a:blipFill>
                    </p:spPr>
                    <p:txBody>
                      <a:bodyPr/>
                      <a:lstStyle/>
                      <a:p>
                        <a:r>
                          <a:rPr lang="en-GB">
                            <a:noFill/>
                          </a:rPr>
                          <a:t> </a:t>
                        </a:r>
                      </a:p>
                    </p:txBody>
                  </p:sp>
                </mc:Fallback>
              </mc:AlternateContent>
              <p:sp>
                <p:nvSpPr>
                  <p:cNvPr id="221" name="Rectangle 220">
                    <a:extLst>
                      <a:ext uri="{FF2B5EF4-FFF2-40B4-BE49-F238E27FC236}">
                        <a16:creationId xmlns:a16="http://schemas.microsoft.com/office/drawing/2014/main" id="{5EFEACA8-6349-D542-8E75-6EDB0A4703FB}"/>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2" name="Rectangle 221">
                    <a:extLst>
                      <a:ext uri="{FF2B5EF4-FFF2-40B4-BE49-F238E27FC236}">
                        <a16:creationId xmlns:a16="http://schemas.microsoft.com/office/drawing/2014/main" id="{95845B76-C1AD-1C48-9AD0-FB2F121B1CE7}"/>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3" name="Rectangle 222">
                    <a:extLst>
                      <a:ext uri="{FF2B5EF4-FFF2-40B4-BE49-F238E27FC236}">
                        <a16:creationId xmlns:a16="http://schemas.microsoft.com/office/drawing/2014/main" id="{B9D67844-056C-FF44-9C78-43C323437921}"/>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4" name="Group 223">
                  <a:extLst>
                    <a:ext uri="{FF2B5EF4-FFF2-40B4-BE49-F238E27FC236}">
                      <a16:creationId xmlns:a16="http://schemas.microsoft.com/office/drawing/2014/main" id="{D9E8E025-7D9C-5B4D-94AF-F08770622F6A}"/>
                    </a:ext>
                  </a:extLst>
                </p:cNvPr>
                <p:cNvGrpSpPr/>
                <p:nvPr/>
              </p:nvGrpSpPr>
              <p:grpSpPr>
                <a:xfrm>
                  <a:off x="5762645" y="5105753"/>
                  <a:ext cx="531271" cy="298747"/>
                  <a:chOff x="1006826" y="4638542"/>
                  <a:chExt cx="531271" cy="298747"/>
                </a:xfrm>
              </p:grpSpPr>
              <mc:AlternateContent xmlns:mc="http://schemas.openxmlformats.org/markup-compatibility/2006" xmlns:a14="http://schemas.microsoft.com/office/drawing/2010/main">
                <mc:Choice Requires="a14">
                  <p:sp>
                    <p:nvSpPr>
                      <p:cNvPr id="225" name="TextBox 224">
                        <a:extLst>
                          <a:ext uri="{FF2B5EF4-FFF2-40B4-BE49-F238E27FC236}">
                            <a16:creationId xmlns:a16="http://schemas.microsoft.com/office/drawing/2014/main" id="{A0839262-0AB7-FA42-B8EC-26699ABD291D}"/>
                          </a:ext>
                        </a:extLst>
                      </p:cNvPr>
                      <p:cNvSpPr txBox="1"/>
                      <p:nvPr/>
                    </p:nvSpPr>
                    <p:spPr>
                      <a:xfrm>
                        <a:off x="1232821" y="4638542"/>
                        <a:ext cx="305276" cy="278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2</m:t>
                                  </m:r>
                                </m:sup>
                              </m:sSubSup>
                            </m:oMath>
                          </m:oMathPara>
                        </a14:m>
                        <a:endParaRPr lang="en-GB" dirty="0"/>
                      </a:p>
                    </p:txBody>
                  </p:sp>
                </mc:Choice>
                <mc:Fallback xmlns="">
                  <p:sp>
                    <p:nvSpPr>
                      <p:cNvPr id="225" name="TextBox 224">
                        <a:extLst>
                          <a:ext uri="{FF2B5EF4-FFF2-40B4-BE49-F238E27FC236}">
                            <a16:creationId xmlns:a16="http://schemas.microsoft.com/office/drawing/2014/main" id="{A0839262-0AB7-FA42-B8EC-26699ABD291D}"/>
                          </a:ext>
                        </a:extLst>
                      </p:cNvPr>
                      <p:cNvSpPr txBox="1">
                        <a:spLocks noRot="1" noChangeAspect="1" noMove="1" noResize="1" noEditPoints="1" noAdjustHandles="1" noChangeArrowheads="1" noChangeShapeType="1" noTextEdit="1"/>
                      </p:cNvSpPr>
                      <p:nvPr/>
                    </p:nvSpPr>
                    <p:spPr>
                      <a:xfrm>
                        <a:off x="1232821" y="4638542"/>
                        <a:ext cx="305276" cy="278794"/>
                      </a:xfrm>
                      <a:prstGeom prst="rect">
                        <a:avLst/>
                      </a:prstGeom>
                      <a:blipFill>
                        <a:blip r:embed="rId15"/>
                        <a:stretch>
                          <a:fillRect l="-16000" r="-4000" b="-21739"/>
                        </a:stretch>
                      </a:blipFill>
                    </p:spPr>
                    <p:txBody>
                      <a:bodyPr/>
                      <a:lstStyle/>
                      <a:p>
                        <a:r>
                          <a:rPr lang="en-GB">
                            <a:noFill/>
                          </a:rPr>
                          <a:t> </a:t>
                        </a:r>
                      </a:p>
                    </p:txBody>
                  </p:sp>
                </mc:Fallback>
              </mc:AlternateContent>
              <p:sp>
                <p:nvSpPr>
                  <p:cNvPr id="226" name="Rectangle 225">
                    <a:extLst>
                      <a:ext uri="{FF2B5EF4-FFF2-40B4-BE49-F238E27FC236}">
                        <a16:creationId xmlns:a16="http://schemas.microsoft.com/office/drawing/2014/main" id="{5329F144-D0C6-EB41-8164-229FD2243CB8}"/>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985DDD40-858E-5C4C-B1C8-374BCA51E7B8}"/>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A5A9275D-578D-2F49-8689-749C8638CB44}"/>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2" name="Group 231">
                  <a:extLst>
                    <a:ext uri="{FF2B5EF4-FFF2-40B4-BE49-F238E27FC236}">
                      <a16:creationId xmlns:a16="http://schemas.microsoft.com/office/drawing/2014/main" id="{F64F51F3-CCC2-EE44-B447-DA2C5DFE9CAF}"/>
                    </a:ext>
                  </a:extLst>
                </p:cNvPr>
                <p:cNvGrpSpPr/>
                <p:nvPr/>
              </p:nvGrpSpPr>
              <p:grpSpPr>
                <a:xfrm>
                  <a:off x="4651584" y="4011645"/>
                  <a:ext cx="321435" cy="529611"/>
                  <a:chOff x="4651584" y="4011645"/>
                  <a:chExt cx="321435" cy="529611"/>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666E66B-00FA-4443-9DB5-A5F6BA339F72}"/>
                          </a:ext>
                        </a:extLst>
                      </p:cNvPr>
                      <p:cNvSpPr txBox="1"/>
                      <p:nvPr/>
                    </p:nvSpPr>
                    <p:spPr>
                      <a:xfrm>
                        <a:off x="4651584" y="4011645"/>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30" name="TextBox 29">
                        <a:extLst>
                          <a:ext uri="{FF2B5EF4-FFF2-40B4-BE49-F238E27FC236}">
                            <a16:creationId xmlns:a16="http://schemas.microsoft.com/office/drawing/2014/main" id="{5666E66B-00FA-4443-9DB5-A5F6BA339F72}"/>
                          </a:ext>
                        </a:extLst>
                      </p:cNvPr>
                      <p:cNvSpPr txBox="1">
                        <a:spLocks noRot="1" noChangeAspect="1" noMove="1" noResize="1" noEditPoints="1" noAdjustHandles="1" noChangeArrowheads="1" noChangeShapeType="1" noTextEdit="1"/>
                      </p:cNvSpPr>
                      <p:nvPr/>
                    </p:nvSpPr>
                    <p:spPr>
                      <a:xfrm>
                        <a:off x="4651584" y="4011645"/>
                        <a:ext cx="321435" cy="276999"/>
                      </a:xfrm>
                      <a:prstGeom prst="rect">
                        <a:avLst/>
                      </a:prstGeom>
                      <a:blipFill>
                        <a:blip r:embed="rId16"/>
                        <a:stretch>
                          <a:fillRect l="-15385" t="-4348" r="-3846" b="-21739"/>
                        </a:stretch>
                      </a:blipFill>
                    </p:spPr>
                    <p:txBody>
                      <a:bodyPr/>
                      <a:lstStyle/>
                      <a:p>
                        <a:r>
                          <a:rPr lang="en-GB">
                            <a:noFill/>
                          </a:rPr>
                          <a:t> </a:t>
                        </a:r>
                      </a:p>
                    </p:txBody>
                  </p:sp>
                </mc:Fallback>
              </mc:AlternateContent>
              <p:sp>
                <p:nvSpPr>
                  <p:cNvPr id="230" name="Rectangle 229">
                    <a:extLst>
                      <a:ext uri="{FF2B5EF4-FFF2-40B4-BE49-F238E27FC236}">
                        <a16:creationId xmlns:a16="http://schemas.microsoft.com/office/drawing/2014/main" id="{9A3A716A-1ADD-4C46-BBEE-614E9A7A9205}"/>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AF39B2F-1781-A542-B4F2-F1B64CEB5737}"/>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B4CDBD8D-9214-2248-A224-E985E79DBB5F}"/>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grpSp>
        <p:nvGrpSpPr>
          <p:cNvPr id="269" name="Group 268">
            <a:extLst>
              <a:ext uri="{FF2B5EF4-FFF2-40B4-BE49-F238E27FC236}">
                <a16:creationId xmlns:a16="http://schemas.microsoft.com/office/drawing/2014/main" id="{0C95D599-4333-0541-8004-5D4744A9EAF9}"/>
              </a:ext>
            </a:extLst>
          </p:cNvPr>
          <p:cNvGrpSpPr/>
          <p:nvPr/>
        </p:nvGrpSpPr>
        <p:grpSpPr>
          <a:xfrm>
            <a:off x="4318344" y="1154194"/>
            <a:ext cx="4418021" cy="1811122"/>
            <a:chOff x="2349570" y="2239188"/>
            <a:chExt cx="4418021" cy="1811122"/>
          </a:xfrm>
        </p:grpSpPr>
        <p:sp>
          <p:nvSpPr>
            <p:cNvPr id="268" name="Rectangle 267">
              <a:extLst>
                <a:ext uri="{FF2B5EF4-FFF2-40B4-BE49-F238E27FC236}">
                  <a16:creationId xmlns:a16="http://schemas.microsoft.com/office/drawing/2014/main" id="{E10807BD-FFCB-8448-8938-082FC716EE6F}"/>
                </a:ext>
              </a:extLst>
            </p:cNvPr>
            <p:cNvSpPr/>
            <p:nvPr/>
          </p:nvSpPr>
          <p:spPr>
            <a:xfrm>
              <a:off x="2349570" y="2239188"/>
              <a:ext cx="4418021" cy="1811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67" name="Group 266">
              <a:extLst>
                <a:ext uri="{FF2B5EF4-FFF2-40B4-BE49-F238E27FC236}">
                  <a16:creationId xmlns:a16="http://schemas.microsoft.com/office/drawing/2014/main" id="{CBE4EB45-CD54-5E41-9478-59404162CBB1}"/>
                </a:ext>
              </a:extLst>
            </p:cNvPr>
            <p:cNvGrpSpPr/>
            <p:nvPr/>
          </p:nvGrpSpPr>
          <p:grpSpPr>
            <a:xfrm>
              <a:off x="2403536" y="2271506"/>
              <a:ext cx="4244687" cy="1762236"/>
              <a:chOff x="2426602" y="1448798"/>
              <a:chExt cx="4244687" cy="1762236"/>
            </a:xfrm>
          </p:grpSpPr>
          <mc:AlternateContent xmlns:mc="http://schemas.openxmlformats.org/markup-compatibility/2006" xmlns:a14="http://schemas.microsoft.com/office/drawing/2010/main">
            <mc:Choice Requires="a14">
              <p:sp>
                <p:nvSpPr>
                  <p:cNvPr id="236" name="TextBox 235">
                    <a:extLst>
                      <a:ext uri="{FF2B5EF4-FFF2-40B4-BE49-F238E27FC236}">
                        <a16:creationId xmlns:a16="http://schemas.microsoft.com/office/drawing/2014/main" id="{E1BC1FAD-12D2-BE44-BF58-4F6D9286BED4}"/>
                      </a:ext>
                    </a:extLst>
                  </p:cNvPr>
                  <p:cNvSpPr txBox="1"/>
                  <p:nvPr/>
                </p:nvSpPr>
                <p:spPr>
                  <a:xfrm>
                    <a:off x="2825196" y="2815034"/>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b="0" i="1" smtClean="0">
                                  <a:latin typeface="Cambria Math" panose="02040503050406030204" pitchFamily="18" charset="0"/>
                                </a:rPr>
                                <m:t>0</m:t>
                              </m:r>
                            </m:sub>
                          </m:sSub>
                        </m:oMath>
                      </m:oMathPara>
                    </a14:m>
                    <a:endParaRPr lang="en-GB" baseline="-25000" dirty="0"/>
                  </a:p>
                </p:txBody>
              </p:sp>
            </mc:Choice>
            <mc:Fallback xmlns="">
              <p:sp>
                <p:nvSpPr>
                  <p:cNvPr id="236" name="TextBox 235">
                    <a:extLst>
                      <a:ext uri="{FF2B5EF4-FFF2-40B4-BE49-F238E27FC236}">
                        <a16:creationId xmlns:a16="http://schemas.microsoft.com/office/drawing/2014/main" id="{E1BC1FAD-12D2-BE44-BF58-4F6D9286BED4}"/>
                      </a:ext>
                    </a:extLst>
                  </p:cNvPr>
                  <p:cNvSpPr txBox="1">
                    <a:spLocks noRot="1" noChangeAspect="1" noMove="1" noResize="1" noEditPoints="1" noAdjustHandles="1" noChangeArrowheads="1" noChangeShapeType="1" noTextEdit="1"/>
                  </p:cNvSpPr>
                  <p:nvPr/>
                </p:nvSpPr>
                <p:spPr>
                  <a:xfrm>
                    <a:off x="2825196" y="2815034"/>
                    <a:ext cx="1898399" cy="396000"/>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237" name="Straight Connector 236">
                <a:extLst>
                  <a:ext uri="{FF2B5EF4-FFF2-40B4-BE49-F238E27FC236}">
                    <a16:creationId xmlns:a16="http://schemas.microsoft.com/office/drawing/2014/main" id="{D9D66BA0-4CC5-E448-953D-DBC28817ACE7}"/>
                  </a:ext>
                </a:extLst>
              </p:cNvPr>
              <p:cNvCxnSpPr>
                <a:cxnSpLocks/>
                <a:stCxn id="236" idx="0"/>
                <a:endCxn id="255" idx="2"/>
              </p:cNvCxnSpPr>
              <p:nvPr/>
            </p:nvCxnSpPr>
            <p:spPr>
              <a:xfrm flipV="1">
                <a:off x="3774396" y="2575837"/>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2AB70439-89E9-4D4D-8B16-7D1EDB9D8959}"/>
                  </a:ext>
                </a:extLst>
              </p:cNvPr>
              <p:cNvCxnSpPr>
                <a:cxnSpLocks/>
                <a:stCxn id="255" idx="0"/>
                <a:endCxn id="243" idx="4"/>
              </p:cNvCxnSpPr>
              <p:nvPr/>
            </p:nvCxnSpPr>
            <p:spPr>
              <a:xfrm flipH="1" flipV="1">
                <a:off x="3774395" y="1844798"/>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DE94685A-2653-A149-8E30-9AD76E5B6D58}"/>
                  </a:ext>
                </a:extLst>
              </p:cNvPr>
              <p:cNvCxnSpPr>
                <a:cxnSpLocks/>
                <a:stCxn id="243" idx="4"/>
                <a:endCxn id="251" idx="0"/>
              </p:cNvCxnSpPr>
              <p:nvPr/>
            </p:nvCxnSpPr>
            <p:spPr>
              <a:xfrm>
                <a:off x="3774395" y="1844798"/>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39EEB4A6-AD4E-C444-BD0D-FE6751E096C9}"/>
                  </a:ext>
                </a:extLst>
              </p:cNvPr>
              <p:cNvCxnSpPr>
                <a:cxnSpLocks/>
                <a:stCxn id="244" idx="0"/>
                <a:endCxn id="251" idx="2"/>
              </p:cNvCxnSpPr>
              <p:nvPr/>
            </p:nvCxnSpPr>
            <p:spPr>
              <a:xfrm flipV="1">
                <a:off x="5592314" y="2574038"/>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FC693C5F-DADD-CE4D-B119-F2FDE735B467}"/>
                  </a:ext>
                </a:extLst>
              </p:cNvPr>
              <p:cNvCxnSpPr>
                <a:cxnSpLocks/>
                <a:stCxn id="251" idx="0"/>
                <a:endCxn id="242" idx="4"/>
              </p:cNvCxnSpPr>
              <p:nvPr/>
            </p:nvCxnSpPr>
            <p:spPr>
              <a:xfrm flipH="1" flipV="1">
                <a:off x="5591289" y="2141573"/>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D2140B0B-BDFD-6F4B-9458-540E8EA1B0C8}"/>
                      </a:ext>
                    </a:extLst>
                  </p:cNvPr>
                  <p:cNvSpPr txBox="1"/>
                  <p:nvPr/>
                </p:nvSpPr>
                <p:spPr>
                  <a:xfrm>
                    <a:off x="4511289" y="1745573"/>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b="0" i="1" smtClean="0">
                                  <a:latin typeface="Cambria Math" panose="02040503050406030204" pitchFamily="18" charset="0"/>
                                </a:rPr>
                                <m:t>0</m:t>
                              </m:r>
                            </m:sub>
                          </m:sSub>
                        </m:oMath>
                      </m:oMathPara>
                    </a14:m>
                    <a:endParaRPr lang="en-GB" dirty="0"/>
                  </a:p>
                </p:txBody>
              </p:sp>
            </mc:Choice>
            <mc:Fallback xmlns="">
              <p:sp>
                <p:nvSpPr>
                  <p:cNvPr id="242" name="TextBox 241">
                    <a:extLst>
                      <a:ext uri="{FF2B5EF4-FFF2-40B4-BE49-F238E27FC236}">
                        <a16:creationId xmlns:a16="http://schemas.microsoft.com/office/drawing/2014/main" id="{D2140B0B-BDFD-6F4B-9458-540E8EA1B0C8}"/>
                      </a:ext>
                    </a:extLst>
                  </p:cNvPr>
                  <p:cNvSpPr txBox="1">
                    <a:spLocks noRot="1" noChangeAspect="1" noMove="1" noResize="1" noEditPoints="1" noAdjustHandles="1" noChangeArrowheads="1" noChangeShapeType="1" noTextEdit="1"/>
                  </p:cNvSpPr>
                  <p:nvPr/>
                </p:nvSpPr>
                <p:spPr>
                  <a:xfrm>
                    <a:off x="4511289" y="1745573"/>
                    <a:ext cx="2160000" cy="396000"/>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3EDE59BC-7A10-C941-B06A-2848EE1472E4}"/>
                      </a:ext>
                    </a:extLst>
                  </p:cNvPr>
                  <p:cNvSpPr txBox="1"/>
                  <p:nvPr/>
                </p:nvSpPr>
                <p:spPr>
                  <a:xfrm>
                    <a:off x="3220515" y="1448798"/>
                    <a:ext cx="110776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𝐸𝑝𝑖𝑑</m:t>
                              </m:r>
                            </m:e>
                            <m:sub>
                              <m:r>
                                <a:rPr lang="de-DE" b="0" i="1" smtClean="0">
                                  <a:latin typeface="Cambria Math" panose="02040503050406030204" pitchFamily="18" charset="0"/>
                                </a:rPr>
                                <m:t>0</m:t>
                              </m:r>
                            </m:sub>
                          </m:sSub>
                        </m:oMath>
                      </m:oMathPara>
                    </a14:m>
                    <a:endParaRPr lang="en-GB" dirty="0"/>
                  </a:p>
                </p:txBody>
              </p:sp>
            </mc:Choice>
            <mc:Fallback xmlns="">
              <p:sp>
                <p:nvSpPr>
                  <p:cNvPr id="243" name="TextBox 242">
                    <a:extLst>
                      <a:ext uri="{FF2B5EF4-FFF2-40B4-BE49-F238E27FC236}">
                        <a16:creationId xmlns:a16="http://schemas.microsoft.com/office/drawing/2014/main" id="{3EDE59BC-7A10-C941-B06A-2848EE1472E4}"/>
                      </a:ext>
                    </a:extLst>
                  </p:cNvPr>
                  <p:cNvSpPr txBox="1">
                    <a:spLocks noRot="1" noChangeAspect="1" noMove="1" noResize="1" noEditPoints="1" noAdjustHandles="1" noChangeArrowheads="1" noChangeShapeType="1" noTextEdit="1"/>
                  </p:cNvSpPr>
                  <p:nvPr/>
                </p:nvSpPr>
                <p:spPr>
                  <a:xfrm>
                    <a:off x="3220515" y="1448798"/>
                    <a:ext cx="1107760" cy="396000"/>
                  </a:xfrm>
                  <a:prstGeom prst="ellipse">
                    <a:avLst/>
                  </a:prstGeom>
                  <a:blipFill>
                    <a:blip r:embed="rId19"/>
                    <a:stretch>
                      <a:fillRect b="-294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4" name="TextBox 243">
                    <a:extLst>
                      <a:ext uri="{FF2B5EF4-FFF2-40B4-BE49-F238E27FC236}">
                        <a16:creationId xmlns:a16="http://schemas.microsoft.com/office/drawing/2014/main" id="{838495BD-7B0A-A745-9FC4-22F437F01CDA}"/>
                      </a:ext>
                    </a:extLst>
                  </p:cNvPr>
                  <p:cNvSpPr txBox="1"/>
                  <p:nvPr/>
                </p:nvSpPr>
                <p:spPr>
                  <a:xfrm>
                    <a:off x="4774385" y="2810988"/>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b="0" i="1" smtClean="0">
                                  <a:latin typeface="Cambria Math" panose="02040503050406030204" pitchFamily="18" charset="0"/>
                                </a:rPr>
                                <m:t>0</m:t>
                              </m:r>
                            </m:sub>
                          </m:sSub>
                        </m:oMath>
                      </m:oMathPara>
                    </a14:m>
                    <a:endParaRPr lang="en-GB" baseline="-25000" dirty="0"/>
                  </a:p>
                </p:txBody>
              </p:sp>
            </mc:Choice>
            <mc:Fallback xmlns="">
              <p:sp>
                <p:nvSpPr>
                  <p:cNvPr id="244" name="TextBox 243">
                    <a:extLst>
                      <a:ext uri="{FF2B5EF4-FFF2-40B4-BE49-F238E27FC236}">
                        <a16:creationId xmlns:a16="http://schemas.microsoft.com/office/drawing/2014/main" id="{838495BD-7B0A-A745-9FC4-22F437F01CDA}"/>
                      </a:ext>
                    </a:extLst>
                  </p:cNvPr>
                  <p:cNvSpPr txBox="1">
                    <a:spLocks noRot="1" noChangeAspect="1" noMove="1" noResize="1" noEditPoints="1" noAdjustHandles="1" noChangeArrowheads="1" noChangeShapeType="1" noTextEdit="1"/>
                  </p:cNvSpPr>
                  <p:nvPr/>
                </p:nvSpPr>
                <p:spPr>
                  <a:xfrm>
                    <a:off x="4774385" y="2810988"/>
                    <a:ext cx="1635858" cy="380587"/>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245" name="Straight Connector 244">
                <a:extLst>
                  <a:ext uri="{FF2B5EF4-FFF2-40B4-BE49-F238E27FC236}">
                    <a16:creationId xmlns:a16="http://schemas.microsoft.com/office/drawing/2014/main" id="{E01956DF-AEEC-D146-B17E-605B0E419E42}"/>
                  </a:ext>
                </a:extLst>
              </p:cNvPr>
              <p:cNvCxnSpPr>
                <a:cxnSpLocks/>
                <a:stCxn id="255" idx="2"/>
                <a:endCxn id="244" idx="0"/>
              </p:cNvCxnSpPr>
              <p:nvPr/>
            </p:nvCxnSpPr>
            <p:spPr>
              <a:xfrm>
                <a:off x="3775862" y="2575837"/>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6" name="Group 265">
                <a:extLst>
                  <a:ext uri="{FF2B5EF4-FFF2-40B4-BE49-F238E27FC236}">
                    <a16:creationId xmlns:a16="http://schemas.microsoft.com/office/drawing/2014/main" id="{829C20F7-95E2-6341-93D7-181AE0E27D66}"/>
                  </a:ext>
                </a:extLst>
              </p:cNvPr>
              <p:cNvGrpSpPr/>
              <p:nvPr/>
            </p:nvGrpSpPr>
            <p:grpSpPr>
              <a:xfrm>
                <a:off x="5481117" y="2316663"/>
                <a:ext cx="558009" cy="304368"/>
                <a:chOff x="5481117" y="2316663"/>
                <a:chExt cx="558009" cy="304368"/>
              </a:xfrm>
            </p:grpSpPr>
            <mc:AlternateContent xmlns:mc="http://schemas.openxmlformats.org/markup-compatibility/2006" xmlns:a14="http://schemas.microsoft.com/office/drawing/2010/main">
              <mc:Choice Requires="a14">
                <p:sp>
                  <p:nvSpPr>
                    <p:cNvPr id="249" name="TextBox 248">
                      <a:extLst>
                        <a:ext uri="{FF2B5EF4-FFF2-40B4-BE49-F238E27FC236}">
                          <a16:creationId xmlns:a16="http://schemas.microsoft.com/office/drawing/2014/main" id="{254160D1-F5D0-9C45-BC99-AD13C5B2D390}"/>
                        </a:ext>
                      </a:extLst>
                    </p:cNvPr>
                    <p:cNvSpPr txBox="1"/>
                    <p:nvPr/>
                  </p:nvSpPr>
                  <p:spPr>
                    <a:xfrm>
                      <a:off x="5733850" y="2316663"/>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3</m:t>
                                </m:r>
                              </m:sup>
                            </m:sSubSup>
                          </m:oMath>
                        </m:oMathPara>
                      </a14:m>
                      <a:endParaRPr lang="en-GB" dirty="0"/>
                    </a:p>
                  </p:txBody>
                </p:sp>
              </mc:Choice>
              <mc:Fallback xmlns="">
                <p:sp>
                  <p:nvSpPr>
                    <p:cNvPr id="249" name="TextBox 248">
                      <a:extLst>
                        <a:ext uri="{FF2B5EF4-FFF2-40B4-BE49-F238E27FC236}">
                          <a16:creationId xmlns:a16="http://schemas.microsoft.com/office/drawing/2014/main" id="{254160D1-F5D0-9C45-BC99-AD13C5B2D390}"/>
                        </a:ext>
                      </a:extLst>
                    </p:cNvPr>
                    <p:cNvSpPr txBox="1">
                      <a:spLocks noRot="1" noChangeAspect="1" noMove="1" noResize="1" noEditPoints="1" noAdjustHandles="1" noChangeArrowheads="1" noChangeShapeType="1" noTextEdit="1"/>
                    </p:cNvSpPr>
                    <p:nvPr/>
                  </p:nvSpPr>
                  <p:spPr>
                    <a:xfrm>
                      <a:off x="5733850" y="2316663"/>
                      <a:ext cx="305276" cy="283860"/>
                    </a:xfrm>
                    <a:prstGeom prst="rect">
                      <a:avLst/>
                    </a:prstGeom>
                    <a:blipFill>
                      <a:blip r:embed="rId21"/>
                      <a:stretch>
                        <a:fillRect l="-16000" r="-4000" b="-26087"/>
                      </a:stretch>
                    </a:blipFill>
                  </p:spPr>
                  <p:txBody>
                    <a:bodyPr/>
                    <a:lstStyle/>
                    <a:p>
                      <a:r>
                        <a:rPr lang="en-GB">
                          <a:noFill/>
                        </a:rPr>
                        <a:t> </a:t>
                      </a:r>
                    </a:p>
                  </p:txBody>
                </p:sp>
              </mc:Fallback>
            </mc:AlternateContent>
            <p:sp>
              <p:nvSpPr>
                <p:cNvPr id="250" name="Rectangle 249">
                  <a:extLst>
                    <a:ext uri="{FF2B5EF4-FFF2-40B4-BE49-F238E27FC236}">
                      <a16:creationId xmlns:a16="http://schemas.microsoft.com/office/drawing/2014/main" id="{FC853DD9-9E51-C242-963C-06A4AE229644}"/>
                    </a:ext>
                  </a:extLst>
                </p:cNvPr>
                <p:cNvSpPr/>
                <p:nvPr/>
              </p:nvSpPr>
              <p:spPr>
                <a:xfrm>
                  <a:off x="5481117" y="239123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1" name="Rectangle 250">
                  <a:extLst>
                    <a:ext uri="{FF2B5EF4-FFF2-40B4-BE49-F238E27FC236}">
                      <a16:creationId xmlns:a16="http://schemas.microsoft.com/office/drawing/2014/main" id="{E188A2D9-B157-FC48-98F1-FEF1C9384AC0}"/>
                    </a:ext>
                  </a:extLst>
                </p:cNvPr>
                <p:cNvSpPr/>
                <p:nvPr/>
              </p:nvSpPr>
              <p:spPr>
                <a:xfrm>
                  <a:off x="5520314" y="243003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2" name="Rectangle 251">
                  <a:extLst>
                    <a:ext uri="{FF2B5EF4-FFF2-40B4-BE49-F238E27FC236}">
                      <a16:creationId xmlns:a16="http://schemas.microsoft.com/office/drawing/2014/main" id="{A4A3A37D-2362-6649-989D-1CB1841644CF}"/>
                    </a:ext>
                  </a:extLst>
                </p:cNvPr>
                <p:cNvSpPr/>
                <p:nvPr/>
              </p:nvSpPr>
              <p:spPr>
                <a:xfrm>
                  <a:off x="5562951" y="247703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5" name="Group 264">
                <a:extLst>
                  <a:ext uri="{FF2B5EF4-FFF2-40B4-BE49-F238E27FC236}">
                    <a16:creationId xmlns:a16="http://schemas.microsoft.com/office/drawing/2014/main" id="{1979CCB5-4CDE-7444-8196-C135F5431C1D}"/>
                  </a:ext>
                </a:extLst>
              </p:cNvPr>
              <p:cNvGrpSpPr/>
              <p:nvPr/>
            </p:nvGrpSpPr>
            <p:grpSpPr>
              <a:xfrm>
                <a:off x="3660955" y="2321376"/>
                <a:ext cx="531271" cy="298747"/>
                <a:chOff x="3660955" y="2321376"/>
                <a:chExt cx="531271" cy="298747"/>
              </a:xfrm>
            </p:grpSpPr>
            <mc:AlternateContent xmlns:mc="http://schemas.openxmlformats.org/markup-compatibility/2006" xmlns:a14="http://schemas.microsoft.com/office/drawing/2010/main">
              <mc:Choice Requires="a14">
                <p:sp>
                  <p:nvSpPr>
                    <p:cNvPr id="253" name="TextBox 252">
                      <a:extLst>
                        <a:ext uri="{FF2B5EF4-FFF2-40B4-BE49-F238E27FC236}">
                          <a16:creationId xmlns:a16="http://schemas.microsoft.com/office/drawing/2014/main" id="{B432DC96-A5D9-C848-A697-034A33309E74}"/>
                        </a:ext>
                      </a:extLst>
                    </p:cNvPr>
                    <p:cNvSpPr txBox="1"/>
                    <p:nvPr/>
                  </p:nvSpPr>
                  <p:spPr>
                    <a:xfrm>
                      <a:off x="3886950" y="2321376"/>
                      <a:ext cx="305276"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2</m:t>
                                </m:r>
                              </m:sup>
                            </m:sSubSup>
                          </m:oMath>
                        </m:oMathPara>
                      </a14:m>
                      <a:endParaRPr lang="en-GB" dirty="0"/>
                    </a:p>
                  </p:txBody>
                </p:sp>
              </mc:Choice>
              <mc:Fallback xmlns="">
                <p:sp>
                  <p:nvSpPr>
                    <p:cNvPr id="253" name="TextBox 252">
                      <a:extLst>
                        <a:ext uri="{FF2B5EF4-FFF2-40B4-BE49-F238E27FC236}">
                          <a16:creationId xmlns:a16="http://schemas.microsoft.com/office/drawing/2014/main" id="{B432DC96-A5D9-C848-A697-034A33309E74}"/>
                        </a:ext>
                      </a:extLst>
                    </p:cNvPr>
                    <p:cNvSpPr txBox="1">
                      <a:spLocks noRot="1" noChangeAspect="1" noMove="1" noResize="1" noEditPoints="1" noAdjustHandles="1" noChangeArrowheads="1" noChangeShapeType="1" noTextEdit="1"/>
                    </p:cNvSpPr>
                    <p:nvPr/>
                  </p:nvSpPr>
                  <p:spPr>
                    <a:xfrm>
                      <a:off x="3886950" y="2321376"/>
                      <a:ext cx="305276" cy="282450"/>
                    </a:xfrm>
                    <a:prstGeom prst="rect">
                      <a:avLst/>
                    </a:prstGeom>
                    <a:blipFill>
                      <a:blip r:embed="rId22"/>
                      <a:stretch>
                        <a:fillRect l="-16000" r="-4000" b="-26087"/>
                      </a:stretch>
                    </a:blipFill>
                  </p:spPr>
                  <p:txBody>
                    <a:bodyPr/>
                    <a:lstStyle/>
                    <a:p>
                      <a:r>
                        <a:rPr lang="en-GB">
                          <a:noFill/>
                        </a:rPr>
                        <a:t> </a:t>
                      </a:r>
                    </a:p>
                  </p:txBody>
                </p:sp>
              </mc:Fallback>
            </mc:AlternateContent>
            <p:sp>
              <p:nvSpPr>
                <p:cNvPr id="254" name="Rectangle 253">
                  <a:extLst>
                    <a:ext uri="{FF2B5EF4-FFF2-40B4-BE49-F238E27FC236}">
                      <a16:creationId xmlns:a16="http://schemas.microsoft.com/office/drawing/2014/main" id="{48B1F479-D766-4846-876A-9D3ACF861437}"/>
                    </a:ext>
                  </a:extLst>
                </p:cNvPr>
                <p:cNvSpPr/>
                <p:nvPr/>
              </p:nvSpPr>
              <p:spPr>
                <a:xfrm>
                  <a:off x="3660955" y="2385922"/>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5" name="Rectangle 254">
                  <a:extLst>
                    <a:ext uri="{FF2B5EF4-FFF2-40B4-BE49-F238E27FC236}">
                      <a16:creationId xmlns:a16="http://schemas.microsoft.com/office/drawing/2014/main" id="{F7A0D8CD-E8CF-EF4B-B163-CD1104B1E098}"/>
                    </a:ext>
                  </a:extLst>
                </p:cNvPr>
                <p:cNvSpPr/>
                <p:nvPr/>
              </p:nvSpPr>
              <p:spPr>
                <a:xfrm>
                  <a:off x="3702062" y="2428237"/>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6" name="Rectangle 255">
                  <a:extLst>
                    <a:ext uri="{FF2B5EF4-FFF2-40B4-BE49-F238E27FC236}">
                      <a16:creationId xmlns:a16="http://schemas.microsoft.com/office/drawing/2014/main" id="{41ED5C68-4CC1-4A48-8268-D35ADDB83B83}"/>
                    </a:ext>
                  </a:extLst>
                </p:cNvPr>
                <p:cNvSpPr/>
                <p:nvPr/>
              </p:nvSpPr>
              <p:spPr>
                <a:xfrm>
                  <a:off x="3736941" y="247252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57" name="Straight Connector 256">
                <a:extLst>
                  <a:ext uri="{FF2B5EF4-FFF2-40B4-BE49-F238E27FC236}">
                    <a16:creationId xmlns:a16="http://schemas.microsoft.com/office/drawing/2014/main" id="{6BD3338E-AC39-9D41-BBB9-17F99BD015FC}"/>
                  </a:ext>
                </a:extLst>
              </p:cNvPr>
              <p:cNvCxnSpPr>
                <a:cxnSpLocks/>
                <a:stCxn id="243" idx="2"/>
                <a:endCxn id="259" idx="3"/>
              </p:cNvCxnSpPr>
              <p:nvPr/>
            </p:nvCxnSpPr>
            <p:spPr>
              <a:xfrm flipH="1">
                <a:off x="2897196" y="1646798"/>
                <a:ext cx="323319" cy="13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4" name="Group 263">
                <a:extLst>
                  <a:ext uri="{FF2B5EF4-FFF2-40B4-BE49-F238E27FC236}">
                    <a16:creationId xmlns:a16="http://schemas.microsoft.com/office/drawing/2014/main" id="{AAA3660F-548A-804E-9266-93F7FA495BF7}"/>
                  </a:ext>
                </a:extLst>
              </p:cNvPr>
              <p:cNvGrpSpPr/>
              <p:nvPr/>
            </p:nvGrpSpPr>
            <p:grpSpPr>
              <a:xfrm>
                <a:off x="2426602" y="1478758"/>
                <a:ext cx="470594" cy="283860"/>
                <a:chOff x="2426602" y="1478758"/>
                <a:chExt cx="470594" cy="283860"/>
              </a:xfrm>
            </p:grpSpPr>
            <mc:AlternateContent xmlns:mc="http://schemas.openxmlformats.org/markup-compatibility/2006" xmlns:a14="http://schemas.microsoft.com/office/drawing/2010/main">
              <mc:Choice Requires="a14">
                <p:sp>
                  <p:nvSpPr>
                    <p:cNvPr id="258" name="TextBox 257">
                      <a:extLst>
                        <a:ext uri="{FF2B5EF4-FFF2-40B4-BE49-F238E27FC236}">
                          <a16:creationId xmlns:a16="http://schemas.microsoft.com/office/drawing/2014/main" id="{95D06EA1-A2E1-7349-B6F6-9BB7F1427B97}"/>
                        </a:ext>
                      </a:extLst>
                    </p:cNvPr>
                    <p:cNvSpPr txBox="1"/>
                    <p:nvPr/>
                  </p:nvSpPr>
                  <p:spPr>
                    <a:xfrm>
                      <a:off x="2426602" y="1478758"/>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1</m:t>
                                </m:r>
                              </m:sup>
                            </m:sSubSup>
                          </m:oMath>
                        </m:oMathPara>
                      </a14:m>
                      <a:endParaRPr lang="en-GB" dirty="0"/>
                    </a:p>
                  </p:txBody>
                </p:sp>
              </mc:Choice>
              <mc:Fallback xmlns="">
                <p:sp>
                  <p:nvSpPr>
                    <p:cNvPr id="258" name="TextBox 257">
                      <a:extLst>
                        <a:ext uri="{FF2B5EF4-FFF2-40B4-BE49-F238E27FC236}">
                          <a16:creationId xmlns:a16="http://schemas.microsoft.com/office/drawing/2014/main" id="{95D06EA1-A2E1-7349-B6F6-9BB7F1427B97}"/>
                        </a:ext>
                      </a:extLst>
                    </p:cNvPr>
                    <p:cNvSpPr txBox="1">
                      <a:spLocks noRot="1" noChangeAspect="1" noMove="1" noResize="1" noEditPoints="1" noAdjustHandles="1" noChangeArrowheads="1" noChangeShapeType="1" noTextEdit="1"/>
                    </p:cNvSpPr>
                    <p:nvPr/>
                  </p:nvSpPr>
                  <p:spPr>
                    <a:xfrm>
                      <a:off x="2426602" y="1478758"/>
                      <a:ext cx="305276" cy="283860"/>
                    </a:xfrm>
                    <a:prstGeom prst="rect">
                      <a:avLst/>
                    </a:prstGeom>
                    <a:blipFill>
                      <a:blip r:embed="rId23"/>
                      <a:stretch>
                        <a:fillRect l="-16000" t="-4545" r="-4000" b="-22727"/>
                      </a:stretch>
                    </a:blipFill>
                  </p:spPr>
                  <p:txBody>
                    <a:bodyPr/>
                    <a:lstStyle/>
                    <a:p>
                      <a:r>
                        <a:rPr lang="en-GB">
                          <a:noFill/>
                        </a:rPr>
                        <a:t> </a:t>
                      </a:r>
                    </a:p>
                  </p:txBody>
                </p:sp>
              </mc:Fallback>
            </mc:AlternateContent>
            <p:sp>
              <p:nvSpPr>
                <p:cNvPr id="259" name="Rectangle 258">
                  <a:extLst>
                    <a:ext uri="{FF2B5EF4-FFF2-40B4-BE49-F238E27FC236}">
                      <a16:creationId xmlns:a16="http://schemas.microsoft.com/office/drawing/2014/main" id="{B0988797-F42D-4346-B75F-61BB113AFBDC}"/>
                    </a:ext>
                  </a:extLst>
                </p:cNvPr>
                <p:cNvSpPr/>
                <p:nvPr/>
              </p:nvSpPr>
              <p:spPr>
                <a:xfrm>
                  <a:off x="2753196" y="1576172"/>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Tree>
    <p:extLst>
      <p:ext uri="{BB962C8B-B14F-4D97-AF65-F5344CB8AC3E}">
        <p14:creationId xmlns:p14="http://schemas.microsoft.com/office/powerpoint/2010/main" val="106164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C4A6-0974-1643-BC98-EF14293F10D3}"/>
              </a:ext>
            </a:extLst>
          </p:cNvPr>
          <p:cNvSpPr>
            <a:spLocks noGrp="1"/>
          </p:cNvSpPr>
          <p:nvPr>
            <p:ph type="title"/>
          </p:nvPr>
        </p:nvSpPr>
        <p:spPr/>
        <p:txBody>
          <a:bodyPr>
            <a:normAutofit/>
          </a:bodyPr>
          <a:lstStyle/>
          <a:p>
            <a:r>
              <a:rPr lang="en-GB"/>
              <a:t>HMMs as PDMs</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EBC04F-A255-8D49-A2E1-D30206FA6739}"/>
                  </a:ext>
                </a:extLst>
              </p:cNvPr>
              <p:cNvSpPr>
                <a:spLocks noGrp="1"/>
              </p:cNvSpPr>
              <p:nvPr>
                <p:ph sz="half" idx="1"/>
              </p:nvPr>
            </p:nvSpPr>
            <p:spPr/>
            <p:txBody>
              <a:bodyPr>
                <a:normAutofit/>
              </a:bodyPr>
              <a:lstStyle/>
              <a:p>
                <a:r>
                  <a:rPr lang="en-GB" dirty="0">
                    <a:ea typeface="Cambria Math" panose="02040503050406030204" pitchFamily="18" charset="0"/>
                  </a:rPr>
                  <a:t>PDM</a:t>
                </a:r>
                <a:r>
                  <a:rPr lang="en-GB" dirty="0"/>
                  <a:t> </a:t>
                </a: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0</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m:t>
                            </m:r>
                          </m:sub>
                        </m:sSub>
                      </m:e>
                    </m:d>
                  </m:oMath>
                </a14:m>
                <a:endParaRPr lang="en-GB" dirty="0">
                  <a:solidFill>
                    <a:schemeClr val="tx1"/>
                  </a:solidFill>
                  <a:ea typeface="Cambria Math" panose="02040503050406030204" pitchFamily="18" charset="0"/>
                </a:endParaRPr>
              </a:p>
              <a:p>
                <a:pPr lvl="1"/>
                <a14:m>
                  <m:oMath xmlns:m="http://schemas.openxmlformats.org/officeDocument/2006/math">
                    <m:sSub>
                      <m:sSubPr>
                        <m:ctrlPr>
                          <a:rPr lang="en-GB" i="1" smtClean="0">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𝐺</m:t>
                        </m:r>
                      </m:e>
                      <m:sub>
                        <m:r>
                          <a:rPr lang="en-GB" i="1">
                            <a:solidFill>
                              <a:schemeClr val="tx1"/>
                            </a:solidFill>
                            <a:latin typeface="Cambria Math" panose="02040503050406030204" pitchFamily="18" charset="0"/>
                            <a:ea typeface="Cambria Math" panose="02040503050406030204" pitchFamily="18" charset="0"/>
                          </a:rPr>
                          <m:t>0</m:t>
                        </m:r>
                      </m:sub>
                    </m:sSub>
                    <m:r>
                      <a:rPr lang="en-GB" i="1">
                        <a:solidFill>
                          <a:schemeClr val="tx1"/>
                        </a:solidFill>
                        <a:latin typeface="Cambria Math" panose="02040503050406030204" pitchFamily="18" charset="0"/>
                        <a:ea typeface="Cambria Math" panose="02040503050406030204" pitchFamily="18" charset="0"/>
                      </a:rPr>
                      <m:t>=</m:t>
                    </m:r>
                    <m:sSubSup>
                      <m:sSubSupPr>
                        <m:ctrlPr>
                          <a:rPr lang="en-GB" i="1">
                            <a:solidFill>
                              <a:schemeClr val="tx1"/>
                            </a:solidFill>
                            <a:latin typeface="Cambria Math" panose="02040503050406030204" pitchFamily="18" charset="0"/>
                            <a:ea typeface="Cambria Math" panose="02040503050406030204" pitchFamily="18" charset="0"/>
                          </a:rPr>
                        </m:ctrlPr>
                      </m:sSubSupPr>
                      <m:e>
                        <m:d>
                          <m:dPr>
                            <m:begChr m:val="{"/>
                            <m:endChr m:val="}"/>
                            <m:ctrlPr>
                              <a:rPr lang="en-GB" i="1">
                                <a:solidFill>
                                  <a:schemeClr val="tx1"/>
                                </a:solidFill>
                                <a:latin typeface="Cambria Math" panose="02040503050406030204" pitchFamily="18" charset="0"/>
                                <a:ea typeface="Cambria Math" panose="02040503050406030204" pitchFamily="18" charset="0"/>
                              </a:rPr>
                            </m:ctrlPr>
                          </m:dPr>
                          <m:e>
                            <m:sSup>
                              <m:sSupPr>
                                <m:ctrlPr>
                                  <a:rPr lang="en-GB" i="1">
                                    <a:solidFill>
                                      <a:schemeClr val="tx1"/>
                                    </a:solidFill>
                                    <a:latin typeface="Cambria Math" panose="02040503050406030204" pitchFamily="18" charset="0"/>
                                    <a:ea typeface="Cambria Math" panose="02040503050406030204" pitchFamily="18" charset="0"/>
                                  </a:rPr>
                                </m:ctrlPr>
                              </m:sSupPr>
                              <m:e>
                                <m:r>
                                  <a:rPr lang="en-GB" i="1">
                                    <a:solidFill>
                                      <a:schemeClr val="tx1"/>
                                    </a:solidFill>
                                    <a:latin typeface="Cambria Math" panose="02040503050406030204" pitchFamily="18" charset="0"/>
                                    <a:ea typeface="Cambria Math" panose="02040503050406030204" pitchFamily="18" charset="0"/>
                                  </a:rPr>
                                  <m:t>𝑔</m:t>
                                </m:r>
                              </m:e>
                              <m:sup>
                                <m:r>
                                  <a:rPr lang="en-GB" i="1">
                                    <a:solidFill>
                                      <a:schemeClr val="tx1"/>
                                    </a:solidFill>
                                    <a:latin typeface="Cambria Math" panose="02040503050406030204" pitchFamily="18" charset="0"/>
                                    <a:ea typeface="Cambria Math" panose="02040503050406030204" pitchFamily="18" charset="0"/>
                                  </a:rPr>
                                  <m:t>𝑖</m:t>
                                </m:r>
                              </m:sup>
                            </m:sSup>
                          </m:e>
                        </m:d>
                      </m:e>
                      <m:sub>
                        <m:r>
                          <a:rPr lang="en-GB" i="1">
                            <a:solidFill>
                              <a:schemeClr val="tx1"/>
                            </a:solidFill>
                            <a:latin typeface="Cambria Math" panose="02040503050406030204" pitchFamily="18" charset="0"/>
                            <a:ea typeface="Cambria Math" panose="02040503050406030204" pitchFamily="18" charset="0"/>
                          </a:rPr>
                          <m:t>𝑖</m:t>
                        </m:r>
                        <m:r>
                          <a:rPr lang="en-GB" i="1">
                            <a:solidFill>
                              <a:schemeClr val="tx1"/>
                            </a:solidFill>
                            <a:latin typeface="Cambria Math" panose="02040503050406030204" pitchFamily="18" charset="0"/>
                            <a:ea typeface="Cambria Math" panose="02040503050406030204" pitchFamily="18" charset="0"/>
                          </a:rPr>
                          <m:t>=1</m:t>
                        </m:r>
                      </m:sub>
                      <m:sup>
                        <m:sSub>
                          <m:sSubPr>
                            <m:ctrlPr>
                              <a:rPr lang="de-DE"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𝑛</m:t>
                            </m:r>
                          </m:e>
                          <m:sub>
                            <m:r>
                              <a:rPr lang="de-DE" i="1">
                                <a:solidFill>
                                  <a:schemeClr val="tx1"/>
                                </a:solidFill>
                                <a:latin typeface="Cambria Math" panose="02040503050406030204" pitchFamily="18" charset="0"/>
                                <a:ea typeface="Cambria Math" panose="02040503050406030204" pitchFamily="18" charset="0"/>
                              </a:rPr>
                              <m:t>0</m:t>
                            </m:r>
                          </m:sub>
                        </m:sSub>
                      </m:sup>
                    </m:sSubSup>
                  </m:oMath>
                </a14:m>
                <a:endParaRPr lang="de-DE" i="1" dirty="0">
                  <a:solidFill>
                    <a:schemeClr val="tx1"/>
                  </a:solidFill>
                  <a:latin typeface="Cambria Math" panose="02040503050406030204" pitchFamily="18" charset="0"/>
                  <a:ea typeface="Cambria Math" panose="02040503050406030204" pitchFamily="18" charset="0"/>
                </a:endParaRPr>
              </a:p>
              <a:p>
                <a:pPr lvl="1"/>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𝐺</m:t>
                        </m:r>
                      </m:e>
                      <m:sub>
                        <m:r>
                          <a:rPr lang="en-GB" i="1">
                            <a:solidFill>
                              <a:schemeClr val="tx1"/>
                            </a:solidFill>
                            <a:latin typeface="Cambria Math" panose="02040503050406030204" pitchFamily="18" charset="0"/>
                            <a:ea typeface="Cambria Math" panose="02040503050406030204" pitchFamily="18" charset="0"/>
                          </a:rPr>
                          <m:t>→</m:t>
                        </m:r>
                      </m:sub>
                    </m:sSub>
                    <m:r>
                      <a:rPr lang="en-GB" i="1">
                        <a:solidFill>
                          <a:schemeClr val="tx1"/>
                        </a:solidFill>
                        <a:latin typeface="Cambria Math" panose="02040503050406030204" pitchFamily="18" charset="0"/>
                        <a:ea typeface="Cambria Math" panose="02040503050406030204" pitchFamily="18" charset="0"/>
                      </a:rPr>
                      <m:t>=</m:t>
                    </m:r>
                  </m:oMath>
                </a14:m>
                <a:br>
                  <a:rPr lang="de-DE" i="1" dirty="0">
                    <a:solidFill>
                      <a:schemeClr val="tx1"/>
                    </a:solidFill>
                    <a:latin typeface="Cambria Math" panose="02040503050406030204" pitchFamily="18" charset="0"/>
                    <a:ea typeface="Cambria Math" panose="02040503050406030204" pitchFamily="18" charset="0"/>
                  </a:rPr>
                </a:br>
                <a14:m>
                  <m:oMath xmlns:m="http://schemas.openxmlformats.org/officeDocument/2006/math">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𝐺</m:t>
                        </m:r>
                      </m:e>
                      <m:sub>
                        <m:r>
                          <a:rPr lang="en-GB" i="1">
                            <a:solidFill>
                              <a:schemeClr val="tx1"/>
                            </a:solidFill>
                            <a:latin typeface="Cambria Math" panose="02040503050406030204" pitchFamily="18" charset="0"/>
                            <a:ea typeface="Cambria Math" panose="02040503050406030204" pitchFamily="18" charset="0"/>
                          </a:rPr>
                          <m:t>𝑡</m:t>
                        </m:r>
                        <m:r>
                          <a:rPr lang="en-GB" i="1">
                            <a:solidFill>
                              <a:schemeClr val="tx1"/>
                            </a:solidFill>
                            <a:latin typeface="Cambria Math" panose="02040503050406030204" pitchFamily="18" charset="0"/>
                            <a:ea typeface="Cambria Math" panose="02040503050406030204" pitchFamily="18" charset="0"/>
                          </a:rPr>
                          <m:t>−1</m:t>
                        </m:r>
                      </m:sub>
                    </m:sSub>
                    <m:r>
                      <a:rPr lang="en-GB" i="1">
                        <a:solidFill>
                          <a:schemeClr val="tx1"/>
                        </a:solidFill>
                        <a:latin typeface="Cambria Math" panose="02040503050406030204" pitchFamily="18" charset="0"/>
                        <a:ea typeface="Cambria Math" panose="02040503050406030204" pitchFamily="18" charset="0"/>
                      </a:rPr>
                      <m:t>∪</m:t>
                    </m:r>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𝐺</m:t>
                        </m:r>
                      </m:e>
                      <m:sub>
                        <m:r>
                          <a:rPr lang="en-GB" i="1">
                            <a:solidFill>
                              <a:schemeClr val="tx1"/>
                            </a:solidFill>
                            <a:latin typeface="Cambria Math" panose="02040503050406030204" pitchFamily="18" charset="0"/>
                            <a:ea typeface="Cambria Math" panose="02040503050406030204" pitchFamily="18" charset="0"/>
                          </a:rPr>
                          <m:t>𝑡</m:t>
                        </m:r>
                      </m:sub>
                    </m:sSub>
                    <m:r>
                      <a:rPr lang="en-GB" i="1">
                        <a:solidFill>
                          <a:schemeClr val="tx1"/>
                        </a:solidFill>
                        <a:latin typeface="Cambria Math" panose="02040503050406030204" pitchFamily="18" charset="0"/>
                        <a:ea typeface="Cambria Math" panose="02040503050406030204" pitchFamily="18" charset="0"/>
                      </a:rPr>
                      <m:t>∪</m:t>
                    </m:r>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𝐺</m:t>
                        </m:r>
                      </m:e>
                      <m:sub>
                        <m:r>
                          <a:rPr lang="de-DE" b="0" i="1" smtClean="0">
                            <a:solidFill>
                              <a:schemeClr val="tx1"/>
                            </a:solidFill>
                            <a:latin typeface="Cambria Math" panose="02040503050406030204" pitchFamily="18" charset="0"/>
                            <a:ea typeface="Cambria Math" panose="02040503050406030204" pitchFamily="18" charset="0"/>
                          </a:rPr>
                          <m:t>𝑡</m:t>
                        </m:r>
                        <m:r>
                          <a:rPr lang="de-DE" b="0" i="1" smtClean="0">
                            <a:solidFill>
                              <a:schemeClr val="tx1"/>
                            </a:solidFill>
                            <a:latin typeface="Cambria Math" panose="02040503050406030204" pitchFamily="18" charset="0"/>
                            <a:ea typeface="Cambria Math" panose="02040503050406030204" pitchFamily="18" charset="0"/>
                          </a:rPr>
                          <m:t>−1,</m:t>
                        </m:r>
                        <m:r>
                          <a:rPr lang="de-DE" b="0" i="1" smtClean="0">
                            <a:solidFill>
                              <a:schemeClr val="tx1"/>
                            </a:solidFill>
                            <a:latin typeface="Cambria Math" panose="02040503050406030204" pitchFamily="18" charset="0"/>
                            <a:ea typeface="Cambria Math" panose="02040503050406030204" pitchFamily="18" charset="0"/>
                          </a:rPr>
                          <m:t>𝑡</m:t>
                        </m:r>
                      </m:sub>
                    </m:sSub>
                  </m:oMath>
                </a14:m>
                <a:endParaRPr lang="en-GB" i="1" dirty="0">
                  <a:solidFill>
                    <a:schemeClr val="tx1"/>
                  </a:solidFill>
                  <a:latin typeface="Cambria Math" panose="02040503050406030204" pitchFamily="18" charset="0"/>
                </a:endParaRPr>
              </a:p>
            </p:txBody>
          </p:sp>
        </mc:Choice>
        <mc:Fallback xmlns="">
          <p:sp>
            <p:nvSpPr>
              <p:cNvPr id="3" name="Content Placeholder 2">
                <a:extLst>
                  <a:ext uri="{FF2B5EF4-FFF2-40B4-BE49-F238E27FC236}">
                    <a16:creationId xmlns:a16="http://schemas.microsoft.com/office/drawing/2014/main" id="{20EBC04F-A255-8D49-A2E1-D30206FA6739}"/>
                  </a:ext>
                </a:extLst>
              </p:cNvPr>
              <p:cNvSpPr>
                <a:spLocks noGrp="1" noRot="1" noChangeAspect="1" noMove="1" noResize="1" noEditPoints="1" noAdjustHandles="1" noChangeArrowheads="1" noChangeShapeType="1" noTextEdit="1"/>
              </p:cNvSpPr>
              <p:nvPr>
                <p:ph sz="half" idx="1"/>
              </p:nvPr>
            </p:nvSpPr>
            <p:spPr>
              <a:blipFill>
                <a:blip r:embed="rId2"/>
                <a:stretch>
                  <a:fillRect l="-2932" t="-17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Content Placeholder 32">
                <a:extLst>
                  <a:ext uri="{FF2B5EF4-FFF2-40B4-BE49-F238E27FC236}">
                    <a16:creationId xmlns:a16="http://schemas.microsoft.com/office/drawing/2014/main" id="{781DFA46-4EE4-BD41-AE24-41792C1CD8BF}"/>
                  </a:ext>
                </a:extLst>
              </p:cNvPr>
              <p:cNvSpPr>
                <a:spLocks noGrp="1"/>
              </p:cNvSpPr>
              <p:nvPr>
                <p:ph sz="half" idx="2"/>
              </p:nvPr>
            </p:nvSpPr>
            <p:spPr/>
            <p:txBody>
              <a:bodyPr/>
              <a:lstStyle/>
              <a:p>
                <a:r>
                  <a:rPr lang="en-GB" dirty="0"/>
                  <a:t>In the HMM setting, </a:t>
                </a:r>
              </a:p>
              <a:p>
                <a:pPr lvl="1"/>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𝐺</m:t>
                        </m:r>
                      </m:e>
                      <m:sub>
                        <m:r>
                          <a:rPr lang="en-GB"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0</m:t>
                                </m:r>
                              </m:sub>
                            </m:sSub>
                          </m:e>
                        </m:d>
                      </m:e>
                    </m:d>
                  </m:oMath>
                </a14:m>
                <a:endParaRPr lang="en-GB" dirty="0"/>
              </a:p>
              <a:p>
                <a:pPr lvl="1"/>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𝑡</m:t>
                        </m:r>
                      </m:sub>
                    </m:sSub>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𝐸</m:t>
                                </m:r>
                              </m:e>
                              <m:sub>
                                <m:r>
                                  <a:rPr lang="de-DE" i="1">
                                    <a:latin typeface="Cambria Math" panose="02040503050406030204" pitchFamily="18" charset="0"/>
                                    <a:ea typeface="Cambria Math" panose="02040503050406030204" pitchFamily="18" charset="0"/>
                                  </a:rPr>
                                  <m:t>𝑡</m:t>
                                </m:r>
                              </m:sub>
                            </m:sSub>
                          </m:e>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𝑡</m:t>
                                </m:r>
                              </m:sub>
                            </m:sSub>
                          </m:e>
                        </m:d>
                      </m:e>
                    </m:d>
                  </m:oMath>
                </a14:m>
                <a:endParaRPr lang="de-DE" dirty="0">
                  <a:ea typeface="Cambria Math" panose="02040503050406030204" pitchFamily="18" charset="0"/>
                </a:endParaRPr>
              </a:p>
              <a:p>
                <a:pPr lvl="1"/>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𝐸</m:t>
                                </m:r>
                              </m:e>
                              <m:sub>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sub>
                            </m:sSub>
                          </m:e>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sub>
                            </m:sSub>
                          </m:e>
                        </m:d>
                      </m:e>
                    </m:d>
                  </m:oMath>
                </a14:m>
                <a:endParaRPr lang="en-GB" dirty="0"/>
              </a:p>
              <a:p>
                <a:pPr lvl="1"/>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𝐺</m:t>
                        </m:r>
                      </m:e>
                      <m:sub>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r>
                          <a:rPr lang="de-DE" i="1">
                            <a:latin typeface="Cambria Math" panose="02040503050406030204" pitchFamily="18" charset="0"/>
                            <a:ea typeface="Cambria Math" panose="02040503050406030204" pitchFamily="18" charset="0"/>
                          </a:rPr>
                          <m:t>𝑡</m:t>
                        </m:r>
                      </m:sub>
                    </m:sSub>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𝑡</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sub>
                            </m:sSub>
                          </m:e>
                        </m:d>
                      </m:e>
                    </m:d>
                  </m:oMath>
                </a14:m>
                <a:endParaRPr lang="en-GB" dirty="0"/>
              </a:p>
              <a:p>
                <a:endParaRPr lang="en-GB" dirty="0"/>
              </a:p>
            </p:txBody>
          </p:sp>
        </mc:Choice>
        <mc:Fallback xmlns="">
          <p:sp>
            <p:nvSpPr>
              <p:cNvPr id="33" name="Content Placeholder 32">
                <a:extLst>
                  <a:ext uri="{FF2B5EF4-FFF2-40B4-BE49-F238E27FC236}">
                    <a16:creationId xmlns:a16="http://schemas.microsoft.com/office/drawing/2014/main" id="{781DFA46-4EE4-BD41-AE24-41792C1CD8BF}"/>
                  </a:ext>
                </a:extLst>
              </p:cNvPr>
              <p:cNvSpPr>
                <a:spLocks noGrp="1" noRot="1" noChangeAspect="1" noMove="1" noResize="1" noEditPoints="1" noAdjustHandles="1" noChangeArrowheads="1" noChangeShapeType="1" noTextEdit="1"/>
              </p:cNvSpPr>
              <p:nvPr>
                <p:ph sz="half" idx="2"/>
              </p:nvPr>
            </p:nvSpPr>
            <p:spPr>
              <a:blipFill>
                <a:blip r:embed="rId3"/>
                <a:stretch>
                  <a:fillRect l="-2606" t="-176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51DCEBE-7011-1647-83A5-8660A860EE28}"/>
              </a:ext>
            </a:extLst>
          </p:cNvPr>
          <p:cNvSpPr>
            <a:spLocks noGrp="1"/>
          </p:cNvSpPr>
          <p:nvPr>
            <p:ph type="sldNum" sz="quarter" idx="12"/>
          </p:nvPr>
        </p:nvSpPr>
        <p:spPr/>
        <p:txBody>
          <a:bodyPr/>
          <a:lstStyle/>
          <a:p>
            <a:fld id="{67C9959E-8E6B-B04C-9955-EA096F41CA7A}" type="slidenum">
              <a:rPr lang="en-GB" smtClean="0"/>
              <a:t>13</a:t>
            </a:fld>
            <a:endParaRPr lang="en-GB"/>
          </a:p>
        </p:txBody>
      </p:sp>
      <p:sp>
        <p:nvSpPr>
          <p:cNvPr id="6" name="Rectangle 5">
            <a:extLst>
              <a:ext uri="{FF2B5EF4-FFF2-40B4-BE49-F238E27FC236}">
                <a16:creationId xmlns:a16="http://schemas.microsoft.com/office/drawing/2014/main" id="{91716C2E-3181-3A4A-8437-3D40B75BDE7C}"/>
              </a:ext>
            </a:extLst>
          </p:cNvPr>
          <p:cNvSpPr/>
          <p:nvPr/>
        </p:nvSpPr>
        <p:spPr>
          <a:xfrm>
            <a:off x="3079157" y="4504093"/>
            <a:ext cx="2237676" cy="180957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tangle 6">
            <a:extLst>
              <a:ext uri="{FF2B5EF4-FFF2-40B4-BE49-F238E27FC236}">
                <a16:creationId xmlns:a16="http://schemas.microsoft.com/office/drawing/2014/main" id="{98179287-3773-AE42-97BF-9E415B2F04A2}"/>
              </a:ext>
            </a:extLst>
          </p:cNvPr>
          <p:cNvSpPr/>
          <p:nvPr/>
        </p:nvSpPr>
        <p:spPr>
          <a:xfrm>
            <a:off x="5316832" y="4504093"/>
            <a:ext cx="2219823" cy="18095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tangle 7">
            <a:extLst>
              <a:ext uri="{FF2B5EF4-FFF2-40B4-BE49-F238E27FC236}">
                <a16:creationId xmlns:a16="http://schemas.microsoft.com/office/drawing/2014/main" id="{C63609BA-2B52-F545-90D4-37B43DCF2DE5}"/>
              </a:ext>
            </a:extLst>
          </p:cNvPr>
          <p:cNvSpPr/>
          <p:nvPr/>
        </p:nvSpPr>
        <p:spPr>
          <a:xfrm>
            <a:off x="856337" y="4514525"/>
            <a:ext cx="1314859" cy="18095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3">
            <a:extLst>
              <a:ext uri="{FF2B5EF4-FFF2-40B4-BE49-F238E27FC236}">
                <a16:creationId xmlns:a16="http://schemas.microsoft.com/office/drawing/2014/main" id="{F84DAC59-2602-0D45-82E6-2AF82CD8E4F6}"/>
              </a:ext>
            </a:extLst>
          </p:cNvPr>
          <p:cNvSpPr>
            <a:spLocks noChangeArrowheads="1"/>
          </p:cNvSpPr>
          <p:nvPr/>
        </p:nvSpPr>
        <p:spPr bwMode="auto">
          <a:xfrm>
            <a:off x="3782763" y="4526146"/>
            <a:ext cx="9144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 name="Text Box 4">
            <a:extLst>
              <a:ext uri="{FF2B5EF4-FFF2-40B4-BE49-F238E27FC236}">
                <a16:creationId xmlns:a16="http://schemas.microsoft.com/office/drawing/2014/main" id="{3129426C-1B21-9B4D-A331-2CC9B4BD3113}"/>
              </a:ext>
            </a:extLst>
          </p:cNvPr>
          <p:cNvSpPr txBox="1">
            <a:spLocks noChangeArrowheads="1"/>
          </p:cNvSpPr>
          <p:nvPr/>
        </p:nvSpPr>
        <p:spPr bwMode="auto">
          <a:xfrm>
            <a:off x="3782763" y="4643621"/>
            <a:ext cx="7651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dirty="0"/>
              <a:t>Rain</a:t>
            </a:r>
            <a:r>
              <a:rPr lang="en-US" sz="1600" i="0" baseline="-25000" dirty="0"/>
              <a:t>t-1</a:t>
            </a:r>
            <a:endParaRPr lang="en-US" sz="1600" i="0" dirty="0"/>
          </a:p>
        </p:txBody>
      </p:sp>
      <p:sp>
        <p:nvSpPr>
          <p:cNvPr id="11" name="Oval 5">
            <a:extLst>
              <a:ext uri="{FF2B5EF4-FFF2-40B4-BE49-F238E27FC236}">
                <a16:creationId xmlns:a16="http://schemas.microsoft.com/office/drawing/2014/main" id="{87A66FF8-A12F-FD47-83C7-A5ED88951B1A}"/>
              </a:ext>
            </a:extLst>
          </p:cNvPr>
          <p:cNvSpPr>
            <a:spLocks noChangeArrowheads="1"/>
          </p:cNvSpPr>
          <p:nvPr/>
        </p:nvSpPr>
        <p:spPr bwMode="auto">
          <a:xfrm>
            <a:off x="3630363" y="5780271"/>
            <a:ext cx="11430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 name="Text Box 6">
            <a:extLst>
              <a:ext uri="{FF2B5EF4-FFF2-40B4-BE49-F238E27FC236}">
                <a16:creationId xmlns:a16="http://schemas.microsoft.com/office/drawing/2014/main" id="{8115B772-51D1-674C-A545-74B11ECDD7C8}"/>
              </a:ext>
            </a:extLst>
          </p:cNvPr>
          <p:cNvSpPr txBox="1">
            <a:spLocks noChangeArrowheads="1"/>
          </p:cNvSpPr>
          <p:nvPr/>
        </p:nvSpPr>
        <p:spPr bwMode="auto">
          <a:xfrm>
            <a:off x="3630363" y="5897746"/>
            <a:ext cx="11604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a:t>Umbrella</a:t>
            </a:r>
            <a:r>
              <a:rPr lang="en-US" sz="1600" i="0" baseline="-25000"/>
              <a:t>t-1</a:t>
            </a:r>
            <a:endParaRPr lang="en-US" sz="1600" i="0"/>
          </a:p>
        </p:txBody>
      </p:sp>
      <p:sp>
        <p:nvSpPr>
          <p:cNvPr id="13" name="Oval 7">
            <a:extLst>
              <a:ext uri="{FF2B5EF4-FFF2-40B4-BE49-F238E27FC236}">
                <a16:creationId xmlns:a16="http://schemas.microsoft.com/office/drawing/2014/main" id="{2E1100F0-F6FB-6141-8003-F3FBC286CEE0}"/>
              </a:ext>
            </a:extLst>
          </p:cNvPr>
          <p:cNvSpPr>
            <a:spLocks noChangeArrowheads="1"/>
          </p:cNvSpPr>
          <p:nvPr/>
        </p:nvSpPr>
        <p:spPr bwMode="auto">
          <a:xfrm>
            <a:off x="5946526" y="4526146"/>
            <a:ext cx="9144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 name="Text Box 8">
            <a:extLst>
              <a:ext uri="{FF2B5EF4-FFF2-40B4-BE49-F238E27FC236}">
                <a16:creationId xmlns:a16="http://schemas.microsoft.com/office/drawing/2014/main" id="{8849FE8C-E231-0D47-A6C2-E3F02905B2C1}"/>
              </a:ext>
            </a:extLst>
          </p:cNvPr>
          <p:cNvSpPr txBox="1">
            <a:spLocks noChangeArrowheads="1"/>
          </p:cNvSpPr>
          <p:nvPr/>
        </p:nvSpPr>
        <p:spPr bwMode="auto">
          <a:xfrm>
            <a:off x="6116388" y="4643621"/>
            <a:ext cx="6413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dirty="0" err="1"/>
              <a:t>Rain</a:t>
            </a:r>
            <a:r>
              <a:rPr lang="en-US" sz="1600" i="0" baseline="-25000" dirty="0" err="1"/>
              <a:t>t</a:t>
            </a:r>
            <a:endParaRPr lang="en-US" sz="1600" i="0" dirty="0"/>
          </a:p>
        </p:txBody>
      </p:sp>
      <p:sp>
        <p:nvSpPr>
          <p:cNvPr id="15" name="Oval 9">
            <a:extLst>
              <a:ext uri="{FF2B5EF4-FFF2-40B4-BE49-F238E27FC236}">
                <a16:creationId xmlns:a16="http://schemas.microsoft.com/office/drawing/2014/main" id="{01F1CC58-81A2-E14F-9493-8AD8F2D04F8E}"/>
              </a:ext>
            </a:extLst>
          </p:cNvPr>
          <p:cNvSpPr>
            <a:spLocks noChangeArrowheads="1"/>
          </p:cNvSpPr>
          <p:nvPr/>
        </p:nvSpPr>
        <p:spPr bwMode="auto">
          <a:xfrm>
            <a:off x="5794126" y="5780271"/>
            <a:ext cx="11430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 name="Text Box 10">
            <a:extLst>
              <a:ext uri="{FF2B5EF4-FFF2-40B4-BE49-F238E27FC236}">
                <a16:creationId xmlns:a16="http://schemas.microsoft.com/office/drawing/2014/main" id="{7BCF9BC7-8B28-5342-A0B0-66BC697E6750}"/>
              </a:ext>
            </a:extLst>
          </p:cNvPr>
          <p:cNvSpPr txBox="1">
            <a:spLocks noChangeArrowheads="1"/>
          </p:cNvSpPr>
          <p:nvPr/>
        </p:nvSpPr>
        <p:spPr bwMode="auto">
          <a:xfrm>
            <a:off x="5794126" y="5897746"/>
            <a:ext cx="1036637"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a:t>Umbrella</a:t>
            </a:r>
            <a:r>
              <a:rPr lang="en-US" sz="1600" i="0" baseline="-25000"/>
              <a:t>t</a:t>
            </a:r>
            <a:endParaRPr lang="en-US" sz="1600" i="0"/>
          </a:p>
        </p:txBody>
      </p:sp>
      <p:sp>
        <p:nvSpPr>
          <p:cNvPr id="17" name="Line 15">
            <a:extLst>
              <a:ext uri="{FF2B5EF4-FFF2-40B4-BE49-F238E27FC236}">
                <a16:creationId xmlns:a16="http://schemas.microsoft.com/office/drawing/2014/main" id="{34D78BF7-83BF-A244-8097-BFB90B23E1A7}"/>
              </a:ext>
            </a:extLst>
          </p:cNvPr>
          <p:cNvSpPr>
            <a:spLocks noChangeShapeType="1"/>
          </p:cNvSpPr>
          <p:nvPr/>
        </p:nvSpPr>
        <p:spPr bwMode="auto">
          <a:xfrm>
            <a:off x="2868363" y="4754746"/>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18" name="Line 16">
            <a:extLst>
              <a:ext uri="{FF2B5EF4-FFF2-40B4-BE49-F238E27FC236}">
                <a16:creationId xmlns:a16="http://schemas.microsoft.com/office/drawing/2014/main" id="{FE2BE5E6-CB75-664E-A0DB-1F1125090CED}"/>
              </a:ext>
            </a:extLst>
          </p:cNvPr>
          <p:cNvSpPr>
            <a:spLocks noChangeShapeType="1"/>
          </p:cNvSpPr>
          <p:nvPr/>
        </p:nvSpPr>
        <p:spPr bwMode="auto">
          <a:xfrm>
            <a:off x="4697163" y="4754746"/>
            <a:ext cx="12192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19" name="Line 17">
            <a:extLst>
              <a:ext uri="{FF2B5EF4-FFF2-40B4-BE49-F238E27FC236}">
                <a16:creationId xmlns:a16="http://schemas.microsoft.com/office/drawing/2014/main" id="{48CCB4D7-FB30-3E45-A2E1-5BE0E0A19788}"/>
              </a:ext>
            </a:extLst>
          </p:cNvPr>
          <p:cNvSpPr>
            <a:spLocks noChangeShapeType="1"/>
          </p:cNvSpPr>
          <p:nvPr/>
        </p:nvSpPr>
        <p:spPr bwMode="auto">
          <a:xfrm>
            <a:off x="6906963" y="4754746"/>
            <a:ext cx="12954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20" name="Line 18">
            <a:extLst>
              <a:ext uri="{FF2B5EF4-FFF2-40B4-BE49-F238E27FC236}">
                <a16:creationId xmlns:a16="http://schemas.microsoft.com/office/drawing/2014/main" id="{2D3843B3-FF08-0A47-B51D-3E14C6523563}"/>
              </a:ext>
            </a:extLst>
          </p:cNvPr>
          <p:cNvSpPr>
            <a:spLocks noChangeShapeType="1"/>
          </p:cNvSpPr>
          <p:nvPr/>
        </p:nvSpPr>
        <p:spPr bwMode="auto">
          <a:xfrm>
            <a:off x="4239963" y="5086533"/>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21" name="Line 19">
            <a:extLst>
              <a:ext uri="{FF2B5EF4-FFF2-40B4-BE49-F238E27FC236}">
                <a16:creationId xmlns:a16="http://schemas.microsoft.com/office/drawing/2014/main" id="{1EF1857C-0BCD-594F-AC70-9269D1817833}"/>
              </a:ext>
            </a:extLst>
          </p:cNvPr>
          <p:cNvSpPr>
            <a:spLocks noChangeShapeType="1"/>
          </p:cNvSpPr>
          <p:nvPr/>
        </p:nvSpPr>
        <p:spPr bwMode="auto">
          <a:xfrm flipH="1">
            <a:off x="6373563" y="5086533"/>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graphicFrame>
        <p:nvGraphicFramePr>
          <p:cNvPr id="22" name="Group 21">
            <a:extLst>
              <a:ext uri="{FF2B5EF4-FFF2-40B4-BE49-F238E27FC236}">
                <a16:creationId xmlns:a16="http://schemas.microsoft.com/office/drawing/2014/main" id="{10CE0C82-8585-284F-A751-16DE5EE85E95}"/>
              </a:ext>
            </a:extLst>
          </p:cNvPr>
          <p:cNvGraphicFramePr>
            <a:graphicFrameLocks noGrp="1"/>
          </p:cNvGraphicFramePr>
          <p:nvPr>
            <p:extLst>
              <p:ext uri="{D42A27DB-BD31-4B8C-83A1-F6EECF244321}">
                <p14:modId xmlns:p14="http://schemas.microsoft.com/office/powerpoint/2010/main" val="2763038154"/>
              </p:ext>
            </p:extLst>
          </p:nvPr>
        </p:nvGraphicFramePr>
        <p:xfrm>
          <a:off x="6373563" y="3638733"/>
          <a:ext cx="1524000" cy="865360"/>
        </p:xfrm>
        <a:graphic>
          <a:graphicData uri="http://schemas.openxmlformats.org/drawingml/2006/table">
            <a:tbl>
              <a:tblPr/>
              <a:tblGrid>
                <a:gridCol w="595313">
                  <a:extLst>
                    <a:ext uri="{9D8B030D-6E8A-4147-A177-3AD203B41FA5}">
                      <a16:colId xmlns:a16="http://schemas.microsoft.com/office/drawing/2014/main" val="20000"/>
                    </a:ext>
                  </a:extLst>
                </a:gridCol>
                <a:gridCol w="928687">
                  <a:extLst>
                    <a:ext uri="{9D8B030D-6E8A-4147-A177-3AD203B41FA5}">
                      <a16:colId xmlns:a16="http://schemas.microsoft.com/office/drawing/2014/main" val="20001"/>
                    </a:ext>
                  </a:extLst>
                </a:gridCol>
              </a:tblGrid>
              <a:tr h="30461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a:ln>
                            <a:noFill/>
                          </a:ln>
                          <a:solidFill>
                            <a:schemeClr val="tx1"/>
                          </a:solidFill>
                          <a:effectLst/>
                          <a:latin typeface="Lucida Grande" charset="0"/>
                          <a:ea typeface="ＭＳ Ｐゴシック" charset="0"/>
                          <a:cs typeface="ＭＳ Ｐゴシック" charset="0"/>
                        </a:rPr>
                        <a:t>R</a:t>
                      </a:r>
                      <a:r>
                        <a:rPr kumimoji="0" lang="en-US" sz="1400" b="0" i="0" u="none" strike="noStrike" cap="none" normalizeH="0" baseline="-25000">
                          <a:ln>
                            <a:noFill/>
                          </a:ln>
                          <a:solidFill>
                            <a:schemeClr val="tx1"/>
                          </a:solidFill>
                          <a:effectLst/>
                          <a:latin typeface="Lucida Grande" charset="0"/>
                          <a:ea typeface="ＭＳ Ｐゴシック" charset="0"/>
                          <a:cs typeface="ＭＳ Ｐゴシック" charset="0"/>
                        </a:rPr>
                        <a:t>t-1</a:t>
                      </a:r>
                    </a:p>
                  </a:txBody>
                  <a:tcPr marT="45652" marB="456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dirty="0">
                          <a:ln>
                            <a:noFill/>
                          </a:ln>
                          <a:solidFill>
                            <a:schemeClr val="tx1"/>
                          </a:solidFill>
                          <a:effectLst/>
                          <a:latin typeface="Lucida Grande" charset="0"/>
                          <a:ea typeface="ＭＳ Ｐゴシック" charset="0"/>
                          <a:cs typeface="ＭＳ Ｐゴシック" charset="0"/>
                        </a:rPr>
                        <a:t>P(R</a:t>
                      </a:r>
                      <a:r>
                        <a:rPr kumimoji="0" lang="en-US" sz="1400" b="0" i="0" u="none" strike="noStrike" cap="none" normalizeH="0" baseline="-25000" dirty="0">
                          <a:ln>
                            <a:noFill/>
                          </a:ln>
                          <a:solidFill>
                            <a:schemeClr val="tx1"/>
                          </a:solidFill>
                          <a:effectLst/>
                          <a:latin typeface="Lucida Grande" charset="0"/>
                          <a:ea typeface="ＭＳ Ｐゴシック" charset="0"/>
                          <a:cs typeface="ＭＳ Ｐゴシック" charset="0"/>
                        </a:rPr>
                        <a:t>t</a:t>
                      </a:r>
                      <a:r>
                        <a:rPr kumimoji="0" lang="en-US" sz="1400" b="0" i="0" u="none" strike="noStrike" cap="none" normalizeH="0" baseline="0" dirty="0">
                          <a:ln>
                            <a:noFill/>
                          </a:ln>
                          <a:solidFill>
                            <a:schemeClr val="tx1"/>
                          </a:solidFill>
                          <a:effectLst/>
                          <a:latin typeface="Lucida Grande" charset="0"/>
                          <a:ea typeface="ＭＳ Ｐゴシック" charset="0"/>
                          <a:cs typeface="ＭＳ Ｐゴシック" charset="0"/>
                        </a:rPr>
                        <a:t>|R</a:t>
                      </a:r>
                      <a:r>
                        <a:rPr kumimoji="0" lang="en-US" sz="1400" b="0" i="0" u="none" strike="noStrike" cap="none" normalizeH="0" baseline="-25000" dirty="0">
                          <a:ln>
                            <a:noFill/>
                          </a:ln>
                          <a:solidFill>
                            <a:schemeClr val="tx1"/>
                          </a:solidFill>
                          <a:effectLst/>
                          <a:latin typeface="Lucida Grande" charset="0"/>
                          <a:ea typeface="ＭＳ Ｐゴシック" charset="0"/>
                          <a:cs typeface="ＭＳ Ｐゴシック" charset="0"/>
                        </a:rPr>
                        <a:t>t-1</a:t>
                      </a:r>
                      <a:r>
                        <a:rPr kumimoji="0" lang="en-US" sz="1400" b="0" i="0" u="none" strike="noStrike" cap="none" normalizeH="0" baseline="0" dirty="0">
                          <a:ln>
                            <a:noFill/>
                          </a:ln>
                          <a:solidFill>
                            <a:schemeClr val="tx1"/>
                          </a:solidFill>
                          <a:effectLst/>
                          <a:latin typeface="Lucida Grande" charset="0"/>
                          <a:ea typeface="ＭＳ Ｐゴシック" charset="0"/>
                          <a:cs typeface="ＭＳ Ｐゴシック" charset="0"/>
                        </a:rPr>
                        <a:t>)</a:t>
                      </a:r>
                    </a:p>
                  </a:txBody>
                  <a:tcPr marT="45652" marB="456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0578">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a:ln>
                            <a:noFill/>
                          </a:ln>
                          <a:solidFill>
                            <a:schemeClr val="tx1"/>
                          </a:solidFill>
                          <a:effectLst/>
                          <a:latin typeface="Lucida Grande"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a:ln>
                            <a:noFill/>
                          </a:ln>
                          <a:solidFill>
                            <a:schemeClr val="tx1"/>
                          </a:solidFill>
                          <a:effectLst/>
                          <a:latin typeface="Lucida Grande" charset="0"/>
                          <a:ea typeface="ＭＳ Ｐゴシック" charset="0"/>
                          <a:cs typeface="ＭＳ Ｐゴシック" charset="0"/>
                        </a:rPr>
                        <a:t>F</a:t>
                      </a:r>
                    </a:p>
                  </a:txBody>
                  <a:tcPr marT="45652" marB="456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dirty="0">
                          <a:ln>
                            <a:noFill/>
                          </a:ln>
                          <a:solidFill>
                            <a:schemeClr val="tx1"/>
                          </a:solidFill>
                          <a:effectLst/>
                          <a:latin typeface="Lucida Grande" charset="0"/>
                          <a:ea typeface="ＭＳ Ｐゴシック" charset="0"/>
                          <a:cs typeface="ＭＳ Ｐゴシック" charset="0"/>
                        </a:rPr>
                        <a:t>0.7</a:t>
                      </a:r>
                    </a:p>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dirty="0">
                          <a:ln>
                            <a:noFill/>
                          </a:ln>
                          <a:solidFill>
                            <a:schemeClr val="tx1"/>
                          </a:solidFill>
                          <a:effectLst/>
                          <a:latin typeface="Lucida Grande" charset="0"/>
                          <a:ea typeface="ＭＳ Ｐゴシック" charset="0"/>
                          <a:cs typeface="ＭＳ Ｐゴシック" charset="0"/>
                        </a:rPr>
                        <a:t>0.3</a:t>
                      </a:r>
                    </a:p>
                  </a:txBody>
                  <a:tcPr marT="45652" marB="456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3" name="Group 32">
            <a:extLst>
              <a:ext uri="{FF2B5EF4-FFF2-40B4-BE49-F238E27FC236}">
                <a16:creationId xmlns:a16="http://schemas.microsoft.com/office/drawing/2014/main" id="{E7B8F0D5-47A5-AB44-9BCE-0CE2ED422BFA}"/>
              </a:ext>
            </a:extLst>
          </p:cNvPr>
          <p:cNvGraphicFramePr>
            <a:graphicFrameLocks noGrp="1"/>
          </p:cNvGraphicFramePr>
          <p:nvPr>
            <p:extLst>
              <p:ext uri="{D42A27DB-BD31-4B8C-83A1-F6EECF244321}">
                <p14:modId xmlns:p14="http://schemas.microsoft.com/office/powerpoint/2010/main" val="2721162969"/>
              </p:ext>
            </p:extLst>
          </p:nvPr>
        </p:nvGraphicFramePr>
        <p:xfrm>
          <a:off x="6991350" y="5174904"/>
          <a:ext cx="1524000" cy="865360"/>
        </p:xfrm>
        <a:graphic>
          <a:graphicData uri="http://schemas.openxmlformats.org/drawingml/2006/table">
            <a:tbl>
              <a:tblPr/>
              <a:tblGrid>
                <a:gridCol w="595313">
                  <a:extLst>
                    <a:ext uri="{9D8B030D-6E8A-4147-A177-3AD203B41FA5}">
                      <a16:colId xmlns:a16="http://schemas.microsoft.com/office/drawing/2014/main" val="20000"/>
                    </a:ext>
                  </a:extLst>
                </a:gridCol>
                <a:gridCol w="928687">
                  <a:extLst>
                    <a:ext uri="{9D8B030D-6E8A-4147-A177-3AD203B41FA5}">
                      <a16:colId xmlns:a16="http://schemas.microsoft.com/office/drawing/2014/main" val="20001"/>
                    </a:ext>
                  </a:extLst>
                </a:gridCol>
              </a:tblGrid>
              <a:tr h="30461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a:ln>
                            <a:noFill/>
                          </a:ln>
                          <a:solidFill>
                            <a:schemeClr val="tx1"/>
                          </a:solidFill>
                          <a:effectLst/>
                          <a:latin typeface="Lucida Grande" charset="0"/>
                          <a:ea typeface="ＭＳ Ｐゴシック" charset="0"/>
                          <a:cs typeface="ＭＳ Ｐゴシック" charset="0"/>
                        </a:rPr>
                        <a:t>R</a:t>
                      </a:r>
                      <a:r>
                        <a:rPr kumimoji="0" lang="en-US" sz="1400" b="0" i="0" u="none" strike="noStrike" cap="none" normalizeH="0" baseline="-25000">
                          <a:ln>
                            <a:noFill/>
                          </a:ln>
                          <a:solidFill>
                            <a:schemeClr val="tx1"/>
                          </a:solidFill>
                          <a:effectLst/>
                          <a:latin typeface="Lucida Grande" charset="0"/>
                          <a:ea typeface="ＭＳ Ｐゴシック" charset="0"/>
                          <a:cs typeface="ＭＳ Ｐゴシック" charset="0"/>
                        </a:rPr>
                        <a:t>t</a:t>
                      </a:r>
                    </a:p>
                  </a:txBody>
                  <a:tcPr marT="45652" marB="456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a:ln>
                            <a:noFill/>
                          </a:ln>
                          <a:solidFill>
                            <a:schemeClr val="tx1"/>
                          </a:solidFill>
                          <a:effectLst/>
                          <a:latin typeface="Lucida Grande" charset="0"/>
                          <a:ea typeface="ＭＳ Ｐゴシック" charset="0"/>
                          <a:cs typeface="ＭＳ Ｐゴシック" charset="0"/>
                        </a:rPr>
                        <a:t>P(U</a:t>
                      </a:r>
                      <a:r>
                        <a:rPr kumimoji="0" lang="en-US" sz="1400" b="0" i="0" u="none" strike="noStrike" cap="none" normalizeH="0" baseline="-25000">
                          <a:ln>
                            <a:noFill/>
                          </a:ln>
                          <a:solidFill>
                            <a:schemeClr val="tx1"/>
                          </a:solidFill>
                          <a:effectLst/>
                          <a:latin typeface="Lucida Grande" charset="0"/>
                          <a:ea typeface="ＭＳ Ｐゴシック" charset="0"/>
                          <a:cs typeface="ＭＳ Ｐゴシック" charset="0"/>
                        </a:rPr>
                        <a:t>t</a:t>
                      </a:r>
                      <a:r>
                        <a:rPr kumimoji="0" lang="en-US" sz="1400" b="0" i="0" u="none" strike="noStrike" cap="none" normalizeH="0" baseline="0">
                          <a:ln>
                            <a:noFill/>
                          </a:ln>
                          <a:solidFill>
                            <a:schemeClr val="tx1"/>
                          </a:solidFill>
                          <a:effectLst/>
                          <a:latin typeface="Lucida Grande" charset="0"/>
                          <a:ea typeface="ＭＳ Ｐゴシック" charset="0"/>
                          <a:cs typeface="ＭＳ Ｐゴシック" charset="0"/>
                        </a:rPr>
                        <a:t>|R</a:t>
                      </a:r>
                      <a:r>
                        <a:rPr kumimoji="0" lang="en-US" sz="1400" b="0" i="0" u="none" strike="noStrike" cap="none" normalizeH="0" baseline="-25000">
                          <a:ln>
                            <a:noFill/>
                          </a:ln>
                          <a:solidFill>
                            <a:schemeClr val="tx1"/>
                          </a:solidFill>
                          <a:effectLst/>
                          <a:latin typeface="Lucida Grande" charset="0"/>
                          <a:ea typeface="ＭＳ Ｐゴシック" charset="0"/>
                          <a:cs typeface="ＭＳ Ｐゴシック" charset="0"/>
                        </a:rPr>
                        <a:t>t</a:t>
                      </a:r>
                      <a:r>
                        <a:rPr kumimoji="0" lang="en-US" sz="1400" b="0" i="0" u="none" strike="noStrike" cap="none" normalizeH="0" baseline="0">
                          <a:ln>
                            <a:noFill/>
                          </a:ln>
                          <a:solidFill>
                            <a:schemeClr val="tx1"/>
                          </a:solidFill>
                          <a:effectLst/>
                          <a:latin typeface="Lucida Grande" charset="0"/>
                          <a:ea typeface="ＭＳ Ｐゴシック" charset="0"/>
                          <a:cs typeface="ＭＳ Ｐゴシック" charset="0"/>
                        </a:rPr>
                        <a:t>)</a:t>
                      </a:r>
                    </a:p>
                  </a:txBody>
                  <a:tcPr marT="45652" marB="456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0578">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a:ln>
                            <a:noFill/>
                          </a:ln>
                          <a:solidFill>
                            <a:schemeClr val="tx1"/>
                          </a:solidFill>
                          <a:effectLst/>
                          <a:latin typeface="Lucida Grande"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a:ln>
                            <a:noFill/>
                          </a:ln>
                          <a:solidFill>
                            <a:schemeClr val="tx1"/>
                          </a:solidFill>
                          <a:effectLst/>
                          <a:latin typeface="Lucida Grande" charset="0"/>
                          <a:ea typeface="ＭＳ Ｐゴシック" charset="0"/>
                          <a:cs typeface="ＭＳ Ｐゴシック" charset="0"/>
                        </a:rPr>
                        <a:t>F</a:t>
                      </a:r>
                    </a:p>
                  </a:txBody>
                  <a:tcPr marT="45652" marB="456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dirty="0">
                          <a:ln>
                            <a:noFill/>
                          </a:ln>
                          <a:solidFill>
                            <a:schemeClr val="tx1"/>
                          </a:solidFill>
                          <a:effectLst/>
                          <a:latin typeface="Lucida Grande" charset="0"/>
                          <a:ea typeface="ＭＳ Ｐゴシック" charset="0"/>
                          <a:cs typeface="ＭＳ Ｐゴシック" charset="0"/>
                        </a:rPr>
                        <a:t>0.9</a:t>
                      </a:r>
                    </a:p>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dirty="0">
                          <a:ln>
                            <a:noFill/>
                          </a:ln>
                          <a:solidFill>
                            <a:schemeClr val="tx1"/>
                          </a:solidFill>
                          <a:effectLst/>
                          <a:latin typeface="Lucida Grande" charset="0"/>
                          <a:ea typeface="ＭＳ Ｐゴシック" charset="0"/>
                          <a:cs typeface="ＭＳ Ｐゴシック" charset="0"/>
                        </a:rPr>
                        <a:t>0.2</a:t>
                      </a:r>
                    </a:p>
                  </a:txBody>
                  <a:tcPr marT="45652" marB="456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4" name="Oval 3">
            <a:extLst>
              <a:ext uri="{FF2B5EF4-FFF2-40B4-BE49-F238E27FC236}">
                <a16:creationId xmlns:a16="http://schemas.microsoft.com/office/drawing/2014/main" id="{2700F6C0-13B8-2043-8F95-9B097EDC85DF}"/>
              </a:ext>
            </a:extLst>
          </p:cNvPr>
          <p:cNvSpPr>
            <a:spLocks noChangeArrowheads="1"/>
          </p:cNvSpPr>
          <p:nvPr/>
        </p:nvSpPr>
        <p:spPr bwMode="auto">
          <a:xfrm>
            <a:off x="887164" y="4526146"/>
            <a:ext cx="9144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 name="Text Box 4">
            <a:extLst>
              <a:ext uri="{FF2B5EF4-FFF2-40B4-BE49-F238E27FC236}">
                <a16:creationId xmlns:a16="http://schemas.microsoft.com/office/drawing/2014/main" id="{1A3217DE-181C-6A4C-982B-91A0CA66BFF8}"/>
              </a:ext>
            </a:extLst>
          </p:cNvPr>
          <p:cNvSpPr txBox="1">
            <a:spLocks noChangeArrowheads="1"/>
          </p:cNvSpPr>
          <p:nvPr/>
        </p:nvSpPr>
        <p:spPr bwMode="auto">
          <a:xfrm>
            <a:off x="1004367" y="4623569"/>
            <a:ext cx="67999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dirty="0"/>
              <a:t>Rain</a:t>
            </a:r>
            <a:r>
              <a:rPr lang="en-US" sz="1600" i="0" baseline="-25000" dirty="0"/>
              <a:t>0</a:t>
            </a:r>
            <a:endParaRPr lang="en-US" sz="1600" i="0" dirty="0"/>
          </a:p>
        </p:txBody>
      </p:sp>
      <p:sp>
        <p:nvSpPr>
          <p:cNvPr id="26" name="Line 16">
            <a:extLst>
              <a:ext uri="{FF2B5EF4-FFF2-40B4-BE49-F238E27FC236}">
                <a16:creationId xmlns:a16="http://schemas.microsoft.com/office/drawing/2014/main" id="{820A5438-5201-484A-91EF-EBEDC14745D8}"/>
              </a:ext>
            </a:extLst>
          </p:cNvPr>
          <p:cNvSpPr>
            <a:spLocks noChangeShapeType="1"/>
          </p:cNvSpPr>
          <p:nvPr/>
        </p:nvSpPr>
        <p:spPr bwMode="auto">
          <a:xfrm>
            <a:off x="1801564" y="4754746"/>
            <a:ext cx="432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27" name="TextBox 26">
            <a:extLst>
              <a:ext uri="{FF2B5EF4-FFF2-40B4-BE49-F238E27FC236}">
                <a16:creationId xmlns:a16="http://schemas.microsoft.com/office/drawing/2014/main" id="{AC80BD04-AA88-5E4A-8EA1-E07764CFEBF9}"/>
              </a:ext>
            </a:extLst>
          </p:cNvPr>
          <p:cNvSpPr txBox="1"/>
          <p:nvPr/>
        </p:nvSpPr>
        <p:spPr>
          <a:xfrm>
            <a:off x="2352964" y="4514525"/>
            <a:ext cx="343364" cy="369332"/>
          </a:xfrm>
          <a:prstGeom prst="rect">
            <a:avLst/>
          </a:prstGeom>
          <a:noFill/>
        </p:spPr>
        <p:txBody>
          <a:bodyPr wrap="none" rtlCol="0">
            <a:spAutoFit/>
          </a:bodyPr>
          <a:lstStyle/>
          <a:p>
            <a:r>
              <a:rPr lang="en-GB" dirty="0"/>
              <a:t>…</a:t>
            </a:r>
          </a:p>
        </p:txBody>
      </p:sp>
      <p:sp>
        <p:nvSpPr>
          <p:cNvPr id="28" name="Rectangle 27">
            <a:extLst>
              <a:ext uri="{FF2B5EF4-FFF2-40B4-BE49-F238E27FC236}">
                <a16:creationId xmlns:a16="http://schemas.microsoft.com/office/drawing/2014/main" id="{E2147ED1-C2C0-8D47-873F-F4138671642E}"/>
              </a:ext>
            </a:extLst>
          </p:cNvPr>
          <p:cNvSpPr/>
          <p:nvPr/>
        </p:nvSpPr>
        <p:spPr>
          <a:xfrm>
            <a:off x="1584175" y="4316426"/>
            <a:ext cx="707245" cy="369332"/>
          </a:xfrm>
          <a:prstGeom prst="rect">
            <a:avLst/>
          </a:prstGeom>
        </p:spPr>
        <p:txBody>
          <a:bodyPr wrap="none">
            <a:spAutoFit/>
          </a:bodyPr>
          <a:lstStyle/>
          <a:p>
            <a:pPr lvl="0" fontAlgn="base">
              <a:spcBef>
                <a:spcPct val="20000"/>
              </a:spcBef>
              <a:spcAft>
                <a:spcPct val="0"/>
              </a:spcAft>
              <a:buClr>
                <a:schemeClr val="accent1"/>
              </a:buClr>
            </a:pPr>
            <a:r>
              <a:rPr lang="en-US" dirty="0">
                <a:latin typeface="Lucida Grande" charset="0"/>
                <a:ea typeface="ＭＳ Ｐゴシック" charset="0"/>
                <a:cs typeface="ＭＳ Ｐゴシック" charset="0"/>
              </a:rPr>
              <a:t>P(R</a:t>
            </a:r>
            <a:r>
              <a:rPr lang="en-US" baseline="-25000" dirty="0">
                <a:latin typeface="Lucida Grande" charset="0"/>
                <a:ea typeface="ＭＳ Ｐゴシック" charset="0"/>
                <a:cs typeface="ＭＳ Ｐゴシック" charset="0"/>
              </a:rPr>
              <a:t>0</a:t>
            </a:r>
            <a:r>
              <a:rPr lang="en-US" dirty="0">
                <a:latin typeface="Lucida Grande" charset="0"/>
                <a:ea typeface="ＭＳ Ｐゴシック" charset="0"/>
                <a:cs typeface="ＭＳ Ｐゴシック" charset="0"/>
              </a:rPr>
              <a:t>)</a:t>
            </a:r>
          </a:p>
        </p:txBody>
      </p:sp>
      <p:sp>
        <p:nvSpPr>
          <p:cNvPr id="29" name="TextBox 28">
            <a:extLst>
              <a:ext uri="{FF2B5EF4-FFF2-40B4-BE49-F238E27FC236}">
                <a16:creationId xmlns:a16="http://schemas.microsoft.com/office/drawing/2014/main" id="{08B1FB62-F9E8-9441-8C86-48F95D019D8A}"/>
              </a:ext>
            </a:extLst>
          </p:cNvPr>
          <p:cNvSpPr txBox="1"/>
          <p:nvPr/>
        </p:nvSpPr>
        <p:spPr>
          <a:xfrm>
            <a:off x="3782763" y="6356498"/>
            <a:ext cx="1200970" cy="369332"/>
          </a:xfrm>
          <a:prstGeom prst="rect">
            <a:avLst/>
          </a:prstGeom>
          <a:noFill/>
        </p:spPr>
        <p:txBody>
          <a:bodyPr wrap="none" rtlCol="0">
            <a:spAutoFit/>
          </a:bodyPr>
          <a:lstStyle/>
          <a:p>
            <a:r>
              <a:rPr lang="en-GB" dirty="0">
                <a:solidFill>
                  <a:schemeClr val="accent1"/>
                </a:solidFill>
              </a:rPr>
              <a:t>Time slices</a:t>
            </a:r>
          </a:p>
        </p:txBody>
      </p:sp>
    </p:spTree>
    <p:extLst>
      <p:ext uri="{BB962C8B-B14F-4D97-AF65-F5344CB8AC3E}">
        <p14:creationId xmlns:p14="http://schemas.microsoft.com/office/powerpoint/2010/main" val="3123106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D6AB3-BFCC-3747-9A0C-70B192E3C318}"/>
              </a:ext>
            </a:extLst>
          </p:cNvPr>
          <p:cNvSpPr>
            <a:spLocks noGrp="1"/>
          </p:cNvSpPr>
          <p:nvPr>
            <p:ph type="title"/>
          </p:nvPr>
        </p:nvSpPr>
        <p:spPr/>
        <p:txBody>
          <a:bodyPr/>
          <a:lstStyle/>
          <a:p>
            <a:r>
              <a:rPr lang="en-GB" dirty="0"/>
              <a:t>1.5-slice Model</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0931D2A-D5E3-FA47-9ACD-BED07A3BBB50}"/>
                  </a:ext>
                </a:extLst>
              </p:cNvPr>
              <p:cNvSpPr>
                <a:spLocks noGrp="1"/>
              </p:cNvSpPr>
              <p:nvPr>
                <p:ph idx="1"/>
              </p:nvPr>
            </p:nvSpPr>
            <p:spPr/>
            <p:txBody>
              <a:bodyPr>
                <a:normAutofit/>
              </a:bodyPr>
              <a:lstStyle/>
              <a:p>
                <a:r>
                  <a:rPr lang="en-GB" dirty="0"/>
                  <a:t>Information about transition behaviour and one (time) slice</a:t>
                </a:r>
              </a:p>
              <a:p>
                <a:pPr lvl="1"/>
                <a:r>
                  <a:rPr lang="en-GB" dirty="0"/>
                  <a:t>Defines a copy pattern for each new step appended</a:t>
                </a:r>
              </a:p>
              <a:p>
                <a:r>
                  <a:rPr lang="en-GB" dirty="0"/>
                  <a:t>Formally,</a:t>
                </a:r>
              </a:p>
              <a:p>
                <a:pPr marL="0" indent="0">
                  <a:buNone/>
                </a:pPr>
                <a14:m>
                  <m:oMathPara xmlns:m="http://schemas.openxmlformats.org/officeDocument/2006/math">
                    <m:oMathParaPr>
                      <m:jc m:val="centerGroup"/>
                    </m:oMathParaPr>
                    <m:oMath xmlns:m="http://schemas.openxmlformats.org/officeDocument/2006/math">
                      <m:sSubSup>
                        <m:sSubSupPr>
                          <m:ctrlPr>
                            <a:rPr lang="en-GB" i="1" smtClean="0">
                              <a:solidFill>
                                <a:schemeClr val="accent1"/>
                              </a:solidFill>
                              <a:latin typeface="Cambria Math" panose="02040503050406030204" pitchFamily="18" charset="0"/>
                            </a:rPr>
                          </m:ctrlPr>
                        </m:sSubSupPr>
                        <m:e>
                          <m:r>
                            <a:rPr lang="en-GB" i="1">
                              <a:solidFill>
                                <a:schemeClr val="accent1"/>
                              </a:solidFill>
                              <a:latin typeface="Cambria Math" panose="02040503050406030204" pitchFamily="18" charset="0"/>
                            </a:rPr>
                            <m:t>𝐺</m:t>
                          </m:r>
                        </m:e>
                        <m:sub>
                          <m:r>
                            <a:rPr lang="en-GB" i="1">
                              <a:solidFill>
                                <a:schemeClr val="accent1"/>
                              </a:solidFill>
                              <a:latin typeface="Cambria Math" panose="02040503050406030204" pitchFamily="18" charset="0"/>
                              <a:ea typeface="Cambria Math" panose="02040503050406030204" pitchFamily="18" charset="0"/>
                            </a:rPr>
                            <m:t>→</m:t>
                          </m:r>
                        </m:sub>
                        <m:sup>
                          <m:r>
                            <a:rPr lang="de-DE" b="0" i="1" smtClean="0">
                              <a:solidFill>
                                <a:schemeClr val="accent1"/>
                              </a:solidFill>
                              <a:latin typeface="Cambria Math" panose="02040503050406030204" pitchFamily="18" charset="0"/>
                            </a:rPr>
                            <m:t>1.5</m:t>
                          </m:r>
                        </m:sup>
                      </m:sSubSup>
                      <m:r>
                        <a:rPr lang="en-GB" i="1">
                          <a:solidFill>
                            <a:schemeClr val="accent1"/>
                          </a:solidFill>
                          <a:latin typeface="Cambria Math" panose="02040503050406030204" pitchFamily="18" charset="0"/>
                          <a:ea typeface="Cambria Math" panose="02040503050406030204" pitchFamily="18" charset="0"/>
                        </a:rPr>
                        <m:t>=</m:t>
                      </m:r>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𝐺</m:t>
                          </m:r>
                        </m:e>
                        <m:sub>
                          <m:r>
                            <a:rPr lang="en-GB" i="1">
                              <a:solidFill>
                                <a:schemeClr val="accent1"/>
                              </a:solidFill>
                              <a:latin typeface="Cambria Math" panose="02040503050406030204" pitchFamily="18" charset="0"/>
                              <a:ea typeface="Cambria Math" panose="02040503050406030204" pitchFamily="18" charset="0"/>
                            </a:rPr>
                            <m:t>𝑡</m:t>
                          </m:r>
                        </m:sub>
                      </m:sSub>
                      <m:r>
                        <a:rPr lang="en-GB" i="1">
                          <a:solidFill>
                            <a:schemeClr val="accent1"/>
                          </a:solidFill>
                          <a:latin typeface="Cambria Math" panose="02040503050406030204" pitchFamily="18" charset="0"/>
                          <a:ea typeface="Cambria Math" panose="02040503050406030204" pitchFamily="18" charset="0"/>
                        </a:rPr>
                        <m:t>∪</m:t>
                      </m:r>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𝐺</m:t>
                          </m:r>
                        </m:e>
                        <m:sub>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−1,</m:t>
                          </m:r>
                          <m:r>
                            <a:rPr lang="de-DE" i="1">
                              <a:solidFill>
                                <a:schemeClr val="accent1"/>
                              </a:solidFill>
                              <a:latin typeface="Cambria Math" panose="02040503050406030204" pitchFamily="18" charset="0"/>
                              <a:ea typeface="Cambria Math" panose="02040503050406030204" pitchFamily="18" charset="0"/>
                            </a:rPr>
                            <m:t>𝑡</m:t>
                          </m:r>
                        </m:sub>
                      </m:sSub>
                    </m:oMath>
                  </m:oMathPara>
                </a14:m>
                <a:endParaRPr lang="en-GB" dirty="0"/>
              </a:p>
              <a:p>
                <a:pPr lvl="1"/>
                <a:r>
                  <a:rPr lang="en-GB" dirty="0"/>
                  <a:t>where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𝑡</m:t>
                        </m:r>
                      </m:sub>
                    </m:sSub>
                  </m:oMath>
                </a14:m>
                <a:r>
                  <a:rPr lang="en-GB" dirty="0"/>
                  <a:t> and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𝐺</m:t>
                        </m:r>
                      </m:e>
                      <m:sub>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r>
                          <a:rPr lang="de-DE" i="1">
                            <a:latin typeface="Cambria Math" panose="02040503050406030204" pitchFamily="18" charset="0"/>
                            <a:ea typeface="Cambria Math" panose="02040503050406030204" pitchFamily="18" charset="0"/>
                          </a:rPr>
                          <m:t>𝑡</m:t>
                        </m:r>
                      </m:sub>
                    </m:sSub>
                  </m:oMath>
                </a14:m>
                <a:r>
                  <a:rPr lang="en-GB" dirty="0"/>
                  <a:t> are defined as before</a:t>
                </a: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𝑡</m:t>
                        </m:r>
                      </m:sub>
                    </m:sSub>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d>
                          <m:dPr>
                            <m:begChr m:val="{"/>
                            <m:endChr m:val="}"/>
                            <m:ctrlPr>
                              <a:rPr lang="en-GB" i="1">
                                <a:latin typeface="Cambria Math" panose="02040503050406030204" pitchFamily="18" charset="0"/>
                                <a:ea typeface="Cambria Math" panose="02040503050406030204" pitchFamily="18" charset="0"/>
                              </a:rPr>
                            </m:ctrlPr>
                          </m:dPr>
                          <m:e>
                            <m:sSubSup>
                              <m:sSubSupPr>
                                <m:ctrlPr>
                                  <a:rPr lang="de-DE"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𝑡</m:t>
                                </m:r>
                              </m:sub>
                              <m:sup>
                                <m:r>
                                  <a:rPr lang="en-GB" i="1">
                                    <a:latin typeface="Cambria Math" panose="02040503050406030204" pitchFamily="18" charset="0"/>
                                    <a:ea typeface="Cambria Math" panose="02040503050406030204" pitchFamily="18" charset="0"/>
                                  </a:rPr>
                                  <m:t>𝑘</m:t>
                                </m:r>
                              </m:sup>
                            </m:sSubSup>
                          </m:e>
                        </m:d>
                      </m:e>
                      <m:sub>
                        <m:r>
                          <a:rPr lang="en-GB" i="1">
                            <a:latin typeface="Cambria Math" panose="02040503050406030204" pitchFamily="18" charset="0"/>
                            <a:ea typeface="Cambria Math" panose="02040503050406030204" pitchFamily="18" charset="0"/>
                          </a:rPr>
                          <m:t>𝑘</m:t>
                        </m:r>
                        <m:r>
                          <a:rPr lang="en-GB" i="1">
                            <a:latin typeface="Cambria Math" panose="02040503050406030204" pitchFamily="18" charset="0"/>
                            <a:ea typeface="Cambria Math" panose="02040503050406030204" pitchFamily="18" charset="0"/>
                          </a:rPr>
                          <m:t>=1</m:t>
                        </m:r>
                      </m:sub>
                      <m:sup>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𝑛</m:t>
                            </m:r>
                          </m:e>
                          <m:sub>
                            <m:r>
                              <a:rPr lang="en-GB" i="1">
                                <a:latin typeface="Cambria Math" panose="02040503050406030204" pitchFamily="18" charset="0"/>
                                <a:ea typeface="Cambria Math" panose="02040503050406030204" pitchFamily="18" charset="0"/>
                              </a:rPr>
                              <m:t>𝑡</m:t>
                            </m:r>
                          </m:sub>
                        </m:sSub>
                      </m:sup>
                    </m:sSubSup>
                    <m:r>
                      <a:rPr lang="de-DE" i="1">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𝑡</m:t>
                        </m:r>
                      </m:sub>
                      <m:sup>
                        <m:r>
                          <a:rPr lang="de-DE" i="1">
                            <a:latin typeface="Cambria Math" panose="02040503050406030204" pitchFamily="18" charset="0"/>
                            <a:ea typeface="Cambria Math" panose="02040503050406030204" pitchFamily="18" charset="0"/>
                          </a:rPr>
                          <m:t>𝑘</m:t>
                        </m:r>
                      </m:sup>
                    </m:sSubSup>
                    <m:r>
                      <a:rPr lang="de-DE" i="1">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𝑡</m:t>
                        </m:r>
                      </m:sub>
                      <m:sup>
                        <m:r>
                          <a:rPr lang="de-DE" i="1">
                            <a:latin typeface="Cambria Math" panose="02040503050406030204" pitchFamily="18" charset="0"/>
                            <a:ea typeface="Cambria Math" panose="02040503050406030204" pitchFamily="18" charset="0"/>
                          </a:rPr>
                          <m:t>𝑘</m:t>
                        </m:r>
                      </m:sup>
                    </m:sSubSup>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sSubSup>
                              <m:sSubSupPr>
                                <m:ctrlPr>
                                  <a:rPr lang="en-GB"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𝐴</m:t>
                                </m:r>
                              </m:e>
                              <m:sub>
                                <m:r>
                                  <a:rPr lang="de-DE" i="1">
                                    <a:latin typeface="Cambria Math" panose="02040503050406030204" pitchFamily="18" charset="0"/>
                                    <a:ea typeface="Cambria Math" panose="02040503050406030204" pitchFamily="18" charset="0"/>
                                  </a:rPr>
                                  <m:t>𝑡</m:t>
                                </m:r>
                              </m:sub>
                              <m:sup>
                                <m:r>
                                  <a:rPr lang="en-GB" i="1">
                                    <a:latin typeface="Cambria Math" panose="02040503050406030204" pitchFamily="18" charset="0"/>
                                    <a:ea typeface="Cambria Math" panose="02040503050406030204" pitchFamily="18" charset="0"/>
                                  </a:rPr>
                                  <m:t>1</m:t>
                                </m:r>
                              </m:sup>
                            </m:sSubSup>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𝐴</m:t>
                                </m:r>
                              </m:e>
                              <m:sub>
                                <m:r>
                                  <a:rPr lang="de-DE" i="1">
                                    <a:latin typeface="Cambria Math" panose="02040503050406030204" pitchFamily="18" charset="0"/>
                                    <a:ea typeface="Cambria Math" panose="02040503050406030204" pitchFamily="18" charset="0"/>
                                  </a:rPr>
                                  <m:t>𝑡</m:t>
                                </m:r>
                              </m:sub>
                              <m:sup>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𝑙</m:t>
                                    </m:r>
                                  </m:e>
                                  <m:sub>
                                    <m:r>
                                      <a:rPr lang="de-DE" i="1">
                                        <a:latin typeface="Cambria Math" panose="02040503050406030204" pitchFamily="18" charset="0"/>
                                        <a:ea typeface="Cambria Math" panose="02040503050406030204" pitchFamily="18" charset="0"/>
                                      </a:rPr>
                                      <m:t>𝑘</m:t>
                                    </m:r>
                                  </m:sub>
                                </m:sSub>
                              </m:sup>
                            </m:sSubSup>
                          </m:e>
                        </m:d>
                      </m:e>
                      <m:sub>
                        <m:r>
                          <a:rPr lang="en-GB" i="1">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𝐶</m:t>
                            </m:r>
                          </m:e>
                          <m:sub>
                            <m:r>
                              <a:rPr lang="de-DE" i="1">
                                <a:latin typeface="Cambria Math" panose="02040503050406030204" pitchFamily="18" charset="0"/>
                                <a:ea typeface="Cambria Math" panose="02040503050406030204" pitchFamily="18" charset="0"/>
                              </a:rPr>
                              <m:t>𝑡</m:t>
                            </m:r>
                          </m:sub>
                          <m:sup>
                            <m:r>
                              <a:rPr lang="de-DE" i="1">
                                <a:latin typeface="Cambria Math" panose="02040503050406030204" pitchFamily="18" charset="0"/>
                                <a:ea typeface="Cambria Math" panose="02040503050406030204" pitchFamily="18" charset="0"/>
                              </a:rPr>
                              <m:t>𝑘</m:t>
                            </m:r>
                          </m:sup>
                        </m:sSubSup>
                      </m:sub>
                    </m:sSub>
                  </m:oMath>
                </a14:m>
                <a:endParaRPr lang="en-GB" dirty="0">
                  <a:ea typeface="Cambria Math" panose="02040503050406030204" pitchFamily="18" charset="0"/>
                </a:endParaRPr>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𝐺</m:t>
                        </m:r>
                      </m:e>
                      <m:sub>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r>
                          <a:rPr lang="de-DE" i="1">
                            <a:latin typeface="Cambria Math" panose="02040503050406030204" pitchFamily="18" charset="0"/>
                            <a:ea typeface="Cambria Math" panose="02040503050406030204" pitchFamily="18" charset="0"/>
                          </a:rPr>
                          <m:t>𝑡</m:t>
                        </m:r>
                      </m:sub>
                    </m:sSub>
                    <m:r>
                      <a:rPr lang="de-DE"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d>
                          <m:dPr>
                            <m:begChr m:val="{"/>
                            <m:endChr m:val="}"/>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𝑔</m:t>
                                </m:r>
                              </m:e>
                              <m:sup>
                                <m:r>
                                  <a:rPr lang="en-GB" i="1">
                                    <a:latin typeface="Cambria Math" panose="02040503050406030204" pitchFamily="18" charset="0"/>
                                    <a:ea typeface="Cambria Math" panose="02040503050406030204" pitchFamily="18" charset="0"/>
                                  </a:rPr>
                                  <m:t>𝑗</m:t>
                                </m:r>
                              </m:sup>
                            </m:sSup>
                          </m:e>
                        </m:d>
                      </m:e>
                      <m:sub>
                        <m:r>
                          <a:rPr lang="en-GB" i="1">
                            <a:latin typeface="Cambria Math" panose="02040503050406030204" pitchFamily="18" charset="0"/>
                            <a:ea typeface="Cambria Math" panose="02040503050406030204" pitchFamily="18" charset="0"/>
                          </a:rPr>
                          <m:t>𝑗</m:t>
                        </m:r>
                        <m:r>
                          <a:rPr lang="en-GB"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𝑛</m:t>
                        </m:r>
                      </m:sup>
                    </m:sSubSup>
                    <m:r>
                      <a:rPr lang="de-DE"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𝑔</m:t>
                        </m:r>
                      </m:e>
                      <m:sup>
                        <m:r>
                          <a:rPr lang="en-GB" i="1">
                            <a:latin typeface="Cambria Math" panose="02040503050406030204" pitchFamily="18" charset="0"/>
                            <a:ea typeface="Cambria Math" panose="02040503050406030204" pitchFamily="18" charset="0"/>
                          </a:rPr>
                          <m:t>𝑗</m:t>
                        </m:r>
                      </m:sup>
                    </m:sSup>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𝜙</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sSubSup>
                              <m:sSubSupPr>
                                <m:ctrlPr>
                                  <a:rPr lang="en-GB"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𝐴</m:t>
                                </m:r>
                              </m:e>
                              <m:sub>
                                <m:r>
                                  <a:rPr lang="en-GB" i="1">
                                    <a:latin typeface="Cambria Math" panose="02040503050406030204" pitchFamily="18" charset="0"/>
                                    <a:ea typeface="Cambria Math" panose="02040503050406030204" pitchFamily="18" charset="0"/>
                                  </a:rPr>
                                  <m:t>𝜋</m:t>
                                </m:r>
                              </m:sub>
                              <m:sup>
                                <m:r>
                                  <a:rPr lang="en-GB" i="1">
                                    <a:latin typeface="Cambria Math" panose="02040503050406030204" pitchFamily="18" charset="0"/>
                                    <a:ea typeface="Cambria Math" panose="02040503050406030204" pitchFamily="18" charset="0"/>
                                  </a:rPr>
                                  <m:t>1</m:t>
                                </m:r>
                              </m:sup>
                            </m:sSubSup>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𝐴</m:t>
                                </m:r>
                              </m:e>
                              <m:sub>
                                <m:r>
                                  <a:rPr lang="en-GB" i="1">
                                    <a:latin typeface="Cambria Math" panose="02040503050406030204" pitchFamily="18" charset="0"/>
                                    <a:ea typeface="Cambria Math" panose="02040503050406030204" pitchFamily="18" charset="0"/>
                                  </a:rPr>
                                  <m:t>𝜋</m:t>
                                </m:r>
                              </m:sub>
                              <m:sup>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𝑙</m:t>
                                    </m:r>
                                  </m:e>
                                  <m:sub>
                                    <m:r>
                                      <a:rPr lang="en-GB" i="1">
                                        <a:latin typeface="Cambria Math" panose="02040503050406030204" pitchFamily="18" charset="0"/>
                                        <a:ea typeface="Cambria Math" panose="02040503050406030204" pitchFamily="18" charset="0"/>
                                      </a:rPr>
                                      <m:t>𝑗</m:t>
                                    </m:r>
                                  </m:sub>
                                </m:sSub>
                              </m:sup>
                            </m:sSubSup>
                          </m:e>
                        </m:d>
                      </m:e>
                      <m: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𝐶</m:t>
                        </m:r>
                      </m:sub>
                    </m:sSub>
                    <m:r>
                      <a:rPr lang="de-DE">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𝜋</m:t>
                    </m:r>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𝑡</m:t>
                        </m:r>
                      </m:e>
                    </m:d>
                  </m:oMath>
                </a14:m>
                <a:endParaRPr lang="en-GB" dirty="0"/>
              </a:p>
              <a:p>
                <a:r>
                  <a:rPr lang="en-GB" dirty="0"/>
                  <a:t>If given a 2-slice model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m:t>
                        </m:r>
                      </m:sub>
                    </m:sSub>
                  </m:oMath>
                </a14:m>
                <a:r>
                  <a:rPr lang="en-GB" dirty="0"/>
                  <a:t>, remove all parfactors</a:t>
                </a:r>
                <a:r>
                  <a:rPr lang="de-DE" dirty="0"/>
                  <a:t> </a:t>
                </a:r>
                <a14:m>
                  <m:oMath xmlns:m="http://schemas.openxmlformats.org/officeDocument/2006/math">
                    <m:r>
                      <a:rPr lang="de-DE" i="1">
                        <a:latin typeface="Cambria Math" panose="02040503050406030204" pitchFamily="18" charset="0"/>
                      </a:rPr>
                      <m:t>𝑔</m:t>
                    </m:r>
                  </m:oMath>
                </a14:m>
                <a:r>
                  <a:rPr lang="en-GB" dirty="0"/>
                  <a:t> where </a:t>
                </a:r>
                <a14:m>
                  <m:oMath xmlns:m="http://schemas.openxmlformats.org/officeDocument/2006/math">
                    <m:r>
                      <a:rPr lang="de-DE" i="1">
                        <a:latin typeface="Cambria Math" panose="02040503050406030204" pitchFamily="18" charset="0"/>
                      </a:rPr>
                      <m:t>𝑟𝑣</m:t>
                    </m:r>
                    <m:d>
                      <m:dPr>
                        <m:ctrlPr>
                          <a:rPr lang="de-DE" i="1">
                            <a:latin typeface="Cambria Math" panose="02040503050406030204" pitchFamily="18" charset="0"/>
                          </a:rPr>
                        </m:ctrlPr>
                      </m:dPr>
                      <m:e>
                        <m:r>
                          <a:rPr lang="de-DE" i="1">
                            <a:latin typeface="Cambria Math" panose="02040503050406030204" pitchFamily="18" charset="0"/>
                          </a:rPr>
                          <m:t>𝑔</m:t>
                        </m:r>
                      </m:e>
                    </m:d>
                  </m:oMath>
                </a14:m>
                <a:r>
                  <a:rPr lang="en-GB" dirty="0"/>
                  <a:t> contains only PRVs with index </a:t>
                </a:r>
                <a14:m>
                  <m:oMath xmlns:m="http://schemas.openxmlformats.org/officeDocument/2006/math">
                    <m:r>
                      <a:rPr lang="en-GB" i="1" dirty="0">
                        <a:latin typeface="Cambria Math" panose="02040503050406030204" pitchFamily="18" charset="0"/>
                      </a:rPr>
                      <m:t>𝑡</m:t>
                    </m:r>
                    <m:r>
                      <a:rPr lang="de-DE" i="1" dirty="0">
                        <a:latin typeface="Cambria Math" panose="02040503050406030204" pitchFamily="18" charset="0"/>
                      </a:rPr>
                      <m:t>−1</m:t>
                    </m:r>
                  </m:oMath>
                </a14:m>
                <a:endParaRPr lang="en-GB" dirty="0"/>
              </a:p>
              <a:p>
                <a:endParaRPr lang="en-GB" dirty="0"/>
              </a:p>
            </p:txBody>
          </p:sp>
        </mc:Choice>
        <mc:Fallback xmlns="">
          <p:sp>
            <p:nvSpPr>
              <p:cNvPr id="6" name="Content Placeholder 5">
                <a:extLst>
                  <a:ext uri="{FF2B5EF4-FFF2-40B4-BE49-F238E27FC236}">
                    <a16:creationId xmlns:a16="http://schemas.microsoft.com/office/drawing/2014/main" id="{90931D2A-D5E3-FA47-9ACD-BED07A3BBB50}"/>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8C4A4DEC-2058-0C40-B286-22FE63C2FF65}"/>
              </a:ext>
            </a:extLst>
          </p:cNvPr>
          <p:cNvSpPr>
            <a:spLocks noGrp="1"/>
          </p:cNvSpPr>
          <p:nvPr>
            <p:ph type="sldNum" sz="quarter" idx="12"/>
          </p:nvPr>
        </p:nvSpPr>
        <p:spPr/>
        <p:txBody>
          <a:bodyPr/>
          <a:lstStyle/>
          <a:p>
            <a:fld id="{67C9959E-8E6B-B04C-9955-EA096F41CA7A}" type="slidenum">
              <a:rPr lang="en-GB" smtClean="0"/>
              <a:t>14</a:t>
            </a:fld>
            <a:endParaRPr lang="en-GB"/>
          </a:p>
        </p:txBody>
      </p:sp>
    </p:spTree>
    <p:extLst>
      <p:ext uri="{BB962C8B-B14F-4D97-AF65-F5344CB8AC3E}">
        <p14:creationId xmlns:p14="http://schemas.microsoft.com/office/powerpoint/2010/main" val="136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D6AB3-BFCC-3747-9A0C-70B192E3C318}"/>
              </a:ext>
            </a:extLst>
          </p:cNvPr>
          <p:cNvSpPr>
            <a:spLocks noGrp="1"/>
          </p:cNvSpPr>
          <p:nvPr>
            <p:ph type="title"/>
          </p:nvPr>
        </p:nvSpPr>
        <p:spPr/>
        <p:txBody>
          <a:bodyPr/>
          <a:lstStyle/>
          <a:p>
            <a:r>
              <a:rPr lang="en-GB" dirty="0"/>
              <a:t>1.5-slice Model: Example</a:t>
            </a:r>
          </a:p>
        </p:txBody>
      </p:sp>
      <p:sp>
        <p:nvSpPr>
          <p:cNvPr id="6" name="Content Placeholder 5">
            <a:extLst>
              <a:ext uri="{FF2B5EF4-FFF2-40B4-BE49-F238E27FC236}">
                <a16:creationId xmlns:a16="http://schemas.microsoft.com/office/drawing/2014/main" id="{90931D2A-D5E3-FA47-9ACD-BED07A3BBB50}"/>
              </a:ext>
            </a:extLst>
          </p:cNvPr>
          <p:cNvSpPr>
            <a:spLocks noGrp="1"/>
          </p:cNvSpPr>
          <p:nvPr>
            <p:ph idx="1"/>
          </p:nvPr>
        </p:nvSpPr>
        <p:spPr/>
        <p:txBody>
          <a:bodyPr/>
          <a:lstStyle/>
          <a:p>
            <a:r>
              <a:rPr lang="en-GB" dirty="0"/>
              <a:t>2-slice model</a:t>
            </a:r>
          </a:p>
          <a:p>
            <a:endParaRPr lang="en-GB" dirty="0"/>
          </a:p>
          <a:p>
            <a:endParaRPr lang="en-GB" dirty="0"/>
          </a:p>
          <a:p>
            <a:endParaRPr lang="en-GB" dirty="0"/>
          </a:p>
          <a:p>
            <a:endParaRPr lang="en-GB" dirty="0"/>
          </a:p>
          <a:p>
            <a:r>
              <a:rPr lang="en-GB" dirty="0"/>
              <a:t>1.5-slice model</a:t>
            </a:r>
          </a:p>
        </p:txBody>
      </p:sp>
      <p:sp>
        <p:nvSpPr>
          <p:cNvPr id="5" name="Slide Number Placeholder 4">
            <a:extLst>
              <a:ext uri="{FF2B5EF4-FFF2-40B4-BE49-F238E27FC236}">
                <a16:creationId xmlns:a16="http://schemas.microsoft.com/office/drawing/2014/main" id="{8C4A4DEC-2058-0C40-B286-22FE63C2FF65}"/>
              </a:ext>
            </a:extLst>
          </p:cNvPr>
          <p:cNvSpPr>
            <a:spLocks noGrp="1"/>
          </p:cNvSpPr>
          <p:nvPr>
            <p:ph type="sldNum" sz="quarter" idx="12"/>
          </p:nvPr>
        </p:nvSpPr>
        <p:spPr/>
        <p:txBody>
          <a:bodyPr/>
          <a:lstStyle/>
          <a:p>
            <a:fld id="{67C9959E-8E6B-B04C-9955-EA096F41CA7A}" type="slidenum">
              <a:rPr lang="en-GB" smtClean="0"/>
              <a:t>15</a:t>
            </a:fld>
            <a:endParaRPr lang="en-GB"/>
          </a:p>
        </p:txBody>
      </p:sp>
      <p:grpSp>
        <p:nvGrpSpPr>
          <p:cNvPr id="9" name="Group 8">
            <a:extLst>
              <a:ext uri="{FF2B5EF4-FFF2-40B4-BE49-F238E27FC236}">
                <a16:creationId xmlns:a16="http://schemas.microsoft.com/office/drawing/2014/main" id="{A851CF4B-35D1-6E47-A3DA-B579A2459D41}"/>
              </a:ext>
            </a:extLst>
          </p:cNvPr>
          <p:cNvGrpSpPr/>
          <p:nvPr/>
        </p:nvGrpSpPr>
        <p:grpSpPr>
          <a:xfrm>
            <a:off x="416344" y="1637690"/>
            <a:ext cx="8320021" cy="2051697"/>
            <a:chOff x="474037" y="4011645"/>
            <a:chExt cx="8320021" cy="2051697"/>
          </a:xfrm>
        </p:grpSpPr>
        <p:sp>
          <p:nvSpPr>
            <p:cNvPr id="10" name="Rectangle 9">
              <a:extLst>
                <a:ext uri="{FF2B5EF4-FFF2-40B4-BE49-F238E27FC236}">
                  <a16:creationId xmlns:a16="http://schemas.microsoft.com/office/drawing/2014/main" id="{188491DE-B324-674B-88C1-1FBC70D8840F}"/>
                </a:ext>
              </a:extLst>
            </p:cNvPr>
            <p:cNvSpPr/>
            <p:nvPr/>
          </p:nvSpPr>
          <p:spPr>
            <a:xfrm>
              <a:off x="474037" y="4011645"/>
              <a:ext cx="4305874" cy="205169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0">
              <a:extLst>
                <a:ext uri="{FF2B5EF4-FFF2-40B4-BE49-F238E27FC236}">
                  <a16:creationId xmlns:a16="http://schemas.microsoft.com/office/drawing/2014/main" id="{D343FEC1-E401-DA4E-8BD7-C3F35AAAE1D4}"/>
                </a:ext>
              </a:extLst>
            </p:cNvPr>
            <p:cNvSpPr/>
            <p:nvPr/>
          </p:nvSpPr>
          <p:spPr>
            <a:xfrm>
              <a:off x="4777191" y="4011645"/>
              <a:ext cx="4016867" cy="205169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2" name="Group 11">
              <a:extLst>
                <a:ext uri="{FF2B5EF4-FFF2-40B4-BE49-F238E27FC236}">
                  <a16:creationId xmlns:a16="http://schemas.microsoft.com/office/drawing/2014/main" id="{1DF33CEF-BFC9-D44E-922A-3A319936EE95}"/>
                </a:ext>
              </a:extLst>
            </p:cNvPr>
            <p:cNvGrpSpPr/>
            <p:nvPr/>
          </p:nvGrpSpPr>
          <p:grpSpPr>
            <a:xfrm>
              <a:off x="512040" y="4011645"/>
              <a:ext cx="8260939" cy="1983766"/>
              <a:chOff x="512040" y="4011645"/>
              <a:chExt cx="8260939" cy="1983766"/>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66179CD-1341-234C-AA76-E41B5BA2AB68}"/>
                      </a:ext>
                    </a:extLst>
                  </p:cNvPr>
                  <p:cNvSpPr txBox="1"/>
                  <p:nvPr/>
                </p:nvSpPr>
                <p:spPr>
                  <a:xfrm>
                    <a:off x="512040" y="5599411"/>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baseline="-25000" dirty="0"/>
                  </a:p>
                </p:txBody>
              </p:sp>
            </mc:Choice>
            <mc:Fallback xmlns="">
              <p:sp>
                <p:nvSpPr>
                  <p:cNvPr id="13" name="TextBox 12">
                    <a:extLst>
                      <a:ext uri="{FF2B5EF4-FFF2-40B4-BE49-F238E27FC236}">
                        <a16:creationId xmlns:a16="http://schemas.microsoft.com/office/drawing/2014/main" id="{F66179CD-1341-234C-AA76-E41B5BA2AB68}"/>
                      </a:ext>
                    </a:extLst>
                  </p:cNvPr>
                  <p:cNvSpPr txBox="1">
                    <a:spLocks noRot="1" noChangeAspect="1" noMove="1" noResize="1" noEditPoints="1" noAdjustHandles="1" noChangeArrowheads="1" noChangeShapeType="1" noTextEdit="1"/>
                  </p:cNvSpPr>
                  <p:nvPr/>
                </p:nvSpPr>
                <p:spPr>
                  <a:xfrm>
                    <a:off x="512040" y="5599411"/>
                    <a:ext cx="1898399" cy="396000"/>
                  </a:xfrm>
                  <a:prstGeom prst="ellipse">
                    <a:avLst/>
                  </a:prstGeom>
                  <a:blipFill>
                    <a:blip r:embed="rId2"/>
                    <a:stretch>
                      <a:fillRect/>
                    </a:stretch>
                  </a:blipFill>
                  <a:ln>
                    <a:solidFill>
                      <a:schemeClr val="tx1"/>
                    </a:solidFill>
                  </a:ln>
                </p:spPr>
                <p:txBody>
                  <a:bodyPr/>
                  <a:lstStyle/>
                  <a:p>
                    <a:r>
                      <a:rPr lang="en-GB">
                        <a:noFill/>
                      </a:rPr>
                      <a:t> </a:t>
                    </a:r>
                  </a:p>
                </p:txBody>
              </p:sp>
            </mc:Fallback>
          </mc:AlternateContent>
          <p:cxnSp>
            <p:nvCxnSpPr>
              <p:cNvPr id="14" name="Straight Connector 13">
                <a:extLst>
                  <a:ext uri="{FF2B5EF4-FFF2-40B4-BE49-F238E27FC236}">
                    <a16:creationId xmlns:a16="http://schemas.microsoft.com/office/drawing/2014/main" id="{4EC3B1D0-CB17-364B-9112-7EF5DB8906E3}"/>
                  </a:ext>
                </a:extLst>
              </p:cNvPr>
              <p:cNvCxnSpPr>
                <a:cxnSpLocks/>
                <a:stCxn id="13" idx="0"/>
                <a:endCxn id="55" idx="2"/>
              </p:cNvCxnSpPr>
              <p:nvPr/>
            </p:nvCxnSpPr>
            <p:spPr>
              <a:xfrm flipV="1">
                <a:off x="1461240" y="5360214"/>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18E02D2-73CC-7A44-9B15-281F24C5D898}"/>
                  </a:ext>
                </a:extLst>
              </p:cNvPr>
              <p:cNvCxnSpPr>
                <a:cxnSpLocks/>
                <a:stCxn id="55" idx="0"/>
                <a:endCxn id="20" idx="4"/>
              </p:cNvCxnSpPr>
              <p:nvPr/>
            </p:nvCxnSpPr>
            <p:spPr>
              <a:xfrm flipH="1" flipV="1">
                <a:off x="1461239" y="4629175"/>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CAF408-DAE1-1E46-BD04-DCE4541684E6}"/>
                  </a:ext>
                </a:extLst>
              </p:cNvPr>
              <p:cNvCxnSpPr>
                <a:cxnSpLocks/>
                <a:stCxn id="20" idx="4"/>
                <a:endCxn id="59" idx="0"/>
              </p:cNvCxnSpPr>
              <p:nvPr/>
            </p:nvCxnSpPr>
            <p:spPr>
              <a:xfrm>
                <a:off x="1461239" y="4629175"/>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C4925D7-6A0A-874D-9441-29368D5490D0}"/>
                  </a:ext>
                </a:extLst>
              </p:cNvPr>
              <p:cNvCxnSpPr>
                <a:cxnSpLocks/>
                <a:stCxn id="21" idx="0"/>
                <a:endCxn id="59" idx="2"/>
              </p:cNvCxnSpPr>
              <p:nvPr/>
            </p:nvCxnSpPr>
            <p:spPr>
              <a:xfrm flipV="1">
                <a:off x="3279158" y="5358415"/>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E031899-1430-704E-A7C1-F8F0994EAD02}"/>
                  </a:ext>
                </a:extLst>
              </p:cNvPr>
              <p:cNvCxnSpPr>
                <a:cxnSpLocks/>
                <a:stCxn id="59" idx="0"/>
                <a:endCxn id="19" idx="4"/>
              </p:cNvCxnSpPr>
              <p:nvPr/>
            </p:nvCxnSpPr>
            <p:spPr>
              <a:xfrm flipH="1" flipV="1">
                <a:off x="3278133" y="4925950"/>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49ED9E5-9281-4A46-A8F9-0AD1B9C47EC2}"/>
                      </a:ext>
                    </a:extLst>
                  </p:cNvPr>
                  <p:cNvSpPr txBox="1"/>
                  <p:nvPr/>
                </p:nvSpPr>
                <p:spPr>
                  <a:xfrm>
                    <a:off x="2198133" y="4529950"/>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dirty="0"/>
                  </a:p>
                </p:txBody>
              </p:sp>
            </mc:Choice>
            <mc:Fallback xmlns="">
              <p:sp>
                <p:nvSpPr>
                  <p:cNvPr id="19" name="TextBox 18">
                    <a:extLst>
                      <a:ext uri="{FF2B5EF4-FFF2-40B4-BE49-F238E27FC236}">
                        <a16:creationId xmlns:a16="http://schemas.microsoft.com/office/drawing/2014/main" id="{049ED9E5-9281-4A46-A8F9-0AD1B9C47EC2}"/>
                      </a:ext>
                    </a:extLst>
                  </p:cNvPr>
                  <p:cNvSpPr txBox="1">
                    <a:spLocks noRot="1" noChangeAspect="1" noMove="1" noResize="1" noEditPoints="1" noAdjustHandles="1" noChangeArrowheads="1" noChangeShapeType="1" noTextEdit="1"/>
                  </p:cNvSpPr>
                  <p:nvPr/>
                </p:nvSpPr>
                <p:spPr>
                  <a:xfrm>
                    <a:off x="2198133" y="4529950"/>
                    <a:ext cx="2160000" cy="396000"/>
                  </a:xfrm>
                  <a:prstGeom prst="ellipse">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F34AC13-523B-8145-98FF-2C5443619DC5}"/>
                      </a:ext>
                    </a:extLst>
                  </p:cNvPr>
                  <p:cNvSpPr txBox="1"/>
                  <p:nvPr/>
                </p:nvSpPr>
                <p:spPr>
                  <a:xfrm>
                    <a:off x="907359" y="4233175"/>
                    <a:ext cx="110776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𝐸𝑝𝑖𝑑</m:t>
                              </m:r>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dirty="0"/>
                  </a:p>
                </p:txBody>
              </p:sp>
            </mc:Choice>
            <mc:Fallback xmlns="">
              <p:sp>
                <p:nvSpPr>
                  <p:cNvPr id="20" name="TextBox 19">
                    <a:extLst>
                      <a:ext uri="{FF2B5EF4-FFF2-40B4-BE49-F238E27FC236}">
                        <a16:creationId xmlns:a16="http://schemas.microsoft.com/office/drawing/2014/main" id="{9F34AC13-523B-8145-98FF-2C5443619DC5}"/>
                      </a:ext>
                    </a:extLst>
                  </p:cNvPr>
                  <p:cNvSpPr txBox="1">
                    <a:spLocks noRot="1" noChangeAspect="1" noMove="1" noResize="1" noEditPoints="1" noAdjustHandles="1" noChangeArrowheads="1" noChangeShapeType="1" noTextEdit="1"/>
                  </p:cNvSpPr>
                  <p:nvPr/>
                </p:nvSpPr>
                <p:spPr>
                  <a:xfrm>
                    <a:off x="907359" y="4233175"/>
                    <a:ext cx="1107760" cy="396000"/>
                  </a:xfrm>
                  <a:prstGeom prst="ellipse">
                    <a:avLst/>
                  </a:prstGeom>
                  <a:blipFill>
                    <a:blip r:embed="rId4"/>
                    <a:stretch>
                      <a:fillRect b="-294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2FDB00D-81C5-844A-AEBA-C85589ABDB7D}"/>
                      </a:ext>
                    </a:extLst>
                  </p:cNvPr>
                  <p:cNvSpPr txBox="1"/>
                  <p:nvPr/>
                </p:nvSpPr>
                <p:spPr>
                  <a:xfrm>
                    <a:off x="2461229" y="5595365"/>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baseline="-25000" dirty="0"/>
                  </a:p>
                </p:txBody>
              </p:sp>
            </mc:Choice>
            <mc:Fallback xmlns="">
              <p:sp>
                <p:nvSpPr>
                  <p:cNvPr id="21" name="TextBox 20">
                    <a:extLst>
                      <a:ext uri="{FF2B5EF4-FFF2-40B4-BE49-F238E27FC236}">
                        <a16:creationId xmlns:a16="http://schemas.microsoft.com/office/drawing/2014/main" id="{22FDB00D-81C5-844A-AEBA-C85589ABDB7D}"/>
                      </a:ext>
                    </a:extLst>
                  </p:cNvPr>
                  <p:cNvSpPr txBox="1">
                    <a:spLocks noRot="1" noChangeAspect="1" noMove="1" noResize="1" noEditPoints="1" noAdjustHandles="1" noChangeArrowheads="1" noChangeShapeType="1" noTextEdit="1"/>
                  </p:cNvSpPr>
                  <p:nvPr/>
                </p:nvSpPr>
                <p:spPr>
                  <a:xfrm>
                    <a:off x="2461229" y="5595365"/>
                    <a:ext cx="1635858" cy="380587"/>
                  </a:xfrm>
                  <a:prstGeom prst="ellipse">
                    <a:avLst/>
                  </a:prstGeom>
                  <a:blipFill>
                    <a:blip r:embed="rId5"/>
                    <a:stretch>
                      <a:fillRect/>
                    </a:stretch>
                  </a:blipFill>
                  <a:ln>
                    <a:solidFill>
                      <a:schemeClr val="tx1"/>
                    </a:solidFill>
                  </a:ln>
                </p:spPr>
                <p:txBody>
                  <a:bodyPr/>
                  <a:lstStyle/>
                  <a:p>
                    <a:r>
                      <a:rPr lang="en-GB">
                        <a:noFill/>
                      </a:rPr>
                      <a:t> </a:t>
                    </a:r>
                  </a:p>
                </p:txBody>
              </p:sp>
            </mc:Fallback>
          </mc:AlternateContent>
          <p:cxnSp>
            <p:nvCxnSpPr>
              <p:cNvPr id="22" name="Straight Connector 21">
                <a:extLst>
                  <a:ext uri="{FF2B5EF4-FFF2-40B4-BE49-F238E27FC236}">
                    <a16:creationId xmlns:a16="http://schemas.microsoft.com/office/drawing/2014/main" id="{B78BFEC5-F294-744F-9D28-376E4A16EF94}"/>
                  </a:ext>
                </a:extLst>
              </p:cNvPr>
              <p:cNvCxnSpPr>
                <a:cxnSpLocks/>
                <a:stCxn id="55" idx="2"/>
                <a:endCxn id="21" idx="0"/>
              </p:cNvCxnSpPr>
              <p:nvPr/>
            </p:nvCxnSpPr>
            <p:spPr>
              <a:xfrm>
                <a:off x="1462706" y="5360214"/>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69D22C-E152-1643-A00C-60ED84A65775}"/>
                  </a:ext>
                </a:extLst>
              </p:cNvPr>
              <p:cNvCxnSpPr>
                <a:cxnSpLocks/>
                <a:stCxn id="20" idx="6"/>
                <a:endCxn id="43" idx="1"/>
              </p:cNvCxnSpPr>
              <p:nvPr/>
            </p:nvCxnSpPr>
            <p:spPr>
              <a:xfrm>
                <a:off x="2015119" y="4431175"/>
                <a:ext cx="268588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B20D1-07D4-1948-B44F-BAE1A923D677}"/>
                  </a:ext>
                </a:extLst>
              </p:cNvPr>
              <p:cNvCxnSpPr>
                <a:cxnSpLocks/>
                <a:stCxn id="43" idx="3"/>
                <a:endCxn id="35" idx="2"/>
              </p:cNvCxnSpPr>
              <p:nvPr/>
            </p:nvCxnSpPr>
            <p:spPr>
              <a:xfrm flipV="1">
                <a:off x="4845002" y="4431175"/>
                <a:ext cx="47720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BB8247D-A4CE-7643-9318-44731812855A}"/>
                  </a:ext>
                </a:extLst>
              </p:cNvPr>
              <p:cNvCxnSpPr>
                <a:cxnSpLocks/>
                <a:stCxn id="21" idx="6"/>
                <a:endCxn id="43" idx="2"/>
              </p:cNvCxnSpPr>
              <p:nvPr/>
            </p:nvCxnSpPr>
            <p:spPr>
              <a:xfrm flipV="1">
                <a:off x="4097087" y="4504644"/>
                <a:ext cx="675915" cy="1281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E344BA78-6A3D-1146-B466-5A91B2100EFF}"/>
                  </a:ext>
                </a:extLst>
              </p:cNvPr>
              <p:cNvGrpSpPr/>
              <p:nvPr/>
            </p:nvGrpSpPr>
            <p:grpSpPr>
              <a:xfrm>
                <a:off x="3167961" y="5102759"/>
                <a:ext cx="746267" cy="302649"/>
                <a:chOff x="3231123" y="4635548"/>
                <a:chExt cx="746267" cy="302649"/>
              </a:xfrm>
            </p:grpSpPr>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820746C2-912C-3F4A-BA13-999A83166426}"/>
                        </a:ext>
                      </a:extLst>
                    </p:cNvPr>
                    <p:cNvSpPr txBox="1"/>
                    <p:nvPr/>
                  </p:nvSpPr>
                  <p:spPr>
                    <a:xfrm>
                      <a:off x="3483922" y="4635548"/>
                      <a:ext cx="493468" cy="2830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3</m:t>
                                </m:r>
                              </m:sup>
                            </m:sSubSup>
                          </m:oMath>
                        </m:oMathPara>
                      </a14:m>
                      <a:endParaRPr lang="en-GB" dirty="0"/>
                    </a:p>
                  </p:txBody>
                </p:sp>
              </mc:Choice>
              <mc:Fallback xmlns="">
                <p:sp>
                  <p:nvSpPr>
                    <p:cNvPr id="57" name="TextBox 56">
                      <a:extLst>
                        <a:ext uri="{FF2B5EF4-FFF2-40B4-BE49-F238E27FC236}">
                          <a16:creationId xmlns:a16="http://schemas.microsoft.com/office/drawing/2014/main" id="{820746C2-912C-3F4A-BA13-999A83166426}"/>
                        </a:ext>
                      </a:extLst>
                    </p:cNvPr>
                    <p:cNvSpPr txBox="1">
                      <a:spLocks noRot="1" noChangeAspect="1" noMove="1" noResize="1" noEditPoints="1" noAdjustHandles="1" noChangeArrowheads="1" noChangeShapeType="1" noTextEdit="1"/>
                    </p:cNvSpPr>
                    <p:nvPr/>
                  </p:nvSpPr>
                  <p:spPr>
                    <a:xfrm>
                      <a:off x="3483922" y="4635548"/>
                      <a:ext cx="493468" cy="283026"/>
                    </a:xfrm>
                    <a:prstGeom prst="rect">
                      <a:avLst/>
                    </a:prstGeom>
                    <a:blipFill>
                      <a:blip r:embed="rId6"/>
                      <a:stretch>
                        <a:fillRect l="-10000" b="-21739"/>
                      </a:stretch>
                    </a:blipFill>
                  </p:spPr>
                  <p:txBody>
                    <a:bodyPr/>
                    <a:lstStyle/>
                    <a:p>
                      <a:r>
                        <a:rPr lang="en-GB">
                          <a:noFill/>
                        </a:rPr>
                        <a:t> </a:t>
                      </a:r>
                    </a:p>
                  </p:txBody>
                </p:sp>
              </mc:Fallback>
            </mc:AlternateContent>
            <p:sp>
              <p:nvSpPr>
                <p:cNvPr id="58" name="Rectangle 57">
                  <a:extLst>
                    <a:ext uri="{FF2B5EF4-FFF2-40B4-BE49-F238E27FC236}">
                      <a16:creationId xmlns:a16="http://schemas.microsoft.com/office/drawing/2014/main" id="{7CC73AEF-24F1-9F48-BB46-129FE4FFE3AB}"/>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Rectangle 58">
                  <a:extLst>
                    <a:ext uri="{FF2B5EF4-FFF2-40B4-BE49-F238E27FC236}">
                      <a16:creationId xmlns:a16="http://schemas.microsoft.com/office/drawing/2014/main" id="{718A6F09-CF7C-EB4A-9E28-2C4C96653EDF}"/>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Rectangle 59">
                  <a:extLst>
                    <a:ext uri="{FF2B5EF4-FFF2-40B4-BE49-F238E27FC236}">
                      <a16:creationId xmlns:a16="http://schemas.microsoft.com/office/drawing/2014/main" id="{7A8C01ED-D2E3-DA42-A023-F05DDF858B64}"/>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7" name="Group 26">
                <a:extLst>
                  <a:ext uri="{FF2B5EF4-FFF2-40B4-BE49-F238E27FC236}">
                    <a16:creationId xmlns:a16="http://schemas.microsoft.com/office/drawing/2014/main" id="{EA7B4056-422D-CC41-8C13-D818F75B6846}"/>
                  </a:ext>
                </a:extLst>
              </p:cNvPr>
              <p:cNvGrpSpPr/>
              <p:nvPr/>
            </p:nvGrpSpPr>
            <p:grpSpPr>
              <a:xfrm>
                <a:off x="1347799" y="5105753"/>
                <a:ext cx="719463" cy="298747"/>
                <a:chOff x="1006826" y="4638542"/>
                <a:chExt cx="719463" cy="298747"/>
              </a:xfrm>
            </p:grpSpPr>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497E9DAA-04B1-A246-908A-C29E503C7AFD}"/>
                        </a:ext>
                      </a:extLst>
                    </p:cNvPr>
                    <p:cNvSpPr txBox="1"/>
                    <p:nvPr/>
                  </p:nvSpPr>
                  <p:spPr>
                    <a:xfrm>
                      <a:off x="1232821" y="4638542"/>
                      <a:ext cx="493468" cy="2816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2</m:t>
                                </m:r>
                              </m:sup>
                            </m:sSubSup>
                          </m:oMath>
                        </m:oMathPara>
                      </a14:m>
                      <a:endParaRPr lang="en-GB" dirty="0"/>
                    </a:p>
                  </p:txBody>
                </p:sp>
              </mc:Choice>
              <mc:Fallback xmlns="">
                <p:sp>
                  <p:nvSpPr>
                    <p:cNvPr id="53" name="TextBox 52">
                      <a:extLst>
                        <a:ext uri="{FF2B5EF4-FFF2-40B4-BE49-F238E27FC236}">
                          <a16:creationId xmlns:a16="http://schemas.microsoft.com/office/drawing/2014/main" id="{497E9DAA-04B1-A246-908A-C29E503C7AFD}"/>
                        </a:ext>
                      </a:extLst>
                    </p:cNvPr>
                    <p:cNvSpPr txBox="1">
                      <a:spLocks noRot="1" noChangeAspect="1" noMove="1" noResize="1" noEditPoints="1" noAdjustHandles="1" noChangeArrowheads="1" noChangeShapeType="1" noTextEdit="1"/>
                    </p:cNvSpPr>
                    <p:nvPr/>
                  </p:nvSpPr>
                  <p:spPr>
                    <a:xfrm>
                      <a:off x="1232821" y="4638542"/>
                      <a:ext cx="493468" cy="281616"/>
                    </a:xfrm>
                    <a:prstGeom prst="rect">
                      <a:avLst/>
                    </a:prstGeom>
                    <a:blipFill>
                      <a:blip r:embed="rId7"/>
                      <a:stretch>
                        <a:fillRect l="-10000" r="-2500" b="-21739"/>
                      </a:stretch>
                    </a:blipFill>
                  </p:spPr>
                  <p:txBody>
                    <a:bodyPr/>
                    <a:lstStyle/>
                    <a:p>
                      <a:r>
                        <a:rPr lang="en-GB">
                          <a:noFill/>
                        </a:rPr>
                        <a:t> </a:t>
                      </a:r>
                    </a:p>
                  </p:txBody>
                </p:sp>
              </mc:Fallback>
            </mc:AlternateContent>
            <p:sp>
              <p:nvSpPr>
                <p:cNvPr id="54" name="Rectangle 53">
                  <a:extLst>
                    <a:ext uri="{FF2B5EF4-FFF2-40B4-BE49-F238E27FC236}">
                      <a16:creationId xmlns:a16="http://schemas.microsoft.com/office/drawing/2014/main" id="{E878ECED-500E-6B4F-9F5B-05D9CE136CC8}"/>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499F4907-BF46-F34A-A546-EE0CA6E35B6C}"/>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F24BECB1-0CA7-7D4C-BA8B-D46F66A5019C}"/>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CF8D4B8-5D6B-7046-8557-21807C1ED612}"/>
                      </a:ext>
                    </a:extLst>
                  </p:cNvPr>
                  <p:cNvSpPr txBox="1"/>
                  <p:nvPr/>
                </p:nvSpPr>
                <p:spPr>
                  <a:xfrm>
                    <a:off x="4926886" y="5599411"/>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sub>
                          </m:sSub>
                        </m:oMath>
                      </m:oMathPara>
                    </a14:m>
                    <a:endParaRPr lang="en-GB" baseline="-25000" dirty="0"/>
                  </a:p>
                </p:txBody>
              </p:sp>
            </mc:Choice>
            <mc:Fallback xmlns="">
              <p:sp>
                <p:nvSpPr>
                  <p:cNvPr id="28" name="TextBox 27">
                    <a:extLst>
                      <a:ext uri="{FF2B5EF4-FFF2-40B4-BE49-F238E27FC236}">
                        <a16:creationId xmlns:a16="http://schemas.microsoft.com/office/drawing/2014/main" id="{9CF8D4B8-5D6B-7046-8557-21807C1ED612}"/>
                      </a:ext>
                    </a:extLst>
                  </p:cNvPr>
                  <p:cNvSpPr txBox="1">
                    <a:spLocks noRot="1" noChangeAspect="1" noMove="1" noResize="1" noEditPoints="1" noAdjustHandles="1" noChangeArrowheads="1" noChangeShapeType="1" noTextEdit="1"/>
                  </p:cNvSpPr>
                  <p:nvPr/>
                </p:nvSpPr>
                <p:spPr>
                  <a:xfrm>
                    <a:off x="4926886" y="5599411"/>
                    <a:ext cx="1898399" cy="396000"/>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29" name="Straight Connector 28">
                <a:extLst>
                  <a:ext uri="{FF2B5EF4-FFF2-40B4-BE49-F238E27FC236}">
                    <a16:creationId xmlns:a16="http://schemas.microsoft.com/office/drawing/2014/main" id="{8D9DBD36-1838-1544-8D9E-04DC017898F0}"/>
                  </a:ext>
                </a:extLst>
              </p:cNvPr>
              <p:cNvCxnSpPr>
                <a:cxnSpLocks/>
                <a:stCxn id="28" idx="0"/>
                <a:endCxn id="47" idx="2"/>
              </p:cNvCxnSpPr>
              <p:nvPr/>
            </p:nvCxnSpPr>
            <p:spPr>
              <a:xfrm flipV="1">
                <a:off x="5876086" y="5360214"/>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7233741-9303-1842-B8B5-9CA850B5703A}"/>
                  </a:ext>
                </a:extLst>
              </p:cNvPr>
              <p:cNvCxnSpPr>
                <a:cxnSpLocks/>
                <a:stCxn id="47" idx="0"/>
                <a:endCxn id="35" idx="4"/>
              </p:cNvCxnSpPr>
              <p:nvPr/>
            </p:nvCxnSpPr>
            <p:spPr>
              <a:xfrm flipH="1" flipV="1">
                <a:off x="5876085" y="4629175"/>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EACF0C-E0B2-DE4E-A362-BF81C1AD4A9F}"/>
                  </a:ext>
                </a:extLst>
              </p:cNvPr>
              <p:cNvCxnSpPr>
                <a:cxnSpLocks/>
                <a:stCxn id="35" idx="4"/>
                <a:endCxn id="51" idx="0"/>
              </p:cNvCxnSpPr>
              <p:nvPr/>
            </p:nvCxnSpPr>
            <p:spPr>
              <a:xfrm>
                <a:off x="5876085" y="4629175"/>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6F9510-30BA-7742-850B-307118811AF2}"/>
                  </a:ext>
                </a:extLst>
              </p:cNvPr>
              <p:cNvCxnSpPr>
                <a:cxnSpLocks/>
                <a:stCxn id="36" idx="0"/>
                <a:endCxn id="51" idx="2"/>
              </p:cNvCxnSpPr>
              <p:nvPr/>
            </p:nvCxnSpPr>
            <p:spPr>
              <a:xfrm flipV="1">
                <a:off x="7694004" y="5358415"/>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2D7297-6CEB-1346-9033-05F93E35EC13}"/>
                  </a:ext>
                </a:extLst>
              </p:cNvPr>
              <p:cNvCxnSpPr>
                <a:cxnSpLocks/>
                <a:stCxn id="51" idx="0"/>
                <a:endCxn id="34" idx="4"/>
              </p:cNvCxnSpPr>
              <p:nvPr/>
            </p:nvCxnSpPr>
            <p:spPr>
              <a:xfrm flipH="1" flipV="1">
                <a:off x="7692979" y="4925950"/>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9AB5C4C-0805-FA45-A5D9-1493EBD9DF8F}"/>
                      </a:ext>
                    </a:extLst>
                  </p:cNvPr>
                  <p:cNvSpPr txBox="1"/>
                  <p:nvPr/>
                </p:nvSpPr>
                <p:spPr>
                  <a:xfrm>
                    <a:off x="6612979" y="4529950"/>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i="1">
                                  <a:latin typeface="Cambria Math" panose="02040503050406030204" pitchFamily="18" charset="0"/>
                                </a:rPr>
                                <m:t>𝑡</m:t>
                              </m:r>
                            </m:sub>
                          </m:sSub>
                        </m:oMath>
                      </m:oMathPara>
                    </a14:m>
                    <a:endParaRPr lang="en-GB" dirty="0"/>
                  </a:p>
                </p:txBody>
              </p:sp>
            </mc:Choice>
            <mc:Fallback xmlns="">
              <p:sp>
                <p:nvSpPr>
                  <p:cNvPr id="34" name="TextBox 33">
                    <a:extLst>
                      <a:ext uri="{FF2B5EF4-FFF2-40B4-BE49-F238E27FC236}">
                        <a16:creationId xmlns:a16="http://schemas.microsoft.com/office/drawing/2014/main" id="{09AB5C4C-0805-FA45-A5D9-1493EBD9DF8F}"/>
                      </a:ext>
                    </a:extLst>
                  </p:cNvPr>
                  <p:cNvSpPr txBox="1">
                    <a:spLocks noRot="1" noChangeAspect="1" noMove="1" noResize="1" noEditPoints="1" noAdjustHandles="1" noChangeArrowheads="1" noChangeShapeType="1" noTextEdit="1"/>
                  </p:cNvSpPr>
                  <p:nvPr/>
                </p:nvSpPr>
                <p:spPr>
                  <a:xfrm>
                    <a:off x="6612979" y="4529950"/>
                    <a:ext cx="2160000" cy="396000"/>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513BDD6B-8341-144F-9159-27197A658C6C}"/>
                      </a:ext>
                    </a:extLst>
                  </p:cNvPr>
                  <p:cNvSpPr txBox="1"/>
                  <p:nvPr/>
                </p:nvSpPr>
                <p:spPr>
                  <a:xfrm>
                    <a:off x="5322205" y="4233175"/>
                    <a:ext cx="110776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𝐸𝑝𝑖𝑑</m:t>
                              </m:r>
                            </m:e>
                            <m:sub>
                              <m:r>
                                <a:rPr lang="de-DE" i="1">
                                  <a:latin typeface="Cambria Math" panose="02040503050406030204" pitchFamily="18" charset="0"/>
                                </a:rPr>
                                <m:t>𝑡</m:t>
                              </m:r>
                            </m:sub>
                          </m:sSub>
                        </m:oMath>
                      </m:oMathPara>
                    </a14:m>
                    <a:endParaRPr lang="en-GB" dirty="0"/>
                  </a:p>
                </p:txBody>
              </p:sp>
            </mc:Choice>
            <mc:Fallback xmlns="">
              <p:sp>
                <p:nvSpPr>
                  <p:cNvPr id="35" name="TextBox 34">
                    <a:extLst>
                      <a:ext uri="{FF2B5EF4-FFF2-40B4-BE49-F238E27FC236}">
                        <a16:creationId xmlns:a16="http://schemas.microsoft.com/office/drawing/2014/main" id="{513BDD6B-8341-144F-9159-27197A658C6C}"/>
                      </a:ext>
                    </a:extLst>
                  </p:cNvPr>
                  <p:cNvSpPr txBox="1">
                    <a:spLocks noRot="1" noChangeAspect="1" noMove="1" noResize="1" noEditPoints="1" noAdjustHandles="1" noChangeArrowheads="1" noChangeShapeType="1" noTextEdit="1"/>
                  </p:cNvSpPr>
                  <p:nvPr/>
                </p:nvSpPr>
                <p:spPr>
                  <a:xfrm>
                    <a:off x="5322205" y="4233175"/>
                    <a:ext cx="1107760" cy="396000"/>
                  </a:xfrm>
                  <a:prstGeom prst="ellipse">
                    <a:avLst/>
                  </a:prstGeom>
                  <a:blipFill>
                    <a:blip r:embed="rId10"/>
                    <a:stretch>
                      <a:fillRect b="-294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7B5B046-AFBD-864F-A831-A6953B3E48D3}"/>
                      </a:ext>
                    </a:extLst>
                  </p:cNvPr>
                  <p:cNvSpPr txBox="1"/>
                  <p:nvPr/>
                </p:nvSpPr>
                <p:spPr>
                  <a:xfrm>
                    <a:off x="6876075" y="5595365"/>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sub>
                          </m:sSub>
                        </m:oMath>
                      </m:oMathPara>
                    </a14:m>
                    <a:endParaRPr lang="en-GB" baseline="-25000" dirty="0"/>
                  </a:p>
                </p:txBody>
              </p:sp>
            </mc:Choice>
            <mc:Fallback xmlns="">
              <p:sp>
                <p:nvSpPr>
                  <p:cNvPr id="36" name="TextBox 35">
                    <a:extLst>
                      <a:ext uri="{FF2B5EF4-FFF2-40B4-BE49-F238E27FC236}">
                        <a16:creationId xmlns:a16="http://schemas.microsoft.com/office/drawing/2014/main" id="{07B5B046-AFBD-864F-A831-A6953B3E48D3}"/>
                      </a:ext>
                    </a:extLst>
                  </p:cNvPr>
                  <p:cNvSpPr txBox="1">
                    <a:spLocks noRot="1" noChangeAspect="1" noMove="1" noResize="1" noEditPoints="1" noAdjustHandles="1" noChangeArrowheads="1" noChangeShapeType="1" noTextEdit="1"/>
                  </p:cNvSpPr>
                  <p:nvPr/>
                </p:nvSpPr>
                <p:spPr>
                  <a:xfrm>
                    <a:off x="6876075" y="5595365"/>
                    <a:ext cx="1635858" cy="380587"/>
                  </a:xfrm>
                  <a:prstGeom prst="ellipse">
                    <a:avLst/>
                  </a:prstGeom>
                  <a:blipFill>
                    <a:blip r:embed="rId11"/>
                    <a:stretch>
                      <a:fillRect/>
                    </a:stretch>
                  </a:blipFill>
                  <a:ln>
                    <a:solidFill>
                      <a:schemeClr val="tx1"/>
                    </a:solidFill>
                  </a:ln>
                </p:spPr>
                <p:txBody>
                  <a:bodyPr/>
                  <a:lstStyle/>
                  <a:p>
                    <a:r>
                      <a:rPr lang="en-GB">
                        <a:noFill/>
                      </a:rPr>
                      <a:t> </a:t>
                    </a:r>
                  </a:p>
                </p:txBody>
              </p:sp>
            </mc:Fallback>
          </mc:AlternateContent>
          <p:cxnSp>
            <p:nvCxnSpPr>
              <p:cNvPr id="37" name="Straight Connector 36">
                <a:extLst>
                  <a:ext uri="{FF2B5EF4-FFF2-40B4-BE49-F238E27FC236}">
                    <a16:creationId xmlns:a16="http://schemas.microsoft.com/office/drawing/2014/main" id="{28F1C169-BB82-854F-BFB7-364F21FE152A}"/>
                  </a:ext>
                </a:extLst>
              </p:cNvPr>
              <p:cNvCxnSpPr>
                <a:cxnSpLocks/>
                <a:stCxn id="47" idx="2"/>
                <a:endCxn id="36" idx="0"/>
              </p:cNvCxnSpPr>
              <p:nvPr/>
            </p:nvCxnSpPr>
            <p:spPr>
              <a:xfrm>
                <a:off x="5877552" y="5360214"/>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25B8D243-8E4D-C141-824E-574CCC23E429}"/>
                  </a:ext>
                </a:extLst>
              </p:cNvPr>
              <p:cNvGrpSpPr/>
              <p:nvPr/>
            </p:nvGrpSpPr>
            <p:grpSpPr>
              <a:xfrm>
                <a:off x="7582807" y="5109656"/>
                <a:ext cx="565398" cy="295752"/>
                <a:chOff x="3231123" y="4642445"/>
                <a:chExt cx="565398" cy="295752"/>
              </a:xfrm>
            </p:grpSpPr>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283A1B0A-DC4A-0D41-A8EB-BE2BA55A898E}"/>
                        </a:ext>
                      </a:extLst>
                    </p:cNvPr>
                    <p:cNvSpPr txBox="1"/>
                    <p:nvPr/>
                  </p:nvSpPr>
                  <p:spPr>
                    <a:xfrm>
                      <a:off x="3491245" y="4642445"/>
                      <a:ext cx="305276"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3</m:t>
                                </m:r>
                              </m:sup>
                            </m:sSubSup>
                          </m:oMath>
                        </m:oMathPara>
                      </a14:m>
                      <a:endParaRPr lang="en-GB" dirty="0"/>
                    </a:p>
                  </p:txBody>
                </p:sp>
              </mc:Choice>
              <mc:Fallback xmlns="">
                <p:sp>
                  <p:nvSpPr>
                    <p:cNvPr id="49" name="TextBox 48">
                      <a:extLst>
                        <a:ext uri="{FF2B5EF4-FFF2-40B4-BE49-F238E27FC236}">
                          <a16:creationId xmlns:a16="http://schemas.microsoft.com/office/drawing/2014/main" id="{283A1B0A-DC4A-0D41-A8EB-BE2BA55A898E}"/>
                        </a:ext>
                      </a:extLst>
                    </p:cNvPr>
                    <p:cNvSpPr txBox="1">
                      <a:spLocks noRot="1" noChangeAspect="1" noMove="1" noResize="1" noEditPoints="1" noAdjustHandles="1" noChangeArrowheads="1" noChangeShapeType="1" noTextEdit="1"/>
                    </p:cNvSpPr>
                    <p:nvPr/>
                  </p:nvSpPr>
                  <p:spPr>
                    <a:xfrm>
                      <a:off x="3491245" y="4642445"/>
                      <a:ext cx="305276" cy="280205"/>
                    </a:xfrm>
                    <a:prstGeom prst="rect">
                      <a:avLst/>
                    </a:prstGeom>
                    <a:blipFill>
                      <a:blip r:embed="rId12"/>
                      <a:stretch>
                        <a:fillRect l="-16000" r="-4000" b="-26087"/>
                      </a:stretch>
                    </a:blipFill>
                  </p:spPr>
                  <p:txBody>
                    <a:bodyPr/>
                    <a:lstStyle/>
                    <a:p>
                      <a:r>
                        <a:rPr lang="en-GB">
                          <a:noFill/>
                        </a:rPr>
                        <a:t> </a:t>
                      </a:r>
                    </a:p>
                  </p:txBody>
                </p:sp>
              </mc:Fallback>
            </mc:AlternateContent>
            <p:sp>
              <p:nvSpPr>
                <p:cNvPr id="50" name="Rectangle 49">
                  <a:extLst>
                    <a:ext uri="{FF2B5EF4-FFF2-40B4-BE49-F238E27FC236}">
                      <a16:creationId xmlns:a16="http://schemas.microsoft.com/office/drawing/2014/main" id="{AF27A586-ABF0-D24D-BB2A-092B5DC844A7}"/>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Rectangle 50">
                  <a:extLst>
                    <a:ext uri="{FF2B5EF4-FFF2-40B4-BE49-F238E27FC236}">
                      <a16:creationId xmlns:a16="http://schemas.microsoft.com/office/drawing/2014/main" id="{E620C58D-8EF9-154F-93B3-160A184EB29F}"/>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F2FAE737-4760-9542-9112-0E5DCFF69675}"/>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9" name="Group 38">
                <a:extLst>
                  <a:ext uri="{FF2B5EF4-FFF2-40B4-BE49-F238E27FC236}">
                    <a16:creationId xmlns:a16="http://schemas.microsoft.com/office/drawing/2014/main" id="{09B03819-FE24-8E49-B640-69A3C3C6235D}"/>
                  </a:ext>
                </a:extLst>
              </p:cNvPr>
              <p:cNvGrpSpPr/>
              <p:nvPr/>
            </p:nvGrpSpPr>
            <p:grpSpPr>
              <a:xfrm>
                <a:off x="5762645" y="5105753"/>
                <a:ext cx="531271" cy="298747"/>
                <a:chOff x="1006826" y="4638542"/>
                <a:chExt cx="531271" cy="298747"/>
              </a:xfrm>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FEE0DCB4-FF7E-9243-9561-C1756F652C90}"/>
                        </a:ext>
                      </a:extLst>
                    </p:cNvPr>
                    <p:cNvSpPr txBox="1"/>
                    <p:nvPr/>
                  </p:nvSpPr>
                  <p:spPr>
                    <a:xfrm>
                      <a:off x="1232821" y="4638542"/>
                      <a:ext cx="305276" cy="278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2</m:t>
                                </m:r>
                              </m:sup>
                            </m:sSubSup>
                          </m:oMath>
                        </m:oMathPara>
                      </a14:m>
                      <a:endParaRPr lang="en-GB" dirty="0"/>
                    </a:p>
                  </p:txBody>
                </p:sp>
              </mc:Choice>
              <mc:Fallback xmlns="">
                <p:sp>
                  <p:nvSpPr>
                    <p:cNvPr id="45" name="TextBox 44">
                      <a:extLst>
                        <a:ext uri="{FF2B5EF4-FFF2-40B4-BE49-F238E27FC236}">
                          <a16:creationId xmlns:a16="http://schemas.microsoft.com/office/drawing/2014/main" id="{FEE0DCB4-FF7E-9243-9561-C1756F652C90}"/>
                        </a:ext>
                      </a:extLst>
                    </p:cNvPr>
                    <p:cNvSpPr txBox="1">
                      <a:spLocks noRot="1" noChangeAspect="1" noMove="1" noResize="1" noEditPoints="1" noAdjustHandles="1" noChangeArrowheads="1" noChangeShapeType="1" noTextEdit="1"/>
                    </p:cNvSpPr>
                    <p:nvPr/>
                  </p:nvSpPr>
                  <p:spPr>
                    <a:xfrm>
                      <a:off x="1232821" y="4638542"/>
                      <a:ext cx="305276" cy="278794"/>
                    </a:xfrm>
                    <a:prstGeom prst="rect">
                      <a:avLst/>
                    </a:prstGeom>
                    <a:blipFill>
                      <a:blip r:embed="rId13"/>
                      <a:stretch>
                        <a:fillRect l="-16000" t="-4348" r="-4000" b="-21739"/>
                      </a:stretch>
                    </a:blipFill>
                  </p:spPr>
                  <p:txBody>
                    <a:bodyPr/>
                    <a:lstStyle/>
                    <a:p>
                      <a:r>
                        <a:rPr lang="en-GB">
                          <a:noFill/>
                        </a:rPr>
                        <a:t> </a:t>
                      </a:r>
                    </a:p>
                  </p:txBody>
                </p:sp>
              </mc:Fallback>
            </mc:AlternateContent>
            <p:sp>
              <p:nvSpPr>
                <p:cNvPr id="46" name="Rectangle 45">
                  <a:extLst>
                    <a:ext uri="{FF2B5EF4-FFF2-40B4-BE49-F238E27FC236}">
                      <a16:creationId xmlns:a16="http://schemas.microsoft.com/office/drawing/2014/main" id="{5851A5CF-DFE3-C44A-B2ED-72714748462B}"/>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48FEC0AC-E5BD-F747-A5B9-C760E37DD037}"/>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171570A6-563E-1446-9CD1-20654DFB71F7}"/>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4A9BA691-1152-0F4C-8673-FC36A270BDD3}"/>
                  </a:ext>
                </a:extLst>
              </p:cNvPr>
              <p:cNvGrpSpPr/>
              <p:nvPr/>
            </p:nvGrpSpPr>
            <p:grpSpPr>
              <a:xfrm>
                <a:off x="4651584" y="4011645"/>
                <a:ext cx="321435" cy="529611"/>
                <a:chOff x="4651584" y="4011645"/>
                <a:chExt cx="321435" cy="529611"/>
              </a:xfrm>
            </p:grpSpPr>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6D14B7D-E589-AC42-9457-93278E8A1617}"/>
                        </a:ext>
                      </a:extLst>
                    </p:cNvPr>
                    <p:cNvSpPr txBox="1"/>
                    <p:nvPr/>
                  </p:nvSpPr>
                  <p:spPr>
                    <a:xfrm>
                      <a:off x="4651584" y="4011645"/>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41" name="TextBox 40">
                      <a:extLst>
                        <a:ext uri="{FF2B5EF4-FFF2-40B4-BE49-F238E27FC236}">
                          <a16:creationId xmlns:a16="http://schemas.microsoft.com/office/drawing/2014/main" id="{46D14B7D-E589-AC42-9457-93278E8A1617}"/>
                        </a:ext>
                      </a:extLst>
                    </p:cNvPr>
                    <p:cNvSpPr txBox="1">
                      <a:spLocks noRot="1" noChangeAspect="1" noMove="1" noResize="1" noEditPoints="1" noAdjustHandles="1" noChangeArrowheads="1" noChangeShapeType="1" noTextEdit="1"/>
                    </p:cNvSpPr>
                    <p:nvPr/>
                  </p:nvSpPr>
                  <p:spPr>
                    <a:xfrm>
                      <a:off x="4651584" y="4011645"/>
                      <a:ext cx="321435" cy="276999"/>
                    </a:xfrm>
                    <a:prstGeom prst="rect">
                      <a:avLst/>
                    </a:prstGeom>
                    <a:blipFill>
                      <a:blip r:embed="rId14"/>
                      <a:stretch>
                        <a:fillRect l="-15385" t="-4348" r="-3846" b="-21739"/>
                      </a:stretch>
                    </a:blipFill>
                  </p:spPr>
                  <p:txBody>
                    <a:bodyPr/>
                    <a:lstStyle/>
                    <a:p>
                      <a:r>
                        <a:rPr lang="en-GB">
                          <a:noFill/>
                        </a:rPr>
                        <a:t> </a:t>
                      </a:r>
                    </a:p>
                  </p:txBody>
                </p:sp>
              </mc:Fallback>
            </mc:AlternateContent>
            <p:sp>
              <p:nvSpPr>
                <p:cNvPr id="42" name="Rectangle 41">
                  <a:extLst>
                    <a:ext uri="{FF2B5EF4-FFF2-40B4-BE49-F238E27FC236}">
                      <a16:creationId xmlns:a16="http://schemas.microsoft.com/office/drawing/2014/main" id="{BF19A6A1-EB44-0D4A-B0FA-F44D1C5B6BD0}"/>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45946390-CE0F-4D43-9771-043BC9BEBCB8}"/>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1959C1F9-9F7B-5D4F-87FA-A63BEA44CFED}"/>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nvGrpSpPr>
          <p:cNvPr id="63" name="Group 62">
            <a:extLst>
              <a:ext uri="{FF2B5EF4-FFF2-40B4-BE49-F238E27FC236}">
                <a16:creationId xmlns:a16="http://schemas.microsoft.com/office/drawing/2014/main" id="{5492D6A3-1D00-804E-9B40-3D46CE9B0E04}"/>
              </a:ext>
            </a:extLst>
          </p:cNvPr>
          <p:cNvGrpSpPr/>
          <p:nvPr/>
        </p:nvGrpSpPr>
        <p:grpSpPr>
          <a:xfrm>
            <a:off x="395023" y="4142960"/>
            <a:ext cx="8320263" cy="2051697"/>
            <a:chOff x="473795" y="4011645"/>
            <a:chExt cx="8320263" cy="2051697"/>
          </a:xfrm>
        </p:grpSpPr>
        <p:sp>
          <p:nvSpPr>
            <p:cNvPr id="64" name="Rectangle 63">
              <a:extLst>
                <a:ext uri="{FF2B5EF4-FFF2-40B4-BE49-F238E27FC236}">
                  <a16:creationId xmlns:a16="http://schemas.microsoft.com/office/drawing/2014/main" id="{3702BFD9-F486-4E46-BEBC-30D4BFC9498C}"/>
                </a:ext>
              </a:extLst>
            </p:cNvPr>
            <p:cNvSpPr/>
            <p:nvPr/>
          </p:nvSpPr>
          <p:spPr>
            <a:xfrm>
              <a:off x="473795" y="4011645"/>
              <a:ext cx="4305874" cy="205169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tangle 64">
              <a:extLst>
                <a:ext uri="{FF2B5EF4-FFF2-40B4-BE49-F238E27FC236}">
                  <a16:creationId xmlns:a16="http://schemas.microsoft.com/office/drawing/2014/main" id="{47F79F35-5F93-0F41-AB30-4E87E180413F}"/>
                </a:ext>
              </a:extLst>
            </p:cNvPr>
            <p:cNvSpPr/>
            <p:nvPr/>
          </p:nvSpPr>
          <p:spPr>
            <a:xfrm>
              <a:off x="4777191" y="4011645"/>
              <a:ext cx="4016867" cy="205169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6" name="Group 65">
              <a:extLst>
                <a:ext uri="{FF2B5EF4-FFF2-40B4-BE49-F238E27FC236}">
                  <a16:creationId xmlns:a16="http://schemas.microsoft.com/office/drawing/2014/main" id="{26D4A115-65DF-414F-9537-8DE0B24B73F0}"/>
                </a:ext>
              </a:extLst>
            </p:cNvPr>
            <p:cNvGrpSpPr/>
            <p:nvPr/>
          </p:nvGrpSpPr>
          <p:grpSpPr>
            <a:xfrm>
              <a:off x="907359" y="4011645"/>
              <a:ext cx="7865620" cy="1983766"/>
              <a:chOff x="907359" y="4011645"/>
              <a:chExt cx="7865620" cy="1983766"/>
            </a:xfrm>
          </p:grpSpPr>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03748600-6D8F-9A4E-8457-01B1F1832AD0}"/>
                      </a:ext>
                    </a:extLst>
                  </p:cNvPr>
                  <p:cNvSpPr txBox="1"/>
                  <p:nvPr/>
                </p:nvSpPr>
                <p:spPr>
                  <a:xfrm>
                    <a:off x="907359" y="4233175"/>
                    <a:ext cx="110776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𝐸𝑝𝑖𝑑</m:t>
                              </m:r>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dirty="0"/>
                  </a:p>
                </p:txBody>
              </p:sp>
            </mc:Choice>
            <mc:Fallback xmlns="">
              <p:sp>
                <p:nvSpPr>
                  <p:cNvPr id="74" name="TextBox 73">
                    <a:extLst>
                      <a:ext uri="{FF2B5EF4-FFF2-40B4-BE49-F238E27FC236}">
                        <a16:creationId xmlns:a16="http://schemas.microsoft.com/office/drawing/2014/main" id="{03748600-6D8F-9A4E-8457-01B1F1832AD0}"/>
                      </a:ext>
                    </a:extLst>
                  </p:cNvPr>
                  <p:cNvSpPr txBox="1">
                    <a:spLocks noRot="1" noChangeAspect="1" noMove="1" noResize="1" noEditPoints="1" noAdjustHandles="1" noChangeArrowheads="1" noChangeShapeType="1" noTextEdit="1"/>
                  </p:cNvSpPr>
                  <p:nvPr/>
                </p:nvSpPr>
                <p:spPr>
                  <a:xfrm>
                    <a:off x="907359" y="4233175"/>
                    <a:ext cx="1107760" cy="396000"/>
                  </a:xfrm>
                  <a:prstGeom prst="ellipse">
                    <a:avLst/>
                  </a:prstGeom>
                  <a:blipFill>
                    <a:blip r:embed="rId15"/>
                    <a:stretch>
                      <a:fillRect b="-303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292EE85D-6CD2-6447-B7A8-C5B51DEBAC9B}"/>
                      </a:ext>
                    </a:extLst>
                  </p:cNvPr>
                  <p:cNvSpPr txBox="1"/>
                  <p:nvPr/>
                </p:nvSpPr>
                <p:spPr>
                  <a:xfrm>
                    <a:off x="2461229" y="5595365"/>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baseline="-25000" dirty="0"/>
                  </a:p>
                </p:txBody>
              </p:sp>
            </mc:Choice>
            <mc:Fallback xmlns="">
              <p:sp>
                <p:nvSpPr>
                  <p:cNvPr id="75" name="TextBox 74">
                    <a:extLst>
                      <a:ext uri="{FF2B5EF4-FFF2-40B4-BE49-F238E27FC236}">
                        <a16:creationId xmlns:a16="http://schemas.microsoft.com/office/drawing/2014/main" id="{292EE85D-6CD2-6447-B7A8-C5B51DEBAC9B}"/>
                      </a:ext>
                    </a:extLst>
                  </p:cNvPr>
                  <p:cNvSpPr txBox="1">
                    <a:spLocks noRot="1" noChangeAspect="1" noMove="1" noResize="1" noEditPoints="1" noAdjustHandles="1" noChangeArrowheads="1" noChangeShapeType="1" noTextEdit="1"/>
                  </p:cNvSpPr>
                  <p:nvPr/>
                </p:nvSpPr>
                <p:spPr>
                  <a:xfrm>
                    <a:off x="2461229" y="5595365"/>
                    <a:ext cx="1635858" cy="380587"/>
                  </a:xfrm>
                  <a:prstGeom prst="ellipse">
                    <a:avLst/>
                  </a:prstGeom>
                  <a:blipFill>
                    <a:blip r:embed="rId16"/>
                    <a:stretch>
                      <a:fillRect/>
                    </a:stretch>
                  </a:blipFill>
                  <a:ln>
                    <a:solidFill>
                      <a:schemeClr val="tx1"/>
                    </a:solidFill>
                  </a:ln>
                </p:spPr>
                <p:txBody>
                  <a:bodyPr/>
                  <a:lstStyle/>
                  <a:p>
                    <a:r>
                      <a:rPr lang="en-GB">
                        <a:noFill/>
                      </a:rPr>
                      <a:t> </a:t>
                    </a:r>
                  </a:p>
                </p:txBody>
              </p:sp>
            </mc:Fallback>
          </mc:AlternateContent>
          <p:cxnSp>
            <p:nvCxnSpPr>
              <p:cNvPr id="77" name="Straight Connector 76">
                <a:extLst>
                  <a:ext uri="{FF2B5EF4-FFF2-40B4-BE49-F238E27FC236}">
                    <a16:creationId xmlns:a16="http://schemas.microsoft.com/office/drawing/2014/main" id="{1049BECE-B3D1-7341-A40F-E8B6B8A020C7}"/>
                  </a:ext>
                </a:extLst>
              </p:cNvPr>
              <p:cNvCxnSpPr>
                <a:cxnSpLocks/>
                <a:stCxn id="74" idx="6"/>
                <a:endCxn id="97" idx="1"/>
              </p:cNvCxnSpPr>
              <p:nvPr/>
            </p:nvCxnSpPr>
            <p:spPr>
              <a:xfrm>
                <a:off x="2015119" y="4431175"/>
                <a:ext cx="268588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389D07D-096E-8346-9EB8-B6884D29A4CB}"/>
                  </a:ext>
                </a:extLst>
              </p:cNvPr>
              <p:cNvCxnSpPr>
                <a:cxnSpLocks/>
                <a:stCxn id="97" idx="3"/>
                <a:endCxn id="89" idx="2"/>
              </p:cNvCxnSpPr>
              <p:nvPr/>
            </p:nvCxnSpPr>
            <p:spPr>
              <a:xfrm flipV="1">
                <a:off x="4845002" y="4431175"/>
                <a:ext cx="47720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6D232A0-1C6E-CD49-AF76-2E62552DD6FD}"/>
                  </a:ext>
                </a:extLst>
              </p:cNvPr>
              <p:cNvCxnSpPr>
                <a:cxnSpLocks/>
                <a:stCxn id="75" idx="6"/>
                <a:endCxn id="97" idx="2"/>
              </p:cNvCxnSpPr>
              <p:nvPr/>
            </p:nvCxnSpPr>
            <p:spPr>
              <a:xfrm flipV="1">
                <a:off x="4097087" y="4504644"/>
                <a:ext cx="675915" cy="1281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EB8787AF-40E5-B347-ACEF-6B5006038931}"/>
                      </a:ext>
                    </a:extLst>
                  </p:cNvPr>
                  <p:cNvSpPr txBox="1"/>
                  <p:nvPr/>
                </p:nvSpPr>
                <p:spPr>
                  <a:xfrm>
                    <a:off x="4926886" y="5599411"/>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sub>
                          </m:sSub>
                        </m:oMath>
                      </m:oMathPara>
                    </a14:m>
                    <a:endParaRPr lang="en-GB" baseline="-25000" dirty="0"/>
                  </a:p>
                </p:txBody>
              </p:sp>
            </mc:Choice>
            <mc:Fallback xmlns="">
              <p:sp>
                <p:nvSpPr>
                  <p:cNvPr id="82" name="TextBox 81">
                    <a:extLst>
                      <a:ext uri="{FF2B5EF4-FFF2-40B4-BE49-F238E27FC236}">
                        <a16:creationId xmlns:a16="http://schemas.microsoft.com/office/drawing/2014/main" id="{EB8787AF-40E5-B347-ACEF-6B5006038931}"/>
                      </a:ext>
                    </a:extLst>
                  </p:cNvPr>
                  <p:cNvSpPr txBox="1">
                    <a:spLocks noRot="1" noChangeAspect="1" noMove="1" noResize="1" noEditPoints="1" noAdjustHandles="1" noChangeArrowheads="1" noChangeShapeType="1" noTextEdit="1"/>
                  </p:cNvSpPr>
                  <p:nvPr/>
                </p:nvSpPr>
                <p:spPr>
                  <a:xfrm>
                    <a:off x="4926886" y="5599411"/>
                    <a:ext cx="1898399" cy="396000"/>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83" name="Straight Connector 82">
                <a:extLst>
                  <a:ext uri="{FF2B5EF4-FFF2-40B4-BE49-F238E27FC236}">
                    <a16:creationId xmlns:a16="http://schemas.microsoft.com/office/drawing/2014/main" id="{414DCEE5-08EF-0D4E-84B4-225837307D03}"/>
                  </a:ext>
                </a:extLst>
              </p:cNvPr>
              <p:cNvCxnSpPr>
                <a:cxnSpLocks/>
                <a:stCxn id="82" idx="0"/>
                <a:endCxn id="101" idx="2"/>
              </p:cNvCxnSpPr>
              <p:nvPr/>
            </p:nvCxnSpPr>
            <p:spPr>
              <a:xfrm flipV="1">
                <a:off x="5876086" y="5360214"/>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A2108DC-D29B-874E-AC4A-A39A58C71D8F}"/>
                  </a:ext>
                </a:extLst>
              </p:cNvPr>
              <p:cNvCxnSpPr>
                <a:cxnSpLocks/>
                <a:stCxn id="101" idx="0"/>
                <a:endCxn id="89" idx="4"/>
              </p:cNvCxnSpPr>
              <p:nvPr/>
            </p:nvCxnSpPr>
            <p:spPr>
              <a:xfrm flipH="1" flipV="1">
                <a:off x="5876085" y="4629175"/>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D7F9F53-5358-4848-8B94-D31EB77A65C8}"/>
                  </a:ext>
                </a:extLst>
              </p:cNvPr>
              <p:cNvCxnSpPr>
                <a:cxnSpLocks/>
                <a:stCxn id="89" idx="4"/>
                <a:endCxn id="105" idx="0"/>
              </p:cNvCxnSpPr>
              <p:nvPr/>
            </p:nvCxnSpPr>
            <p:spPr>
              <a:xfrm>
                <a:off x="5876085" y="4629175"/>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E1F2AA2-EA49-8E43-8B0E-DCDF4FA07EE6}"/>
                  </a:ext>
                </a:extLst>
              </p:cNvPr>
              <p:cNvCxnSpPr>
                <a:cxnSpLocks/>
                <a:stCxn id="90" idx="0"/>
                <a:endCxn id="105" idx="2"/>
              </p:cNvCxnSpPr>
              <p:nvPr/>
            </p:nvCxnSpPr>
            <p:spPr>
              <a:xfrm flipV="1">
                <a:off x="7694004" y="5358415"/>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B0868BE-77F2-AD48-B1B9-BDB765D17985}"/>
                  </a:ext>
                </a:extLst>
              </p:cNvPr>
              <p:cNvCxnSpPr>
                <a:cxnSpLocks/>
                <a:stCxn id="105" idx="0"/>
                <a:endCxn id="88" idx="4"/>
              </p:cNvCxnSpPr>
              <p:nvPr/>
            </p:nvCxnSpPr>
            <p:spPr>
              <a:xfrm flipH="1" flipV="1">
                <a:off x="7692979" y="4925950"/>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31D5E34D-FD12-8045-90F8-4F83F7F4F7DF}"/>
                      </a:ext>
                    </a:extLst>
                  </p:cNvPr>
                  <p:cNvSpPr txBox="1"/>
                  <p:nvPr/>
                </p:nvSpPr>
                <p:spPr>
                  <a:xfrm>
                    <a:off x="6612979" y="4529950"/>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i="1">
                                  <a:latin typeface="Cambria Math" panose="02040503050406030204" pitchFamily="18" charset="0"/>
                                </a:rPr>
                                <m:t>𝑡</m:t>
                              </m:r>
                            </m:sub>
                          </m:sSub>
                        </m:oMath>
                      </m:oMathPara>
                    </a14:m>
                    <a:endParaRPr lang="en-GB" dirty="0"/>
                  </a:p>
                </p:txBody>
              </p:sp>
            </mc:Choice>
            <mc:Fallback xmlns="">
              <p:sp>
                <p:nvSpPr>
                  <p:cNvPr id="88" name="TextBox 87">
                    <a:extLst>
                      <a:ext uri="{FF2B5EF4-FFF2-40B4-BE49-F238E27FC236}">
                        <a16:creationId xmlns:a16="http://schemas.microsoft.com/office/drawing/2014/main" id="{31D5E34D-FD12-8045-90F8-4F83F7F4F7DF}"/>
                      </a:ext>
                    </a:extLst>
                  </p:cNvPr>
                  <p:cNvSpPr txBox="1">
                    <a:spLocks noRot="1" noChangeAspect="1" noMove="1" noResize="1" noEditPoints="1" noAdjustHandles="1" noChangeArrowheads="1" noChangeShapeType="1" noTextEdit="1"/>
                  </p:cNvSpPr>
                  <p:nvPr/>
                </p:nvSpPr>
                <p:spPr>
                  <a:xfrm>
                    <a:off x="6612979" y="4529950"/>
                    <a:ext cx="2160000" cy="396000"/>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C6250798-DCBD-584F-B4AC-D6F90BDB17DC}"/>
                      </a:ext>
                    </a:extLst>
                  </p:cNvPr>
                  <p:cNvSpPr txBox="1"/>
                  <p:nvPr/>
                </p:nvSpPr>
                <p:spPr>
                  <a:xfrm>
                    <a:off x="5322205" y="4233175"/>
                    <a:ext cx="110776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𝐸𝑝𝑖𝑑</m:t>
                              </m:r>
                            </m:e>
                            <m:sub>
                              <m:r>
                                <a:rPr lang="de-DE" i="1">
                                  <a:latin typeface="Cambria Math" panose="02040503050406030204" pitchFamily="18" charset="0"/>
                                </a:rPr>
                                <m:t>𝑡</m:t>
                              </m:r>
                            </m:sub>
                          </m:sSub>
                        </m:oMath>
                      </m:oMathPara>
                    </a14:m>
                    <a:endParaRPr lang="en-GB" dirty="0"/>
                  </a:p>
                </p:txBody>
              </p:sp>
            </mc:Choice>
            <mc:Fallback xmlns="">
              <p:sp>
                <p:nvSpPr>
                  <p:cNvPr id="89" name="TextBox 88">
                    <a:extLst>
                      <a:ext uri="{FF2B5EF4-FFF2-40B4-BE49-F238E27FC236}">
                        <a16:creationId xmlns:a16="http://schemas.microsoft.com/office/drawing/2014/main" id="{C6250798-DCBD-584F-B4AC-D6F90BDB17DC}"/>
                      </a:ext>
                    </a:extLst>
                  </p:cNvPr>
                  <p:cNvSpPr txBox="1">
                    <a:spLocks noRot="1" noChangeAspect="1" noMove="1" noResize="1" noEditPoints="1" noAdjustHandles="1" noChangeArrowheads="1" noChangeShapeType="1" noTextEdit="1"/>
                  </p:cNvSpPr>
                  <p:nvPr/>
                </p:nvSpPr>
                <p:spPr>
                  <a:xfrm>
                    <a:off x="5322205" y="4233175"/>
                    <a:ext cx="1107760" cy="396000"/>
                  </a:xfrm>
                  <a:prstGeom prst="ellipse">
                    <a:avLst/>
                  </a:prstGeom>
                  <a:blipFill>
                    <a:blip r:embed="rId19"/>
                    <a:stretch>
                      <a:fillRect b="-303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943A3BA4-03F5-4242-B1C4-A79ABB3C449C}"/>
                      </a:ext>
                    </a:extLst>
                  </p:cNvPr>
                  <p:cNvSpPr txBox="1"/>
                  <p:nvPr/>
                </p:nvSpPr>
                <p:spPr>
                  <a:xfrm>
                    <a:off x="6876075" y="5595365"/>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sub>
                          </m:sSub>
                        </m:oMath>
                      </m:oMathPara>
                    </a14:m>
                    <a:endParaRPr lang="en-GB" baseline="-25000" dirty="0"/>
                  </a:p>
                </p:txBody>
              </p:sp>
            </mc:Choice>
            <mc:Fallback xmlns="">
              <p:sp>
                <p:nvSpPr>
                  <p:cNvPr id="90" name="TextBox 89">
                    <a:extLst>
                      <a:ext uri="{FF2B5EF4-FFF2-40B4-BE49-F238E27FC236}">
                        <a16:creationId xmlns:a16="http://schemas.microsoft.com/office/drawing/2014/main" id="{943A3BA4-03F5-4242-B1C4-A79ABB3C449C}"/>
                      </a:ext>
                    </a:extLst>
                  </p:cNvPr>
                  <p:cNvSpPr txBox="1">
                    <a:spLocks noRot="1" noChangeAspect="1" noMove="1" noResize="1" noEditPoints="1" noAdjustHandles="1" noChangeArrowheads="1" noChangeShapeType="1" noTextEdit="1"/>
                  </p:cNvSpPr>
                  <p:nvPr/>
                </p:nvSpPr>
                <p:spPr>
                  <a:xfrm>
                    <a:off x="6876075" y="5595365"/>
                    <a:ext cx="1635858" cy="380587"/>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91" name="Straight Connector 90">
                <a:extLst>
                  <a:ext uri="{FF2B5EF4-FFF2-40B4-BE49-F238E27FC236}">
                    <a16:creationId xmlns:a16="http://schemas.microsoft.com/office/drawing/2014/main" id="{E9CB8368-6483-E24B-AD28-9F684186B75A}"/>
                  </a:ext>
                </a:extLst>
              </p:cNvPr>
              <p:cNvCxnSpPr>
                <a:cxnSpLocks/>
                <a:stCxn id="101" idx="2"/>
                <a:endCxn id="90" idx="0"/>
              </p:cNvCxnSpPr>
              <p:nvPr/>
            </p:nvCxnSpPr>
            <p:spPr>
              <a:xfrm>
                <a:off x="5877552" y="5360214"/>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A4B8FB65-8A73-F442-8FCA-A49A87BFFABB}"/>
                  </a:ext>
                </a:extLst>
              </p:cNvPr>
              <p:cNvGrpSpPr/>
              <p:nvPr/>
            </p:nvGrpSpPr>
            <p:grpSpPr>
              <a:xfrm>
                <a:off x="7582807" y="5109656"/>
                <a:ext cx="565398" cy="295752"/>
                <a:chOff x="3231123" y="4642445"/>
                <a:chExt cx="565398" cy="295752"/>
              </a:xfrm>
            </p:grpSpPr>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1C47D803-13C9-DD43-B555-9EE59C001DF4}"/>
                        </a:ext>
                      </a:extLst>
                    </p:cNvPr>
                    <p:cNvSpPr txBox="1"/>
                    <p:nvPr/>
                  </p:nvSpPr>
                  <p:spPr>
                    <a:xfrm>
                      <a:off x="3491245" y="4642445"/>
                      <a:ext cx="305276"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3</m:t>
                                </m:r>
                              </m:sup>
                            </m:sSubSup>
                          </m:oMath>
                        </m:oMathPara>
                      </a14:m>
                      <a:endParaRPr lang="en-GB" dirty="0"/>
                    </a:p>
                  </p:txBody>
                </p:sp>
              </mc:Choice>
              <mc:Fallback xmlns="">
                <p:sp>
                  <p:nvSpPr>
                    <p:cNvPr id="103" name="TextBox 102">
                      <a:extLst>
                        <a:ext uri="{FF2B5EF4-FFF2-40B4-BE49-F238E27FC236}">
                          <a16:creationId xmlns:a16="http://schemas.microsoft.com/office/drawing/2014/main" id="{1C47D803-13C9-DD43-B555-9EE59C001DF4}"/>
                        </a:ext>
                      </a:extLst>
                    </p:cNvPr>
                    <p:cNvSpPr txBox="1">
                      <a:spLocks noRot="1" noChangeAspect="1" noMove="1" noResize="1" noEditPoints="1" noAdjustHandles="1" noChangeArrowheads="1" noChangeShapeType="1" noTextEdit="1"/>
                    </p:cNvSpPr>
                    <p:nvPr/>
                  </p:nvSpPr>
                  <p:spPr>
                    <a:xfrm>
                      <a:off x="3491245" y="4642445"/>
                      <a:ext cx="305276" cy="280205"/>
                    </a:xfrm>
                    <a:prstGeom prst="rect">
                      <a:avLst/>
                    </a:prstGeom>
                    <a:blipFill>
                      <a:blip r:embed="rId21"/>
                      <a:stretch>
                        <a:fillRect l="-16000" r="-4000" b="-21739"/>
                      </a:stretch>
                    </a:blipFill>
                  </p:spPr>
                  <p:txBody>
                    <a:bodyPr/>
                    <a:lstStyle/>
                    <a:p>
                      <a:r>
                        <a:rPr lang="en-GB">
                          <a:noFill/>
                        </a:rPr>
                        <a:t> </a:t>
                      </a:r>
                    </a:p>
                  </p:txBody>
                </p:sp>
              </mc:Fallback>
            </mc:AlternateContent>
            <p:sp>
              <p:nvSpPr>
                <p:cNvPr id="104" name="Rectangle 103">
                  <a:extLst>
                    <a:ext uri="{FF2B5EF4-FFF2-40B4-BE49-F238E27FC236}">
                      <a16:creationId xmlns:a16="http://schemas.microsoft.com/office/drawing/2014/main" id="{93157BFA-6880-C947-A032-568DBC17762D}"/>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5" name="Rectangle 104">
                  <a:extLst>
                    <a:ext uri="{FF2B5EF4-FFF2-40B4-BE49-F238E27FC236}">
                      <a16:creationId xmlns:a16="http://schemas.microsoft.com/office/drawing/2014/main" id="{B652DBDC-73A4-D444-BE09-45EB645199EE}"/>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Rectangle 105">
                  <a:extLst>
                    <a:ext uri="{FF2B5EF4-FFF2-40B4-BE49-F238E27FC236}">
                      <a16:creationId xmlns:a16="http://schemas.microsoft.com/office/drawing/2014/main" id="{10D92EBC-613E-364A-AADF-AF308E5B826B}"/>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3" name="Group 92">
                <a:extLst>
                  <a:ext uri="{FF2B5EF4-FFF2-40B4-BE49-F238E27FC236}">
                    <a16:creationId xmlns:a16="http://schemas.microsoft.com/office/drawing/2014/main" id="{FFB661E8-605E-6441-BC50-4AE1C1F07CB5}"/>
                  </a:ext>
                </a:extLst>
              </p:cNvPr>
              <p:cNvGrpSpPr/>
              <p:nvPr/>
            </p:nvGrpSpPr>
            <p:grpSpPr>
              <a:xfrm>
                <a:off x="5762645" y="5105753"/>
                <a:ext cx="531271" cy="298747"/>
                <a:chOff x="1006826" y="4638542"/>
                <a:chExt cx="531271" cy="298747"/>
              </a:xfrm>
            </p:grpSpPr>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C4DF210F-AC79-DA49-98C5-274423116825}"/>
                        </a:ext>
                      </a:extLst>
                    </p:cNvPr>
                    <p:cNvSpPr txBox="1"/>
                    <p:nvPr/>
                  </p:nvSpPr>
                  <p:spPr>
                    <a:xfrm>
                      <a:off x="1232821" y="4638542"/>
                      <a:ext cx="305276" cy="278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2</m:t>
                                </m:r>
                              </m:sup>
                            </m:sSubSup>
                          </m:oMath>
                        </m:oMathPara>
                      </a14:m>
                      <a:endParaRPr lang="en-GB" dirty="0"/>
                    </a:p>
                  </p:txBody>
                </p:sp>
              </mc:Choice>
              <mc:Fallback xmlns="">
                <p:sp>
                  <p:nvSpPr>
                    <p:cNvPr id="99" name="TextBox 98">
                      <a:extLst>
                        <a:ext uri="{FF2B5EF4-FFF2-40B4-BE49-F238E27FC236}">
                          <a16:creationId xmlns:a16="http://schemas.microsoft.com/office/drawing/2014/main" id="{C4DF210F-AC79-DA49-98C5-274423116825}"/>
                        </a:ext>
                      </a:extLst>
                    </p:cNvPr>
                    <p:cNvSpPr txBox="1">
                      <a:spLocks noRot="1" noChangeAspect="1" noMove="1" noResize="1" noEditPoints="1" noAdjustHandles="1" noChangeArrowheads="1" noChangeShapeType="1" noTextEdit="1"/>
                    </p:cNvSpPr>
                    <p:nvPr/>
                  </p:nvSpPr>
                  <p:spPr>
                    <a:xfrm>
                      <a:off x="1232821" y="4638542"/>
                      <a:ext cx="305276" cy="278794"/>
                    </a:xfrm>
                    <a:prstGeom prst="rect">
                      <a:avLst/>
                    </a:prstGeom>
                    <a:blipFill>
                      <a:blip r:embed="rId22"/>
                      <a:stretch>
                        <a:fillRect l="-16000" t="-4348" r="-8000" b="-26087"/>
                      </a:stretch>
                    </a:blipFill>
                  </p:spPr>
                  <p:txBody>
                    <a:bodyPr/>
                    <a:lstStyle/>
                    <a:p>
                      <a:r>
                        <a:rPr lang="en-GB">
                          <a:noFill/>
                        </a:rPr>
                        <a:t> </a:t>
                      </a:r>
                    </a:p>
                  </p:txBody>
                </p:sp>
              </mc:Fallback>
            </mc:AlternateContent>
            <p:sp>
              <p:nvSpPr>
                <p:cNvPr id="100" name="Rectangle 99">
                  <a:extLst>
                    <a:ext uri="{FF2B5EF4-FFF2-40B4-BE49-F238E27FC236}">
                      <a16:creationId xmlns:a16="http://schemas.microsoft.com/office/drawing/2014/main" id="{B2F55503-D063-4D43-AD07-9A2CE3E4BFEE}"/>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6E8A2D2D-7D2F-914F-A181-3163D9E1247D}"/>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226F1CCF-5EF9-4141-9324-303F8B86A952}"/>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4" name="Group 93">
                <a:extLst>
                  <a:ext uri="{FF2B5EF4-FFF2-40B4-BE49-F238E27FC236}">
                    <a16:creationId xmlns:a16="http://schemas.microsoft.com/office/drawing/2014/main" id="{85A89A44-2407-C346-8ACD-4FCC192D3939}"/>
                  </a:ext>
                </a:extLst>
              </p:cNvPr>
              <p:cNvGrpSpPr/>
              <p:nvPr/>
            </p:nvGrpSpPr>
            <p:grpSpPr>
              <a:xfrm>
                <a:off x="4651584" y="4011645"/>
                <a:ext cx="321435" cy="529611"/>
                <a:chOff x="4651584" y="4011645"/>
                <a:chExt cx="321435" cy="529611"/>
              </a:xfrm>
            </p:grpSpPr>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93F53CD8-2BE1-D34F-A293-57E33B1EEC29}"/>
                        </a:ext>
                      </a:extLst>
                    </p:cNvPr>
                    <p:cNvSpPr txBox="1"/>
                    <p:nvPr/>
                  </p:nvSpPr>
                  <p:spPr>
                    <a:xfrm>
                      <a:off x="4651584" y="4011645"/>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95" name="TextBox 94">
                      <a:extLst>
                        <a:ext uri="{FF2B5EF4-FFF2-40B4-BE49-F238E27FC236}">
                          <a16:creationId xmlns:a16="http://schemas.microsoft.com/office/drawing/2014/main" id="{93F53CD8-2BE1-D34F-A293-57E33B1EEC29}"/>
                        </a:ext>
                      </a:extLst>
                    </p:cNvPr>
                    <p:cNvSpPr txBox="1">
                      <a:spLocks noRot="1" noChangeAspect="1" noMove="1" noResize="1" noEditPoints="1" noAdjustHandles="1" noChangeArrowheads="1" noChangeShapeType="1" noTextEdit="1"/>
                    </p:cNvSpPr>
                    <p:nvPr/>
                  </p:nvSpPr>
                  <p:spPr>
                    <a:xfrm>
                      <a:off x="4651584" y="4011645"/>
                      <a:ext cx="321435" cy="276999"/>
                    </a:xfrm>
                    <a:prstGeom prst="rect">
                      <a:avLst/>
                    </a:prstGeom>
                    <a:blipFill>
                      <a:blip r:embed="rId23"/>
                      <a:stretch>
                        <a:fillRect l="-20000" t="-4348" r="-4000" b="-21739"/>
                      </a:stretch>
                    </a:blipFill>
                  </p:spPr>
                  <p:txBody>
                    <a:bodyPr/>
                    <a:lstStyle/>
                    <a:p>
                      <a:r>
                        <a:rPr lang="en-GB">
                          <a:noFill/>
                        </a:rPr>
                        <a:t> </a:t>
                      </a:r>
                    </a:p>
                  </p:txBody>
                </p:sp>
              </mc:Fallback>
            </mc:AlternateContent>
            <p:sp>
              <p:nvSpPr>
                <p:cNvPr id="96" name="Rectangle 95">
                  <a:extLst>
                    <a:ext uri="{FF2B5EF4-FFF2-40B4-BE49-F238E27FC236}">
                      <a16:creationId xmlns:a16="http://schemas.microsoft.com/office/drawing/2014/main" id="{5DF7AF61-C0A5-C641-9181-73952AB7CE99}"/>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a:extLst>
                    <a:ext uri="{FF2B5EF4-FFF2-40B4-BE49-F238E27FC236}">
                      <a16:creationId xmlns:a16="http://schemas.microsoft.com/office/drawing/2014/main" id="{5FD78EAD-7AC7-3849-8F6A-EA6F7B559E5E}"/>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8036E193-88C3-A042-8986-4CFE05D17698}"/>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Tree>
    <p:extLst>
      <p:ext uri="{BB962C8B-B14F-4D97-AF65-F5344CB8AC3E}">
        <p14:creationId xmlns:p14="http://schemas.microsoft.com/office/powerpoint/2010/main" val="87590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E6193-7432-D848-B501-FDAC9E395573}"/>
              </a:ext>
            </a:extLst>
          </p:cNvPr>
          <p:cNvSpPr>
            <a:spLocks noGrp="1"/>
          </p:cNvSpPr>
          <p:nvPr>
            <p:ph type="title"/>
          </p:nvPr>
        </p:nvSpPr>
        <p:spPr/>
        <p:txBody>
          <a:bodyPr/>
          <a:lstStyle/>
          <a:p>
            <a:r>
              <a:rPr lang="en-GB" dirty="0"/>
              <a:t>Unrolling a PDM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8AB0DB-2BEC-D745-BFEB-2F069EAE0499}"/>
                  </a:ext>
                </a:extLst>
              </p:cNvPr>
              <p:cNvSpPr>
                <a:spLocks noGrp="1"/>
              </p:cNvSpPr>
              <p:nvPr>
                <p:ph idx="1"/>
              </p:nvPr>
            </p:nvSpPr>
            <p:spPr/>
            <p:txBody>
              <a:bodyPr>
                <a:normAutofit/>
              </a:bodyPr>
              <a:lstStyle/>
              <a:p>
                <a:r>
                  <a:rPr lang="en-GB" dirty="0"/>
                  <a:t>Given a maximum step size </a:t>
                </a:r>
                <a14:m>
                  <m:oMath xmlns:m="http://schemas.openxmlformats.org/officeDocument/2006/math">
                    <m:r>
                      <a:rPr lang="en-GB" i="1">
                        <a:latin typeface="Cambria Math" panose="02040503050406030204" pitchFamily="18" charset="0"/>
                      </a:rPr>
                      <m:t>𝑇</m:t>
                    </m:r>
                  </m:oMath>
                </a14:m>
                <a:r>
                  <a:rPr lang="en-GB" dirty="0"/>
                  <a:t>, </a:t>
                </a:r>
                <a:r>
                  <a:rPr lang="en-GB" dirty="0">
                    <a:solidFill>
                      <a:schemeClr val="accent1"/>
                    </a:solidFill>
                  </a:rPr>
                  <a:t>unroll</a:t>
                </a:r>
                <a:r>
                  <a:rPr lang="en-GB" dirty="0"/>
                  <a:t> </a:t>
                </a:r>
                <a14:m>
                  <m:oMath xmlns:m="http://schemas.openxmlformats.org/officeDocument/2006/math">
                    <m:r>
                      <a:rPr lang="en-GB" i="1">
                        <a:latin typeface="Cambria Math" panose="02040503050406030204" pitchFamily="18" charset="0"/>
                      </a:rPr>
                      <m:t>𝐺</m:t>
                    </m:r>
                  </m:oMath>
                </a14:m>
                <a:r>
                  <a:rPr lang="en-GB" dirty="0"/>
                  <a:t> for </a:t>
                </a:r>
                <a14:m>
                  <m:oMath xmlns:m="http://schemas.openxmlformats.org/officeDocument/2006/math">
                    <m:r>
                      <a:rPr lang="en-GB" i="1">
                        <a:latin typeface="Cambria Math" panose="02040503050406030204" pitchFamily="18" charset="0"/>
                      </a:rPr>
                      <m:t>𝑇</m:t>
                    </m:r>
                  </m:oMath>
                </a14:m>
                <a:r>
                  <a:rPr lang="en-GB" dirty="0"/>
                  <a:t> steps</a:t>
                </a:r>
              </a:p>
              <a:p>
                <a:pPr lvl="1"/>
                <a:r>
                  <a:rPr lang="en-GB" dirty="0"/>
                  <a:t>Start with </a:t>
                </a:r>
                <a14:m>
                  <m:oMath xmlns:m="http://schemas.openxmlformats.org/officeDocument/2006/math">
                    <m:r>
                      <a:rPr lang="de-DE" i="1" dirty="0">
                        <a:latin typeface="Cambria Math" panose="02040503050406030204" pitchFamily="18" charset="0"/>
                        <a:ea typeface="Cambria Math" panose="02040503050406030204" pitchFamily="18" charset="0"/>
                      </a:rPr>
                      <m:t>𝜏</m:t>
                    </m:r>
                    <m:r>
                      <a:rPr lang="en-GB" i="1">
                        <a:latin typeface="Cambria Math" panose="02040503050406030204" pitchFamily="18" charset="0"/>
                      </a:rPr>
                      <m:t>=0</m:t>
                    </m:r>
                  </m:oMath>
                </a14:m>
                <a:r>
                  <a:rPr lang="en-GB" dirty="0"/>
                  <a:t>: Use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0</m:t>
                        </m:r>
                      </m:sub>
                    </m:sSub>
                  </m:oMath>
                </a14:m>
                <a:endParaRPr lang="en-GB" dirty="0"/>
              </a:p>
              <a:p>
                <a:pPr lvl="1"/>
                <a:r>
                  <a:rPr lang="en-GB" dirty="0"/>
                  <a:t>For each </a:t>
                </a:r>
                <a14:m>
                  <m:oMath xmlns:m="http://schemas.openxmlformats.org/officeDocument/2006/math">
                    <m:r>
                      <a:rPr lang="de-DE" i="1" dirty="0">
                        <a:latin typeface="Cambria Math" panose="02040503050406030204" pitchFamily="18" charset="0"/>
                        <a:ea typeface="Cambria Math" panose="02040503050406030204" pitchFamily="18" charset="0"/>
                      </a:rPr>
                      <m:t>𝜏</m:t>
                    </m:r>
                    <m:r>
                      <a:rPr lang="en-GB" i="1">
                        <a:latin typeface="Cambria Math" panose="02040503050406030204" pitchFamily="18" charset="0"/>
                      </a:rPr>
                      <m:t>&lt;</m:t>
                    </m:r>
                    <m:r>
                      <a:rPr lang="en-GB" i="1">
                        <a:latin typeface="Cambria Math" panose="02040503050406030204" pitchFamily="18" charset="0"/>
                      </a:rPr>
                      <m:t>𝑇</m:t>
                    </m:r>
                  </m:oMath>
                </a14:m>
                <a:r>
                  <a:rPr lang="en-GB" dirty="0"/>
                  <a:t>: Instantiate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m:t>
                        </m:r>
                      </m:sub>
                      <m:sup>
                        <m:r>
                          <a:rPr lang="en-GB" i="1">
                            <a:latin typeface="Cambria Math" panose="02040503050406030204" pitchFamily="18" charset="0"/>
                            <a:ea typeface="Cambria Math" panose="02040503050406030204" pitchFamily="18" charset="0"/>
                          </a:rPr>
                          <m:t>1.5</m:t>
                        </m:r>
                      </m:sup>
                    </m:sSubSup>
                  </m:oMath>
                </a14:m>
                <a:r>
                  <a:rPr lang="en-GB" dirty="0"/>
                  <a:t> for </a:t>
                </a:r>
                <a14:m>
                  <m:oMath xmlns:m="http://schemas.openxmlformats.org/officeDocument/2006/math">
                    <m:r>
                      <a:rPr lang="de-DE" i="1" dirty="0">
                        <a:latin typeface="Cambria Math" panose="02040503050406030204" pitchFamily="18" charset="0"/>
                        <a:ea typeface="Cambria Math" panose="02040503050406030204" pitchFamily="18" charset="0"/>
                      </a:rPr>
                      <m:t>𝜏</m:t>
                    </m:r>
                  </m:oMath>
                </a14:m>
                <a:endParaRPr lang="en-GB" dirty="0"/>
              </a:p>
              <a:p>
                <a:pPr lvl="2"/>
                <a:r>
                  <a:rPr lang="en-GB" dirty="0"/>
                  <a:t>Instantiate: replace </a:t>
                </a:r>
                <a14:m>
                  <m:oMath xmlns:m="http://schemas.openxmlformats.org/officeDocument/2006/math">
                    <m:r>
                      <a:rPr lang="en-GB" i="1" dirty="0" smtClean="0">
                        <a:latin typeface="Cambria Math" panose="02040503050406030204" pitchFamily="18" charset="0"/>
                      </a:rPr>
                      <m:t>𝑡</m:t>
                    </m:r>
                  </m:oMath>
                </a14:m>
                <a:r>
                  <a:rPr lang="en-GB" dirty="0"/>
                  <a:t> by </a:t>
                </a:r>
                <a14:m>
                  <m:oMath xmlns:m="http://schemas.openxmlformats.org/officeDocument/2006/math">
                    <m:r>
                      <a:rPr lang="de-DE" i="1" dirty="0">
                        <a:latin typeface="Cambria Math" panose="02040503050406030204" pitchFamily="18" charset="0"/>
                        <a:ea typeface="Cambria Math" panose="02040503050406030204" pitchFamily="18" charset="0"/>
                      </a:rPr>
                      <m:t>𝜏</m:t>
                    </m:r>
                  </m:oMath>
                </a14:m>
                <a:endParaRPr lang="en-GB" dirty="0"/>
              </a:p>
              <a:p>
                <a:pPr lvl="2"/>
                <a:r>
                  <a:rPr lang="en-GB" dirty="0"/>
                  <a:t>PRVs with index </a:t>
                </a:r>
                <a14:m>
                  <m:oMath xmlns:m="http://schemas.openxmlformats.org/officeDocument/2006/math">
                    <m:r>
                      <a:rPr lang="de-DE" i="1" dirty="0">
                        <a:latin typeface="Cambria Math" panose="02040503050406030204" pitchFamily="18" charset="0"/>
                        <a:ea typeface="Cambria Math" panose="02040503050406030204" pitchFamily="18" charset="0"/>
                      </a:rPr>
                      <m:t>𝜏</m:t>
                    </m:r>
                    <m:r>
                      <a:rPr lang="en-GB" i="1">
                        <a:latin typeface="Cambria Math" panose="02040503050406030204" pitchFamily="18" charset="0"/>
                      </a:rPr>
                      <m:t>−1</m:t>
                    </m:r>
                  </m:oMath>
                </a14:m>
                <a:r>
                  <a:rPr lang="en-GB" dirty="0"/>
                  <a:t> refer to PRVs instantiated for </a:t>
                </a:r>
                <a14:m>
                  <m:oMath xmlns:m="http://schemas.openxmlformats.org/officeDocument/2006/math">
                    <m:r>
                      <a:rPr lang="de-DE" i="1" dirty="0">
                        <a:latin typeface="Cambria Math" panose="02040503050406030204" pitchFamily="18" charset="0"/>
                        <a:ea typeface="Cambria Math" panose="02040503050406030204" pitchFamily="18" charset="0"/>
                      </a:rPr>
                      <m:t>𝜏</m:t>
                    </m:r>
                    <m:r>
                      <a:rPr lang="en-GB">
                        <a:latin typeface="Cambria Math" panose="02040503050406030204" pitchFamily="18" charset="0"/>
                      </a:rPr>
                      <m:t>−1</m:t>
                    </m:r>
                  </m:oMath>
                </a14:m>
                <a:endParaRPr lang="en-GB" dirty="0"/>
              </a:p>
              <a:p>
                <a:pPr lvl="3"/>
                <a:r>
                  <a:rPr lang="en-GB" dirty="0"/>
                  <a:t>Especially obvious in a graphical representation</a:t>
                </a:r>
              </a:p>
              <a:p>
                <a:r>
                  <a:rPr lang="en-GB" dirty="0"/>
                  <a:t>Formally, given a PDM </a:t>
                </a:r>
                <a14:m>
                  <m:oMath xmlns:m="http://schemas.openxmlformats.org/officeDocument/2006/math">
                    <m:r>
                      <a:rPr lang="en-GB" i="1" dirty="0" smtClean="0">
                        <a:latin typeface="Cambria Math" panose="02040503050406030204" pitchFamily="18" charset="0"/>
                      </a:rPr>
                      <m:t>𝐺</m:t>
                    </m:r>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𝐺</m:t>
                            </m:r>
                          </m:e>
                          <m:sub>
                            <m:r>
                              <a:rPr lang="de-DE" b="0" i="1" dirty="0" smtClean="0">
                                <a:latin typeface="Cambria Math" panose="02040503050406030204" pitchFamily="18" charset="0"/>
                              </a:rPr>
                              <m:t>0</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𝐺</m:t>
                            </m:r>
                          </m:e>
                          <m:sub>
                            <m:r>
                              <a:rPr lang="de-DE" b="0" i="1" dirty="0" smtClean="0">
                                <a:latin typeface="Cambria Math" panose="02040503050406030204" pitchFamily="18" charset="0"/>
                                <a:ea typeface="Cambria Math" panose="02040503050406030204" pitchFamily="18" charset="0"/>
                              </a:rPr>
                              <m:t>→</m:t>
                            </m:r>
                          </m:sub>
                        </m:sSub>
                      </m:e>
                    </m:d>
                  </m:oMath>
                </a14:m>
                <a:r>
                  <a:rPr lang="en-GB" dirty="0"/>
                  <a:t> and number </a:t>
                </a:r>
                <a14:m>
                  <m:oMath xmlns:m="http://schemas.openxmlformats.org/officeDocument/2006/math">
                    <m:r>
                      <a:rPr lang="en-GB" i="1" smtClean="0">
                        <a:latin typeface="Cambria Math" panose="02040503050406030204" pitchFamily="18" charset="0"/>
                      </a:rPr>
                      <m:t>𝑇</m:t>
                    </m:r>
                  </m:oMath>
                </a14:m>
                <a:endParaRPr lang="de-DE" dirty="0"/>
              </a:p>
              <a:p>
                <a:pPr marL="0" indent="0">
                  <a:buNone/>
                </a:pPr>
                <a:endParaRPr lang="de-DE" sz="100" dirty="0"/>
              </a:p>
              <a:p>
                <a:pPr marL="457200" lvl="1"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i="1">
                              <a:latin typeface="Cambria Math" panose="02040503050406030204" pitchFamily="18" charset="0"/>
                            </a:rPr>
                            <m:t>0:</m:t>
                          </m:r>
                          <m:r>
                            <a:rPr lang="de-DE" i="1">
                              <a:latin typeface="Cambria Math" panose="02040503050406030204" pitchFamily="18" charset="0"/>
                            </a:rPr>
                            <m:t>𝑇</m:t>
                          </m:r>
                        </m:sub>
                      </m:sSub>
                      <m:r>
                        <a:rPr lang="de-DE" i="1">
                          <a:latin typeface="Cambria Math" panose="02040503050406030204" pitchFamily="18" charset="0"/>
                        </a:rPr>
                        <m:t>=</m:t>
                      </m:r>
                      <m:r>
                        <a:rPr lang="en-GB" i="1">
                          <a:latin typeface="Cambria Math" panose="02040503050406030204" pitchFamily="18" charset="0"/>
                        </a:rPr>
                        <m:t>𝑢𝑛𝑟𝑜𝑙𝑙</m:t>
                      </m:r>
                      <m:d>
                        <m:dPr>
                          <m:ctrlPr>
                            <a:rPr lang="en-GB" i="1">
                              <a:latin typeface="Cambria Math" panose="02040503050406030204" pitchFamily="18" charset="0"/>
                            </a:rPr>
                          </m:ctrlPr>
                        </m:dPr>
                        <m:e>
                          <m:r>
                            <a:rPr lang="en-GB" i="1">
                              <a:latin typeface="Cambria Math" panose="02040503050406030204" pitchFamily="18" charset="0"/>
                            </a:rPr>
                            <m:t>𝐺</m:t>
                          </m:r>
                          <m:r>
                            <a:rPr lang="en-GB" i="1">
                              <a:latin typeface="Cambria Math" panose="02040503050406030204" pitchFamily="18" charset="0"/>
                            </a:rPr>
                            <m:t>,</m:t>
                          </m:r>
                          <m:r>
                            <a:rPr lang="en-GB" i="1">
                              <a:latin typeface="Cambria Math" panose="02040503050406030204" pitchFamily="18" charset="0"/>
                            </a:rPr>
                            <m:t>𝑇</m:t>
                          </m:r>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nary>
                        <m:naryPr>
                          <m:chr m:val="⋃"/>
                          <m:ctrlPr>
                            <a:rPr lang="en-GB" i="1">
                              <a:latin typeface="Cambria Math" panose="02040503050406030204" pitchFamily="18" charset="0"/>
                              <a:ea typeface="Cambria Math" panose="02040503050406030204" pitchFamily="18" charset="0"/>
                            </a:rPr>
                          </m:ctrlPr>
                        </m:naryPr>
                        <m:sub>
                          <m:r>
                            <a:rPr lang="de-DE" i="1" dirty="0">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𝑇</m:t>
                          </m:r>
                        </m:sup>
                        <m:e>
                          <m:sSubSup>
                            <m:sSubSupPr>
                              <m:ctrlPr>
                                <a:rPr lang="en-GB" i="1">
                                  <a:latin typeface="Cambria Math" panose="02040503050406030204" pitchFamily="18" charset="0"/>
                                </a:rPr>
                              </m:ctrlPr>
                            </m:sSubSup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𝑟𝑒𝑝𝑙𝑎𝑐𝑒𝑑</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𝑏𝑦</m:t>
                              </m:r>
                              <m:r>
                                <a:rPr lang="de-DE" i="1">
                                  <a:latin typeface="Cambria Math" panose="02040503050406030204" pitchFamily="18" charset="0"/>
                                  <a:ea typeface="Cambria Math" panose="02040503050406030204" pitchFamily="18" charset="0"/>
                                </a:rPr>
                                <m:t> </m:t>
                              </m:r>
                              <m:r>
                                <a:rPr lang="de-DE" i="1" dirty="0">
                                  <a:latin typeface="Cambria Math" panose="02040503050406030204" pitchFamily="18" charset="0"/>
                                  <a:ea typeface="Cambria Math" panose="02040503050406030204" pitchFamily="18" charset="0"/>
                                </a:rPr>
                                <m:t>𝜏</m:t>
                              </m:r>
                            </m:sub>
                            <m:sup>
                              <m:r>
                                <a:rPr lang="en-GB" i="1">
                                  <a:latin typeface="Cambria Math" panose="02040503050406030204" pitchFamily="18" charset="0"/>
                                  <a:ea typeface="Cambria Math" panose="02040503050406030204" pitchFamily="18" charset="0"/>
                                </a:rPr>
                                <m:t>1.5</m:t>
                              </m:r>
                            </m:sup>
                          </m:sSubSup>
                        </m:e>
                      </m:nary>
                    </m:oMath>
                  </m:oMathPara>
                </a14:m>
                <a:endParaRPr lang="en-GB" dirty="0"/>
              </a:p>
              <a:p>
                <a:pPr lvl="1"/>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i="1">
                            <a:latin typeface="Cambria Math" panose="02040503050406030204" pitchFamily="18" charset="0"/>
                          </a:rPr>
                          <m:t>0:</m:t>
                        </m:r>
                        <m:r>
                          <a:rPr lang="de-DE" i="1">
                            <a:latin typeface="Cambria Math" panose="02040503050406030204" pitchFamily="18" charset="0"/>
                          </a:rPr>
                          <m:t>𝑇</m:t>
                        </m:r>
                      </m:sub>
                    </m:sSub>
                  </m:oMath>
                </a14:m>
                <a:r>
                  <a:rPr lang="en-GB" dirty="0"/>
                  <a:t> is a standard PM as defined before</a:t>
                </a:r>
              </a:p>
            </p:txBody>
          </p:sp>
        </mc:Choice>
        <mc:Fallback xmlns="">
          <p:sp>
            <p:nvSpPr>
              <p:cNvPr id="3" name="Content Placeholder 2">
                <a:extLst>
                  <a:ext uri="{FF2B5EF4-FFF2-40B4-BE49-F238E27FC236}">
                    <a16:creationId xmlns:a16="http://schemas.microsoft.com/office/drawing/2014/main" id="{9C8AB0DB-2BEC-D745-BFEB-2F069EAE0499}"/>
                  </a:ext>
                </a:extLst>
              </p:cNvPr>
              <p:cNvSpPr>
                <a:spLocks noGrp="1" noRot="1" noChangeAspect="1" noMove="1" noResize="1" noEditPoints="1" noAdjustHandles="1" noChangeArrowheads="1" noChangeShapeType="1" noTextEdit="1"/>
              </p:cNvSpPr>
              <p:nvPr>
                <p:ph idx="1"/>
              </p:nvPr>
            </p:nvSpPr>
            <p:spPr>
              <a:blipFill>
                <a:blip r:embed="rId2"/>
                <a:stretch>
                  <a:fillRect l="-1447" t="-1768" b="-1313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BFF38C9-4677-AE4B-A076-1EE414E42F88}"/>
              </a:ext>
            </a:extLst>
          </p:cNvPr>
          <p:cNvSpPr>
            <a:spLocks noGrp="1"/>
          </p:cNvSpPr>
          <p:nvPr>
            <p:ph type="sldNum" sz="quarter" idx="12"/>
          </p:nvPr>
        </p:nvSpPr>
        <p:spPr/>
        <p:txBody>
          <a:bodyPr/>
          <a:lstStyle/>
          <a:p>
            <a:fld id="{67C9959E-8E6B-B04C-9955-EA096F41CA7A}" type="slidenum">
              <a:rPr lang="en-GB" smtClean="0"/>
              <a:t>16</a:t>
            </a:fld>
            <a:endParaRPr lang="en-GB"/>
          </a:p>
        </p:txBody>
      </p:sp>
    </p:spTree>
    <p:extLst>
      <p:ext uri="{BB962C8B-B14F-4D97-AF65-F5344CB8AC3E}">
        <p14:creationId xmlns:p14="http://schemas.microsoft.com/office/powerpoint/2010/main" val="132679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1CE6193-7432-D848-B501-FDAC9E395573}"/>
                  </a:ext>
                </a:extLst>
              </p:cNvPr>
              <p:cNvSpPr>
                <a:spLocks noGrp="1"/>
              </p:cNvSpPr>
              <p:nvPr>
                <p:ph type="title"/>
              </p:nvPr>
            </p:nvSpPr>
            <p:spPr>
              <a:xfrm>
                <a:off x="628650" y="260986"/>
                <a:ext cx="8086636" cy="717866"/>
              </a:xfrm>
            </p:spPr>
            <p:txBody>
              <a:bodyPr>
                <a:normAutofit/>
              </a:bodyPr>
              <a:lstStyle/>
              <a:p>
                <a:r>
                  <a:rPr lang="en-GB" dirty="0"/>
                  <a:t>Unrolling a PDM: Example – </a:t>
                </a:r>
                <a14:m>
                  <m:oMath xmlns:m="http://schemas.openxmlformats.org/officeDocument/2006/math">
                    <m:r>
                      <a:rPr lang="en-GB" i="1" dirty="0" smtClean="0">
                        <a:latin typeface="Cambria Math" panose="02040503050406030204" pitchFamily="18" charset="0"/>
                      </a:rPr>
                      <m:t>𝑇</m:t>
                    </m:r>
                    <m:r>
                      <a:rPr lang="de-DE" b="0" i="1" dirty="0" smtClean="0">
                        <a:latin typeface="Cambria Math" panose="02040503050406030204" pitchFamily="18" charset="0"/>
                      </a:rPr>
                      <m:t>=2</m:t>
                    </m:r>
                  </m:oMath>
                </a14:m>
                <a:endParaRPr lang="en-GB" dirty="0"/>
              </a:p>
            </p:txBody>
          </p:sp>
        </mc:Choice>
        <mc:Fallback xmlns="">
          <p:sp>
            <p:nvSpPr>
              <p:cNvPr id="2" name="Title 1">
                <a:extLst>
                  <a:ext uri="{FF2B5EF4-FFF2-40B4-BE49-F238E27FC236}">
                    <a16:creationId xmlns:a16="http://schemas.microsoft.com/office/drawing/2014/main" id="{E1CE6193-7432-D848-B501-FDAC9E395573}"/>
                  </a:ext>
                </a:extLst>
              </p:cNvPr>
              <p:cNvSpPr>
                <a:spLocks noGrp="1" noRot="1" noChangeAspect="1" noMove="1" noResize="1" noEditPoints="1" noAdjustHandles="1" noChangeArrowheads="1" noChangeShapeType="1" noTextEdit="1"/>
              </p:cNvSpPr>
              <p:nvPr>
                <p:ph type="title"/>
              </p:nvPr>
            </p:nvSpPr>
            <p:spPr>
              <a:xfrm>
                <a:off x="628650" y="260986"/>
                <a:ext cx="8086636" cy="717866"/>
              </a:xfrm>
              <a:blipFill>
                <a:blip r:embed="rId2"/>
                <a:stretch>
                  <a:fillRect l="-3140" t="-24561"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8AB0DB-2BEC-D745-BFEB-2F069EAE0499}"/>
                  </a:ext>
                </a:extLst>
              </p:cNvPr>
              <p:cNvSpPr>
                <a:spLocks noGrp="1"/>
              </p:cNvSpPr>
              <p:nvPr>
                <p:ph idx="1"/>
              </p:nvPr>
            </p:nvSpPr>
            <p:spPr/>
            <p:txBody>
              <a:bodyPr>
                <a:normAutofit/>
              </a:bodyPr>
              <a:lstStyle/>
              <a:p>
                <a:pPr marL="0" indent="0">
                  <a:buNone/>
                </a:pPr>
                <a:endParaRPr lang="de-DE" sz="100" dirty="0"/>
              </a:p>
              <a:p>
                <a:pPr marL="457200" lvl="1"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i="1">
                              <a:latin typeface="Cambria Math" panose="02040503050406030204" pitchFamily="18" charset="0"/>
                            </a:rPr>
                            <m:t>0:</m:t>
                          </m:r>
                          <m:r>
                            <a:rPr lang="de-DE" b="0" i="1" smtClean="0">
                              <a:latin typeface="Cambria Math" panose="02040503050406030204" pitchFamily="18" charset="0"/>
                            </a:rPr>
                            <m:t>2</m:t>
                          </m:r>
                        </m:sub>
                      </m:sSub>
                      <m:r>
                        <a:rPr lang="de-DE" i="1">
                          <a:latin typeface="Cambria Math" panose="02040503050406030204" pitchFamily="18" charset="0"/>
                        </a:rPr>
                        <m:t>=</m:t>
                      </m:r>
                      <m:r>
                        <a:rPr lang="en-GB" i="1">
                          <a:latin typeface="Cambria Math" panose="02040503050406030204" pitchFamily="18" charset="0"/>
                        </a:rPr>
                        <m:t>𝑢𝑛𝑟𝑜𝑙𝑙</m:t>
                      </m:r>
                      <m:d>
                        <m:dPr>
                          <m:ctrlPr>
                            <a:rPr lang="en-GB" i="1">
                              <a:latin typeface="Cambria Math" panose="02040503050406030204" pitchFamily="18" charset="0"/>
                            </a:rPr>
                          </m:ctrlPr>
                        </m:dPr>
                        <m:e>
                          <m:r>
                            <a:rPr lang="en-GB" i="1">
                              <a:latin typeface="Cambria Math" panose="02040503050406030204" pitchFamily="18" charset="0"/>
                            </a:rPr>
                            <m:t>𝐺</m:t>
                          </m:r>
                          <m:r>
                            <a:rPr lang="en-GB" i="1">
                              <a:latin typeface="Cambria Math" panose="02040503050406030204" pitchFamily="18" charset="0"/>
                            </a:rPr>
                            <m:t>,2</m:t>
                          </m:r>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nary>
                        <m:naryPr>
                          <m:chr m:val="⋃"/>
                          <m:ctrlPr>
                            <a:rPr lang="en-GB" i="1">
                              <a:latin typeface="Cambria Math" panose="02040503050406030204" pitchFamily="18" charset="0"/>
                              <a:ea typeface="Cambria Math" panose="02040503050406030204" pitchFamily="18" charset="0"/>
                            </a:rPr>
                          </m:ctrlPr>
                        </m:naryPr>
                        <m:sub>
                          <m:r>
                            <a:rPr lang="de-DE" i="1" dirty="0">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2</m:t>
                          </m:r>
                        </m:sup>
                        <m:e>
                          <m:sSubSup>
                            <m:sSubSupPr>
                              <m:ctrlPr>
                                <a:rPr lang="en-GB" i="1">
                                  <a:latin typeface="Cambria Math" panose="02040503050406030204" pitchFamily="18" charset="0"/>
                                </a:rPr>
                              </m:ctrlPr>
                            </m:sSubSup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𝑟𝑒𝑝𝑙𝑎𝑐𝑒𝑑</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𝑏𝑦</m:t>
                              </m:r>
                              <m:r>
                                <a:rPr lang="de-DE" i="1">
                                  <a:latin typeface="Cambria Math" panose="02040503050406030204" pitchFamily="18" charset="0"/>
                                  <a:ea typeface="Cambria Math" panose="02040503050406030204" pitchFamily="18" charset="0"/>
                                </a:rPr>
                                <m:t> </m:t>
                              </m:r>
                              <m:r>
                                <a:rPr lang="de-DE" i="1" dirty="0">
                                  <a:latin typeface="Cambria Math" panose="02040503050406030204" pitchFamily="18" charset="0"/>
                                  <a:ea typeface="Cambria Math" panose="02040503050406030204" pitchFamily="18" charset="0"/>
                                </a:rPr>
                                <m:t>𝜏</m:t>
                              </m:r>
                            </m:sub>
                            <m:sup>
                              <m:r>
                                <a:rPr lang="en-GB" i="1">
                                  <a:latin typeface="Cambria Math" panose="02040503050406030204" pitchFamily="18" charset="0"/>
                                  <a:ea typeface="Cambria Math" panose="02040503050406030204" pitchFamily="18" charset="0"/>
                                </a:rPr>
                                <m:t>1.5</m:t>
                              </m:r>
                            </m:sup>
                          </m:sSubSup>
                        </m:e>
                      </m:nary>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9C8AB0DB-2BEC-D745-BFEB-2F069EAE0499}"/>
                  </a:ext>
                </a:extLst>
              </p:cNvPr>
              <p:cNvSpPr>
                <a:spLocks noGrp="1" noRot="1" noChangeAspect="1" noMove="1" noResize="1" noEditPoints="1" noAdjustHandles="1" noChangeArrowheads="1" noChangeShapeType="1" noTextEdit="1"/>
              </p:cNvSpPr>
              <p:nvPr>
                <p:ph idx="1"/>
              </p:nvPr>
            </p:nvSpPr>
            <p:spPr>
              <a:blipFill>
                <a:blip r:embed="rId3"/>
                <a:stretch>
                  <a:fillRect t="-239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BFF38C9-4677-AE4B-A076-1EE414E42F88}"/>
              </a:ext>
            </a:extLst>
          </p:cNvPr>
          <p:cNvSpPr>
            <a:spLocks noGrp="1"/>
          </p:cNvSpPr>
          <p:nvPr>
            <p:ph type="sldNum" sz="quarter" idx="12"/>
          </p:nvPr>
        </p:nvSpPr>
        <p:spPr/>
        <p:txBody>
          <a:bodyPr/>
          <a:lstStyle/>
          <a:p>
            <a:fld id="{67C9959E-8E6B-B04C-9955-EA096F41CA7A}" type="slidenum">
              <a:rPr lang="en-GB" smtClean="0"/>
              <a:t>17</a:t>
            </a:fld>
            <a:endParaRPr lang="en-GB"/>
          </a:p>
        </p:txBody>
      </p:sp>
      <p:grpSp>
        <p:nvGrpSpPr>
          <p:cNvPr id="5" name="Group 4">
            <a:extLst>
              <a:ext uri="{FF2B5EF4-FFF2-40B4-BE49-F238E27FC236}">
                <a16:creationId xmlns:a16="http://schemas.microsoft.com/office/drawing/2014/main" id="{45F8CF10-82FA-164F-8D83-2C85D8EED05E}"/>
              </a:ext>
            </a:extLst>
          </p:cNvPr>
          <p:cNvGrpSpPr/>
          <p:nvPr/>
        </p:nvGrpSpPr>
        <p:grpSpPr>
          <a:xfrm>
            <a:off x="395023" y="2170144"/>
            <a:ext cx="4418021" cy="1811122"/>
            <a:chOff x="2349570" y="2239188"/>
            <a:chExt cx="4418021" cy="1811122"/>
          </a:xfrm>
        </p:grpSpPr>
        <p:sp>
          <p:nvSpPr>
            <p:cNvPr id="6" name="Rectangle 5">
              <a:extLst>
                <a:ext uri="{FF2B5EF4-FFF2-40B4-BE49-F238E27FC236}">
                  <a16:creationId xmlns:a16="http://schemas.microsoft.com/office/drawing/2014/main" id="{1B069295-C5CC-EB42-8D49-37CB30C1EB21}"/>
                </a:ext>
              </a:extLst>
            </p:cNvPr>
            <p:cNvSpPr/>
            <p:nvPr/>
          </p:nvSpPr>
          <p:spPr>
            <a:xfrm>
              <a:off x="2349570" y="2239188"/>
              <a:ext cx="4418021" cy="1811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 name="Group 6">
              <a:extLst>
                <a:ext uri="{FF2B5EF4-FFF2-40B4-BE49-F238E27FC236}">
                  <a16:creationId xmlns:a16="http://schemas.microsoft.com/office/drawing/2014/main" id="{8BC7E3AC-FEBE-AE4F-9E15-CB3CFBDEF890}"/>
                </a:ext>
              </a:extLst>
            </p:cNvPr>
            <p:cNvGrpSpPr/>
            <p:nvPr/>
          </p:nvGrpSpPr>
          <p:grpSpPr>
            <a:xfrm>
              <a:off x="2403536" y="2271506"/>
              <a:ext cx="4244687" cy="1762236"/>
              <a:chOff x="2426602" y="1448798"/>
              <a:chExt cx="4244687" cy="1762236"/>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4C3A4A5-453D-964C-933F-4B25C58F451D}"/>
                      </a:ext>
                    </a:extLst>
                  </p:cNvPr>
                  <p:cNvSpPr txBox="1"/>
                  <p:nvPr/>
                </p:nvSpPr>
                <p:spPr>
                  <a:xfrm>
                    <a:off x="2825196" y="2815034"/>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b="0" i="1" smtClean="0">
                                  <a:latin typeface="Cambria Math" panose="02040503050406030204" pitchFamily="18" charset="0"/>
                                </a:rPr>
                                <m:t>0</m:t>
                              </m:r>
                            </m:sub>
                          </m:sSub>
                        </m:oMath>
                      </m:oMathPara>
                    </a14:m>
                    <a:endParaRPr lang="en-GB" baseline="-25000" dirty="0"/>
                  </a:p>
                </p:txBody>
              </p:sp>
            </mc:Choice>
            <mc:Fallback xmlns="">
              <p:sp>
                <p:nvSpPr>
                  <p:cNvPr id="8" name="TextBox 7">
                    <a:extLst>
                      <a:ext uri="{FF2B5EF4-FFF2-40B4-BE49-F238E27FC236}">
                        <a16:creationId xmlns:a16="http://schemas.microsoft.com/office/drawing/2014/main" id="{34C3A4A5-453D-964C-933F-4B25C58F451D}"/>
                      </a:ext>
                    </a:extLst>
                  </p:cNvPr>
                  <p:cNvSpPr txBox="1">
                    <a:spLocks noRot="1" noChangeAspect="1" noMove="1" noResize="1" noEditPoints="1" noAdjustHandles="1" noChangeArrowheads="1" noChangeShapeType="1" noTextEdit="1"/>
                  </p:cNvSpPr>
                  <p:nvPr/>
                </p:nvSpPr>
                <p:spPr>
                  <a:xfrm>
                    <a:off x="2825196" y="2815034"/>
                    <a:ext cx="1898399" cy="396000"/>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9" name="Straight Connector 8">
                <a:extLst>
                  <a:ext uri="{FF2B5EF4-FFF2-40B4-BE49-F238E27FC236}">
                    <a16:creationId xmlns:a16="http://schemas.microsoft.com/office/drawing/2014/main" id="{63B4F524-AA3B-5D42-8897-D3F62DAEDC57}"/>
                  </a:ext>
                </a:extLst>
              </p:cNvPr>
              <p:cNvCxnSpPr>
                <a:cxnSpLocks/>
                <a:stCxn id="8" idx="0"/>
                <a:endCxn id="26" idx="2"/>
              </p:cNvCxnSpPr>
              <p:nvPr/>
            </p:nvCxnSpPr>
            <p:spPr>
              <a:xfrm flipV="1">
                <a:off x="3774396" y="2575837"/>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5F01056-14E9-6A4B-A244-DFA2503B152F}"/>
                  </a:ext>
                </a:extLst>
              </p:cNvPr>
              <p:cNvCxnSpPr>
                <a:cxnSpLocks/>
                <a:stCxn id="26" idx="0"/>
                <a:endCxn id="15" idx="4"/>
              </p:cNvCxnSpPr>
              <p:nvPr/>
            </p:nvCxnSpPr>
            <p:spPr>
              <a:xfrm flipH="1" flipV="1">
                <a:off x="3774395" y="1844798"/>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C6CB43-7322-6142-B460-7DE835FD30C9}"/>
                  </a:ext>
                </a:extLst>
              </p:cNvPr>
              <p:cNvCxnSpPr>
                <a:cxnSpLocks/>
                <a:stCxn id="15" idx="4"/>
                <a:endCxn id="30" idx="0"/>
              </p:cNvCxnSpPr>
              <p:nvPr/>
            </p:nvCxnSpPr>
            <p:spPr>
              <a:xfrm>
                <a:off x="3774395" y="1844798"/>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12F039B-D8E3-AB43-A279-1F2B4772F509}"/>
                  </a:ext>
                </a:extLst>
              </p:cNvPr>
              <p:cNvCxnSpPr>
                <a:cxnSpLocks/>
                <a:stCxn id="16" idx="0"/>
                <a:endCxn id="30" idx="2"/>
              </p:cNvCxnSpPr>
              <p:nvPr/>
            </p:nvCxnSpPr>
            <p:spPr>
              <a:xfrm flipV="1">
                <a:off x="5592314" y="2574038"/>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6F8449-471D-7542-9F38-F118F69D9D6A}"/>
                  </a:ext>
                </a:extLst>
              </p:cNvPr>
              <p:cNvCxnSpPr>
                <a:cxnSpLocks/>
                <a:stCxn id="30" idx="0"/>
                <a:endCxn id="14" idx="4"/>
              </p:cNvCxnSpPr>
              <p:nvPr/>
            </p:nvCxnSpPr>
            <p:spPr>
              <a:xfrm flipH="1" flipV="1">
                <a:off x="5591289" y="2141573"/>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464CF54-8F5B-2549-A33D-1C2881943112}"/>
                      </a:ext>
                    </a:extLst>
                  </p:cNvPr>
                  <p:cNvSpPr txBox="1"/>
                  <p:nvPr/>
                </p:nvSpPr>
                <p:spPr>
                  <a:xfrm>
                    <a:off x="4511289" y="1745573"/>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b="0" i="1" smtClean="0">
                                  <a:latin typeface="Cambria Math" panose="02040503050406030204" pitchFamily="18" charset="0"/>
                                </a:rPr>
                                <m:t>0</m:t>
                              </m:r>
                            </m:sub>
                          </m:sSub>
                        </m:oMath>
                      </m:oMathPara>
                    </a14:m>
                    <a:endParaRPr lang="en-GB" dirty="0"/>
                  </a:p>
                </p:txBody>
              </p:sp>
            </mc:Choice>
            <mc:Fallback xmlns="">
              <p:sp>
                <p:nvSpPr>
                  <p:cNvPr id="14" name="TextBox 13">
                    <a:extLst>
                      <a:ext uri="{FF2B5EF4-FFF2-40B4-BE49-F238E27FC236}">
                        <a16:creationId xmlns:a16="http://schemas.microsoft.com/office/drawing/2014/main" id="{1464CF54-8F5B-2549-A33D-1C2881943112}"/>
                      </a:ext>
                    </a:extLst>
                  </p:cNvPr>
                  <p:cNvSpPr txBox="1">
                    <a:spLocks noRot="1" noChangeAspect="1" noMove="1" noResize="1" noEditPoints="1" noAdjustHandles="1" noChangeArrowheads="1" noChangeShapeType="1" noTextEdit="1"/>
                  </p:cNvSpPr>
                  <p:nvPr/>
                </p:nvSpPr>
                <p:spPr>
                  <a:xfrm>
                    <a:off x="4511289" y="1745573"/>
                    <a:ext cx="2160000" cy="396000"/>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DD20393-B575-C144-9181-0147561B6A35}"/>
                      </a:ext>
                    </a:extLst>
                  </p:cNvPr>
                  <p:cNvSpPr txBox="1"/>
                  <p:nvPr/>
                </p:nvSpPr>
                <p:spPr>
                  <a:xfrm>
                    <a:off x="3220515" y="1448798"/>
                    <a:ext cx="110776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𝐸𝑝𝑖𝑑</m:t>
                              </m:r>
                            </m:e>
                            <m:sub>
                              <m:r>
                                <a:rPr lang="de-DE" b="0" i="1" smtClean="0">
                                  <a:latin typeface="Cambria Math" panose="02040503050406030204" pitchFamily="18" charset="0"/>
                                </a:rPr>
                                <m:t>0</m:t>
                              </m:r>
                            </m:sub>
                          </m:sSub>
                        </m:oMath>
                      </m:oMathPara>
                    </a14:m>
                    <a:endParaRPr lang="en-GB" dirty="0"/>
                  </a:p>
                </p:txBody>
              </p:sp>
            </mc:Choice>
            <mc:Fallback xmlns="">
              <p:sp>
                <p:nvSpPr>
                  <p:cNvPr id="15" name="TextBox 14">
                    <a:extLst>
                      <a:ext uri="{FF2B5EF4-FFF2-40B4-BE49-F238E27FC236}">
                        <a16:creationId xmlns:a16="http://schemas.microsoft.com/office/drawing/2014/main" id="{EDD20393-B575-C144-9181-0147561B6A35}"/>
                      </a:ext>
                    </a:extLst>
                  </p:cNvPr>
                  <p:cNvSpPr txBox="1">
                    <a:spLocks noRot="1" noChangeAspect="1" noMove="1" noResize="1" noEditPoints="1" noAdjustHandles="1" noChangeArrowheads="1" noChangeShapeType="1" noTextEdit="1"/>
                  </p:cNvSpPr>
                  <p:nvPr/>
                </p:nvSpPr>
                <p:spPr>
                  <a:xfrm>
                    <a:off x="3220515" y="1448798"/>
                    <a:ext cx="1107760" cy="396000"/>
                  </a:xfrm>
                  <a:prstGeom prst="ellipse">
                    <a:avLst/>
                  </a:prstGeom>
                  <a:blipFill>
                    <a:blip r:embed="rId6"/>
                    <a:stretch>
                      <a:fillRect b="-294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2493F85-1466-C44E-9808-006C26716762}"/>
                      </a:ext>
                    </a:extLst>
                  </p:cNvPr>
                  <p:cNvSpPr txBox="1"/>
                  <p:nvPr/>
                </p:nvSpPr>
                <p:spPr>
                  <a:xfrm>
                    <a:off x="4774385" y="2810988"/>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b="0" i="1" smtClean="0">
                                  <a:latin typeface="Cambria Math" panose="02040503050406030204" pitchFamily="18" charset="0"/>
                                </a:rPr>
                                <m:t>0</m:t>
                              </m:r>
                            </m:sub>
                          </m:sSub>
                        </m:oMath>
                      </m:oMathPara>
                    </a14:m>
                    <a:endParaRPr lang="en-GB" baseline="-25000" dirty="0"/>
                  </a:p>
                </p:txBody>
              </p:sp>
            </mc:Choice>
            <mc:Fallback xmlns="">
              <p:sp>
                <p:nvSpPr>
                  <p:cNvPr id="16" name="TextBox 15">
                    <a:extLst>
                      <a:ext uri="{FF2B5EF4-FFF2-40B4-BE49-F238E27FC236}">
                        <a16:creationId xmlns:a16="http://schemas.microsoft.com/office/drawing/2014/main" id="{A2493F85-1466-C44E-9808-006C26716762}"/>
                      </a:ext>
                    </a:extLst>
                  </p:cNvPr>
                  <p:cNvSpPr txBox="1">
                    <a:spLocks noRot="1" noChangeAspect="1" noMove="1" noResize="1" noEditPoints="1" noAdjustHandles="1" noChangeArrowheads="1" noChangeShapeType="1" noTextEdit="1"/>
                  </p:cNvSpPr>
                  <p:nvPr/>
                </p:nvSpPr>
                <p:spPr>
                  <a:xfrm>
                    <a:off x="4774385" y="2810988"/>
                    <a:ext cx="1635858" cy="380587"/>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17" name="Straight Connector 16">
                <a:extLst>
                  <a:ext uri="{FF2B5EF4-FFF2-40B4-BE49-F238E27FC236}">
                    <a16:creationId xmlns:a16="http://schemas.microsoft.com/office/drawing/2014/main" id="{2B580B92-6FD5-A940-B2E4-9D2A57ADED7F}"/>
                  </a:ext>
                </a:extLst>
              </p:cNvPr>
              <p:cNvCxnSpPr>
                <a:cxnSpLocks/>
                <a:stCxn id="26" idx="2"/>
                <a:endCxn id="16" idx="0"/>
              </p:cNvCxnSpPr>
              <p:nvPr/>
            </p:nvCxnSpPr>
            <p:spPr>
              <a:xfrm>
                <a:off x="3775862" y="2575837"/>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76EB6BA-98E5-C54B-B4EA-098812D19195}"/>
                  </a:ext>
                </a:extLst>
              </p:cNvPr>
              <p:cNvGrpSpPr/>
              <p:nvPr/>
            </p:nvGrpSpPr>
            <p:grpSpPr>
              <a:xfrm>
                <a:off x="5481117" y="2316663"/>
                <a:ext cx="558009" cy="304368"/>
                <a:chOff x="5481117" y="2316663"/>
                <a:chExt cx="558009" cy="304368"/>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6E5B2CC-3528-5046-A42C-35D013F7F013}"/>
                        </a:ext>
                      </a:extLst>
                    </p:cNvPr>
                    <p:cNvSpPr txBox="1"/>
                    <p:nvPr/>
                  </p:nvSpPr>
                  <p:spPr>
                    <a:xfrm>
                      <a:off x="5733850" y="2316663"/>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3</m:t>
                                </m:r>
                              </m:sup>
                            </m:sSubSup>
                          </m:oMath>
                        </m:oMathPara>
                      </a14:m>
                      <a:endParaRPr lang="en-GB" dirty="0"/>
                    </a:p>
                  </p:txBody>
                </p:sp>
              </mc:Choice>
              <mc:Fallback xmlns="">
                <p:sp>
                  <p:nvSpPr>
                    <p:cNvPr id="28" name="TextBox 27">
                      <a:extLst>
                        <a:ext uri="{FF2B5EF4-FFF2-40B4-BE49-F238E27FC236}">
                          <a16:creationId xmlns:a16="http://schemas.microsoft.com/office/drawing/2014/main" id="{26E5B2CC-3528-5046-A42C-35D013F7F013}"/>
                        </a:ext>
                      </a:extLst>
                    </p:cNvPr>
                    <p:cNvSpPr txBox="1">
                      <a:spLocks noRot="1" noChangeAspect="1" noMove="1" noResize="1" noEditPoints="1" noAdjustHandles="1" noChangeArrowheads="1" noChangeShapeType="1" noTextEdit="1"/>
                    </p:cNvSpPr>
                    <p:nvPr/>
                  </p:nvSpPr>
                  <p:spPr>
                    <a:xfrm>
                      <a:off x="5733850" y="2316663"/>
                      <a:ext cx="305276" cy="283860"/>
                    </a:xfrm>
                    <a:prstGeom prst="rect">
                      <a:avLst/>
                    </a:prstGeom>
                    <a:blipFill>
                      <a:blip r:embed="rId8"/>
                      <a:stretch>
                        <a:fillRect l="-16000" r="-4000" b="-26087"/>
                      </a:stretch>
                    </a:blipFill>
                  </p:spPr>
                  <p:txBody>
                    <a:bodyPr/>
                    <a:lstStyle/>
                    <a:p>
                      <a:r>
                        <a:rPr lang="en-GB">
                          <a:noFill/>
                        </a:rPr>
                        <a:t> </a:t>
                      </a:r>
                    </a:p>
                  </p:txBody>
                </p:sp>
              </mc:Fallback>
            </mc:AlternateContent>
            <p:sp>
              <p:nvSpPr>
                <p:cNvPr id="29" name="Rectangle 28">
                  <a:extLst>
                    <a:ext uri="{FF2B5EF4-FFF2-40B4-BE49-F238E27FC236}">
                      <a16:creationId xmlns:a16="http://schemas.microsoft.com/office/drawing/2014/main" id="{3D42614A-2930-9C49-AB9F-03FFC56E5470}"/>
                    </a:ext>
                  </a:extLst>
                </p:cNvPr>
                <p:cNvSpPr/>
                <p:nvPr/>
              </p:nvSpPr>
              <p:spPr>
                <a:xfrm>
                  <a:off x="5481117" y="239123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B7AEE7BD-9D0F-5044-933C-A1796FCE3AC3}"/>
                    </a:ext>
                  </a:extLst>
                </p:cNvPr>
                <p:cNvSpPr/>
                <p:nvPr/>
              </p:nvSpPr>
              <p:spPr>
                <a:xfrm>
                  <a:off x="5520314" y="243003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AB0BB497-7F4F-9740-A398-383A47A829F9}"/>
                    </a:ext>
                  </a:extLst>
                </p:cNvPr>
                <p:cNvSpPr/>
                <p:nvPr/>
              </p:nvSpPr>
              <p:spPr>
                <a:xfrm>
                  <a:off x="5562951" y="247703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9" name="Group 18">
                <a:extLst>
                  <a:ext uri="{FF2B5EF4-FFF2-40B4-BE49-F238E27FC236}">
                    <a16:creationId xmlns:a16="http://schemas.microsoft.com/office/drawing/2014/main" id="{CE7F6BD2-E78A-164B-8CBF-3CAD54961668}"/>
                  </a:ext>
                </a:extLst>
              </p:cNvPr>
              <p:cNvGrpSpPr/>
              <p:nvPr/>
            </p:nvGrpSpPr>
            <p:grpSpPr>
              <a:xfrm>
                <a:off x="3660955" y="2321376"/>
                <a:ext cx="531271" cy="298747"/>
                <a:chOff x="3660955" y="2321376"/>
                <a:chExt cx="531271" cy="298747"/>
              </a:xfrm>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AB9A1D4-CA85-8A4D-B76A-D2B2D902E97F}"/>
                        </a:ext>
                      </a:extLst>
                    </p:cNvPr>
                    <p:cNvSpPr txBox="1"/>
                    <p:nvPr/>
                  </p:nvSpPr>
                  <p:spPr>
                    <a:xfrm>
                      <a:off x="3886950" y="2321376"/>
                      <a:ext cx="305276"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2</m:t>
                                </m:r>
                              </m:sup>
                            </m:sSubSup>
                          </m:oMath>
                        </m:oMathPara>
                      </a14:m>
                      <a:endParaRPr lang="en-GB" dirty="0"/>
                    </a:p>
                  </p:txBody>
                </p:sp>
              </mc:Choice>
              <mc:Fallback xmlns="">
                <p:sp>
                  <p:nvSpPr>
                    <p:cNvPr id="24" name="TextBox 23">
                      <a:extLst>
                        <a:ext uri="{FF2B5EF4-FFF2-40B4-BE49-F238E27FC236}">
                          <a16:creationId xmlns:a16="http://schemas.microsoft.com/office/drawing/2014/main" id="{BAB9A1D4-CA85-8A4D-B76A-D2B2D902E97F}"/>
                        </a:ext>
                      </a:extLst>
                    </p:cNvPr>
                    <p:cNvSpPr txBox="1">
                      <a:spLocks noRot="1" noChangeAspect="1" noMove="1" noResize="1" noEditPoints="1" noAdjustHandles="1" noChangeArrowheads="1" noChangeShapeType="1" noTextEdit="1"/>
                    </p:cNvSpPr>
                    <p:nvPr/>
                  </p:nvSpPr>
                  <p:spPr>
                    <a:xfrm>
                      <a:off x="3886950" y="2321376"/>
                      <a:ext cx="305276" cy="282450"/>
                    </a:xfrm>
                    <a:prstGeom prst="rect">
                      <a:avLst/>
                    </a:prstGeom>
                    <a:blipFill>
                      <a:blip r:embed="rId9"/>
                      <a:stretch>
                        <a:fillRect l="-16000" r="-4000" b="-21739"/>
                      </a:stretch>
                    </a:blipFill>
                  </p:spPr>
                  <p:txBody>
                    <a:bodyPr/>
                    <a:lstStyle/>
                    <a:p>
                      <a:r>
                        <a:rPr lang="en-GB">
                          <a:noFill/>
                        </a:rPr>
                        <a:t> </a:t>
                      </a:r>
                    </a:p>
                  </p:txBody>
                </p:sp>
              </mc:Fallback>
            </mc:AlternateContent>
            <p:sp>
              <p:nvSpPr>
                <p:cNvPr id="25" name="Rectangle 24">
                  <a:extLst>
                    <a:ext uri="{FF2B5EF4-FFF2-40B4-BE49-F238E27FC236}">
                      <a16:creationId xmlns:a16="http://schemas.microsoft.com/office/drawing/2014/main" id="{5ABD6D82-E0B4-BB44-ABEC-CD414BBBD375}"/>
                    </a:ext>
                  </a:extLst>
                </p:cNvPr>
                <p:cNvSpPr/>
                <p:nvPr/>
              </p:nvSpPr>
              <p:spPr>
                <a:xfrm>
                  <a:off x="3660955" y="2385922"/>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1604383-8D67-864D-B272-38E66176F90B}"/>
                    </a:ext>
                  </a:extLst>
                </p:cNvPr>
                <p:cNvSpPr/>
                <p:nvPr/>
              </p:nvSpPr>
              <p:spPr>
                <a:xfrm>
                  <a:off x="3702062" y="2428237"/>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7D7DE8E-9851-4C44-85B0-93AA25C41162}"/>
                    </a:ext>
                  </a:extLst>
                </p:cNvPr>
                <p:cNvSpPr/>
                <p:nvPr/>
              </p:nvSpPr>
              <p:spPr>
                <a:xfrm>
                  <a:off x="3736941" y="247252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0" name="Straight Connector 19">
                <a:extLst>
                  <a:ext uri="{FF2B5EF4-FFF2-40B4-BE49-F238E27FC236}">
                    <a16:creationId xmlns:a16="http://schemas.microsoft.com/office/drawing/2014/main" id="{A933B154-34F4-F747-9861-BBAE1312EE8D}"/>
                  </a:ext>
                </a:extLst>
              </p:cNvPr>
              <p:cNvCxnSpPr>
                <a:cxnSpLocks/>
                <a:stCxn id="15" idx="2"/>
                <a:endCxn id="23" idx="3"/>
              </p:cNvCxnSpPr>
              <p:nvPr/>
            </p:nvCxnSpPr>
            <p:spPr>
              <a:xfrm flipH="1">
                <a:off x="2897196" y="1646798"/>
                <a:ext cx="323319" cy="13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6834D8C8-3459-584C-B11B-1307B322AFF6}"/>
                  </a:ext>
                </a:extLst>
              </p:cNvPr>
              <p:cNvGrpSpPr/>
              <p:nvPr/>
            </p:nvGrpSpPr>
            <p:grpSpPr>
              <a:xfrm>
                <a:off x="2426602" y="1478758"/>
                <a:ext cx="470594" cy="283860"/>
                <a:chOff x="2426602" y="1478758"/>
                <a:chExt cx="470594" cy="283860"/>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03C3351-911D-6C4B-906E-49678421A23E}"/>
                        </a:ext>
                      </a:extLst>
                    </p:cNvPr>
                    <p:cNvSpPr txBox="1"/>
                    <p:nvPr/>
                  </p:nvSpPr>
                  <p:spPr>
                    <a:xfrm>
                      <a:off x="2426602" y="1478758"/>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1</m:t>
                                </m:r>
                              </m:sup>
                            </m:sSubSup>
                          </m:oMath>
                        </m:oMathPara>
                      </a14:m>
                      <a:endParaRPr lang="en-GB" dirty="0"/>
                    </a:p>
                  </p:txBody>
                </p:sp>
              </mc:Choice>
              <mc:Fallback xmlns="">
                <p:sp>
                  <p:nvSpPr>
                    <p:cNvPr id="22" name="TextBox 21">
                      <a:extLst>
                        <a:ext uri="{FF2B5EF4-FFF2-40B4-BE49-F238E27FC236}">
                          <a16:creationId xmlns:a16="http://schemas.microsoft.com/office/drawing/2014/main" id="{403C3351-911D-6C4B-906E-49678421A23E}"/>
                        </a:ext>
                      </a:extLst>
                    </p:cNvPr>
                    <p:cNvSpPr txBox="1">
                      <a:spLocks noRot="1" noChangeAspect="1" noMove="1" noResize="1" noEditPoints="1" noAdjustHandles="1" noChangeArrowheads="1" noChangeShapeType="1" noTextEdit="1"/>
                    </p:cNvSpPr>
                    <p:nvPr/>
                  </p:nvSpPr>
                  <p:spPr>
                    <a:xfrm>
                      <a:off x="2426602" y="1478758"/>
                      <a:ext cx="305276" cy="283860"/>
                    </a:xfrm>
                    <a:prstGeom prst="rect">
                      <a:avLst/>
                    </a:prstGeom>
                    <a:blipFill>
                      <a:blip r:embed="rId10"/>
                      <a:stretch>
                        <a:fillRect l="-12000" r="-4000" b="-21739"/>
                      </a:stretch>
                    </a:blipFill>
                  </p:spPr>
                  <p:txBody>
                    <a:bodyPr/>
                    <a:lstStyle/>
                    <a:p>
                      <a:r>
                        <a:rPr lang="en-GB">
                          <a:noFill/>
                        </a:rPr>
                        <a:t> </a:t>
                      </a:r>
                    </a:p>
                  </p:txBody>
                </p:sp>
              </mc:Fallback>
            </mc:AlternateContent>
            <p:sp>
              <p:nvSpPr>
                <p:cNvPr id="23" name="Rectangle 22">
                  <a:extLst>
                    <a:ext uri="{FF2B5EF4-FFF2-40B4-BE49-F238E27FC236}">
                      <a16:creationId xmlns:a16="http://schemas.microsoft.com/office/drawing/2014/main" id="{F324F230-189B-AE43-8529-9AD669908544}"/>
                    </a:ext>
                  </a:extLst>
                </p:cNvPr>
                <p:cNvSpPr/>
                <p:nvPr/>
              </p:nvSpPr>
              <p:spPr>
                <a:xfrm>
                  <a:off x="2753196" y="1576172"/>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grpSp>
        <p:nvGrpSpPr>
          <p:cNvPr id="32" name="Group 31">
            <a:extLst>
              <a:ext uri="{FF2B5EF4-FFF2-40B4-BE49-F238E27FC236}">
                <a16:creationId xmlns:a16="http://schemas.microsoft.com/office/drawing/2014/main" id="{400E4E5D-7407-4B4E-9F68-0D6DEFF503CA}"/>
              </a:ext>
            </a:extLst>
          </p:cNvPr>
          <p:cNvGrpSpPr/>
          <p:nvPr/>
        </p:nvGrpSpPr>
        <p:grpSpPr>
          <a:xfrm>
            <a:off x="395023" y="4220244"/>
            <a:ext cx="8320263" cy="2051697"/>
            <a:chOff x="473795" y="4011645"/>
            <a:chExt cx="8320263" cy="2051697"/>
          </a:xfrm>
        </p:grpSpPr>
        <p:sp>
          <p:nvSpPr>
            <p:cNvPr id="33" name="Rectangle 32">
              <a:extLst>
                <a:ext uri="{FF2B5EF4-FFF2-40B4-BE49-F238E27FC236}">
                  <a16:creationId xmlns:a16="http://schemas.microsoft.com/office/drawing/2014/main" id="{E690D9BE-D57C-B847-8F7E-A859D00D23AE}"/>
                </a:ext>
              </a:extLst>
            </p:cNvPr>
            <p:cNvSpPr/>
            <p:nvPr/>
          </p:nvSpPr>
          <p:spPr>
            <a:xfrm>
              <a:off x="473795" y="4011645"/>
              <a:ext cx="4305874" cy="205169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tangle 33">
              <a:extLst>
                <a:ext uri="{FF2B5EF4-FFF2-40B4-BE49-F238E27FC236}">
                  <a16:creationId xmlns:a16="http://schemas.microsoft.com/office/drawing/2014/main" id="{FF46D5BB-4DE6-D545-ABD6-179BCAFB3C63}"/>
                </a:ext>
              </a:extLst>
            </p:cNvPr>
            <p:cNvSpPr/>
            <p:nvPr/>
          </p:nvSpPr>
          <p:spPr>
            <a:xfrm>
              <a:off x="4777191" y="4011645"/>
              <a:ext cx="4016867" cy="205169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5" name="Group 34">
              <a:extLst>
                <a:ext uri="{FF2B5EF4-FFF2-40B4-BE49-F238E27FC236}">
                  <a16:creationId xmlns:a16="http://schemas.microsoft.com/office/drawing/2014/main" id="{2A7D3544-205A-7B40-A11C-5E210967BB38}"/>
                </a:ext>
              </a:extLst>
            </p:cNvPr>
            <p:cNvGrpSpPr/>
            <p:nvPr/>
          </p:nvGrpSpPr>
          <p:grpSpPr>
            <a:xfrm>
              <a:off x="907359" y="4011645"/>
              <a:ext cx="7865620" cy="1983766"/>
              <a:chOff x="907359" y="4011645"/>
              <a:chExt cx="7865620" cy="1983766"/>
            </a:xfrm>
          </p:grpSpPr>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42C932B-FAE9-4647-8FD2-36E427C3336A}"/>
                      </a:ext>
                    </a:extLst>
                  </p:cNvPr>
                  <p:cNvSpPr txBox="1"/>
                  <p:nvPr/>
                </p:nvSpPr>
                <p:spPr>
                  <a:xfrm>
                    <a:off x="907359" y="4233175"/>
                    <a:ext cx="110776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𝐸𝑝𝑖𝑑</m:t>
                              </m:r>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dirty="0"/>
                  </a:p>
                </p:txBody>
              </p:sp>
            </mc:Choice>
            <mc:Fallback xmlns="">
              <p:sp>
                <p:nvSpPr>
                  <p:cNvPr id="36" name="TextBox 35">
                    <a:extLst>
                      <a:ext uri="{FF2B5EF4-FFF2-40B4-BE49-F238E27FC236}">
                        <a16:creationId xmlns:a16="http://schemas.microsoft.com/office/drawing/2014/main" id="{342C932B-FAE9-4647-8FD2-36E427C3336A}"/>
                      </a:ext>
                    </a:extLst>
                  </p:cNvPr>
                  <p:cNvSpPr txBox="1">
                    <a:spLocks noRot="1" noChangeAspect="1" noMove="1" noResize="1" noEditPoints="1" noAdjustHandles="1" noChangeArrowheads="1" noChangeShapeType="1" noTextEdit="1"/>
                  </p:cNvSpPr>
                  <p:nvPr/>
                </p:nvSpPr>
                <p:spPr>
                  <a:xfrm>
                    <a:off x="907359" y="4233175"/>
                    <a:ext cx="1107760" cy="396000"/>
                  </a:xfrm>
                  <a:prstGeom prst="ellipse">
                    <a:avLst/>
                  </a:prstGeom>
                  <a:blipFill>
                    <a:blip r:embed="rId11"/>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CD82040-13FC-8341-9282-07DF894E49BB}"/>
                      </a:ext>
                    </a:extLst>
                  </p:cNvPr>
                  <p:cNvSpPr txBox="1"/>
                  <p:nvPr/>
                </p:nvSpPr>
                <p:spPr>
                  <a:xfrm>
                    <a:off x="2461229" y="5595365"/>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baseline="-25000" dirty="0"/>
                  </a:p>
                </p:txBody>
              </p:sp>
            </mc:Choice>
            <mc:Fallback xmlns="">
              <p:sp>
                <p:nvSpPr>
                  <p:cNvPr id="37" name="TextBox 36">
                    <a:extLst>
                      <a:ext uri="{FF2B5EF4-FFF2-40B4-BE49-F238E27FC236}">
                        <a16:creationId xmlns:a16="http://schemas.microsoft.com/office/drawing/2014/main" id="{ACD82040-13FC-8341-9282-07DF894E49BB}"/>
                      </a:ext>
                    </a:extLst>
                  </p:cNvPr>
                  <p:cNvSpPr txBox="1">
                    <a:spLocks noRot="1" noChangeAspect="1" noMove="1" noResize="1" noEditPoints="1" noAdjustHandles="1" noChangeArrowheads="1" noChangeShapeType="1" noTextEdit="1"/>
                  </p:cNvSpPr>
                  <p:nvPr/>
                </p:nvSpPr>
                <p:spPr>
                  <a:xfrm>
                    <a:off x="2461229" y="5595365"/>
                    <a:ext cx="1635858" cy="380587"/>
                  </a:xfrm>
                  <a:prstGeom prst="ellipse">
                    <a:avLst/>
                  </a:prstGeom>
                  <a:blipFill>
                    <a:blip r:embed="rId12"/>
                    <a:stretch>
                      <a:fillRect/>
                    </a:stretch>
                  </a:blipFill>
                  <a:ln>
                    <a:solidFill>
                      <a:schemeClr val="tx1"/>
                    </a:solidFill>
                  </a:ln>
                </p:spPr>
                <p:txBody>
                  <a:bodyPr/>
                  <a:lstStyle/>
                  <a:p>
                    <a:r>
                      <a:rPr lang="en-GB">
                        <a:noFill/>
                      </a:rPr>
                      <a:t> </a:t>
                    </a:r>
                  </a:p>
                </p:txBody>
              </p:sp>
            </mc:Fallback>
          </mc:AlternateContent>
          <p:cxnSp>
            <p:nvCxnSpPr>
              <p:cNvPr id="38" name="Straight Connector 37">
                <a:extLst>
                  <a:ext uri="{FF2B5EF4-FFF2-40B4-BE49-F238E27FC236}">
                    <a16:creationId xmlns:a16="http://schemas.microsoft.com/office/drawing/2014/main" id="{629A6B76-7682-BE4E-BB67-F88A90C717D8}"/>
                  </a:ext>
                </a:extLst>
              </p:cNvPr>
              <p:cNvCxnSpPr>
                <a:cxnSpLocks/>
                <a:stCxn id="36" idx="6"/>
                <a:endCxn id="56" idx="1"/>
              </p:cNvCxnSpPr>
              <p:nvPr/>
            </p:nvCxnSpPr>
            <p:spPr>
              <a:xfrm>
                <a:off x="2015119" y="4431175"/>
                <a:ext cx="268588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D3AFA6B-843D-B54C-B47B-2742E2F9FD13}"/>
                  </a:ext>
                </a:extLst>
              </p:cNvPr>
              <p:cNvCxnSpPr>
                <a:cxnSpLocks/>
                <a:stCxn id="56" idx="3"/>
                <a:endCxn id="48" idx="2"/>
              </p:cNvCxnSpPr>
              <p:nvPr/>
            </p:nvCxnSpPr>
            <p:spPr>
              <a:xfrm flipV="1">
                <a:off x="4845002" y="4431175"/>
                <a:ext cx="47720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23B14E0-7694-B54A-BF50-A36034B897CE}"/>
                  </a:ext>
                </a:extLst>
              </p:cNvPr>
              <p:cNvCxnSpPr>
                <a:cxnSpLocks/>
                <a:stCxn id="37" idx="6"/>
                <a:endCxn id="56" idx="2"/>
              </p:cNvCxnSpPr>
              <p:nvPr/>
            </p:nvCxnSpPr>
            <p:spPr>
              <a:xfrm flipV="1">
                <a:off x="4097087" y="4504644"/>
                <a:ext cx="675915" cy="1281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5C9B048-B87B-064F-B43A-44F23B9C3499}"/>
                      </a:ext>
                    </a:extLst>
                  </p:cNvPr>
                  <p:cNvSpPr txBox="1"/>
                  <p:nvPr/>
                </p:nvSpPr>
                <p:spPr>
                  <a:xfrm>
                    <a:off x="4926886" y="5599411"/>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sub>
                          </m:sSub>
                        </m:oMath>
                      </m:oMathPara>
                    </a14:m>
                    <a:endParaRPr lang="en-GB" baseline="-25000" dirty="0"/>
                  </a:p>
                </p:txBody>
              </p:sp>
            </mc:Choice>
            <mc:Fallback xmlns="">
              <p:sp>
                <p:nvSpPr>
                  <p:cNvPr id="41" name="TextBox 40">
                    <a:extLst>
                      <a:ext uri="{FF2B5EF4-FFF2-40B4-BE49-F238E27FC236}">
                        <a16:creationId xmlns:a16="http://schemas.microsoft.com/office/drawing/2014/main" id="{05C9B048-B87B-064F-B43A-44F23B9C3499}"/>
                      </a:ext>
                    </a:extLst>
                  </p:cNvPr>
                  <p:cNvSpPr txBox="1">
                    <a:spLocks noRot="1" noChangeAspect="1" noMove="1" noResize="1" noEditPoints="1" noAdjustHandles="1" noChangeArrowheads="1" noChangeShapeType="1" noTextEdit="1"/>
                  </p:cNvSpPr>
                  <p:nvPr/>
                </p:nvSpPr>
                <p:spPr>
                  <a:xfrm>
                    <a:off x="4926886" y="5599411"/>
                    <a:ext cx="1898399" cy="396000"/>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42" name="Straight Connector 41">
                <a:extLst>
                  <a:ext uri="{FF2B5EF4-FFF2-40B4-BE49-F238E27FC236}">
                    <a16:creationId xmlns:a16="http://schemas.microsoft.com/office/drawing/2014/main" id="{6FD4FB54-3DBE-114C-BC15-148C2F11AEAA}"/>
                  </a:ext>
                </a:extLst>
              </p:cNvPr>
              <p:cNvCxnSpPr>
                <a:cxnSpLocks/>
                <a:stCxn id="41" idx="0"/>
                <a:endCxn id="60" idx="2"/>
              </p:cNvCxnSpPr>
              <p:nvPr/>
            </p:nvCxnSpPr>
            <p:spPr>
              <a:xfrm flipV="1">
                <a:off x="5876086" y="5360214"/>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2999D8A-D318-E847-8261-A6A9FFE8B3ED}"/>
                  </a:ext>
                </a:extLst>
              </p:cNvPr>
              <p:cNvCxnSpPr>
                <a:cxnSpLocks/>
                <a:stCxn id="60" idx="0"/>
                <a:endCxn id="48" idx="4"/>
              </p:cNvCxnSpPr>
              <p:nvPr/>
            </p:nvCxnSpPr>
            <p:spPr>
              <a:xfrm flipH="1" flipV="1">
                <a:off x="5876085" y="4629175"/>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8133071-EF74-B040-B846-7D726A42DE6F}"/>
                  </a:ext>
                </a:extLst>
              </p:cNvPr>
              <p:cNvCxnSpPr>
                <a:cxnSpLocks/>
                <a:stCxn id="48" idx="4"/>
                <a:endCxn id="64" idx="0"/>
              </p:cNvCxnSpPr>
              <p:nvPr/>
            </p:nvCxnSpPr>
            <p:spPr>
              <a:xfrm>
                <a:off x="5876085" y="4629175"/>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FF51303-A0E2-BE49-A20F-32A97DD55E70}"/>
                  </a:ext>
                </a:extLst>
              </p:cNvPr>
              <p:cNvCxnSpPr>
                <a:cxnSpLocks/>
                <a:stCxn id="49" idx="0"/>
                <a:endCxn id="64" idx="2"/>
              </p:cNvCxnSpPr>
              <p:nvPr/>
            </p:nvCxnSpPr>
            <p:spPr>
              <a:xfrm flipV="1">
                <a:off x="7694004" y="5358415"/>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5811A5B-E033-EF46-95E0-3640969A2E09}"/>
                  </a:ext>
                </a:extLst>
              </p:cNvPr>
              <p:cNvCxnSpPr>
                <a:cxnSpLocks/>
                <a:stCxn id="64" idx="0"/>
                <a:endCxn id="47" idx="4"/>
              </p:cNvCxnSpPr>
              <p:nvPr/>
            </p:nvCxnSpPr>
            <p:spPr>
              <a:xfrm flipH="1" flipV="1">
                <a:off x="7692979" y="4925950"/>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AE07EB4-606B-0B43-A5B2-F0F046FD9491}"/>
                      </a:ext>
                    </a:extLst>
                  </p:cNvPr>
                  <p:cNvSpPr txBox="1"/>
                  <p:nvPr/>
                </p:nvSpPr>
                <p:spPr>
                  <a:xfrm>
                    <a:off x="6612979" y="4529950"/>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i="1">
                                  <a:latin typeface="Cambria Math" panose="02040503050406030204" pitchFamily="18" charset="0"/>
                                </a:rPr>
                                <m:t>𝑡</m:t>
                              </m:r>
                            </m:sub>
                          </m:sSub>
                        </m:oMath>
                      </m:oMathPara>
                    </a14:m>
                    <a:endParaRPr lang="en-GB" dirty="0"/>
                  </a:p>
                </p:txBody>
              </p:sp>
            </mc:Choice>
            <mc:Fallback xmlns="">
              <p:sp>
                <p:nvSpPr>
                  <p:cNvPr id="47" name="TextBox 46">
                    <a:extLst>
                      <a:ext uri="{FF2B5EF4-FFF2-40B4-BE49-F238E27FC236}">
                        <a16:creationId xmlns:a16="http://schemas.microsoft.com/office/drawing/2014/main" id="{1AE07EB4-606B-0B43-A5B2-F0F046FD9491}"/>
                      </a:ext>
                    </a:extLst>
                  </p:cNvPr>
                  <p:cNvSpPr txBox="1">
                    <a:spLocks noRot="1" noChangeAspect="1" noMove="1" noResize="1" noEditPoints="1" noAdjustHandles="1" noChangeArrowheads="1" noChangeShapeType="1" noTextEdit="1"/>
                  </p:cNvSpPr>
                  <p:nvPr/>
                </p:nvSpPr>
                <p:spPr>
                  <a:xfrm>
                    <a:off x="6612979" y="4529950"/>
                    <a:ext cx="2160000" cy="396000"/>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8A93688A-E59E-8A4F-ACF1-BCFF0CCB7485}"/>
                      </a:ext>
                    </a:extLst>
                  </p:cNvPr>
                  <p:cNvSpPr txBox="1"/>
                  <p:nvPr/>
                </p:nvSpPr>
                <p:spPr>
                  <a:xfrm>
                    <a:off x="5322205" y="4233175"/>
                    <a:ext cx="110776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𝐸𝑝𝑖𝑑</m:t>
                              </m:r>
                            </m:e>
                            <m:sub>
                              <m:r>
                                <a:rPr lang="de-DE" i="1">
                                  <a:latin typeface="Cambria Math" panose="02040503050406030204" pitchFamily="18" charset="0"/>
                                </a:rPr>
                                <m:t>𝑡</m:t>
                              </m:r>
                            </m:sub>
                          </m:sSub>
                        </m:oMath>
                      </m:oMathPara>
                    </a14:m>
                    <a:endParaRPr lang="en-GB" dirty="0"/>
                  </a:p>
                </p:txBody>
              </p:sp>
            </mc:Choice>
            <mc:Fallback xmlns="">
              <p:sp>
                <p:nvSpPr>
                  <p:cNvPr id="48" name="TextBox 47">
                    <a:extLst>
                      <a:ext uri="{FF2B5EF4-FFF2-40B4-BE49-F238E27FC236}">
                        <a16:creationId xmlns:a16="http://schemas.microsoft.com/office/drawing/2014/main" id="{8A93688A-E59E-8A4F-ACF1-BCFF0CCB7485}"/>
                      </a:ext>
                    </a:extLst>
                  </p:cNvPr>
                  <p:cNvSpPr txBox="1">
                    <a:spLocks noRot="1" noChangeAspect="1" noMove="1" noResize="1" noEditPoints="1" noAdjustHandles="1" noChangeArrowheads="1" noChangeShapeType="1" noTextEdit="1"/>
                  </p:cNvSpPr>
                  <p:nvPr/>
                </p:nvSpPr>
                <p:spPr>
                  <a:xfrm>
                    <a:off x="5322205" y="4233175"/>
                    <a:ext cx="1107760" cy="396000"/>
                  </a:xfrm>
                  <a:prstGeom prst="ellipse">
                    <a:avLst/>
                  </a:prstGeom>
                  <a:blipFill>
                    <a:blip r:embed="rId15"/>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20D1E56C-A191-A847-9AED-CCF40CD28637}"/>
                      </a:ext>
                    </a:extLst>
                  </p:cNvPr>
                  <p:cNvSpPr txBox="1"/>
                  <p:nvPr/>
                </p:nvSpPr>
                <p:spPr>
                  <a:xfrm>
                    <a:off x="6876075" y="5595365"/>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sub>
                          </m:sSub>
                        </m:oMath>
                      </m:oMathPara>
                    </a14:m>
                    <a:endParaRPr lang="en-GB" baseline="-25000" dirty="0"/>
                  </a:p>
                </p:txBody>
              </p:sp>
            </mc:Choice>
            <mc:Fallback xmlns="">
              <p:sp>
                <p:nvSpPr>
                  <p:cNvPr id="49" name="TextBox 48">
                    <a:extLst>
                      <a:ext uri="{FF2B5EF4-FFF2-40B4-BE49-F238E27FC236}">
                        <a16:creationId xmlns:a16="http://schemas.microsoft.com/office/drawing/2014/main" id="{20D1E56C-A191-A847-9AED-CCF40CD28637}"/>
                      </a:ext>
                    </a:extLst>
                  </p:cNvPr>
                  <p:cNvSpPr txBox="1">
                    <a:spLocks noRot="1" noChangeAspect="1" noMove="1" noResize="1" noEditPoints="1" noAdjustHandles="1" noChangeArrowheads="1" noChangeShapeType="1" noTextEdit="1"/>
                  </p:cNvSpPr>
                  <p:nvPr/>
                </p:nvSpPr>
                <p:spPr>
                  <a:xfrm>
                    <a:off x="6876075" y="5595365"/>
                    <a:ext cx="1635858" cy="380587"/>
                  </a:xfrm>
                  <a:prstGeom prst="ellipse">
                    <a:avLst/>
                  </a:prstGeom>
                  <a:blipFill>
                    <a:blip r:embed="rId16"/>
                    <a:stretch>
                      <a:fillRect/>
                    </a:stretch>
                  </a:blipFill>
                  <a:ln>
                    <a:solidFill>
                      <a:schemeClr val="tx1"/>
                    </a:solidFill>
                  </a:ln>
                </p:spPr>
                <p:txBody>
                  <a:bodyPr/>
                  <a:lstStyle/>
                  <a:p>
                    <a:r>
                      <a:rPr lang="en-GB">
                        <a:noFill/>
                      </a:rPr>
                      <a:t> </a:t>
                    </a:r>
                  </a:p>
                </p:txBody>
              </p:sp>
            </mc:Fallback>
          </mc:AlternateContent>
          <p:cxnSp>
            <p:nvCxnSpPr>
              <p:cNvPr id="50" name="Straight Connector 49">
                <a:extLst>
                  <a:ext uri="{FF2B5EF4-FFF2-40B4-BE49-F238E27FC236}">
                    <a16:creationId xmlns:a16="http://schemas.microsoft.com/office/drawing/2014/main" id="{F453D7FE-BC11-3A4E-BF03-BAE2D2295EF0}"/>
                  </a:ext>
                </a:extLst>
              </p:cNvPr>
              <p:cNvCxnSpPr>
                <a:cxnSpLocks/>
                <a:stCxn id="60" idx="2"/>
                <a:endCxn id="49" idx="0"/>
              </p:cNvCxnSpPr>
              <p:nvPr/>
            </p:nvCxnSpPr>
            <p:spPr>
              <a:xfrm>
                <a:off x="5877552" y="5360214"/>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D6FBA868-726A-2648-822B-1BF8C6AC5E2D}"/>
                  </a:ext>
                </a:extLst>
              </p:cNvPr>
              <p:cNvGrpSpPr/>
              <p:nvPr/>
            </p:nvGrpSpPr>
            <p:grpSpPr>
              <a:xfrm>
                <a:off x="7582807" y="5109656"/>
                <a:ext cx="565398" cy="295752"/>
                <a:chOff x="3231123" y="4642445"/>
                <a:chExt cx="565398" cy="295752"/>
              </a:xfrm>
            </p:grpSpPr>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6B64A9B5-C1BA-4141-AD58-6E2484C98E8D}"/>
                        </a:ext>
                      </a:extLst>
                    </p:cNvPr>
                    <p:cNvSpPr txBox="1"/>
                    <p:nvPr/>
                  </p:nvSpPr>
                  <p:spPr>
                    <a:xfrm>
                      <a:off x="3491245" y="4642445"/>
                      <a:ext cx="305276"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3</m:t>
                                </m:r>
                              </m:sup>
                            </m:sSubSup>
                          </m:oMath>
                        </m:oMathPara>
                      </a14:m>
                      <a:endParaRPr lang="en-GB" dirty="0"/>
                    </a:p>
                  </p:txBody>
                </p:sp>
              </mc:Choice>
              <mc:Fallback xmlns="">
                <p:sp>
                  <p:nvSpPr>
                    <p:cNvPr id="62" name="TextBox 61">
                      <a:extLst>
                        <a:ext uri="{FF2B5EF4-FFF2-40B4-BE49-F238E27FC236}">
                          <a16:creationId xmlns:a16="http://schemas.microsoft.com/office/drawing/2014/main" id="{6B64A9B5-C1BA-4141-AD58-6E2484C98E8D}"/>
                        </a:ext>
                      </a:extLst>
                    </p:cNvPr>
                    <p:cNvSpPr txBox="1">
                      <a:spLocks noRot="1" noChangeAspect="1" noMove="1" noResize="1" noEditPoints="1" noAdjustHandles="1" noChangeArrowheads="1" noChangeShapeType="1" noTextEdit="1"/>
                    </p:cNvSpPr>
                    <p:nvPr/>
                  </p:nvSpPr>
                  <p:spPr>
                    <a:xfrm>
                      <a:off x="3491245" y="4642445"/>
                      <a:ext cx="305276" cy="280205"/>
                    </a:xfrm>
                    <a:prstGeom prst="rect">
                      <a:avLst/>
                    </a:prstGeom>
                    <a:blipFill>
                      <a:blip r:embed="rId17"/>
                      <a:stretch>
                        <a:fillRect l="-16000" r="-4000" b="-21739"/>
                      </a:stretch>
                    </a:blipFill>
                  </p:spPr>
                  <p:txBody>
                    <a:bodyPr/>
                    <a:lstStyle/>
                    <a:p>
                      <a:r>
                        <a:rPr lang="en-GB">
                          <a:noFill/>
                        </a:rPr>
                        <a:t> </a:t>
                      </a:r>
                    </a:p>
                  </p:txBody>
                </p:sp>
              </mc:Fallback>
            </mc:AlternateContent>
            <p:sp>
              <p:nvSpPr>
                <p:cNvPr id="63" name="Rectangle 62">
                  <a:extLst>
                    <a:ext uri="{FF2B5EF4-FFF2-40B4-BE49-F238E27FC236}">
                      <a16:creationId xmlns:a16="http://schemas.microsoft.com/office/drawing/2014/main" id="{F2684D01-7C2B-7346-9524-C8ECCAD9E8F6}"/>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Rectangle 63">
                  <a:extLst>
                    <a:ext uri="{FF2B5EF4-FFF2-40B4-BE49-F238E27FC236}">
                      <a16:creationId xmlns:a16="http://schemas.microsoft.com/office/drawing/2014/main" id="{20638CA0-AB34-0340-8D83-C5ECDB2F89BF}"/>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ectangle 64">
                  <a:extLst>
                    <a:ext uri="{FF2B5EF4-FFF2-40B4-BE49-F238E27FC236}">
                      <a16:creationId xmlns:a16="http://schemas.microsoft.com/office/drawing/2014/main" id="{33BB7E5B-2351-E540-AFCE-808D3286D174}"/>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2" name="Group 51">
                <a:extLst>
                  <a:ext uri="{FF2B5EF4-FFF2-40B4-BE49-F238E27FC236}">
                    <a16:creationId xmlns:a16="http://schemas.microsoft.com/office/drawing/2014/main" id="{5B56AA5B-3A9B-0548-8D12-ABC1DE568812}"/>
                  </a:ext>
                </a:extLst>
              </p:cNvPr>
              <p:cNvGrpSpPr/>
              <p:nvPr/>
            </p:nvGrpSpPr>
            <p:grpSpPr>
              <a:xfrm>
                <a:off x="5762645" y="5105753"/>
                <a:ext cx="531271" cy="298747"/>
                <a:chOff x="1006826" y="4638542"/>
                <a:chExt cx="531271" cy="298747"/>
              </a:xfrm>
            </p:grpSpPr>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D202634-5829-B240-8933-302C206F7EA9}"/>
                        </a:ext>
                      </a:extLst>
                    </p:cNvPr>
                    <p:cNvSpPr txBox="1"/>
                    <p:nvPr/>
                  </p:nvSpPr>
                  <p:spPr>
                    <a:xfrm>
                      <a:off x="1232821" y="4638542"/>
                      <a:ext cx="305276" cy="278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2</m:t>
                                </m:r>
                              </m:sup>
                            </m:sSubSup>
                          </m:oMath>
                        </m:oMathPara>
                      </a14:m>
                      <a:endParaRPr lang="en-GB" dirty="0"/>
                    </a:p>
                  </p:txBody>
                </p:sp>
              </mc:Choice>
              <mc:Fallback xmlns="">
                <p:sp>
                  <p:nvSpPr>
                    <p:cNvPr id="58" name="TextBox 57">
                      <a:extLst>
                        <a:ext uri="{FF2B5EF4-FFF2-40B4-BE49-F238E27FC236}">
                          <a16:creationId xmlns:a16="http://schemas.microsoft.com/office/drawing/2014/main" id="{8D202634-5829-B240-8933-302C206F7EA9}"/>
                        </a:ext>
                      </a:extLst>
                    </p:cNvPr>
                    <p:cNvSpPr txBox="1">
                      <a:spLocks noRot="1" noChangeAspect="1" noMove="1" noResize="1" noEditPoints="1" noAdjustHandles="1" noChangeArrowheads="1" noChangeShapeType="1" noTextEdit="1"/>
                    </p:cNvSpPr>
                    <p:nvPr/>
                  </p:nvSpPr>
                  <p:spPr>
                    <a:xfrm>
                      <a:off x="1232821" y="4638542"/>
                      <a:ext cx="305276" cy="278794"/>
                    </a:xfrm>
                    <a:prstGeom prst="rect">
                      <a:avLst/>
                    </a:prstGeom>
                    <a:blipFill>
                      <a:blip r:embed="rId18"/>
                      <a:stretch>
                        <a:fillRect l="-16000" r="-8000" b="-26087"/>
                      </a:stretch>
                    </a:blipFill>
                  </p:spPr>
                  <p:txBody>
                    <a:bodyPr/>
                    <a:lstStyle/>
                    <a:p>
                      <a:r>
                        <a:rPr lang="en-GB">
                          <a:noFill/>
                        </a:rPr>
                        <a:t> </a:t>
                      </a:r>
                    </a:p>
                  </p:txBody>
                </p:sp>
              </mc:Fallback>
            </mc:AlternateContent>
            <p:sp>
              <p:nvSpPr>
                <p:cNvPr id="59" name="Rectangle 58">
                  <a:extLst>
                    <a:ext uri="{FF2B5EF4-FFF2-40B4-BE49-F238E27FC236}">
                      <a16:creationId xmlns:a16="http://schemas.microsoft.com/office/drawing/2014/main" id="{D7C6426C-C388-BA48-BA7D-67ABB4767BEF}"/>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22C66350-3AA1-D747-9467-69078DAFBC11}"/>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15F7D1E9-7433-AD4F-B031-8CF5969ED485}"/>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 name="Group 52">
                <a:extLst>
                  <a:ext uri="{FF2B5EF4-FFF2-40B4-BE49-F238E27FC236}">
                    <a16:creationId xmlns:a16="http://schemas.microsoft.com/office/drawing/2014/main" id="{624D0E61-C677-CE4E-AE27-E6E39B507BB1}"/>
                  </a:ext>
                </a:extLst>
              </p:cNvPr>
              <p:cNvGrpSpPr/>
              <p:nvPr/>
            </p:nvGrpSpPr>
            <p:grpSpPr>
              <a:xfrm>
                <a:off x="4651584" y="4011645"/>
                <a:ext cx="321435" cy="529611"/>
                <a:chOff x="4651584" y="4011645"/>
                <a:chExt cx="321435" cy="529611"/>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84AD4A0-FEB8-1749-88D3-9B27D41D782C}"/>
                        </a:ext>
                      </a:extLst>
                    </p:cNvPr>
                    <p:cNvSpPr txBox="1"/>
                    <p:nvPr/>
                  </p:nvSpPr>
                  <p:spPr>
                    <a:xfrm>
                      <a:off x="4651584" y="4011645"/>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54" name="TextBox 53">
                      <a:extLst>
                        <a:ext uri="{FF2B5EF4-FFF2-40B4-BE49-F238E27FC236}">
                          <a16:creationId xmlns:a16="http://schemas.microsoft.com/office/drawing/2014/main" id="{084AD4A0-FEB8-1749-88D3-9B27D41D782C}"/>
                        </a:ext>
                      </a:extLst>
                    </p:cNvPr>
                    <p:cNvSpPr txBox="1">
                      <a:spLocks noRot="1" noChangeAspect="1" noMove="1" noResize="1" noEditPoints="1" noAdjustHandles="1" noChangeArrowheads="1" noChangeShapeType="1" noTextEdit="1"/>
                    </p:cNvSpPr>
                    <p:nvPr/>
                  </p:nvSpPr>
                  <p:spPr>
                    <a:xfrm>
                      <a:off x="4651584" y="4011645"/>
                      <a:ext cx="321435" cy="276999"/>
                    </a:xfrm>
                    <a:prstGeom prst="rect">
                      <a:avLst/>
                    </a:prstGeom>
                    <a:blipFill>
                      <a:blip r:embed="rId19"/>
                      <a:stretch>
                        <a:fillRect l="-20000" r="-4000" b="-26087"/>
                      </a:stretch>
                    </a:blipFill>
                  </p:spPr>
                  <p:txBody>
                    <a:bodyPr/>
                    <a:lstStyle/>
                    <a:p>
                      <a:r>
                        <a:rPr lang="en-GB">
                          <a:noFill/>
                        </a:rPr>
                        <a:t> </a:t>
                      </a:r>
                    </a:p>
                  </p:txBody>
                </p:sp>
              </mc:Fallback>
            </mc:AlternateContent>
            <p:sp>
              <p:nvSpPr>
                <p:cNvPr id="55" name="Rectangle 54">
                  <a:extLst>
                    <a:ext uri="{FF2B5EF4-FFF2-40B4-BE49-F238E27FC236}">
                      <a16:creationId xmlns:a16="http://schemas.microsoft.com/office/drawing/2014/main" id="{2B334579-12DE-CE4C-B81E-0CAA1842F6AA}"/>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7ACA0FCC-A001-D843-A776-2F3B95FF8B0C}"/>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B311523A-AFA7-0149-B67F-A635A1B99032}"/>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D9FDD44-F318-0D4E-8DAA-FAF5D88A8B89}"/>
                  </a:ext>
                </a:extLst>
              </p:cNvPr>
              <p:cNvSpPr txBox="1"/>
              <p:nvPr/>
            </p:nvSpPr>
            <p:spPr>
              <a:xfrm>
                <a:off x="5773676" y="2885661"/>
                <a:ext cx="1770254" cy="369332"/>
              </a:xfrm>
              <a:prstGeom prst="rect">
                <a:avLst/>
              </a:prstGeom>
              <a:solidFill>
                <a:schemeClr val="accent4"/>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14:m>
                  <m:oMath xmlns:m="http://schemas.openxmlformats.org/officeDocument/2006/math">
                    <m:sSub>
                      <m:sSubPr>
                        <m:ctrlPr>
                          <a:rPr lang="de-DE" i="1" dirty="0" smtClean="0">
                            <a:latin typeface="Cambria Math" panose="02040503050406030204" pitchFamily="18" charset="0"/>
                          </a:rPr>
                        </m:ctrlPr>
                      </m:sSubPr>
                      <m:e>
                        <m:r>
                          <a:rPr lang="de-DE" i="1" dirty="0">
                            <a:latin typeface="Cambria Math" panose="02040503050406030204" pitchFamily="18" charset="0"/>
                          </a:rPr>
                          <m:t>𝐺</m:t>
                        </m:r>
                      </m:e>
                      <m:sub>
                        <m:r>
                          <a:rPr lang="de-DE" i="1" dirty="0">
                            <a:latin typeface="Cambria Math" panose="02040503050406030204" pitchFamily="18" charset="0"/>
                          </a:rPr>
                          <m:t>0</m:t>
                        </m:r>
                      </m:sub>
                    </m:sSub>
                  </m:oMath>
                </a14:m>
                <a:r>
                  <a:rPr lang="en-GB" dirty="0"/>
                  <a:t> and </a:t>
                </a:r>
                <a14:m>
                  <m:oMath xmlns:m="http://schemas.openxmlformats.org/officeDocument/2006/math">
                    <m:sSubSup>
                      <m:sSubSupPr>
                        <m:ctrlPr>
                          <a:rPr lang="de-DE" i="1" dirty="0" smtClean="0">
                            <a:latin typeface="Cambria Math" panose="02040503050406030204" pitchFamily="18" charset="0"/>
                          </a:rPr>
                        </m:ctrlPr>
                      </m:sSubSupPr>
                      <m:e>
                        <m:r>
                          <a:rPr lang="de-DE" i="1" dirty="0">
                            <a:latin typeface="Cambria Math" panose="02040503050406030204" pitchFamily="18" charset="0"/>
                          </a:rPr>
                          <m:t>𝐺</m:t>
                        </m:r>
                      </m:e>
                      <m:sub>
                        <m:r>
                          <a:rPr lang="de-DE" i="1" dirty="0">
                            <a:latin typeface="Cambria Math" panose="02040503050406030204" pitchFamily="18" charset="0"/>
                            <a:ea typeface="Cambria Math" panose="02040503050406030204" pitchFamily="18" charset="0"/>
                          </a:rPr>
                          <m:t>→</m:t>
                        </m:r>
                      </m:sub>
                      <m:sup>
                        <m:r>
                          <a:rPr lang="de-DE" b="0" i="1" dirty="0" smtClean="0">
                            <a:latin typeface="Cambria Math" panose="02040503050406030204" pitchFamily="18" charset="0"/>
                            <a:ea typeface="Cambria Math" panose="02040503050406030204" pitchFamily="18" charset="0"/>
                          </a:rPr>
                          <m:t>1.5</m:t>
                        </m:r>
                      </m:sup>
                    </m:sSubSup>
                  </m:oMath>
                </a14:m>
                <a:endParaRPr lang="en-GB" dirty="0"/>
              </a:p>
            </p:txBody>
          </p:sp>
        </mc:Choice>
        <mc:Fallback xmlns="">
          <p:sp>
            <p:nvSpPr>
              <p:cNvPr id="66" name="TextBox 65">
                <a:extLst>
                  <a:ext uri="{FF2B5EF4-FFF2-40B4-BE49-F238E27FC236}">
                    <a16:creationId xmlns:a16="http://schemas.microsoft.com/office/drawing/2014/main" id="{FD9FDD44-F318-0D4E-8DAA-FAF5D88A8B89}"/>
                  </a:ext>
                </a:extLst>
              </p:cNvPr>
              <p:cNvSpPr txBox="1">
                <a:spLocks noRot="1" noChangeAspect="1" noMove="1" noResize="1" noEditPoints="1" noAdjustHandles="1" noChangeArrowheads="1" noChangeShapeType="1" noTextEdit="1"/>
              </p:cNvSpPr>
              <p:nvPr/>
            </p:nvSpPr>
            <p:spPr>
              <a:xfrm>
                <a:off x="5773676" y="2885661"/>
                <a:ext cx="1770254" cy="369332"/>
              </a:xfrm>
              <a:prstGeom prst="rect">
                <a:avLst/>
              </a:prstGeom>
              <a:blipFill>
                <a:blip r:embed="rId20"/>
                <a:stretch>
                  <a:fillRect/>
                </a:stretch>
              </a:blipFill>
            </p:spPr>
            <p:txBody>
              <a:bodyPr/>
              <a:lstStyle/>
              <a:p>
                <a:r>
                  <a:rPr lang="en-GB">
                    <a:noFill/>
                  </a:rPr>
                  <a:t> </a:t>
                </a:r>
              </a:p>
            </p:txBody>
          </p:sp>
        </mc:Fallback>
      </mc:AlternateContent>
      <p:cxnSp>
        <p:nvCxnSpPr>
          <p:cNvPr id="67" name="Straight Arrow Connector 66">
            <a:extLst>
              <a:ext uri="{FF2B5EF4-FFF2-40B4-BE49-F238E27FC236}">
                <a16:creationId xmlns:a16="http://schemas.microsoft.com/office/drawing/2014/main" id="{3DA754C5-077F-6947-B5F8-DD67FD271682}"/>
              </a:ext>
            </a:extLst>
          </p:cNvPr>
          <p:cNvCxnSpPr>
            <a:cxnSpLocks/>
            <a:stCxn id="66" idx="1"/>
          </p:cNvCxnSpPr>
          <p:nvPr/>
        </p:nvCxnSpPr>
        <p:spPr>
          <a:xfrm flipH="1">
            <a:off x="4813044" y="3070327"/>
            <a:ext cx="960632" cy="5379"/>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596D66DB-B7E4-F34F-A5A4-B52A69B2C8F4}"/>
              </a:ext>
            </a:extLst>
          </p:cNvPr>
          <p:cNvCxnSpPr>
            <a:cxnSpLocks/>
            <a:stCxn id="66" idx="2"/>
            <a:endCxn id="34" idx="0"/>
          </p:cNvCxnSpPr>
          <p:nvPr/>
        </p:nvCxnSpPr>
        <p:spPr>
          <a:xfrm>
            <a:off x="6658803" y="3254993"/>
            <a:ext cx="48050" cy="965251"/>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861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1CE6193-7432-D848-B501-FDAC9E395573}"/>
                  </a:ext>
                </a:extLst>
              </p:cNvPr>
              <p:cNvSpPr>
                <a:spLocks noGrp="1"/>
              </p:cNvSpPr>
              <p:nvPr>
                <p:ph type="title"/>
              </p:nvPr>
            </p:nvSpPr>
            <p:spPr>
              <a:xfrm>
                <a:off x="628650" y="260986"/>
                <a:ext cx="7966710" cy="717866"/>
              </a:xfrm>
            </p:spPr>
            <p:txBody>
              <a:bodyPr>
                <a:normAutofit/>
              </a:bodyPr>
              <a:lstStyle/>
              <a:p>
                <a:r>
                  <a:rPr lang="en-GB" dirty="0"/>
                  <a:t>Unrolling a PDM: Example – </a:t>
                </a:r>
                <a14:m>
                  <m:oMath xmlns:m="http://schemas.openxmlformats.org/officeDocument/2006/math">
                    <m:r>
                      <a:rPr lang="de-DE" i="1" dirty="0">
                        <a:latin typeface="Cambria Math" panose="02040503050406030204" pitchFamily="18" charset="0"/>
                        <a:ea typeface="Cambria Math" panose="02040503050406030204" pitchFamily="18" charset="0"/>
                      </a:rPr>
                      <m:t>𝜏</m:t>
                    </m:r>
                    <m:r>
                      <a:rPr lang="de-DE" i="1" dirty="0">
                        <a:latin typeface="Cambria Math" panose="02040503050406030204" pitchFamily="18" charset="0"/>
                      </a:rPr>
                      <m:t>=</m:t>
                    </m:r>
                    <m:r>
                      <a:rPr lang="de-DE" b="0" i="1" dirty="0" smtClean="0">
                        <a:latin typeface="Cambria Math" panose="02040503050406030204" pitchFamily="18" charset="0"/>
                      </a:rPr>
                      <m:t>0</m:t>
                    </m:r>
                  </m:oMath>
                </a14:m>
                <a:endParaRPr lang="en-GB" dirty="0"/>
              </a:p>
            </p:txBody>
          </p:sp>
        </mc:Choice>
        <mc:Fallback xmlns="">
          <p:sp>
            <p:nvSpPr>
              <p:cNvPr id="2" name="Title 1">
                <a:extLst>
                  <a:ext uri="{FF2B5EF4-FFF2-40B4-BE49-F238E27FC236}">
                    <a16:creationId xmlns:a16="http://schemas.microsoft.com/office/drawing/2014/main" id="{E1CE6193-7432-D848-B501-FDAC9E395573}"/>
                  </a:ext>
                </a:extLst>
              </p:cNvPr>
              <p:cNvSpPr>
                <a:spLocks noGrp="1" noRot="1" noChangeAspect="1" noMove="1" noResize="1" noEditPoints="1" noAdjustHandles="1" noChangeArrowheads="1" noChangeShapeType="1" noTextEdit="1"/>
              </p:cNvSpPr>
              <p:nvPr>
                <p:ph type="title"/>
              </p:nvPr>
            </p:nvSpPr>
            <p:spPr>
              <a:xfrm>
                <a:off x="628650" y="260986"/>
                <a:ext cx="7966710" cy="717866"/>
              </a:xfrm>
              <a:blipFill>
                <a:blip r:embed="rId2"/>
                <a:stretch>
                  <a:fillRect l="-3185" t="-24561"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8AB0DB-2BEC-D745-BFEB-2F069EAE0499}"/>
                  </a:ext>
                </a:extLst>
              </p:cNvPr>
              <p:cNvSpPr>
                <a:spLocks noGrp="1"/>
              </p:cNvSpPr>
              <p:nvPr>
                <p:ph idx="1"/>
              </p:nvPr>
            </p:nvSpPr>
            <p:spPr/>
            <p:txBody>
              <a:bodyPr>
                <a:normAutofit/>
              </a:bodyPr>
              <a:lstStyle/>
              <a:p>
                <a:pPr marL="0" indent="0">
                  <a:buNone/>
                </a:pPr>
                <a:endParaRPr lang="de-DE" sz="100" dirty="0"/>
              </a:p>
              <a:p>
                <a:pPr marL="457200" lvl="1"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i="1">
                              <a:latin typeface="Cambria Math" panose="02040503050406030204" pitchFamily="18" charset="0"/>
                            </a:rPr>
                            <m:t>0:</m:t>
                          </m:r>
                          <m:r>
                            <a:rPr lang="de-DE" b="0" i="1" smtClean="0">
                              <a:latin typeface="Cambria Math" panose="02040503050406030204" pitchFamily="18" charset="0"/>
                            </a:rPr>
                            <m:t>2</m:t>
                          </m:r>
                        </m:sub>
                      </m:sSub>
                      <m:r>
                        <a:rPr lang="de-DE" i="1">
                          <a:latin typeface="Cambria Math" panose="02040503050406030204" pitchFamily="18" charset="0"/>
                        </a:rPr>
                        <m:t>=</m:t>
                      </m:r>
                      <m:r>
                        <a:rPr lang="en-GB" i="1">
                          <a:latin typeface="Cambria Math" panose="02040503050406030204" pitchFamily="18" charset="0"/>
                        </a:rPr>
                        <m:t>𝑢𝑛𝑟𝑜𝑙𝑙</m:t>
                      </m:r>
                      <m:d>
                        <m:dPr>
                          <m:ctrlPr>
                            <a:rPr lang="en-GB" i="1">
                              <a:latin typeface="Cambria Math" panose="02040503050406030204" pitchFamily="18" charset="0"/>
                            </a:rPr>
                          </m:ctrlPr>
                        </m:dPr>
                        <m:e>
                          <m:r>
                            <a:rPr lang="en-GB" i="1">
                              <a:latin typeface="Cambria Math" panose="02040503050406030204" pitchFamily="18" charset="0"/>
                            </a:rPr>
                            <m:t>𝐺</m:t>
                          </m:r>
                          <m:r>
                            <a:rPr lang="en-GB" i="1">
                              <a:latin typeface="Cambria Math" panose="02040503050406030204" pitchFamily="18" charset="0"/>
                            </a:rPr>
                            <m:t>,2</m:t>
                          </m:r>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nary>
                        <m:naryPr>
                          <m:chr m:val="⋃"/>
                          <m:ctrlPr>
                            <a:rPr lang="en-GB" i="1">
                              <a:latin typeface="Cambria Math" panose="02040503050406030204" pitchFamily="18" charset="0"/>
                              <a:ea typeface="Cambria Math" panose="02040503050406030204" pitchFamily="18" charset="0"/>
                            </a:rPr>
                          </m:ctrlPr>
                        </m:naryPr>
                        <m:sub>
                          <m:r>
                            <a:rPr lang="de-DE" i="1" dirty="0">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2</m:t>
                          </m:r>
                        </m:sup>
                        <m:e>
                          <m:sSubSup>
                            <m:sSubSupPr>
                              <m:ctrlPr>
                                <a:rPr lang="en-GB" i="1">
                                  <a:latin typeface="Cambria Math" panose="02040503050406030204" pitchFamily="18" charset="0"/>
                                </a:rPr>
                              </m:ctrlPr>
                            </m:sSubSup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𝑟𝑒𝑝𝑙𝑎𝑐𝑒𝑑</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𝑏𝑦</m:t>
                              </m:r>
                              <m:r>
                                <a:rPr lang="de-DE" i="1">
                                  <a:latin typeface="Cambria Math" panose="02040503050406030204" pitchFamily="18" charset="0"/>
                                  <a:ea typeface="Cambria Math" panose="02040503050406030204" pitchFamily="18" charset="0"/>
                                </a:rPr>
                                <m:t> </m:t>
                              </m:r>
                              <m:r>
                                <a:rPr lang="de-DE" i="1" dirty="0">
                                  <a:latin typeface="Cambria Math" panose="02040503050406030204" pitchFamily="18" charset="0"/>
                                  <a:ea typeface="Cambria Math" panose="02040503050406030204" pitchFamily="18" charset="0"/>
                                </a:rPr>
                                <m:t>𝜏</m:t>
                              </m:r>
                            </m:sub>
                            <m:sup>
                              <m:r>
                                <a:rPr lang="en-GB" i="1">
                                  <a:latin typeface="Cambria Math" panose="02040503050406030204" pitchFamily="18" charset="0"/>
                                  <a:ea typeface="Cambria Math" panose="02040503050406030204" pitchFamily="18" charset="0"/>
                                </a:rPr>
                                <m:t>1.5</m:t>
                              </m:r>
                            </m:sup>
                          </m:sSubSup>
                        </m:e>
                      </m:nary>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9C8AB0DB-2BEC-D745-BFEB-2F069EAE0499}"/>
                  </a:ext>
                </a:extLst>
              </p:cNvPr>
              <p:cNvSpPr>
                <a:spLocks noGrp="1" noRot="1" noChangeAspect="1" noMove="1" noResize="1" noEditPoints="1" noAdjustHandles="1" noChangeArrowheads="1" noChangeShapeType="1" noTextEdit="1"/>
              </p:cNvSpPr>
              <p:nvPr>
                <p:ph idx="1"/>
              </p:nvPr>
            </p:nvSpPr>
            <p:spPr>
              <a:blipFill>
                <a:blip r:embed="rId3"/>
                <a:stretch>
                  <a:fillRect t="-239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BFF38C9-4677-AE4B-A076-1EE414E42F88}"/>
              </a:ext>
            </a:extLst>
          </p:cNvPr>
          <p:cNvSpPr>
            <a:spLocks noGrp="1"/>
          </p:cNvSpPr>
          <p:nvPr>
            <p:ph type="sldNum" sz="quarter" idx="12"/>
          </p:nvPr>
        </p:nvSpPr>
        <p:spPr/>
        <p:txBody>
          <a:bodyPr/>
          <a:lstStyle/>
          <a:p>
            <a:fld id="{67C9959E-8E6B-B04C-9955-EA096F41CA7A}" type="slidenum">
              <a:rPr lang="en-GB" smtClean="0"/>
              <a:t>18</a:t>
            </a:fld>
            <a:endParaRPr lang="en-GB"/>
          </a:p>
        </p:txBody>
      </p:sp>
      <p:grpSp>
        <p:nvGrpSpPr>
          <p:cNvPr id="5" name="Group 4">
            <a:extLst>
              <a:ext uri="{FF2B5EF4-FFF2-40B4-BE49-F238E27FC236}">
                <a16:creationId xmlns:a16="http://schemas.microsoft.com/office/drawing/2014/main" id="{45F8CF10-82FA-164F-8D83-2C85D8EED05E}"/>
              </a:ext>
            </a:extLst>
          </p:cNvPr>
          <p:cNvGrpSpPr/>
          <p:nvPr/>
        </p:nvGrpSpPr>
        <p:grpSpPr>
          <a:xfrm>
            <a:off x="395023" y="2170144"/>
            <a:ext cx="4418021" cy="1811122"/>
            <a:chOff x="2349570" y="2239188"/>
            <a:chExt cx="4418021" cy="1811122"/>
          </a:xfrm>
        </p:grpSpPr>
        <p:sp>
          <p:nvSpPr>
            <p:cNvPr id="6" name="Rectangle 5">
              <a:extLst>
                <a:ext uri="{FF2B5EF4-FFF2-40B4-BE49-F238E27FC236}">
                  <a16:creationId xmlns:a16="http://schemas.microsoft.com/office/drawing/2014/main" id="{1B069295-C5CC-EB42-8D49-37CB30C1EB21}"/>
                </a:ext>
              </a:extLst>
            </p:cNvPr>
            <p:cNvSpPr/>
            <p:nvPr/>
          </p:nvSpPr>
          <p:spPr>
            <a:xfrm>
              <a:off x="2349570" y="2239188"/>
              <a:ext cx="4418021" cy="1811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 name="Group 6">
              <a:extLst>
                <a:ext uri="{FF2B5EF4-FFF2-40B4-BE49-F238E27FC236}">
                  <a16:creationId xmlns:a16="http://schemas.microsoft.com/office/drawing/2014/main" id="{8BC7E3AC-FEBE-AE4F-9E15-CB3CFBDEF890}"/>
                </a:ext>
              </a:extLst>
            </p:cNvPr>
            <p:cNvGrpSpPr/>
            <p:nvPr/>
          </p:nvGrpSpPr>
          <p:grpSpPr>
            <a:xfrm>
              <a:off x="2403536" y="2271506"/>
              <a:ext cx="4244687" cy="1762236"/>
              <a:chOff x="2426602" y="1448798"/>
              <a:chExt cx="4244687" cy="1762236"/>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4C3A4A5-453D-964C-933F-4B25C58F451D}"/>
                      </a:ext>
                    </a:extLst>
                  </p:cNvPr>
                  <p:cNvSpPr txBox="1"/>
                  <p:nvPr/>
                </p:nvSpPr>
                <p:spPr>
                  <a:xfrm>
                    <a:off x="2825196" y="2815034"/>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b="0" i="1" smtClean="0">
                                  <a:latin typeface="Cambria Math" panose="02040503050406030204" pitchFamily="18" charset="0"/>
                                </a:rPr>
                                <m:t>0</m:t>
                              </m:r>
                            </m:sub>
                          </m:sSub>
                        </m:oMath>
                      </m:oMathPara>
                    </a14:m>
                    <a:endParaRPr lang="en-GB" baseline="-25000" dirty="0"/>
                  </a:p>
                </p:txBody>
              </p:sp>
            </mc:Choice>
            <mc:Fallback xmlns="">
              <p:sp>
                <p:nvSpPr>
                  <p:cNvPr id="8" name="TextBox 7">
                    <a:extLst>
                      <a:ext uri="{FF2B5EF4-FFF2-40B4-BE49-F238E27FC236}">
                        <a16:creationId xmlns:a16="http://schemas.microsoft.com/office/drawing/2014/main" id="{34C3A4A5-453D-964C-933F-4B25C58F451D}"/>
                      </a:ext>
                    </a:extLst>
                  </p:cNvPr>
                  <p:cNvSpPr txBox="1">
                    <a:spLocks noRot="1" noChangeAspect="1" noMove="1" noResize="1" noEditPoints="1" noAdjustHandles="1" noChangeArrowheads="1" noChangeShapeType="1" noTextEdit="1"/>
                  </p:cNvSpPr>
                  <p:nvPr/>
                </p:nvSpPr>
                <p:spPr>
                  <a:xfrm>
                    <a:off x="2825196" y="2815034"/>
                    <a:ext cx="1898399" cy="396000"/>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9" name="Straight Connector 8">
                <a:extLst>
                  <a:ext uri="{FF2B5EF4-FFF2-40B4-BE49-F238E27FC236}">
                    <a16:creationId xmlns:a16="http://schemas.microsoft.com/office/drawing/2014/main" id="{63B4F524-AA3B-5D42-8897-D3F62DAEDC57}"/>
                  </a:ext>
                </a:extLst>
              </p:cNvPr>
              <p:cNvCxnSpPr>
                <a:cxnSpLocks/>
                <a:stCxn id="8" idx="0"/>
                <a:endCxn id="26" idx="2"/>
              </p:cNvCxnSpPr>
              <p:nvPr/>
            </p:nvCxnSpPr>
            <p:spPr>
              <a:xfrm flipV="1">
                <a:off x="3774396" y="2575837"/>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5F01056-14E9-6A4B-A244-DFA2503B152F}"/>
                  </a:ext>
                </a:extLst>
              </p:cNvPr>
              <p:cNvCxnSpPr>
                <a:cxnSpLocks/>
                <a:stCxn id="26" idx="0"/>
                <a:endCxn id="15" idx="4"/>
              </p:cNvCxnSpPr>
              <p:nvPr/>
            </p:nvCxnSpPr>
            <p:spPr>
              <a:xfrm flipH="1" flipV="1">
                <a:off x="3774395" y="1844798"/>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C6CB43-7322-6142-B460-7DE835FD30C9}"/>
                  </a:ext>
                </a:extLst>
              </p:cNvPr>
              <p:cNvCxnSpPr>
                <a:cxnSpLocks/>
                <a:stCxn id="15" idx="4"/>
                <a:endCxn id="30" idx="0"/>
              </p:cNvCxnSpPr>
              <p:nvPr/>
            </p:nvCxnSpPr>
            <p:spPr>
              <a:xfrm>
                <a:off x="3774395" y="1844798"/>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12F039B-D8E3-AB43-A279-1F2B4772F509}"/>
                  </a:ext>
                </a:extLst>
              </p:cNvPr>
              <p:cNvCxnSpPr>
                <a:cxnSpLocks/>
                <a:stCxn id="16" idx="0"/>
                <a:endCxn id="30" idx="2"/>
              </p:cNvCxnSpPr>
              <p:nvPr/>
            </p:nvCxnSpPr>
            <p:spPr>
              <a:xfrm flipV="1">
                <a:off x="5592314" y="2574038"/>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6F8449-471D-7542-9F38-F118F69D9D6A}"/>
                  </a:ext>
                </a:extLst>
              </p:cNvPr>
              <p:cNvCxnSpPr>
                <a:cxnSpLocks/>
                <a:stCxn id="30" idx="0"/>
                <a:endCxn id="14" idx="4"/>
              </p:cNvCxnSpPr>
              <p:nvPr/>
            </p:nvCxnSpPr>
            <p:spPr>
              <a:xfrm flipH="1" flipV="1">
                <a:off x="5591289" y="2141573"/>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464CF54-8F5B-2549-A33D-1C2881943112}"/>
                      </a:ext>
                    </a:extLst>
                  </p:cNvPr>
                  <p:cNvSpPr txBox="1"/>
                  <p:nvPr/>
                </p:nvSpPr>
                <p:spPr>
                  <a:xfrm>
                    <a:off x="4511289" y="1745573"/>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b="0" i="1" smtClean="0">
                                  <a:latin typeface="Cambria Math" panose="02040503050406030204" pitchFamily="18" charset="0"/>
                                </a:rPr>
                                <m:t>0</m:t>
                              </m:r>
                            </m:sub>
                          </m:sSub>
                        </m:oMath>
                      </m:oMathPara>
                    </a14:m>
                    <a:endParaRPr lang="en-GB" dirty="0"/>
                  </a:p>
                </p:txBody>
              </p:sp>
            </mc:Choice>
            <mc:Fallback xmlns="">
              <p:sp>
                <p:nvSpPr>
                  <p:cNvPr id="14" name="TextBox 13">
                    <a:extLst>
                      <a:ext uri="{FF2B5EF4-FFF2-40B4-BE49-F238E27FC236}">
                        <a16:creationId xmlns:a16="http://schemas.microsoft.com/office/drawing/2014/main" id="{1464CF54-8F5B-2549-A33D-1C2881943112}"/>
                      </a:ext>
                    </a:extLst>
                  </p:cNvPr>
                  <p:cNvSpPr txBox="1">
                    <a:spLocks noRot="1" noChangeAspect="1" noMove="1" noResize="1" noEditPoints="1" noAdjustHandles="1" noChangeArrowheads="1" noChangeShapeType="1" noTextEdit="1"/>
                  </p:cNvSpPr>
                  <p:nvPr/>
                </p:nvSpPr>
                <p:spPr>
                  <a:xfrm>
                    <a:off x="4511289" y="1745573"/>
                    <a:ext cx="2160000" cy="396000"/>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DD20393-B575-C144-9181-0147561B6A35}"/>
                      </a:ext>
                    </a:extLst>
                  </p:cNvPr>
                  <p:cNvSpPr txBox="1"/>
                  <p:nvPr/>
                </p:nvSpPr>
                <p:spPr>
                  <a:xfrm>
                    <a:off x="3220515" y="1448798"/>
                    <a:ext cx="110776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𝐸𝑝𝑖𝑑</m:t>
                              </m:r>
                            </m:e>
                            <m:sub>
                              <m:r>
                                <a:rPr lang="de-DE" b="0" i="1" smtClean="0">
                                  <a:latin typeface="Cambria Math" panose="02040503050406030204" pitchFamily="18" charset="0"/>
                                </a:rPr>
                                <m:t>0</m:t>
                              </m:r>
                            </m:sub>
                          </m:sSub>
                        </m:oMath>
                      </m:oMathPara>
                    </a14:m>
                    <a:endParaRPr lang="en-GB" dirty="0"/>
                  </a:p>
                </p:txBody>
              </p:sp>
            </mc:Choice>
            <mc:Fallback xmlns="">
              <p:sp>
                <p:nvSpPr>
                  <p:cNvPr id="15" name="TextBox 14">
                    <a:extLst>
                      <a:ext uri="{FF2B5EF4-FFF2-40B4-BE49-F238E27FC236}">
                        <a16:creationId xmlns:a16="http://schemas.microsoft.com/office/drawing/2014/main" id="{EDD20393-B575-C144-9181-0147561B6A35}"/>
                      </a:ext>
                    </a:extLst>
                  </p:cNvPr>
                  <p:cNvSpPr txBox="1">
                    <a:spLocks noRot="1" noChangeAspect="1" noMove="1" noResize="1" noEditPoints="1" noAdjustHandles="1" noChangeArrowheads="1" noChangeShapeType="1" noTextEdit="1"/>
                  </p:cNvSpPr>
                  <p:nvPr/>
                </p:nvSpPr>
                <p:spPr>
                  <a:xfrm>
                    <a:off x="3220515" y="1448798"/>
                    <a:ext cx="1107760" cy="396000"/>
                  </a:xfrm>
                  <a:prstGeom prst="ellipse">
                    <a:avLst/>
                  </a:prstGeom>
                  <a:blipFill>
                    <a:blip r:embed="rId6"/>
                    <a:stretch>
                      <a:fillRect b="-294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2493F85-1466-C44E-9808-006C26716762}"/>
                      </a:ext>
                    </a:extLst>
                  </p:cNvPr>
                  <p:cNvSpPr txBox="1"/>
                  <p:nvPr/>
                </p:nvSpPr>
                <p:spPr>
                  <a:xfrm>
                    <a:off x="4774385" y="2810988"/>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b="0" i="1" smtClean="0">
                                  <a:latin typeface="Cambria Math" panose="02040503050406030204" pitchFamily="18" charset="0"/>
                                </a:rPr>
                                <m:t>0</m:t>
                              </m:r>
                            </m:sub>
                          </m:sSub>
                        </m:oMath>
                      </m:oMathPara>
                    </a14:m>
                    <a:endParaRPr lang="en-GB" baseline="-25000" dirty="0"/>
                  </a:p>
                </p:txBody>
              </p:sp>
            </mc:Choice>
            <mc:Fallback xmlns="">
              <p:sp>
                <p:nvSpPr>
                  <p:cNvPr id="16" name="TextBox 15">
                    <a:extLst>
                      <a:ext uri="{FF2B5EF4-FFF2-40B4-BE49-F238E27FC236}">
                        <a16:creationId xmlns:a16="http://schemas.microsoft.com/office/drawing/2014/main" id="{A2493F85-1466-C44E-9808-006C26716762}"/>
                      </a:ext>
                    </a:extLst>
                  </p:cNvPr>
                  <p:cNvSpPr txBox="1">
                    <a:spLocks noRot="1" noChangeAspect="1" noMove="1" noResize="1" noEditPoints="1" noAdjustHandles="1" noChangeArrowheads="1" noChangeShapeType="1" noTextEdit="1"/>
                  </p:cNvSpPr>
                  <p:nvPr/>
                </p:nvSpPr>
                <p:spPr>
                  <a:xfrm>
                    <a:off x="4774385" y="2810988"/>
                    <a:ext cx="1635858" cy="380587"/>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17" name="Straight Connector 16">
                <a:extLst>
                  <a:ext uri="{FF2B5EF4-FFF2-40B4-BE49-F238E27FC236}">
                    <a16:creationId xmlns:a16="http://schemas.microsoft.com/office/drawing/2014/main" id="{2B580B92-6FD5-A940-B2E4-9D2A57ADED7F}"/>
                  </a:ext>
                </a:extLst>
              </p:cNvPr>
              <p:cNvCxnSpPr>
                <a:cxnSpLocks/>
                <a:stCxn id="26" idx="2"/>
                <a:endCxn id="16" idx="0"/>
              </p:cNvCxnSpPr>
              <p:nvPr/>
            </p:nvCxnSpPr>
            <p:spPr>
              <a:xfrm>
                <a:off x="3775862" y="2575837"/>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76EB6BA-98E5-C54B-B4EA-098812D19195}"/>
                  </a:ext>
                </a:extLst>
              </p:cNvPr>
              <p:cNvGrpSpPr/>
              <p:nvPr/>
            </p:nvGrpSpPr>
            <p:grpSpPr>
              <a:xfrm>
                <a:off x="5481117" y="2316663"/>
                <a:ext cx="558009" cy="304368"/>
                <a:chOff x="5481117" y="2316663"/>
                <a:chExt cx="558009" cy="304368"/>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6E5B2CC-3528-5046-A42C-35D013F7F013}"/>
                        </a:ext>
                      </a:extLst>
                    </p:cNvPr>
                    <p:cNvSpPr txBox="1"/>
                    <p:nvPr/>
                  </p:nvSpPr>
                  <p:spPr>
                    <a:xfrm>
                      <a:off x="5733850" y="2316663"/>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3</m:t>
                                </m:r>
                              </m:sup>
                            </m:sSubSup>
                          </m:oMath>
                        </m:oMathPara>
                      </a14:m>
                      <a:endParaRPr lang="en-GB" dirty="0"/>
                    </a:p>
                  </p:txBody>
                </p:sp>
              </mc:Choice>
              <mc:Fallback xmlns="">
                <p:sp>
                  <p:nvSpPr>
                    <p:cNvPr id="28" name="TextBox 27">
                      <a:extLst>
                        <a:ext uri="{FF2B5EF4-FFF2-40B4-BE49-F238E27FC236}">
                          <a16:creationId xmlns:a16="http://schemas.microsoft.com/office/drawing/2014/main" id="{26E5B2CC-3528-5046-A42C-35D013F7F013}"/>
                        </a:ext>
                      </a:extLst>
                    </p:cNvPr>
                    <p:cNvSpPr txBox="1">
                      <a:spLocks noRot="1" noChangeAspect="1" noMove="1" noResize="1" noEditPoints="1" noAdjustHandles="1" noChangeArrowheads="1" noChangeShapeType="1" noTextEdit="1"/>
                    </p:cNvSpPr>
                    <p:nvPr/>
                  </p:nvSpPr>
                  <p:spPr>
                    <a:xfrm>
                      <a:off x="5733850" y="2316663"/>
                      <a:ext cx="305276" cy="283860"/>
                    </a:xfrm>
                    <a:prstGeom prst="rect">
                      <a:avLst/>
                    </a:prstGeom>
                    <a:blipFill>
                      <a:blip r:embed="rId8"/>
                      <a:stretch>
                        <a:fillRect l="-16000" r="-4000" b="-26087"/>
                      </a:stretch>
                    </a:blipFill>
                  </p:spPr>
                  <p:txBody>
                    <a:bodyPr/>
                    <a:lstStyle/>
                    <a:p>
                      <a:r>
                        <a:rPr lang="en-GB">
                          <a:noFill/>
                        </a:rPr>
                        <a:t> </a:t>
                      </a:r>
                    </a:p>
                  </p:txBody>
                </p:sp>
              </mc:Fallback>
            </mc:AlternateContent>
            <p:sp>
              <p:nvSpPr>
                <p:cNvPr id="29" name="Rectangle 28">
                  <a:extLst>
                    <a:ext uri="{FF2B5EF4-FFF2-40B4-BE49-F238E27FC236}">
                      <a16:creationId xmlns:a16="http://schemas.microsoft.com/office/drawing/2014/main" id="{3D42614A-2930-9C49-AB9F-03FFC56E5470}"/>
                    </a:ext>
                  </a:extLst>
                </p:cNvPr>
                <p:cNvSpPr/>
                <p:nvPr/>
              </p:nvSpPr>
              <p:spPr>
                <a:xfrm>
                  <a:off x="5481117" y="239123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B7AEE7BD-9D0F-5044-933C-A1796FCE3AC3}"/>
                    </a:ext>
                  </a:extLst>
                </p:cNvPr>
                <p:cNvSpPr/>
                <p:nvPr/>
              </p:nvSpPr>
              <p:spPr>
                <a:xfrm>
                  <a:off x="5520314" y="243003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AB0BB497-7F4F-9740-A398-383A47A829F9}"/>
                    </a:ext>
                  </a:extLst>
                </p:cNvPr>
                <p:cNvSpPr/>
                <p:nvPr/>
              </p:nvSpPr>
              <p:spPr>
                <a:xfrm>
                  <a:off x="5562951" y="247703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9" name="Group 18">
                <a:extLst>
                  <a:ext uri="{FF2B5EF4-FFF2-40B4-BE49-F238E27FC236}">
                    <a16:creationId xmlns:a16="http://schemas.microsoft.com/office/drawing/2014/main" id="{CE7F6BD2-E78A-164B-8CBF-3CAD54961668}"/>
                  </a:ext>
                </a:extLst>
              </p:cNvPr>
              <p:cNvGrpSpPr/>
              <p:nvPr/>
            </p:nvGrpSpPr>
            <p:grpSpPr>
              <a:xfrm>
                <a:off x="3660955" y="2321376"/>
                <a:ext cx="531271" cy="298747"/>
                <a:chOff x="3660955" y="2321376"/>
                <a:chExt cx="531271" cy="298747"/>
              </a:xfrm>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AB9A1D4-CA85-8A4D-B76A-D2B2D902E97F}"/>
                        </a:ext>
                      </a:extLst>
                    </p:cNvPr>
                    <p:cNvSpPr txBox="1"/>
                    <p:nvPr/>
                  </p:nvSpPr>
                  <p:spPr>
                    <a:xfrm>
                      <a:off x="3886950" y="2321376"/>
                      <a:ext cx="305276"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2</m:t>
                                </m:r>
                              </m:sup>
                            </m:sSubSup>
                          </m:oMath>
                        </m:oMathPara>
                      </a14:m>
                      <a:endParaRPr lang="en-GB" dirty="0"/>
                    </a:p>
                  </p:txBody>
                </p:sp>
              </mc:Choice>
              <mc:Fallback xmlns="">
                <p:sp>
                  <p:nvSpPr>
                    <p:cNvPr id="24" name="TextBox 23">
                      <a:extLst>
                        <a:ext uri="{FF2B5EF4-FFF2-40B4-BE49-F238E27FC236}">
                          <a16:creationId xmlns:a16="http://schemas.microsoft.com/office/drawing/2014/main" id="{BAB9A1D4-CA85-8A4D-B76A-D2B2D902E97F}"/>
                        </a:ext>
                      </a:extLst>
                    </p:cNvPr>
                    <p:cNvSpPr txBox="1">
                      <a:spLocks noRot="1" noChangeAspect="1" noMove="1" noResize="1" noEditPoints="1" noAdjustHandles="1" noChangeArrowheads="1" noChangeShapeType="1" noTextEdit="1"/>
                    </p:cNvSpPr>
                    <p:nvPr/>
                  </p:nvSpPr>
                  <p:spPr>
                    <a:xfrm>
                      <a:off x="3886950" y="2321376"/>
                      <a:ext cx="305276" cy="282450"/>
                    </a:xfrm>
                    <a:prstGeom prst="rect">
                      <a:avLst/>
                    </a:prstGeom>
                    <a:blipFill>
                      <a:blip r:embed="rId9"/>
                      <a:stretch>
                        <a:fillRect l="-16000" r="-4000" b="-21739"/>
                      </a:stretch>
                    </a:blipFill>
                  </p:spPr>
                  <p:txBody>
                    <a:bodyPr/>
                    <a:lstStyle/>
                    <a:p>
                      <a:r>
                        <a:rPr lang="en-GB">
                          <a:noFill/>
                        </a:rPr>
                        <a:t> </a:t>
                      </a:r>
                    </a:p>
                  </p:txBody>
                </p:sp>
              </mc:Fallback>
            </mc:AlternateContent>
            <p:sp>
              <p:nvSpPr>
                <p:cNvPr id="25" name="Rectangle 24">
                  <a:extLst>
                    <a:ext uri="{FF2B5EF4-FFF2-40B4-BE49-F238E27FC236}">
                      <a16:creationId xmlns:a16="http://schemas.microsoft.com/office/drawing/2014/main" id="{5ABD6D82-E0B4-BB44-ABEC-CD414BBBD375}"/>
                    </a:ext>
                  </a:extLst>
                </p:cNvPr>
                <p:cNvSpPr/>
                <p:nvPr/>
              </p:nvSpPr>
              <p:spPr>
                <a:xfrm>
                  <a:off x="3660955" y="2385922"/>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1604383-8D67-864D-B272-38E66176F90B}"/>
                    </a:ext>
                  </a:extLst>
                </p:cNvPr>
                <p:cNvSpPr/>
                <p:nvPr/>
              </p:nvSpPr>
              <p:spPr>
                <a:xfrm>
                  <a:off x="3702062" y="2428237"/>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7D7DE8E-9851-4C44-85B0-93AA25C41162}"/>
                    </a:ext>
                  </a:extLst>
                </p:cNvPr>
                <p:cNvSpPr/>
                <p:nvPr/>
              </p:nvSpPr>
              <p:spPr>
                <a:xfrm>
                  <a:off x="3736941" y="247252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0" name="Straight Connector 19">
                <a:extLst>
                  <a:ext uri="{FF2B5EF4-FFF2-40B4-BE49-F238E27FC236}">
                    <a16:creationId xmlns:a16="http://schemas.microsoft.com/office/drawing/2014/main" id="{A933B154-34F4-F747-9861-BBAE1312EE8D}"/>
                  </a:ext>
                </a:extLst>
              </p:cNvPr>
              <p:cNvCxnSpPr>
                <a:cxnSpLocks/>
                <a:stCxn id="15" idx="2"/>
                <a:endCxn id="23" idx="3"/>
              </p:cNvCxnSpPr>
              <p:nvPr/>
            </p:nvCxnSpPr>
            <p:spPr>
              <a:xfrm flipH="1">
                <a:off x="2897196" y="1646798"/>
                <a:ext cx="323319" cy="13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6834D8C8-3459-584C-B11B-1307B322AFF6}"/>
                  </a:ext>
                </a:extLst>
              </p:cNvPr>
              <p:cNvGrpSpPr/>
              <p:nvPr/>
            </p:nvGrpSpPr>
            <p:grpSpPr>
              <a:xfrm>
                <a:off x="2426602" y="1478758"/>
                <a:ext cx="470594" cy="283860"/>
                <a:chOff x="2426602" y="1478758"/>
                <a:chExt cx="470594" cy="283860"/>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03C3351-911D-6C4B-906E-49678421A23E}"/>
                        </a:ext>
                      </a:extLst>
                    </p:cNvPr>
                    <p:cNvSpPr txBox="1"/>
                    <p:nvPr/>
                  </p:nvSpPr>
                  <p:spPr>
                    <a:xfrm>
                      <a:off x="2426602" y="1478758"/>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1</m:t>
                                </m:r>
                              </m:sup>
                            </m:sSubSup>
                          </m:oMath>
                        </m:oMathPara>
                      </a14:m>
                      <a:endParaRPr lang="en-GB" dirty="0"/>
                    </a:p>
                  </p:txBody>
                </p:sp>
              </mc:Choice>
              <mc:Fallback xmlns="">
                <p:sp>
                  <p:nvSpPr>
                    <p:cNvPr id="22" name="TextBox 21">
                      <a:extLst>
                        <a:ext uri="{FF2B5EF4-FFF2-40B4-BE49-F238E27FC236}">
                          <a16:creationId xmlns:a16="http://schemas.microsoft.com/office/drawing/2014/main" id="{403C3351-911D-6C4B-906E-49678421A23E}"/>
                        </a:ext>
                      </a:extLst>
                    </p:cNvPr>
                    <p:cNvSpPr txBox="1">
                      <a:spLocks noRot="1" noChangeAspect="1" noMove="1" noResize="1" noEditPoints="1" noAdjustHandles="1" noChangeArrowheads="1" noChangeShapeType="1" noTextEdit="1"/>
                    </p:cNvSpPr>
                    <p:nvPr/>
                  </p:nvSpPr>
                  <p:spPr>
                    <a:xfrm>
                      <a:off x="2426602" y="1478758"/>
                      <a:ext cx="305276" cy="283860"/>
                    </a:xfrm>
                    <a:prstGeom prst="rect">
                      <a:avLst/>
                    </a:prstGeom>
                    <a:blipFill>
                      <a:blip r:embed="rId10"/>
                      <a:stretch>
                        <a:fillRect l="-12000" r="-4000" b="-21739"/>
                      </a:stretch>
                    </a:blipFill>
                  </p:spPr>
                  <p:txBody>
                    <a:bodyPr/>
                    <a:lstStyle/>
                    <a:p>
                      <a:r>
                        <a:rPr lang="en-GB">
                          <a:noFill/>
                        </a:rPr>
                        <a:t> </a:t>
                      </a:r>
                    </a:p>
                  </p:txBody>
                </p:sp>
              </mc:Fallback>
            </mc:AlternateContent>
            <p:sp>
              <p:nvSpPr>
                <p:cNvPr id="23" name="Rectangle 22">
                  <a:extLst>
                    <a:ext uri="{FF2B5EF4-FFF2-40B4-BE49-F238E27FC236}">
                      <a16:creationId xmlns:a16="http://schemas.microsoft.com/office/drawing/2014/main" id="{F324F230-189B-AE43-8529-9AD669908544}"/>
                    </a:ext>
                  </a:extLst>
                </p:cNvPr>
                <p:cNvSpPr/>
                <p:nvPr/>
              </p:nvSpPr>
              <p:spPr>
                <a:xfrm>
                  <a:off x="2753196" y="1576172"/>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C224581F-CBD1-0E4F-B8AD-3711439B2A23}"/>
                  </a:ext>
                </a:extLst>
              </p:cNvPr>
              <p:cNvSpPr txBox="1"/>
              <p:nvPr/>
            </p:nvSpPr>
            <p:spPr>
              <a:xfrm>
                <a:off x="5773676" y="2885661"/>
                <a:ext cx="1733113" cy="369332"/>
              </a:xfrm>
              <a:prstGeom prst="rect">
                <a:avLst/>
              </a:prstGeom>
              <a:solidFill>
                <a:schemeClr val="accent4"/>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de-DE" dirty="0"/>
                  <a:t>As </a:t>
                </a:r>
                <a14:m>
                  <m:oMath xmlns:m="http://schemas.openxmlformats.org/officeDocument/2006/math">
                    <m:r>
                      <a:rPr lang="de-DE" i="1" dirty="0" smtClean="0">
                        <a:latin typeface="Cambria Math" panose="02040503050406030204" pitchFamily="18" charset="0"/>
                        <a:ea typeface="Cambria Math" panose="02040503050406030204" pitchFamily="18" charset="0"/>
                      </a:rPr>
                      <m:t>𝜏</m:t>
                    </m:r>
                    <m:r>
                      <a:rPr lang="de-DE" dirty="0">
                        <a:latin typeface="Cambria Math" panose="02040503050406030204" pitchFamily="18" charset="0"/>
                        <a:ea typeface="Cambria Math" panose="02040503050406030204" pitchFamily="18" charset="0"/>
                      </a:rPr>
                      <m:t>=</m:t>
                    </m:r>
                    <m:r>
                      <a:rPr lang="de-DE" b="0" i="0" dirty="0" smtClean="0">
                        <a:latin typeface="Cambria Math" panose="02040503050406030204" pitchFamily="18" charset="0"/>
                        <a:ea typeface="Cambria Math" panose="02040503050406030204" pitchFamily="18" charset="0"/>
                      </a:rPr>
                      <m:t>0</m:t>
                    </m:r>
                  </m:oMath>
                </a14:m>
                <a:r>
                  <a:rPr lang="en-GB" dirty="0"/>
                  <a:t>, use </a:t>
                </a:r>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𝐺</m:t>
                        </m:r>
                      </m:e>
                      <m:sub>
                        <m:r>
                          <a:rPr lang="de-DE" b="0" i="1" dirty="0" smtClean="0">
                            <a:latin typeface="Cambria Math" panose="02040503050406030204" pitchFamily="18" charset="0"/>
                          </a:rPr>
                          <m:t>0</m:t>
                        </m:r>
                      </m:sub>
                    </m:sSub>
                  </m:oMath>
                </a14:m>
                <a:endParaRPr lang="en-GB" dirty="0"/>
              </a:p>
            </p:txBody>
          </p:sp>
        </mc:Choice>
        <mc:Fallback xmlns="">
          <p:sp>
            <p:nvSpPr>
              <p:cNvPr id="66" name="TextBox 65">
                <a:extLst>
                  <a:ext uri="{FF2B5EF4-FFF2-40B4-BE49-F238E27FC236}">
                    <a16:creationId xmlns:a16="http://schemas.microsoft.com/office/drawing/2014/main" id="{C224581F-CBD1-0E4F-B8AD-3711439B2A23}"/>
                  </a:ext>
                </a:extLst>
              </p:cNvPr>
              <p:cNvSpPr txBox="1">
                <a:spLocks noRot="1" noChangeAspect="1" noMove="1" noResize="1" noEditPoints="1" noAdjustHandles="1" noChangeArrowheads="1" noChangeShapeType="1" noTextEdit="1"/>
              </p:cNvSpPr>
              <p:nvPr/>
            </p:nvSpPr>
            <p:spPr>
              <a:xfrm>
                <a:off x="5773676" y="2885661"/>
                <a:ext cx="1733113" cy="369332"/>
              </a:xfrm>
              <a:prstGeom prst="rect">
                <a:avLst/>
              </a:prstGeom>
              <a:blipFill>
                <a:blip r:embed="rId11"/>
                <a:stretch>
                  <a:fillRect/>
                </a:stretch>
              </a:blipFill>
            </p:spPr>
            <p:txBody>
              <a:bodyPr/>
              <a:lstStyle/>
              <a:p>
                <a:r>
                  <a:rPr lang="en-GB">
                    <a:noFill/>
                  </a:rPr>
                  <a:t> </a:t>
                </a:r>
              </a:p>
            </p:txBody>
          </p:sp>
        </mc:Fallback>
      </mc:AlternateContent>
      <p:cxnSp>
        <p:nvCxnSpPr>
          <p:cNvPr id="67" name="Straight Arrow Connector 66">
            <a:extLst>
              <a:ext uri="{FF2B5EF4-FFF2-40B4-BE49-F238E27FC236}">
                <a16:creationId xmlns:a16="http://schemas.microsoft.com/office/drawing/2014/main" id="{7FA0C00A-CBDA-BE48-881D-36A26AEEFD5F}"/>
              </a:ext>
            </a:extLst>
          </p:cNvPr>
          <p:cNvCxnSpPr>
            <a:cxnSpLocks/>
            <a:stCxn id="66" idx="1"/>
            <a:endCxn id="6" idx="3"/>
          </p:cNvCxnSpPr>
          <p:nvPr/>
        </p:nvCxnSpPr>
        <p:spPr>
          <a:xfrm flipH="1">
            <a:off x="4813044" y="3070327"/>
            <a:ext cx="960632" cy="5378"/>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008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1CE6193-7432-D848-B501-FDAC9E395573}"/>
                  </a:ext>
                </a:extLst>
              </p:cNvPr>
              <p:cNvSpPr>
                <a:spLocks noGrp="1"/>
              </p:cNvSpPr>
              <p:nvPr>
                <p:ph type="title"/>
              </p:nvPr>
            </p:nvSpPr>
            <p:spPr>
              <a:xfrm>
                <a:off x="628650" y="260986"/>
                <a:ext cx="8086636" cy="717866"/>
              </a:xfrm>
            </p:spPr>
            <p:txBody>
              <a:bodyPr>
                <a:normAutofit/>
              </a:bodyPr>
              <a:lstStyle/>
              <a:p>
                <a:r>
                  <a:rPr lang="en-GB" dirty="0"/>
                  <a:t>Unrolling a PDM: Example – </a:t>
                </a:r>
                <a14:m>
                  <m:oMath xmlns:m="http://schemas.openxmlformats.org/officeDocument/2006/math">
                    <m:r>
                      <a:rPr lang="de-DE" i="1" dirty="0">
                        <a:latin typeface="Cambria Math" panose="02040503050406030204" pitchFamily="18" charset="0"/>
                        <a:ea typeface="Cambria Math" panose="02040503050406030204" pitchFamily="18" charset="0"/>
                      </a:rPr>
                      <m:t>𝜏</m:t>
                    </m:r>
                    <m:r>
                      <a:rPr lang="de-DE" i="1" dirty="0">
                        <a:latin typeface="Cambria Math" panose="02040503050406030204" pitchFamily="18" charset="0"/>
                      </a:rPr>
                      <m:t>=</m:t>
                    </m:r>
                    <m:r>
                      <a:rPr lang="de-DE" b="0" i="1" dirty="0" smtClean="0">
                        <a:latin typeface="Cambria Math" panose="02040503050406030204" pitchFamily="18" charset="0"/>
                      </a:rPr>
                      <m:t>1</m:t>
                    </m:r>
                  </m:oMath>
                </a14:m>
                <a:endParaRPr lang="en-GB" dirty="0"/>
              </a:p>
            </p:txBody>
          </p:sp>
        </mc:Choice>
        <mc:Fallback xmlns="">
          <p:sp>
            <p:nvSpPr>
              <p:cNvPr id="2" name="Title 1">
                <a:extLst>
                  <a:ext uri="{FF2B5EF4-FFF2-40B4-BE49-F238E27FC236}">
                    <a16:creationId xmlns:a16="http://schemas.microsoft.com/office/drawing/2014/main" id="{E1CE6193-7432-D848-B501-FDAC9E395573}"/>
                  </a:ext>
                </a:extLst>
              </p:cNvPr>
              <p:cNvSpPr>
                <a:spLocks noGrp="1" noRot="1" noChangeAspect="1" noMove="1" noResize="1" noEditPoints="1" noAdjustHandles="1" noChangeArrowheads="1" noChangeShapeType="1" noTextEdit="1"/>
              </p:cNvSpPr>
              <p:nvPr>
                <p:ph type="title"/>
              </p:nvPr>
            </p:nvSpPr>
            <p:spPr>
              <a:xfrm>
                <a:off x="628650" y="260986"/>
                <a:ext cx="8086636" cy="717866"/>
              </a:xfrm>
              <a:blipFill>
                <a:blip r:embed="rId2"/>
                <a:stretch>
                  <a:fillRect l="-3140" t="-24561"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8AB0DB-2BEC-D745-BFEB-2F069EAE0499}"/>
                  </a:ext>
                </a:extLst>
              </p:cNvPr>
              <p:cNvSpPr>
                <a:spLocks noGrp="1"/>
              </p:cNvSpPr>
              <p:nvPr>
                <p:ph idx="1"/>
              </p:nvPr>
            </p:nvSpPr>
            <p:spPr/>
            <p:txBody>
              <a:bodyPr>
                <a:normAutofit/>
              </a:bodyPr>
              <a:lstStyle/>
              <a:p>
                <a:pPr marL="0" indent="0">
                  <a:buNone/>
                </a:pPr>
                <a:endParaRPr lang="de-DE" sz="100" dirty="0"/>
              </a:p>
              <a:p>
                <a:pPr marL="457200" lvl="1"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i="1">
                              <a:latin typeface="Cambria Math" panose="02040503050406030204" pitchFamily="18" charset="0"/>
                            </a:rPr>
                            <m:t>0:</m:t>
                          </m:r>
                          <m:r>
                            <a:rPr lang="de-DE" b="0" i="1" smtClean="0">
                              <a:latin typeface="Cambria Math" panose="02040503050406030204" pitchFamily="18" charset="0"/>
                            </a:rPr>
                            <m:t>2</m:t>
                          </m:r>
                        </m:sub>
                      </m:sSub>
                      <m:r>
                        <a:rPr lang="de-DE" i="1">
                          <a:latin typeface="Cambria Math" panose="02040503050406030204" pitchFamily="18" charset="0"/>
                        </a:rPr>
                        <m:t>=</m:t>
                      </m:r>
                      <m:r>
                        <a:rPr lang="en-GB" i="1">
                          <a:latin typeface="Cambria Math" panose="02040503050406030204" pitchFamily="18" charset="0"/>
                        </a:rPr>
                        <m:t>𝑢𝑛𝑟𝑜𝑙𝑙</m:t>
                      </m:r>
                      <m:d>
                        <m:dPr>
                          <m:ctrlPr>
                            <a:rPr lang="en-GB" i="1">
                              <a:latin typeface="Cambria Math" panose="02040503050406030204" pitchFamily="18" charset="0"/>
                            </a:rPr>
                          </m:ctrlPr>
                        </m:dPr>
                        <m:e>
                          <m:r>
                            <a:rPr lang="en-GB" i="1">
                              <a:latin typeface="Cambria Math" panose="02040503050406030204" pitchFamily="18" charset="0"/>
                            </a:rPr>
                            <m:t>𝐺</m:t>
                          </m:r>
                          <m:r>
                            <a:rPr lang="en-GB" i="1">
                              <a:latin typeface="Cambria Math" panose="02040503050406030204" pitchFamily="18" charset="0"/>
                            </a:rPr>
                            <m:t>,2</m:t>
                          </m:r>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nary>
                        <m:naryPr>
                          <m:chr m:val="⋃"/>
                          <m:ctrlPr>
                            <a:rPr lang="en-GB" i="1">
                              <a:latin typeface="Cambria Math" panose="02040503050406030204" pitchFamily="18" charset="0"/>
                              <a:ea typeface="Cambria Math" panose="02040503050406030204" pitchFamily="18" charset="0"/>
                            </a:rPr>
                          </m:ctrlPr>
                        </m:naryPr>
                        <m:sub>
                          <m:r>
                            <a:rPr lang="de-DE" i="1" dirty="0">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2</m:t>
                          </m:r>
                        </m:sup>
                        <m:e>
                          <m:sSubSup>
                            <m:sSubSupPr>
                              <m:ctrlPr>
                                <a:rPr lang="en-GB" i="1">
                                  <a:latin typeface="Cambria Math" panose="02040503050406030204" pitchFamily="18" charset="0"/>
                                </a:rPr>
                              </m:ctrlPr>
                            </m:sSubSup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𝑟𝑒𝑝𝑙𝑎𝑐𝑒𝑑</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𝑏𝑦</m:t>
                              </m:r>
                              <m:r>
                                <a:rPr lang="de-DE" i="1">
                                  <a:latin typeface="Cambria Math" panose="02040503050406030204" pitchFamily="18" charset="0"/>
                                  <a:ea typeface="Cambria Math" panose="02040503050406030204" pitchFamily="18" charset="0"/>
                                </a:rPr>
                                <m:t> </m:t>
                              </m:r>
                              <m:r>
                                <a:rPr lang="de-DE" i="1" dirty="0">
                                  <a:latin typeface="Cambria Math" panose="02040503050406030204" pitchFamily="18" charset="0"/>
                                  <a:ea typeface="Cambria Math" panose="02040503050406030204" pitchFamily="18" charset="0"/>
                                </a:rPr>
                                <m:t>𝜏</m:t>
                              </m:r>
                            </m:sub>
                            <m:sup>
                              <m:r>
                                <a:rPr lang="en-GB" i="1">
                                  <a:latin typeface="Cambria Math" panose="02040503050406030204" pitchFamily="18" charset="0"/>
                                  <a:ea typeface="Cambria Math" panose="02040503050406030204" pitchFamily="18" charset="0"/>
                                </a:rPr>
                                <m:t>1.5</m:t>
                              </m:r>
                            </m:sup>
                          </m:sSubSup>
                        </m:e>
                      </m:nary>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9C8AB0DB-2BEC-D745-BFEB-2F069EAE0499}"/>
                  </a:ext>
                </a:extLst>
              </p:cNvPr>
              <p:cNvSpPr>
                <a:spLocks noGrp="1" noRot="1" noChangeAspect="1" noMove="1" noResize="1" noEditPoints="1" noAdjustHandles="1" noChangeArrowheads="1" noChangeShapeType="1" noTextEdit="1"/>
              </p:cNvSpPr>
              <p:nvPr>
                <p:ph idx="1"/>
              </p:nvPr>
            </p:nvSpPr>
            <p:spPr>
              <a:blipFill>
                <a:blip r:embed="rId3"/>
                <a:stretch>
                  <a:fillRect t="-239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BFF38C9-4677-AE4B-A076-1EE414E42F88}"/>
              </a:ext>
            </a:extLst>
          </p:cNvPr>
          <p:cNvSpPr>
            <a:spLocks noGrp="1"/>
          </p:cNvSpPr>
          <p:nvPr>
            <p:ph type="sldNum" sz="quarter" idx="12"/>
          </p:nvPr>
        </p:nvSpPr>
        <p:spPr/>
        <p:txBody>
          <a:bodyPr/>
          <a:lstStyle/>
          <a:p>
            <a:fld id="{67C9959E-8E6B-B04C-9955-EA096F41CA7A}" type="slidenum">
              <a:rPr lang="en-GB" smtClean="0"/>
              <a:t>19</a:t>
            </a:fld>
            <a:endParaRPr lang="en-GB"/>
          </a:p>
        </p:txBody>
      </p:sp>
      <p:grpSp>
        <p:nvGrpSpPr>
          <p:cNvPr id="5" name="Group 4">
            <a:extLst>
              <a:ext uri="{FF2B5EF4-FFF2-40B4-BE49-F238E27FC236}">
                <a16:creationId xmlns:a16="http://schemas.microsoft.com/office/drawing/2014/main" id="{45F8CF10-82FA-164F-8D83-2C85D8EED05E}"/>
              </a:ext>
            </a:extLst>
          </p:cNvPr>
          <p:cNvGrpSpPr/>
          <p:nvPr/>
        </p:nvGrpSpPr>
        <p:grpSpPr>
          <a:xfrm>
            <a:off x="395023" y="2170144"/>
            <a:ext cx="4418021" cy="1811122"/>
            <a:chOff x="2349570" y="2239188"/>
            <a:chExt cx="4418021" cy="1811122"/>
          </a:xfrm>
        </p:grpSpPr>
        <p:sp>
          <p:nvSpPr>
            <p:cNvPr id="6" name="Rectangle 5">
              <a:extLst>
                <a:ext uri="{FF2B5EF4-FFF2-40B4-BE49-F238E27FC236}">
                  <a16:creationId xmlns:a16="http://schemas.microsoft.com/office/drawing/2014/main" id="{1B069295-C5CC-EB42-8D49-37CB30C1EB21}"/>
                </a:ext>
              </a:extLst>
            </p:cNvPr>
            <p:cNvSpPr/>
            <p:nvPr/>
          </p:nvSpPr>
          <p:spPr>
            <a:xfrm>
              <a:off x="2349570" y="2239188"/>
              <a:ext cx="4418021" cy="1811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 name="Group 6">
              <a:extLst>
                <a:ext uri="{FF2B5EF4-FFF2-40B4-BE49-F238E27FC236}">
                  <a16:creationId xmlns:a16="http://schemas.microsoft.com/office/drawing/2014/main" id="{8BC7E3AC-FEBE-AE4F-9E15-CB3CFBDEF890}"/>
                </a:ext>
              </a:extLst>
            </p:cNvPr>
            <p:cNvGrpSpPr/>
            <p:nvPr/>
          </p:nvGrpSpPr>
          <p:grpSpPr>
            <a:xfrm>
              <a:off x="2403536" y="2271506"/>
              <a:ext cx="4244687" cy="1762236"/>
              <a:chOff x="2426602" y="1448798"/>
              <a:chExt cx="4244687" cy="1762236"/>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4C3A4A5-453D-964C-933F-4B25C58F451D}"/>
                      </a:ext>
                    </a:extLst>
                  </p:cNvPr>
                  <p:cNvSpPr txBox="1"/>
                  <p:nvPr/>
                </p:nvSpPr>
                <p:spPr>
                  <a:xfrm>
                    <a:off x="2825196" y="2815034"/>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b="0" i="1" smtClean="0">
                                  <a:latin typeface="Cambria Math" panose="02040503050406030204" pitchFamily="18" charset="0"/>
                                </a:rPr>
                                <m:t>0</m:t>
                              </m:r>
                            </m:sub>
                          </m:sSub>
                        </m:oMath>
                      </m:oMathPara>
                    </a14:m>
                    <a:endParaRPr lang="en-GB" baseline="-25000" dirty="0"/>
                  </a:p>
                </p:txBody>
              </p:sp>
            </mc:Choice>
            <mc:Fallback xmlns="">
              <p:sp>
                <p:nvSpPr>
                  <p:cNvPr id="8" name="TextBox 7">
                    <a:extLst>
                      <a:ext uri="{FF2B5EF4-FFF2-40B4-BE49-F238E27FC236}">
                        <a16:creationId xmlns:a16="http://schemas.microsoft.com/office/drawing/2014/main" id="{34C3A4A5-453D-964C-933F-4B25C58F451D}"/>
                      </a:ext>
                    </a:extLst>
                  </p:cNvPr>
                  <p:cNvSpPr txBox="1">
                    <a:spLocks noRot="1" noChangeAspect="1" noMove="1" noResize="1" noEditPoints="1" noAdjustHandles="1" noChangeArrowheads="1" noChangeShapeType="1" noTextEdit="1"/>
                  </p:cNvSpPr>
                  <p:nvPr/>
                </p:nvSpPr>
                <p:spPr>
                  <a:xfrm>
                    <a:off x="2825196" y="2815034"/>
                    <a:ext cx="1898399" cy="396000"/>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9" name="Straight Connector 8">
                <a:extLst>
                  <a:ext uri="{FF2B5EF4-FFF2-40B4-BE49-F238E27FC236}">
                    <a16:creationId xmlns:a16="http://schemas.microsoft.com/office/drawing/2014/main" id="{63B4F524-AA3B-5D42-8897-D3F62DAEDC57}"/>
                  </a:ext>
                </a:extLst>
              </p:cNvPr>
              <p:cNvCxnSpPr>
                <a:cxnSpLocks/>
                <a:stCxn id="8" idx="0"/>
                <a:endCxn id="26" idx="2"/>
              </p:cNvCxnSpPr>
              <p:nvPr/>
            </p:nvCxnSpPr>
            <p:spPr>
              <a:xfrm flipV="1">
                <a:off x="3774396" y="2575837"/>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5F01056-14E9-6A4B-A244-DFA2503B152F}"/>
                  </a:ext>
                </a:extLst>
              </p:cNvPr>
              <p:cNvCxnSpPr>
                <a:cxnSpLocks/>
                <a:stCxn id="26" idx="0"/>
                <a:endCxn id="15" idx="4"/>
              </p:cNvCxnSpPr>
              <p:nvPr/>
            </p:nvCxnSpPr>
            <p:spPr>
              <a:xfrm flipH="1" flipV="1">
                <a:off x="3774395" y="1844798"/>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C6CB43-7322-6142-B460-7DE835FD30C9}"/>
                  </a:ext>
                </a:extLst>
              </p:cNvPr>
              <p:cNvCxnSpPr>
                <a:cxnSpLocks/>
                <a:stCxn id="15" idx="4"/>
                <a:endCxn id="30" idx="0"/>
              </p:cNvCxnSpPr>
              <p:nvPr/>
            </p:nvCxnSpPr>
            <p:spPr>
              <a:xfrm>
                <a:off x="3774395" y="1844798"/>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12F039B-D8E3-AB43-A279-1F2B4772F509}"/>
                  </a:ext>
                </a:extLst>
              </p:cNvPr>
              <p:cNvCxnSpPr>
                <a:cxnSpLocks/>
                <a:stCxn id="16" idx="0"/>
                <a:endCxn id="30" idx="2"/>
              </p:cNvCxnSpPr>
              <p:nvPr/>
            </p:nvCxnSpPr>
            <p:spPr>
              <a:xfrm flipV="1">
                <a:off x="5592314" y="2574038"/>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6F8449-471D-7542-9F38-F118F69D9D6A}"/>
                  </a:ext>
                </a:extLst>
              </p:cNvPr>
              <p:cNvCxnSpPr>
                <a:cxnSpLocks/>
                <a:stCxn id="30" idx="0"/>
                <a:endCxn id="14" idx="4"/>
              </p:cNvCxnSpPr>
              <p:nvPr/>
            </p:nvCxnSpPr>
            <p:spPr>
              <a:xfrm flipH="1" flipV="1">
                <a:off x="5591289" y="2141573"/>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464CF54-8F5B-2549-A33D-1C2881943112}"/>
                      </a:ext>
                    </a:extLst>
                  </p:cNvPr>
                  <p:cNvSpPr txBox="1"/>
                  <p:nvPr/>
                </p:nvSpPr>
                <p:spPr>
                  <a:xfrm>
                    <a:off x="4511289" y="1745573"/>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b="0" i="1" smtClean="0">
                                  <a:latin typeface="Cambria Math" panose="02040503050406030204" pitchFamily="18" charset="0"/>
                                </a:rPr>
                                <m:t>0</m:t>
                              </m:r>
                            </m:sub>
                          </m:sSub>
                        </m:oMath>
                      </m:oMathPara>
                    </a14:m>
                    <a:endParaRPr lang="en-GB" dirty="0"/>
                  </a:p>
                </p:txBody>
              </p:sp>
            </mc:Choice>
            <mc:Fallback xmlns="">
              <p:sp>
                <p:nvSpPr>
                  <p:cNvPr id="14" name="TextBox 13">
                    <a:extLst>
                      <a:ext uri="{FF2B5EF4-FFF2-40B4-BE49-F238E27FC236}">
                        <a16:creationId xmlns:a16="http://schemas.microsoft.com/office/drawing/2014/main" id="{1464CF54-8F5B-2549-A33D-1C2881943112}"/>
                      </a:ext>
                    </a:extLst>
                  </p:cNvPr>
                  <p:cNvSpPr txBox="1">
                    <a:spLocks noRot="1" noChangeAspect="1" noMove="1" noResize="1" noEditPoints="1" noAdjustHandles="1" noChangeArrowheads="1" noChangeShapeType="1" noTextEdit="1"/>
                  </p:cNvSpPr>
                  <p:nvPr/>
                </p:nvSpPr>
                <p:spPr>
                  <a:xfrm>
                    <a:off x="4511289" y="1745573"/>
                    <a:ext cx="2160000" cy="396000"/>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DD20393-B575-C144-9181-0147561B6A35}"/>
                      </a:ext>
                    </a:extLst>
                  </p:cNvPr>
                  <p:cNvSpPr txBox="1"/>
                  <p:nvPr/>
                </p:nvSpPr>
                <p:spPr>
                  <a:xfrm>
                    <a:off x="3220515" y="1448798"/>
                    <a:ext cx="110776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𝐸𝑝𝑖𝑑</m:t>
                              </m:r>
                            </m:e>
                            <m:sub>
                              <m:r>
                                <a:rPr lang="de-DE" b="0" i="1" smtClean="0">
                                  <a:latin typeface="Cambria Math" panose="02040503050406030204" pitchFamily="18" charset="0"/>
                                </a:rPr>
                                <m:t>0</m:t>
                              </m:r>
                            </m:sub>
                          </m:sSub>
                        </m:oMath>
                      </m:oMathPara>
                    </a14:m>
                    <a:endParaRPr lang="en-GB" dirty="0"/>
                  </a:p>
                </p:txBody>
              </p:sp>
            </mc:Choice>
            <mc:Fallback xmlns="">
              <p:sp>
                <p:nvSpPr>
                  <p:cNvPr id="15" name="TextBox 14">
                    <a:extLst>
                      <a:ext uri="{FF2B5EF4-FFF2-40B4-BE49-F238E27FC236}">
                        <a16:creationId xmlns:a16="http://schemas.microsoft.com/office/drawing/2014/main" id="{EDD20393-B575-C144-9181-0147561B6A35}"/>
                      </a:ext>
                    </a:extLst>
                  </p:cNvPr>
                  <p:cNvSpPr txBox="1">
                    <a:spLocks noRot="1" noChangeAspect="1" noMove="1" noResize="1" noEditPoints="1" noAdjustHandles="1" noChangeArrowheads="1" noChangeShapeType="1" noTextEdit="1"/>
                  </p:cNvSpPr>
                  <p:nvPr/>
                </p:nvSpPr>
                <p:spPr>
                  <a:xfrm>
                    <a:off x="3220515" y="1448798"/>
                    <a:ext cx="1107760" cy="396000"/>
                  </a:xfrm>
                  <a:prstGeom prst="ellipse">
                    <a:avLst/>
                  </a:prstGeom>
                  <a:blipFill>
                    <a:blip r:embed="rId6"/>
                    <a:stretch>
                      <a:fillRect b="-294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2493F85-1466-C44E-9808-006C26716762}"/>
                      </a:ext>
                    </a:extLst>
                  </p:cNvPr>
                  <p:cNvSpPr txBox="1"/>
                  <p:nvPr/>
                </p:nvSpPr>
                <p:spPr>
                  <a:xfrm>
                    <a:off x="4774385" y="2810988"/>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b="0" i="1" smtClean="0">
                                  <a:latin typeface="Cambria Math" panose="02040503050406030204" pitchFamily="18" charset="0"/>
                                </a:rPr>
                                <m:t>0</m:t>
                              </m:r>
                            </m:sub>
                          </m:sSub>
                        </m:oMath>
                      </m:oMathPara>
                    </a14:m>
                    <a:endParaRPr lang="en-GB" baseline="-25000" dirty="0"/>
                  </a:p>
                </p:txBody>
              </p:sp>
            </mc:Choice>
            <mc:Fallback xmlns="">
              <p:sp>
                <p:nvSpPr>
                  <p:cNvPr id="16" name="TextBox 15">
                    <a:extLst>
                      <a:ext uri="{FF2B5EF4-FFF2-40B4-BE49-F238E27FC236}">
                        <a16:creationId xmlns:a16="http://schemas.microsoft.com/office/drawing/2014/main" id="{A2493F85-1466-C44E-9808-006C26716762}"/>
                      </a:ext>
                    </a:extLst>
                  </p:cNvPr>
                  <p:cNvSpPr txBox="1">
                    <a:spLocks noRot="1" noChangeAspect="1" noMove="1" noResize="1" noEditPoints="1" noAdjustHandles="1" noChangeArrowheads="1" noChangeShapeType="1" noTextEdit="1"/>
                  </p:cNvSpPr>
                  <p:nvPr/>
                </p:nvSpPr>
                <p:spPr>
                  <a:xfrm>
                    <a:off x="4774385" y="2810988"/>
                    <a:ext cx="1635858" cy="380587"/>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17" name="Straight Connector 16">
                <a:extLst>
                  <a:ext uri="{FF2B5EF4-FFF2-40B4-BE49-F238E27FC236}">
                    <a16:creationId xmlns:a16="http://schemas.microsoft.com/office/drawing/2014/main" id="{2B580B92-6FD5-A940-B2E4-9D2A57ADED7F}"/>
                  </a:ext>
                </a:extLst>
              </p:cNvPr>
              <p:cNvCxnSpPr>
                <a:cxnSpLocks/>
                <a:stCxn id="26" idx="2"/>
                <a:endCxn id="16" idx="0"/>
              </p:cNvCxnSpPr>
              <p:nvPr/>
            </p:nvCxnSpPr>
            <p:spPr>
              <a:xfrm>
                <a:off x="3775862" y="2575837"/>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76EB6BA-98E5-C54B-B4EA-098812D19195}"/>
                  </a:ext>
                </a:extLst>
              </p:cNvPr>
              <p:cNvGrpSpPr/>
              <p:nvPr/>
            </p:nvGrpSpPr>
            <p:grpSpPr>
              <a:xfrm>
                <a:off x="5481117" y="2316663"/>
                <a:ext cx="558009" cy="304368"/>
                <a:chOff x="5481117" y="2316663"/>
                <a:chExt cx="558009" cy="304368"/>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6E5B2CC-3528-5046-A42C-35D013F7F013}"/>
                        </a:ext>
                      </a:extLst>
                    </p:cNvPr>
                    <p:cNvSpPr txBox="1"/>
                    <p:nvPr/>
                  </p:nvSpPr>
                  <p:spPr>
                    <a:xfrm>
                      <a:off x="5733850" y="2316663"/>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3</m:t>
                                </m:r>
                              </m:sup>
                            </m:sSubSup>
                          </m:oMath>
                        </m:oMathPara>
                      </a14:m>
                      <a:endParaRPr lang="en-GB" dirty="0"/>
                    </a:p>
                  </p:txBody>
                </p:sp>
              </mc:Choice>
              <mc:Fallback xmlns="">
                <p:sp>
                  <p:nvSpPr>
                    <p:cNvPr id="28" name="TextBox 27">
                      <a:extLst>
                        <a:ext uri="{FF2B5EF4-FFF2-40B4-BE49-F238E27FC236}">
                          <a16:creationId xmlns:a16="http://schemas.microsoft.com/office/drawing/2014/main" id="{26E5B2CC-3528-5046-A42C-35D013F7F013}"/>
                        </a:ext>
                      </a:extLst>
                    </p:cNvPr>
                    <p:cNvSpPr txBox="1">
                      <a:spLocks noRot="1" noChangeAspect="1" noMove="1" noResize="1" noEditPoints="1" noAdjustHandles="1" noChangeArrowheads="1" noChangeShapeType="1" noTextEdit="1"/>
                    </p:cNvSpPr>
                    <p:nvPr/>
                  </p:nvSpPr>
                  <p:spPr>
                    <a:xfrm>
                      <a:off x="5733850" y="2316663"/>
                      <a:ext cx="305276" cy="283860"/>
                    </a:xfrm>
                    <a:prstGeom prst="rect">
                      <a:avLst/>
                    </a:prstGeom>
                    <a:blipFill>
                      <a:blip r:embed="rId8"/>
                      <a:stretch>
                        <a:fillRect l="-16000" r="-4000" b="-26087"/>
                      </a:stretch>
                    </a:blipFill>
                  </p:spPr>
                  <p:txBody>
                    <a:bodyPr/>
                    <a:lstStyle/>
                    <a:p>
                      <a:r>
                        <a:rPr lang="en-GB">
                          <a:noFill/>
                        </a:rPr>
                        <a:t> </a:t>
                      </a:r>
                    </a:p>
                  </p:txBody>
                </p:sp>
              </mc:Fallback>
            </mc:AlternateContent>
            <p:sp>
              <p:nvSpPr>
                <p:cNvPr id="29" name="Rectangle 28">
                  <a:extLst>
                    <a:ext uri="{FF2B5EF4-FFF2-40B4-BE49-F238E27FC236}">
                      <a16:creationId xmlns:a16="http://schemas.microsoft.com/office/drawing/2014/main" id="{3D42614A-2930-9C49-AB9F-03FFC56E5470}"/>
                    </a:ext>
                  </a:extLst>
                </p:cNvPr>
                <p:cNvSpPr/>
                <p:nvPr/>
              </p:nvSpPr>
              <p:spPr>
                <a:xfrm>
                  <a:off x="5481117" y="239123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B7AEE7BD-9D0F-5044-933C-A1796FCE3AC3}"/>
                    </a:ext>
                  </a:extLst>
                </p:cNvPr>
                <p:cNvSpPr/>
                <p:nvPr/>
              </p:nvSpPr>
              <p:spPr>
                <a:xfrm>
                  <a:off x="5520314" y="243003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AB0BB497-7F4F-9740-A398-383A47A829F9}"/>
                    </a:ext>
                  </a:extLst>
                </p:cNvPr>
                <p:cNvSpPr/>
                <p:nvPr/>
              </p:nvSpPr>
              <p:spPr>
                <a:xfrm>
                  <a:off x="5562951" y="247703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9" name="Group 18">
                <a:extLst>
                  <a:ext uri="{FF2B5EF4-FFF2-40B4-BE49-F238E27FC236}">
                    <a16:creationId xmlns:a16="http://schemas.microsoft.com/office/drawing/2014/main" id="{CE7F6BD2-E78A-164B-8CBF-3CAD54961668}"/>
                  </a:ext>
                </a:extLst>
              </p:cNvPr>
              <p:cNvGrpSpPr/>
              <p:nvPr/>
            </p:nvGrpSpPr>
            <p:grpSpPr>
              <a:xfrm>
                <a:off x="3660955" y="2321376"/>
                <a:ext cx="531271" cy="298747"/>
                <a:chOff x="3660955" y="2321376"/>
                <a:chExt cx="531271" cy="298747"/>
              </a:xfrm>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AB9A1D4-CA85-8A4D-B76A-D2B2D902E97F}"/>
                        </a:ext>
                      </a:extLst>
                    </p:cNvPr>
                    <p:cNvSpPr txBox="1"/>
                    <p:nvPr/>
                  </p:nvSpPr>
                  <p:spPr>
                    <a:xfrm>
                      <a:off x="3886950" y="2321376"/>
                      <a:ext cx="305276"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2</m:t>
                                </m:r>
                              </m:sup>
                            </m:sSubSup>
                          </m:oMath>
                        </m:oMathPara>
                      </a14:m>
                      <a:endParaRPr lang="en-GB" dirty="0"/>
                    </a:p>
                  </p:txBody>
                </p:sp>
              </mc:Choice>
              <mc:Fallback xmlns="">
                <p:sp>
                  <p:nvSpPr>
                    <p:cNvPr id="24" name="TextBox 23">
                      <a:extLst>
                        <a:ext uri="{FF2B5EF4-FFF2-40B4-BE49-F238E27FC236}">
                          <a16:creationId xmlns:a16="http://schemas.microsoft.com/office/drawing/2014/main" id="{BAB9A1D4-CA85-8A4D-B76A-D2B2D902E97F}"/>
                        </a:ext>
                      </a:extLst>
                    </p:cNvPr>
                    <p:cNvSpPr txBox="1">
                      <a:spLocks noRot="1" noChangeAspect="1" noMove="1" noResize="1" noEditPoints="1" noAdjustHandles="1" noChangeArrowheads="1" noChangeShapeType="1" noTextEdit="1"/>
                    </p:cNvSpPr>
                    <p:nvPr/>
                  </p:nvSpPr>
                  <p:spPr>
                    <a:xfrm>
                      <a:off x="3886950" y="2321376"/>
                      <a:ext cx="305276" cy="282450"/>
                    </a:xfrm>
                    <a:prstGeom prst="rect">
                      <a:avLst/>
                    </a:prstGeom>
                    <a:blipFill>
                      <a:blip r:embed="rId9"/>
                      <a:stretch>
                        <a:fillRect l="-16000" r="-4000" b="-21739"/>
                      </a:stretch>
                    </a:blipFill>
                  </p:spPr>
                  <p:txBody>
                    <a:bodyPr/>
                    <a:lstStyle/>
                    <a:p>
                      <a:r>
                        <a:rPr lang="en-GB">
                          <a:noFill/>
                        </a:rPr>
                        <a:t> </a:t>
                      </a:r>
                    </a:p>
                  </p:txBody>
                </p:sp>
              </mc:Fallback>
            </mc:AlternateContent>
            <p:sp>
              <p:nvSpPr>
                <p:cNvPr id="25" name="Rectangle 24">
                  <a:extLst>
                    <a:ext uri="{FF2B5EF4-FFF2-40B4-BE49-F238E27FC236}">
                      <a16:creationId xmlns:a16="http://schemas.microsoft.com/office/drawing/2014/main" id="{5ABD6D82-E0B4-BB44-ABEC-CD414BBBD375}"/>
                    </a:ext>
                  </a:extLst>
                </p:cNvPr>
                <p:cNvSpPr/>
                <p:nvPr/>
              </p:nvSpPr>
              <p:spPr>
                <a:xfrm>
                  <a:off x="3660955" y="2385922"/>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1604383-8D67-864D-B272-38E66176F90B}"/>
                    </a:ext>
                  </a:extLst>
                </p:cNvPr>
                <p:cNvSpPr/>
                <p:nvPr/>
              </p:nvSpPr>
              <p:spPr>
                <a:xfrm>
                  <a:off x="3702062" y="2428237"/>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7D7DE8E-9851-4C44-85B0-93AA25C41162}"/>
                    </a:ext>
                  </a:extLst>
                </p:cNvPr>
                <p:cNvSpPr/>
                <p:nvPr/>
              </p:nvSpPr>
              <p:spPr>
                <a:xfrm>
                  <a:off x="3736941" y="247252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0" name="Straight Connector 19">
                <a:extLst>
                  <a:ext uri="{FF2B5EF4-FFF2-40B4-BE49-F238E27FC236}">
                    <a16:creationId xmlns:a16="http://schemas.microsoft.com/office/drawing/2014/main" id="{A933B154-34F4-F747-9861-BBAE1312EE8D}"/>
                  </a:ext>
                </a:extLst>
              </p:cNvPr>
              <p:cNvCxnSpPr>
                <a:cxnSpLocks/>
                <a:stCxn id="15" idx="2"/>
                <a:endCxn id="23" idx="3"/>
              </p:cNvCxnSpPr>
              <p:nvPr/>
            </p:nvCxnSpPr>
            <p:spPr>
              <a:xfrm flipH="1">
                <a:off x="2897196" y="1646798"/>
                <a:ext cx="323319" cy="13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6834D8C8-3459-584C-B11B-1307B322AFF6}"/>
                  </a:ext>
                </a:extLst>
              </p:cNvPr>
              <p:cNvGrpSpPr/>
              <p:nvPr/>
            </p:nvGrpSpPr>
            <p:grpSpPr>
              <a:xfrm>
                <a:off x="2426602" y="1478758"/>
                <a:ext cx="470594" cy="283860"/>
                <a:chOff x="2426602" y="1478758"/>
                <a:chExt cx="470594" cy="283860"/>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03C3351-911D-6C4B-906E-49678421A23E}"/>
                        </a:ext>
                      </a:extLst>
                    </p:cNvPr>
                    <p:cNvSpPr txBox="1"/>
                    <p:nvPr/>
                  </p:nvSpPr>
                  <p:spPr>
                    <a:xfrm>
                      <a:off x="2426602" y="1478758"/>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1</m:t>
                                </m:r>
                              </m:sup>
                            </m:sSubSup>
                          </m:oMath>
                        </m:oMathPara>
                      </a14:m>
                      <a:endParaRPr lang="en-GB" dirty="0"/>
                    </a:p>
                  </p:txBody>
                </p:sp>
              </mc:Choice>
              <mc:Fallback xmlns="">
                <p:sp>
                  <p:nvSpPr>
                    <p:cNvPr id="22" name="TextBox 21">
                      <a:extLst>
                        <a:ext uri="{FF2B5EF4-FFF2-40B4-BE49-F238E27FC236}">
                          <a16:creationId xmlns:a16="http://schemas.microsoft.com/office/drawing/2014/main" id="{403C3351-911D-6C4B-906E-49678421A23E}"/>
                        </a:ext>
                      </a:extLst>
                    </p:cNvPr>
                    <p:cNvSpPr txBox="1">
                      <a:spLocks noRot="1" noChangeAspect="1" noMove="1" noResize="1" noEditPoints="1" noAdjustHandles="1" noChangeArrowheads="1" noChangeShapeType="1" noTextEdit="1"/>
                    </p:cNvSpPr>
                    <p:nvPr/>
                  </p:nvSpPr>
                  <p:spPr>
                    <a:xfrm>
                      <a:off x="2426602" y="1478758"/>
                      <a:ext cx="305276" cy="283860"/>
                    </a:xfrm>
                    <a:prstGeom prst="rect">
                      <a:avLst/>
                    </a:prstGeom>
                    <a:blipFill>
                      <a:blip r:embed="rId10"/>
                      <a:stretch>
                        <a:fillRect l="-12000" r="-4000" b="-21739"/>
                      </a:stretch>
                    </a:blipFill>
                  </p:spPr>
                  <p:txBody>
                    <a:bodyPr/>
                    <a:lstStyle/>
                    <a:p>
                      <a:r>
                        <a:rPr lang="en-GB">
                          <a:noFill/>
                        </a:rPr>
                        <a:t> </a:t>
                      </a:r>
                    </a:p>
                  </p:txBody>
                </p:sp>
              </mc:Fallback>
            </mc:AlternateContent>
            <p:sp>
              <p:nvSpPr>
                <p:cNvPr id="23" name="Rectangle 22">
                  <a:extLst>
                    <a:ext uri="{FF2B5EF4-FFF2-40B4-BE49-F238E27FC236}">
                      <a16:creationId xmlns:a16="http://schemas.microsoft.com/office/drawing/2014/main" id="{F324F230-189B-AE43-8529-9AD669908544}"/>
                    </a:ext>
                  </a:extLst>
                </p:cNvPr>
                <p:cNvSpPr/>
                <p:nvPr/>
              </p:nvSpPr>
              <p:spPr>
                <a:xfrm>
                  <a:off x="2753196" y="1576172"/>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grpSp>
        <p:nvGrpSpPr>
          <p:cNvPr id="32" name="Group 31">
            <a:extLst>
              <a:ext uri="{FF2B5EF4-FFF2-40B4-BE49-F238E27FC236}">
                <a16:creationId xmlns:a16="http://schemas.microsoft.com/office/drawing/2014/main" id="{400E4E5D-7407-4B4E-9F68-0D6DEFF503CA}"/>
              </a:ext>
            </a:extLst>
          </p:cNvPr>
          <p:cNvGrpSpPr/>
          <p:nvPr/>
        </p:nvGrpSpPr>
        <p:grpSpPr>
          <a:xfrm>
            <a:off x="395023" y="4220244"/>
            <a:ext cx="8320263" cy="2051697"/>
            <a:chOff x="473795" y="4011645"/>
            <a:chExt cx="8320263" cy="2051697"/>
          </a:xfrm>
        </p:grpSpPr>
        <p:sp>
          <p:nvSpPr>
            <p:cNvPr id="33" name="Rectangle 32">
              <a:extLst>
                <a:ext uri="{FF2B5EF4-FFF2-40B4-BE49-F238E27FC236}">
                  <a16:creationId xmlns:a16="http://schemas.microsoft.com/office/drawing/2014/main" id="{E690D9BE-D57C-B847-8F7E-A859D00D23AE}"/>
                </a:ext>
              </a:extLst>
            </p:cNvPr>
            <p:cNvSpPr/>
            <p:nvPr/>
          </p:nvSpPr>
          <p:spPr>
            <a:xfrm>
              <a:off x="473795" y="4011645"/>
              <a:ext cx="4305874" cy="205169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tangle 33">
              <a:extLst>
                <a:ext uri="{FF2B5EF4-FFF2-40B4-BE49-F238E27FC236}">
                  <a16:creationId xmlns:a16="http://schemas.microsoft.com/office/drawing/2014/main" id="{FF46D5BB-4DE6-D545-ABD6-179BCAFB3C63}"/>
                </a:ext>
              </a:extLst>
            </p:cNvPr>
            <p:cNvSpPr/>
            <p:nvPr/>
          </p:nvSpPr>
          <p:spPr>
            <a:xfrm>
              <a:off x="4777191" y="4011645"/>
              <a:ext cx="4016867" cy="205169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5" name="Group 34">
              <a:extLst>
                <a:ext uri="{FF2B5EF4-FFF2-40B4-BE49-F238E27FC236}">
                  <a16:creationId xmlns:a16="http://schemas.microsoft.com/office/drawing/2014/main" id="{2A7D3544-205A-7B40-A11C-5E210967BB38}"/>
                </a:ext>
              </a:extLst>
            </p:cNvPr>
            <p:cNvGrpSpPr/>
            <p:nvPr/>
          </p:nvGrpSpPr>
          <p:grpSpPr>
            <a:xfrm>
              <a:off x="907359" y="4011645"/>
              <a:ext cx="7865620" cy="1983766"/>
              <a:chOff x="907359" y="4011645"/>
              <a:chExt cx="7865620" cy="1983766"/>
            </a:xfrm>
          </p:grpSpPr>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42C932B-FAE9-4647-8FD2-36E427C3336A}"/>
                      </a:ext>
                    </a:extLst>
                  </p:cNvPr>
                  <p:cNvSpPr txBox="1"/>
                  <p:nvPr/>
                </p:nvSpPr>
                <p:spPr>
                  <a:xfrm>
                    <a:off x="907359" y="4233175"/>
                    <a:ext cx="110776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𝐸𝑝𝑖𝑑</m:t>
                              </m:r>
                            </m:e>
                            <m:sub>
                              <m:r>
                                <a:rPr lang="de-DE" b="0" i="1" smtClean="0">
                                  <a:latin typeface="Cambria Math" panose="02040503050406030204" pitchFamily="18" charset="0"/>
                                </a:rPr>
                                <m:t>1</m:t>
                              </m:r>
                              <m:r>
                                <a:rPr lang="de-DE" i="1">
                                  <a:latin typeface="Cambria Math" panose="02040503050406030204" pitchFamily="18" charset="0"/>
                                </a:rPr>
                                <m:t>−1</m:t>
                              </m:r>
                            </m:sub>
                          </m:sSub>
                        </m:oMath>
                      </m:oMathPara>
                    </a14:m>
                    <a:endParaRPr lang="en-GB" dirty="0"/>
                  </a:p>
                </p:txBody>
              </p:sp>
            </mc:Choice>
            <mc:Fallback xmlns="">
              <p:sp>
                <p:nvSpPr>
                  <p:cNvPr id="36" name="TextBox 35">
                    <a:extLst>
                      <a:ext uri="{FF2B5EF4-FFF2-40B4-BE49-F238E27FC236}">
                        <a16:creationId xmlns:a16="http://schemas.microsoft.com/office/drawing/2014/main" id="{342C932B-FAE9-4647-8FD2-36E427C3336A}"/>
                      </a:ext>
                    </a:extLst>
                  </p:cNvPr>
                  <p:cNvSpPr txBox="1">
                    <a:spLocks noRot="1" noChangeAspect="1" noMove="1" noResize="1" noEditPoints="1" noAdjustHandles="1" noChangeArrowheads="1" noChangeShapeType="1" noTextEdit="1"/>
                  </p:cNvSpPr>
                  <p:nvPr/>
                </p:nvSpPr>
                <p:spPr>
                  <a:xfrm>
                    <a:off x="907359" y="4233175"/>
                    <a:ext cx="1107760" cy="396000"/>
                  </a:xfrm>
                  <a:prstGeom prst="ellipse">
                    <a:avLst/>
                  </a:prstGeom>
                  <a:blipFill>
                    <a:blip r:embed="rId11"/>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CD82040-13FC-8341-9282-07DF894E49BB}"/>
                      </a:ext>
                    </a:extLst>
                  </p:cNvPr>
                  <p:cNvSpPr txBox="1"/>
                  <p:nvPr/>
                </p:nvSpPr>
                <p:spPr>
                  <a:xfrm>
                    <a:off x="2461229" y="5595365"/>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b="0" i="1" smtClean="0">
                                  <a:latin typeface="Cambria Math" panose="02040503050406030204" pitchFamily="18" charset="0"/>
                                </a:rPr>
                                <m:t>1</m:t>
                              </m:r>
                              <m:r>
                                <a:rPr lang="de-DE" i="1">
                                  <a:latin typeface="Cambria Math" panose="02040503050406030204" pitchFamily="18" charset="0"/>
                                </a:rPr>
                                <m:t>−1</m:t>
                              </m:r>
                            </m:sub>
                          </m:sSub>
                        </m:oMath>
                      </m:oMathPara>
                    </a14:m>
                    <a:endParaRPr lang="en-GB" baseline="-25000" dirty="0"/>
                  </a:p>
                </p:txBody>
              </p:sp>
            </mc:Choice>
            <mc:Fallback xmlns="">
              <p:sp>
                <p:nvSpPr>
                  <p:cNvPr id="37" name="TextBox 36">
                    <a:extLst>
                      <a:ext uri="{FF2B5EF4-FFF2-40B4-BE49-F238E27FC236}">
                        <a16:creationId xmlns:a16="http://schemas.microsoft.com/office/drawing/2014/main" id="{ACD82040-13FC-8341-9282-07DF894E49BB}"/>
                      </a:ext>
                    </a:extLst>
                  </p:cNvPr>
                  <p:cNvSpPr txBox="1">
                    <a:spLocks noRot="1" noChangeAspect="1" noMove="1" noResize="1" noEditPoints="1" noAdjustHandles="1" noChangeArrowheads="1" noChangeShapeType="1" noTextEdit="1"/>
                  </p:cNvSpPr>
                  <p:nvPr/>
                </p:nvSpPr>
                <p:spPr>
                  <a:xfrm>
                    <a:off x="2461229" y="5595365"/>
                    <a:ext cx="1635858" cy="380587"/>
                  </a:xfrm>
                  <a:prstGeom prst="ellipse">
                    <a:avLst/>
                  </a:prstGeom>
                  <a:blipFill>
                    <a:blip r:embed="rId12"/>
                    <a:stretch>
                      <a:fillRect/>
                    </a:stretch>
                  </a:blipFill>
                  <a:ln>
                    <a:solidFill>
                      <a:schemeClr val="tx1"/>
                    </a:solidFill>
                  </a:ln>
                </p:spPr>
                <p:txBody>
                  <a:bodyPr/>
                  <a:lstStyle/>
                  <a:p>
                    <a:r>
                      <a:rPr lang="en-GB">
                        <a:noFill/>
                      </a:rPr>
                      <a:t> </a:t>
                    </a:r>
                  </a:p>
                </p:txBody>
              </p:sp>
            </mc:Fallback>
          </mc:AlternateContent>
          <p:cxnSp>
            <p:nvCxnSpPr>
              <p:cNvPr id="38" name="Straight Connector 37">
                <a:extLst>
                  <a:ext uri="{FF2B5EF4-FFF2-40B4-BE49-F238E27FC236}">
                    <a16:creationId xmlns:a16="http://schemas.microsoft.com/office/drawing/2014/main" id="{629A6B76-7682-BE4E-BB67-F88A90C717D8}"/>
                  </a:ext>
                </a:extLst>
              </p:cNvPr>
              <p:cNvCxnSpPr>
                <a:cxnSpLocks/>
                <a:stCxn id="36" idx="6"/>
                <a:endCxn id="56" idx="1"/>
              </p:cNvCxnSpPr>
              <p:nvPr/>
            </p:nvCxnSpPr>
            <p:spPr>
              <a:xfrm>
                <a:off x="2015119" y="4431175"/>
                <a:ext cx="268588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D3AFA6B-843D-B54C-B47B-2742E2F9FD13}"/>
                  </a:ext>
                </a:extLst>
              </p:cNvPr>
              <p:cNvCxnSpPr>
                <a:cxnSpLocks/>
                <a:stCxn id="56" idx="3"/>
                <a:endCxn id="48" idx="2"/>
              </p:cNvCxnSpPr>
              <p:nvPr/>
            </p:nvCxnSpPr>
            <p:spPr>
              <a:xfrm flipV="1">
                <a:off x="4845002" y="4431175"/>
                <a:ext cx="47720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23B14E0-7694-B54A-BF50-A36034B897CE}"/>
                  </a:ext>
                </a:extLst>
              </p:cNvPr>
              <p:cNvCxnSpPr>
                <a:cxnSpLocks/>
                <a:stCxn id="37" idx="6"/>
                <a:endCxn id="56" idx="2"/>
              </p:cNvCxnSpPr>
              <p:nvPr/>
            </p:nvCxnSpPr>
            <p:spPr>
              <a:xfrm flipV="1">
                <a:off x="4097087" y="4504644"/>
                <a:ext cx="675915" cy="1281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5C9B048-B87B-064F-B43A-44F23B9C3499}"/>
                      </a:ext>
                    </a:extLst>
                  </p:cNvPr>
                  <p:cNvSpPr txBox="1"/>
                  <p:nvPr/>
                </p:nvSpPr>
                <p:spPr>
                  <a:xfrm>
                    <a:off x="4926886" y="5599411"/>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b="0" i="1" smtClean="0">
                                  <a:latin typeface="Cambria Math" panose="02040503050406030204" pitchFamily="18" charset="0"/>
                                </a:rPr>
                                <m:t>1</m:t>
                              </m:r>
                            </m:sub>
                          </m:sSub>
                        </m:oMath>
                      </m:oMathPara>
                    </a14:m>
                    <a:endParaRPr lang="en-GB" baseline="-25000" dirty="0"/>
                  </a:p>
                </p:txBody>
              </p:sp>
            </mc:Choice>
            <mc:Fallback xmlns="">
              <p:sp>
                <p:nvSpPr>
                  <p:cNvPr id="41" name="TextBox 40">
                    <a:extLst>
                      <a:ext uri="{FF2B5EF4-FFF2-40B4-BE49-F238E27FC236}">
                        <a16:creationId xmlns:a16="http://schemas.microsoft.com/office/drawing/2014/main" id="{05C9B048-B87B-064F-B43A-44F23B9C3499}"/>
                      </a:ext>
                    </a:extLst>
                  </p:cNvPr>
                  <p:cNvSpPr txBox="1">
                    <a:spLocks noRot="1" noChangeAspect="1" noMove="1" noResize="1" noEditPoints="1" noAdjustHandles="1" noChangeArrowheads="1" noChangeShapeType="1" noTextEdit="1"/>
                  </p:cNvSpPr>
                  <p:nvPr/>
                </p:nvSpPr>
                <p:spPr>
                  <a:xfrm>
                    <a:off x="4926886" y="5599411"/>
                    <a:ext cx="1898399" cy="396000"/>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42" name="Straight Connector 41">
                <a:extLst>
                  <a:ext uri="{FF2B5EF4-FFF2-40B4-BE49-F238E27FC236}">
                    <a16:creationId xmlns:a16="http://schemas.microsoft.com/office/drawing/2014/main" id="{6FD4FB54-3DBE-114C-BC15-148C2F11AEAA}"/>
                  </a:ext>
                </a:extLst>
              </p:cNvPr>
              <p:cNvCxnSpPr>
                <a:cxnSpLocks/>
                <a:stCxn id="41" idx="0"/>
                <a:endCxn id="60" idx="2"/>
              </p:cNvCxnSpPr>
              <p:nvPr/>
            </p:nvCxnSpPr>
            <p:spPr>
              <a:xfrm flipV="1">
                <a:off x="5876086" y="5360214"/>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2999D8A-D318-E847-8261-A6A9FFE8B3ED}"/>
                  </a:ext>
                </a:extLst>
              </p:cNvPr>
              <p:cNvCxnSpPr>
                <a:cxnSpLocks/>
                <a:stCxn id="60" idx="0"/>
                <a:endCxn id="48" idx="4"/>
              </p:cNvCxnSpPr>
              <p:nvPr/>
            </p:nvCxnSpPr>
            <p:spPr>
              <a:xfrm flipH="1" flipV="1">
                <a:off x="5876085" y="4629175"/>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8133071-EF74-B040-B846-7D726A42DE6F}"/>
                  </a:ext>
                </a:extLst>
              </p:cNvPr>
              <p:cNvCxnSpPr>
                <a:cxnSpLocks/>
                <a:stCxn id="48" idx="4"/>
                <a:endCxn id="64" idx="0"/>
              </p:cNvCxnSpPr>
              <p:nvPr/>
            </p:nvCxnSpPr>
            <p:spPr>
              <a:xfrm>
                <a:off x="5876085" y="4629175"/>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FF51303-A0E2-BE49-A20F-32A97DD55E70}"/>
                  </a:ext>
                </a:extLst>
              </p:cNvPr>
              <p:cNvCxnSpPr>
                <a:cxnSpLocks/>
                <a:stCxn id="49" idx="0"/>
                <a:endCxn id="64" idx="2"/>
              </p:cNvCxnSpPr>
              <p:nvPr/>
            </p:nvCxnSpPr>
            <p:spPr>
              <a:xfrm flipV="1">
                <a:off x="7694004" y="5358415"/>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5811A5B-E033-EF46-95E0-3640969A2E09}"/>
                  </a:ext>
                </a:extLst>
              </p:cNvPr>
              <p:cNvCxnSpPr>
                <a:cxnSpLocks/>
                <a:stCxn id="64" idx="0"/>
                <a:endCxn id="47" idx="4"/>
              </p:cNvCxnSpPr>
              <p:nvPr/>
            </p:nvCxnSpPr>
            <p:spPr>
              <a:xfrm flipH="1" flipV="1">
                <a:off x="7692979" y="4925950"/>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AE07EB4-606B-0B43-A5B2-F0F046FD9491}"/>
                      </a:ext>
                    </a:extLst>
                  </p:cNvPr>
                  <p:cNvSpPr txBox="1"/>
                  <p:nvPr/>
                </p:nvSpPr>
                <p:spPr>
                  <a:xfrm>
                    <a:off x="6612979" y="4529950"/>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b="0" i="1" smtClean="0">
                                  <a:latin typeface="Cambria Math" panose="02040503050406030204" pitchFamily="18" charset="0"/>
                                </a:rPr>
                                <m:t>1</m:t>
                              </m:r>
                            </m:sub>
                          </m:sSub>
                        </m:oMath>
                      </m:oMathPara>
                    </a14:m>
                    <a:endParaRPr lang="en-GB" dirty="0"/>
                  </a:p>
                </p:txBody>
              </p:sp>
            </mc:Choice>
            <mc:Fallback xmlns="">
              <p:sp>
                <p:nvSpPr>
                  <p:cNvPr id="47" name="TextBox 46">
                    <a:extLst>
                      <a:ext uri="{FF2B5EF4-FFF2-40B4-BE49-F238E27FC236}">
                        <a16:creationId xmlns:a16="http://schemas.microsoft.com/office/drawing/2014/main" id="{1AE07EB4-606B-0B43-A5B2-F0F046FD9491}"/>
                      </a:ext>
                    </a:extLst>
                  </p:cNvPr>
                  <p:cNvSpPr txBox="1">
                    <a:spLocks noRot="1" noChangeAspect="1" noMove="1" noResize="1" noEditPoints="1" noAdjustHandles="1" noChangeArrowheads="1" noChangeShapeType="1" noTextEdit="1"/>
                  </p:cNvSpPr>
                  <p:nvPr/>
                </p:nvSpPr>
                <p:spPr>
                  <a:xfrm>
                    <a:off x="6612979" y="4529950"/>
                    <a:ext cx="2160000" cy="396000"/>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8A93688A-E59E-8A4F-ACF1-BCFF0CCB7485}"/>
                      </a:ext>
                    </a:extLst>
                  </p:cNvPr>
                  <p:cNvSpPr txBox="1"/>
                  <p:nvPr/>
                </p:nvSpPr>
                <p:spPr>
                  <a:xfrm>
                    <a:off x="5322205" y="4233175"/>
                    <a:ext cx="110776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𝐸𝑝𝑖𝑑</m:t>
                              </m:r>
                            </m:e>
                            <m:sub>
                              <m:r>
                                <a:rPr lang="de-DE" b="0" i="1" smtClean="0">
                                  <a:latin typeface="Cambria Math" panose="02040503050406030204" pitchFamily="18" charset="0"/>
                                </a:rPr>
                                <m:t>1</m:t>
                              </m:r>
                            </m:sub>
                          </m:sSub>
                        </m:oMath>
                      </m:oMathPara>
                    </a14:m>
                    <a:endParaRPr lang="en-GB" dirty="0"/>
                  </a:p>
                </p:txBody>
              </p:sp>
            </mc:Choice>
            <mc:Fallback xmlns="">
              <p:sp>
                <p:nvSpPr>
                  <p:cNvPr id="48" name="TextBox 47">
                    <a:extLst>
                      <a:ext uri="{FF2B5EF4-FFF2-40B4-BE49-F238E27FC236}">
                        <a16:creationId xmlns:a16="http://schemas.microsoft.com/office/drawing/2014/main" id="{8A93688A-E59E-8A4F-ACF1-BCFF0CCB7485}"/>
                      </a:ext>
                    </a:extLst>
                  </p:cNvPr>
                  <p:cNvSpPr txBox="1">
                    <a:spLocks noRot="1" noChangeAspect="1" noMove="1" noResize="1" noEditPoints="1" noAdjustHandles="1" noChangeArrowheads="1" noChangeShapeType="1" noTextEdit="1"/>
                  </p:cNvSpPr>
                  <p:nvPr/>
                </p:nvSpPr>
                <p:spPr>
                  <a:xfrm>
                    <a:off x="5322205" y="4233175"/>
                    <a:ext cx="1107760" cy="396000"/>
                  </a:xfrm>
                  <a:prstGeom prst="ellipse">
                    <a:avLst/>
                  </a:prstGeom>
                  <a:blipFill>
                    <a:blip r:embed="rId15"/>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20D1E56C-A191-A847-9AED-CCF40CD28637}"/>
                      </a:ext>
                    </a:extLst>
                  </p:cNvPr>
                  <p:cNvSpPr txBox="1"/>
                  <p:nvPr/>
                </p:nvSpPr>
                <p:spPr>
                  <a:xfrm>
                    <a:off x="6876075" y="5595365"/>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b="0" i="1" smtClean="0">
                                  <a:latin typeface="Cambria Math" panose="02040503050406030204" pitchFamily="18" charset="0"/>
                                </a:rPr>
                                <m:t>1</m:t>
                              </m:r>
                            </m:sub>
                          </m:sSub>
                        </m:oMath>
                      </m:oMathPara>
                    </a14:m>
                    <a:endParaRPr lang="en-GB" baseline="-25000" dirty="0"/>
                  </a:p>
                </p:txBody>
              </p:sp>
            </mc:Choice>
            <mc:Fallback xmlns="">
              <p:sp>
                <p:nvSpPr>
                  <p:cNvPr id="49" name="TextBox 48">
                    <a:extLst>
                      <a:ext uri="{FF2B5EF4-FFF2-40B4-BE49-F238E27FC236}">
                        <a16:creationId xmlns:a16="http://schemas.microsoft.com/office/drawing/2014/main" id="{20D1E56C-A191-A847-9AED-CCF40CD28637}"/>
                      </a:ext>
                    </a:extLst>
                  </p:cNvPr>
                  <p:cNvSpPr txBox="1">
                    <a:spLocks noRot="1" noChangeAspect="1" noMove="1" noResize="1" noEditPoints="1" noAdjustHandles="1" noChangeArrowheads="1" noChangeShapeType="1" noTextEdit="1"/>
                  </p:cNvSpPr>
                  <p:nvPr/>
                </p:nvSpPr>
                <p:spPr>
                  <a:xfrm>
                    <a:off x="6876075" y="5595365"/>
                    <a:ext cx="1635858" cy="380587"/>
                  </a:xfrm>
                  <a:prstGeom prst="ellipse">
                    <a:avLst/>
                  </a:prstGeom>
                  <a:blipFill>
                    <a:blip r:embed="rId16"/>
                    <a:stretch>
                      <a:fillRect/>
                    </a:stretch>
                  </a:blipFill>
                  <a:ln>
                    <a:solidFill>
                      <a:schemeClr val="tx1"/>
                    </a:solidFill>
                  </a:ln>
                </p:spPr>
                <p:txBody>
                  <a:bodyPr/>
                  <a:lstStyle/>
                  <a:p>
                    <a:r>
                      <a:rPr lang="en-GB">
                        <a:noFill/>
                      </a:rPr>
                      <a:t> </a:t>
                    </a:r>
                  </a:p>
                </p:txBody>
              </p:sp>
            </mc:Fallback>
          </mc:AlternateContent>
          <p:cxnSp>
            <p:nvCxnSpPr>
              <p:cNvPr id="50" name="Straight Connector 49">
                <a:extLst>
                  <a:ext uri="{FF2B5EF4-FFF2-40B4-BE49-F238E27FC236}">
                    <a16:creationId xmlns:a16="http://schemas.microsoft.com/office/drawing/2014/main" id="{F453D7FE-BC11-3A4E-BF03-BAE2D2295EF0}"/>
                  </a:ext>
                </a:extLst>
              </p:cNvPr>
              <p:cNvCxnSpPr>
                <a:cxnSpLocks/>
                <a:stCxn id="60" idx="2"/>
                <a:endCxn id="49" idx="0"/>
              </p:cNvCxnSpPr>
              <p:nvPr/>
            </p:nvCxnSpPr>
            <p:spPr>
              <a:xfrm>
                <a:off x="5877552" y="5360214"/>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D6FBA868-726A-2648-822B-1BF8C6AC5E2D}"/>
                  </a:ext>
                </a:extLst>
              </p:cNvPr>
              <p:cNvGrpSpPr/>
              <p:nvPr/>
            </p:nvGrpSpPr>
            <p:grpSpPr>
              <a:xfrm>
                <a:off x="7582807" y="5109656"/>
                <a:ext cx="565398" cy="295752"/>
                <a:chOff x="3231123" y="4642445"/>
                <a:chExt cx="565398" cy="295752"/>
              </a:xfrm>
            </p:grpSpPr>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6B64A9B5-C1BA-4141-AD58-6E2484C98E8D}"/>
                        </a:ext>
                      </a:extLst>
                    </p:cNvPr>
                    <p:cNvSpPr txBox="1"/>
                    <p:nvPr/>
                  </p:nvSpPr>
                  <p:spPr>
                    <a:xfrm>
                      <a:off x="3491245" y="4642445"/>
                      <a:ext cx="305276"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3</m:t>
                                </m:r>
                              </m:sup>
                            </m:sSubSup>
                          </m:oMath>
                        </m:oMathPara>
                      </a14:m>
                      <a:endParaRPr lang="en-GB" dirty="0"/>
                    </a:p>
                  </p:txBody>
                </p:sp>
              </mc:Choice>
              <mc:Fallback xmlns="">
                <p:sp>
                  <p:nvSpPr>
                    <p:cNvPr id="62" name="TextBox 61">
                      <a:extLst>
                        <a:ext uri="{FF2B5EF4-FFF2-40B4-BE49-F238E27FC236}">
                          <a16:creationId xmlns:a16="http://schemas.microsoft.com/office/drawing/2014/main" id="{6B64A9B5-C1BA-4141-AD58-6E2484C98E8D}"/>
                        </a:ext>
                      </a:extLst>
                    </p:cNvPr>
                    <p:cNvSpPr txBox="1">
                      <a:spLocks noRot="1" noChangeAspect="1" noMove="1" noResize="1" noEditPoints="1" noAdjustHandles="1" noChangeArrowheads="1" noChangeShapeType="1" noTextEdit="1"/>
                    </p:cNvSpPr>
                    <p:nvPr/>
                  </p:nvSpPr>
                  <p:spPr>
                    <a:xfrm>
                      <a:off x="3491245" y="4642445"/>
                      <a:ext cx="305276" cy="280205"/>
                    </a:xfrm>
                    <a:prstGeom prst="rect">
                      <a:avLst/>
                    </a:prstGeom>
                    <a:blipFill>
                      <a:blip r:embed="rId17"/>
                      <a:stretch>
                        <a:fillRect l="-16000" r="-4000" b="-21739"/>
                      </a:stretch>
                    </a:blipFill>
                  </p:spPr>
                  <p:txBody>
                    <a:bodyPr/>
                    <a:lstStyle/>
                    <a:p>
                      <a:r>
                        <a:rPr lang="en-GB">
                          <a:noFill/>
                        </a:rPr>
                        <a:t> </a:t>
                      </a:r>
                    </a:p>
                  </p:txBody>
                </p:sp>
              </mc:Fallback>
            </mc:AlternateContent>
            <p:sp>
              <p:nvSpPr>
                <p:cNvPr id="63" name="Rectangle 62">
                  <a:extLst>
                    <a:ext uri="{FF2B5EF4-FFF2-40B4-BE49-F238E27FC236}">
                      <a16:creationId xmlns:a16="http://schemas.microsoft.com/office/drawing/2014/main" id="{F2684D01-7C2B-7346-9524-C8ECCAD9E8F6}"/>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Rectangle 63">
                  <a:extLst>
                    <a:ext uri="{FF2B5EF4-FFF2-40B4-BE49-F238E27FC236}">
                      <a16:creationId xmlns:a16="http://schemas.microsoft.com/office/drawing/2014/main" id="{20638CA0-AB34-0340-8D83-C5ECDB2F89BF}"/>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ectangle 64">
                  <a:extLst>
                    <a:ext uri="{FF2B5EF4-FFF2-40B4-BE49-F238E27FC236}">
                      <a16:creationId xmlns:a16="http://schemas.microsoft.com/office/drawing/2014/main" id="{33BB7E5B-2351-E540-AFCE-808D3286D174}"/>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2" name="Group 51">
                <a:extLst>
                  <a:ext uri="{FF2B5EF4-FFF2-40B4-BE49-F238E27FC236}">
                    <a16:creationId xmlns:a16="http://schemas.microsoft.com/office/drawing/2014/main" id="{5B56AA5B-3A9B-0548-8D12-ABC1DE568812}"/>
                  </a:ext>
                </a:extLst>
              </p:cNvPr>
              <p:cNvGrpSpPr/>
              <p:nvPr/>
            </p:nvGrpSpPr>
            <p:grpSpPr>
              <a:xfrm>
                <a:off x="5762645" y="5105753"/>
                <a:ext cx="531271" cy="298747"/>
                <a:chOff x="1006826" y="4638542"/>
                <a:chExt cx="531271" cy="298747"/>
              </a:xfrm>
            </p:grpSpPr>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D202634-5829-B240-8933-302C206F7EA9}"/>
                        </a:ext>
                      </a:extLst>
                    </p:cNvPr>
                    <p:cNvSpPr txBox="1"/>
                    <p:nvPr/>
                  </p:nvSpPr>
                  <p:spPr>
                    <a:xfrm>
                      <a:off x="1232821" y="4638542"/>
                      <a:ext cx="305276" cy="278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2</m:t>
                                </m:r>
                              </m:sup>
                            </m:sSubSup>
                          </m:oMath>
                        </m:oMathPara>
                      </a14:m>
                      <a:endParaRPr lang="en-GB" dirty="0"/>
                    </a:p>
                  </p:txBody>
                </p:sp>
              </mc:Choice>
              <mc:Fallback xmlns="">
                <p:sp>
                  <p:nvSpPr>
                    <p:cNvPr id="58" name="TextBox 57">
                      <a:extLst>
                        <a:ext uri="{FF2B5EF4-FFF2-40B4-BE49-F238E27FC236}">
                          <a16:creationId xmlns:a16="http://schemas.microsoft.com/office/drawing/2014/main" id="{8D202634-5829-B240-8933-302C206F7EA9}"/>
                        </a:ext>
                      </a:extLst>
                    </p:cNvPr>
                    <p:cNvSpPr txBox="1">
                      <a:spLocks noRot="1" noChangeAspect="1" noMove="1" noResize="1" noEditPoints="1" noAdjustHandles="1" noChangeArrowheads="1" noChangeShapeType="1" noTextEdit="1"/>
                    </p:cNvSpPr>
                    <p:nvPr/>
                  </p:nvSpPr>
                  <p:spPr>
                    <a:xfrm>
                      <a:off x="1232821" y="4638542"/>
                      <a:ext cx="305276" cy="278794"/>
                    </a:xfrm>
                    <a:prstGeom prst="rect">
                      <a:avLst/>
                    </a:prstGeom>
                    <a:blipFill>
                      <a:blip r:embed="rId18"/>
                      <a:stretch>
                        <a:fillRect l="-16000" r="-8000" b="-26087"/>
                      </a:stretch>
                    </a:blipFill>
                  </p:spPr>
                  <p:txBody>
                    <a:bodyPr/>
                    <a:lstStyle/>
                    <a:p>
                      <a:r>
                        <a:rPr lang="en-GB">
                          <a:noFill/>
                        </a:rPr>
                        <a:t> </a:t>
                      </a:r>
                    </a:p>
                  </p:txBody>
                </p:sp>
              </mc:Fallback>
            </mc:AlternateContent>
            <p:sp>
              <p:nvSpPr>
                <p:cNvPr id="59" name="Rectangle 58">
                  <a:extLst>
                    <a:ext uri="{FF2B5EF4-FFF2-40B4-BE49-F238E27FC236}">
                      <a16:creationId xmlns:a16="http://schemas.microsoft.com/office/drawing/2014/main" id="{D7C6426C-C388-BA48-BA7D-67ABB4767BEF}"/>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22C66350-3AA1-D747-9467-69078DAFBC11}"/>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15F7D1E9-7433-AD4F-B031-8CF5969ED485}"/>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 name="Group 52">
                <a:extLst>
                  <a:ext uri="{FF2B5EF4-FFF2-40B4-BE49-F238E27FC236}">
                    <a16:creationId xmlns:a16="http://schemas.microsoft.com/office/drawing/2014/main" id="{624D0E61-C677-CE4E-AE27-E6E39B507BB1}"/>
                  </a:ext>
                </a:extLst>
              </p:cNvPr>
              <p:cNvGrpSpPr/>
              <p:nvPr/>
            </p:nvGrpSpPr>
            <p:grpSpPr>
              <a:xfrm>
                <a:off x="4651584" y="4011645"/>
                <a:ext cx="321435" cy="529611"/>
                <a:chOff x="4651584" y="4011645"/>
                <a:chExt cx="321435" cy="529611"/>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84AD4A0-FEB8-1749-88D3-9B27D41D782C}"/>
                        </a:ext>
                      </a:extLst>
                    </p:cNvPr>
                    <p:cNvSpPr txBox="1"/>
                    <p:nvPr/>
                  </p:nvSpPr>
                  <p:spPr>
                    <a:xfrm>
                      <a:off x="4651584" y="4011645"/>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54" name="TextBox 53">
                      <a:extLst>
                        <a:ext uri="{FF2B5EF4-FFF2-40B4-BE49-F238E27FC236}">
                          <a16:creationId xmlns:a16="http://schemas.microsoft.com/office/drawing/2014/main" id="{084AD4A0-FEB8-1749-88D3-9B27D41D782C}"/>
                        </a:ext>
                      </a:extLst>
                    </p:cNvPr>
                    <p:cNvSpPr txBox="1">
                      <a:spLocks noRot="1" noChangeAspect="1" noMove="1" noResize="1" noEditPoints="1" noAdjustHandles="1" noChangeArrowheads="1" noChangeShapeType="1" noTextEdit="1"/>
                    </p:cNvSpPr>
                    <p:nvPr/>
                  </p:nvSpPr>
                  <p:spPr>
                    <a:xfrm>
                      <a:off x="4651584" y="4011645"/>
                      <a:ext cx="321435" cy="276999"/>
                    </a:xfrm>
                    <a:prstGeom prst="rect">
                      <a:avLst/>
                    </a:prstGeom>
                    <a:blipFill>
                      <a:blip r:embed="rId19"/>
                      <a:stretch>
                        <a:fillRect l="-20000" r="-4000" b="-26087"/>
                      </a:stretch>
                    </a:blipFill>
                  </p:spPr>
                  <p:txBody>
                    <a:bodyPr/>
                    <a:lstStyle/>
                    <a:p>
                      <a:r>
                        <a:rPr lang="en-GB">
                          <a:noFill/>
                        </a:rPr>
                        <a:t> </a:t>
                      </a:r>
                    </a:p>
                  </p:txBody>
                </p:sp>
              </mc:Fallback>
            </mc:AlternateContent>
            <p:sp>
              <p:nvSpPr>
                <p:cNvPr id="55" name="Rectangle 54">
                  <a:extLst>
                    <a:ext uri="{FF2B5EF4-FFF2-40B4-BE49-F238E27FC236}">
                      <a16:creationId xmlns:a16="http://schemas.microsoft.com/office/drawing/2014/main" id="{2B334579-12DE-CE4C-B81E-0CAA1842F6AA}"/>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7ACA0FCC-A001-D843-A776-2F3B95FF8B0C}"/>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B311523A-AFA7-0149-B67F-A635A1B99032}"/>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BED2719D-A6A1-9846-967F-287F56CB6312}"/>
                  </a:ext>
                </a:extLst>
              </p:cNvPr>
              <p:cNvSpPr txBox="1"/>
              <p:nvPr/>
            </p:nvSpPr>
            <p:spPr>
              <a:xfrm>
                <a:off x="5756613" y="2593642"/>
                <a:ext cx="2652794" cy="649409"/>
              </a:xfrm>
              <a:prstGeom prst="rect">
                <a:avLst/>
              </a:prstGeom>
              <a:solidFill>
                <a:schemeClr val="accent4"/>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GB" dirty="0"/>
                  <a:t>Instantiate </a:t>
                </a:r>
                <a14:m>
                  <m:oMath xmlns:m="http://schemas.openxmlformats.org/officeDocument/2006/math">
                    <m:sSubSup>
                      <m:sSubSupPr>
                        <m:ctrlPr>
                          <a:rPr lang="de-DE" i="1" dirty="0" smtClean="0">
                            <a:latin typeface="Cambria Math" panose="02040503050406030204" pitchFamily="18" charset="0"/>
                          </a:rPr>
                        </m:ctrlPr>
                      </m:sSubSupPr>
                      <m:e>
                        <m:r>
                          <a:rPr lang="en-GB" i="1" dirty="0" smtClean="0">
                            <a:latin typeface="Cambria Math" panose="02040503050406030204" pitchFamily="18" charset="0"/>
                          </a:rPr>
                          <m:t>𝐺</m:t>
                        </m:r>
                      </m:e>
                      <m:sub>
                        <m:r>
                          <a:rPr lang="en-GB" i="1" dirty="0" smtClean="0">
                            <a:latin typeface="Cambria Math" panose="02040503050406030204" pitchFamily="18" charset="0"/>
                            <a:ea typeface="Cambria Math" panose="02040503050406030204" pitchFamily="18" charset="0"/>
                          </a:rPr>
                          <m:t>→</m:t>
                        </m:r>
                      </m:sub>
                      <m:sup>
                        <m:r>
                          <a:rPr lang="de-DE" b="0" i="1" dirty="0" smtClean="0">
                            <a:latin typeface="Cambria Math" panose="02040503050406030204" pitchFamily="18" charset="0"/>
                            <a:ea typeface="Cambria Math" panose="02040503050406030204" pitchFamily="18" charset="0"/>
                          </a:rPr>
                          <m:t>1.5</m:t>
                        </m:r>
                      </m:sup>
                    </m:sSubSup>
                  </m:oMath>
                </a14:m>
                <a:r>
                  <a:rPr lang="en-GB" dirty="0"/>
                  <a:t> for </a:t>
                </a:r>
                <a14:m>
                  <m:oMath xmlns:m="http://schemas.openxmlformats.org/officeDocument/2006/math">
                    <m:r>
                      <a:rPr lang="de-DE" i="1" dirty="0">
                        <a:latin typeface="Cambria Math" panose="02040503050406030204" pitchFamily="18" charset="0"/>
                        <a:ea typeface="Cambria Math" panose="02040503050406030204" pitchFamily="18" charset="0"/>
                      </a:rPr>
                      <m:t>𝜏</m:t>
                    </m:r>
                    <m:r>
                      <a:rPr lang="de-DE" dirty="0">
                        <a:latin typeface="Cambria Math" panose="02040503050406030204" pitchFamily="18" charset="0"/>
                        <a:ea typeface="Cambria Math" panose="02040503050406030204" pitchFamily="18" charset="0"/>
                      </a:rPr>
                      <m:t>=1</m:t>
                    </m:r>
                  </m:oMath>
                </a14:m>
                <a:r>
                  <a:rPr lang="en-GB" dirty="0"/>
                  <a:t>, i.e., replace </a:t>
                </a:r>
                <a14:m>
                  <m:oMath xmlns:m="http://schemas.openxmlformats.org/officeDocument/2006/math">
                    <m:r>
                      <a:rPr lang="en-GB" i="1" dirty="0" smtClean="0">
                        <a:latin typeface="Cambria Math" panose="02040503050406030204" pitchFamily="18" charset="0"/>
                      </a:rPr>
                      <m:t>𝑡</m:t>
                    </m:r>
                  </m:oMath>
                </a14:m>
                <a:r>
                  <a:rPr lang="en-GB" dirty="0"/>
                  <a:t> with </a:t>
                </a:r>
                <a14:m>
                  <m:oMath xmlns:m="http://schemas.openxmlformats.org/officeDocument/2006/math">
                    <m:r>
                      <a:rPr lang="de-DE" i="1" dirty="0">
                        <a:latin typeface="Cambria Math" panose="02040503050406030204" pitchFamily="18" charset="0"/>
                        <a:ea typeface="Cambria Math" panose="02040503050406030204" pitchFamily="18" charset="0"/>
                      </a:rPr>
                      <m:t>𝜏</m:t>
                    </m:r>
                  </m:oMath>
                </a14:m>
                <a:endParaRPr lang="en-GB" dirty="0"/>
              </a:p>
            </p:txBody>
          </p:sp>
        </mc:Choice>
        <mc:Fallback xmlns="">
          <p:sp>
            <p:nvSpPr>
              <p:cNvPr id="93" name="TextBox 92">
                <a:extLst>
                  <a:ext uri="{FF2B5EF4-FFF2-40B4-BE49-F238E27FC236}">
                    <a16:creationId xmlns:a16="http://schemas.microsoft.com/office/drawing/2014/main" id="{BED2719D-A6A1-9846-967F-287F56CB6312}"/>
                  </a:ext>
                </a:extLst>
              </p:cNvPr>
              <p:cNvSpPr txBox="1">
                <a:spLocks noRot="1" noChangeAspect="1" noMove="1" noResize="1" noEditPoints="1" noAdjustHandles="1" noChangeArrowheads="1" noChangeShapeType="1" noTextEdit="1"/>
              </p:cNvSpPr>
              <p:nvPr/>
            </p:nvSpPr>
            <p:spPr>
              <a:xfrm>
                <a:off x="5756613" y="2593642"/>
                <a:ext cx="2652794" cy="649409"/>
              </a:xfrm>
              <a:prstGeom prst="rect">
                <a:avLst/>
              </a:prstGeom>
              <a:blipFill>
                <a:blip r:embed="rId20"/>
                <a:stretch>
                  <a:fillRect/>
                </a:stretch>
              </a:blipFill>
            </p:spPr>
            <p:txBody>
              <a:bodyPr/>
              <a:lstStyle/>
              <a:p>
                <a:r>
                  <a:rPr lang="en-GB">
                    <a:noFill/>
                  </a:rPr>
                  <a:t> </a:t>
                </a:r>
              </a:p>
            </p:txBody>
          </p:sp>
        </mc:Fallback>
      </mc:AlternateContent>
      <p:cxnSp>
        <p:nvCxnSpPr>
          <p:cNvPr id="95" name="Straight Arrow Connector 94">
            <a:extLst>
              <a:ext uri="{FF2B5EF4-FFF2-40B4-BE49-F238E27FC236}">
                <a16:creationId xmlns:a16="http://schemas.microsoft.com/office/drawing/2014/main" id="{C1172916-2493-204B-972C-60D2B6E249A5}"/>
              </a:ext>
            </a:extLst>
          </p:cNvPr>
          <p:cNvCxnSpPr>
            <a:stCxn id="93" idx="2"/>
            <a:endCxn id="34" idx="0"/>
          </p:cNvCxnSpPr>
          <p:nvPr/>
        </p:nvCxnSpPr>
        <p:spPr>
          <a:xfrm flipH="1">
            <a:off x="6706853" y="3243051"/>
            <a:ext cx="376157" cy="977193"/>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49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4DB7-1721-854C-ADF4-AB78FE27EE99}"/>
              </a:ext>
            </a:extLst>
          </p:cNvPr>
          <p:cNvSpPr>
            <a:spLocks noGrp="1"/>
          </p:cNvSpPr>
          <p:nvPr>
            <p:ph type="title"/>
          </p:nvPr>
        </p:nvSpPr>
        <p:spPr>
          <a:xfrm>
            <a:off x="628649" y="260986"/>
            <a:ext cx="8254093" cy="717866"/>
          </a:xfrm>
        </p:spPr>
        <p:txBody>
          <a:bodyPr>
            <a:normAutofit fontScale="90000"/>
          </a:bodyPr>
          <a:lstStyle/>
          <a:p>
            <a:r>
              <a:rPr lang="en-GB" dirty="0"/>
              <a:t>Probabilistic Graphical Models (PGMs)</a:t>
            </a:r>
          </a:p>
        </p:txBody>
      </p:sp>
      <p:sp>
        <p:nvSpPr>
          <p:cNvPr id="3" name="Content Placeholder 2">
            <a:extLst>
              <a:ext uri="{FF2B5EF4-FFF2-40B4-BE49-F238E27FC236}">
                <a16:creationId xmlns:a16="http://schemas.microsoft.com/office/drawing/2014/main" id="{65C15E46-B17A-B04B-8AF8-A99F457946BE}"/>
              </a:ext>
            </a:extLst>
          </p:cNvPr>
          <p:cNvSpPr>
            <a:spLocks noGrp="1"/>
          </p:cNvSpPr>
          <p:nvPr>
            <p:ph idx="1"/>
          </p:nvPr>
        </p:nvSpPr>
        <p:spPr>
          <a:xfrm>
            <a:off x="628649" y="1158240"/>
            <a:ext cx="8254093" cy="5198111"/>
          </a:xfrm>
        </p:spPr>
        <p:txBody>
          <a:bodyPr numCol="2">
            <a:normAutofit fontScale="85000" lnSpcReduction="20000"/>
          </a:bodyPr>
          <a:lstStyle/>
          <a:p>
            <a:pPr marL="457200" indent="-457200">
              <a:buFont typeface="+mj-lt"/>
              <a:buAutoNum type="arabicPeriod"/>
            </a:pPr>
            <a:r>
              <a:rPr lang="en-GB" dirty="0"/>
              <a:t>Recap: </a:t>
            </a:r>
            <a:r>
              <a:rPr lang="en-GB" b="1" dirty="0"/>
              <a:t>Propositional </a:t>
            </a:r>
            <a:r>
              <a:rPr lang="en-GB" dirty="0"/>
              <a:t>modelling</a:t>
            </a:r>
          </a:p>
          <a:p>
            <a:pPr lvl="1"/>
            <a:r>
              <a:rPr lang="en-GB" dirty="0"/>
              <a:t>Factor model, Bayesian network, Markov network</a:t>
            </a:r>
          </a:p>
          <a:p>
            <a:pPr lvl="1"/>
            <a:r>
              <a:rPr lang="en-GB" dirty="0"/>
              <a:t>Semantics, inference tasks </a:t>
            </a:r>
            <a:br>
              <a:rPr lang="en-GB" dirty="0"/>
            </a:br>
            <a:r>
              <a:rPr lang="en-GB" dirty="0"/>
              <a:t>+ algorithms + complexity</a:t>
            </a:r>
          </a:p>
          <a:p>
            <a:pPr marL="457200" indent="-457200">
              <a:buFont typeface="+mj-lt"/>
              <a:buAutoNum type="arabicPeriod"/>
            </a:pPr>
            <a:r>
              <a:rPr lang="en-GB" b="1" dirty="0"/>
              <a:t>Probabilistic relational models</a:t>
            </a:r>
            <a:r>
              <a:rPr lang="en-GB" dirty="0"/>
              <a:t> (PRMs)</a:t>
            </a:r>
          </a:p>
          <a:p>
            <a:pPr lvl="1"/>
            <a:r>
              <a:rPr lang="en-GB" dirty="0"/>
              <a:t>Parameterised models, Markov logic networks</a:t>
            </a:r>
          </a:p>
          <a:p>
            <a:pPr lvl="1"/>
            <a:r>
              <a:rPr lang="en-GB" dirty="0"/>
              <a:t>Semantics, inference tasks</a:t>
            </a:r>
          </a:p>
          <a:p>
            <a:pPr marL="457200" indent="-457200">
              <a:buFont typeface="+mj-lt"/>
              <a:buAutoNum type="arabicPeriod"/>
            </a:pPr>
            <a:r>
              <a:rPr lang="en-GB" b="1" dirty="0"/>
              <a:t>Lifted inference</a:t>
            </a:r>
          </a:p>
          <a:p>
            <a:pPr lvl="1"/>
            <a:r>
              <a:rPr lang="en-GB" dirty="0"/>
              <a:t>LVE, LJT, FOKC</a:t>
            </a:r>
          </a:p>
          <a:p>
            <a:pPr lvl="1"/>
            <a:r>
              <a:rPr lang="en-GB" dirty="0"/>
              <a:t>Theoretical analysis</a:t>
            </a:r>
          </a:p>
          <a:p>
            <a:pPr marL="457200" indent="-457200">
              <a:buFont typeface="+mj-lt"/>
              <a:buAutoNum type="arabicPeriod"/>
            </a:pPr>
            <a:r>
              <a:rPr lang="en-GB" b="1" dirty="0"/>
              <a:t>Lifted learning </a:t>
            </a:r>
          </a:p>
          <a:p>
            <a:pPr lvl="1"/>
            <a:r>
              <a:rPr lang="en-GB" dirty="0"/>
              <a:t>Recap: propositional learning</a:t>
            </a:r>
          </a:p>
          <a:p>
            <a:pPr lvl="1"/>
            <a:r>
              <a:rPr lang="en-GB" dirty="0"/>
              <a:t>From ground to lifted models</a:t>
            </a:r>
          </a:p>
          <a:p>
            <a:pPr lvl="1"/>
            <a:r>
              <a:rPr lang="en-GB" dirty="0"/>
              <a:t>Direct lifted learning</a:t>
            </a:r>
          </a:p>
          <a:p>
            <a:pPr marL="457200" indent="-457200">
              <a:buFont typeface="+mj-lt"/>
              <a:buAutoNum type="arabicPeriod"/>
            </a:pPr>
            <a:r>
              <a:rPr lang="en-GB" b="1" dirty="0"/>
              <a:t>Approximate Inference: Sampling</a:t>
            </a:r>
          </a:p>
          <a:p>
            <a:pPr lvl="1"/>
            <a:r>
              <a:rPr lang="en-GB" dirty="0"/>
              <a:t>Importance sampling</a:t>
            </a:r>
          </a:p>
          <a:p>
            <a:pPr lvl="1"/>
            <a:r>
              <a:rPr lang="en-GB" dirty="0"/>
              <a:t>MCMC methods</a:t>
            </a:r>
          </a:p>
          <a:p>
            <a:pPr marL="457200" indent="-457200">
              <a:buFont typeface="+mj-lt"/>
              <a:buAutoNum type="arabicPeriod"/>
            </a:pPr>
            <a:r>
              <a:rPr lang="en-GB" b="1" dirty="0">
                <a:solidFill>
                  <a:srgbClr val="C00000"/>
                </a:solidFill>
              </a:rPr>
              <a:t>Sequential models &amp; inference</a:t>
            </a:r>
            <a:endParaRPr lang="en-GB" dirty="0">
              <a:solidFill>
                <a:srgbClr val="C00000"/>
              </a:solidFill>
            </a:endParaRPr>
          </a:p>
          <a:p>
            <a:pPr lvl="1"/>
            <a:r>
              <a:rPr lang="en-GB" dirty="0">
                <a:solidFill>
                  <a:srgbClr val="C00000"/>
                </a:solidFill>
              </a:rPr>
              <a:t>Dynamic PRMs</a:t>
            </a:r>
          </a:p>
          <a:p>
            <a:pPr lvl="1"/>
            <a:r>
              <a:rPr lang="en-GB" dirty="0">
                <a:solidFill>
                  <a:srgbClr val="C00000"/>
                </a:solidFill>
              </a:rPr>
              <a:t>Semantics, inference tasks </a:t>
            </a:r>
            <a:br>
              <a:rPr lang="en-GB" dirty="0">
                <a:solidFill>
                  <a:srgbClr val="C00000"/>
                </a:solidFill>
              </a:rPr>
            </a:br>
            <a:r>
              <a:rPr lang="en-GB" dirty="0">
                <a:solidFill>
                  <a:srgbClr val="C00000"/>
                </a:solidFill>
              </a:rPr>
              <a:t>+ algorithms + complexity, learning</a:t>
            </a:r>
          </a:p>
          <a:p>
            <a:pPr marL="457200" indent="-457200">
              <a:buFont typeface="+mj-lt"/>
              <a:buAutoNum type="arabicPeriod"/>
            </a:pPr>
            <a:r>
              <a:rPr lang="en-GB" b="1" dirty="0"/>
              <a:t>Decision making</a:t>
            </a:r>
          </a:p>
          <a:p>
            <a:pPr lvl="1"/>
            <a:r>
              <a:rPr lang="en-GB" dirty="0"/>
              <a:t>(Dynamic) Decision PRMs</a:t>
            </a:r>
          </a:p>
          <a:p>
            <a:pPr lvl="1"/>
            <a:r>
              <a:rPr lang="en-GB" dirty="0"/>
              <a:t>Semantics, inference tasks </a:t>
            </a:r>
            <a:br>
              <a:rPr lang="en-GB" dirty="0"/>
            </a:br>
            <a:r>
              <a:rPr lang="en-GB" dirty="0"/>
              <a:t>+ algorithms, learning</a:t>
            </a:r>
          </a:p>
          <a:p>
            <a:pPr marL="457200" indent="-457200">
              <a:buFont typeface="+mj-lt"/>
              <a:buAutoNum type="arabicPeriod"/>
            </a:pPr>
            <a:r>
              <a:rPr lang="en-GB" b="1" dirty="0"/>
              <a:t>Continuous Models</a:t>
            </a:r>
          </a:p>
          <a:p>
            <a:pPr lvl="1"/>
            <a:r>
              <a:rPr lang="en-GB" dirty="0"/>
              <a:t>Probabilistic soft logic: modelling, semantics, inference tasks + algorithms</a:t>
            </a:r>
          </a:p>
        </p:txBody>
      </p:sp>
      <p:sp>
        <p:nvSpPr>
          <p:cNvPr id="4" name="Slide Number Placeholder 3">
            <a:extLst>
              <a:ext uri="{FF2B5EF4-FFF2-40B4-BE49-F238E27FC236}">
                <a16:creationId xmlns:a16="http://schemas.microsoft.com/office/drawing/2014/main" id="{E03758ED-C5B6-974D-BEE5-5269EFC6E0F1}"/>
              </a:ext>
            </a:extLst>
          </p:cNvPr>
          <p:cNvSpPr>
            <a:spLocks noGrp="1"/>
          </p:cNvSpPr>
          <p:nvPr>
            <p:ph type="sldNum" sz="quarter" idx="12"/>
          </p:nvPr>
        </p:nvSpPr>
        <p:spPr/>
        <p:txBody>
          <a:bodyPr/>
          <a:lstStyle/>
          <a:p>
            <a:fld id="{67C9959E-8E6B-B04C-9955-EA096F41CA7A}" type="slidenum">
              <a:rPr lang="en-GB" smtClean="0"/>
              <a:t>2</a:t>
            </a:fld>
            <a:endParaRPr lang="en-GB"/>
          </a:p>
        </p:txBody>
      </p:sp>
    </p:spTree>
    <p:extLst>
      <p:ext uri="{BB962C8B-B14F-4D97-AF65-F5344CB8AC3E}">
        <p14:creationId xmlns:p14="http://schemas.microsoft.com/office/powerpoint/2010/main" val="1205510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1CE6193-7432-D848-B501-FDAC9E395573}"/>
                  </a:ext>
                </a:extLst>
              </p:cNvPr>
              <p:cNvSpPr>
                <a:spLocks noGrp="1"/>
              </p:cNvSpPr>
              <p:nvPr>
                <p:ph type="title"/>
              </p:nvPr>
            </p:nvSpPr>
            <p:spPr/>
            <p:txBody>
              <a:bodyPr/>
              <a:lstStyle/>
              <a:p>
                <a:r>
                  <a:rPr lang="en-GB" dirty="0"/>
                  <a:t>Unrolling a PDM: Example – </a:t>
                </a:r>
                <a14:m>
                  <m:oMath xmlns:m="http://schemas.openxmlformats.org/officeDocument/2006/math">
                    <m:r>
                      <a:rPr lang="de-DE" i="1" dirty="0">
                        <a:latin typeface="Cambria Math" panose="02040503050406030204" pitchFamily="18" charset="0"/>
                        <a:ea typeface="Cambria Math" panose="02040503050406030204" pitchFamily="18" charset="0"/>
                      </a:rPr>
                      <m:t>𝜏</m:t>
                    </m:r>
                    <m:r>
                      <a:rPr lang="de-DE" dirty="0">
                        <a:latin typeface="Cambria Math" panose="02040503050406030204" pitchFamily="18" charset="0"/>
                        <a:ea typeface="Cambria Math" panose="02040503050406030204" pitchFamily="18" charset="0"/>
                      </a:rPr>
                      <m:t>=1</m:t>
                    </m:r>
                  </m:oMath>
                </a14:m>
                <a:endParaRPr lang="en-GB" dirty="0"/>
              </a:p>
            </p:txBody>
          </p:sp>
        </mc:Choice>
        <mc:Fallback xmlns="">
          <p:sp>
            <p:nvSpPr>
              <p:cNvPr id="2" name="Title 1">
                <a:extLst>
                  <a:ext uri="{FF2B5EF4-FFF2-40B4-BE49-F238E27FC236}">
                    <a16:creationId xmlns:a16="http://schemas.microsoft.com/office/drawing/2014/main" id="{E1CE6193-7432-D848-B501-FDAC9E395573}"/>
                  </a:ext>
                </a:extLst>
              </p:cNvPr>
              <p:cNvSpPr>
                <a:spLocks noGrp="1" noRot="1" noChangeAspect="1" noMove="1" noResize="1" noEditPoints="1" noAdjustHandles="1" noChangeArrowheads="1" noChangeShapeType="1" noTextEdit="1"/>
              </p:cNvSpPr>
              <p:nvPr>
                <p:ph type="title"/>
              </p:nvPr>
            </p:nvSpPr>
            <p:spPr>
              <a:blipFill>
                <a:blip r:embed="rId2"/>
                <a:stretch>
                  <a:fillRect l="-3215" t="-24561" r="-482"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8AB0DB-2BEC-D745-BFEB-2F069EAE0499}"/>
                  </a:ext>
                </a:extLst>
              </p:cNvPr>
              <p:cNvSpPr>
                <a:spLocks noGrp="1"/>
              </p:cNvSpPr>
              <p:nvPr>
                <p:ph idx="1"/>
              </p:nvPr>
            </p:nvSpPr>
            <p:spPr/>
            <p:txBody>
              <a:bodyPr>
                <a:normAutofit/>
              </a:bodyPr>
              <a:lstStyle/>
              <a:p>
                <a:pPr marL="0" indent="0">
                  <a:buNone/>
                </a:pPr>
                <a:endParaRPr lang="de-DE" sz="100" dirty="0"/>
              </a:p>
              <a:p>
                <a:pPr marL="457200" lvl="1"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i="1">
                              <a:latin typeface="Cambria Math" panose="02040503050406030204" pitchFamily="18" charset="0"/>
                            </a:rPr>
                            <m:t>0:</m:t>
                          </m:r>
                          <m:r>
                            <a:rPr lang="de-DE" b="0" i="1" smtClean="0">
                              <a:latin typeface="Cambria Math" panose="02040503050406030204" pitchFamily="18" charset="0"/>
                            </a:rPr>
                            <m:t>2</m:t>
                          </m:r>
                        </m:sub>
                      </m:sSub>
                      <m:r>
                        <a:rPr lang="de-DE" i="1">
                          <a:latin typeface="Cambria Math" panose="02040503050406030204" pitchFamily="18" charset="0"/>
                        </a:rPr>
                        <m:t>=</m:t>
                      </m:r>
                      <m:r>
                        <a:rPr lang="en-GB" i="1">
                          <a:latin typeface="Cambria Math" panose="02040503050406030204" pitchFamily="18" charset="0"/>
                        </a:rPr>
                        <m:t>𝑢𝑛𝑟𝑜𝑙𝑙</m:t>
                      </m:r>
                      <m:d>
                        <m:dPr>
                          <m:ctrlPr>
                            <a:rPr lang="en-GB" i="1">
                              <a:latin typeface="Cambria Math" panose="02040503050406030204" pitchFamily="18" charset="0"/>
                            </a:rPr>
                          </m:ctrlPr>
                        </m:dPr>
                        <m:e>
                          <m:r>
                            <a:rPr lang="en-GB" i="1">
                              <a:latin typeface="Cambria Math" panose="02040503050406030204" pitchFamily="18" charset="0"/>
                            </a:rPr>
                            <m:t>𝐺</m:t>
                          </m:r>
                          <m:r>
                            <a:rPr lang="en-GB" i="1">
                              <a:latin typeface="Cambria Math" panose="02040503050406030204" pitchFamily="18" charset="0"/>
                            </a:rPr>
                            <m:t>,2</m:t>
                          </m:r>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nary>
                        <m:naryPr>
                          <m:chr m:val="⋃"/>
                          <m:ctrlPr>
                            <a:rPr lang="en-GB" i="1">
                              <a:latin typeface="Cambria Math" panose="02040503050406030204" pitchFamily="18" charset="0"/>
                              <a:ea typeface="Cambria Math" panose="02040503050406030204" pitchFamily="18" charset="0"/>
                            </a:rPr>
                          </m:ctrlPr>
                        </m:naryPr>
                        <m:sub>
                          <m:r>
                            <a:rPr lang="de-DE" i="1" dirty="0">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2</m:t>
                          </m:r>
                        </m:sup>
                        <m:e>
                          <m:sSubSup>
                            <m:sSubSupPr>
                              <m:ctrlPr>
                                <a:rPr lang="en-GB" i="1">
                                  <a:latin typeface="Cambria Math" panose="02040503050406030204" pitchFamily="18" charset="0"/>
                                </a:rPr>
                              </m:ctrlPr>
                            </m:sSubSup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𝑟𝑒𝑝𝑙𝑎𝑐𝑒𝑑</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𝑏𝑦</m:t>
                              </m:r>
                              <m:r>
                                <a:rPr lang="de-DE" i="1">
                                  <a:latin typeface="Cambria Math" panose="02040503050406030204" pitchFamily="18" charset="0"/>
                                  <a:ea typeface="Cambria Math" panose="02040503050406030204" pitchFamily="18" charset="0"/>
                                </a:rPr>
                                <m:t> </m:t>
                              </m:r>
                              <m:r>
                                <a:rPr lang="de-DE" i="1" dirty="0">
                                  <a:latin typeface="Cambria Math" panose="02040503050406030204" pitchFamily="18" charset="0"/>
                                  <a:ea typeface="Cambria Math" panose="02040503050406030204" pitchFamily="18" charset="0"/>
                                </a:rPr>
                                <m:t>𝜏</m:t>
                              </m:r>
                            </m:sub>
                            <m:sup>
                              <m:r>
                                <a:rPr lang="en-GB" i="1">
                                  <a:latin typeface="Cambria Math" panose="02040503050406030204" pitchFamily="18" charset="0"/>
                                  <a:ea typeface="Cambria Math" panose="02040503050406030204" pitchFamily="18" charset="0"/>
                                </a:rPr>
                                <m:t>1.5</m:t>
                              </m:r>
                            </m:sup>
                          </m:sSubSup>
                        </m:e>
                      </m:nary>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9C8AB0DB-2BEC-D745-BFEB-2F069EAE0499}"/>
                  </a:ext>
                </a:extLst>
              </p:cNvPr>
              <p:cNvSpPr>
                <a:spLocks noGrp="1" noRot="1" noChangeAspect="1" noMove="1" noResize="1" noEditPoints="1" noAdjustHandles="1" noChangeArrowheads="1" noChangeShapeType="1" noTextEdit="1"/>
              </p:cNvSpPr>
              <p:nvPr>
                <p:ph idx="1"/>
              </p:nvPr>
            </p:nvSpPr>
            <p:spPr>
              <a:blipFill>
                <a:blip r:embed="rId3"/>
                <a:stretch>
                  <a:fillRect t="-239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BFF38C9-4677-AE4B-A076-1EE414E42F88}"/>
              </a:ext>
            </a:extLst>
          </p:cNvPr>
          <p:cNvSpPr>
            <a:spLocks noGrp="1"/>
          </p:cNvSpPr>
          <p:nvPr>
            <p:ph type="sldNum" sz="quarter" idx="12"/>
          </p:nvPr>
        </p:nvSpPr>
        <p:spPr/>
        <p:txBody>
          <a:bodyPr/>
          <a:lstStyle/>
          <a:p>
            <a:fld id="{67C9959E-8E6B-B04C-9955-EA096F41CA7A}" type="slidenum">
              <a:rPr lang="en-GB" smtClean="0"/>
              <a:t>20</a:t>
            </a:fld>
            <a:endParaRPr lang="en-GB"/>
          </a:p>
        </p:txBody>
      </p:sp>
      <p:grpSp>
        <p:nvGrpSpPr>
          <p:cNvPr id="5" name="Group 4">
            <a:extLst>
              <a:ext uri="{FF2B5EF4-FFF2-40B4-BE49-F238E27FC236}">
                <a16:creationId xmlns:a16="http://schemas.microsoft.com/office/drawing/2014/main" id="{45F8CF10-82FA-164F-8D83-2C85D8EED05E}"/>
              </a:ext>
            </a:extLst>
          </p:cNvPr>
          <p:cNvGrpSpPr/>
          <p:nvPr/>
        </p:nvGrpSpPr>
        <p:grpSpPr>
          <a:xfrm>
            <a:off x="395023" y="2170144"/>
            <a:ext cx="4418021" cy="1811122"/>
            <a:chOff x="2349570" y="2239188"/>
            <a:chExt cx="4418021" cy="1811122"/>
          </a:xfrm>
        </p:grpSpPr>
        <p:sp>
          <p:nvSpPr>
            <p:cNvPr id="6" name="Rectangle 5">
              <a:extLst>
                <a:ext uri="{FF2B5EF4-FFF2-40B4-BE49-F238E27FC236}">
                  <a16:creationId xmlns:a16="http://schemas.microsoft.com/office/drawing/2014/main" id="{1B069295-C5CC-EB42-8D49-37CB30C1EB21}"/>
                </a:ext>
              </a:extLst>
            </p:cNvPr>
            <p:cNvSpPr/>
            <p:nvPr/>
          </p:nvSpPr>
          <p:spPr>
            <a:xfrm>
              <a:off x="2349570" y="2239188"/>
              <a:ext cx="4418021" cy="1811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 name="Group 6">
              <a:extLst>
                <a:ext uri="{FF2B5EF4-FFF2-40B4-BE49-F238E27FC236}">
                  <a16:creationId xmlns:a16="http://schemas.microsoft.com/office/drawing/2014/main" id="{8BC7E3AC-FEBE-AE4F-9E15-CB3CFBDEF890}"/>
                </a:ext>
              </a:extLst>
            </p:cNvPr>
            <p:cNvGrpSpPr/>
            <p:nvPr/>
          </p:nvGrpSpPr>
          <p:grpSpPr>
            <a:xfrm>
              <a:off x="2403536" y="2271506"/>
              <a:ext cx="4244687" cy="1762236"/>
              <a:chOff x="2426602" y="1448798"/>
              <a:chExt cx="4244687" cy="1762236"/>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4C3A4A5-453D-964C-933F-4B25C58F451D}"/>
                      </a:ext>
                    </a:extLst>
                  </p:cNvPr>
                  <p:cNvSpPr txBox="1"/>
                  <p:nvPr/>
                </p:nvSpPr>
                <p:spPr>
                  <a:xfrm>
                    <a:off x="2825196" y="2815034"/>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b="0" i="1" smtClean="0">
                                  <a:latin typeface="Cambria Math" panose="02040503050406030204" pitchFamily="18" charset="0"/>
                                </a:rPr>
                                <m:t>0</m:t>
                              </m:r>
                            </m:sub>
                          </m:sSub>
                        </m:oMath>
                      </m:oMathPara>
                    </a14:m>
                    <a:endParaRPr lang="en-GB" baseline="-25000" dirty="0"/>
                  </a:p>
                </p:txBody>
              </p:sp>
            </mc:Choice>
            <mc:Fallback xmlns="">
              <p:sp>
                <p:nvSpPr>
                  <p:cNvPr id="8" name="TextBox 7">
                    <a:extLst>
                      <a:ext uri="{FF2B5EF4-FFF2-40B4-BE49-F238E27FC236}">
                        <a16:creationId xmlns:a16="http://schemas.microsoft.com/office/drawing/2014/main" id="{34C3A4A5-453D-964C-933F-4B25C58F451D}"/>
                      </a:ext>
                    </a:extLst>
                  </p:cNvPr>
                  <p:cNvSpPr txBox="1">
                    <a:spLocks noRot="1" noChangeAspect="1" noMove="1" noResize="1" noEditPoints="1" noAdjustHandles="1" noChangeArrowheads="1" noChangeShapeType="1" noTextEdit="1"/>
                  </p:cNvSpPr>
                  <p:nvPr/>
                </p:nvSpPr>
                <p:spPr>
                  <a:xfrm>
                    <a:off x="2825196" y="2815034"/>
                    <a:ext cx="1898399" cy="396000"/>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9" name="Straight Connector 8">
                <a:extLst>
                  <a:ext uri="{FF2B5EF4-FFF2-40B4-BE49-F238E27FC236}">
                    <a16:creationId xmlns:a16="http://schemas.microsoft.com/office/drawing/2014/main" id="{63B4F524-AA3B-5D42-8897-D3F62DAEDC57}"/>
                  </a:ext>
                </a:extLst>
              </p:cNvPr>
              <p:cNvCxnSpPr>
                <a:cxnSpLocks/>
                <a:stCxn id="8" idx="0"/>
                <a:endCxn id="26" idx="2"/>
              </p:cNvCxnSpPr>
              <p:nvPr/>
            </p:nvCxnSpPr>
            <p:spPr>
              <a:xfrm flipV="1">
                <a:off x="3774396" y="2575837"/>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5F01056-14E9-6A4B-A244-DFA2503B152F}"/>
                  </a:ext>
                </a:extLst>
              </p:cNvPr>
              <p:cNvCxnSpPr>
                <a:cxnSpLocks/>
                <a:stCxn id="26" idx="0"/>
                <a:endCxn id="15" idx="4"/>
              </p:cNvCxnSpPr>
              <p:nvPr/>
            </p:nvCxnSpPr>
            <p:spPr>
              <a:xfrm flipH="1" flipV="1">
                <a:off x="3774395" y="1844798"/>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C6CB43-7322-6142-B460-7DE835FD30C9}"/>
                  </a:ext>
                </a:extLst>
              </p:cNvPr>
              <p:cNvCxnSpPr>
                <a:cxnSpLocks/>
                <a:stCxn id="15" idx="4"/>
                <a:endCxn id="30" idx="0"/>
              </p:cNvCxnSpPr>
              <p:nvPr/>
            </p:nvCxnSpPr>
            <p:spPr>
              <a:xfrm>
                <a:off x="3774395" y="1844798"/>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12F039B-D8E3-AB43-A279-1F2B4772F509}"/>
                  </a:ext>
                </a:extLst>
              </p:cNvPr>
              <p:cNvCxnSpPr>
                <a:cxnSpLocks/>
                <a:stCxn id="16" idx="0"/>
                <a:endCxn id="30" idx="2"/>
              </p:cNvCxnSpPr>
              <p:nvPr/>
            </p:nvCxnSpPr>
            <p:spPr>
              <a:xfrm flipV="1">
                <a:off x="5592314" y="2574038"/>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6F8449-471D-7542-9F38-F118F69D9D6A}"/>
                  </a:ext>
                </a:extLst>
              </p:cNvPr>
              <p:cNvCxnSpPr>
                <a:cxnSpLocks/>
                <a:stCxn id="30" idx="0"/>
                <a:endCxn id="14" idx="4"/>
              </p:cNvCxnSpPr>
              <p:nvPr/>
            </p:nvCxnSpPr>
            <p:spPr>
              <a:xfrm flipH="1" flipV="1">
                <a:off x="5591289" y="2141573"/>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464CF54-8F5B-2549-A33D-1C2881943112}"/>
                      </a:ext>
                    </a:extLst>
                  </p:cNvPr>
                  <p:cNvSpPr txBox="1"/>
                  <p:nvPr/>
                </p:nvSpPr>
                <p:spPr>
                  <a:xfrm>
                    <a:off x="4511289" y="1745573"/>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b="0" i="1" smtClean="0">
                                  <a:latin typeface="Cambria Math" panose="02040503050406030204" pitchFamily="18" charset="0"/>
                                </a:rPr>
                                <m:t>0</m:t>
                              </m:r>
                            </m:sub>
                          </m:sSub>
                        </m:oMath>
                      </m:oMathPara>
                    </a14:m>
                    <a:endParaRPr lang="en-GB" dirty="0"/>
                  </a:p>
                </p:txBody>
              </p:sp>
            </mc:Choice>
            <mc:Fallback xmlns="">
              <p:sp>
                <p:nvSpPr>
                  <p:cNvPr id="14" name="TextBox 13">
                    <a:extLst>
                      <a:ext uri="{FF2B5EF4-FFF2-40B4-BE49-F238E27FC236}">
                        <a16:creationId xmlns:a16="http://schemas.microsoft.com/office/drawing/2014/main" id="{1464CF54-8F5B-2549-A33D-1C2881943112}"/>
                      </a:ext>
                    </a:extLst>
                  </p:cNvPr>
                  <p:cNvSpPr txBox="1">
                    <a:spLocks noRot="1" noChangeAspect="1" noMove="1" noResize="1" noEditPoints="1" noAdjustHandles="1" noChangeArrowheads="1" noChangeShapeType="1" noTextEdit="1"/>
                  </p:cNvSpPr>
                  <p:nvPr/>
                </p:nvSpPr>
                <p:spPr>
                  <a:xfrm>
                    <a:off x="4511289" y="1745573"/>
                    <a:ext cx="2160000" cy="396000"/>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DD20393-B575-C144-9181-0147561B6A35}"/>
                      </a:ext>
                    </a:extLst>
                  </p:cNvPr>
                  <p:cNvSpPr txBox="1"/>
                  <p:nvPr/>
                </p:nvSpPr>
                <p:spPr>
                  <a:xfrm>
                    <a:off x="3220515" y="1448798"/>
                    <a:ext cx="110776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𝐸𝑝𝑖𝑑</m:t>
                              </m:r>
                            </m:e>
                            <m:sub>
                              <m:r>
                                <a:rPr lang="de-DE" b="0" i="1" smtClean="0">
                                  <a:latin typeface="Cambria Math" panose="02040503050406030204" pitchFamily="18" charset="0"/>
                                </a:rPr>
                                <m:t>0</m:t>
                              </m:r>
                            </m:sub>
                          </m:sSub>
                        </m:oMath>
                      </m:oMathPara>
                    </a14:m>
                    <a:endParaRPr lang="en-GB" dirty="0"/>
                  </a:p>
                </p:txBody>
              </p:sp>
            </mc:Choice>
            <mc:Fallback xmlns="">
              <p:sp>
                <p:nvSpPr>
                  <p:cNvPr id="15" name="TextBox 14">
                    <a:extLst>
                      <a:ext uri="{FF2B5EF4-FFF2-40B4-BE49-F238E27FC236}">
                        <a16:creationId xmlns:a16="http://schemas.microsoft.com/office/drawing/2014/main" id="{EDD20393-B575-C144-9181-0147561B6A35}"/>
                      </a:ext>
                    </a:extLst>
                  </p:cNvPr>
                  <p:cNvSpPr txBox="1">
                    <a:spLocks noRot="1" noChangeAspect="1" noMove="1" noResize="1" noEditPoints="1" noAdjustHandles="1" noChangeArrowheads="1" noChangeShapeType="1" noTextEdit="1"/>
                  </p:cNvSpPr>
                  <p:nvPr/>
                </p:nvSpPr>
                <p:spPr>
                  <a:xfrm>
                    <a:off x="3220515" y="1448798"/>
                    <a:ext cx="1107760" cy="396000"/>
                  </a:xfrm>
                  <a:prstGeom prst="ellipse">
                    <a:avLst/>
                  </a:prstGeom>
                  <a:blipFill>
                    <a:blip r:embed="rId6"/>
                    <a:stretch>
                      <a:fillRect b="-294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2493F85-1466-C44E-9808-006C26716762}"/>
                      </a:ext>
                    </a:extLst>
                  </p:cNvPr>
                  <p:cNvSpPr txBox="1"/>
                  <p:nvPr/>
                </p:nvSpPr>
                <p:spPr>
                  <a:xfrm>
                    <a:off x="4774385" y="2810988"/>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b="0" i="1" smtClean="0">
                                  <a:latin typeface="Cambria Math" panose="02040503050406030204" pitchFamily="18" charset="0"/>
                                </a:rPr>
                                <m:t>0</m:t>
                              </m:r>
                            </m:sub>
                          </m:sSub>
                        </m:oMath>
                      </m:oMathPara>
                    </a14:m>
                    <a:endParaRPr lang="en-GB" baseline="-25000" dirty="0"/>
                  </a:p>
                </p:txBody>
              </p:sp>
            </mc:Choice>
            <mc:Fallback xmlns="">
              <p:sp>
                <p:nvSpPr>
                  <p:cNvPr id="16" name="TextBox 15">
                    <a:extLst>
                      <a:ext uri="{FF2B5EF4-FFF2-40B4-BE49-F238E27FC236}">
                        <a16:creationId xmlns:a16="http://schemas.microsoft.com/office/drawing/2014/main" id="{A2493F85-1466-C44E-9808-006C26716762}"/>
                      </a:ext>
                    </a:extLst>
                  </p:cNvPr>
                  <p:cNvSpPr txBox="1">
                    <a:spLocks noRot="1" noChangeAspect="1" noMove="1" noResize="1" noEditPoints="1" noAdjustHandles="1" noChangeArrowheads="1" noChangeShapeType="1" noTextEdit="1"/>
                  </p:cNvSpPr>
                  <p:nvPr/>
                </p:nvSpPr>
                <p:spPr>
                  <a:xfrm>
                    <a:off x="4774385" y="2810988"/>
                    <a:ext cx="1635858" cy="380587"/>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17" name="Straight Connector 16">
                <a:extLst>
                  <a:ext uri="{FF2B5EF4-FFF2-40B4-BE49-F238E27FC236}">
                    <a16:creationId xmlns:a16="http://schemas.microsoft.com/office/drawing/2014/main" id="{2B580B92-6FD5-A940-B2E4-9D2A57ADED7F}"/>
                  </a:ext>
                </a:extLst>
              </p:cNvPr>
              <p:cNvCxnSpPr>
                <a:cxnSpLocks/>
                <a:stCxn id="26" idx="2"/>
                <a:endCxn id="16" idx="0"/>
              </p:cNvCxnSpPr>
              <p:nvPr/>
            </p:nvCxnSpPr>
            <p:spPr>
              <a:xfrm>
                <a:off x="3775862" y="2575837"/>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76EB6BA-98E5-C54B-B4EA-098812D19195}"/>
                  </a:ext>
                </a:extLst>
              </p:cNvPr>
              <p:cNvGrpSpPr/>
              <p:nvPr/>
            </p:nvGrpSpPr>
            <p:grpSpPr>
              <a:xfrm>
                <a:off x="5481117" y="2316663"/>
                <a:ext cx="558009" cy="304368"/>
                <a:chOff x="5481117" y="2316663"/>
                <a:chExt cx="558009" cy="304368"/>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6E5B2CC-3528-5046-A42C-35D013F7F013}"/>
                        </a:ext>
                      </a:extLst>
                    </p:cNvPr>
                    <p:cNvSpPr txBox="1"/>
                    <p:nvPr/>
                  </p:nvSpPr>
                  <p:spPr>
                    <a:xfrm>
                      <a:off x="5733850" y="2316663"/>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3</m:t>
                                </m:r>
                              </m:sup>
                            </m:sSubSup>
                          </m:oMath>
                        </m:oMathPara>
                      </a14:m>
                      <a:endParaRPr lang="en-GB" dirty="0"/>
                    </a:p>
                  </p:txBody>
                </p:sp>
              </mc:Choice>
              <mc:Fallback xmlns="">
                <p:sp>
                  <p:nvSpPr>
                    <p:cNvPr id="28" name="TextBox 27">
                      <a:extLst>
                        <a:ext uri="{FF2B5EF4-FFF2-40B4-BE49-F238E27FC236}">
                          <a16:creationId xmlns:a16="http://schemas.microsoft.com/office/drawing/2014/main" id="{26E5B2CC-3528-5046-A42C-35D013F7F013}"/>
                        </a:ext>
                      </a:extLst>
                    </p:cNvPr>
                    <p:cNvSpPr txBox="1">
                      <a:spLocks noRot="1" noChangeAspect="1" noMove="1" noResize="1" noEditPoints="1" noAdjustHandles="1" noChangeArrowheads="1" noChangeShapeType="1" noTextEdit="1"/>
                    </p:cNvSpPr>
                    <p:nvPr/>
                  </p:nvSpPr>
                  <p:spPr>
                    <a:xfrm>
                      <a:off x="5733850" y="2316663"/>
                      <a:ext cx="305276" cy="283860"/>
                    </a:xfrm>
                    <a:prstGeom prst="rect">
                      <a:avLst/>
                    </a:prstGeom>
                    <a:blipFill>
                      <a:blip r:embed="rId8"/>
                      <a:stretch>
                        <a:fillRect l="-16000" r="-4000" b="-26087"/>
                      </a:stretch>
                    </a:blipFill>
                  </p:spPr>
                  <p:txBody>
                    <a:bodyPr/>
                    <a:lstStyle/>
                    <a:p>
                      <a:r>
                        <a:rPr lang="en-GB">
                          <a:noFill/>
                        </a:rPr>
                        <a:t> </a:t>
                      </a:r>
                    </a:p>
                  </p:txBody>
                </p:sp>
              </mc:Fallback>
            </mc:AlternateContent>
            <p:sp>
              <p:nvSpPr>
                <p:cNvPr id="29" name="Rectangle 28">
                  <a:extLst>
                    <a:ext uri="{FF2B5EF4-FFF2-40B4-BE49-F238E27FC236}">
                      <a16:creationId xmlns:a16="http://schemas.microsoft.com/office/drawing/2014/main" id="{3D42614A-2930-9C49-AB9F-03FFC56E5470}"/>
                    </a:ext>
                  </a:extLst>
                </p:cNvPr>
                <p:cNvSpPr/>
                <p:nvPr/>
              </p:nvSpPr>
              <p:spPr>
                <a:xfrm>
                  <a:off x="5481117" y="239123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B7AEE7BD-9D0F-5044-933C-A1796FCE3AC3}"/>
                    </a:ext>
                  </a:extLst>
                </p:cNvPr>
                <p:cNvSpPr/>
                <p:nvPr/>
              </p:nvSpPr>
              <p:spPr>
                <a:xfrm>
                  <a:off x="5520314" y="243003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AB0BB497-7F4F-9740-A398-383A47A829F9}"/>
                    </a:ext>
                  </a:extLst>
                </p:cNvPr>
                <p:cNvSpPr/>
                <p:nvPr/>
              </p:nvSpPr>
              <p:spPr>
                <a:xfrm>
                  <a:off x="5562951" y="247703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9" name="Group 18">
                <a:extLst>
                  <a:ext uri="{FF2B5EF4-FFF2-40B4-BE49-F238E27FC236}">
                    <a16:creationId xmlns:a16="http://schemas.microsoft.com/office/drawing/2014/main" id="{CE7F6BD2-E78A-164B-8CBF-3CAD54961668}"/>
                  </a:ext>
                </a:extLst>
              </p:cNvPr>
              <p:cNvGrpSpPr/>
              <p:nvPr/>
            </p:nvGrpSpPr>
            <p:grpSpPr>
              <a:xfrm>
                <a:off x="3660955" y="2321376"/>
                <a:ext cx="531271" cy="298747"/>
                <a:chOff x="3660955" y="2321376"/>
                <a:chExt cx="531271" cy="298747"/>
              </a:xfrm>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AB9A1D4-CA85-8A4D-B76A-D2B2D902E97F}"/>
                        </a:ext>
                      </a:extLst>
                    </p:cNvPr>
                    <p:cNvSpPr txBox="1"/>
                    <p:nvPr/>
                  </p:nvSpPr>
                  <p:spPr>
                    <a:xfrm>
                      <a:off x="3886950" y="2321376"/>
                      <a:ext cx="305276"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2</m:t>
                                </m:r>
                              </m:sup>
                            </m:sSubSup>
                          </m:oMath>
                        </m:oMathPara>
                      </a14:m>
                      <a:endParaRPr lang="en-GB" dirty="0"/>
                    </a:p>
                  </p:txBody>
                </p:sp>
              </mc:Choice>
              <mc:Fallback xmlns="">
                <p:sp>
                  <p:nvSpPr>
                    <p:cNvPr id="24" name="TextBox 23">
                      <a:extLst>
                        <a:ext uri="{FF2B5EF4-FFF2-40B4-BE49-F238E27FC236}">
                          <a16:creationId xmlns:a16="http://schemas.microsoft.com/office/drawing/2014/main" id="{BAB9A1D4-CA85-8A4D-B76A-D2B2D902E97F}"/>
                        </a:ext>
                      </a:extLst>
                    </p:cNvPr>
                    <p:cNvSpPr txBox="1">
                      <a:spLocks noRot="1" noChangeAspect="1" noMove="1" noResize="1" noEditPoints="1" noAdjustHandles="1" noChangeArrowheads="1" noChangeShapeType="1" noTextEdit="1"/>
                    </p:cNvSpPr>
                    <p:nvPr/>
                  </p:nvSpPr>
                  <p:spPr>
                    <a:xfrm>
                      <a:off x="3886950" y="2321376"/>
                      <a:ext cx="305276" cy="282450"/>
                    </a:xfrm>
                    <a:prstGeom prst="rect">
                      <a:avLst/>
                    </a:prstGeom>
                    <a:blipFill>
                      <a:blip r:embed="rId9"/>
                      <a:stretch>
                        <a:fillRect l="-16000" r="-4000" b="-21739"/>
                      </a:stretch>
                    </a:blipFill>
                  </p:spPr>
                  <p:txBody>
                    <a:bodyPr/>
                    <a:lstStyle/>
                    <a:p>
                      <a:r>
                        <a:rPr lang="en-GB">
                          <a:noFill/>
                        </a:rPr>
                        <a:t> </a:t>
                      </a:r>
                    </a:p>
                  </p:txBody>
                </p:sp>
              </mc:Fallback>
            </mc:AlternateContent>
            <p:sp>
              <p:nvSpPr>
                <p:cNvPr id="25" name="Rectangle 24">
                  <a:extLst>
                    <a:ext uri="{FF2B5EF4-FFF2-40B4-BE49-F238E27FC236}">
                      <a16:creationId xmlns:a16="http://schemas.microsoft.com/office/drawing/2014/main" id="{5ABD6D82-E0B4-BB44-ABEC-CD414BBBD375}"/>
                    </a:ext>
                  </a:extLst>
                </p:cNvPr>
                <p:cNvSpPr/>
                <p:nvPr/>
              </p:nvSpPr>
              <p:spPr>
                <a:xfrm>
                  <a:off x="3660955" y="2385922"/>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1604383-8D67-864D-B272-38E66176F90B}"/>
                    </a:ext>
                  </a:extLst>
                </p:cNvPr>
                <p:cNvSpPr/>
                <p:nvPr/>
              </p:nvSpPr>
              <p:spPr>
                <a:xfrm>
                  <a:off x="3702062" y="2428237"/>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7D7DE8E-9851-4C44-85B0-93AA25C41162}"/>
                    </a:ext>
                  </a:extLst>
                </p:cNvPr>
                <p:cNvSpPr/>
                <p:nvPr/>
              </p:nvSpPr>
              <p:spPr>
                <a:xfrm>
                  <a:off x="3736941" y="247252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0" name="Straight Connector 19">
                <a:extLst>
                  <a:ext uri="{FF2B5EF4-FFF2-40B4-BE49-F238E27FC236}">
                    <a16:creationId xmlns:a16="http://schemas.microsoft.com/office/drawing/2014/main" id="{A933B154-34F4-F747-9861-BBAE1312EE8D}"/>
                  </a:ext>
                </a:extLst>
              </p:cNvPr>
              <p:cNvCxnSpPr>
                <a:cxnSpLocks/>
                <a:stCxn id="15" idx="2"/>
                <a:endCxn id="23" idx="3"/>
              </p:cNvCxnSpPr>
              <p:nvPr/>
            </p:nvCxnSpPr>
            <p:spPr>
              <a:xfrm flipH="1">
                <a:off x="2897196" y="1646798"/>
                <a:ext cx="323319" cy="13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6834D8C8-3459-584C-B11B-1307B322AFF6}"/>
                  </a:ext>
                </a:extLst>
              </p:cNvPr>
              <p:cNvGrpSpPr/>
              <p:nvPr/>
            </p:nvGrpSpPr>
            <p:grpSpPr>
              <a:xfrm>
                <a:off x="2426602" y="1478758"/>
                <a:ext cx="470594" cy="283860"/>
                <a:chOff x="2426602" y="1478758"/>
                <a:chExt cx="470594" cy="283860"/>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03C3351-911D-6C4B-906E-49678421A23E}"/>
                        </a:ext>
                      </a:extLst>
                    </p:cNvPr>
                    <p:cNvSpPr txBox="1"/>
                    <p:nvPr/>
                  </p:nvSpPr>
                  <p:spPr>
                    <a:xfrm>
                      <a:off x="2426602" y="1478758"/>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1</m:t>
                                </m:r>
                              </m:sup>
                            </m:sSubSup>
                          </m:oMath>
                        </m:oMathPara>
                      </a14:m>
                      <a:endParaRPr lang="en-GB" dirty="0"/>
                    </a:p>
                  </p:txBody>
                </p:sp>
              </mc:Choice>
              <mc:Fallback xmlns="">
                <p:sp>
                  <p:nvSpPr>
                    <p:cNvPr id="22" name="TextBox 21">
                      <a:extLst>
                        <a:ext uri="{FF2B5EF4-FFF2-40B4-BE49-F238E27FC236}">
                          <a16:creationId xmlns:a16="http://schemas.microsoft.com/office/drawing/2014/main" id="{403C3351-911D-6C4B-906E-49678421A23E}"/>
                        </a:ext>
                      </a:extLst>
                    </p:cNvPr>
                    <p:cNvSpPr txBox="1">
                      <a:spLocks noRot="1" noChangeAspect="1" noMove="1" noResize="1" noEditPoints="1" noAdjustHandles="1" noChangeArrowheads="1" noChangeShapeType="1" noTextEdit="1"/>
                    </p:cNvSpPr>
                    <p:nvPr/>
                  </p:nvSpPr>
                  <p:spPr>
                    <a:xfrm>
                      <a:off x="2426602" y="1478758"/>
                      <a:ext cx="305276" cy="283860"/>
                    </a:xfrm>
                    <a:prstGeom prst="rect">
                      <a:avLst/>
                    </a:prstGeom>
                    <a:blipFill>
                      <a:blip r:embed="rId10"/>
                      <a:stretch>
                        <a:fillRect l="-12000" r="-4000" b="-21739"/>
                      </a:stretch>
                    </a:blipFill>
                  </p:spPr>
                  <p:txBody>
                    <a:bodyPr/>
                    <a:lstStyle/>
                    <a:p>
                      <a:r>
                        <a:rPr lang="en-GB">
                          <a:noFill/>
                        </a:rPr>
                        <a:t> </a:t>
                      </a:r>
                    </a:p>
                  </p:txBody>
                </p:sp>
              </mc:Fallback>
            </mc:AlternateContent>
            <p:sp>
              <p:nvSpPr>
                <p:cNvPr id="23" name="Rectangle 22">
                  <a:extLst>
                    <a:ext uri="{FF2B5EF4-FFF2-40B4-BE49-F238E27FC236}">
                      <a16:creationId xmlns:a16="http://schemas.microsoft.com/office/drawing/2014/main" id="{F324F230-189B-AE43-8529-9AD669908544}"/>
                    </a:ext>
                  </a:extLst>
                </p:cNvPr>
                <p:cNvSpPr/>
                <p:nvPr/>
              </p:nvSpPr>
              <p:spPr>
                <a:xfrm>
                  <a:off x="2753196" y="1576172"/>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grpSp>
        <p:nvGrpSpPr>
          <p:cNvPr id="32" name="Group 31">
            <a:extLst>
              <a:ext uri="{FF2B5EF4-FFF2-40B4-BE49-F238E27FC236}">
                <a16:creationId xmlns:a16="http://schemas.microsoft.com/office/drawing/2014/main" id="{400E4E5D-7407-4B4E-9F68-0D6DEFF503CA}"/>
              </a:ext>
            </a:extLst>
          </p:cNvPr>
          <p:cNvGrpSpPr/>
          <p:nvPr/>
        </p:nvGrpSpPr>
        <p:grpSpPr>
          <a:xfrm>
            <a:off x="395023" y="4220244"/>
            <a:ext cx="8320263" cy="2051697"/>
            <a:chOff x="473795" y="4011645"/>
            <a:chExt cx="8320263" cy="2051697"/>
          </a:xfrm>
        </p:grpSpPr>
        <p:sp>
          <p:nvSpPr>
            <p:cNvPr id="33" name="Rectangle 32">
              <a:extLst>
                <a:ext uri="{FF2B5EF4-FFF2-40B4-BE49-F238E27FC236}">
                  <a16:creationId xmlns:a16="http://schemas.microsoft.com/office/drawing/2014/main" id="{E690D9BE-D57C-B847-8F7E-A859D00D23AE}"/>
                </a:ext>
              </a:extLst>
            </p:cNvPr>
            <p:cNvSpPr/>
            <p:nvPr/>
          </p:nvSpPr>
          <p:spPr>
            <a:xfrm>
              <a:off x="473795" y="4011645"/>
              <a:ext cx="4305874" cy="205169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tangle 33">
              <a:extLst>
                <a:ext uri="{FF2B5EF4-FFF2-40B4-BE49-F238E27FC236}">
                  <a16:creationId xmlns:a16="http://schemas.microsoft.com/office/drawing/2014/main" id="{FF46D5BB-4DE6-D545-ABD6-179BCAFB3C63}"/>
                </a:ext>
              </a:extLst>
            </p:cNvPr>
            <p:cNvSpPr/>
            <p:nvPr/>
          </p:nvSpPr>
          <p:spPr>
            <a:xfrm>
              <a:off x="4777191" y="4011645"/>
              <a:ext cx="4016867" cy="205169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5" name="Group 34">
              <a:extLst>
                <a:ext uri="{FF2B5EF4-FFF2-40B4-BE49-F238E27FC236}">
                  <a16:creationId xmlns:a16="http://schemas.microsoft.com/office/drawing/2014/main" id="{2A7D3544-205A-7B40-A11C-5E210967BB38}"/>
                </a:ext>
              </a:extLst>
            </p:cNvPr>
            <p:cNvGrpSpPr/>
            <p:nvPr/>
          </p:nvGrpSpPr>
          <p:grpSpPr>
            <a:xfrm>
              <a:off x="907359" y="4011645"/>
              <a:ext cx="7865620" cy="1983766"/>
              <a:chOff x="907359" y="4011645"/>
              <a:chExt cx="7865620" cy="1983766"/>
            </a:xfrm>
          </p:grpSpPr>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42C932B-FAE9-4647-8FD2-36E427C3336A}"/>
                      </a:ext>
                    </a:extLst>
                  </p:cNvPr>
                  <p:cNvSpPr txBox="1"/>
                  <p:nvPr/>
                </p:nvSpPr>
                <p:spPr>
                  <a:xfrm>
                    <a:off x="907359" y="4233175"/>
                    <a:ext cx="110776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𝐸𝑝𝑖𝑑</m:t>
                              </m:r>
                            </m:e>
                            <m:sub>
                              <m:r>
                                <a:rPr lang="de-DE" b="0" i="1" smtClean="0">
                                  <a:latin typeface="Cambria Math" panose="02040503050406030204" pitchFamily="18" charset="0"/>
                                </a:rPr>
                                <m:t>0</m:t>
                              </m:r>
                            </m:sub>
                          </m:sSub>
                        </m:oMath>
                      </m:oMathPara>
                    </a14:m>
                    <a:endParaRPr lang="en-GB" dirty="0"/>
                  </a:p>
                </p:txBody>
              </p:sp>
            </mc:Choice>
            <mc:Fallback xmlns="">
              <p:sp>
                <p:nvSpPr>
                  <p:cNvPr id="36" name="TextBox 35">
                    <a:extLst>
                      <a:ext uri="{FF2B5EF4-FFF2-40B4-BE49-F238E27FC236}">
                        <a16:creationId xmlns:a16="http://schemas.microsoft.com/office/drawing/2014/main" id="{342C932B-FAE9-4647-8FD2-36E427C3336A}"/>
                      </a:ext>
                    </a:extLst>
                  </p:cNvPr>
                  <p:cNvSpPr txBox="1">
                    <a:spLocks noRot="1" noChangeAspect="1" noMove="1" noResize="1" noEditPoints="1" noAdjustHandles="1" noChangeArrowheads="1" noChangeShapeType="1" noTextEdit="1"/>
                  </p:cNvSpPr>
                  <p:nvPr/>
                </p:nvSpPr>
                <p:spPr>
                  <a:xfrm>
                    <a:off x="907359" y="4233175"/>
                    <a:ext cx="1107760" cy="396000"/>
                  </a:xfrm>
                  <a:prstGeom prst="ellipse">
                    <a:avLst/>
                  </a:prstGeom>
                  <a:blipFill>
                    <a:blip r:embed="rId11"/>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CD82040-13FC-8341-9282-07DF894E49BB}"/>
                      </a:ext>
                    </a:extLst>
                  </p:cNvPr>
                  <p:cNvSpPr txBox="1"/>
                  <p:nvPr/>
                </p:nvSpPr>
                <p:spPr>
                  <a:xfrm>
                    <a:off x="2461229" y="5595365"/>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b="0" i="1" smtClean="0">
                                  <a:latin typeface="Cambria Math" panose="02040503050406030204" pitchFamily="18" charset="0"/>
                                </a:rPr>
                                <m:t>0</m:t>
                              </m:r>
                            </m:sub>
                          </m:sSub>
                        </m:oMath>
                      </m:oMathPara>
                    </a14:m>
                    <a:endParaRPr lang="en-GB" baseline="-25000" dirty="0"/>
                  </a:p>
                </p:txBody>
              </p:sp>
            </mc:Choice>
            <mc:Fallback xmlns="">
              <p:sp>
                <p:nvSpPr>
                  <p:cNvPr id="37" name="TextBox 36">
                    <a:extLst>
                      <a:ext uri="{FF2B5EF4-FFF2-40B4-BE49-F238E27FC236}">
                        <a16:creationId xmlns:a16="http://schemas.microsoft.com/office/drawing/2014/main" id="{ACD82040-13FC-8341-9282-07DF894E49BB}"/>
                      </a:ext>
                    </a:extLst>
                  </p:cNvPr>
                  <p:cNvSpPr txBox="1">
                    <a:spLocks noRot="1" noChangeAspect="1" noMove="1" noResize="1" noEditPoints="1" noAdjustHandles="1" noChangeArrowheads="1" noChangeShapeType="1" noTextEdit="1"/>
                  </p:cNvSpPr>
                  <p:nvPr/>
                </p:nvSpPr>
                <p:spPr>
                  <a:xfrm>
                    <a:off x="2461229" y="5595365"/>
                    <a:ext cx="1635858" cy="380587"/>
                  </a:xfrm>
                  <a:prstGeom prst="ellipse">
                    <a:avLst/>
                  </a:prstGeom>
                  <a:blipFill>
                    <a:blip r:embed="rId12"/>
                    <a:stretch>
                      <a:fillRect/>
                    </a:stretch>
                  </a:blipFill>
                  <a:ln>
                    <a:solidFill>
                      <a:schemeClr val="tx1"/>
                    </a:solidFill>
                  </a:ln>
                </p:spPr>
                <p:txBody>
                  <a:bodyPr/>
                  <a:lstStyle/>
                  <a:p>
                    <a:r>
                      <a:rPr lang="en-GB">
                        <a:noFill/>
                      </a:rPr>
                      <a:t> </a:t>
                    </a:r>
                  </a:p>
                </p:txBody>
              </p:sp>
            </mc:Fallback>
          </mc:AlternateContent>
          <p:cxnSp>
            <p:nvCxnSpPr>
              <p:cNvPr id="38" name="Straight Connector 37">
                <a:extLst>
                  <a:ext uri="{FF2B5EF4-FFF2-40B4-BE49-F238E27FC236}">
                    <a16:creationId xmlns:a16="http://schemas.microsoft.com/office/drawing/2014/main" id="{629A6B76-7682-BE4E-BB67-F88A90C717D8}"/>
                  </a:ext>
                </a:extLst>
              </p:cNvPr>
              <p:cNvCxnSpPr>
                <a:cxnSpLocks/>
                <a:stCxn id="36" idx="6"/>
                <a:endCxn id="56" idx="1"/>
              </p:cNvCxnSpPr>
              <p:nvPr/>
            </p:nvCxnSpPr>
            <p:spPr>
              <a:xfrm>
                <a:off x="2015119" y="4431175"/>
                <a:ext cx="268588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D3AFA6B-843D-B54C-B47B-2742E2F9FD13}"/>
                  </a:ext>
                </a:extLst>
              </p:cNvPr>
              <p:cNvCxnSpPr>
                <a:cxnSpLocks/>
                <a:stCxn id="56" idx="3"/>
                <a:endCxn id="48" idx="2"/>
              </p:cNvCxnSpPr>
              <p:nvPr/>
            </p:nvCxnSpPr>
            <p:spPr>
              <a:xfrm flipV="1">
                <a:off x="4845002" y="4431175"/>
                <a:ext cx="47720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23B14E0-7694-B54A-BF50-A36034B897CE}"/>
                  </a:ext>
                </a:extLst>
              </p:cNvPr>
              <p:cNvCxnSpPr>
                <a:cxnSpLocks/>
                <a:stCxn id="37" idx="6"/>
                <a:endCxn id="56" idx="2"/>
              </p:cNvCxnSpPr>
              <p:nvPr/>
            </p:nvCxnSpPr>
            <p:spPr>
              <a:xfrm flipV="1">
                <a:off x="4097087" y="4504644"/>
                <a:ext cx="675915" cy="1281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5C9B048-B87B-064F-B43A-44F23B9C3499}"/>
                      </a:ext>
                    </a:extLst>
                  </p:cNvPr>
                  <p:cNvSpPr txBox="1"/>
                  <p:nvPr/>
                </p:nvSpPr>
                <p:spPr>
                  <a:xfrm>
                    <a:off x="4926886" y="5599411"/>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b="0" i="1" smtClean="0">
                                  <a:latin typeface="Cambria Math" panose="02040503050406030204" pitchFamily="18" charset="0"/>
                                </a:rPr>
                                <m:t>1</m:t>
                              </m:r>
                            </m:sub>
                          </m:sSub>
                        </m:oMath>
                      </m:oMathPara>
                    </a14:m>
                    <a:endParaRPr lang="en-GB" baseline="-25000" dirty="0"/>
                  </a:p>
                </p:txBody>
              </p:sp>
            </mc:Choice>
            <mc:Fallback xmlns="">
              <p:sp>
                <p:nvSpPr>
                  <p:cNvPr id="41" name="TextBox 40">
                    <a:extLst>
                      <a:ext uri="{FF2B5EF4-FFF2-40B4-BE49-F238E27FC236}">
                        <a16:creationId xmlns:a16="http://schemas.microsoft.com/office/drawing/2014/main" id="{05C9B048-B87B-064F-B43A-44F23B9C3499}"/>
                      </a:ext>
                    </a:extLst>
                  </p:cNvPr>
                  <p:cNvSpPr txBox="1">
                    <a:spLocks noRot="1" noChangeAspect="1" noMove="1" noResize="1" noEditPoints="1" noAdjustHandles="1" noChangeArrowheads="1" noChangeShapeType="1" noTextEdit="1"/>
                  </p:cNvSpPr>
                  <p:nvPr/>
                </p:nvSpPr>
                <p:spPr>
                  <a:xfrm>
                    <a:off x="4926886" y="5599411"/>
                    <a:ext cx="1898399" cy="396000"/>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42" name="Straight Connector 41">
                <a:extLst>
                  <a:ext uri="{FF2B5EF4-FFF2-40B4-BE49-F238E27FC236}">
                    <a16:creationId xmlns:a16="http://schemas.microsoft.com/office/drawing/2014/main" id="{6FD4FB54-3DBE-114C-BC15-148C2F11AEAA}"/>
                  </a:ext>
                </a:extLst>
              </p:cNvPr>
              <p:cNvCxnSpPr>
                <a:cxnSpLocks/>
                <a:stCxn id="41" idx="0"/>
                <a:endCxn id="60" idx="2"/>
              </p:cNvCxnSpPr>
              <p:nvPr/>
            </p:nvCxnSpPr>
            <p:spPr>
              <a:xfrm flipV="1">
                <a:off x="5876086" y="5360214"/>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2999D8A-D318-E847-8261-A6A9FFE8B3ED}"/>
                  </a:ext>
                </a:extLst>
              </p:cNvPr>
              <p:cNvCxnSpPr>
                <a:cxnSpLocks/>
                <a:stCxn id="60" idx="0"/>
                <a:endCxn id="48" idx="4"/>
              </p:cNvCxnSpPr>
              <p:nvPr/>
            </p:nvCxnSpPr>
            <p:spPr>
              <a:xfrm flipH="1" flipV="1">
                <a:off x="5876085" y="4629175"/>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8133071-EF74-B040-B846-7D726A42DE6F}"/>
                  </a:ext>
                </a:extLst>
              </p:cNvPr>
              <p:cNvCxnSpPr>
                <a:cxnSpLocks/>
                <a:stCxn id="48" idx="4"/>
                <a:endCxn id="64" idx="0"/>
              </p:cNvCxnSpPr>
              <p:nvPr/>
            </p:nvCxnSpPr>
            <p:spPr>
              <a:xfrm>
                <a:off x="5876085" y="4629175"/>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FF51303-A0E2-BE49-A20F-32A97DD55E70}"/>
                  </a:ext>
                </a:extLst>
              </p:cNvPr>
              <p:cNvCxnSpPr>
                <a:cxnSpLocks/>
                <a:stCxn id="49" idx="0"/>
                <a:endCxn id="64" idx="2"/>
              </p:cNvCxnSpPr>
              <p:nvPr/>
            </p:nvCxnSpPr>
            <p:spPr>
              <a:xfrm flipV="1">
                <a:off x="7694004" y="5358415"/>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5811A5B-E033-EF46-95E0-3640969A2E09}"/>
                  </a:ext>
                </a:extLst>
              </p:cNvPr>
              <p:cNvCxnSpPr>
                <a:cxnSpLocks/>
                <a:stCxn id="64" idx="0"/>
                <a:endCxn id="47" idx="4"/>
              </p:cNvCxnSpPr>
              <p:nvPr/>
            </p:nvCxnSpPr>
            <p:spPr>
              <a:xfrm flipH="1" flipV="1">
                <a:off x="7692979" y="4925950"/>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AE07EB4-606B-0B43-A5B2-F0F046FD9491}"/>
                      </a:ext>
                    </a:extLst>
                  </p:cNvPr>
                  <p:cNvSpPr txBox="1"/>
                  <p:nvPr/>
                </p:nvSpPr>
                <p:spPr>
                  <a:xfrm>
                    <a:off x="6612979" y="4529950"/>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b="0" i="1" smtClean="0">
                                  <a:latin typeface="Cambria Math" panose="02040503050406030204" pitchFamily="18" charset="0"/>
                                </a:rPr>
                                <m:t>1</m:t>
                              </m:r>
                            </m:sub>
                          </m:sSub>
                        </m:oMath>
                      </m:oMathPara>
                    </a14:m>
                    <a:endParaRPr lang="en-GB" dirty="0"/>
                  </a:p>
                </p:txBody>
              </p:sp>
            </mc:Choice>
            <mc:Fallback xmlns="">
              <p:sp>
                <p:nvSpPr>
                  <p:cNvPr id="47" name="TextBox 46">
                    <a:extLst>
                      <a:ext uri="{FF2B5EF4-FFF2-40B4-BE49-F238E27FC236}">
                        <a16:creationId xmlns:a16="http://schemas.microsoft.com/office/drawing/2014/main" id="{1AE07EB4-606B-0B43-A5B2-F0F046FD9491}"/>
                      </a:ext>
                    </a:extLst>
                  </p:cNvPr>
                  <p:cNvSpPr txBox="1">
                    <a:spLocks noRot="1" noChangeAspect="1" noMove="1" noResize="1" noEditPoints="1" noAdjustHandles="1" noChangeArrowheads="1" noChangeShapeType="1" noTextEdit="1"/>
                  </p:cNvSpPr>
                  <p:nvPr/>
                </p:nvSpPr>
                <p:spPr>
                  <a:xfrm>
                    <a:off x="6612979" y="4529950"/>
                    <a:ext cx="2160000" cy="396000"/>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8A93688A-E59E-8A4F-ACF1-BCFF0CCB7485}"/>
                      </a:ext>
                    </a:extLst>
                  </p:cNvPr>
                  <p:cNvSpPr txBox="1"/>
                  <p:nvPr/>
                </p:nvSpPr>
                <p:spPr>
                  <a:xfrm>
                    <a:off x="5322205" y="4233175"/>
                    <a:ext cx="110776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𝐸𝑝𝑖𝑑</m:t>
                              </m:r>
                            </m:e>
                            <m:sub>
                              <m:r>
                                <a:rPr lang="de-DE" b="0" i="1" smtClean="0">
                                  <a:latin typeface="Cambria Math" panose="02040503050406030204" pitchFamily="18" charset="0"/>
                                </a:rPr>
                                <m:t>1</m:t>
                              </m:r>
                            </m:sub>
                          </m:sSub>
                        </m:oMath>
                      </m:oMathPara>
                    </a14:m>
                    <a:endParaRPr lang="en-GB" dirty="0"/>
                  </a:p>
                </p:txBody>
              </p:sp>
            </mc:Choice>
            <mc:Fallback xmlns="">
              <p:sp>
                <p:nvSpPr>
                  <p:cNvPr id="48" name="TextBox 47">
                    <a:extLst>
                      <a:ext uri="{FF2B5EF4-FFF2-40B4-BE49-F238E27FC236}">
                        <a16:creationId xmlns:a16="http://schemas.microsoft.com/office/drawing/2014/main" id="{8A93688A-E59E-8A4F-ACF1-BCFF0CCB7485}"/>
                      </a:ext>
                    </a:extLst>
                  </p:cNvPr>
                  <p:cNvSpPr txBox="1">
                    <a:spLocks noRot="1" noChangeAspect="1" noMove="1" noResize="1" noEditPoints="1" noAdjustHandles="1" noChangeArrowheads="1" noChangeShapeType="1" noTextEdit="1"/>
                  </p:cNvSpPr>
                  <p:nvPr/>
                </p:nvSpPr>
                <p:spPr>
                  <a:xfrm>
                    <a:off x="5322205" y="4233175"/>
                    <a:ext cx="1107760" cy="396000"/>
                  </a:xfrm>
                  <a:prstGeom prst="ellipse">
                    <a:avLst/>
                  </a:prstGeom>
                  <a:blipFill>
                    <a:blip r:embed="rId15"/>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20D1E56C-A191-A847-9AED-CCF40CD28637}"/>
                      </a:ext>
                    </a:extLst>
                  </p:cNvPr>
                  <p:cNvSpPr txBox="1"/>
                  <p:nvPr/>
                </p:nvSpPr>
                <p:spPr>
                  <a:xfrm>
                    <a:off x="6876075" y="5595365"/>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b="0" i="1" smtClean="0">
                                  <a:latin typeface="Cambria Math" panose="02040503050406030204" pitchFamily="18" charset="0"/>
                                </a:rPr>
                                <m:t>1</m:t>
                              </m:r>
                            </m:sub>
                          </m:sSub>
                        </m:oMath>
                      </m:oMathPara>
                    </a14:m>
                    <a:endParaRPr lang="en-GB" baseline="-25000" dirty="0"/>
                  </a:p>
                </p:txBody>
              </p:sp>
            </mc:Choice>
            <mc:Fallback xmlns="">
              <p:sp>
                <p:nvSpPr>
                  <p:cNvPr id="49" name="TextBox 48">
                    <a:extLst>
                      <a:ext uri="{FF2B5EF4-FFF2-40B4-BE49-F238E27FC236}">
                        <a16:creationId xmlns:a16="http://schemas.microsoft.com/office/drawing/2014/main" id="{20D1E56C-A191-A847-9AED-CCF40CD28637}"/>
                      </a:ext>
                    </a:extLst>
                  </p:cNvPr>
                  <p:cNvSpPr txBox="1">
                    <a:spLocks noRot="1" noChangeAspect="1" noMove="1" noResize="1" noEditPoints="1" noAdjustHandles="1" noChangeArrowheads="1" noChangeShapeType="1" noTextEdit="1"/>
                  </p:cNvSpPr>
                  <p:nvPr/>
                </p:nvSpPr>
                <p:spPr>
                  <a:xfrm>
                    <a:off x="6876075" y="5595365"/>
                    <a:ext cx="1635858" cy="380587"/>
                  </a:xfrm>
                  <a:prstGeom prst="ellipse">
                    <a:avLst/>
                  </a:prstGeom>
                  <a:blipFill>
                    <a:blip r:embed="rId16"/>
                    <a:stretch>
                      <a:fillRect/>
                    </a:stretch>
                  </a:blipFill>
                  <a:ln>
                    <a:solidFill>
                      <a:schemeClr val="tx1"/>
                    </a:solidFill>
                  </a:ln>
                </p:spPr>
                <p:txBody>
                  <a:bodyPr/>
                  <a:lstStyle/>
                  <a:p>
                    <a:r>
                      <a:rPr lang="en-GB">
                        <a:noFill/>
                      </a:rPr>
                      <a:t> </a:t>
                    </a:r>
                  </a:p>
                </p:txBody>
              </p:sp>
            </mc:Fallback>
          </mc:AlternateContent>
          <p:cxnSp>
            <p:nvCxnSpPr>
              <p:cNvPr id="50" name="Straight Connector 49">
                <a:extLst>
                  <a:ext uri="{FF2B5EF4-FFF2-40B4-BE49-F238E27FC236}">
                    <a16:creationId xmlns:a16="http://schemas.microsoft.com/office/drawing/2014/main" id="{F453D7FE-BC11-3A4E-BF03-BAE2D2295EF0}"/>
                  </a:ext>
                </a:extLst>
              </p:cNvPr>
              <p:cNvCxnSpPr>
                <a:cxnSpLocks/>
                <a:stCxn id="60" idx="2"/>
                <a:endCxn id="49" idx="0"/>
              </p:cNvCxnSpPr>
              <p:nvPr/>
            </p:nvCxnSpPr>
            <p:spPr>
              <a:xfrm>
                <a:off x="5877552" y="5360214"/>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D6FBA868-726A-2648-822B-1BF8C6AC5E2D}"/>
                  </a:ext>
                </a:extLst>
              </p:cNvPr>
              <p:cNvGrpSpPr/>
              <p:nvPr/>
            </p:nvGrpSpPr>
            <p:grpSpPr>
              <a:xfrm>
                <a:off x="7582807" y="5109656"/>
                <a:ext cx="565398" cy="295752"/>
                <a:chOff x="3231123" y="4642445"/>
                <a:chExt cx="565398" cy="295752"/>
              </a:xfrm>
            </p:grpSpPr>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6B64A9B5-C1BA-4141-AD58-6E2484C98E8D}"/>
                        </a:ext>
                      </a:extLst>
                    </p:cNvPr>
                    <p:cNvSpPr txBox="1"/>
                    <p:nvPr/>
                  </p:nvSpPr>
                  <p:spPr>
                    <a:xfrm>
                      <a:off x="3491245" y="4642445"/>
                      <a:ext cx="305276"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3</m:t>
                                </m:r>
                              </m:sup>
                            </m:sSubSup>
                          </m:oMath>
                        </m:oMathPara>
                      </a14:m>
                      <a:endParaRPr lang="en-GB" dirty="0"/>
                    </a:p>
                  </p:txBody>
                </p:sp>
              </mc:Choice>
              <mc:Fallback xmlns="">
                <p:sp>
                  <p:nvSpPr>
                    <p:cNvPr id="62" name="TextBox 61">
                      <a:extLst>
                        <a:ext uri="{FF2B5EF4-FFF2-40B4-BE49-F238E27FC236}">
                          <a16:creationId xmlns:a16="http://schemas.microsoft.com/office/drawing/2014/main" id="{6B64A9B5-C1BA-4141-AD58-6E2484C98E8D}"/>
                        </a:ext>
                      </a:extLst>
                    </p:cNvPr>
                    <p:cNvSpPr txBox="1">
                      <a:spLocks noRot="1" noChangeAspect="1" noMove="1" noResize="1" noEditPoints="1" noAdjustHandles="1" noChangeArrowheads="1" noChangeShapeType="1" noTextEdit="1"/>
                    </p:cNvSpPr>
                    <p:nvPr/>
                  </p:nvSpPr>
                  <p:spPr>
                    <a:xfrm>
                      <a:off x="3491245" y="4642445"/>
                      <a:ext cx="305276" cy="280205"/>
                    </a:xfrm>
                    <a:prstGeom prst="rect">
                      <a:avLst/>
                    </a:prstGeom>
                    <a:blipFill>
                      <a:blip r:embed="rId17"/>
                      <a:stretch>
                        <a:fillRect l="-16000" r="-4000" b="-21739"/>
                      </a:stretch>
                    </a:blipFill>
                  </p:spPr>
                  <p:txBody>
                    <a:bodyPr/>
                    <a:lstStyle/>
                    <a:p>
                      <a:r>
                        <a:rPr lang="en-GB">
                          <a:noFill/>
                        </a:rPr>
                        <a:t> </a:t>
                      </a:r>
                    </a:p>
                  </p:txBody>
                </p:sp>
              </mc:Fallback>
            </mc:AlternateContent>
            <p:sp>
              <p:nvSpPr>
                <p:cNvPr id="63" name="Rectangle 62">
                  <a:extLst>
                    <a:ext uri="{FF2B5EF4-FFF2-40B4-BE49-F238E27FC236}">
                      <a16:creationId xmlns:a16="http://schemas.microsoft.com/office/drawing/2014/main" id="{F2684D01-7C2B-7346-9524-C8ECCAD9E8F6}"/>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Rectangle 63">
                  <a:extLst>
                    <a:ext uri="{FF2B5EF4-FFF2-40B4-BE49-F238E27FC236}">
                      <a16:creationId xmlns:a16="http://schemas.microsoft.com/office/drawing/2014/main" id="{20638CA0-AB34-0340-8D83-C5ECDB2F89BF}"/>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ectangle 64">
                  <a:extLst>
                    <a:ext uri="{FF2B5EF4-FFF2-40B4-BE49-F238E27FC236}">
                      <a16:creationId xmlns:a16="http://schemas.microsoft.com/office/drawing/2014/main" id="{33BB7E5B-2351-E540-AFCE-808D3286D174}"/>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2" name="Group 51">
                <a:extLst>
                  <a:ext uri="{FF2B5EF4-FFF2-40B4-BE49-F238E27FC236}">
                    <a16:creationId xmlns:a16="http://schemas.microsoft.com/office/drawing/2014/main" id="{5B56AA5B-3A9B-0548-8D12-ABC1DE568812}"/>
                  </a:ext>
                </a:extLst>
              </p:cNvPr>
              <p:cNvGrpSpPr/>
              <p:nvPr/>
            </p:nvGrpSpPr>
            <p:grpSpPr>
              <a:xfrm>
                <a:off x="5762645" y="5105753"/>
                <a:ext cx="531271" cy="298747"/>
                <a:chOff x="1006826" y="4638542"/>
                <a:chExt cx="531271" cy="298747"/>
              </a:xfrm>
            </p:grpSpPr>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D202634-5829-B240-8933-302C206F7EA9}"/>
                        </a:ext>
                      </a:extLst>
                    </p:cNvPr>
                    <p:cNvSpPr txBox="1"/>
                    <p:nvPr/>
                  </p:nvSpPr>
                  <p:spPr>
                    <a:xfrm>
                      <a:off x="1232821" y="4638542"/>
                      <a:ext cx="305276" cy="278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2</m:t>
                                </m:r>
                              </m:sup>
                            </m:sSubSup>
                          </m:oMath>
                        </m:oMathPara>
                      </a14:m>
                      <a:endParaRPr lang="en-GB" dirty="0"/>
                    </a:p>
                  </p:txBody>
                </p:sp>
              </mc:Choice>
              <mc:Fallback xmlns="">
                <p:sp>
                  <p:nvSpPr>
                    <p:cNvPr id="58" name="TextBox 57">
                      <a:extLst>
                        <a:ext uri="{FF2B5EF4-FFF2-40B4-BE49-F238E27FC236}">
                          <a16:creationId xmlns:a16="http://schemas.microsoft.com/office/drawing/2014/main" id="{8D202634-5829-B240-8933-302C206F7EA9}"/>
                        </a:ext>
                      </a:extLst>
                    </p:cNvPr>
                    <p:cNvSpPr txBox="1">
                      <a:spLocks noRot="1" noChangeAspect="1" noMove="1" noResize="1" noEditPoints="1" noAdjustHandles="1" noChangeArrowheads="1" noChangeShapeType="1" noTextEdit="1"/>
                    </p:cNvSpPr>
                    <p:nvPr/>
                  </p:nvSpPr>
                  <p:spPr>
                    <a:xfrm>
                      <a:off x="1232821" y="4638542"/>
                      <a:ext cx="305276" cy="278794"/>
                    </a:xfrm>
                    <a:prstGeom prst="rect">
                      <a:avLst/>
                    </a:prstGeom>
                    <a:blipFill>
                      <a:blip r:embed="rId18"/>
                      <a:stretch>
                        <a:fillRect l="-16000" r="-8000" b="-26087"/>
                      </a:stretch>
                    </a:blipFill>
                  </p:spPr>
                  <p:txBody>
                    <a:bodyPr/>
                    <a:lstStyle/>
                    <a:p>
                      <a:r>
                        <a:rPr lang="en-GB">
                          <a:noFill/>
                        </a:rPr>
                        <a:t> </a:t>
                      </a:r>
                    </a:p>
                  </p:txBody>
                </p:sp>
              </mc:Fallback>
            </mc:AlternateContent>
            <p:sp>
              <p:nvSpPr>
                <p:cNvPr id="59" name="Rectangle 58">
                  <a:extLst>
                    <a:ext uri="{FF2B5EF4-FFF2-40B4-BE49-F238E27FC236}">
                      <a16:creationId xmlns:a16="http://schemas.microsoft.com/office/drawing/2014/main" id="{D7C6426C-C388-BA48-BA7D-67ABB4767BEF}"/>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22C66350-3AA1-D747-9467-69078DAFBC11}"/>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15F7D1E9-7433-AD4F-B031-8CF5969ED485}"/>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 name="Group 52">
                <a:extLst>
                  <a:ext uri="{FF2B5EF4-FFF2-40B4-BE49-F238E27FC236}">
                    <a16:creationId xmlns:a16="http://schemas.microsoft.com/office/drawing/2014/main" id="{624D0E61-C677-CE4E-AE27-E6E39B507BB1}"/>
                  </a:ext>
                </a:extLst>
              </p:cNvPr>
              <p:cNvGrpSpPr/>
              <p:nvPr/>
            </p:nvGrpSpPr>
            <p:grpSpPr>
              <a:xfrm>
                <a:off x="4651584" y="4011645"/>
                <a:ext cx="321435" cy="529611"/>
                <a:chOff x="4651584" y="4011645"/>
                <a:chExt cx="321435" cy="529611"/>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84AD4A0-FEB8-1749-88D3-9B27D41D782C}"/>
                        </a:ext>
                      </a:extLst>
                    </p:cNvPr>
                    <p:cNvSpPr txBox="1"/>
                    <p:nvPr/>
                  </p:nvSpPr>
                  <p:spPr>
                    <a:xfrm>
                      <a:off x="4651584" y="4011645"/>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54" name="TextBox 53">
                      <a:extLst>
                        <a:ext uri="{FF2B5EF4-FFF2-40B4-BE49-F238E27FC236}">
                          <a16:creationId xmlns:a16="http://schemas.microsoft.com/office/drawing/2014/main" id="{084AD4A0-FEB8-1749-88D3-9B27D41D782C}"/>
                        </a:ext>
                      </a:extLst>
                    </p:cNvPr>
                    <p:cNvSpPr txBox="1">
                      <a:spLocks noRot="1" noChangeAspect="1" noMove="1" noResize="1" noEditPoints="1" noAdjustHandles="1" noChangeArrowheads="1" noChangeShapeType="1" noTextEdit="1"/>
                    </p:cNvSpPr>
                    <p:nvPr/>
                  </p:nvSpPr>
                  <p:spPr>
                    <a:xfrm>
                      <a:off x="4651584" y="4011645"/>
                      <a:ext cx="321435" cy="276999"/>
                    </a:xfrm>
                    <a:prstGeom prst="rect">
                      <a:avLst/>
                    </a:prstGeom>
                    <a:blipFill>
                      <a:blip r:embed="rId19"/>
                      <a:stretch>
                        <a:fillRect l="-20000" r="-4000" b="-26087"/>
                      </a:stretch>
                    </a:blipFill>
                  </p:spPr>
                  <p:txBody>
                    <a:bodyPr/>
                    <a:lstStyle/>
                    <a:p>
                      <a:r>
                        <a:rPr lang="en-GB">
                          <a:noFill/>
                        </a:rPr>
                        <a:t> </a:t>
                      </a:r>
                    </a:p>
                  </p:txBody>
                </p:sp>
              </mc:Fallback>
            </mc:AlternateContent>
            <p:sp>
              <p:nvSpPr>
                <p:cNvPr id="55" name="Rectangle 54">
                  <a:extLst>
                    <a:ext uri="{FF2B5EF4-FFF2-40B4-BE49-F238E27FC236}">
                      <a16:creationId xmlns:a16="http://schemas.microsoft.com/office/drawing/2014/main" id="{2B334579-12DE-CE4C-B81E-0CAA1842F6AA}"/>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7ACA0FCC-A001-D843-A776-2F3B95FF8B0C}"/>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B311523A-AFA7-0149-B67F-A635A1B99032}"/>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8FEECC48-98B4-CA4A-92C5-7EA216C16B9F}"/>
                  </a:ext>
                </a:extLst>
              </p:cNvPr>
              <p:cNvSpPr txBox="1"/>
              <p:nvPr/>
            </p:nvSpPr>
            <p:spPr>
              <a:xfrm>
                <a:off x="5756613" y="2593642"/>
                <a:ext cx="2652794" cy="646331"/>
              </a:xfrm>
              <a:prstGeom prst="rect">
                <a:avLst/>
              </a:prstGeom>
              <a:solidFill>
                <a:schemeClr val="accent4"/>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GB" dirty="0"/>
                  <a:t>Add to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0</m:t>
                        </m:r>
                      </m:sub>
                    </m:sSub>
                  </m:oMath>
                </a14:m>
                <a:r>
                  <a:rPr lang="en-GB" dirty="0"/>
                  <a:t> (append to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0</m:t>
                        </m:r>
                      </m:sub>
                    </m:sSub>
                  </m:oMath>
                </a14:m>
                <a:r>
                  <a:rPr lang="en-GB" dirty="0"/>
                  <a:t> in terms of the graph)</a:t>
                </a:r>
              </a:p>
            </p:txBody>
          </p:sp>
        </mc:Choice>
        <mc:Fallback xmlns="">
          <p:sp>
            <p:nvSpPr>
              <p:cNvPr id="66" name="TextBox 65">
                <a:extLst>
                  <a:ext uri="{FF2B5EF4-FFF2-40B4-BE49-F238E27FC236}">
                    <a16:creationId xmlns:a16="http://schemas.microsoft.com/office/drawing/2014/main" id="{8FEECC48-98B4-CA4A-92C5-7EA216C16B9F}"/>
                  </a:ext>
                </a:extLst>
              </p:cNvPr>
              <p:cNvSpPr txBox="1">
                <a:spLocks noRot="1" noChangeAspect="1" noMove="1" noResize="1" noEditPoints="1" noAdjustHandles="1" noChangeArrowheads="1" noChangeShapeType="1" noTextEdit="1"/>
              </p:cNvSpPr>
              <p:nvPr/>
            </p:nvSpPr>
            <p:spPr>
              <a:xfrm>
                <a:off x="5756613" y="2593642"/>
                <a:ext cx="2652794" cy="646331"/>
              </a:xfrm>
              <a:prstGeom prst="rect">
                <a:avLst/>
              </a:prstGeom>
              <a:blipFill>
                <a:blip r:embed="rId20"/>
                <a:stretch>
                  <a:fillRect/>
                </a:stretch>
              </a:blipFill>
            </p:spPr>
            <p:txBody>
              <a:bodyPr/>
              <a:lstStyle/>
              <a:p>
                <a:r>
                  <a:rPr lang="en-GB">
                    <a:noFill/>
                  </a:rPr>
                  <a:t> </a:t>
                </a:r>
              </a:p>
            </p:txBody>
          </p:sp>
        </mc:Fallback>
      </mc:AlternateContent>
      <p:cxnSp>
        <p:nvCxnSpPr>
          <p:cNvPr id="67" name="Straight Arrow Connector 66">
            <a:extLst>
              <a:ext uri="{FF2B5EF4-FFF2-40B4-BE49-F238E27FC236}">
                <a16:creationId xmlns:a16="http://schemas.microsoft.com/office/drawing/2014/main" id="{0CCE06B4-F60B-D742-928E-4A9F12EB2560}"/>
              </a:ext>
            </a:extLst>
          </p:cNvPr>
          <p:cNvCxnSpPr>
            <a:stCxn id="66" idx="2"/>
          </p:cNvCxnSpPr>
          <p:nvPr/>
        </p:nvCxnSpPr>
        <p:spPr>
          <a:xfrm flipH="1">
            <a:off x="6706854" y="3239973"/>
            <a:ext cx="376156" cy="980271"/>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38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1CE6193-7432-D848-B501-FDAC9E395573}"/>
                  </a:ext>
                </a:extLst>
              </p:cNvPr>
              <p:cNvSpPr>
                <a:spLocks noGrp="1"/>
              </p:cNvSpPr>
              <p:nvPr>
                <p:ph type="title"/>
              </p:nvPr>
            </p:nvSpPr>
            <p:spPr/>
            <p:txBody>
              <a:bodyPr/>
              <a:lstStyle/>
              <a:p>
                <a:r>
                  <a:rPr lang="en-GB" dirty="0"/>
                  <a:t>Unrolling a PDM: Example – </a:t>
                </a:r>
                <a14:m>
                  <m:oMath xmlns:m="http://schemas.openxmlformats.org/officeDocument/2006/math">
                    <m:r>
                      <a:rPr lang="de-DE" i="1" dirty="0">
                        <a:latin typeface="Cambria Math" panose="02040503050406030204" pitchFamily="18" charset="0"/>
                        <a:ea typeface="Cambria Math" panose="02040503050406030204" pitchFamily="18" charset="0"/>
                      </a:rPr>
                      <m:t>𝜏</m:t>
                    </m:r>
                    <m:r>
                      <a:rPr lang="de-DE" dirty="0">
                        <a:latin typeface="Cambria Math" panose="02040503050406030204" pitchFamily="18" charset="0"/>
                        <a:ea typeface="Cambria Math" panose="02040503050406030204" pitchFamily="18" charset="0"/>
                      </a:rPr>
                      <m:t>=1</m:t>
                    </m:r>
                  </m:oMath>
                </a14:m>
                <a:endParaRPr lang="en-GB" dirty="0"/>
              </a:p>
            </p:txBody>
          </p:sp>
        </mc:Choice>
        <mc:Fallback xmlns="">
          <p:sp>
            <p:nvSpPr>
              <p:cNvPr id="2" name="Title 1">
                <a:extLst>
                  <a:ext uri="{FF2B5EF4-FFF2-40B4-BE49-F238E27FC236}">
                    <a16:creationId xmlns:a16="http://schemas.microsoft.com/office/drawing/2014/main" id="{E1CE6193-7432-D848-B501-FDAC9E395573}"/>
                  </a:ext>
                </a:extLst>
              </p:cNvPr>
              <p:cNvSpPr>
                <a:spLocks noGrp="1" noRot="1" noChangeAspect="1" noMove="1" noResize="1" noEditPoints="1" noAdjustHandles="1" noChangeArrowheads="1" noChangeShapeType="1" noTextEdit="1"/>
              </p:cNvSpPr>
              <p:nvPr>
                <p:ph type="title"/>
              </p:nvPr>
            </p:nvSpPr>
            <p:spPr>
              <a:blipFill>
                <a:blip r:embed="rId2"/>
                <a:stretch>
                  <a:fillRect l="-3215" t="-24561" r="-482"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8AB0DB-2BEC-D745-BFEB-2F069EAE0499}"/>
                  </a:ext>
                </a:extLst>
              </p:cNvPr>
              <p:cNvSpPr>
                <a:spLocks noGrp="1"/>
              </p:cNvSpPr>
              <p:nvPr>
                <p:ph idx="1"/>
              </p:nvPr>
            </p:nvSpPr>
            <p:spPr/>
            <p:txBody>
              <a:bodyPr>
                <a:normAutofit/>
              </a:bodyPr>
              <a:lstStyle/>
              <a:p>
                <a:pPr marL="0" indent="0">
                  <a:buNone/>
                </a:pPr>
                <a:endParaRPr lang="de-DE" sz="100" dirty="0"/>
              </a:p>
              <a:p>
                <a:pPr marL="457200" lvl="1"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i="1">
                              <a:latin typeface="Cambria Math" panose="02040503050406030204" pitchFamily="18" charset="0"/>
                            </a:rPr>
                            <m:t>0:</m:t>
                          </m:r>
                          <m:r>
                            <a:rPr lang="de-DE" b="0" i="1" smtClean="0">
                              <a:latin typeface="Cambria Math" panose="02040503050406030204" pitchFamily="18" charset="0"/>
                            </a:rPr>
                            <m:t>2</m:t>
                          </m:r>
                        </m:sub>
                      </m:sSub>
                      <m:r>
                        <a:rPr lang="de-DE" i="1">
                          <a:latin typeface="Cambria Math" panose="02040503050406030204" pitchFamily="18" charset="0"/>
                        </a:rPr>
                        <m:t>=</m:t>
                      </m:r>
                      <m:r>
                        <a:rPr lang="en-GB" i="1">
                          <a:latin typeface="Cambria Math" panose="02040503050406030204" pitchFamily="18" charset="0"/>
                        </a:rPr>
                        <m:t>𝑢𝑛𝑟𝑜𝑙𝑙</m:t>
                      </m:r>
                      <m:d>
                        <m:dPr>
                          <m:ctrlPr>
                            <a:rPr lang="en-GB" i="1">
                              <a:latin typeface="Cambria Math" panose="02040503050406030204" pitchFamily="18" charset="0"/>
                            </a:rPr>
                          </m:ctrlPr>
                        </m:dPr>
                        <m:e>
                          <m:r>
                            <a:rPr lang="en-GB" i="1">
                              <a:latin typeface="Cambria Math" panose="02040503050406030204" pitchFamily="18" charset="0"/>
                            </a:rPr>
                            <m:t>𝐺</m:t>
                          </m:r>
                          <m:r>
                            <a:rPr lang="en-GB" i="1">
                              <a:latin typeface="Cambria Math" panose="02040503050406030204" pitchFamily="18" charset="0"/>
                            </a:rPr>
                            <m:t>,2</m:t>
                          </m:r>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nary>
                        <m:naryPr>
                          <m:chr m:val="⋃"/>
                          <m:ctrlPr>
                            <a:rPr lang="en-GB" i="1">
                              <a:latin typeface="Cambria Math" panose="02040503050406030204" pitchFamily="18" charset="0"/>
                              <a:ea typeface="Cambria Math" panose="02040503050406030204" pitchFamily="18" charset="0"/>
                            </a:rPr>
                          </m:ctrlPr>
                        </m:naryPr>
                        <m:sub>
                          <m:r>
                            <a:rPr lang="de-DE" i="1" dirty="0">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2</m:t>
                          </m:r>
                        </m:sup>
                        <m:e>
                          <m:sSubSup>
                            <m:sSubSupPr>
                              <m:ctrlPr>
                                <a:rPr lang="en-GB" i="1">
                                  <a:latin typeface="Cambria Math" panose="02040503050406030204" pitchFamily="18" charset="0"/>
                                </a:rPr>
                              </m:ctrlPr>
                            </m:sSubSup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𝑟𝑒𝑝𝑙𝑎𝑐𝑒𝑑</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𝑏𝑦</m:t>
                              </m:r>
                              <m:r>
                                <a:rPr lang="de-DE" i="1">
                                  <a:latin typeface="Cambria Math" panose="02040503050406030204" pitchFamily="18" charset="0"/>
                                  <a:ea typeface="Cambria Math" panose="02040503050406030204" pitchFamily="18" charset="0"/>
                                </a:rPr>
                                <m:t> </m:t>
                              </m:r>
                              <m:r>
                                <a:rPr lang="de-DE" i="1" dirty="0">
                                  <a:latin typeface="Cambria Math" panose="02040503050406030204" pitchFamily="18" charset="0"/>
                                  <a:ea typeface="Cambria Math" panose="02040503050406030204" pitchFamily="18" charset="0"/>
                                </a:rPr>
                                <m:t>𝜏</m:t>
                              </m:r>
                            </m:sub>
                            <m:sup>
                              <m:r>
                                <a:rPr lang="en-GB" i="1">
                                  <a:latin typeface="Cambria Math" panose="02040503050406030204" pitchFamily="18" charset="0"/>
                                  <a:ea typeface="Cambria Math" panose="02040503050406030204" pitchFamily="18" charset="0"/>
                                </a:rPr>
                                <m:t>1.5</m:t>
                              </m:r>
                            </m:sup>
                          </m:sSubSup>
                        </m:e>
                      </m:nary>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9C8AB0DB-2BEC-D745-BFEB-2F069EAE0499}"/>
                  </a:ext>
                </a:extLst>
              </p:cNvPr>
              <p:cNvSpPr>
                <a:spLocks noGrp="1" noRot="1" noChangeAspect="1" noMove="1" noResize="1" noEditPoints="1" noAdjustHandles="1" noChangeArrowheads="1" noChangeShapeType="1" noTextEdit="1"/>
              </p:cNvSpPr>
              <p:nvPr>
                <p:ph idx="1"/>
              </p:nvPr>
            </p:nvSpPr>
            <p:spPr>
              <a:blipFill>
                <a:blip r:embed="rId3"/>
                <a:stretch>
                  <a:fillRect t="-239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BFF38C9-4677-AE4B-A076-1EE414E42F88}"/>
              </a:ext>
            </a:extLst>
          </p:cNvPr>
          <p:cNvSpPr>
            <a:spLocks noGrp="1"/>
          </p:cNvSpPr>
          <p:nvPr>
            <p:ph type="sldNum" sz="quarter" idx="12"/>
          </p:nvPr>
        </p:nvSpPr>
        <p:spPr/>
        <p:txBody>
          <a:bodyPr/>
          <a:lstStyle/>
          <a:p>
            <a:fld id="{67C9959E-8E6B-B04C-9955-EA096F41CA7A}" type="slidenum">
              <a:rPr lang="en-GB" smtClean="0"/>
              <a:t>21</a:t>
            </a:fld>
            <a:endParaRPr lang="en-GB"/>
          </a:p>
        </p:txBody>
      </p:sp>
      <p:grpSp>
        <p:nvGrpSpPr>
          <p:cNvPr id="95" name="Group 94">
            <a:extLst>
              <a:ext uri="{FF2B5EF4-FFF2-40B4-BE49-F238E27FC236}">
                <a16:creationId xmlns:a16="http://schemas.microsoft.com/office/drawing/2014/main" id="{D8FC84E2-7CC7-4749-BBAB-7508E7BF912B}"/>
              </a:ext>
            </a:extLst>
          </p:cNvPr>
          <p:cNvGrpSpPr/>
          <p:nvPr/>
        </p:nvGrpSpPr>
        <p:grpSpPr>
          <a:xfrm>
            <a:off x="208243" y="3886304"/>
            <a:ext cx="8727514" cy="2051697"/>
            <a:chOff x="403490" y="2044478"/>
            <a:chExt cx="8727514" cy="2051697"/>
          </a:xfrm>
        </p:grpSpPr>
        <p:grpSp>
          <p:nvGrpSpPr>
            <p:cNvPr id="66" name="Group 65">
              <a:extLst>
                <a:ext uri="{FF2B5EF4-FFF2-40B4-BE49-F238E27FC236}">
                  <a16:creationId xmlns:a16="http://schemas.microsoft.com/office/drawing/2014/main" id="{582535CE-8244-A34E-89C4-357CC1BFFEA2}"/>
                </a:ext>
              </a:extLst>
            </p:cNvPr>
            <p:cNvGrpSpPr/>
            <p:nvPr/>
          </p:nvGrpSpPr>
          <p:grpSpPr>
            <a:xfrm>
              <a:off x="403490" y="2044478"/>
              <a:ext cx="4710647" cy="2051697"/>
              <a:chOff x="2358037" y="2046011"/>
              <a:chExt cx="4710647" cy="2051697"/>
            </a:xfrm>
          </p:grpSpPr>
          <p:sp>
            <p:nvSpPr>
              <p:cNvPr id="67" name="Rectangle 66">
                <a:extLst>
                  <a:ext uri="{FF2B5EF4-FFF2-40B4-BE49-F238E27FC236}">
                    <a16:creationId xmlns:a16="http://schemas.microsoft.com/office/drawing/2014/main" id="{671BEB4E-B997-824E-AD74-0C25BB8F0D8D}"/>
                  </a:ext>
                </a:extLst>
              </p:cNvPr>
              <p:cNvSpPr/>
              <p:nvPr/>
            </p:nvSpPr>
            <p:spPr>
              <a:xfrm>
                <a:off x="2358037" y="2046011"/>
                <a:ext cx="4710647" cy="205169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8" name="Group 67">
                <a:extLst>
                  <a:ext uri="{FF2B5EF4-FFF2-40B4-BE49-F238E27FC236}">
                    <a16:creationId xmlns:a16="http://schemas.microsoft.com/office/drawing/2014/main" id="{DB80672B-F00A-3946-96B8-C750D6C5BD6A}"/>
                  </a:ext>
                </a:extLst>
              </p:cNvPr>
              <p:cNvGrpSpPr/>
              <p:nvPr/>
            </p:nvGrpSpPr>
            <p:grpSpPr>
              <a:xfrm>
                <a:off x="2403536" y="2271506"/>
                <a:ext cx="4244687" cy="1762236"/>
                <a:chOff x="2426602" y="1448798"/>
                <a:chExt cx="4244687" cy="1762236"/>
              </a:xfrm>
            </p:grpSpPr>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649E11D7-C110-5C49-9159-606A20B6332F}"/>
                        </a:ext>
                      </a:extLst>
                    </p:cNvPr>
                    <p:cNvSpPr txBox="1"/>
                    <p:nvPr/>
                  </p:nvSpPr>
                  <p:spPr>
                    <a:xfrm>
                      <a:off x="2825196" y="2815034"/>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b="0" i="1" smtClean="0">
                                    <a:latin typeface="Cambria Math" panose="02040503050406030204" pitchFamily="18" charset="0"/>
                                  </a:rPr>
                                  <m:t>0</m:t>
                                </m:r>
                              </m:sub>
                            </m:sSub>
                          </m:oMath>
                        </m:oMathPara>
                      </a14:m>
                      <a:endParaRPr lang="en-GB" baseline="-25000" dirty="0"/>
                    </a:p>
                  </p:txBody>
                </p:sp>
              </mc:Choice>
              <mc:Fallback xmlns="">
                <p:sp>
                  <p:nvSpPr>
                    <p:cNvPr id="69" name="TextBox 68">
                      <a:extLst>
                        <a:ext uri="{FF2B5EF4-FFF2-40B4-BE49-F238E27FC236}">
                          <a16:creationId xmlns:a16="http://schemas.microsoft.com/office/drawing/2014/main" id="{649E11D7-C110-5C49-9159-606A20B6332F}"/>
                        </a:ext>
                      </a:extLst>
                    </p:cNvPr>
                    <p:cNvSpPr txBox="1">
                      <a:spLocks noRot="1" noChangeAspect="1" noMove="1" noResize="1" noEditPoints="1" noAdjustHandles="1" noChangeArrowheads="1" noChangeShapeType="1" noTextEdit="1"/>
                    </p:cNvSpPr>
                    <p:nvPr/>
                  </p:nvSpPr>
                  <p:spPr>
                    <a:xfrm>
                      <a:off x="2825196" y="2815034"/>
                      <a:ext cx="1898399" cy="396000"/>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70" name="Straight Connector 69">
                  <a:extLst>
                    <a:ext uri="{FF2B5EF4-FFF2-40B4-BE49-F238E27FC236}">
                      <a16:creationId xmlns:a16="http://schemas.microsoft.com/office/drawing/2014/main" id="{50815F3E-41E5-C24D-85E9-1B33F2AA05CC}"/>
                    </a:ext>
                  </a:extLst>
                </p:cNvPr>
                <p:cNvCxnSpPr>
                  <a:cxnSpLocks/>
                  <a:stCxn id="69" idx="0"/>
                  <a:endCxn id="87" idx="2"/>
                </p:cNvCxnSpPr>
                <p:nvPr/>
              </p:nvCxnSpPr>
              <p:spPr>
                <a:xfrm flipV="1">
                  <a:off x="3774396" y="2575837"/>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F5AC6BC-148A-FA43-A291-F313AFB3B9D9}"/>
                    </a:ext>
                  </a:extLst>
                </p:cNvPr>
                <p:cNvCxnSpPr>
                  <a:cxnSpLocks/>
                  <a:stCxn id="87" idx="0"/>
                  <a:endCxn id="76" idx="4"/>
                </p:cNvCxnSpPr>
                <p:nvPr/>
              </p:nvCxnSpPr>
              <p:spPr>
                <a:xfrm flipH="1" flipV="1">
                  <a:off x="3774395" y="1844798"/>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B4183AC-5266-CD41-BEA0-37071E98CC38}"/>
                    </a:ext>
                  </a:extLst>
                </p:cNvPr>
                <p:cNvCxnSpPr>
                  <a:cxnSpLocks/>
                  <a:stCxn id="76" idx="4"/>
                  <a:endCxn id="91" idx="0"/>
                </p:cNvCxnSpPr>
                <p:nvPr/>
              </p:nvCxnSpPr>
              <p:spPr>
                <a:xfrm>
                  <a:off x="3774395" y="1844798"/>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A6B4310-76EB-354D-91A7-EFA47BF3158C}"/>
                    </a:ext>
                  </a:extLst>
                </p:cNvPr>
                <p:cNvCxnSpPr>
                  <a:cxnSpLocks/>
                  <a:stCxn id="77" idx="0"/>
                  <a:endCxn id="91" idx="2"/>
                </p:cNvCxnSpPr>
                <p:nvPr/>
              </p:nvCxnSpPr>
              <p:spPr>
                <a:xfrm flipV="1">
                  <a:off x="5592314" y="2574038"/>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BC3B8A0-C78E-9945-A72B-264B5696B71A}"/>
                    </a:ext>
                  </a:extLst>
                </p:cNvPr>
                <p:cNvCxnSpPr>
                  <a:cxnSpLocks/>
                  <a:stCxn id="91" idx="0"/>
                  <a:endCxn id="75" idx="4"/>
                </p:cNvCxnSpPr>
                <p:nvPr/>
              </p:nvCxnSpPr>
              <p:spPr>
                <a:xfrm flipH="1" flipV="1">
                  <a:off x="5591289" y="2141573"/>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397B38D7-6526-F340-9322-776B16D5B7CE}"/>
                        </a:ext>
                      </a:extLst>
                    </p:cNvPr>
                    <p:cNvSpPr txBox="1"/>
                    <p:nvPr/>
                  </p:nvSpPr>
                  <p:spPr>
                    <a:xfrm>
                      <a:off x="4511289" y="1745573"/>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b="0" i="1" smtClean="0">
                                    <a:latin typeface="Cambria Math" panose="02040503050406030204" pitchFamily="18" charset="0"/>
                                  </a:rPr>
                                  <m:t>0</m:t>
                                </m:r>
                              </m:sub>
                            </m:sSub>
                          </m:oMath>
                        </m:oMathPara>
                      </a14:m>
                      <a:endParaRPr lang="en-GB" dirty="0"/>
                    </a:p>
                  </p:txBody>
                </p:sp>
              </mc:Choice>
              <mc:Fallback xmlns="">
                <p:sp>
                  <p:nvSpPr>
                    <p:cNvPr id="75" name="TextBox 74">
                      <a:extLst>
                        <a:ext uri="{FF2B5EF4-FFF2-40B4-BE49-F238E27FC236}">
                          <a16:creationId xmlns:a16="http://schemas.microsoft.com/office/drawing/2014/main" id="{397B38D7-6526-F340-9322-776B16D5B7CE}"/>
                        </a:ext>
                      </a:extLst>
                    </p:cNvPr>
                    <p:cNvSpPr txBox="1">
                      <a:spLocks noRot="1" noChangeAspect="1" noMove="1" noResize="1" noEditPoints="1" noAdjustHandles="1" noChangeArrowheads="1" noChangeShapeType="1" noTextEdit="1"/>
                    </p:cNvSpPr>
                    <p:nvPr/>
                  </p:nvSpPr>
                  <p:spPr>
                    <a:xfrm>
                      <a:off x="4511289" y="1745573"/>
                      <a:ext cx="2160000" cy="396000"/>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7D328E66-0E6C-F040-86F1-DE4464072DBE}"/>
                        </a:ext>
                      </a:extLst>
                    </p:cNvPr>
                    <p:cNvSpPr txBox="1"/>
                    <p:nvPr/>
                  </p:nvSpPr>
                  <p:spPr>
                    <a:xfrm>
                      <a:off x="3220515" y="1448798"/>
                      <a:ext cx="110776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𝐸𝑝𝑖𝑑</m:t>
                                </m:r>
                              </m:e>
                              <m:sub>
                                <m:r>
                                  <a:rPr lang="de-DE" b="0" i="1" smtClean="0">
                                    <a:latin typeface="Cambria Math" panose="02040503050406030204" pitchFamily="18" charset="0"/>
                                  </a:rPr>
                                  <m:t>0</m:t>
                                </m:r>
                              </m:sub>
                            </m:sSub>
                          </m:oMath>
                        </m:oMathPara>
                      </a14:m>
                      <a:endParaRPr lang="en-GB" dirty="0"/>
                    </a:p>
                  </p:txBody>
                </p:sp>
              </mc:Choice>
              <mc:Fallback xmlns="">
                <p:sp>
                  <p:nvSpPr>
                    <p:cNvPr id="76" name="TextBox 75">
                      <a:extLst>
                        <a:ext uri="{FF2B5EF4-FFF2-40B4-BE49-F238E27FC236}">
                          <a16:creationId xmlns:a16="http://schemas.microsoft.com/office/drawing/2014/main" id="{7D328E66-0E6C-F040-86F1-DE4464072DBE}"/>
                        </a:ext>
                      </a:extLst>
                    </p:cNvPr>
                    <p:cNvSpPr txBox="1">
                      <a:spLocks noRot="1" noChangeAspect="1" noMove="1" noResize="1" noEditPoints="1" noAdjustHandles="1" noChangeArrowheads="1" noChangeShapeType="1" noTextEdit="1"/>
                    </p:cNvSpPr>
                    <p:nvPr/>
                  </p:nvSpPr>
                  <p:spPr>
                    <a:xfrm>
                      <a:off x="3220515" y="1448798"/>
                      <a:ext cx="1107760" cy="396000"/>
                    </a:xfrm>
                    <a:prstGeom prst="ellipse">
                      <a:avLst/>
                    </a:prstGeom>
                    <a:blipFill>
                      <a:blip r:embed="rId6"/>
                      <a:stretch>
                        <a:fillRect b="-303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ADB0B3E6-9063-9845-B61A-BEEA19F56EBA}"/>
                        </a:ext>
                      </a:extLst>
                    </p:cNvPr>
                    <p:cNvSpPr txBox="1"/>
                    <p:nvPr/>
                  </p:nvSpPr>
                  <p:spPr>
                    <a:xfrm>
                      <a:off x="4774385" y="2810988"/>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b="0" i="1" smtClean="0">
                                    <a:latin typeface="Cambria Math" panose="02040503050406030204" pitchFamily="18" charset="0"/>
                                  </a:rPr>
                                  <m:t>0</m:t>
                                </m:r>
                              </m:sub>
                            </m:sSub>
                          </m:oMath>
                        </m:oMathPara>
                      </a14:m>
                      <a:endParaRPr lang="en-GB" baseline="-25000" dirty="0"/>
                    </a:p>
                  </p:txBody>
                </p:sp>
              </mc:Choice>
              <mc:Fallback xmlns="">
                <p:sp>
                  <p:nvSpPr>
                    <p:cNvPr id="77" name="TextBox 76">
                      <a:extLst>
                        <a:ext uri="{FF2B5EF4-FFF2-40B4-BE49-F238E27FC236}">
                          <a16:creationId xmlns:a16="http://schemas.microsoft.com/office/drawing/2014/main" id="{ADB0B3E6-9063-9845-B61A-BEEA19F56EBA}"/>
                        </a:ext>
                      </a:extLst>
                    </p:cNvPr>
                    <p:cNvSpPr txBox="1">
                      <a:spLocks noRot="1" noChangeAspect="1" noMove="1" noResize="1" noEditPoints="1" noAdjustHandles="1" noChangeArrowheads="1" noChangeShapeType="1" noTextEdit="1"/>
                    </p:cNvSpPr>
                    <p:nvPr/>
                  </p:nvSpPr>
                  <p:spPr>
                    <a:xfrm>
                      <a:off x="4774385" y="2810988"/>
                      <a:ext cx="1635858" cy="380587"/>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78" name="Straight Connector 77">
                  <a:extLst>
                    <a:ext uri="{FF2B5EF4-FFF2-40B4-BE49-F238E27FC236}">
                      <a16:creationId xmlns:a16="http://schemas.microsoft.com/office/drawing/2014/main" id="{0B5AF3DF-83F2-0749-B0AD-BB9A7CA7E2FB}"/>
                    </a:ext>
                  </a:extLst>
                </p:cNvPr>
                <p:cNvCxnSpPr>
                  <a:cxnSpLocks/>
                  <a:stCxn id="87" idx="2"/>
                  <a:endCxn id="77" idx="0"/>
                </p:cNvCxnSpPr>
                <p:nvPr/>
              </p:nvCxnSpPr>
              <p:spPr>
                <a:xfrm>
                  <a:off x="3775862" y="2575837"/>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1192AC74-A1A8-654E-A2B0-7289C68A00F3}"/>
                    </a:ext>
                  </a:extLst>
                </p:cNvPr>
                <p:cNvGrpSpPr/>
                <p:nvPr/>
              </p:nvGrpSpPr>
              <p:grpSpPr>
                <a:xfrm>
                  <a:off x="5481117" y="2316663"/>
                  <a:ext cx="558009" cy="304368"/>
                  <a:chOff x="5481117" y="2316663"/>
                  <a:chExt cx="558009" cy="304368"/>
                </a:xfrm>
              </p:grpSpPr>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F6F2347C-2FD1-DD4E-BCA4-9B1ED87893A1}"/>
                          </a:ext>
                        </a:extLst>
                      </p:cNvPr>
                      <p:cNvSpPr txBox="1"/>
                      <p:nvPr/>
                    </p:nvSpPr>
                    <p:spPr>
                      <a:xfrm>
                        <a:off x="5733850" y="2316663"/>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3</m:t>
                                  </m:r>
                                </m:sup>
                              </m:sSubSup>
                            </m:oMath>
                          </m:oMathPara>
                        </a14:m>
                        <a:endParaRPr lang="en-GB" dirty="0"/>
                      </a:p>
                    </p:txBody>
                  </p:sp>
                </mc:Choice>
                <mc:Fallback xmlns="">
                  <p:sp>
                    <p:nvSpPr>
                      <p:cNvPr id="89" name="TextBox 88">
                        <a:extLst>
                          <a:ext uri="{FF2B5EF4-FFF2-40B4-BE49-F238E27FC236}">
                            <a16:creationId xmlns:a16="http://schemas.microsoft.com/office/drawing/2014/main" id="{F6F2347C-2FD1-DD4E-BCA4-9B1ED87893A1}"/>
                          </a:ext>
                        </a:extLst>
                      </p:cNvPr>
                      <p:cNvSpPr txBox="1">
                        <a:spLocks noRot="1" noChangeAspect="1" noMove="1" noResize="1" noEditPoints="1" noAdjustHandles="1" noChangeArrowheads="1" noChangeShapeType="1" noTextEdit="1"/>
                      </p:cNvSpPr>
                      <p:nvPr/>
                    </p:nvSpPr>
                    <p:spPr>
                      <a:xfrm>
                        <a:off x="5733850" y="2316663"/>
                        <a:ext cx="305276" cy="283860"/>
                      </a:xfrm>
                      <a:prstGeom prst="rect">
                        <a:avLst/>
                      </a:prstGeom>
                      <a:blipFill>
                        <a:blip r:embed="rId8"/>
                        <a:stretch>
                          <a:fillRect l="-16000" r="-8000" b="-26087"/>
                        </a:stretch>
                      </a:blipFill>
                    </p:spPr>
                    <p:txBody>
                      <a:bodyPr/>
                      <a:lstStyle/>
                      <a:p>
                        <a:r>
                          <a:rPr lang="en-GB">
                            <a:noFill/>
                          </a:rPr>
                          <a:t> </a:t>
                        </a:r>
                      </a:p>
                    </p:txBody>
                  </p:sp>
                </mc:Fallback>
              </mc:AlternateContent>
              <p:sp>
                <p:nvSpPr>
                  <p:cNvPr id="90" name="Rectangle 89">
                    <a:extLst>
                      <a:ext uri="{FF2B5EF4-FFF2-40B4-BE49-F238E27FC236}">
                        <a16:creationId xmlns:a16="http://schemas.microsoft.com/office/drawing/2014/main" id="{D0D0D1E9-E6E4-D74F-9BB0-D1D7A196B503}"/>
                      </a:ext>
                    </a:extLst>
                  </p:cNvPr>
                  <p:cNvSpPr/>
                  <p:nvPr/>
                </p:nvSpPr>
                <p:spPr>
                  <a:xfrm>
                    <a:off x="5481117" y="239123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Rectangle 90">
                    <a:extLst>
                      <a:ext uri="{FF2B5EF4-FFF2-40B4-BE49-F238E27FC236}">
                        <a16:creationId xmlns:a16="http://schemas.microsoft.com/office/drawing/2014/main" id="{64CCB7A6-224B-7345-BB68-8C22CFC99E7E}"/>
                      </a:ext>
                    </a:extLst>
                  </p:cNvPr>
                  <p:cNvSpPr/>
                  <p:nvPr/>
                </p:nvSpPr>
                <p:spPr>
                  <a:xfrm>
                    <a:off x="5520314" y="243003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2" name="Rectangle 91">
                    <a:extLst>
                      <a:ext uri="{FF2B5EF4-FFF2-40B4-BE49-F238E27FC236}">
                        <a16:creationId xmlns:a16="http://schemas.microsoft.com/office/drawing/2014/main" id="{FCB0FEF3-8D02-E24A-BE09-C2FBADE8D246}"/>
                      </a:ext>
                    </a:extLst>
                  </p:cNvPr>
                  <p:cNvSpPr/>
                  <p:nvPr/>
                </p:nvSpPr>
                <p:spPr>
                  <a:xfrm>
                    <a:off x="5562951" y="247703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80" name="Group 79">
                  <a:extLst>
                    <a:ext uri="{FF2B5EF4-FFF2-40B4-BE49-F238E27FC236}">
                      <a16:creationId xmlns:a16="http://schemas.microsoft.com/office/drawing/2014/main" id="{A000D829-68F7-F140-810E-527266433CD4}"/>
                    </a:ext>
                  </a:extLst>
                </p:cNvPr>
                <p:cNvGrpSpPr/>
                <p:nvPr/>
              </p:nvGrpSpPr>
              <p:grpSpPr>
                <a:xfrm>
                  <a:off x="3660955" y="2321376"/>
                  <a:ext cx="531271" cy="298747"/>
                  <a:chOff x="3660955" y="2321376"/>
                  <a:chExt cx="531271" cy="298747"/>
                </a:xfrm>
              </p:grpSpPr>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52E956D5-E255-1343-895D-DCF9740E6A26}"/>
                          </a:ext>
                        </a:extLst>
                      </p:cNvPr>
                      <p:cNvSpPr txBox="1"/>
                      <p:nvPr/>
                    </p:nvSpPr>
                    <p:spPr>
                      <a:xfrm>
                        <a:off x="3886950" y="2321376"/>
                        <a:ext cx="305276"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2</m:t>
                                  </m:r>
                                </m:sup>
                              </m:sSubSup>
                            </m:oMath>
                          </m:oMathPara>
                        </a14:m>
                        <a:endParaRPr lang="en-GB" dirty="0"/>
                      </a:p>
                    </p:txBody>
                  </p:sp>
                </mc:Choice>
                <mc:Fallback xmlns="">
                  <p:sp>
                    <p:nvSpPr>
                      <p:cNvPr id="85" name="TextBox 84">
                        <a:extLst>
                          <a:ext uri="{FF2B5EF4-FFF2-40B4-BE49-F238E27FC236}">
                            <a16:creationId xmlns:a16="http://schemas.microsoft.com/office/drawing/2014/main" id="{52E956D5-E255-1343-895D-DCF9740E6A26}"/>
                          </a:ext>
                        </a:extLst>
                      </p:cNvPr>
                      <p:cNvSpPr txBox="1">
                        <a:spLocks noRot="1" noChangeAspect="1" noMove="1" noResize="1" noEditPoints="1" noAdjustHandles="1" noChangeArrowheads="1" noChangeShapeType="1" noTextEdit="1"/>
                      </p:cNvSpPr>
                      <p:nvPr/>
                    </p:nvSpPr>
                    <p:spPr>
                      <a:xfrm>
                        <a:off x="3886950" y="2321376"/>
                        <a:ext cx="305276" cy="282450"/>
                      </a:xfrm>
                      <a:prstGeom prst="rect">
                        <a:avLst/>
                      </a:prstGeom>
                      <a:blipFill>
                        <a:blip r:embed="rId9"/>
                        <a:stretch>
                          <a:fillRect l="-16000" r="-4000" b="-20833"/>
                        </a:stretch>
                      </a:blipFill>
                    </p:spPr>
                    <p:txBody>
                      <a:bodyPr/>
                      <a:lstStyle/>
                      <a:p>
                        <a:r>
                          <a:rPr lang="en-GB">
                            <a:noFill/>
                          </a:rPr>
                          <a:t> </a:t>
                        </a:r>
                      </a:p>
                    </p:txBody>
                  </p:sp>
                </mc:Fallback>
              </mc:AlternateContent>
              <p:sp>
                <p:nvSpPr>
                  <p:cNvPr id="86" name="Rectangle 85">
                    <a:extLst>
                      <a:ext uri="{FF2B5EF4-FFF2-40B4-BE49-F238E27FC236}">
                        <a16:creationId xmlns:a16="http://schemas.microsoft.com/office/drawing/2014/main" id="{82DA4FEF-6388-CF48-81AF-90F2ED186C5F}"/>
                      </a:ext>
                    </a:extLst>
                  </p:cNvPr>
                  <p:cNvSpPr/>
                  <p:nvPr/>
                </p:nvSpPr>
                <p:spPr>
                  <a:xfrm>
                    <a:off x="3660955" y="2385922"/>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516F163B-D351-EA44-9BAE-A7F5147A78A1}"/>
                      </a:ext>
                    </a:extLst>
                  </p:cNvPr>
                  <p:cNvSpPr/>
                  <p:nvPr/>
                </p:nvSpPr>
                <p:spPr>
                  <a:xfrm>
                    <a:off x="3702062" y="2428237"/>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6843690A-0CE7-504F-A047-FAC55D6AA5BA}"/>
                      </a:ext>
                    </a:extLst>
                  </p:cNvPr>
                  <p:cNvSpPr/>
                  <p:nvPr/>
                </p:nvSpPr>
                <p:spPr>
                  <a:xfrm>
                    <a:off x="3736941" y="247252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1" name="Straight Connector 80">
                  <a:extLst>
                    <a:ext uri="{FF2B5EF4-FFF2-40B4-BE49-F238E27FC236}">
                      <a16:creationId xmlns:a16="http://schemas.microsoft.com/office/drawing/2014/main" id="{BD358572-7913-A745-8985-1B1C12732B3B}"/>
                    </a:ext>
                  </a:extLst>
                </p:cNvPr>
                <p:cNvCxnSpPr>
                  <a:cxnSpLocks/>
                  <a:stCxn id="76" idx="2"/>
                  <a:endCxn id="84" idx="3"/>
                </p:cNvCxnSpPr>
                <p:nvPr/>
              </p:nvCxnSpPr>
              <p:spPr>
                <a:xfrm flipH="1">
                  <a:off x="2897196" y="1646798"/>
                  <a:ext cx="323319" cy="13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D199C923-27B7-C049-9B9A-4592A408CA24}"/>
                    </a:ext>
                  </a:extLst>
                </p:cNvPr>
                <p:cNvGrpSpPr/>
                <p:nvPr/>
              </p:nvGrpSpPr>
              <p:grpSpPr>
                <a:xfrm>
                  <a:off x="2426602" y="1478758"/>
                  <a:ext cx="470594" cy="283860"/>
                  <a:chOff x="2426602" y="1478758"/>
                  <a:chExt cx="470594" cy="283860"/>
                </a:xfrm>
              </p:grpSpPr>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616E3392-B23F-6947-B3DE-E6E6F3711B6E}"/>
                          </a:ext>
                        </a:extLst>
                      </p:cNvPr>
                      <p:cNvSpPr txBox="1"/>
                      <p:nvPr/>
                    </p:nvSpPr>
                    <p:spPr>
                      <a:xfrm>
                        <a:off x="2426602" y="1478758"/>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1</m:t>
                                  </m:r>
                                </m:sup>
                              </m:sSubSup>
                            </m:oMath>
                          </m:oMathPara>
                        </a14:m>
                        <a:endParaRPr lang="en-GB" dirty="0"/>
                      </a:p>
                    </p:txBody>
                  </p:sp>
                </mc:Choice>
                <mc:Fallback xmlns="">
                  <p:sp>
                    <p:nvSpPr>
                      <p:cNvPr id="83" name="TextBox 82">
                        <a:extLst>
                          <a:ext uri="{FF2B5EF4-FFF2-40B4-BE49-F238E27FC236}">
                            <a16:creationId xmlns:a16="http://schemas.microsoft.com/office/drawing/2014/main" id="{616E3392-B23F-6947-B3DE-E6E6F3711B6E}"/>
                          </a:ext>
                        </a:extLst>
                      </p:cNvPr>
                      <p:cNvSpPr txBox="1">
                        <a:spLocks noRot="1" noChangeAspect="1" noMove="1" noResize="1" noEditPoints="1" noAdjustHandles="1" noChangeArrowheads="1" noChangeShapeType="1" noTextEdit="1"/>
                      </p:cNvSpPr>
                      <p:nvPr/>
                    </p:nvSpPr>
                    <p:spPr>
                      <a:xfrm>
                        <a:off x="2426602" y="1478758"/>
                        <a:ext cx="305276" cy="283860"/>
                      </a:xfrm>
                      <a:prstGeom prst="rect">
                        <a:avLst/>
                      </a:prstGeom>
                      <a:blipFill>
                        <a:blip r:embed="rId10"/>
                        <a:stretch>
                          <a:fillRect l="-16000" r="-4000" b="-21739"/>
                        </a:stretch>
                      </a:blipFill>
                    </p:spPr>
                    <p:txBody>
                      <a:bodyPr/>
                      <a:lstStyle/>
                      <a:p>
                        <a:r>
                          <a:rPr lang="en-GB">
                            <a:noFill/>
                          </a:rPr>
                          <a:t> </a:t>
                        </a:r>
                      </a:p>
                    </p:txBody>
                  </p:sp>
                </mc:Fallback>
              </mc:AlternateContent>
              <p:sp>
                <p:nvSpPr>
                  <p:cNvPr id="84" name="Rectangle 83">
                    <a:extLst>
                      <a:ext uri="{FF2B5EF4-FFF2-40B4-BE49-F238E27FC236}">
                        <a16:creationId xmlns:a16="http://schemas.microsoft.com/office/drawing/2014/main" id="{2361EFC6-3CED-ED4A-9DDA-6692B07C7D99}"/>
                      </a:ext>
                    </a:extLst>
                  </p:cNvPr>
                  <p:cNvSpPr/>
                  <p:nvPr/>
                </p:nvSpPr>
                <p:spPr>
                  <a:xfrm>
                    <a:off x="2753196" y="1576172"/>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grpSp>
          <p:nvGrpSpPr>
            <p:cNvPr id="32" name="Group 31">
              <a:extLst>
                <a:ext uri="{FF2B5EF4-FFF2-40B4-BE49-F238E27FC236}">
                  <a16:creationId xmlns:a16="http://schemas.microsoft.com/office/drawing/2014/main" id="{400E4E5D-7407-4B4E-9F68-0D6DEFF503CA}"/>
                </a:ext>
              </a:extLst>
            </p:cNvPr>
            <p:cNvGrpSpPr/>
            <p:nvPr/>
          </p:nvGrpSpPr>
          <p:grpSpPr>
            <a:xfrm>
              <a:off x="2350662" y="2044478"/>
              <a:ext cx="6780342" cy="2051697"/>
              <a:chOff x="2013716" y="4011645"/>
              <a:chExt cx="6780342" cy="2051697"/>
            </a:xfrm>
          </p:grpSpPr>
          <p:sp>
            <p:nvSpPr>
              <p:cNvPr id="34" name="Rectangle 33">
                <a:extLst>
                  <a:ext uri="{FF2B5EF4-FFF2-40B4-BE49-F238E27FC236}">
                    <a16:creationId xmlns:a16="http://schemas.microsoft.com/office/drawing/2014/main" id="{FF46D5BB-4DE6-D545-ABD6-179BCAFB3C63}"/>
                  </a:ext>
                </a:extLst>
              </p:cNvPr>
              <p:cNvSpPr/>
              <p:nvPr/>
            </p:nvSpPr>
            <p:spPr>
              <a:xfrm>
                <a:off x="4777191" y="4011645"/>
                <a:ext cx="4016867" cy="205169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5" name="Group 34">
                <a:extLst>
                  <a:ext uri="{FF2B5EF4-FFF2-40B4-BE49-F238E27FC236}">
                    <a16:creationId xmlns:a16="http://schemas.microsoft.com/office/drawing/2014/main" id="{2A7D3544-205A-7B40-A11C-5E210967BB38}"/>
                  </a:ext>
                </a:extLst>
              </p:cNvPr>
              <p:cNvGrpSpPr/>
              <p:nvPr/>
            </p:nvGrpSpPr>
            <p:grpSpPr>
              <a:xfrm>
                <a:off x="2013716" y="4011645"/>
                <a:ext cx="6759263" cy="1983766"/>
                <a:chOff x="2013716" y="4011645"/>
                <a:chExt cx="6759263" cy="1983766"/>
              </a:xfrm>
            </p:grpSpPr>
            <p:cxnSp>
              <p:nvCxnSpPr>
                <p:cNvPr id="38" name="Straight Connector 37">
                  <a:extLst>
                    <a:ext uri="{FF2B5EF4-FFF2-40B4-BE49-F238E27FC236}">
                      <a16:creationId xmlns:a16="http://schemas.microsoft.com/office/drawing/2014/main" id="{629A6B76-7682-BE4E-BB67-F88A90C717D8}"/>
                    </a:ext>
                  </a:extLst>
                </p:cNvPr>
                <p:cNvCxnSpPr>
                  <a:cxnSpLocks/>
                  <a:stCxn id="76" idx="6"/>
                  <a:endCxn id="56" idx="1"/>
                </p:cNvCxnSpPr>
                <p:nvPr/>
              </p:nvCxnSpPr>
              <p:spPr>
                <a:xfrm flipV="1">
                  <a:off x="2013716" y="4432644"/>
                  <a:ext cx="2687286" cy="24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D3AFA6B-843D-B54C-B47B-2742E2F9FD13}"/>
                    </a:ext>
                  </a:extLst>
                </p:cNvPr>
                <p:cNvCxnSpPr>
                  <a:cxnSpLocks/>
                  <a:stCxn id="56" idx="3"/>
                  <a:endCxn id="48" idx="2"/>
                </p:cNvCxnSpPr>
                <p:nvPr/>
              </p:nvCxnSpPr>
              <p:spPr>
                <a:xfrm flipV="1">
                  <a:off x="4845002" y="4431175"/>
                  <a:ext cx="47720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23B14E0-7694-B54A-BF50-A36034B897CE}"/>
                    </a:ext>
                  </a:extLst>
                </p:cNvPr>
                <p:cNvCxnSpPr>
                  <a:cxnSpLocks/>
                  <a:stCxn id="77" idx="6"/>
                  <a:endCxn id="56" idx="2"/>
                </p:cNvCxnSpPr>
                <p:nvPr/>
              </p:nvCxnSpPr>
              <p:spPr>
                <a:xfrm flipV="1">
                  <a:off x="4095684" y="4504644"/>
                  <a:ext cx="677318" cy="12849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5C9B048-B87B-064F-B43A-44F23B9C3499}"/>
                        </a:ext>
                      </a:extLst>
                    </p:cNvPr>
                    <p:cNvSpPr txBox="1"/>
                    <p:nvPr/>
                  </p:nvSpPr>
                  <p:spPr>
                    <a:xfrm>
                      <a:off x="4926886" y="5599411"/>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b="0" i="1" smtClean="0">
                                    <a:latin typeface="Cambria Math" panose="02040503050406030204" pitchFamily="18" charset="0"/>
                                  </a:rPr>
                                  <m:t>1</m:t>
                                </m:r>
                              </m:sub>
                            </m:sSub>
                          </m:oMath>
                        </m:oMathPara>
                      </a14:m>
                      <a:endParaRPr lang="en-GB" baseline="-25000" dirty="0"/>
                    </a:p>
                  </p:txBody>
                </p:sp>
              </mc:Choice>
              <mc:Fallback xmlns="">
                <p:sp>
                  <p:nvSpPr>
                    <p:cNvPr id="41" name="TextBox 40">
                      <a:extLst>
                        <a:ext uri="{FF2B5EF4-FFF2-40B4-BE49-F238E27FC236}">
                          <a16:creationId xmlns:a16="http://schemas.microsoft.com/office/drawing/2014/main" id="{05C9B048-B87B-064F-B43A-44F23B9C3499}"/>
                        </a:ext>
                      </a:extLst>
                    </p:cNvPr>
                    <p:cNvSpPr txBox="1">
                      <a:spLocks noRot="1" noChangeAspect="1" noMove="1" noResize="1" noEditPoints="1" noAdjustHandles="1" noChangeArrowheads="1" noChangeShapeType="1" noTextEdit="1"/>
                    </p:cNvSpPr>
                    <p:nvPr/>
                  </p:nvSpPr>
                  <p:spPr>
                    <a:xfrm>
                      <a:off x="4926886" y="5599411"/>
                      <a:ext cx="1898399" cy="396000"/>
                    </a:xfrm>
                    <a:prstGeom prst="ellipse">
                      <a:avLst/>
                    </a:prstGeom>
                    <a:blipFill>
                      <a:blip r:embed="rId11"/>
                      <a:stretch>
                        <a:fillRect/>
                      </a:stretch>
                    </a:blipFill>
                    <a:ln>
                      <a:solidFill>
                        <a:schemeClr val="tx1"/>
                      </a:solidFill>
                    </a:ln>
                  </p:spPr>
                  <p:txBody>
                    <a:bodyPr/>
                    <a:lstStyle/>
                    <a:p>
                      <a:r>
                        <a:rPr lang="en-GB">
                          <a:noFill/>
                        </a:rPr>
                        <a:t> </a:t>
                      </a:r>
                    </a:p>
                  </p:txBody>
                </p:sp>
              </mc:Fallback>
            </mc:AlternateContent>
            <p:cxnSp>
              <p:nvCxnSpPr>
                <p:cNvPr id="42" name="Straight Connector 41">
                  <a:extLst>
                    <a:ext uri="{FF2B5EF4-FFF2-40B4-BE49-F238E27FC236}">
                      <a16:creationId xmlns:a16="http://schemas.microsoft.com/office/drawing/2014/main" id="{6FD4FB54-3DBE-114C-BC15-148C2F11AEAA}"/>
                    </a:ext>
                  </a:extLst>
                </p:cNvPr>
                <p:cNvCxnSpPr>
                  <a:cxnSpLocks/>
                  <a:stCxn id="41" idx="0"/>
                  <a:endCxn id="60" idx="2"/>
                </p:cNvCxnSpPr>
                <p:nvPr/>
              </p:nvCxnSpPr>
              <p:spPr>
                <a:xfrm flipV="1">
                  <a:off x="5876086" y="5360214"/>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2999D8A-D318-E847-8261-A6A9FFE8B3ED}"/>
                    </a:ext>
                  </a:extLst>
                </p:cNvPr>
                <p:cNvCxnSpPr>
                  <a:cxnSpLocks/>
                  <a:stCxn id="60" idx="0"/>
                  <a:endCxn id="48" idx="4"/>
                </p:cNvCxnSpPr>
                <p:nvPr/>
              </p:nvCxnSpPr>
              <p:spPr>
                <a:xfrm flipH="1" flipV="1">
                  <a:off x="5876085" y="4629175"/>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8133071-EF74-B040-B846-7D726A42DE6F}"/>
                    </a:ext>
                  </a:extLst>
                </p:cNvPr>
                <p:cNvCxnSpPr>
                  <a:cxnSpLocks/>
                  <a:stCxn id="48" idx="4"/>
                  <a:endCxn id="64" idx="0"/>
                </p:cNvCxnSpPr>
                <p:nvPr/>
              </p:nvCxnSpPr>
              <p:spPr>
                <a:xfrm>
                  <a:off x="5876085" y="4629175"/>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FF51303-A0E2-BE49-A20F-32A97DD55E70}"/>
                    </a:ext>
                  </a:extLst>
                </p:cNvPr>
                <p:cNvCxnSpPr>
                  <a:cxnSpLocks/>
                  <a:stCxn id="49" idx="0"/>
                  <a:endCxn id="64" idx="2"/>
                </p:cNvCxnSpPr>
                <p:nvPr/>
              </p:nvCxnSpPr>
              <p:spPr>
                <a:xfrm flipV="1">
                  <a:off x="7694004" y="5358415"/>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5811A5B-E033-EF46-95E0-3640969A2E09}"/>
                    </a:ext>
                  </a:extLst>
                </p:cNvPr>
                <p:cNvCxnSpPr>
                  <a:cxnSpLocks/>
                  <a:stCxn id="64" idx="0"/>
                  <a:endCxn id="47" idx="4"/>
                </p:cNvCxnSpPr>
                <p:nvPr/>
              </p:nvCxnSpPr>
              <p:spPr>
                <a:xfrm flipH="1" flipV="1">
                  <a:off x="7692979" y="4925950"/>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AE07EB4-606B-0B43-A5B2-F0F046FD9491}"/>
                        </a:ext>
                      </a:extLst>
                    </p:cNvPr>
                    <p:cNvSpPr txBox="1"/>
                    <p:nvPr/>
                  </p:nvSpPr>
                  <p:spPr>
                    <a:xfrm>
                      <a:off x="6612979" y="4529950"/>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b="0" i="1" smtClean="0">
                                    <a:latin typeface="Cambria Math" panose="02040503050406030204" pitchFamily="18" charset="0"/>
                                  </a:rPr>
                                  <m:t>1</m:t>
                                </m:r>
                              </m:sub>
                            </m:sSub>
                          </m:oMath>
                        </m:oMathPara>
                      </a14:m>
                      <a:endParaRPr lang="en-GB" dirty="0"/>
                    </a:p>
                  </p:txBody>
                </p:sp>
              </mc:Choice>
              <mc:Fallback xmlns="">
                <p:sp>
                  <p:nvSpPr>
                    <p:cNvPr id="47" name="TextBox 46">
                      <a:extLst>
                        <a:ext uri="{FF2B5EF4-FFF2-40B4-BE49-F238E27FC236}">
                          <a16:creationId xmlns:a16="http://schemas.microsoft.com/office/drawing/2014/main" id="{1AE07EB4-606B-0B43-A5B2-F0F046FD9491}"/>
                        </a:ext>
                      </a:extLst>
                    </p:cNvPr>
                    <p:cNvSpPr txBox="1">
                      <a:spLocks noRot="1" noChangeAspect="1" noMove="1" noResize="1" noEditPoints="1" noAdjustHandles="1" noChangeArrowheads="1" noChangeShapeType="1" noTextEdit="1"/>
                    </p:cNvSpPr>
                    <p:nvPr/>
                  </p:nvSpPr>
                  <p:spPr>
                    <a:xfrm>
                      <a:off x="6612979" y="4529950"/>
                      <a:ext cx="2160000" cy="396000"/>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8A93688A-E59E-8A4F-ACF1-BCFF0CCB7485}"/>
                        </a:ext>
                      </a:extLst>
                    </p:cNvPr>
                    <p:cNvSpPr txBox="1"/>
                    <p:nvPr/>
                  </p:nvSpPr>
                  <p:spPr>
                    <a:xfrm>
                      <a:off x="5322205" y="4233175"/>
                      <a:ext cx="110776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𝐸𝑝𝑖𝑑</m:t>
                                </m:r>
                              </m:e>
                              <m:sub>
                                <m:r>
                                  <a:rPr lang="de-DE" b="0" i="1" smtClean="0">
                                    <a:latin typeface="Cambria Math" panose="02040503050406030204" pitchFamily="18" charset="0"/>
                                  </a:rPr>
                                  <m:t>1</m:t>
                                </m:r>
                              </m:sub>
                            </m:sSub>
                          </m:oMath>
                        </m:oMathPara>
                      </a14:m>
                      <a:endParaRPr lang="en-GB" dirty="0"/>
                    </a:p>
                  </p:txBody>
                </p:sp>
              </mc:Choice>
              <mc:Fallback xmlns="">
                <p:sp>
                  <p:nvSpPr>
                    <p:cNvPr id="48" name="TextBox 47">
                      <a:extLst>
                        <a:ext uri="{FF2B5EF4-FFF2-40B4-BE49-F238E27FC236}">
                          <a16:creationId xmlns:a16="http://schemas.microsoft.com/office/drawing/2014/main" id="{8A93688A-E59E-8A4F-ACF1-BCFF0CCB7485}"/>
                        </a:ext>
                      </a:extLst>
                    </p:cNvPr>
                    <p:cNvSpPr txBox="1">
                      <a:spLocks noRot="1" noChangeAspect="1" noMove="1" noResize="1" noEditPoints="1" noAdjustHandles="1" noChangeArrowheads="1" noChangeShapeType="1" noTextEdit="1"/>
                    </p:cNvSpPr>
                    <p:nvPr/>
                  </p:nvSpPr>
                  <p:spPr>
                    <a:xfrm>
                      <a:off x="5322205" y="4233175"/>
                      <a:ext cx="1107760" cy="396000"/>
                    </a:xfrm>
                    <a:prstGeom prst="ellipse">
                      <a:avLst/>
                    </a:prstGeom>
                    <a:blipFill>
                      <a:blip r:embed="rId13"/>
                      <a:stretch>
                        <a:fillRect b="-294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20D1E56C-A191-A847-9AED-CCF40CD28637}"/>
                        </a:ext>
                      </a:extLst>
                    </p:cNvPr>
                    <p:cNvSpPr txBox="1"/>
                    <p:nvPr/>
                  </p:nvSpPr>
                  <p:spPr>
                    <a:xfrm>
                      <a:off x="6876075" y="5595365"/>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b="0" i="1" smtClean="0">
                                    <a:latin typeface="Cambria Math" panose="02040503050406030204" pitchFamily="18" charset="0"/>
                                  </a:rPr>
                                  <m:t>1</m:t>
                                </m:r>
                              </m:sub>
                            </m:sSub>
                          </m:oMath>
                        </m:oMathPara>
                      </a14:m>
                      <a:endParaRPr lang="en-GB" baseline="-25000" dirty="0"/>
                    </a:p>
                  </p:txBody>
                </p:sp>
              </mc:Choice>
              <mc:Fallback xmlns="">
                <p:sp>
                  <p:nvSpPr>
                    <p:cNvPr id="49" name="TextBox 48">
                      <a:extLst>
                        <a:ext uri="{FF2B5EF4-FFF2-40B4-BE49-F238E27FC236}">
                          <a16:creationId xmlns:a16="http://schemas.microsoft.com/office/drawing/2014/main" id="{20D1E56C-A191-A847-9AED-CCF40CD28637}"/>
                        </a:ext>
                      </a:extLst>
                    </p:cNvPr>
                    <p:cNvSpPr txBox="1">
                      <a:spLocks noRot="1" noChangeAspect="1" noMove="1" noResize="1" noEditPoints="1" noAdjustHandles="1" noChangeArrowheads="1" noChangeShapeType="1" noTextEdit="1"/>
                    </p:cNvSpPr>
                    <p:nvPr/>
                  </p:nvSpPr>
                  <p:spPr>
                    <a:xfrm>
                      <a:off x="6876075" y="5595365"/>
                      <a:ext cx="1635858" cy="380587"/>
                    </a:xfrm>
                    <a:prstGeom prst="ellipse">
                      <a:avLst/>
                    </a:prstGeom>
                    <a:blipFill>
                      <a:blip r:embed="rId14"/>
                      <a:stretch>
                        <a:fillRect/>
                      </a:stretch>
                    </a:blipFill>
                    <a:ln>
                      <a:solidFill>
                        <a:schemeClr val="tx1"/>
                      </a:solidFill>
                    </a:ln>
                  </p:spPr>
                  <p:txBody>
                    <a:bodyPr/>
                    <a:lstStyle/>
                    <a:p>
                      <a:r>
                        <a:rPr lang="en-GB">
                          <a:noFill/>
                        </a:rPr>
                        <a:t> </a:t>
                      </a:r>
                    </a:p>
                  </p:txBody>
                </p:sp>
              </mc:Fallback>
            </mc:AlternateContent>
            <p:cxnSp>
              <p:nvCxnSpPr>
                <p:cNvPr id="50" name="Straight Connector 49">
                  <a:extLst>
                    <a:ext uri="{FF2B5EF4-FFF2-40B4-BE49-F238E27FC236}">
                      <a16:creationId xmlns:a16="http://schemas.microsoft.com/office/drawing/2014/main" id="{F453D7FE-BC11-3A4E-BF03-BAE2D2295EF0}"/>
                    </a:ext>
                  </a:extLst>
                </p:cNvPr>
                <p:cNvCxnSpPr>
                  <a:cxnSpLocks/>
                  <a:stCxn id="60" idx="2"/>
                  <a:endCxn id="49" idx="0"/>
                </p:cNvCxnSpPr>
                <p:nvPr/>
              </p:nvCxnSpPr>
              <p:spPr>
                <a:xfrm>
                  <a:off x="5877552" y="5360214"/>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D6FBA868-726A-2648-822B-1BF8C6AC5E2D}"/>
                    </a:ext>
                  </a:extLst>
                </p:cNvPr>
                <p:cNvGrpSpPr/>
                <p:nvPr/>
              </p:nvGrpSpPr>
              <p:grpSpPr>
                <a:xfrm>
                  <a:off x="7582807" y="5109656"/>
                  <a:ext cx="565398" cy="295752"/>
                  <a:chOff x="3231123" y="4642445"/>
                  <a:chExt cx="565398" cy="295752"/>
                </a:xfrm>
              </p:grpSpPr>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6B64A9B5-C1BA-4141-AD58-6E2484C98E8D}"/>
                          </a:ext>
                        </a:extLst>
                      </p:cNvPr>
                      <p:cNvSpPr txBox="1"/>
                      <p:nvPr/>
                    </p:nvSpPr>
                    <p:spPr>
                      <a:xfrm>
                        <a:off x="3491245" y="4642445"/>
                        <a:ext cx="305276"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3</m:t>
                                  </m:r>
                                </m:sup>
                              </m:sSubSup>
                            </m:oMath>
                          </m:oMathPara>
                        </a14:m>
                        <a:endParaRPr lang="en-GB" dirty="0"/>
                      </a:p>
                    </p:txBody>
                  </p:sp>
                </mc:Choice>
                <mc:Fallback xmlns="">
                  <p:sp>
                    <p:nvSpPr>
                      <p:cNvPr id="62" name="TextBox 61">
                        <a:extLst>
                          <a:ext uri="{FF2B5EF4-FFF2-40B4-BE49-F238E27FC236}">
                            <a16:creationId xmlns:a16="http://schemas.microsoft.com/office/drawing/2014/main" id="{6B64A9B5-C1BA-4141-AD58-6E2484C98E8D}"/>
                          </a:ext>
                        </a:extLst>
                      </p:cNvPr>
                      <p:cNvSpPr txBox="1">
                        <a:spLocks noRot="1" noChangeAspect="1" noMove="1" noResize="1" noEditPoints="1" noAdjustHandles="1" noChangeArrowheads="1" noChangeShapeType="1" noTextEdit="1"/>
                      </p:cNvSpPr>
                      <p:nvPr/>
                    </p:nvSpPr>
                    <p:spPr>
                      <a:xfrm>
                        <a:off x="3491245" y="4642445"/>
                        <a:ext cx="305276" cy="280205"/>
                      </a:xfrm>
                      <a:prstGeom prst="rect">
                        <a:avLst/>
                      </a:prstGeom>
                      <a:blipFill>
                        <a:blip r:embed="rId15"/>
                        <a:stretch>
                          <a:fillRect l="-16000" r="-4000" b="-20833"/>
                        </a:stretch>
                      </a:blipFill>
                    </p:spPr>
                    <p:txBody>
                      <a:bodyPr/>
                      <a:lstStyle/>
                      <a:p>
                        <a:r>
                          <a:rPr lang="en-GB">
                            <a:noFill/>
                          </a:rPr>
                          <a:t> </a:t>
                        </a:r>
                      </a:p>
                    </p:txBody>
                  </p:sp>
                </mc:Fallback>
              </mc:AlternateContent>
              <p:sp>
                <p:nvSpPr>
                  <p:cNvPr id="63" name="Rectangle 62">
                    <a:extLst>
                      <a:ext uri="{FF2B5EF4-FFF2-40B4-BE49-F238E27FC236}">
                        <a16:creationId xmlns:a16="http://schemas.microsoft.com/office/drawing/2014/main" id="{F2684D01-7C2B-7346-9524-C8ECCAD9E8F6}"/>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Rectangle 63">
                    <a:extLst>
                      <a:ext uri="{FF2B5EF4-FFF2-40B4-BE49-F238E27FC236}">
                        <a16:creationId xmlns:a16="http://schemas.microsoft.com/office/drawing/2014/main" id="{20638CA0-AB34-0340-8D83-C5ECDB2F89BF}"/>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ectangle 64">
                    <a:extLst>
                      <a:ext uri="{FF2B5EF4-FFF2-40B4-BE49-F238E27FC236}">
                        <a16:creationId xmlns:a16="http://schemas.microsoft.com/office/drawing/2014/main" id="{33BB7E5B-2351-E540-AFCE-808D3286D174}"/>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2" name="Group 51">
                  <a:extLst>
                    <a:ext uri="{FF2B5EF4-FFF2-40B4-BE49-F238E27FC236}">
                      <a16:creationId xmlns:a16="http://schemas.microsoft.com/office/drawing/2014/main" id="{5B56AA5B-3A9B-0548-8D12-ABC1DE568812}"/>
                    </a:ext>
                  </a:extLst>
                </p:cNvPr>
                <p:cNvGrpSpPr/>
                <p:nvPr/>
              </p:nvGrpSpPr>
              <p:grpSpPr>
                <a:xfrm>
                  <a:off x="5762645" y="5105753"/>
                  <a:ext cx="531271" cy="298747"/>
                  <a:chOff x="1006826" y="4638542"/>
                  <a:chExt cx="531271" cy="298747"/>
                </a:xfrm>
              </p:grpSpPr>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D202634-5829-B240-8933-302C206F7EA9}"/>
                          </a:ext>
                        </a:extLst>
                      </p:cNvPr>
                      <p:cNvSpPr txBox="1"/>
                      <p:nvPr/>
                    </p:nvSpPr>
                    <p:spPr>
                      <a:xfrm>
                        <a:off x="1232821" y="4638542"/>
                        <a:ext cx="305276" cy="278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2</m:t>
                                  </m:r>
                                </m:sup>
                              </m:sSubSup>
                            </m:oMath>
                          </m:oMathPara>
                        </a14:m>
                        <a:endParaRPr lang="en-GB" dirty="0"/>
                      </a:p>
                    </p:txBody>
                  </p:sp>
                </mc:Choice>
                <mc:Fallback xmlns="">
                  <p:sp>
                    <p:nvSpPr>
                      <p:cNvPr id="58" name="TextBox 57">
                        <a:extLst>
                          <a:ext uri="{FF2B5EF4-FFF2-40B4-BE49-F238E27FC236}">
                            <a16:creationId xmlns:a16="http://schemas.microsoft.com/office/drawing/2014/main" id="{8D202634-5829-B240-8933-302C206F7EA9}"/>
                          </a:ext>
                        </a:extLst>
                      </p:cNvPr>
                      <p:cNvSpPr txBox="1">
                        <a:spLocks noRot="1" noChangeAspect="1" noMove="1" noResize="1" noEditPoints="1" noAdjustHandles="1" noChangeArrowheads="1" noChangeShapeType="1" noTextEdit="1"/>
                      </p:cNvSpPr>
                      <p:nvPr/>
                    </p:nvSpPr>
                    <p:spPr>
                      <a:xfrm>
                        <a:off x="1232821" y="4638542"/>
                        <a:ext cx="305276" cy="278794"/>
                      </a:xfrm>
                      <a:prstGeom prst="rect">
                        <a:avLst/>
                      </a:prstGeom>
                      <a:blipFill>
                        <a:blip r:embed="rId16"/>
                        <a:stretch>
                          <a:fillRect l="-16000" r="-4000" b="-21739"/>
                        </a:stretch>
                      </a:blipFill>
                    </p:spPr>
                    <p:txBody>
                      <a:bodyPr/>
                      <a:lstStyle/>
                      <a:p>
                        <a:r>
                          <a:rPr lang="en-GB">
                            <a:noFill/>
                          </a:rPr>
                          <a:t> </a:t>
                        </a:r>
                      </a:p>
                    </p:txBody>
                  </p:sp>
                </mc:Fallback>
              </mc:AlternateContent>
              <p:sp>
                <p:nvSpPr>
                  <p:cNvPr id="59" name="Rectangle 58">
                    <a:extLst>
                      <a:ext uri="{FF2B5EF4-FFF2-40B4-BE49-F238E27FC236}">
                        <a16:creationId xmlns:a16="http://schemas.microsoft.com/office/drawing/2014/main" id="{D7C6426C-C388-BA48-BA7D-67ABB4767BEF}"/>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22C66350-3AA1-D747-9467-69078DAFBC11}"/>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15F7D1E9-7433-AD4F-B031-8CF5969ED485}"/>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 name="Group 52">
                  <a:extLst>
                    <a:ext uri="{FF2B5EF4-FFF2-40B4-BE49-F238E27FC236}">
                      <a16:creationId xmlns:a16="http://schemas.microsoft.com/office/drawing/2014/main" id="{624D0E61-C677-CE4E-AE27-E6E39B507BB1}"/>
                    </a:ext>
                  </a:extLst>
                </p:cNvPr>
                <p:cNvGrpSpPr/>
                <p:nvPr/>
              </p:nvGrpSpPr>
              <p:grpSpPr>
                <a:xfrm>
                  <a:off x="4651584" y="4011645"/>
                  <a:ext cx="321435" cy="529611"/>
                  <a:chOff x="4651584" y="4011645"/>
                  <a:chExt cx="321435" cy="529611"/>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84AD4A0-FEB8-1749-88D3-9B27D41D782C}"/>
                          </a:ext>
                        </a:extLst>
                      </p:cNvPr>
                      <p:cNvSpPr txBox="1"/>
                      <p:nvPr/>
                    </p:nvSpPr>
                    <p:spPr>
                      <a:xfrm>
                        <a:off x="4651584" y="4011645"/>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54" name="TextBox 53">
                        <a:extLst>
                          <a:ext uri="{FF2B5EF4-FFF2-40B4-BE49-F238E27FC236}">
                            <a16:creationId xmlns:a16="http://schemas.microsoft.com/office/drawing/2014/main" id="{084AD4A0-FEB8-1749-88D3-9B27D41D782C}"/>
                          </a:ext>
                        </a:extLst>
                      </p:cNvPr>
                      <p:cNvSpPr txBox="1">
                        <a:spLocks noRot="1" noChangeAspect="1" noMove="1" noResize="1" noEditPoints="1" noAdjustHandles="1" noChangeArrowheads="1" noChangeShapeType="1" noTextEdit="1"/>
                      </p:cNvSpPr>
                      <p:nvPr/>
                    </p:nvSpPr>
                    <p:spPr>
                      <a:xfrm>
                        <a:off x="4651584" y="4011645"/>
                        <a:ext cx="321435" cy="276999"/>
                      </a:xfrm>
                      <a:prstGeom prst="rect">
                        <a:avLst/>
                      </a:prstGeom>
                      <a:blipFill>
                        <a:blip r:embed="rId17"/>
                        <a:stretch>
                          <a:fillRect l="-14815" t="-4348" b="-21739"/>
                        </a:stretch>
                      </a:blipFill>
                    </p:spPr>
                    <p:txBody>
                      <a:bodyPr/>
                      <a:lstStyle/>
                      <a:p>
                        <a:r>
                          <a:rPr lang="en-GB">
                            <a:noFill/>
                          </a:rPr>
                          <a:t> </a:t>
                        </a:r>
                      </a:p>
                    </p:txBody>
                  </p:sp>
                </mc:Fallback>
              </mc:AlternateContent>
              <p:sp>
                <p:nvSpPr>
                  <p:cNvPr id="55" name="Rectangle 54">
                    <a:extLst>
                      <a:ext uri="{FF2B5EF4-FFF2-40B4-BE49-F238E27FC236}">
                        <a16:creationId xmlns:a16="http://schemas.microsoft.com/office/drawing/2014/main" id="{2B334579-12DE-CE4C-B81E-0CAA1842F6AA}"/>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7ACA0FCC-A001-D843-A776-2F3B95FF8B0C}"/>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B311523A-AFA7-0149-B67F-A635A1B99032}"/>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A3CE60DF-3496-694D-AEED-C41279EE8504}"/>
                  </a:ext>
                </a:extLst>
              </p:cNvPr>
              <p:cNvSpPr txBox="1"/>
              <p:nvPr/>
            </p:nvSpPr>
            <p:spPr>
              <a:xfrm>
                <a:off x="4498429" y="2593642"/>
                <a:ext cx="3910978" cy="425245"/>
              </a:xfrm>
              <a:prstGeom prst="rect">
                <a:avLst/>
              </a:prstGeom>
              <a:solidFill>
                <a:schemeClr val="accent4"/>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0</m:t>
                          </m:r>
                          <m:r>
                            <a:rPr lang="de-DE" b="0" i="1" smtClean="0">
                              <a:latin typeface="Cambria Math" panose="02040503050406030204" pitchFamily="18" charset="0"/>
                            </a:rPr>
                            <m:t>:</m:t>
                          </m:r>
                          <m:r>
                            <a:rPr lang="de-DE" i="1" dirty="0">
                              <a:latin typeface="Cambria Math" panose="02040503050406030204" pitchFamily="18" charset="0"/>
                              <a:ea typeface="Cambria Math" panose="02040503050406030204" pitchFamily="18" charset="0"/>
                            </a:rPr>
                            <m:t>𝜏</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0:1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𝑟𝑒𝑝𝑙𝑎𝑐𝑒𝑑</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𝑏𝑦</m:t>
                          </m:r>
                          <m:r>
                            <a:rPr lang="de-DE" i="1">
                              <a:latin typeface="Cambria Math" panose="02040503050406030204" pitchFamily="18" charset="0"/>
                              <a:ea typeface="Cambria Math" panose="02040503050406030204" pitchFamily="18" charset="0"/>
                            </a:rPr>
                            <m:t> 1</m:t>
                          </m:r>
                        </m:sub>
                        <m:sup>
                          <m:r>
                            <a:rPr lang="en-GB" i="1">
                              <a:latin typeface="Cambria Math" panose="02040503050406030204" pitchFamily="18" charset="0"/>
                              <a:ea typeface="Cambria Math" panose="02040503050406030204" pitchFamily="18" charset="0"/>
                            </a:rPr>
                            <m:t>1.5</m:t>
                          </m:r>
                        </m:sup>
                      </m:sSubSup>
                    </m:oMath>
                  </m:oMathPara>
                </a14:m>
                <a:endParaRPr lang="en-GB" dirty="0"/>
              </a:p>
            </p:txBody>
          </p:sp>
        </mc:Choice>
        <mc:Fallback xmlns="">
          <p:sp>
            <p:nvSpPr>
              <p:cNvPr id="93" name="TextBox 92">
                <a:extLst>
                  <a:ext uri="{FF2B5EF4-FFF2-40B4-BE49-F238E27FC236}">
                    <a16:creationId xmlns:a16="http://schemas.microsoft.com/office/drawing/2014/main" id="{A3CE60DF-3496-694D-AEED-C41279EE8504}"/>
                  </a:ext>
                </a:extLst>
              </p:cNvPr>
              <p:cNvSpPr txBox="1">
                <a:spLocks noRot="1" noChangeAspect="1" noMove="1" noResize="1" noEditPoints="1" noAdjustHandles="1" noChangeArrowheads="1" noChangeShapeType="1" noTextEdit="1"/>
              </p:cNvSpPr>
              <p:nvPr/>
            </p:nvSpPr>
            <p:spPr>
              <a:xfrm>
                <a:off x="4498429" y="2593642"/>
                <a:ext cx="3910978" cy="425245"/>
              </a:xfrm>
              <a:prstGeom prst="rect">
                <a:avLst/>
              </a:prstGeom>
              <a:blipFill>
                <a:blip r:embed="rId18"/>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62493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1CE6193-7432-D848-B501-FDAC9E395573}"/>
                  </a:ext>
                </a:extLst>
              </p:cNvPr>
              <p:cNvSpPr>
                <a:spLocks noGrp="1"/>
              </p:cNvSpPr>
              <p:nvPr>
                <p:ph type="title"/>
              </p:nvPr>
            </p:nvSpPr>
            <p:spPr/>
            <p:txBody>
              <a:bodyPr/>
              <a:lstStyle/>
              <a:p>
                <a:r>
                  <a:rPr lang="en-GB" dirty="0"/>
                  <a:t>Unrolling a PDM: Example – </a:t>
                </a:r>
                <a14:m>
                  <m:oMath xmlns:m="http://schemas.openxmlformats.org/officeDocument/2006/math">
                    <m:r>
                      <a:rPr lang="de-DE" i="1" dirty="0">
                        <a:latin typeface="Cambria Math" panose="02040503050406030204" pitchFamily="18" charset="0"/>
                        <a:ea typeface="Cambria Math" panose="02040503050406030204" pitchFamily="18" charset="0"/>
                      </a:rPr>
                      <m:t>𝜏</m:t>
                    </m:r>
                    <m:r>
                      <a:rPr lang="de-DE" b="0" i="0" dirty="0" smtClean="0">
                        <a:latin typeface="Cambria Math" panose="02040503050406030204" pitchFamily="18" charset="0"/>
                        <a:ea typeface="Cambria Math" panose="02040503050406030204" pitchFamily="18" charset="0"/>
                      </a:rPr>
                      <m:t>=2</m:t>
                    </m:r>
                  </m:oMath>
                </a14:m>
                <a:endParaRPr lang="en-GB" dirty="0"/>
              </a:p>
            </p:txBody>
          </p:sp>
        </mc:Choice>
        <mc:Fallback xmlns="">
          <p:sp>
            <p:nvSpPr>
              <p:cNvPr id="2" name="Title 1">
                <a:extLst>
                  <a:ext uri="{FF2B5EF4-FFF2-40B4-BE49-F238E27FC236}">
                    <a16:creationId xmlns:a16="http://schemas.microsoft.com/office/drawing/2014/main" id="{E1CE6193-7432-D848-B501-FDAC9E395573}"/>
                  </a:ext>
                </a:extLst>
              </p:cNvPr>
              <p:cNvSpPr>
                <a:spLocks noGrp="1" noRot="1" noChangeAspect="1" noMove="1" noResize="1" noEditPoints="1" noAdjustHandles="1" noChangeArrowheads="1" noChangeShapeType="1" noTextEdit="1"/>
              </p:cNvSpPr>
              <p:nvPr>
                <p:ph type="title"/>
              </p:nvPr>
            </p:nvSpPr>
            <p:spPr>
              <a:blipFill>
                <a:blip r:embed="rId2"/>
                <a:stretch>
                  <a:fillRect l="-3215" t="-24561" r="-482"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8AB0DB-2BEC-D745-BFEB-2F069EAE0499}"/>
                  </a:ext>
                </a:extLst>
              </p:cNvPr>
              <p:cNvSpPr>
                <a:spLocks noGrp="1"/>
              </p:cNvSpPr>
              <p:nvPr>
                <p:ph idx="1"/>
              </p:nvPr>
            </p:nvSpPr>
            <p:spPr/>
            <p:txBody>
              <a:bodyPr>
                <a:normAutofit/>
              </a:bodyPr>
              <a:lstStyle/>
              <a:p>
                <a:pPr marL="0" indent="0">
                  <a:buNone/>
                </a:pPr>
                <a:endParaRPr lang="de-DE" sz="100" dirty="0"/>
              </a:p>
              <a:p>
                <a:pPr marL="457200" lvl="1"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i="1">
                              <a:latin typeface="Cambria Math" panose="02040503050406030204" pitchFamily="18" charset="0"/>
                            </a:rPr>
                            <m:t>0:</m:t>
                          </m:r>
                          <m:r>
                            <a:rPr lang="de-DE" b="0" i="1" smtClean="0">
                              <a:latin typeface="Cambria Math" panose="02040503050406030204" pitchFamily="18" charset="0"/>
                            </a:rPr>
                            <m:t>2</m:t>
                          </m:r>
                        </m:sub>
                      </m:sSub>
                      <m:r>
                        <a:rPr lang="de-DE" i="1">
                          <a:latin typeface="Cambria Math" panose="02040503050406030204" pitchFamily="18" charset="0"/>
                        </a:rPr>
                        <m:t>=</m:t>
                      </m:r>
                      <m:r>
                        <a:rPr lang="en-GB" i="1">
                          <a:latin typeface="Cambria Math" panose="02040503050406030204" pitchFamily="18" charset="0"/>
                        </a:rPr>
                        <m:t>𝑢𝑛𝑟𝑜𝑙𝑙</m:t>
                      </m:r>
                      <m:d>
                        <m:dPr>
                          <m:ctrlPr>
                            <a:rPr lang="en-GB" i="1">
                              <a:latin typeface="Cambria Math" panose="02040503050406030204" pitchFamily="18" charset="0"/>
                            </a:rPr>
                          </m:ctrlPr>
                        </m:dPr>
                        <m:e>
                          <m:r>
                            <a:rPr lang="en-GB" i="1">
                              <a:latin typeface="Cambria Math" panose="02040503050406030204" pitchFamily="18" charset="0"/>
                            </a:rPr>
                            <m:t>𝐺</m:t>
                          </m:r>
                          <m:r>
                            <a:rPr lang="en-GB" i="1">
                              <a:latin typeface="Cambria Math" panose="02040503050406030204" pitchFamily="18" charset="0"/>
                            </a:rPr>
                            <m:t>,2</m:t>
                          </m:r>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nary>
                        <m:naryPr>
                          <m:chr m:val="⋃"/>
                          <m:ctrlPr>
                            <a:rPr lang="en-GB" i="1">
                              <a:latin typeface="Cambria Math" panose="02040503050406030204" pitchFamily="18" charset="0"/>
                              <a:ea typeface="Cambria Math" panose="02040503050406030204" pitchFamily="18" charset="0"/>
                            </a:rPr>
                          </m:ctrlPr>
                        </m:naryPr>
                        <m:sub>
                          <m:r>
                            <a:rPr lang="de-DE" i="1" dirty="0">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2</m:t>
                          </m:r>
                        </m:sup>
                        <m:e>
                          <m:sSubSup>
                            <m:sSubSupPr>
                              <m:ctrlPr>
                                <a:rPr lang="en-GB" i="1">
                                  <a:latin typeface="Cambria Math" panose="02040503050406030204" pitchFamily="18" charset="0"/>
                                </a:rPr>
                              </m:ctrlPr>
                            </m:sSubSup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𝑟𝑒𝑝𝑙𝑎𝑐𝑒𝑑</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𝑏𝑦</m:t>
                              </m:r>
                              <m:r>
                                <a:rPr lang="de-DE" i="1">
                                  <a:latin typeface="Cambria Math" panose="02040503050406030204" pitchFamily="18" charset="0"/>
                                  <a:ea typeface="Cambria Math" panose="02040503050406030204" pitchFamily="18" charset="0"/>
                                </a:rPr>
                                <m:t> </m:t>
                              </m:r>
                              <m:r>
                                <a:rPr lang="de-DE" i="1" dirty="0">
                                  <a:latin typeface="Cambria Math" panose="02040503050406030204" pitchFamily="18" charset="0"/>
                                  <a:ea typeface="Cambria Math" panose="02040503050406030204" pitchFamily="18" charset="0"/>
                                </a:rPr>
                                <m:t>𝜏</m:t>
                              </m:r>
                            </m:sub>
                            <m:sup>
                              <m:r>
                                <a:rPr lang="en-GB" i="1">
                                  <a:latin typeface="Cambria Math" panose="02040503050406030204" pitchFamily="18" charset="0"/>
                                  <a:ea typeface="Cambria Math" panose="02040503050406030204" pitchFamily="18" charset="0"/>
                                </a:rPr>
                                <m:t>1.5</m:t>
                              </m:r>
                            </m:sup>
                          </m:sSubSup>
                        </m:e>
                      </m:nary>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9C8AB0DB-2BEC-D745-BFEB-2F069EAE0499}"/>
                  </a:ext>
                </a:extLst>
              </p:cNvPr>
              <p:cNvSpPr>
                <a:spLocks noGrp="1" noRot="1" noChangeAspect="1" noMove="1" noResize="1" noEditPoints="1" noAdjustHandles="1" noChangeArrowheads="1" noChangeShapeType="1" noTextEdit="1"/>
              </p:cNvSpPr>
              <p:nvPr>
                <p:ph idx="1"/>
              </p:nvPr>
            </p:nvSpPr>
            <p:spPr>
              <a:blipFill>
                <a:blip r:embed="rId3"/>
                <a:stretch>
                  <a:fillRect t="-239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BFF38C9-4677-AE4B-A076-1EE414E42F88}"/>
              </a:ext>
            </a:extLst>
          </p:cNvPr>
          <p:cNvSpPr>
            <a:spLocks noGrp="1"/>
          </p:cNvSpPr>
          <p:nvPr>
            <p:ph type="sldNum" sz="quarter" idx="12"/>
          </p:nvPr>
        </p:nvSpPr>
        <p:spPr/>
        <p:txBody>
          <a:bodyPr/>
          <a:lstStyle/>
          <a:p>
            <a:fld id="{67C9959E-8E6B-B04C-9955-EA096F41CA7A}" type="slidenum">
              <a:rPr lang="en-GB" smtClean="0"/>
              <a:t>22</a:t>
            </a:fld>
            <a:endParaRPr lang="en-GB"/>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1F9C3516-F9EC-FE47-8D03-1F1C6D05ACB5}"/>
                  </a:ext>
                </a:extLst>
              </p:cNvPr>
              <p:cNvSpPr txBox="1"/>
              <p:nvPr/>
            </p:nvSpPr>
            <p:spPr>
              <a:xfrm>
                <a:off x="4360941" y="2593642"/>
                <a:ext cx="4048466" cy="372410"/>
              </a:xfrm>
              <a:prstGeom prst="rect">
                <a:avLst/>
              </a:prstGeom>
              <a:solidFill>
                <a:schemeClr val="accent4"/>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GB" dirty="0"/>
                  <a:t>Instantiate </a:t>
                </a:r>
                <a14:m>
                  <m:oMath xmlns:m="http://schemas.openxmlformats.org/officeDocument/2006/math">
                    <m:sSubSup>
                      <m:sSubSupPr>
                        <m:ctrlPr>
                          <a:rPr lang="en-GB" i="1" smtClean="0">
                            <a:latin typeface="Cambria Math" panose="02040503050406030204" pitchFamily="18" charset="0"/>
                          </a:rPr>
                        </m:ctrlPr>
                      </m:sSubSupPr>
                      <m:e>
                        <m:r>
                          <a:rPr lang="en-GB" i="1" smtClean="0">
                            <a:latin typeface="Cambria Math" panose="02040503050406030204" pitchFamily="18" charset="0"/>
                          </a:rPr>
                          <m:t>𝐺</m:t>
                        </m:r>
                      </m:e>
                      <m:sub>
                        <m:r>
                          <a:rPr lang="en-GB" i="1" smtClean="0">
                            <a:latin typeface="Cambria Math" panose="02040503050406030204" pitchFamily="18" charset="0"/>
                            <a:ea typeface="Cambria Math" panose="02040503050406030204" pitchFamily="18" charset="0"/>
                          </a:rPr>
                          <m:t>→</m:t>
                        </m:r>
                      </m:sub>
                      <m:sup>
                        <m:r>
                          <a:rPr lang="en-GB" b="0" i="1" smtClean="0">
                            <a:latin typeface="Cambria Math" panose="02040503050406030204" pitchFamily="18" charset="0"/>
                            <a:ea typeface="Cambria Math" panose="02040503050406030204" pitchFamily="18" charset="0"/>
                          </a:rPr>
                          <m:t>1.5</m:t>
                        </m:r>
                      </m:sup>
                    </m:sSubSup>
                  </m:oMath>
                </a14:m>
                <a:r>
                  <a:rPr lang="en-GB" dirty="0"/>
                  <a:t> for </a:t>
                </a:r>
                <a14:m>
                  <m:oMath xmlns:m="http://schemas.openxmlformats.org/officeDocument/2006/math">
                    <m:r>
                      <a:rPr lang="en-GB" i="1">
                        <a:latin typeface="Cambria Math" panose="02040503050406030204" pitchFamily="18" charset="0"/>
                        <a:ea typeface="Cambria Math" panose="02040503050406030204" pitchFamily="18" charset="0"/>
                      </a:rPr>
                      <m:t>𝜏</m:t>
                    </m:r>
                    <m:r>
                      <a:rPr lang="en-GB">
                        <a:latin typeface="Cambria Math" panose="02040503050406030204" pitchFamily="18" charset="0"/>
                        <a:ea typeface="Cambria Math" panose="02040503050406030204" pitchFamily="18" charset="0"/>
                      </a:rPr>
                      <m:t>=</m:t>
                    </m:r>
                    <m:r>
                      <a:rPr lang="en-GB" b="0" i="0" smtClean="0">
                        <a:latin typeface="Cambria Math" panose="02040503050406030204" pitchFamily="18" charset="0"/>
                        <a:ea typeface="Cambria Math" panose="02040503050406030204" pitchFamily="18" charset="0"/>
                      </a:rPr>
                      <m:t>2</m:t>
                    </m:r>
                  </m:oMath>
                </a14:m>
                <a:r>
                  <a:rPr lang="en-GB" dirty="0"/>
                  <a:t> and add to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i="1">
                            <a:latin typeface="Cambria Math" panose="02040503050406030204" pitchFamily="18" charset="0"/>
                          </a:rPr>
                          <m:t>0:1</m:t>
                        </m:r>
                      </m:sub>
                    </m:sSub>
                  </m:oMath>
                </a14:m>
                <a:endParaRPr lang="en-GB" dirty="0"/>
              </a:p>
            </p:txBody>
          </p:sp>
        </mc:Choice>
        <mc:Fallback xmlns="">
          <p:sp>
            <p:nvSpPr>
              <p:cNvPr id="93" name="TextBox 92">
                <a:extLst>
                  <a:ext uri="{FF2B5EF4-FFF2-40B4-BE49-F238E27FC236}">
                    <a16:creationId xmlns:a16="http://schemas.microsoft.com/office/drawing/2014/main" id="{1F9C3516-F9EC-FE47-8D03-1F1C6D05ACB5}"/>
                  </a:ext>
                </a:extLst>
              </p:cNvPr>
              <p:cNvSpPr txBox="1">
                <a:spLocks noRot="1" noChangeAspect="1" noMove="1" noResize="1" noEditPoints="1" noAdjustHandles="1" noChangeArrowheads="1" noChangeShapeType="1" noTextEdit="1"/>
              </p:cNvSpPr>
              <p:nvPr/>
            </p:nvSpPr>
            <p:spPr>
              <a:xfrm>
                <a:off x="4360941" y="2593642"/>
                <a:ext cx="4048466" cy="372410"/>
              </a:xfrm>
              <a:prstGeom prst="rect">
                <a:avLst/>
              </a:prstGeom>
              <a:blipFill>
                <a:blip r:embed="rId4"/>
                <a:stretch>
                  <a:fillRect/>
                </a:stretch>
              </a:blipFill>
            </p:spPr>
            <p:txBody>
              <a:bodyPr/>
              <a:lstStyle/>
              <a:p>
                <a:r>
                  <a:rPr lang="en-GB">
                    <a:noFill/>
                  </a:rPr>
                  <a:t> </a:t>
                </a:r>
              </a:p>
            </p:txBody>
          </p:sp>
        </mc:Fallback>
      </mc:AlternateContent>
      <p:grpSp>
        <p:nvGrpSpPr>
          <p:cNvPr id="5" name="Group 4">
            <a:extLst>
              <a:ext uri="{FF2B5EF4-FFF2-40B4-BE49-F238E27FC236}">
                <a16:creationId xmlns:a16="http://schemas.microsoft.com/office/drawing/2014/main" id="{79D1D1D2-096F-2746-A3FD-2EB4E46493C9}"/>
              </a:ext>
            </a:extLst>
          </p:cNvPr>
          <p:cNvGrpSpPr/>
          <p:nvPr/>
        </p:nvGrpSpPr>
        <p:grpSpPr>
          <a:xfrm>
            <a:off x="731505" y="3990097"/>
            <a:ext cx="7680989" cy="1376711"/>
            <a:chOff x="183841" y="3982205"/>
            <a:chExt cx="7680989" cy="1376711"/>
          </a:xfrm>
        </p:grpSpPr>
        <p:grpSp>
          <p:nvGrpSpPr>
            <p:cNvPr id="66" name="Group 65">
              <a:extLst>
                <a:ext uri="{FF2B5EF4-FFF2-40B4-BE49-F238E27FC236}">
                  <a16:creationId xmlns:a16="http://schemas.microsoft.com/office/drawing/2014/main" id="{582535CE-8244-A34E-89C4-357CC1BFFEA2}"/>
                </a:ext>
              </a:extLst>
            </p:cNvPr>
            <p:cNvGrpSpPr/>
            <p:nvPr/>
          </p:nvGrpSpPr>
          <p:grpSpPr>
            <a:xfrm>
              <a:off x="183841" y="3982861"/>
              <a:ext cx="2752624" cy="1376055"/>
              <a:chOff x="2358037" y="2046011"/>
              <a:chExt cx="4710647" cy="2051697"/>
            </a:xfrm>
          </p:grpSpPr>
          <p:sp>
            <p:nvSpPr>
              <p:cNvPr id="67" name="Rectangle 66">
                <a:extLst>
                  <a:ext uri="{FF2B5EF4-FFF2-40B4-BE49-F238E27FC236}">
                    <a16:creationId xmlns:a16="http://schemas.microsoft.com/office/drawing/2014/main" id="{671BEB4E-B997-824E-AD74-0C25BB8F0D8D}"/>
                  </a:ext>
                </a:extLst>
              </p:cNvPr>
              <p:cNvSpPr/>
              <p:nvPr/>
            </p:nvSpPr>
            <p:spPr>
              <a:xfrm>
                <a:off x="2358037" y="2046011"/>
                <a:ext cx="4710647" cy="205169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grpSp>
            <p:nvGrpSpPr>
              <p:cNvPr id="68" name="Group 67">
                <a:extLst>
                  <a:ext uri="{FF2B5EF4-FFF2-40B4-BE49-F238E27FC236}">
                    <a16:creationId xmlns:a16="http://schemas.microsoft.com/office/drawing/2014/main" id="{DB80672B-F00A-3946-96B8-C750D6C5BD6A}"/>
                  </a:ext>
                </a:extLst>
              </p:cNvPr>
              <p:cNvGrpSpPr/>
              <p:nvPr/>
            </p:nvGrpSpPr>
            <p:grpSpPr>
              <a:xfrm>
                <a:off x="2403536" y="2301466"/>
                <a:ext cx="4244687" cy="1663211"/>
                <a:chOff x="2426602" y="1478758"/>
                <a:chExt cx="4244687" cy="1663211"/>
              </a:xfrm>
            </p:grpSpPr>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649E11D7-C110-5C49-9159-606A20B6332F}"/>
                        </a:ext>
                      </a:extLst>
                    </p:cNvPr>
                    <p:cNvSpPr txBox="1"/>
                    <p:nvPr/>
                  </p:nvSpPr>
                  <p:spPr>
                    <a:xfrm>
                      <a:off x="2825197" y="2815033"/>
                      <a:ext cx="1898400" cy="321102"/>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0</m:t>
                                </m:r>
                              </m:sub>
                            </m:sSub>
                          </m:oMath>
                        </m:oMathPara>
                      </a14:m>
                      <a:endParaRPr lang="en-GB" sz="1050" baseline="-25000" dirty="0"/>
                    </a:p>
                  </p:txBody>
                </p:sp>
              </mc:Choice>
              <mc:Fallback xmlns="">
                <p:sp>
                  <p:nvSpPr>
                    <p:cNvPr id="69" name="TextBox 68">
                      <a:extLst>
                        <a:ext uri="{FF2B5EF4-FFF2-40B4-BE49-F238E27FC236}">
                          <a16:creationId xmlns:a16="http://schemas.microsoft.com/office/drawing/2014/main" id="{649E11D7-C110-5C49-9159-606A20B6332F}"/>
                        </a:ext>
                      </a:extLst>
                    </p:cNvPr>
                    <p:cNvSpPr txBox="1">
                      <a:spLocks noRot="1" noChangeAspect="1" noMove="1" noResize="1" noEditPoints="1" noAdjustHandles="1" noChangeArrowheads="1" noChangeShapeType="1" noTextEdit="1"/>
                    </p:cNvSpPr>
                    <p:nvPr/>
                  </p:nvSpPr>
                  <p:spPr>
                    <a:xfrm>
                      <a:off x="2825197" y="2815033"/>
                      <a:ext cx="1898400" cy="321102"/>
                    </a:xfrm>
                    <a:prstGeom prst="ellipse">
                      <a:avLst/>
                    </a:prstGeom>
                    <a:blipFill>
                      <a:blip r:embed="rId5"/>
                      <a:stretch>
                        <a:fillRect/>
                      </a:stretch>
                    </a:blipFill>
                    <a:ln>
                      <a:solidFill>
                        <a:schemeClr val="tx1"/>
                      </a:solidFill>
                    </a:ln>
                  </p:spPr>
                  <p:txBody>
                    <a:bodyPr/>
                    <a:lstStyle/>
                    <a:p>
                      <a:r>
                        <a:rPr lang="en-GB">
                          <a:noFill/>
                        </a:rPr>
                        <a:t> </a:t>
                      </a:r>
                    </a:p>
                  </p:txBody>
                </p:sp>
              </mc:Fallback>
            </mc:AlternateContent>
            <p:cxnSp>
              <p:nvCxnSpPr>
                <p:cNvPr id="70" name="Straight Connector 69">
                  <a:extLst>
                    <a:ext uri="{FF2B5EF4-FFF2-40B4-BE49-F238E27FC236}">
                      <a16:creationId xmlns:a16="http://schemas.microsoft.com/office/drawing/2014/main" id="{50815F3E-41E5-C24D-85E9-1B33F2AA05CC}"/>
                    </a:ext>
                  </a:extLst>
                </p:cNvPr>
                <p:cNvCxnSpPr>
                  <a:cxnSpLocks/>
                  <a:stCxn id="69" idx="0"/>
                  <a:endCxn id="87" idx="2"/>
                </p:cNvCxnSpPr>
                <p:nvPr/>
              </p:nvCxnSpPr>
              <p:spPr>
                <a:xfrm flipV="1">
                  <a:off x="3774397" y="2575837"/>
                  <a:ext cx="1465"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F5AC6BC-148A-FA43-A291-F313AFB3B9D9}"/>
                    </a:ext>
                  </a:extLst>
                </p:cNvPr>
                <p:cNvCxnSpPr>
                  <a:cxnSpLocks/>
                  <a:stCxn id="87" idx="0"/>
                  <a:endCxn id="76" idx="4"/>
                </p:cNvCxnSpPr>
                <p:nvPr/>
              </p:nvCxnSpPr>
              <p:spPr>
                <a:xfrm flipH="1" flipV="1">
                  <a:off x="3774396" y="1813355"/>
                  <a:ext cx="1467" cy="614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B4183AC-5266-CD41-BEA0-37071E98CC38}"/>
                    </a:ext>
                  </a:extLst>
                </p:cNvPr>
                <p:cNvCxnSpPr>
                  <a:cxnSpLocks/>
                  <a:stCxn id="76" idx="4"/>
                  <a:endCxn id="91" idx="0"/>
                </p:cNvCxnSpPr>
                <p:nvPr/>
              </p:nvCxnSpPr>
              <p:spPr>
                <a:xfrm>
                  <a:off x="3774396" y="1813355"/>
                  <a:ext cx="1817918" cy="616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A6B4310-76EB-354D-91A7-EFA47BF3158C}"/>
                    </a:ext>
                  </a:extLst>
                </p:cNvPr>
                <p:cNvCxnSpPr>
                  <a:cxnSpLocks/>
                  <a:stCxn id="77" idx="0"/>
                  <a:endCxn id="91" idx="2"/>
                </p:cNvCxnSpPr>
                <p:nvPr/>
              </p:nvCxnSpPr>
              <p:spPr>
                <a:xfrm flipH="1" flipV="1">
                  <a:off x="5592314" y="2574040"/>
                  <a:ext cx="2" cy="2369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BC3B8A0-C78E-9945-A72B-264B5696B71A}"/>
                    </a:ext>
                  </a:extLst>
                </p:cNvPr>
                <p:cNvCxnSpPr>
                  <a:cxnSpLocks/>
                  <a:stCxn id="91" idx="0"/>
                  <a:endCxn id="75" idx="4"/>
                </p:cNvCxnSpPr>
                <p:nvPr/>
              </p:nvCxnSpPr>
              <p:spPr>
                <a:xfrm flipH="1" flipV="1">
                  <a:off x="5591289" y="2074240"/>
                  <a:ext cx="1025" cy="355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397B38D7-6526-F340-9322-776B16D5B7CE}"/>
                        </a:ext>
                      </a:extLst>
                    </p:cNvPr>
                    <p:cNvSpPr txBox="1"/>
                    <p:nvPr/>
                  </p:nvSpPr>
                  <p:spPr>
                    <a:xfrm>
                      <a:off x="4511289" y="1745573"/>
                      <a:ext cx="2160000" cy="32866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i="1">
                                        <a:latin typeface="Cambria Math" panose="02040503050406030204" pitchFamily="18" charset="0"/>
                                      </a:rPr>
                                      <m:t>𝑋</m:t>
                                    </m:r>
                                    <m:r>
                                      <a:rPr lang="de-DE" sz="1050" i="1">
                                        <a:latin typeface="Cambria Math" panose="02040503050406030204" pitchFamily="18" charset="0"/>
                                      </a:rPr>
                                      <m:t>,</m:t>
                                    </m:r>
                                    <m:r>
                                      <a:rPr lang="de-DE" sz="1050" i="1">
                                        <a:latin typeface="Cambria Math" panose="02040503050406030204" pitchFamily="18" charset="0"/>
                                      </a:rPr>
                                      <m:t>𝑀</m:t>
                                    </m:r>
                                  </m:e>
                                </m:d>
                              </m:e>
                              <m:sub>
                                <m:r>
                                  <a:rPr lang="de-DE" sz="1050" b="0" i="1" smtClean="0">
                                    <a:latin typeface="Cambria Math" panose="02040503050406030204" pitchFamily="18" charset="0"/>
                                  </a:rPr>
                                  <m:t>0</m:t>
                                </m:r>
                              </m:sub>
                            </m:sSub>
                          </m:oMath>
                        </m:oMathPara>
                      </a14:m>
                      <a:endParaRPr lang="en-GB" sz="1050" dirty="0"/>
                    </a:p>
                  </p:txBody>
                </p:sp>
              </mc:Choice>
              <mc:Fallback xmlns="">
                <p:sp>
                  <p:nvSpPr>
                    <p:cNvPr id="75" name="TextBox 74">
                      <a:extLst>
                        <a:ext uri="{FF2B5EF4-FFF2-40B4-BE49-F238E27FC236}">
                          <a16:creationId xmlns:a16="http://schemas.microsoft.com/office/drawing/2014/main" id="{397B38D7-6526-F340-9322-776B16D5B7CE}"/>
                        </a:ext>
                      </a:extLst>
                    </p:cNvPr>
                    <p:cNvSpPr txBox="1">
                      <a:spLocks noRot="1" noChangeAspect="1" noMove="1" noResize="1" noEditPoints="1" noAdjustHandles="1" noChangeArrowheads="1" noChangeShapeType="1" noTextEdit="1"/>
                    </p:cNvSpPr>
                    <p:nvPr/>
                  </p:nvSpPr>
                  <p:spPr>
                    <a:xfrm>
                      <a:off x="4511289" y="1745573"/>
                      <a:ext cx="2160000" cy="328667"/>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7D328E66-0E6C-F040-86F1-DE4464072DBE}"/>
                        </a:ext>
                      </a:extLst>
                    </p:cNvPr>
                    <p:cNvSpPr txBox="1"/>
                    <p:nvPr/>
                  </p:nvSpPr>
                  <p:spPr>
                    <a:xfrm>
                      <a:off x="3220515" y="1484687"/>
                      <a:ext cx="1107761" cy="32866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𝐸𝑝𝑖𝑑</m:t>
                                </m:r>
                              </m:e>
                              <m:sub>
                                <m:r>
                                  <a:rPr lang="de-DE" sz="1050" b="0" i="1" smtClean="0">
                                    <a:latin typeface="Cambria Math" panose="02040503050406030204" pitchFamily="18" charset="0"/>
                                  </a:rPr>
                                  <m:t>0</m:t>
                                </m:r>
                              </m:sub>
                            </m:sSub>
                          </m:oMath>
                        </m:oMathPara>
                      </a14:m>
                      <a:endParaRPr lang="en-GB" sz="1050" dirty="0"/>
                    </a:p>
                  </p:txBody>
                </p:sp>
              </mc:Choice>
              <mc:Fallback xmlns="">
                <p:sp>
                  <p:nvSpPr>
                    <p:cNvPr id="76" name="TextBox 75">
                      <a:extLst>
                        <a:ext uri="{FF2B5EF4-FFF2-40B4-BE49-F238E27FC236}">
                          <a16:creationId xmlns:a16="http://schemas.microsoft.com/office/drawing/2014/main" id="{7D328E66-0E6C-F040-86F1-DE4464072DBE}"/>
                        </a:ext>
                      </a:extLst>
                    </p:cNvPr>
                    <p:cNvSpPr txBox="1">
                      <a:spLocks noRot="1" noChangeAspect="1" noMove="1" noResize="1" noEditPoints="1" noAdjustHandles="1" noChangeArrowheads="1" noChangeShapeType="1" noTextEdit="1"/>
                    </p:cNvSpPr>
                    <p:nvPr/>
                  </p:nvSpPr>
                  <p:spPr>
                    <a:xfrm>
                      <a:off x="3220515" y="1484687"/>
                      <a:ext cx="1107761" cy="328667"/>
                    </a:xfrm>
                    <a:prstGeom prst="ellipse">
                      <a:avLst/>
                    </a:prstGeom>
                    <a:blipFill>
                      <a:blip r:embed="rId7"/>
                      <a:stretch>
                        <a:fillRect b="-526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ADB0B3E6-9063-9845-B61A-BEEA19F56EBA}"/>
                        </a:ext>
                      </a:extLst>
                    </p:cNvPr>
                    <p:cNvSpPr txBox="1"/>
                    <p:nvPr/>
                  </p:nvSpPr>
                  <p:spPr>
                    <a:xfrm>
                      <a:off x="4774386" y="2810988"/>
                      <a:ext cx="1635859" cy="3309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0</m:t>
                                </m:r>
                              </m:sub>
                            </m:sSub>
                          </m:oMath>
                        </m:oMathPara>
                      </a14:m>
                      <a:endParaRPr lang="en-GB" sz="1050" baseline="-25000" dirty="0"/>
                    </a:p>
                  </p:txBody>
                </p:sp>
              </mc:Choice>
              <mc:Fallback xmlns="">
                <p:sp>
                  <p:nvSpPr>
                    <p:cNvPr id="77" name="TextBox 76">
                      <a:extLst>
                        <a:ext uri="{FF2B5EF4-FFF2-40B4-BE49-F238E27FC236}">
                          <a16:creationId xmlns:a16="http://schemas.microsoft.com/office/drawing/2014/main" id="{ADB0B3E6-9063-9845-B61A-BEEA19F56EBA}"/>
                        </a:ext>
                      </a:extLst>
                    </p:cNvPr>
                    <p:cNvSpPr txBox="1">
                      <a:spLocks noRot="1" noChangeAspect="1" noMove="1" noResize="1" noEditPoints="1" noAdjustHandles="1" noChangeArrowheads="1" noChangeShapeType="1" noTextEdit="1"/>
                    </p:cNvSpPr>
                    <p:nvPr/>
                  </p:nvSpPr>
                  <p:spPr>
                    <a:xfrm>
                      <a:off x="4774386" y="2810988"/>
                      <a:ext cx="1635859" cy="330981"/>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78" name="Straight Connector 77">
                  <a:extLst>
                    <a:ext uri="{FF2B5EF4-FFF2-40B4-BE49-F238E27FC236}">
                      <a16:creationId xmlns:a16="http://schemas.microsoft.com/office/drawing/2014/main" id="{0B5AF3DF-83F2-0749-B0AD-BB9A7CA7E2FB}"/>
                    </a:ext>
                  </a:extLst>
                </p:cNvPr>
                <p:cNvCxnSpPr>
                  <a:cxnSpLocks/>
                  <a:stCxn id="87" idx="2"/>
                  <a:endCxn id="77" idx="0"/>
                </p:cNvCxnSpPr>
                <p:nvPr/>
              </p:nvCxnSpPr>
              <p:spPr>
                <a:xfrm>
                  <a:off x="3775862" y="2575837"/>
                  <a:ext cx="1816454"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1192AC74-A1A8-654E-A2B0-7289C68A00F3}"/>
                    </a:ext>
                  </a:extLst>
                </p:cNvPr>
                <p:cNvGrpSpPr/>
                <p:nvPr/>
              </p:nvGrpSpPr>
              <p:grpSpPr>
                <a:xfrm>
                  <a:off x="5481117" y="2316663"/>
                  <a:ext cx="541795" cy="304368"/>
                  <a:chOff x="5481117" y="2316663"/>
                  <a:chExt cx="541795" cy="304368"/>
                </a:xfrm>
              </p:grpSpPr>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F6F2347C-2FD1-DD4E-BCA4-9B1ED87893A1}"/>
                          </a:ext>
                        </a:extLst>
                      </p:cNvPr>
                      <p:cNvSpPr txBox="1"/>
                      <p:nvPr/>
                    </p:nvSpPr>
                    <p:spPr>
                      <a:xfrm>
                        <a:off x="5733850" y="2316663"/>
                        <a:ext cx="289062" cy="2395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0</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89" name="TextBox 88">
                        <a:extLst>
                          <a:ext uri="{FF2B5EF4-FFF2-40B4-BE49-F238E27FC236}">
                            <a16:creationId xmlns:a16="http://schemas.microsoft.com/office/drawing/2014/main" id="{F6F2347C-2FD1-DD4E-BCA4-9B1ED87893A1}"/>
                          </a:ext>
                        </a:extLst>
                      </p:cNvPr>
                      <p:cNvSpPr txBox="1">
                        <a:spLocks noRot="1" noChangeAspect="1" noMove="1" noResize="1" noEditPoints="1" noAdjustHandles="1" noChangeArrowheads="1" noChangeShapeType="1" noTextEdit="1"/>
                      </p:cNvSpPr>
                      <p:nvPr/>
                    </p:nvSpPr>
                    <p:spPr>
                      <a:xfrm>
                        <a:off x="5733850" y="2316663"/>
                        <a:ext cx="289062" cy="239574"/>
                      </a:xfrm>
                      <a:prstGeom prst="rect">
                        <a:avLst/>
                      </a:prstGeom>
                      <a:blipFill>
                        <a:blip r:embed="rId9"/>
                        <a:stretch>
                          <a:fillRect l="-13333" b="-23077"/>
                        </a:stretch>
                      </a:blipFill>
                    </p:spPr>
                    <p:txBody>
                      <a:bodyPr/>
                      <a:lstStyle/>
                      <a:p>
                        <a:r>
                          <a:rPr lang="en-GB">
                            <a:noFill/>
                          </a:rPr>
                          <a:t> </a:t>
                        </a:r>
                      </a:p>
                    </p:txBody>
                  </p:sp>
                </mc:Fallback>
              </mc:AlternateContent>
              <p:sp>
                <p:nvSpPr>
                  <p:cNvPr id="90" name="Rectangle 89">
                    <a:extLst>
                      <a:ext uri="{FF2B5EF4-FFF2-40B4-BE49-F238E27FC236}">
                        <a16:creationId xmlns:a16="http://schemas.microsoft.com/office/drawing/2014/main" id="{D0D0D1E9-E6E4-D74F-9BB0-D1D7A196B503}"/>
                      </a:ext>
                    </a:extLst>
                  </p:cNvPr>
                  <p:cNvSpPr/>
                  <p:nvPr/>
                </p:nvSpPr>
                <p:spPr>
                  <a:xfrm>
                    <a:off x="5481117" y="239123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91" name="Rectangle 90">
                    <a:extLst>
                      <a:ext uri="{FF2B5EF4-FFF2-40B4-BE49-F238E27FC236}">
                        <a16:creationId xmlns:a16="http://schemas.microsoft.com/office/drawing/2014/main" id="{64CCB7A6-224B-7345-BB68-8C22CFC99E7E}"/>
                      </a:ext>
                    </a:extLst>
                  </p:cNvPr>
                  <p:cNvSpPr/>
                  <p:nvPr/>
                </p:nvSpPr>
                <p:spPr>
                  <a:xfrm>
                    <a:off x="5520314" y="243003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92" name="Rectangle 91">
                    <a:extLst>
                      <a:ext uri="{FF2B5EF4-FFF2-40B4-BE49-F238E27FC236}">
                        <a16:creationId xmlns:a16="http://schemas.microsoft.com/office/drawing/2014/main" id="{FCB0FEF3-8D02-E24A-BE09-C2FBADE8D246}"/>
                      </a:ext>
                    </a:extLst>
                  </p:cNvPr>
                  <p:cNvSpPr/>
                  <p:nvPr/>
                </p:nvSpPr>
                <p:spPr>
                  <a:xfrm>
                    <a:off x="5562951" y="247703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80" name="Group 79">
                  <a:extLst>
                    <a:ext uri="{FF2B5EF4-FFF2-40B4-BE49-F238E27FC236}">
                      <a16:creationId xmlns:a16="http://schemas.microsoft.com/office/drawing/2014/main" id="{A000D829-68F7-F140-810E-527266433CD4}"/>
                    </a:ext>
                  </a:extLst>
                </p:cNvPr>
                <p:cNvGrpSpPr/>
                <p:nvPr/>
              </p:nvGrpSpPr>
              <p:grpSpPr>
                <a:xfrm>
                  <a:off x="3660955" y="2321376"/>
                  <a:ext cx="515059" cy="298747"/>
                  <a:chOff x="3660955" y="2321376"/>
                  <a:chExt cx="515059" cy="298747"/>
                </a:xfrm>
              </p:grpSpPr>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52E956D5-E255-1343-895D-DCF9740E6A26}"/>
                          </a:ext>
                        </a:extLst>
                      </p:cNvPr>
                      <p:cNvSpPr txBox="1"/>
                      <p:nvPr/>
                    </p:nvSpPr>
                    <p:spPr>
                      <a:xfrm>
                        <a:off x="3886951" y="2321376"/>
                        <a:ext cx="289063" cy="2383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0</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85" name="TextBox 84">
                        <a:extLst>
                          <a:ext uri="{FF2B5EF4-FFF2-40B4-BE49-F238E27FC236}">
                            <a16:creationId xmlns:a16="http://schemas.microsoft.com/office/drawing/2014/main" id="{52E956D5-E255-1343-895D-DCF9740E6A26}"/>
                          </a:ext>
                        </a:extLst>
                      </p:cNvPr>
                      <p:cNvSpPr txBox="1">
                        <a:spLocks noRot="1" noChangeAspect="1" noMove="1" noResize="1" noEditPoints="1" noAdjustHandles="1" noChangeArrowheads="1" noChangeShapeType="1" noTextEdit="1"/>
                      </p:cNvSpPr>
                      <p:nvPr/>
                    </p:nvSpPr>
                    <p:spPr>
                      <a:xfrm>
                        <a:off x="3886951" y="2321376"/>
                        <a:ext cx="289063" cy="238367"/>
                      </a:xfrm>
                      <a:prstGeom prst="rect">
                        <a:avLst/>
                      </a:prstGeom>
                      <a:blipFill>
                        <a:blip r:embed="rId10"/>
                        <a:stretch>
                          <a:fillRect l="-13333" b="-14286"/>
                        </a:stretch>
                      </a:blipFill>
                    </p:spPr>
                    <p:txBody>
                      <a:bodyPr/>
                      <a:lstStyle/>
                      <a:p>
                        <a:r>
                          <a:rPr lang="en-GB">
                            <a:noFill/>
                          </a:rPr>
                          <a:t> </a:t>
                        </a:r>
                      </a:p>
                    </p:txBody>
                  </p:sp>
                </mc:Fallback>
              </mc:AlternateContent>
              <p:sp>
                <p:nvSpPr>
                  <p:cNvPr id="86" name="Rectangle 85">
                    <a:extLst>
                      <a:ext uri="{FF2B5EF4-FFF2-40B4-BE49-F238E27FC236}">
                        <a16:creationId xmlns:a16="http://schemas.microsoft.com/office/drawing/2014/main" id="{82DA4FEF-6388-CF48-81AF-90F2ED186C5F}"/>
                      </a:ext>
                    </a:extLst>
                  </p:cNvPr>
                  <p:cNvSpPr/>
                  <p:nvPr/>
                </p:nvSpPr>
                <p:spPr>
                  <a:xfrm>
                    <a:off x="3660955" y="2385922"/>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87" name="Rectangle 86">
                    <a:extLst>
                      <a:ext uri="{FF2B5EF4-FFF2-40B4-BE49-F238E27FC236}">
                        <a16:creationId xmlns:a16="http://schemas.microsoft.com/office/drawing/2014/main" id="{516F163B-D351-EA44-9BAE-A7F5147A78A1}"/>
                      </a:ext>
                    </a:extLst>
                  </p:cNvPr>
                  <p:cNvSpPr/>
                  <p:nvPr/>
                </p:nvSpPr>
                <p:spPr>
                  <a:xfrm>
                    <a:off x="3702062" y="2428237"/>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88" name="Rectangle 87">
                    <a:extLst>
                      <a:ext uri="{FF2B5EF4-FFF2-40B4-BE49-F238E27FC236}">
                        <a16:creationId xmlns:a16="http://schemas.microsoft.com/office/drawing/2014/main" id="{6843690A-0CE7-504F-A047-FAC55D6AA5BA}"/>
                      </a:ext>
                    </a:extLst>
                  </p:cNvPr>
                  <p:cNvSpPr/>
                  <p:nvPr/>
                </p:nvSpPr>
                <p:spPr>
                  <a:xfrm>
                    <a:off x="3736941" y="247252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cxnSp>
              <p:nvCxnSpPr>
                <p:cNvPr id="81" name="Straight Connector 80">
                  <a:extLst>
                    <a:ext uri="{FF2B5EF4-FFF2-40B4-BE49-F238E27FC236}">
                      <a16:creationId xmlns:a16="http://schemas.microsoft.com/office/drawing/2014/main" id="{BD358572-7913-A745-8985-1B1C12732B3B}"/>
                    </a:ext>
                  </a:extLst>
                </p:cNvPr>
                <p:cNvCxnSpPr>
                  <a:cxnSpLocks/>
                  <a:stCxn id="76" idx="2"/>
                  <a:endCxn id="84" idx="3"/>
                </p:cNvCxnSpPr>
                <p:nvPr/>
              </p:nvCxnSpPr>
              <p:spPr>
                <a:xfrm flipH="1" flipV="1">
                  <a:off x="2897195" y="1648173"/>
                  <a:ext cx="323320" cy="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D199C923-27B7-C049-9B9A-4592A408CA24}"/>
                    </a:ext>
                  </a:extLst>
                </p:cNvPr>
                <p:cNvGrpSpPr/>
                <p:nvPr/>
              </p:nvGrpSpPr>
              <p:grpSpPr>
                <a:xfrm>
                  <a:off x="2426602" y="1478758"/>
                  <a:ext cx="470594" cy="241414"/>
                  <a:chOff x="2426602" y="1478758"/>
                  <a:chExt cx="470594" cy="241414"/>
                </a:xfrm>
              </p:grpSpPr>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616E3392-B23F-6947-B3DE-E6E6F3711B6E}"/>
                          </a:ext>
                        </a:extLst>
                      </p:cNvPr>
                      <p:cNvSpPr txBox="1"/>
                      <p:nvPr/>
                    </p:nvSpPr>
                    <p:spPr>
                      <a:xfrm>
                        <a:off x="2426602" y="1478758"/>
                        <a:ext cx="284328" cy="2379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0</m:t>
                                  </m:r>
                                </m:sub>
                                <m:sup>
                                  <m:r>
                                    <a:rPr lang="de-DE" sz="1050" b="0" i="1" smtClean="0">
                                      <a:latin typeface="Cambria Math" panose="02040503050406030204" pitchFamily="18" charset="0"/>
                                    </a:rPr>
                                    <m:t>1</m:t>
                                  </m:r>
                                </m:sup>
                              </m:sSubSup>
                            </m:oMath>
                          </m:oMathPara>
                        </a14:m>
                        <a:endParaRPr lang="en-GB" sz="1050" dirty="0"/>
                      </a:p>
                    </p:txBody>
                  </p:sp>
                </mc:Choice>
                <mc:Fallback xmlns="">
                  <p:sp>
                    <p:nvSpPr>
                      <p:cNvPr id="83" name="TextBox 82">
                        <a:extLst>
                          <a:ext uri="{FF2B5EF4-FFF2-40B4-BE49-F238E27FC236}">
                            <a16:creationId xmlns:a16="http://schemas.microsoft.com/office/drawing/2014/main" id="{616E3392-B23F-6947-B3DE-E6E6F3711B6E}"/>
                          </a:ext>
                        </a:extLst>
                      </p:cNvPr>
                      <p:cNvSpPr txBox="1">
                        <a:spLocks noRot="1" noChangeAspect="1" noMove="1" noResize="1" noEditPoints="1" noAdjustHandles="1" noChangeArrowheads="1" noChangeShapeType="1" noTextEdit="1"/>
                      </p:cNvSpPr>
                      <p:nvPr/>
                    </p:nvSpPr>
                    <p:spPr>
                      <a:xfrm>
                        <a:off x="2426602" y="1478758"/>
                        <a:ext cx="284328" cy="237904"/>
                      </a:xfrm>
                      <a:prstGeom prst="rect">
                        <a:avLst/>
                      </a:prstGeom>
                      <a:blipFill>
                        <a:blip r:embed="rId11"/>
                        <a:stretch>
                          <a:fillRect l="-14286" r="-7143" b="-21429"/>
                        </a:stretch>
                      </a:blipFill>
                    </p:spPr>
                    <p:txBody>
                      <a:bodyPr/>
                      <a:lstStyle/>
                      <a:p>
                        <a:r>
                          <a:rPr lang="en-GB">
                            <a:noFill/>
                          </a:rPr>
                          <a:t> </a:t>
                        </a:r>
                      </a:p>
                    </p:txBody>
                  </p:sp>
                </mc:Fallback>
              </mc:AlternateContent>
              <p:sp>
                <p:nvSpPr>
                  <p:cNvPr id="84" name="Rectangle 83">
                    <a:extLst>
                      <a:ext uri="{FF2B5EF4-FFF2-40B4-BE49-F238E27FC236}">
                        <a16:creationId xmlns:a16="http://schemas.microsoft.com/office/drawing/2014/main" id="{2361EFC6-3CED-ED4A-9DDA-6692B07C7D99}"/>
                      </a:ext>
                    </a:extLst>
                  </p:cNvPr>
                  <p:cNvSpPr/>
                  <p:nvPr/>
                </p:nvSpPr>
                <p:spPr>
                  <a:xfrm>
                    <a:off x="2753196" y="1576172"/>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grpSp>
        <p:grpSp>
          <p:nvGrpSpPr>
            <p:cNvPr id="32" name="Group 31">
              <a:extLst>
                <a:ext uri="{FF2B5EF4-FFF2-40B4-BE49-F238E27FC236}">
                  <a16:creationId xmlns:a16="http://schemas.microsoft.com/office/drawing/2014/main" id="{400E4E5D-7407-4B4E-9F68-0D6DEFF503CA}"/>
                </a:ext>
              </a:extLst>
            </p:cNvPr>
            <p:cNvGrpSpPr/>
            <p:nvPr/>
          </p:nvGrpSpPr>
          <p:grpSpPr>
            <a:xfrm>
              <a:off x="1321655" y="3982861"/>
              <a:ext cx="4205902" cy="1376055"/>
              <a:chOff x="2013718" y="4011645"/>
              <a:chExt cx="7197685" cy="2051697"/>
            </a:xfrm>
          </p:grpSpPr>
          <p:sp>
            <p:nvSpPr>
              <p:cNvPr id="34" name="Rectangle 33">
                <a:extLst>
                  <a:ext uri="{FF2B5EF4-FFF2-40B4-BE49-F238E27FC236}">
                    <a16:creationId xmlns:a16="http://schemas.microsoft.com/office/drawing/2014/main" id="{FF46D5BB-4DE6-D545-ABD6-179BCAFB3C63}"/>
                  </a:ext>
                </a:extLst>
              </p:cNvPr>
              <p:cNvSpPr/>
              <p:nvPr/>
            </p:nvSpPr>
            <p:spPr>
              <a:xfrm>
                <a:off x="4777190" y="4011645"/>
                <a:ext cx="4434213" cy="205169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grpSp>
            <p:nvGrpSpPr>
              <p:cNvPr id="35" name="Group 34">
                <a:extLst>
                  <a:ext uri="{FF2B5EF4-FFF2-40B4-BE49-F238E27FC236}">
                    <a16:creationId xmlns:a16="http://schemas.microsoft.com/office/drawing/2014/main" id="{2A7D3544-205A-7B40-A11C-5E210967BB38}"/>
                  </a:ext>
                </a:extLst>
              </p:cNvPr>
              <p:cNvGrpSpPr/>
              <p:nvPr/>
            </p:nvGrpSpPr>
            <p:grpSpPr>
              <a:xfrm>
                <a:off x="2013718" y="4011645"/>
                <a:ext cx="6759261" cy="1914702"/>
                <a:chOff x="2013718" y="4011645"/>
                <a:chExt cx="6759261" cy="1914702"/>
              </a:xfrm>
            </p:grpSpPr>
            <p:cxnSp>
              <p:nvCxnSpPr>
                <p:cNvPr id="38" name="Straight Connector 37">
                  <a:extLst>
                    <a:ext uri="{FF2B5EF4-FFF2-40B4-BE49-F238E27FC236}">
                      <a16:creationId xmlns:a16="http://schemas.microsoft.com/office/drawing/2014/main" id="{629A6B76-7682-BE4E-BB67-F88A90C717D8}"/>
                    </a:ext>
                  </a:extLst>
                </p:cNvPr>
                <p:cNvCxnSpPr>
                  <a:cxnSpLocks/>
                  <a:stCxn id="76" idx="6"/>
                  <a:endCxn id="56" idx="1"/>
                </p:cNvCxnSpPr>
                <p:nvPr/>
              </p:nvCxnSpPr>
              <p:spPr>
                <a:xfrm flipV="1">
                  <a:off x="2013718" y="4432644"/>
                  <a:ext cx="2687285" cy="4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D3AFA6B-843D-B54C-B47B-2742E2F9FD13}"/>
                    </a:ext>
                  </a:extLst>
                </p:cNvPr>
                <p:cNvCxnSpPr>
                  <a:cxnSpLocks/>
                  <a:stCxn id="56" idx="3"/>
                  <a:endCxn id="48" idx="2"/>
                </p:cNvCxnSpPr>
                <p:nvPr/>
              </p:nvCxnSpPr>
              <p:spPr>
                <a:xfrm>
                  <a:off x="4845003" y="4432644"/>
                  <a:ext cx="477201" cy="4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23B14E0-7694-B54A-BF50-A36034B897CE}"/>
                    </a:ext>
                  </a:extLst>
                </p:cNvPr>
                <p:cNvCxnSpPr>
                  <a:cxnSpLocks/>
                  <a:stCxn id="77" idx="6"/>
                  <a:endCxn id="56" idx="2"/>
                </p:cNvCxnSpPr>
                <p:nvPr/>
              </p:nvCxnSpPr>
              <p:spPr>
                <a:xfrm flipV="1">
                  <a:off x="4095684" y="4504642"/>
                  <a:ext cx="677319" cy="1260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5C9B048-B87B-064F-B43A-44F23B9C3499}"/>
                        </a:ext>
                      </a:extLst>
                    </p:cNvPr>
                    <p:cNvSpPr txBox="1"/>
                    <p:nvPr/>
                  </p:nvSpPr>
                  <p:spPr>
                    <a:xfrm>
                      <a:off x="4926886" y="5599411"/>
                      <a:ext cx="1898398" cy="321102"/>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1</m:t>
                                </m:r>
                              </m:sub>
                            </m:sSub>
                          </m:oMath>
                        </m:oMathPara>
                      </a14:m>
                      <a:endParaRPr lang="en-GB" sz="1050" baseline="-25000" dirty="0"/>
                    </a:p>
                  </p:txBody>
                </p:sp>
              </mc:Choice>
              <mc:Fallback xmlns="">
                <p:sp>
                  <p:nvSpPr>
                    <p:cNvPr id="41" name="TextBox 40">
                      <a:extLst>
                        <a:ext uri="{FF2B5EF4-FFF2-40B4-BE49-F238E27FC236}">
                          <a16:creationId xmlns:a16="http://schemas.microsoft.com/office/drawing/2014/main" id="{05C9B048-B87B-064F-B43A-44F23B9C3499}"/>
                        </a:ext>
                      </a:extLst>
                    </p:cNvPr>
                    <p:cNvSpPr txBox="1">
                      <a:spLocks noRot="1" noChangeAspect="1" noMove="1" noResize="1" noEditPoints="1" noAdjustHandles="1" noChangeArrowheads="1" noChangeShapeType="1" noTextEdit="1"/>
                    </p:cNvSpPr>
                    <p:nvPr/>
                  </p:nvSpPr>
                  <p:spPr>
                    <a:xfrm>
                      <a:off x="4926886" y="5599411"/>
                      <a:ext cx="1898398" cy="321102"/>
                    </a:xfrm>
                    <a:prstGeom prst="ellipse">
                      <a:avLst/>
                    </a:prstGeom>
                    <a:blipFill>
                      <a:blip r:embed="rId12"/>
                      <a:stretch>
                        <a:fillRect/>
                      </a:stretch>
                    </a:blipFill>
                    <a:ln>
                      <a:solidFill>
                        <a:schemeClr val="tx1"/>
                      </a:solidFill>
                    </a:ln>
                  </p:spPr>
                  <p:txBody>
                    <a:bodyPr/>
                    <a:lstStyle/>
                    <a:p>
                      <a:r>
                        <a:rPr lang="en-GB">
                          <a:noFill/>
                        </a:rPr>
                        <a:t> </a:t>
                      </a:r>
                    </a:p>
                  </p:txBody>
                </p:sp>
              </mc:Fallback>
            </mc:AlternateContent>
            <p:cxnSp>
              <p:nvCxnSpPr>
                <p:cNvPr id="42" name="Straight Connector 41">
                  <a:extLst>
                    <a:ext uri="{FF2B5EF4-FFF2-40B4-BE49-F238E27FC236}">
                      <a16:creationId xmlns:a16="http://schemas.microsoft.com/office/drawing/2014/main" id="{6FD4FB54-3DBE-114C-BC15-148C2F11AEAA}"/>
                    </a:ext>
                  </a:extLst>
                </p:cNvPr>
                <p:cNvCxnSpPr>
                  <a:cxnSpLocks/>
                  <a:stCxn id="41" idx="0"/>
                  <a:endCxn id="60" idx="2"/>
                </p:cNvCxnSpPr>
                <p:nvPr/>
              </p:nvCxnSpPr>
              <p:spPr>
                <a:xfrm flipV="1">
                  <a:off x="5876086" y="5360213"/>
                  <a:ext cx="1465" cy="2391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2999D8A-D318-E847-8261-A6A9FFE8B3ED}"/>
                    </a:ext>
                  </a:extLst>
                </p:cNvPr>
                <p:cNvCxnSpPr>
                  <a:cxnSpLocks/>
                  <a:stCxn id="60" idx="0"/>
                  <a:endCxn id="48" idx="4"/>
                </p:cNvCxnSpPr>
                <p:nvPr/>
              </p:nvCxnSpPr>
              <p:spPr>
                <a:xfrm flipH="1" flipV="1">
                  <a:off x="5876084" y="4601696"/>
                  <a:ext cx="1468" cy="6109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8133071-EF74-B040-B846-7D726A42DE6F}"/>
                    </a:ext>
                  </a:extLst>
                </p:cNvPr>
                <p:cNvCxnSpPr>
                  <a:cxnSpLocks/>
                  <a:stCxn id="48" idx="4"/>
                  <a:endCxn id="64" idx="0"/>
                </p:cNvCxnSpPr>
                <p:nvPr/>
              </p:nvCxnSpPr>
              <p:spPr>
                <a:xfrm>
                  <a:off x="5876084" y="4601696"/>
                  <a:ext cx="1817921" cy="612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FF51303-A0E2-BE49-A20F-32A97DD55E70}"/>
                    </a:ext>
                  </a:extLst>
                </p:cNvPr>
                <p:cNvCxnSpPr>
                  <a:cxnSpLocks/>
                  <a:stCxn id="49" idx="0"/>
                  <a:endCxn id="64" idx="2"/>
                </p:cNvCxnSpPr>
                <p:nvPr/>
              </p:nvCxnSpPr>
              <p:spPr>
                <a:xfrm flipV="1">
                  <a:off x="7694004" y="5358414"/>
                  <a:ext cx="0" cy="2369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5811A5B-E033-EF46-95E0-3640969A2E09}"/>
                    </a:ext>
                  </a:extLst>
                </p:cNvPr>
                <p:cNvCxnSpPr>
                  <a:cxnSpLocks/>
                  <a:stCxn id="64" idx="0"/>
                  <a:endCxn id="47" idx="4"/>
                </p:cNvCxnSpPr>
                <p:nvPr/>
              </p:nvCxnSpPr>
              <p:spPr>
                <a:xfrm flipH="1" flipV="1">
                  <a:off x="7692979" y="4858617"/>
                  <a:ext cx="1025" cy="3557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AE07EB4-606B-0B43-A5B2-F0F046FD9491}"/>
                        </a:ext>
                      </a:extLst>
                    </p:cNvPr>
                    <p:cNvSpPr txBox="1"/>
                    <p:nvPr/>
                  </p:nvSpPr>
                  <p:spPr>
                    <a:xfrm>
                      <a:off x="6612979" y="4529950"/>
                      <a:ext cx="2160000" cy="32866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i="1">
                                        <a:latin typeface="Cambria Math" panose="02040503050406030204" pitchFamily="18" charset="0"/>
                                      </a:rPr>
                                      <m:t>𝑋</m:t>
                                    </m:r>
                                    <m:r>
                                      <a:rPr lang="de-DE" sz="1050" i="1">
                                        <a:latin typeface="Cambria Math" panose="02040503050406030204" pitchFamily="18" charset="0"/>
                                      </a:rPr>
                                      <m:t>,</m:t>
                                    </m:r>
                                    <m:r>
                                      <a:rPr lang="de-DE" sz="1050" i="1">
                                        <a:latin typeface="Cambria Math" panose="02040503050406030204" pitchFamily="18" charset="0"/>
                                      </a:rPr>
                                      <m:t>𝑀</m:t>
                                    </m:r>
                                  </m:e>
                                </m:d>
                              </m:e>
                              <m:sub>
                                <m:r>
                                  <a:rPr lang="de-DE" sz="1050" b="0" i="1" smtClean="0">
                                    <a:latin typeface="Cambria Math" panose="02040503050406030204" pitchFamily="18" charset="0"/>
                                  </a:rPr>
                                  <m:t>1</m:t>
                                </m:r>
                              </m:sub>
                            </m:sSub>
                          </m:oMath>
                        </m:oMathPara>
                      </a14:m>
                      <a:endParaRPr lang="en-GB" sz="1050" dirty="0"/>
                    </a:p>
                  </p:txBody>
                </p:sp>
              </mc:Choice>
              <mc:Fallback xmlns="">
                <p:sp>
                  <p:nvSpPr>
                    <p:cNvPr id="47" name="TextBox 46">
                      <a:extLst>
                        <a:ext uri="{FF2B5EF4-FFF2-40B4-BE49-F238E27FC236}">
                          <a16:creationId xmlns:a16="http://schemas.microsoft.com/office/drawing/2014/main" id="{1AE07EB4-606B-0B43-A5B2-F0F046FD9491}"/>
                        </a:ext>
                      </a:extLst>
                    </p:cNvPr>
                    <p:cNvSpPr txBox="1">
                      <a:spLocks noRot="1" noChangeAspect="1" noMove="1" noResize="1" noEditPoints="1" noAdjustHandles="1" noChangeArrowheads="1" noChangeShapeType="1" noTextEdit="1"/>
                    </p:cNvSpPr>
                    <p:nvPr/>
                  </p:nvSpPr>
                  <p:spPr>
                    <a:xfrm>
                      <a:off x="6612979" y="4529950"/>
                      <a:ext cx="2160000" cy="328667"/>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8A93688A-E59E-8A4F-ACF1-BCFF0CCB7485}"/>
                        </a:ext>
                      </a:extLst>
                    </p:cNvPr>
                    <p:cNvSpPr txBox="1"/>
                    <p:nvPr/>
                  </p:nvSpPr>
                  <p:spPr>
                    <a:xfrm>
                      <a:off x="5322203" y="4273029"/>
                      <a:ext cx="1107759" cy="32866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𝐸𝑝𝑖𝑑</m:t>
                                </m:r>
                              </m:e>
                              <m:sub>
                                <m:r>
                                  <a:rPr lang="de-DE" sz="1050" b="0" i="1" smtClean="0">
                                    <a:latin typeface="Cambria Math" panose="02040503050406030204" pitchFamily="18" charset="0"/>
                                  </a:rPr>
                                  <m:t>1</m:t>
                                </m:r>
                              </m:sub>
                            </m:sSub>
                          </m:oMath>
                        </m:oMathPara>
                      </a14:m>
                      <a:endParaRPr lang="en-GB" sz="1050" dirty="0"/>
                    </a:p>
                  </p:txBody>
                </p:sp>
              </mc:Choice>
              <mc:Fallback xmlns="">
                <p:sp>
                  <p:nvSpPr>
                    <p:cNvPr id="48" name="TextBox 47">
                      <a:extLst>
                        <a:ext uri="{FF2B5EF4-FFF2-40B4-BE49-F238E27FC236}">
                          <a16:creationId xmlns:a16="http://schemas.microsoft.com/office/drawing/2014/main" id="{8A93688A-E59E-8A4F-ACF1-BCFF0CCB7485}"/>
                        </a:ext>
                      </a:extLst>
                    </p:cNvPr>
                    <p:cNvSpPr txBox="1">
                      <a:spLocks noRot="1" noChangeAspect="1" noMove="1" noResize="1" noEditPoints="1" noAdjustHandles="1" noChangeArrowheads="1" noChangeShapeType="1" noTextEdit="1"/>
                    </p:cNvSpPr>
                    <p:nvPr/>
                  </p:nvSpPr>
                  <p:spPr>
                    <a:xfrm>
                      <a:off x="5322203" y="4273029"/>
                      <a:ext cx="1107759" cy="328667"/>
                    </a:xfrm>
                    <a:prstGeom prst="ellipse">
                      <a:avLst/>
                    </a:prstGeom>
                    <a:blipFill>
                      <a:blip r:embed="rId14"/>
                      <a:stretch>
                        <a:fillRect b="-526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20D1E56C-A191-A847-9AED-CCF40CD28637}"/>
                        </a:ext>
                      </a:extLst>
                    </p:cNvPr>
                    <p:cNvSpPr txBox="1"/>
                    <p:nvPr/>
                  </p:nvSpPr>
                  <p:spPr>
                    <a:xfrm>
                      <a:off x="6876074" y="5595366"/>
                      <a:ext cx="1635858" cy="3309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1</m:t>
                                </m:r>
                              </m:sub>
                            </m:sSub>
                          </m:oMath>
                        </m:oMathPara>
                      </a14:m>
                      <a:endParaRPr lang="en-GB" sz="1050" baseline="-25000" dirty="0"/>
                    </a:p>
                  </p:txBody>
                </p:sp>
              </mc:Choice>
              <mc:Fallback xmlns="">
                <p:sp>
                  <p:nvSpPr>
                    <p:cNvPr id="49" name="TextBox 48">
                      <a:extLst>
                        <a:ext uri="{FF2B5EF4-FFF2-40B4-BE49-F238E27FC236}">
                          <a16:creationId xmlns:a16="http://schemas.microsoft.com/office/drawing/2014/main" id="{20D1E56C-A191-A847-9AED-CCF40CD28637}"/>
                        </a:ext>
                      </a:extLst>
                    </p:cNvPr>
                    <p:cNvSpPr txBox="1">
                      <a:spLocks noRot="1" noChangeAspect="1" noMove="1" noResize="1" noEditPoints="1" noAdjustHandles="1" noChangeArrowheads="1" noChangeShapeType="1" noTextEdit="1"/>
                    </p:cNvSpPr>
                    <p:nvPr/>
                  </p:nvSpPr>
                  <p:spPr>
                    <a:xfrm>
                      <a:off x="6876074" y="5595366"/>
                      <a:ext cx="1635858" cy="330981"/>
                    </a:xfrm>
                    <a:prstGeom prst="ellipse">
                      <a:avLst/>
                    </a:prstGeom>
                    <a:blipFill>
                      <a:blip r:embed="rId15"/>
                      <a:stretch>
                        <a:fillRect/>
                      </a:stretch>
                    </a:blipFill>
                    <a:ln>
                      <a:solidFill>
                        <a:schemeClr val="tx1"/>
                      </a:solidFill>
                    </a:ln>
                  </p:spPr>
                  <p:txBody>
                    <a:bodyPr/>
                    <a:lstStyle/>
                    <a:p>
                      <a:r>
                        <a:rPr lang="en-GB">
                          <a:noFill/>
                        </a:rPr>
                        <a:t> </a:t>
                      </a:r>
                    </a:p>
                  </p:txBody>
                </p:sp>
              </mc:Fallback>
            </mc:AlternateContent>
            <p:cxnSp>
              <p:nvCxnSpPr>
                <p:cNvPr id="50" name="Straight Connector 49">
                  <a:extLst>
                    <a:ext uri="{FF2B5EF4-FFF2-40B4-BE49-F238E27FC236}">
                      <a16:creationId xmlns:a16="http://schemas.microsoft.com/office/drawing/2014/main" id="{F453D7FE-BC11-3A4E-BF03-BAE2D2295EF0}"/>
                    </a:ext>
                  </a:extLst>
                </p:cNvPr>
                <p:cNvCxnSpPr>
                  <a:cxnSpLocks/>
                  <a:stCxn id="60" idx="2"/>
                  <a:endCxn id="49" idx="0"/>
                </p:cNvCxnSpPr>
                <p:nvPr/>
              </p:nvCxnSpPr>
              <p:spPr>
                <a:xfrm>
                  <a:off x="5877553" y="5360215"/>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D6FBA868-726A-2648-822B-1BF8C6AC5E2D}"/>
                    </a:ext>
                  </a:extLst>
                </p:cNvPr>
                <p:cNvGrpSpPr/>
                <p:nvPr/>
              </p:nvGrpSpPr>
              <p:grpSpPr>
                <a:xfrm>
                  <a:off x="7582807" y="5109656"/>
                  <a:ext cx="549185" cy="295752"/>
                  <a:chOff x="3231123" y="4642445"/>
                  <a:chExt cx="549185" cy="295752"/>
                </a:xfrm>
              </p:grpSpPr>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6B64A9B5-C1BA-4141-AD58-6E2484C98E8D}"/>
                          </a:ext>
                        </a:extLst>
                      </p:cNvPr>
                      <p:cNvSpPr txBox="1"/>
                      <p:nvPr/>
                    </p:nvSpPr>
                    <p:spPr>
                      <a:xfrm>
                        <a:off x="3491245" y="4642445"/>
                        <a:ext cx="289063" cy="2365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62" name="TextBox 61">
                        <a:extLst>
                          <a:ext uri="{FF2B5EF4-FFF2-40B4-BE49-F238E27FC236}">
                            <a16:creationId xmlns:a16="http://schemas.microsoft.com/office/drawing/2014/main" id="{6B64A9B5-C1BA-4141-AD58-6E2484C98E8D}"/>
                          </a:ext>
                        </a:extLst>
                      </p:cNvPr>
                      <p:cNvSpPr txBox="1">
                        <a:spLocks noRot="1" noChangeAspect="1" noMove="1" noResize="1" noEditPoints="1" noAdjustHandles="1" noChangeArrowheads="1" noChangeShapeType="1" noTextEdit="1"/>
                      </p:cNvSpPr>
                      <p:nvPr/>
                    </p:nvSpPr>
                    <p:spPr>
                      <a:xfrm>
                        <a:off x="3491245" y="4642445"/>
                        <a:ext cx="289063" cy="236511"/>
                      </a:xfrm>
                      <a:prstGeom prst="rect">
                        <a:avLst/>
                      </a:prstGeom>
                      <a:blipFill>
                        <a:blip r:embed="rId16"/>
                        <a:stretch>
                          <a:fillRect l="-14286" r="-7143" b="-23077"/>
                        </a:stretch>
                      </a:blipFill>
                    </p:spPr>
                    <p:txBody>
                      <a:bodyPr/>
                      <a:lstStyle/>
                      <a:p>
                        <a:r>
                          <a:rPr lang="en-GB">
                            <a:noFill/>
                          </a:rPr>
                          <a:t> </a:t>
                        </a:r>
                      </a:p>
                    </p:txBody>
                  </p:sp>
                </mc:Fallback>
              </mc:AlternateContent>
              <p:sp>
                <p:nvSpPr>
                  <p:cNvPr id="63" name="Rectangle 62">
                    <a:extLst>
                      <a:ext uri="{FF2B5EF4-FFF2-40B4-BE49-F238E27FC236}">
                        <a16:creationId xmlns:a16="http://schemas.microsoft.com/office/drawing/2014/main" id="{F2684D01-7C2B-7346-9524-C8ECCAD9E8F6}"/>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4" name="Rectangle 63">
                    <a:extLst>
                      <a:ext uri="{FF2B5EF4-FFF2-40B4-BE49-F238E27FC236}">
                        <a16:creationId xmlns:a16="http://schemas.microsoft.com/office/drawing/2014/main" id="{20638CA0-AB34-0340-8D83-C5ECDB2F89BF}"/>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5" name="Rectangle 64">
                    <a:extLst>
                      <a:ext uri="{FF2B5EF4-FFF2-40B4-BE49-F238E27FC236}">
                        <a16:creationId xmlns:a16="http://schemas.microsoft.com/office/drawing/2014/main" id="{33BB7E5B-2351-E540-AFCE-808D3286D174}"/>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52" name="Group 51">
                  <a:extLst>
                    <a:ext uri="{FF2B5EF4-FFF2-40B4-BE49-F238E27FC236}">
                      <a16:creationId xmlns:a16="http://schemas.microsoft.com/office/drawing/2014/main" id="{5B56AA5B-3A9B-0548-8D12-ABC1DE568812}"/>
                    </a:ext>
                  </a:extLst>
                </p:cNvPr>
                <p:cNvGrpSpPr/>
                <p:nvPr/>
              </p:nvGrpSpPr>
              <p:grpSpPr>
                <a:xfrm>
                  <a:off x="5762645" y="5105753"/>
                  <a:ext cx="515059" cy="298747"/>
                  <a:chOff x="1006826" y="4638542"/>
                  <a:chExt cx="515059" cy="298747"/>
                </a:xfrm>
              </p:grpSpPr>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D202634-5829-B240-8933-302C206F7EA9}"/>
                          </a:ext>
                        </a:extLst>
                      </p:cNvPr>
                      <p:cNvSpPr txBox="1"/>
                      <p:nvPr/>
                    </p:nvSpPr>
                    <p:spPr>
                      <a:xfrm>
                        <a:off x="1232822" y="4638542"/>
                        <a:ext cx="289063" cy="2353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58" name="TextBox 57">
                        <a:extLst>
                          <a:ext uri="{FF2B5EF4-FFF2-40B4-BE49-F238E27FC236}">
                            <a16:creationId xmlns:a16="http://schemas.microsoft.com/office/drawing/2014/main" id="{8D202634-5829-B240-8933-302C206F7EA9}"/>
                          </a:ext>
                        </a:extLst>
                      </p:cNvPr>
                      <p:cNvSpPr txBox="1">
                        <a:spLocks noRot="1" noChangeAspect="1" noMove="1" noResize="1" noEditPoints="1" noAdjustHandles="1" noChangeArrowheads="1" noChangeShapeType="1" noTextEdit="1"/>
                      </p:cNvSpPr>
                      <p:nvPr/>
                    </p:nvSpPr>
                    <p:spPr>
                      <a:xfrm>
                        <a:off x="1232822" y="4638542"/>
                        <a:ext cx="289063" cy="235306"/>
                      </a:xfrm>
                      <a:prstGeom prst="rect">
                        <a:avLst/>
                      </a:prstGeom>
                      <a:blipFill>
                        <a:blip r:embed="rId17"/>
                        <a:stretch>
                          <a:fillRect l="-21429" r="-7143" b="-23077"/>
                        </a:stretch>
                      </a:blipFill>
                    </p:spPr>
                    <p:txBody>
                      <a:bodyPr/>
                      <a:lstStyle/>
                      <a:p>
                        <a:r>
                          <a:rPr lang="en-GB">
                            <a:noFill/>
                          </a:rPr>
                          <a:t> </a:t>
                        </a:r>
                      </a:p>
                    </p:txBody>
                  </p:sp>
                </mc:Fallback>
              </mc:AlternateContent>
              <p:sp>
                <p:nvSpPr>
                  <p:cNvPr id="59" name="Rectangle 58">
                    <a:extLst>
                      <a:ext uri="{FF2B5EF4-FFF2-40B4-BE49-F238E27FC236}">
                        <a16:creationId xmlns:a16="http://schemas.microsoft.com/office/drawing/2014/main" id="{D7C6426C-C388-BA48-BA7D-67ABB4767BEF}"/>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60" name="Rectangle 59">
                    <a:extLst>
                      <a:ext uri="{FF2B5EF4-FFF2-40B4-BE49-F238E27FC236}">
                        <a16:creationId xmlns:a16="http://schemas.microsoft.com/office/drawing/2014/main" id="{22C66350-3AA1-D747-9467-69078DAFBC11}"/>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61" name="Rectangle 60">
                    <a:extLst>
                      <a:ext uri="{FF2B5EF4-FFF2-40B4-BE49-F238E27FC236}">
                        <a16:creationId xmlns:a16="http://schemas.microsoft.com/office/drawing/2014/main" id="{15F7D1E9-7433-AD4F-B031-8CF5969ED485}"/>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53" name="Group 52">
                  <a:extLst>
                    <a:ext uri="{FF2B5EF4-FFF2-40B4-BE49-F238E27FC236}">
                      <a16:creationId xmlns:a16="http://schemas.microsoft.com/office/drawing/2014/main" id="{624D0E61-C677-CE4E-AE27-E6E39B507BB1}"/>
                    </a:ext>
                  </a:extLst>
                </p:cNvPr>
                <p:cNvGrpSpPr/>
                <p:nvPr/>
              </p:nvGrpSpPr>
              <p:grpSpPr>
                <a:xfrm>
                  <a:off x="4651584" y="4011645"/>
                  <a:ext cx="305892" cy="529611"/>
                  <a:chOff x="4651584" y="4011645"/>
                  <a:chExt cx="305892" cy="529611"/>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84AD4A0-FEB8-1749-88D3-9B27D41D782C}"/>
                          </a:ext>
                        </a:extLst>
                      </p:cNvPr>
                      <p:cNvSpPr txBox="1"/>
                      <p:nvPr/>
                    </p:nvSpPr>
                    <p:spPr>
                      <a:xfrm>
                        <a:off x="4651584" y="4011645"/>
                        <a:ext cx="305892" cy="2337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de-DE" sz="1050" b="0" i="1" smtClean="0">
                                      <a:latin typeface="Cambria Math" panose="02040503050406030204" pitchFamily="18" charset="0"/>
                                    </a:rPr>
                                    <m:t>𝑔</m:t>
                                  </m:r>
                                </m:e>
                                <m:sup>
                                  <m:r>
                                    <a:rPr lang="de-DE" sz="1050" b="0" i="1" smtClean="0">
                                      <a:latin typeface="Cambria Math" panose="02040503050406030204" pitchFamily="18" charset="0"/>
                                    </a:rPr>
                                    <m:t>𝐸</m:t>
                                  </m:r>
                                </m:sup>
                              </m:sSup>
                            </m:oMath>
                          </m:oMathPara>
                        </a14:m>
                        <a:endParaRPr lang="en-GB" sz="1050" dirty="0"/>
                      </a:p>
                    </p:txBody>
                  </p:sp>
                </mc:Choice>
                <mc:Fallback xmlns="">
                  <p:sp>
                    <p:nvSpPr>
                      <p:cNvPr id="54" name="TextBox 53">
                        <a:extLst>
                          <a:ext uri="{FF2B5EF4-FFF2-40B4-BE49-F238E27FC236}">
                            <a16:creationId xmlns:a16="http://schemas.microsoft.com/office/drawing/2014/main" id="{084AD4A0-FEB8-1749-88D3-9B27D41D782C}"/>
                          </a:ext>
                        </a:extLst>
                      </p:cNvPr>
                      <p:cNvSpPr txBox="1">
                        <a:spLocks noRot="1" noChangeAspect="1" noMove="1" noResize="1" noEditPoints="1" noAdjustHandles="1" noChangeArrowheads="1" noChangeShapeType="1" noTextEdit="1"/>
                      </p:cNvSpPr>
                      <p:nvPr/>
                    </p:nvSpPr>
                    <p:spPr>
                      <a:xfrm>
                        <a:off x="4651584" y="4011645"/>
                        <a:ext cx="305892" cy="233729"/>
                      </a:xfrm>
                      <a:prstGeom prst="rect">
                        <a:avLst/>
                      </a:prstGeom>
                      <a:blipFill>
                        <a:blip r:embed="rId18"/>
                        <a:stretch>
                          <a:fillRect l="-13333" r="-6667" b="-23077"/>
                        </a:stretch>
                      </a:blipFill>
                    </p:spPr>
                    <p:txBody>
                      <a:bodyPr/>
                      <a:lstStyle/>
                      <a:p>
                        <a:r>
                          <a:rPr lang="en-GB">
                            <a:noFill/>
                          </a:rPr>
                          <a:t> </a:t>
                        </a:r>
                      </a:p>
                    </p:txBody>
                  </p:sp>
                </mc:Fallback>
              </mc:AlternateContent>
              <p:sp>
                <p:nvSpPr>
                  <p:cNvPr id="55" name="Rectangle 54">
                    <a:extLst>
                      <a:ext uri="{FF2B5EF4-FFF2-40B4-BE49-F238E27FC236}">
                        <a16:creationId xmlns:a16="http://schemas.microsoft.com/office/drawing/2014/main" id="{2B334579-12DE-CE4C-B81E-0CAA1842F6AA}"/>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56" name="Rectangle 55">
                    <a:extLst>
                      <a:ext uri="{FF2B5EF4-FFF2-40B4-BE49-F238E27FC236}">
                        <a16:creationId xmlns:a16="http://schemas.microsoft.com/office/drawing/2014/main" id="{7ACA0FCC-A001-D843-A776-2F3B95FF8B0C}"/>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57" name="Rectangle 56">
                    <a:extLst>
                      <a:ext uri="{FF2B5EF4-FFF2-40B4-BE49-F238E27FC236}">
                        <a16:creationId xmlns:a16="http://schemas.microsoft.com/office/drawing/2014/main" id="{B311523A-AFA7-0149-B67F-A635A1B99032}"/>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grpSp>
        <p:grpSp>
          <p:nvGrpSpPr>
            <p:cNvPr id="122" name="Group 121">
              <a:extLst>
                <a:ext uri="{FF2B5EF4-FFF2-40B4-BE49-F238E27FC236}">
                  <a16:creationId xmlns:a16="http://schemas.microsoft.com/office/drawing/2014/main" id="{DDC855E3-255D-B04B-9090-3043E8176D85}"/>
                </a:ext>
              </a:extLst>
            </p:cNvPr>
            <p:cNvGrpSpPr/>
            <p:nvPr/>
          </p:nvGrpSpPr>
          <p:grpSpPr>
            <a:xfrm>
              <a:off x="3902800" y="3982205"/>
              <a:ext cx="3962030" cy="1376055"/>
              <a:chOff x="2013718" y="4011645"/>
              <a:chExt cx="6780340" cy="2051697"/>
            </a:xfrm>
          </p:grpSpPr>
          <p:sp>
            <p:nvSpPr>
              <p:cNvPr id="123" name="Rectangle 122">
                <a:extLst>
                  <a:ext uri="{FF2B5EF4-FFF2-40B4-BE49-F238E27FC236}">
                    <a16:creationId xmlns:a16="http://schemas.microsoft.com/office/drawing/2014/main" id="{32E1FD87-F00A-0E42-BFAC-4BB557B01F0A}"/>
                  </a:ext>
                </a:extLst>
              </p:cNvPr>
              <p:cNvSpPr/>
              <p:nvPr/>
            </p:nvSpPr>
            <p:spPr>
              <a:xfrm>
                <a:off x="4777191" y="4011645"/>
                <a:ext cx="4016867" cy="205169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dirty="0"/>
              </a:p>
            </p:txBody>
          </p:sp>
          <p:grpSp>
            <p:nvGrpSpPr>
              <p:cNvPr id="124" name="Group 123">
                <a:extLst>
                  <a:ext uri="{FF2B5EF4-FFF2-40B4-BE49-F238E27FC236}">
                    <a16:creationId xmlns:a16="http://schemas.microsoft.com/office/drawing/2014/main" id="{FEBE24A1-17E7-0A47-BDD0-57FC12E46F43}"/>
                  </a:ext>
                </a:extLst>
              </p:cNvPr>
              <p:cNvGrpSpPr/>
              <p:nvPr/>
            </p:nvGrpSpPr>
            <p:grpSpPr>
              <a:xfrm>
                <a:off x="2013718" y="4011645"/>
                <a:ext cx="6759261" cy="1918747"/>
                <a:chOff x="2013718" y="4011645"/>
                <a:chExt cx="6759261" cy="1918747"/>
              </a:xfrm>
            </p:grpSpPr>
            <p:cxnSp>
              <p:nvCxnSpPr>
                <p:cNvPr id="125" name="Straight Connector 124">
                  <a:extLst>
                    <a:ext uri="{FF2B5EF4-FFF2-40B4-BE49-F238E27FC236}">
                      <a16:creationId xmlns:a16="http://schemas.microsoft.com/office/drawing/2014/main" id="{1036A566-85AC-2045-824D-C91D9D0778F0}"/>
                    </a:ext>
                  </a:extLst>
                </p:cNvPr>
                <p:cNvCxnSpPr>
                  <a:cxnSpLocks/>
                  <a:endCxn id="143" idx="1"/>
                </p:cNvCxnSpPr>
                <p:nvPr/>
              </p:nvCxnSpPr>
              <p:spPr>
                <a:xfrm flipV="1">
                  <a:off x="2013718" y="4432644"/>
                  <a:ext cx="2687285" cy="4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83AEFCB-67BE-3D4F-A627-E3707A337387}"/>
                    </a:ext>
                  </a:extLst>
                </p:cNvPr>
                <p:cNvCxnSpPr>
                  <a:cxnSpLocks/>
                  <a:stCxn id="143" idx="3"/>
                  <a:endCxn id="135" idx="2"/>
                </p:cNvCxnSpPr>
                <p:nvPr/>
              </p:nvCxnSpPr>
              <p:spPr>
                <a:xfrm>
                  <a:off x="4845002" y="4432644"/>
                  <a:ext cx="477201" cy="9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994FC012-5ABE-7C4B-9B69-59D6BAB4B721}"/>
                    </a:ext>
                  </a:extLst>
                </p:cNvPr>
                <p:cNvCxnSpPr>
                  <a:cxnSpLocks/>
                  <a:endCxn id="143" idx="2"/>
                </p:cNvCxnSpPr>
                <p:nvPr/>
              </p:nvCxnSpPr>
              <p:spPr>
                <a:xfrm flipV="1">
                  <a:off x="4095685" y="4504644"/>
                  <a:ext cx="677317" cy="12552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BBAFC2F9-B923-7D4B-91F9-C853BDC33BCB}"/>
                        </a:ext>
                      </a:extLst>
                    </p:cNvPr>
                    <p:cNvSpPr txBox="1"/>
                    <p:nvPr/>
                  </p:nvSpPr>
                  <p:spPr>
                    <a:xfrm>
                      <a:off x="4926885" y="5599411"/>
                      <a:ext cx="1898399" cy="3309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2</m:t>
                                </m:r>
                              </m:sub>
                            </m:sSub>
                          </m:oMath>
                        </m:oMathPara>
                      </a14:m>
                      <a:endParaRPr lang="en-GB" sz="1050" baseline="-25000" dirty="0"/>
                    </a:p>
                  </p:txBody>
                </p:sp>
              </mc:Choice>
              <mc:Fallback xmlns="">
                <p:sp>
                  <p:nvSpPr>
                    <p:cNvPr id="128" name="TextBox 127">
                      <a:extLst>
                        <a:ext uri="{FF2B5EF4-FFF2-40B4-BE49-F238E27FC236}">
                          <a16:creationId xmlns:a16="http://schemas.microsoft.com/office/drawing/2014/main" id="{BBAFC2F9-B923-7D4B-91F9-C853BDC33BCB}"/>
                        </a:ext>
                      </a:extLst>
                    </p:cNvPr>
                    <p:cNvSpPr txBox="1">
                      <a:spLocks noRot="1" noChangeAspect="1" noMove="1" noResize="1" noEditPoints="1" noAdjustHandles="1" noChangeArrowheads="1" noChangeShapeType="1" noTextEdit="1"/>
                    </p:cNvSpPr>
                    <p:nvPr/>
                  </p:nvSpPr>
                  <p:spPr>
                    <a:xfrm>
                      <a:off x="4926885" y="5599411"/>
                      <a:ext cx="1898399" cy="330981"/>
                    </a:xfrm>
                    <a:prstGeom prst="ellipse">
                      <a:avLst/>
                    </a:prstGeom>
                    <a:blipFill>
                      <a:blip r:embed="rId19"/>
                      <a:stretch>
                        <a:fillRect/>
                      </a:stretch>
                    </a:blipFill>
                    <a:ln>
                      <a:solidFill>
                        <a:schemeClr val="tx1"/>
                      </a:solidFill>
                    </a:ln>
                  </p:spPr>
                  <p:txBody>
                    <a:bodyPr/>
                    <a:lstStyle/>
                    <a:p>
                      <a:r>
                        <a:rPr lang="en-GB">
                          <a:noFill/>
                        </a:rPr>
                        <a:t> </a:t>
                      </a:r>
                    </a:p>
                  </p:txBody>
                </p:sp>
              </mc:Fallback>
            </mc:AlternateContent>
            <p:cxnSp>
              <p:nvCxnSpPr>
                <p:cNvPr id="129" name="Straight Connector 128">
                  <a:extLst>
                    <a:ext uri="{FF2B5EF4-FFF2-40B4-BE49-F238E27FC236}">
                      <a16:creationId xmlns:a16="http://schemas.microsoft.com/office/drawing/2014/main" id="{5271FD93-5B33-8340-8985-5AAA4CFE59D0}"/>
                    </a:ext>
                  </a:extLst>
                </p:cNvPr>
                <p:cNvCxnSpPr>
                  <a:cxnSpLocks/>
                  <a:stCxn id="128" idx="0"/>
                  <a:endCxn id="147" idx="2"/>
                </p:cNvCxnSpPr>
                <p:nvPr/>
              </p:nvCxnSpPr>
              <p:spPr>
                <a:xfrm flipV="1">
                  <a:off x="5876085" y="5360215"/>
                  <a:ext cx="1468" cy="239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8D9C8C4D-2CDB-F845-8E0C-988FD5827AFC}"/>
                    </a:ext>
                  </a:extLst>
                </p:cNvPr>
                <p:cNvCxnSpPr>
                  <a:cxnSpLocks/>
                  <a:stCxn id="147" idx="0"/>
                  <a:endCxn id="135" idx="4"/>
                </p:cNvCxnSpPr>
                <p:nvPr/>
              </p:nvCxnSpPr>
              <p:spPr>
                <a:xfrm flipH="1" flipV="1">
                  <a:off x="5876083" y="4611808"/>
                  <a:ext cx="1470" cy="600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4AB3BE8-5A22-AC42-BE3F-6944C69949C7}"/>
                    </a:ext>
                  </a:extLst>
                </p:cNvPr>
                <p:cNvCxnSpPr>
                  <a:cxnSpLocks/>
                  <a:stCxn id="135" idx="4"/>
                  <a:endCxn id="151" idx="0"/>
                </p:cNvCxnSpPr>
                <p:nvPr/>
              </p:nvCxnSpPr>
              <p:spPr>
                <a:xfrm>
                  <a:off x="5876083" y="4611808"/>
                  <a:ext cx="1817922" cy="6026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90C0103E-FD15-584A-A10A-E216267C21B8}"/>
                    </a:ext>
                  </a:extLst>
                </p:cNvPr>
                <p:cNvCxnSpPr>
                  <a:cxnSpLocks/>
                  <a:stCxn id="136" idx="0"/>
                  <a:endCxn id="151" idx="2"/>
                </p:cNvCxnSpPr>
                <p:nvPr/>
              </p:nvCxnSpPr>
              <p:spPr>
                <a:xfrm flipV="1">
                  <a:off x="7694004" y="5358414"/>
                  <a:ext cx="0" cy="2369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763779A-3C7F-B349-8E2F-C2EC59EE6640}"/>
                    </a:ext>
                  </a:extLst>
                </p:cNvPr>
                <p:cNvCxnSpPr>
                  <a:cxnSpLocks/>
                  <a:stCxn id="151" idx="0"/>
                  <a:endCxn id="134" idx="4"/>
                </p:cNvCxnSpPr>
                <p:nvPr/>
              </p:nvCxnSpPr>
              <p:spPr>
                <a:xfrm flipH="1" flipV="1">
                  <a:off x="7692979" y="4868729"/>
                  <a:ext cx="1025" cy="3456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E3B65404-1DFC-704C-8909-B850CAB36C99}"/>
                        </a:ext>
                      </a:extLst>
                    </p:cNvPr>
                    <p:cNvSpPr txBox="1"/>
                    <p:nvPr/>
                  </p:nvSpPr>
                  <p:spPr>
                    <a:xfrm>
                      <a:off x="6612980" y="4529951"/>
                      <a:ext cx="2159999" cy="33877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i="1">
                                        <a:latin typeface="Cambria Math" panose="02040503050406030204" pitchFamily="18" charset="0"/>
                                      </a:rPr>
                                      <m:t>𝑋</m:t>
                                    </m:r>
                                    <m:r>
                                      <a:rPr lang="de-DE" sz="1050" i="1">
                                        <a:latin typeface="Cambria Math" panose="02040503050406030204" pitchFamily="18" charset="0"/>
                                      </a:rPr>
                                      <m:t>,</m:t>
                                    </m:r>
                                    <m:r>
                                      <a:rPr lang="de-DE" sz="1050" i="1">
                                        <a:latin typeface="Cambria Math" panose="02040503050406030204" pitchFamily="18" charset="0"/>
                                      </a:rPr>
                                      <m:t>𝑀</m:t>
                                    </m:r>
                                  </m:e>
                                </m:d>
                              </m:e>
                              <m:sub>
                                <m:r>
                                  <a:rPr lang="de-DE" sz="1050" b="0" i="1" smtClean="0">
                                    <a:latin typeface="Cambria Math" panose="02040503050406030204" pitchFamily="18" charset="0"/>
                                  </a:rPr>
                                  <m:t>2</m:t>
                                </m:r>
                              </m:sub>
                            </m:sSub>
                          </m:oMath>
                        </m:oMathPara>
                      </a14:m>
                      <a:endParaRPr lang="en-GB" sz="1050" dirty="0"/>
                    </a:p>
                  </p:txBody>
                </p:sp>
              </mc:Choice>
              <mc:Fallback xmlns="">
                <p:sp>
                  <p:nvSpPr>
                    <p:cNvPr id="134" name="TextBox 133">
                      <a:extLst>
                        <a:ext uri="{FF2B5EF4-FFF2-40B4-BE49-F238E27FC236}">
                          <a16:creationId xmlns:a16="http://schemas.microsoft.com/office/drawing/2014/main" id="{E3B65404-1DFC-704C-8909-B850CAB36C99}"/>
                        </a:ext>
                      </a:extLst>
                    </p:cNvPr>
                    <p:cNvSpPr txBox="1">
                      <a:spLocks noRot="1" noChangeAspect="1" noMove="1" noResize="1" noEditPoints="1" noAdjustHandles="1" noChangeArrowheads="1" noChangeShapeType="1" noTextEdit="1"/>
                    </p:cNvSpPr>
                    <p:nvPr/>
                  </p:nvSpPr>
                  <p:spPr>
                    <a:xfrm>
                      <a:off x="6612980" y="4529951"/>
                      <a:ext cx="2159999" cy="338779"/>
                    </a:xfrm>
                    <a:prstGeom prst="ellipse">
                      <a:avLst/>
                    </a:prstGeom>
                    <a:blipFill>
                      <a:blip r:embed="rId2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2D382966-5CDC-C04F-8CB3-CD9F0BA9A645}"/>
                        </a:ext>
                      </a:extLst>
                    </p:cNvPr>
                    <p:cNvSpPr txBox="1"/>
                    <p:nvPr/>
                  </p:nvSpPr>
                  <p:spPr>
                    <a:xfrm>
                      <a:off x="5322203" y="4273029"/>
                      <a:ext cx="1107759" cy="33877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𝐸𝑝𝑖𝑑</m:t>
                                </m:r>
                              </m:e>
                              <m:sub>
                                <m:r>
                                  <a:rPr lang="de-DE" sz="1050" b="0" i="1" smtClean="0">
                                    <a:latin typeface="Cambria Math" panose="02040503050406030204" pitchFamily="18" charset="0"/>
                                  </a:rPr>
                                  <m:t>2</m:t>
                                </m:r>
                              </m:sub>
                            </m:sSub>
                          </m:oMath>
                        </m:oMathPara>
                      </a14:m>
                      <a:endParaRPr lang="en-GB" sz="1050" dirty="0"/>
                    </a:p>
                  </p:txBody>
                </p:sp>
              </mc:Choice>
              <mc:Fallback xmlns="">
                <p:sp>
                  <p:nvSpPr>
                    <p:cNvPr id="135" name="TextBox 134">
                      <a:extLst>
                        <a:ext uri="{FF2B5EF4-FFF2-40B4-BE49-F238E27FC236}">
                          <a16:creationId xmlns:a16="http://schemas.microsoft.com/office/drawing/2014/main" id="{2D382966-5CDC-C04F-8CB3-CD9F0BA9A645}"/>
                        </a:ext>
                      </a:extLst>
                    </p:cNvPr>
                    <p:cNvSpPr txBox="1">
                      <a:spLocks noRot="1" noChangeAspect="1" noMove="1" noResize="1" noEditPoints="1" noAdjustHandles="1" noChangeArrowheads="1" noChangeShapeType="1" noTextEdit="1"/>
                    </p:cNvSpPr>
                    <p:nvPr/>
                  </p:nvSpPr>
                  <p:spPr>
                    <a:xfrm>
                      <a:off x="5322203" y="4273029"/>
                      <a:ext cx="1107759" cy="338779"/>
                    </a:xfrm>
                    <a:prstGeom prst="ellipse">
                      <a:avLst/>
                    </a:prstGeom>
                    <a:blipFill>
                      <a:blip r:embed="rId2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CB96F50B-87A0-884C-B70A-9BC81B009838}"/>
                        </a:ext>
                      </a:extLst>
                    </p:cNvPr>
                    <p:cNvSpPr txBox="1"/>
                    <p:nvPr/>
                  </p:nvSpPr>
                  <p:spPr>
                    <a:xfrm>
                      <a:off x="6876074" y="5595366"/>
                      <a:ext cx="1635858" cy="3309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2</m:t>
                                </m:r>
                              </m:sub>
                            </m:sSub>
                          </m:oMath>
                        </m:oMathPara>
                      </a14:m>
                      <a:endParaRPr lang="en-GB" sz="1050" baseline="-25000" dirty="0"/>
                    </a:p>
                  </p:txBody>
                </p:sp>
              </mc:Choice>
              <mc:Fallback xmlns="">
                <p:sp>
                  <p:nvSpPr>
                    <p:cNvPr id="136" name="TextBox 135">
                      <a:extLst>
                        <a:ext uri="{FF2B5EF4-FFF2-40B4-BE49-F238E27FC236}">
                          <a16:creationId xmlns:a16="http://schemas.microsoft.com/office/drawing/2014/main" id="{CB96F50B-87A0-884C-B70A-9BC81B009838}"/>
                        </a:ext>
                      </a:extLst>
                    </p:cNvPr>
                    <p:cNvSpPr txBox="1">
                      <a:spLocks noRot="1" noChangeAspect="1" noMove="1" noResize="1" noEditPoints="1" noAdjustHandles="1" noChangeArrowheads="1" noChangeShapeType="1" noTextEdit="1"/>
                    </p:cNvSpPr>
                    <p:nvPr/>
                  </p:nvSpPr>
                  <p:spPr>
                    <a:xfrm>
                      <a:off x="6876074" y="5595366"/>
                      <a:ext cx="1635858" cy="330981"/>
                    </a:xfrm>
                    <a:prstGeom prst="ellipse">
                      <a:avLst/>
                    </a:prstGeom>
                    <a:blipFill>
                      <a:blip r:embed="rId22"/>
                      <a:stretch>
                        <a:fillRect/>
                      </a:stretch>
                    </a:blipFill>
                    <a:ln>
                      <a:solidFill>
                        <a:schemeClr val="tx1"/>
                      </a:solidFill>
                    </a:ln>
                  </p:spPr>
                  <p:txBody>
                    <a:bodyPr/>
                    <a:lstStyle/>
                    <a:p>
                      <a:r>
                        <a:rPr lang="en-GB">
                          <a:noFill/>
                        </a:rPr>
                        <a:t> </a:t>
                      </a:r>
                    </a:p>
                  </p:txBody>
                </p:sp>
              </mc:Fallback>
            </mc:AlternateContent>
            <p:cxnSp>
              <p:nvCxnSpPr>
                <p:cNvPr id="137" name="Straight Connector 136">
                  <a:extLst>
                    <a:ext uri="{FF2B5EF4-FFF2-40B4-BE49-F238E27FC236}">
                      <a16:creationId xmlns:a16="http://schemas.microsoft.com/office/drawing/2014/main" id="{BE52C1E0-EFD6-1A4A-8F80-839E2B9BED15}"/>
                    </a:ext>
                  </a:extLst>
                </p:cNvPr>
                <p:cNvCxnSpPr>
                  <a:cxnSpLocks/>
                  <a:stCxn id="147" idx="2"/>
                  <a:endCxn id="136" idx="0"/>
                </p:cNvCxnSpPr>
                <p:nvPr/>
              </p:nvCxnSpPr>
              <p:spPr>
                <a:xfrm>
                  <a:off x="5877553" y="5360215"/>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8" name="Group 137">
                  <a:extLst>
                    <a:ext uri="{FF2B5EF4-FFF2-40B4-BE49-F238E27FC236}">
                      <a16:creationId xmlns:a16="http://schemas.microsoft.com/office/drawing/2014/main" id="{28610D35-F98F-CE46-A55C-FF31B6619C0B}"/>
                    </a:ext>
                  </a:extLst>
                </p:cNvPr>
                <p:cNvGrpSpPr/>
                <p:nvPr/>
              </p:nvGrpSpPr>
              <p:grpSpPr>
                <a:xfrm>
                  <a:off x="7582807" y="5109656"/>
                  <a:ext cx="549185" cy="295752"/>
                  <a:chOff x="3231123" y="4642445"/>
                  <a:chExt cx="549185" cy="295752"/>
                </a:xfrm>
              </p:grpSpPr>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BC8FF0E8-B5C7-274A-B446-853698AC7C42}"/>
                          </a:ext>
                        </a:extLst>
                      </p:cNvPr>
                      <p:cNvSpPr txBox="1"/>
                      <p:nvPr/>
                    </p:nvSpPr>
                    <p:spPr>
                      <a:xfrm>
                        <a:off x="3491245" y="4642445"/>
                        <a:ext cx="289063" cy="2365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62" name="TextBox 61">
                        <a:extLst>
                          <a:ext uri="{FF2B5EF4-FFF2-40B4-BE49-F238E27FC236}">
                            <a16:creationId xmlns:a16="http://schemas.microsoft.com/office/drawing/2014/main" id="{6B64A9B5-C1BA-4141-AD58-6E2484C98E8D}"/>
                          </a:ext>
                        </a:extLst>
                      </p:cNvPr>
                      <p:cNvSpPr txBox="1">
                        <a:spLocks noRot="1" noChangeAspect="1" noMove="1" noResize="1" noEditPoints="1" noAdjustHandles="1" noChangeArrowheads="1" noChangeShapeType="1" noTextEdit="1"/>
                      </p:cNvSpPr>
                      <p:nvPr/>
                    </p:nvSpPr>
                    <p:spPr>
                      <a:xfrm>
                        <a:off x="3491245" y="4642445"/>
                        <a:ext cx="289063" cy="236511"/>
                      </a:xfrm>
                      <a:prstGeom prst="rect">
                        <a:avLst/>
                      </a:prstGeom>
                      <a:blipFill>
                        <a:blip r:embed="rId16"/>
                        <a:stretch>
                          <a:fillRect l="-14286" r="-7143" b="-23077"/>
                        </a:stretch>
                      </a:blipFill>
                    </p:spPr>
                    <p:txBody>
                      <a:bodyPr/>
                      <a:lstStyle/>
                      <a:p>
                        <a:r>
                          <a:rPr lang="en-GB">
                            <a:noFill/>
                          </a:rPr>
                          <a:t> </a:t>
                        </a:r>
                      </a:p>
                    </p:txBody>
                  </p:sp>
                </mc:Fallback>
              </mc:AlternateContent>
              <p:sp>
                <p:nvSpPr>
                  <p:cNvPr id="150" name="Rectangle 149">
                    <a:extLst>
                      <a:ext uri="{FF2B5EF4-FFF2-40B4-BE49-F238E27FC236}">
                        <a16:creationId xmlns:a16="http://schemas.microsoft.com/office/drawing/2014/main" id="{B729A3F0-358F-814D-972F-CAA87C8EFD47}"/>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51" name="Rectangle 150">
                    <a:extLst>
                      <a:ext uri="{FF2B5EF4-FFF2-40B4-BE49-F238E27FC236}">
                        <a16:creationId xmlns:a16="http://schemas.microsoft.com/office/drawing/2014/main" id="{4A1FCD3A-56FE-BF49-9C44-BE92F919A76E}"/>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52" name="Rectangle 151">
                    <a:extLst>
                      <a:ext uri="{FF2B5EF4-FFF2-40B4-BE49-F238E27FC236}">
                        <a16:creationId xmlns:a16="http://schemas.microsoft.com/office/drawing/2014/main" id="{FA9C7A72-8FA0-1F41-8EC7-ECDCA1C86407}"/>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139" name="Group 138">
                  <a:extLst>
                    <a:ext uri="{FF2B5EF4-FFF2-40B4-BE49-F238E27FC236}">
                      <a16:creationId xmlns:a16="http://schemas.microsoft.com/office/drawing/2014/main" id="{87ABE35F-FDA3-2144-BFC4-952A3F4CE8FE}"/>
                    </a:ext>
                  </a:extLst>
                </p:cNvPr>
                <p:cNvGrpSpPr/>
                <p:nvPr/>
              </p:nvGrpSpPr>
              <p:grpSpPr>
                <a:xfrm>
                  <a:off x="5762645" y="5105753"/>
                  <a:ext cx="515059" cy="298747"/>
                  <a:chOff x="1006826" y="4638542"/>
                  <a:chExt cx="515059" cy="298747"/>
                </a:xfrm>
              </p:grpSpPr>
              <mc:AlternateContent xmlns:mc="http://schemas.openxmlformats.org/markup-compatibility/2006" xmlns:a14="http://schemas.microsoft.com/office/drawing/2010/main">
                <mc:Choice Requires="a14">
                  <p:sp>
                    <p:nvSpPr>
                      <p:cNvPr id="145" name="TextBox 144">
                        <a:extLst>
                          <a:ext uri="{FF2B5EF4-FFF2-40B4-BE49-F238E27FC236}">
                            <a16:creationId xmlns:a16="http://schemas.microsoft.com/office/drawing/2014/main" id="{FD95DA27-051B-9E4A-8997-B91599A772D0}"/>
                          </a:ext>
                        </a:extLst>
                      </p:cNvPr>
                      <p:cNvSpPr txBox="1"/>
                      <p:nvPr/>
                    </p:nvSpPr>
                    <p:spPr>
                      <a:xfrm>
                        <a:off x="1232822" y="4638542"/>
                        <a:ext cx="289063" cy="2353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58" name="TextBox 57">
                        <a:extLst>
                          <a:ext uri="{FF2B5EF4-FFF2-40B4-BE49-F238E27FC236}">
                            <a16:creationId xmlns:a16="http://schemas.microsoft.com/office/drawing/2014/main" id="{8D202634-5829-B240-8933-302C206F7EA9}"/>
                          </a:ext>
                        </a:extLst>
                      </p:cNvPr>
                      <p:cNvSpPr txBox="1">
                        <a:spLocks noRot="1" noChangeAspect="1" noMove="1" noResize="1" noEditPoints="1" noAdjustHandles="1" noChangeArrowheads="1" noChangeShapeType="1" noTextEdit="1"/>
                      </p:cNvSpPr>
                      <p:nvPr/>
                    </p:nvSpPr>
                    <p:spPr>
                      <a:xfrm>
                        <a:off x="1232822" y="4638542"/>
                        <a:ext cx="289063" cy="235306"/>
                      </a:xfrm>
                      <a:prstGeom prst="rect">
                        <a:avLst/>
                      </a:prstGeom>
                      <a:blipFill>
                        <a:blip r:embed="rId17"/>
                        <a:stretch>
                          <a:fillRect l="-21429" r="-7143" b="-23077"/>
                        </a:stretch>
                      </a:blipFill>
                    </p:spPr>
                    <p:txBody>
                      <a:bodyPr/>
                      <a:lstStyle/>
                      <a:p>
                        <a:r>
                          <a:rPr lang="en-GB">
                            <a:noFill/>
                          </a:rPr>
                          <a:t> </a:t>
                        </a:r>
                      </a:p>
                    </p:txBody>
                  </p:sp>
                </mc:Fallback>
              </mc:AlternateContent>
              <p:sp>
                <p:nvSpPr>
                  <p:cNvPr id="146" name="Rectangle 145">
                    <a:extLst>
                      <a:ext uri="{FF2B5EF4-FFF2-40B4-BE49-F238E27FC236}">
                        <a16:creationId xmlns:a16="http://schemas.microsoft.com/office/drawing/2014/main" id="{0F968653-46C5-884D-95EF-5E16B8CEE3D7}"/>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47" name="Rectangle 146">
                    <a:extLst>
                      <a:ext uri="{FF2B5EF4-FFF2-40B4-BE49-F238E27FC236}">
                        <a16:creationId xmlns:a16="http://schemas.microsoft.com/office/drawing/2014/main" id="{99759105-06C4-AC4C-BF35-F9502B234BFA}"/>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48" name="Rectangle 147">
                    <a:extLst>
                      <a:ext uri="{FF2B5EF4-FFF2-40B4-BE49-F238E27FC236}">
                        <a16:creationId xmlns:a16="http://schemas.microsoft.com/office/drawing/2014/main" id="{76493913-CE84-D24E-843D-C2016FA4D961}"/>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140" name="Group 139">
                  <a:extLst>
                    <a:ext uri="{FF2B5EF4-FFF2-40B4-BE49-F238E27FC236}">
                      <a16:creationId xmlns:a16="http://schemas.microsoft.com/office/drawing/2014/main" id="{ED419472-3BE7-194C-9756-76E60F4F949E}"/>
                    </a:ext>
                  </a:extLst>
                </p:cNvPr>
                <p:cNvGrpSpPr/>
                <p:nvPr/>
              </p:nvGrpSpPr>
              <p:grpSpPr>
                <a:xfrm>
                  <a:off x="4651584" y="4011645"/>
                  <a:ext cx="305892" cy="529611"/>
                  <a:chOff x="4651584" y="4011645"/>
                  <a:chExt cx="305892" cy="529611"/>
                </a:xfrm>
              </p:grpSpPr>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0F8437AC-AEA8-7842-9F80-8C5946563863}"/>
                          </a:ext>
                        </a:extLst>
                      </p:cNvPr>
                      <p:cNvSpPr txBox="1"/>
                      <p:nvPr/>
                    </p:nvSpPr>
                    <p:spPr>
                      <a:xfrm>
                        <a:off x="4651584" y="4011645"/>
                        <a:ext cx="305892" cy="2337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de-DE" sz="1050" b="0" i="1" smtClean="0">
                                      <a:latin typeface="Cambria Math" panose="02040503050406030204" pitchFamily="18" charset="0"/>
                                    </a:rPr>
                                    <m:t>𝑔</m:t>
                                  </m:r>
                                </m:e>
                                <m:sup>
                                  <m:r>
                                    <a:rPr lang="de-DE" sz="1050" b="0" i="1" smtClean="0">
                                      <a:latin typeface="Cambria Math" panose="02040503050406030204" pitchFamily="18" charset="0"/>
                                    </a:rPr>
                                    <m:t>𝐸</m:t>
                                  </m:r>
                                </m:sup>
                              </m:sSup>
                            </m:oMath>
                          </m:oMathPara>
                        </a14:m>
                        <a:endParaRPr lang="en-GB" sz="1050" dirty="0"/>
                      </a:p>
                    </p:txBody>
                  </p:sp>
                </mc:Choice>
                <mc:Fallback xmlns="">
                  <p:sp>
                    <p:nvSpPr>
                      <p:cNvPr id="54" name="TextBox 53">
                        <a:extLst>
                          <a:ext uri="{FF2B5EF4-FFF2-40B4-BE49-F238E27FC236}">
                            <a16:creationId xmlns:a16="http://schemas.microsoft.com/office/drawing/2014/main" id="{084AD4A0-FEB8-1749-88D3-9B27D41D782C}"/>
                          </a:ext>
                        </a:extLst>
                      </p:cNvPr>
                      <p:cNvSpPr txBox="1">
                        <a:spLocks noRot="1" noChangeAspect="1" noMove="1" noResize="1" noEditPoints="1" noAdjustHandles="1" noChangeArrowheads="1" noChangeShapeType="1" noTextEdit="1"/>
                      </p:cNvSpPr>
                      <p:nvPr/>
                    </p:nvSpPr>
                    <p:spPr>
                      <a:xfrm>
                        <a:off x="4651584" y="4011645"/>
                        <a:ext cx="305892" cy="233729"/>
                      </a:xfrm>
                      <a:prstGeom prst="rect">
                        <a:avLst/>
                      </a:prstGeom>
                      <a:blipFill>
                        <a:blip r:embed="rId18"/>
                        <a:stretch>
                          <a:fillRect l="-13333" r="-6667" b="-23077"/>
                        </a:stretch>
                      </a:blipFill>
                    </p:spPr>
                    <p:txBody>
                      <a:bodyPr/>
                      <a:lstStyle/>
                      <a:p>
                        <a:r>
                          <a:rPr lang="en-GB">
                            <a:noFill/>
                          </a:rPr>
                          <a:t> </a:t>
                        </a:r>
                      </a:p>
                    </p:txBody>
                  </p:sp>
                </mc:Fallback>
              </mc:AlternateContent>
              <p:sp>
                <p:nvSpPr>
                  <p:cNvPr id="142" name="Rectangle 141">
                    <a:extLst>
                      <a:ext uri="{FF2B5EF4-FFF2-40B4-BE49-F238E27FC236}">
                        <a16:creationId xmlns:a16="http://schemas.microsoft.com/office/drawing/2014/main" id="{9A4013FE-6BEE-8247-BCBF-BDC56241862E}"/>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43" name="Rectangle 142">
                    <a:extLst>
                      <a:ext uri="{FF2B5EF4-FFF2-40B4-BE49-F238E27FC236}">
                        <a16:creationId xmlns:a16="http://schemas.microsoft.com/office/drawing/2014/main" id="{6B6174F0-C0A6-4740-B038-C9A6E3009F2B}"/>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44" name="Rectangle 143">
                    <a:extLst>
                      <a:ext uri="{FF2B5EF4-FFF2-40B4-BE49-F238E27FC236}">
                        <a16:creationId xmlns:a16="http://schemas.microsoft.com/office/drawing/2014/main" id="{D02B6014-F048-A44F-9682-FD46F589BB1F}"/>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grpSp>
      </p:grpSp>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CE919CAC-1C42-2D47-96D3-44807881A0BB}"/>
                  </a:ext>
                </a:extLst>
              </p:cNvPr>
              <p:cNvSpPr txBox="1"/>
              <p:nvPr/>
            </p:nvSpPr>
            <p:spPr>
              <a:xfrm>
                <a:off x="2633168" y="5715318"/>
                <a:ext cx="4048466" cy="369332"/>
              </a:xfrm>
              <a:prstGeom prst="rect">
                <a:avLst/>
              </a:prstGeom>
              <a:solidFill>
                <a:schemeClr val="accent4"/>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i="1">
                              <a:latin typeface="Cambria Math" panose="02040503050406030204" pitchFamily="18" charset="0"/>
                            </a:rPr>
                            <m:t>0:</m:t>
                          </m:r>
                          <m:r>
                            <a:rPr lang="de-DE" i="1" dirty="0">
                              <a:latin typeface="Cambria Math" panose="02040503050406030204" pitchFamily="18" charset="0"/>
                              <a:ea typeface="Cambria Math" panose="02040503050406030204" pitchFamily="18" charset="0"/>
                            </a:rPr>
                            <m:t>𝜏</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0:2</m:t>
                          </m:r>
                        </m:sub>
                      </m:sSub>
                      <m:r>
                        <a:rPr lang="de-DE" b="0" i="1" smtClean="0">
                          <a:latin typeface="Cambria Math" panose="02040503050406030204" pitchFamily="18" charset="0"/>
                        </a:rPr>
                        <m:t>=</m:t>
                      </m:r>
                      <m:r>
                        <a:rPr lang="de-DE" b="0" i="1" smtClean="0">
                          <a:latin typeface="Cambria Math" panose="02040503050406030204" pitchFamily="18" charset="0"/>
                        </a:rPr>
                        <m:t>𝑢𝑛𝑟𝑜𝑙𝑙</m:t>
                      </m:r>
                      <m:d>
                        <m:dPr>
                          <m:ctrlPr>
                            <a:rPr lang="de-DE" b="0" i="1" smtClean="0">
                              <a:latin typeface="Cambria Math" panose="02040503050406030204" pitchFamily="18" charset="0"/>
                            </a:rPr>
                          </m:ctrlPr>
                        </m:dPr>
                        <m:e>
                          <m:r>
                            <a:rPr lang="de-DE" b="0" i="1" smtClean="0">
                              <a:latin typeface="Cambria Math" panose="02040503050406030204" pitchFamily="18" charset="0"/>
                            </a:rPr>
                            <m:t>𝐺</m:t>
                          </m:r>
                          <m:r>
                            <a:rPr lang="de-DE" b="0" i="1" smtClean="0">
                              <a:latin typeface="Cambria Math" panose="02040503050406030204" pitchFamily="18" charset="0"/>
                            </a:rPr>
                            <m:t>,2</m:t>
                          </m:r>
                        </m:e>
                      </m:d>
                    </m:oMath>
                  </m:oMathPara>
                </a14:m>
                <a:endParaRPr lang="en-GB" dirty="0"/>
              </a:p>
            </p:txBody>
          </p:sp>
        </mc:Choice>
        <mc:Fallback xmlns="">
          <p:sp>
            <p:nvSpPr>
              <p:cNvPr id="153" name="TextBox 152">
                <a:extLst>
                  <a:ext uri="{FF2B5EF4-FFF2-40B4-BE49-F238E27FC236}">
                    <a16:creationId xmlns:a16="http://schemas.microsoft.com/office/drawing/2014/main" id="{CE919CAC-1C42-2D47-96D3-44807881A0BB}"/>
                  </a:ext>
                </a:extLst>
              </p:cNvPr>
              <p:cNvSpPr txBox="1">
                <a:spLocks noRot="1" noChangeAspect="1" noMove="1" noResize="1" noEditPoints="1" noAdjustHandles="1" noChangeArrowheads="1" noChangeShapeType="1" noTextEdit="1"/>
              </p:cNvSpPr>
              <p:nvPr/>
            </p:nvSpPr>
            <p:spPr>
              <a:xfrm>
                <a:off x="2633168" y="5715318"/>
                <a:ext cx="4048466" cy="369332"/>
              </a:xfrm>
              <a:prstGeom prst="rect">
                <a:avLst/>
              </a:prstGeom>
              <a:blipFill>
                <a:blip r:embed="rId2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39405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C736F-EF91-6248-92D1-5E1B43E7DA87}"/>
              </a:ext>
            </a:extLst>
          </p:cNvPr>
          <p:cNvSpPr>
            <a:spLocks noGrp="1"/>
          </p:cNvSpPr>
          <p:nvPr>
            <p:ph type="title"/>
          </p:nvPr>
        </p:nvSpPr>
        <p:spPr/>
        <p:txBody>
          <a:bodyPr/>
          <a:lstStyle/>
          <a:p>
            <a:r>
              <a:rPr lang="en-GB" dirty="0"/>
              <a:t>PDM: Semantics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A5DB4AB-1505-2841-8C2E-B75D910B922A}"/>
                  </a:ext>
                </a:extLst>
              </p:cNvPr>
              <p:cNvSpPr>
                <a:spLocks noGrp="1"/>
              </p:cNvSpPr>
              <p:nvPr>
                <p:ph idx="1"/>
              </p:nvPr>
            </p:nvSpPr>
            <p:spPr/>
            <p:txBody>
              <a:bodyPr>
                <a:normAutofit/>
              </a:bodyPr>
              <a:lstStyle/>
              <a:p>
                <a:r>
                  <a:rPr lang="en-GB" dirty="0"/>
                  <a:t>Given a PDM </a:t>
                </a:r>
                <a14:m>
                  <m:oMath xmlns:m="http://schemas.openxmlformats.org/officeDocument/2006/math">
                    <m:r>
                      <a:rPr lang="en-GB" i="1" dirty="0">
                        <a:latin typeface="Cambria Math" panose="02040503050406030204" pitchFamily="18" charset="0"/>
                      </a:rPr>
                      <m:t>𝐺</m:t>
                    </m:r>
                    <m:r>
                      <a:rPr lang="de-DE" i="1" dirty="0">
                        <a:latin typeface="Cambria Math" panose="02040503050406030204" pitchFamily="18" charset="0"/>
                      </a:rPr>
                      <m:t>=</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𝐺</m:t>
                            </m:r>
                          </m:e>
                          <m:sub>
                            <m:r>
                              <a:rPr lang="de-DE" i="1" dirty="0">
                                <a:latin typeface="Cambria Math" panose="02040503050406030204" pitchFamily="18" charset="0"/>
                              </a:rPr>
                              <m:t>0</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𝐺</m:t>
                            </m:r>
                          </m:e>
                          <m:sub>
                            <m:r>
                              <a:rPr lang="de-DE" i="1" dirty="0">
                                <a:latin typeface="Cambria Math" panose="02040503050406030204" pitchFamily="18" charset="0"/>
                                <a:ea typeface="Cambria Math" panose="02040503050406030204" pitchFamily="18" charset="0"/>
                              </a:rPr>
                              <m:t>→</m:t>
                            </m:r>
                          </m:sub>
                        </m:sSub>
                      </m:e>
                    </m:d>
                  </m:oMath>
                </a14:m>
                <a:r>
                  <a:rPr lang="en-GB" dirty="0"/>
                  <a:t> and number </a:t>
                </a:r>
                <a14:m>
                  <m:oMath xmlns:m="http://schemas.openxmlformats.org/officeDocument/2006/math">
                    <m:r>
                      <a:rPr lang="en-GB" i="1">
                        <a:latin typeface="Cambria Math" panose="02040503050406030204" pitchFamily="18" charset="0"/>
                      </a:rPr>
                      <m:t>𝑇</m:t>
                    </m:r>
                  </m:oMath>
                </a14:m>
                <a:r>
                  <a:rPr lang="en-GB" dirty="0"/>
                  <a:t>, semantics as defined for PMs</a:t>
                </a:r>
              </a:p>
              <a:p>
                <a:pPr lvl="1"/>
                <a:r>
                  <a:rPr lang="en-GB" dirty="0"/>
                  <a:t>Unrolling for </a:t>
                </a:r>
                <a14:m>
                  <m:oMath xmlns:m="http://schemas.openxmlformats.org/officeDocument/2006/math">
                    <m:r>
                      <a:rPr lang="en-GB" i="1">
                        <a:latin typeface="Cambria Math" panose="02040503050406030204" pitchFamily="18" charset="0"/>
                      </a:rPr>
                      <m:t>𝑇</m:t>
                    </m:r>
                  </m:oMath>
                </a14:m>
                <a:r>
                  <a:rPr lang="en-GB" dirty="0"/>
                  <a:t> steps, grounding, and building a full joint distribution</a:t>
                </a:r>
              </a:p>
              <a:p>
                <a:pPr marL="0" indent="0">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𝑃</m:t>
                          </m:r>
                        </m:e>
                        <m:sub>
                          <m:d>
                            <m:dPr>
                              <m:ctrlPr>
                                <a:rPr lang="de-DE" b="0" i="1" smtClean="0">
                                  <a:latin typeface="Cambria Math" panose="02040503050406030204" pitchFamily="18" charset="0"/>
                                </a:rPr>
                              </m:ctrlPr>
                            </m:dPr>
                            <m:e>
                              <m:r>
                                <a:rPr lang="de-DE" b="0" i="1" smtClean="0">
                                  <a:latin typeface="Cambria Math" panose="02040503050406030204" pitchFamily="18" charset="0"/>
                                </a:rPr>
                                <m:t>𝐺</m:t>
                              </m:r>
                              <m:r>
                                <a:rPr lang="de-DE" b="0" i="1" smtClean="0">
                                  <a:latin typeface="Cambria Math" panose="02040503050406030204" pitchFamily="18" charset="0"/>
                                </a:rPr>
                                <m:t>,</m:t>
                              </m:r>
                              <m:r>
                                <a:rPr lang="de-DE" b="0" i="1" smtClean="0">
                                  <a:solidFill>
                                    <a:schemeClr val="accent1"/>
                                  </a:solidFill>
                                  <a:latin typeface="Cambria Math" panose="02040503050406030204" pitchFamily="18" charset="0"/>
                                </a:rPr>
                                <m:t>𝑇</m:t>
                              </m:r>
                            </m:e>
                          </m:d>
                        </m:sub>
                      </m:sSub>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𝑍</m:t>
                          </m:r>
                        </m:den>
                      </m:f>
                      <m:nary>
                        <m:naryPr>
                          <m:chr m:val="∏"/>
                          <m:supHide m:val="on"/>
                          <m:ctrlPr>
                            <a:rPr lang="de-DE" b="0" i="1" smtClean="0">
                              <a:latin typeface="Cambria Math" panose="02040503050406030204" pitchFamily="18" charset="0"/>
                            </a:rPr>
                          </m:ctrlPr>
                        </m:naryPr>
                        <m:sub>
                          <m:r>
                            <a:rPr lang="de-DE" b="0" i="1" smtClean="0">
                              <a:latin typeface="Cambria Math" panose="02040503050406030204" pitchFamily="18" charset="0"/>
                            </a:rPr>
                            <m:t>𝑓</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𝑔𝑟</m:t>
                          </m:r>
                          <m:d>
                            <m:dPr>
                              <m:ctrlPr>
                                <a:rPr lang="de-DE" b="0" i="1" smtClean="0">
                                  <a:latin typeface="Cambria Math" panose="02040503050406030204" pitchFamily="18" charset="0"/>
                                  <a:ea typeface="Cambria Math" panose="02040503050406030204" pitchFamily="18" charset="0"/>
                                </a:rPr>
                              </m:ctrlPr>
                            </m:dPr>
                            <m:e>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𝐺</m:t>
                                  </m:r>
                                </m:e>
                                <m:sub>
                                  <m:r>
                                    <a:rPr lang="de-DE" b="0" i="1" smtClean="0">
                                      <a:solidFill>
                                        <a:schemeClr val="accent1"/>
                                      </a:solidFill>
                                      <a:latin typeface="Cambria Math" panose="02040503050406030204" pitchFamily="18" charset="0"/>
                                      <a:ea typeface="Cambria Math" panose="02040503050406030204" pitchFamily="18" charset="0"/>
                                    </a:rPr>
                                    <m:t>0:</m:t>
                                  </m:r>
                                  <m:r>
                                    <a:rPr lang="de-DE" b="0" i="1" smtClean="0">
                                      <a:solidFill>
                                        <a:schemeClr val="accent1"/>
                                      </a:solidFill>
                                      <a:latin typeface="Cambria Math" panose="02040503050406030204" pitchFamily="18" charset="0"/>
                                      <a:ea typeface="Cambria Math" panose="02040503050406030204" pitchFamily="18" charset="0"/>
                                    </a:rPr>
                                    <m:t>𝑇</m:t>
                                  </m:r>
                                </m:sub>
                              </m:sSub>
                            </m:e>
                          </m:d>
                        </m:sub>
                        <m:sup/>
                        <m:e>
                          <m:r>
                            <a:rPr lang="de-DE" b="0" i="1" smtClean="0">
                              <a:latin typeface="Cambria Math" panose="02040503050406030204" pitchFamily="18" charset="0"/>
                            </a:rPr>
                            <m:t>𝑓</m:t>
                          </m:r>
                        </m:e>
                      </m:nary>
                    </m:oMath>
                  </m:oMathPara>
                </a14:m>
                <a:endParaRPr lang="en-GB" dirty="0"/>
              </a:p>
              <a:p>
                <a:r>
                  <a:rPr lang="en-GB" dirty="0"/>
                  <a:t>After unrolling for </a:t>
                </a:r>
                <a14:m>
                  <m:oMath xmlns:m="http://schemas.openxmlformats.org/officeDocument/2006/math">
                    <m:r>
                      <a:rPr lang="en-GB" i="1">
                        <a:latin typeface="Cambria Math" panose="02040503050406030204" pitchFamily="18" charset="0"/>
                      </a:rPr>
                      <m:t>𝑇</m:t>
                    </m:r>
                    <m:r>
                      <a:rPr lang="de-DE" b="0" i="1" smtClean="0">
                        <a:latin typeface="Cambria Math" panose="02040503050406030204" pitchFamily="18" charset="0"/>
                      </a:rPr>
                      <m:t>=2</m:t>
                    </m:r>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8A5DB4AB-1505-2841-8C2E-B75D910B922A}"/>
                  </a:ext>
                </a:extLst>
              </p:cNvPr>
              <p:cNvSpPr>
                <a:spLocks noGrp="1" noRot="1" noChangeAspect="1" noMove="1" noResize="1" noEditPoints="1" noAdjustHandles="1" noChangeArrowheads="1" noChangeShapeType="1" noTextEdit="1"/>
              </p:cNvSpPr>
              <p:nvPr>
                <p:ph idx="1"/>
              </p:nvPr>
            </p:nvSpPr>
            <p:spPr>
              <a:blipFill>
                <a:blip r:embed="rId2"/>
                <a:stretch>
                  <a:fillRect l="-1447" t="-1768" r="-48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3590973-8EB7-1347-ACD9-55708E765C10}"/>
              </a:ext>
            </a:extLst>
          </p:cNvPr>
          <p:cNvSpPr>
            <a:spLocks noGrp="1"/>
          </p:cNvSpPr>
          <p:nvPr>
            <p:ph type="sldNum" sz="quarter" idx="12"/>
          </p:nvPr>
        </p:nvSpPr>
        <p:spPr/>
        <p:txBody>
          <a:bodyPr/>
          <a:lstStyle/>
          <a:p>
            <a:fld id="{67C9959E-8E6B-B04C-9955-EA096F41CA7A}" type="slidenum">
              <a:rPr lang="en-GB" smtClean="0"/>
              <a:t>23</a:t>
            </a:fld>
            <a:endParaRPr lang="en-GB"/>
          </a:p>
        </p:txBody>
      </p:sp>
      <p:grpSp>
        <p:nvGrpSpPr>
          <p:cNvPr id="5" name="Group 4">
            <a:extLst>
              <a:ext uri="{FF2B5EF4-FFF2-40B4-BE49-F238E27FC236}">
                <a16:creationId xmlns:a16="http://schemas.microsoft.com/office/drawing/2014/main" id="{FCE28C9D-0CF3-8C4F-B08D-C946859AA032}"/>
              </a:ext>
            </a:extLst>
          </p:cNvPr>
          <p:cNvGrpSpPr/>
          <p:nvPr/>
        </p:nvGrpSpPr>
        <p:grpSpPr>
          <a:xfrm>
            <a:off x="731505" y="4521320"/>
            <a:ext cx="7680989" cy="1376711"/>
            <a:chOff x="183841" y="3982205"/>
            <a:chExt cx="7680989" cy="1376711"/>
          </a:xfrm>
        </p:grpSpPr>
        <p:grpSp>
          <p:nvGrpSpPr>
            <p:cNvPr id="6" name="Group 5">
              <a:extLst>
                <a:ext uri="{FF2B5EF4-FFF2-40B4-BE49-F238E27FC236}">
                  <a16:creationId xmlns:a16="http://schemas.microsoft.com/office/drawing/2014/main" id="{0A8AE602-0450-C246-90F0-7F8DDEFEF6B3}"/>
                </a:ext>
              </a:extLst>
            </p:cNvPr>
            <p:cNvGrpSpPr/>
            <p:nvPr/>
          </p:nvGrpSpPr>
          <p:grpSpPr>
            <a:xfrm>
              <a:off x="183841" y="3982861"/>
              <a:ext cx="2752624" cy="1376055"/>
              <a:chOff x="2358037" y="2046011"/>
              <a:chExt cx="4710647" cy="2051697"/>
            </a:xfrm>
          </p:grpSpPr>
          <p:sp>
            <p:nvSpPr>
              <p:cNvPr id="69" name="Rectangle 68">
                <a:extLst>
                  <a:ext uri="{FF2B5EF4-FFF2-40B4-BE49-F238E27FC236}">
                    <a16:creationId xmlns:a16="http://schemas.microsoft.com/office/drawing/2014/main" id="{E817A90C-F318-CB4F-9CB9-595618A81032}"/>
                  </a:ext>
                </a:extLst>
              </p:cNvPr>
              <p:cNvSpPr/>
              <p:nvPr/>
            </p:nvSpPr>
            <p:spPr>
              <a:xfrm>
                <a:off x="2358037" y="2046011"/>
                <a:ext cx="4710647" cy="205169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grpSp>
            <p:nvGrpSpPr>
              <p:cNvPr id="70" name="Group 69">
                <a:extLst>
                  <a:ext uri="{FF2B5EF4-FFF2-40B4-BE49-F238E27FC236}">
                    <a16:creationId xmlns:a16="http://schemas.microsoft.com/office/drawing/2014/main" id="{DAD462EF-3D18-874D-8ABE-D5DD21118089}"/>
                  </a:ext>
                </a:extLst>
              </p:cNvPr>
              <p:cNvGrpSpPr/>
              <p:nvPr/>
            </p:nvGrpSpPr>
            <p:grpSpPr>
              <a:xfrm>
                <a:off x="2403536" y="2301466"/>
                <a:ext cx="4244687" cy="1663211"/>
                <a:chOff x="2426602" y="1478758"/>
                <a:chExt cx="4244687" cy="1663211"/>
              </a:xfrm>
            </p:grpSpPr>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BE0A100B-1099-8948-ADB3-2FFEEB43F43A}"/>
                        </a:ext>
                      </a:extLst>
                    </p:cNvPr>
                    <p:cNvSpPr txBox="1"/>
                    <p:nvPr/>
                  </p:nvSpPr>
                  <p:spPr>
                    <a:xfrm>
                      <a:off x="2825197" y="2815033"/>
                      <a:ext cx="1898400" cy="321102"/>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0</m:t>
                                </m:r>
                              </m:sub>
                            </m:sSub>
                          </m:oMath>
                        </m:oMathPara>
                      </a14:m>
                      <a:endParaRPr lang="en-GB" sz="1050" baseline="-25000" dirty="0"/>
                    </a:p>
                  </p:txBody>
                </p:sp>
              </mc:Choice>
              <mc:Fallback xmlns="">
                <p:sp>
                  <p:nvSpPr>
                    <p:cNvPr id="69" name="TextBox 68">
                      <a:extLst>
                        <a:ext uri="{FF2B5EF4-FFF2-40B4-BE49-F238E27FC236}">
                          <a16:creationId xmlns:a16="http://schemas.microsoft.com/office/drawing/2014/main" id="{649E11D7-C110-5C49-9159-606A20B6332F}"/>
                        </a:ext>
                      </a:extLst>
                    </p:cNvPr>
                    <p:cNvSpPr txBox="1">
                      <a:spLocks noRot="1" noChangeAspect="1" noMove="1" noResize="1" noEditPoints="1" noAdjustHandles="1" noChangeArrowheads="1" noChangeShapeType="1" noTextEdit="1"/>
                    </p:cNvSpPr>
                    <p:nvPr/>
                  </p:nvSpPr>
                  <p:spPr>
                    <a:xfrm>
                      <a:off x="2825197" y="2815033"/>
                      <a:ext cx="1898400" cy="321102"/>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72" name="Straight Connector 71">
                  <a:extLst>
                    <a:ext uri="{FF2B5EF4-FFF2-40B4-BE49-F238E27FC236}">
                      <a16:creationId xmlns:a16="http://schemas.microsoft.com/office/drawing/2014/main" id="{2045CC3C-B477-DA4F-9002-A1A1309E2B43}"/>
                    </a:ext>
                  </a:extLst>
                </p:cNvPr>
                <p:cNvCxnSpPr>
                  <a:cxnSpLocks/>
                  <a:stCxn id="71" idx="0"/>
                  <a:endCxn id="89" idx="2"/>
                </p:cNvCxnSpPr>
                <p:nvPr/>
              </p:nvCxnSpPr>
              <p:spPr>
                <a:xfrm flipV="1">
                  <a:off x="3774397" y="2575837"/>
                  <a:ext cx="1465"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0F6E58F-6360-044E-B5B6-2900E4E7D0C8}"/>
                    </a:ext>
                  </a:extLst>
                </p:cNvPr>
                <p:cNvCxnSpPr>
                  <a:cxnSpLocks/>
                  <a:stCxn id="89" idx="0"/>
                  <a:endCxn id="78" idx="4"/>
                </p:cNvCxnSpPr>
                <p:nvPr/>
              </p:nvCxnSpPr>
              <p:spPr>
                <a:xfrm flipH="1" flipV="1">
                  <a:off x="3774396" y="1813355"/>
                  <a:ext cx="1467" cy="614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2573B08-A1B1-1C44-AEE5-69FCFA12B83F}"/>
                    </a:ext>
                  </a:extLst>
                </p:cNvPr>
                <p:cNvCxnSpPr>
                  <a:cxnSpLocks/>
                  <a:stCxn id="78" idx="4"/>
                  <a:endCxn id="93" idx="0"/>
                </p:cNvCxnSpPr>
                <p:nvPr/>
              </p:nvCxnSpPr>
              <p:spPr>
                <a:xfrm>
                  <a:off x="3774396" y="1813355"/>
                  <a:ext cx="1817918" cy="616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222F5A4-2F98-344A-80F9-6C0762CAC2FA}"/>
                    </a:ext>
                  </a:extLst>
                </p:cNvPr>
                <p:cNvCxnSpPr>
                  <a:cxnSpLocks/>
                  <a:stCxn id="79" idx="0"/>
                  <a:endCxn id="93" idx="2"/>
                </p:cNvCxnSpPr>
                <p:nvPr/>
              </p:nvCxnSpPr>
              <p:spPr>
                <a:xfrm flipH="1" flipV="1">
                  <a:off x="5592314" y="2574040"/>
                  <a:ext cx="2" cy="2369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6B6ADBF-567C-8E4E-ABCA-122EF5D42F6B}"/>
                    </a:ext>
                  </a:extLst>
                </p:cNvPr>
                <p:cNvCxnSpPr>
                  <a:cxnSpLocks/>
                  <a:stCxn id="93" idx="0"/>
                  <a:endCxn id="77" idx="4"/>
                </p:cNvCxnSpPr>
                <p:nvPr/>
              </p:nvCxnSpPr>
              <p:spPr>
                <a:xfrm flipH="1" flipV="1">
                  <a:off x="5591289" y="2074240"/>
                  <a:ext cx="1025" cy="355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2A55493A-CBD8-4A4E-84BC-A6BB5C6363B3}"/>
                        </a:ext>
                      </a:extLst>
                    </p:cNvPr>
                    <p:cNvSpPr txBox="1"/>
                    <p:nvPr/>
                  </p:nvSpPr>
                  <p:spPr>
                    <a:xfrm>
                      <a:off x="4511289" y="1745573"/>
                      <a:ext cx="2160000" cy="32866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i="1">
                                        <a:latin typeface="Cambria Math" panose="02040503050406030204" pitchFamily="18" charset="0"/>
                                      </a:rPr>
                                      <m:t>𝑋</m:t>
                                    </m:r>
                                    <m:r>
                                      <a:rPr lang="de-DE" sz="1050" i="1">
                                        <a:latin typeface="Cambria Math" panose="02040503050406030204" pitchFamily="18" charset="0"/>
                                      </a:rPr>
                                      <m:t>,</m:t>
                                    </m:r>
                                    <m:r>
                                      <a:rPr lang="de-DE" sz="1050" i="1">
                                        <a:latin typeface="Cambria Math" panose="02040503050406030204" pitchFamily="18" charset="0"/>
                                      </a:rPr>
                                      <m:t>𝑀</m:t>
                                    </m:r>
                                  </m:e>
                                </m:d>
                              </m:e>
                              <m:sub>
                                <m:r>
                                  <a:rPr lang="de-DE" sz="1050" b="0" i="1" smtClean="0">
                                    <a:latin typeface="Cambria Math" panose="02040503050406030204" pitchFamily="18" charset="0"/>
                                  </a:rPr>
                                  <m:t>0</m:t>
                                </m:r>
                              </m:sub>
                            </m:sSub>
                          </m:oMath>
                        </m:oMathPara>
                      </a14:m>
                      <a:endParaRPr lang="en-GB" sz="1050" dirty="0"/>
                    </a:p>
                  </p:txBody>
                </p:sp>
              </mc:Choice>
              <mc:Fallback xmlns="">
                <p:sp>
                  <p:nvSpPr>
                    <p:cNvPr id="75" name="TextBox 74">
                      <a:extLst>
                        <a:ext uri="{FF2B5EF4-FFF2-40B4-BE49-F238E27FC236}">
                          <a16:creationId xmlns:a16="http://schemas.microsoft.com/office/drawing/2014/main" id="{397B38D7-6526-F340-9322-776B16D5B7CE}"/>
                        </a:ext>
                      </a:extLst>
                    </p:cNvPr>
                    <p:cNvSpPr txBox="1">
                      <a:spLocks noRot="1" noChangeAspect="1" noMove="1" noResize="1" noEditPoints="1" noAdjustHandles="1" noChangeArrowheads="1" noChangeShapeType="1" noTextEdit="1"/>
                    </p:cNvSpPr>
                    <p:nvPr/>
                  </p:nvSpPr>
                  <p:spPr>
                    <a:xfrm>
                      <a:off x="4511289" y="1745573"/>
                      <a:ext cx="2160000" cy="328667"/>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2918BA91-FAC2-904D-9935-61B42B7D7C15}"/>
                        </a:ext>
                      </a:extLst>
                    </p:cNvPr>
                    <p:cNvSpPr txBox="1"/>
                    <p:nvPr/>
                  </p:nvSpPr>
                  <p:spPr>
                    <a:xfrm>
                      <a:off x="3220515" y="1484687"/>
                      <a:ext cx="1107761" cy="32866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𝐸𝑝𝑖𝑑</m:t>
                                </m:r>
                              </m:e>
                              <m:sub>
                                <m:r>
                                  <a:rPr lang="de-DE" sz="1050" b="0" i="1" smtClean="0">
                                    <a:latin typeface="Cambria Math" panose="02040503050406030204" pitchFamily="18" charset="0"/>
                                  </a:rPr>
                                  <m:t>0</m:t>
                                </m:r>
                              </m:sub>
                            </m:sSub>
                          </m:oMath>
                        </m:oMathPara>
                      </a14:m>
                      <a:endParaRPr lang="en-GB" sz="1050" dirty="0"/>
                    </a:p>
                  </p:txBody>
                </p:sp>
              </mc:Choice>
              <mc:Fallback xmlns="">
                <p:sp>
                  <p:nvSpPr>
                    <p:cNvPr id="76" name="TextBox 75">
                      <a:extLst>
                        <a:ext uri="{FF2B5EF4-FFF2-40B4-BE49-F238E27FC236}">
                          <a16:creationId xmlns:a16="http://schemas.microsoft.com/office/drawing/2014/main" id="{7D328E66-0E6C-F040-86F1-DE4464072DBE}"/>
                        </a:ext>
                      </a:extLst>
                    </p:cNvPr>
                    <p:cNvSpPr txBox="1">
                      <a:spLocks noRot="1" noChangeAspect="1" noMove="1" noResize="1" noEditPoints="1" noAdjustHandles="1" noChangeArrowheads="1" noChangeShapeType="1" noTextEdit="1"/>
                    </p:cNvSpPr>
                    <p:nvPr/>
                  </p:nvSpPr>
                  <p:spPr>
                    <a:xfrm>
                      <a:off x="3220515" y="1484687"/>
                      <a:ext cx="1107761" cy="328667"/>
                    </a:xfrm>
                    <a:prstGeom prst="ellipse">
                      <a:avLst/>
                    </a:prstGeom>
                    <a:blipFill>
                      <a:blip r:embed="rId6"/>
                      <a:stretch>
                        <a:fillRect b="-526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F1B1D6D1-80DE-2B47-9022-DD6494285CFD}"/>
                        </a:ext>
                      </a:extLst>
                    </p:cNvPr>
                    <p:cNvSpPr txBox="1"/>
                    <p:nvPr/>
                  </p:nvSpPr>
                  <p:spPr>
                    <a:xfrm>
                      <a:off x="4774386" y="2810988"/>
                      <a:ext cx="1635859" cy="3309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0</m:t>
                                </m:r>
                              </m:sub>
                            </m:sSub>
                          </m:oMath>
                        </m:oMathPara>
                      </a14:m>
                      <a:endParaRPr lang="en-GB" sz="1050" baseline="-25000" dirty="0"/>
                    </a:p>
                  </p:txBody>
                </p:sp>
              </mc:Choice>
              <mc:Fallback xmlns="">
                <p:sp>
                  <p:nvSpPr>
                    <p:cNvPr id="79" name="TextBox 78">
                      <a:extLst>
                        <a:ext uri="{FF2B5EF4-FFF2-40B4-BE49-F238E27FC236}">
                          <a16:creationId xmlns:a16="http://schemas.microsoft.com/office/drawing/2014/main" id="{F1B1D6D1-80DE-2B47-9022-DD6494285CFD}"/>
                        </a:ext>
                      </a:extLst>
                    </p:cNvPr>
                    <p:cNvSpPr txBox="1">
                      <a:spLocks noRot="1" noChangeAspect="1" noMove="1" noResize="1" noEditPoints="1" noAdjustHandles="1" noChangeArrowheads="1" noChangeShapeType="1" noTextEdit="1"/>
                    </p:cNvSpPr>
                    <p:nvPr/>
                  </p:nvSpPr>
                  <p:spPr>
                    <a:xfrm>
                      <a:off x="4774386" y="2810988"/>
                      <a:ext cx="1635859" cy="330981"/>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80" name="Straight Connector 79">
                  <a:extLst>
                    <a:ext uri="{FF2B5EF4-FFF2-40B4-BE49-F238E27FC236}">
                      <a16:creationId xmlns:a16="http://schemas.microsoft.com/office/drawing/2014/main" id="{F99C0D02-8057-0644-8970-9B57812F7F58}"/>
                    </a:ext>
                  </a:extLst>
                </p:cNvPr>
                <p:cNvCxnSpPr>
                  <a:cxnSpLocks/>
                  <a:stCxn id="89" idx="2"/>
                  <a:endCxn id="79" idx="0"/>
                </p:cNvCxnSpPr>
                <p:nvPr/>
              </p:nvCxnSpPr>
              <p:spPr>
                <a:xfrm>
                  <a:off x="3775862" y="2575837"/>
                  <a:ext cx="1816454"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F8C3ECE0-6C8D-6643-BA9C-D0AD54A98CDD}"/>
                    </a:ext>
                  </a:extLst>
                </p:cNvPr>
                <p:cNvGrpSpPr/>
                <p:nvPr/>
              </p:nvGrpSpPr>
              <p:grpSpPr>
                <a:xfrm>
                  <a:off x="5481117" y="2316663"/>
                  <a:ext cx="541795" cy="304368"/>
                  <a:chOff x="5481117" y="2316663"/>
                  <a:chExt cx="541795" cy="304368"/>
                </a:xfrm>
              </p:grpSpPr>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2B8968CD-D96A-0045-AFE5-A0EF7E75D09B}"/>
                          </a:ext>
                        </a:extLst>
                      </p:cNvPr>
                      <p:cNvSpPr txBox="1"/>
                      <p:nvPr/>
                    </p:nvSpPr>
                    <p:spPr>
                      <a:xfrm>
                        <a:off x="5733850" y="2316663"/>
                        <a:ext cx="289062" cy="2395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0</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89" name="TextBox 88">
                        <a:extLst>
                          <a:ext uri="{FF2B5EF4-FFF2-40B4-BE49-F238E27FC236}">
                            <a16:creationId xmlns:a16="http://schemas.microsoft.com/office/drawing/2014/main" id="{F6F2347C-2FD1-DD4E-BCA4-9B1ED87893A1}"/>
                          </a:ext>
                        </a:extLst>
                      </p:cNvPr>
                      <p:cNvSpPr txBox="1">
                        <a:spLocks noRot="1" noChangeAspect="1" noMove="1" noResize="1" noEditPoints="1" noAdjustHandles="1" noChangeArrowheads="1" noChangeShapeType="1" noTextEdit="1"/>
                      </p:cNvSpPr>
                      <p:nvPr/>
                    </p:nvSpPr>
                    <p:spPr>
                      <a:xfrm>
                        <a:off x="5733850" y="2316663"/>
                        <a:ext cx="289062" cy="239574"/>
                      </a:xfrm>
                      <a:prstGeom prst="rect">
                        <a:avLst/>
                      </a:prstGeom>
                      <a:blipFill>
                        <a:blip r:embed="rId8"/>
                        <a:stretch>
                          <a:fillRect l="-13333" b="-23077"/>
                        </a:stretch>
                      </a:blipFill>
                    </p:spPr>
                    <p:txBody>
                      <a:bodyPr/>
                      <a:lstStyle/>
                      <a:p>
                        <a:r>
                          <a:rPr lang="en-GB">
                            <a:noFill/>
                          </a:rPr>
                          <a:t> </a:t>
                        </a:r>
                      </a:p>
                    </p:txBody>
                  </p:sp>
                </mc:Fallback>
              </mc:AlternateContent>
              <p:sp>
                <p:nvSpPr>
                  <p:cNvPr id="92" name="Rectangle 91">
                    <a:extLst>
                      <a:ext uri="{FF2B5EF4-FFF2-40B4-BE49-F238E27FC236}">
                        <a16:creationId xmlns:a16="http://schemas.microsoft.com/office/drawing/2014/main" id="{AE8FA521-E827-6B44-BC02-24B5ABC90F94}"/>
                      </a:ext>
                    </a:extLst>
                  </p:cNvPr>
                  <p:cNvSpPr/>
                  <p:nvPr/>
                </p:nvSpPr>
                <p:spPr>
                  <a:xfrm>
                    <a:off x="5481117" y="239123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93" name="Rectangle 92">
                    <a:extLst>
                      <a:ext uri="{FF2B5EF4-FFF2-40B4-BE49-F238E27FC236}">
                        <a16:creationId xmlns:a16="http://schemas.microsoft.com/office/drawing/2014/main" id="{BF7E4A38-6ACA-2143-BFD8-DE3E71FBE8AF}"/>
                      </a:ext>
                    </a:extLst>
                  </p:cNvPr>
                  <p:cNvSpPr/>
                  <p:nvPr/>
                </p:nvSpPr>
                <p:spPr>
                  <a:xfrm>
                    <a:off x="5520314" y="243003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94" name="Rectangle 93">
                    <a:extLst>
                      <a:ext uri="{FF2B5EF4-FFF2-40B4-BE49-F238E27FC236}">
                        <a16:creationId xmlns:a16="http://schemas.microsoft.com/office/drawing/2014/main" id="{934946B3-2F54-0947-8ED2-B0E8167025AC}"/>
                      </a:ext>
                    </a:extLst>
                  </p:cNvPr>
                  <p:cNvSpPr/>
                  <p:nvPr/>
                </p:nvSpPr>
                <p:spPr>
                  <a:xfrm>
                    <a:off x="5562951" y="247703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82" name="Group 81">
                  <a:extLst>
                    <a:ext uri="{FF2B5EF4-FFF2-40B4-BE49-F238E27FC236}">
                      <a16:creationId xmlns:a16="http://schemas.microsoft.com/office/drawing/2014/main" id="{F8726AC0-8BAC-1A44-99E0-9D2178AF46E8}"/>
                    </a:ext>
                  </a:extLst>
                </p:cNvPr>
                <p:cNvGrpSpPr/>
                <p:nvPr/>
              </p:nvGrpSpPr>
              <p:grpSpPr>
                <a:xfrm>
                  <a:off x="3660955" y="2321376"/>
                  <a:ext cx="515059" cy="298747"/>
                  <a:chOff x="3660955" y="2321376"/>
                  <a:chExt cx="515059" cy="298747"/>
                </a:xfrm>
              </p:grpSpPr>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4751E6C2-19A9-114B-BA38-51AB740762A5}"/>
                          </a:ext>
                        </a:extLst>
                      </p:cNvPr>
                      <p:cNvSpPr txBox="1"/>
                      <p:nvPr/>
                    </p:nvSpPr>
                    <p:spPr>
                      <a:xfrm>
                        <a:off x="3886951" y="2321376"/>
                        <a:ext cx="289063" cy="2383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0</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85" name="TextBox 84">
                        <a:extLst>
                          <a:ext uri="{FF2B5EF4-FFF2-40B4-BE49-F238E27FC236}">
                            <a16:creationId xmlns:a16="http://schemas.microsoft.com/office/drawing/2014/main" id="{52E956D5-E255-1343-895D-DCF9740E6A26}"/>
                          </a:ext>
                        </a:extLst>
                      </p:cNvPr>
                      <p:cNvSpPr txBox="1">
                        <a:spLocks noRot="1" noChangeAspect="1" noMove="1" noResize="1" noEditPoints="1" noAdjustHandles="1" noChangeArrowheads="1" noChangeShapeType="1" noTextEdit="1"/>
                      </p:cNvSpPr>
                      <p:nvPr/>
                    </p:nvSpPr>
                    <p:spPr>
                      <a:xfrm>
                        <a:off x="3886951" y="2321376"/>
                        <a:ext cx="289063" cy="238367"/>
                      </a:xfrm>
                      <a:prstGeom prst="rect">
                        <a:avLst/>
                      </a:prstGeom>
                      <a:blipFill>
                        <a:blip r:embed="rId9"/>
                        <a:stretch>
                          <a:fillRect l="-13333" b="-14286"/>
                        </a:stretch>
                      </a:blipFill>
                    </p:spPr>
                    <p:txBody>
                      <a:bodyPr/>
                      <a:lstStyle/>
                      <a:p>
                        <a:r>
                          <a:rPr lang="en-GB">
                            <a:noFill/>
                          </a:rPr>
                          <a:t> </a:t>
                        </a:r>
                      </a:p>
                    </p:txBody>
                  </p:sp>
                </mc:Fallback>
              </mc:AlternateContent>
              <p:sp>
                <p:nvSpPr>
                  <p:cNvPr id="88" name="Rectangle 87">
                    <a:extLst>
                      <a:ext uri="{FF2B5EF4-FFF2-40B4-BE49-F238E27FC236}">
                        <a16:creationId xmlns:a16="http://schemas.microsoft.com/office/drawing/2014/main" id="{EF9C5663-F509-A046-B8DE-AF781E78DE32}"/>
                      </a:ext>
                    </a:extLst>
                  </p:cNvPr>
                  <p:cNvSpPr/>
                  <p:nvPr/>
                </p:nvSpPr>
                <p:spPr>
                  <a:xfrm>
                    <a:off x="3660955" y="2385922"/>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89" name="Rectangle 88">
                    <a:extLst>
                      <a:ext uri="{FF2B5EF4-FFF2-40B4-BE49-F238E27FC236}">
                        <a16:creationId xmlns:a16="http://schemas.microsoft.com/office/drawing/2014/main" id="{12BCE41B-1586-D44D-8A8B-975C755082A0}"/>
                      </a:ext>
                    </a:extLst>
                  </p:cNvPr>
                  <p:cNvSpPr/>
                  <p:nvPr/>
                </p:nvSpPr>
                <p:spPr>
                  <a:xfrm>
                    <a:off x="3702062" y="2428237"/>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90" name="Rectangle 89">
                    <a:extLst>
                      <a:ext uri="{FF2B5EF4-FFF2-40B4-BE49-F238E27FC236}">
                        <a16:creationId xmlns:a16="http://schemas.microsoft.com/office/drawing/2014/main" id="{34D18479-D9E8-484E-8F56-1B29D154533B}"/>
                      </a:ext>
                    </a:extLst>
                  </p:cNvPr>
                  <p:cNvSpPr/>
                  <p:nvPr/>
                </p:nvSpPr>
                <p:spPr>
                  <a:xfrm>
                    <a:off x="3736941" y="247252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cxnSp>
              <p:nvCxnSpPr>
                <p:cNvPr id="83" name="Straight Connector 82">
                  <a:extLst>
                    <a:ext uri="{FF2B5EF4-FFF2-40B4-BE49-F238E27FC236}">
                      <a16:creationId xmlns:a16="http://schemas.microsoft.com/office/drawing/2014/main" id="{22C44F62-7677-C147-B069-6B8089EFBF72}"/>
                    </a:ext>
                  </a:extLst>
                </p:cNvPr>
                <p:cNvCxnSpPr>
                  <a:cxnSpLocks/>
                  <a:stCxn id="78" idx="2"/>
                  <a:endCxn id="86" idx="3"/>
                </p:cNvCxnSpPr>
                <p:nvPr/>
              </p:nvCxnSpPr>
              <p:spPr>
                <a:xfrm flipH="1" flipV="1">
                  <a:off x="2897195" y="1648173"/>
                  <a:ext cx="323320" cy="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F3A3E8B0-14F8-3A4D-8BAA-BCA5C216A761}"/>
                    </a:ext>
                  </a:extLst>
                </p:cNvPr>
                <p:cNvGrpSpPr/>
                <p:nvPr/>
              </p:nvGrpSpPr>
              <p:grpSpPr>
                <a:xfrm>
                  <a:off x="2426602" y="1478758"/>
                  <a:ext cx="470594" cy="241414"/>
                  <a:chOff x="2426602" y="1478758"/>
                  <a:chExt cx="470594" cy="241414"/>
                </a:xfrm>
              </p:grpSpPr>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50F2FC2B-E2F9-FF49-B42D-DC921460B7D7}"/>
                          </a:ext>
                        </a:extLst>
                      </p:cNvPr>
                      <p:cNvSpPr txBox="1"/>
                      <p:nvPr/>
                    </p:nvSpPr>
                    <p:spPr>
                      <a:xfrm>
                        <a:off x="2426602" y="1478758"/>
                        <a:ext cx="284328" cy="2379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0</m:t>
                                  </m:r>
                                </m:sub>
                                <m:sup>
                                  <m:r>
                                    <a:rPr lang="de-DE" sz="1050" b="0" i="1" smtClean="0">
                                      <a:latin typeface="Cambria Math" panose="02040503050406030204" pitchFamily="18" charset="0"/>
                                    </a:rPr>
                                    <m:t>1</m:t>
                                  </m:r>
                                </m:sup>
                              </m:sSubSup>
                            </m:oMath>
                          </m:oMathPara>
                        </a14:m>
                        <a:endParaRPr lang="en-GB" sz="1050" dirty="0"/>
                      </a:p>
                    </p:txBody>
                  </p:sp>
                </mc:Choice>
                <mc:Fallback xmlns="">
                  <p:sp>
                    <p:nvSpPr>
                      <p:cNvPr id="83" name="TextBox 82">
                        <a:extLst>
                          <a:ext uri="{FF2B5EF4-FFF2-40B4-BE49-F238E27FC236}">
                            <a16:creationId xmlns:a16="http://schemas.microsoft.com/office/drawing/2014/main" id="{616E3392-B23F-6947-B3DE-E6E6F3711B6E}"/>
                          </a:ext>
                        </a:extLst>
                      </p:cNvPr>
                      <p:cNvSpPr txBox="1">
                        <a:spLocks noRot="1" noChangeAspect="1" noMove="1" noResize="1" noEditPoints="1" noAdjustHandles="1" noChangeArrowheads="1" noChangeShapeType="1" noTextEdit="1"/>
                      </p:cNvSpPr>
                      <p:nvPr/>
                    </p:nvSpPr>
                    <p:spPr>
                      <a:xfrm>
                        <a:off x="2426602" y="1478758"/>
                        <a:ext cx="284328" cy="237904"/>
                      </a:xfrm>
                      <a:prstGeom prst="rect">
                        <a:avLst/>
                      </a:prstGeom>
                      <a:blipFill>
                        <a:blip r:embed="rId10"/>
                        <a:stretch>
                          <a:fillRect l="-14286" r="-7143" b="-21429"/>
                        </a:stretch>
                      </a:blipFill>
                    </p:spPr>
                    <p:txBody>
                      <a:bodyPr/>
                      <a:lstStyle/>
                      <a:p>
                        <a:r>
                          <a:rPr lang="en-GB">
                            <a:noFill/>
                          </a:rPr>
                          <a:t> </a:t>
                        </a:r>
                      </a:p>
                    </p:txBody>
                  </p:sp>
                </mc:Fallback>
              </mc:AlternateContent>
              <p:sp>
                <p:nvSpPr>
                  <p:cNvPr id="86" name="Rectangle 85">
                    <a:extLst>
                      <a:ext uri="{FF2B5EF4-FFF2-40B4-BE49-F238E27FC236}">
                        <a16:creationId xmlns:a16="http://schemas.microsoft.com/office/drawing/2014/main" id="{F3954096-7D20-CC49-9153-D88A5E14B92C}"/>
                      </a:ext>
                    </a:extLst>
                  </p:cNvPr>
                  <p:cNvSpPr/>
                  <p:nvPr/>
                </p:nvSpPr>
                <p:spPr>
                  <a:xfrm>
                    <a:off x="2753196" y="1576172"/>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grpSp>
        <p:grpSp>
          <p:nvGrpSpPr>
            <p:cNvPr id="7" name="Group 6">
              <a:extLst>
                <a:ext uri="{FF2B5EF4-FFF2-40B4-BE49-F238E27FC236}">
                  <a16:creationId xmlns:a16="http://schemas.microsoft.com/office/drawing/2014/main" id="{9C722971-7E06-704E-89E5-6302BD491CB8}"/>
                </a:ext>
              </a:extLst>
            </p:cNvPr>
            <p:cNvGrpSpPr/>
            <p:nvPr/>
          </p:nvGrpSpPr>
          <p:grpSpPr>
            <a:xfrm>
              <a:off x="1321655" y="3982861"/>
              <a:ext cx="4205902" cy="1376055"/>
              <a:chOff x="2013718" y="4011645"/>
              <a:chExt cx="7197685" cy="2051697"/>
            </a:xfrm>
          </p:grpSpPr>
          <p:sp>
            <p:nvSpPr>
              <p:cNvPr id="39" name="Rectangle 38">
                <a:extLst>
                  <a:ext uri="{FF2B5EF4-FFF2-40B4-BE49-F238E27FC236}">
                    <a16:creationId xmlns:a16="http://schemas.microsoft.com/office/drawing/2014/main" id="{CF0B36DA-4D10-F94C-89DF-020F166AFCD4}"/>
                  </a:ext>
                </a:extLst>
              </p:cNvPr>
              <p:cNvSpPr/>
              <p:nvPr/>
            </p:nvSpPr>
            <p:spPr>
              <a:xfrm>
                <a:off x="4777190" y="4011645"/>
                <a:ext cx="4434213" cy="205169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grpSp>
            <p:nvGrpSpPr>
              <p:cNvPr id="40" name="Group 39">
                <a:extLst>
                  <a:ext uri="{FF2B5EF4-FFF2-40B4-BE49-F238E27FC236}">
                    <a16:creationId xmlns:a16="http://schemas.microsoft.com/office/drawing/2014/main" id="{3E792515-F86E-4941-8330-25D41F239468}"/>
                  </a:ext>
                </a:extLst>
              </p:cNvPr>
              <p:cNvGrpSpPr/>
              <p:nvPr/>
            </p:nvGrpSpPr>
            <p:grpSpPr>
              <a:xfrm>
                <a:off x="2013718" y="4011645"/>
                <a:ext cx="6759261" cy="1914702"/>
                <a:chOff x="2013718" y="4011645"/>
                <a:chExt cx="6759261" cy="1914702"/>
              </a:xfrm>
            </p:grpSpPr>
            <p:cxnSp>
              <p:nvCxnSpPr>
                <p:cNvPr id="41" name="Straight Connector 40">
                  <a:extLst>
                    <a:ext uri="{FF2B5EF4-FFF2-40B4-BE49-F238E27FC236}">
                      <a16:creationId xmlns:a16="http://schemas.microsoft.com/office/drawing/2014/main" id="{1EADCCC9-261C-9A42-809A-0DAB39232839}"/>
                    </a:ext>
                  </a:extLst>
                </p:cNvPr>
                <p:cNvCxnSpPr>
                  <a:cxnSpLocks/>
                  <a:stCxn id="78" idx="6"/>
                  <a:endCxn id="59" idx="1"/>
                </p:cNvCxnSpPr>
                <p:nvPr/>
              </p:nvCxnSpPr>
              <p:spPr>
                <a:xfrm flipV="1">
                  <a:off x="2013718" y="4432644"/>
                  <a:ext cx="2687285" cy="4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E3FC772-3D58-D34D-A456-8D8AFC6671DC}"/>
                    </a:ext>
                  </a:extLst>
                </p:cNvPr>
                <p:cNvCxnSpPr>
                  <a:cxnSpLocks/>
                  <a:stCxn id="59" idx="3"/>
                  <a:endCxn id="51" idx="2"/>
                </p:cNvCxnSpPr>
                <p:nvPr/>
              </p:nvCxnSpPr>
              <p:spPr>
                <a:xfrm>
                  <a:off x="4845003" y="4432644"/>
                  <a:ext cx="477201" cy="4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1DDA17-B505-8C40-9CE5-41496355FA59}"/>
                    </a:ext>
                  </a:extLst>
                </p:cNvPr>
                <p:cNvCxnSpPr>
                  <a:cxnSpLocks/>
                  <a:stCxn id="79" idx="6"/>
                  <a:endCxn id="59" idx="2"/>
                </p:cNvCxnSpPr>
                <p:nvPr/>
              </p:nvCxnSpPr>
              <p:spPr>
                <a:xfrm flipV="1">
                  <a:off x="4095684" y="4504642"/>
                  <a:ext cx="677319" cy="1260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6160D28-725F-134B-9D74-FAD255101416}"/>
                        </a:ext>
                      </a:extLst>
                    </p:cNvPr>
                    <p:cNvSpPr txBox="1"/>
                    <p:nvPr/>
                  </p:nvSpPr>
                  <p:spPr>
                    <a:xfrm>
                      <a:off x="4926886" y="5599411"/>
                      <a:ext cx="1898398" cy="321102"/>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1</m:t>
                                </m:r>
                              </m:sub>
                            </m:sSub>
                          </m:oMath>
                        </m:oMathPara>
                      </a14:m>
                      <a:endParaRPr lang="en-GB" sz="1050" baseline="-25000" dirty="0"/>
                    </a:p>
                  </p:txBody>
                </p:sp>
              </mc:Choice>
              <mc:Fallback xmlns="">
                <p:sp>
                  <p:nvSpPr>
                    <p:cNvPr id="41" name="TextBox 40">
                      <a:extLst>
                        <a:ext uri="{FF2B5EF4-FFF2-40B4-BE49-F238E27FC236}">
                          <a16:creationId xmlns:a16="http://schemas.microsoft.com/office/drawing/2014/main" id="{05C9B048-B87B-064F-B43A-44F23B9C3499}"/>
                        </a:ext>
                      </a:extLst>
                    </p:cNvPr>
                    <p:cNvSpPr txBox="1">
                      <a:spLocks noRot="1" noChangeAspect="1" noMove="1" noResize="1" noEditPoints="1" noAdjustHandles="1" noChangeArrowheads="1" noChangeShapeType="1" noTextEdit="1"/>
                    </p:cNvSpPr>
                    <p:nvPr/>
                  </p:nvSpPr>
                  <p:spPr>
                    <a:xfrm>
                      <a:off x="4926886" y="5599411"/>
                      <a:ext cx="1898398" cy="321102"/>
                    </a:xfrm>
                    <a:prstGeom prst="ellipse">
                      <a:avLst/>
                    </a:prstGeom>
                    <a:blipFill>
                      <a:blip r:embed="rId11"/>
                      <a:stretch>
                        <a:fillRect/>
                      </a:stretch>
                    </a:blipFill>
                    <a:ln>
                      <a:solidFill>
                        <a:schemeClr val="tx1"/>
                      </a:solidFill>
                    </a:ln>
                  </p:spPr>
                  <p:txBody>
                    <a:bodyPr/>
                    <a:lstStyle/>
                    <a:p>
                      <a:r>
                        <a:rPr lang="en-GB">
                          <a:noFill/>
                        </a:rPr>
                        <a:t> </a:t>
                      </a:r>
                    </a:p>
                  </p:txBody>
                </p:sp>
              </mc:Fallback>
            </mc:AlternateContent>
            <p:cxnSp>
              <p:nvCxnSpPr>
                <p:cNvPr id="45" name="Straight Connector 44">
                  <a:extLst>
                    <a:ext uri="{FF2B5EF4-FFF2-40B4-BE49-F238E27FC236}">
                      <a16:creationId xmlns:a16="http://schemas.microsoft.com/office/drawing/2014/main" id="{54CC8132-6386-C240-B320-E5F5C5BC5A7D}"/>
                    </a:ext>
                  </a:extLst>
                </p:cNvPr>
                <p:cNvCxnSpPr>
                  <a:cxnSpLocks/>
                  <a:stCxn id="44" idx="0"/>
                  <a:endCxn id="63" idx="2"/>
                </p:cNvCxnSpPr>
                <p:nvPr/>
              </p:nvCxnSpPr>
              <p:spPr>
                <a:xfrm flipV="1">
                  <a:off x="5876086" y="5360213"/>
                  <a:ext cx="1465" cy="2391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A7423A7-3B9B-C74D-991A-8BA62BAAF3CE}"/>
                    </a:ext>
                  </a:extLst>
                </p:cNvPr>
                <p:cNvCxnSpPr>
                  <a:cxnSpLocks/>
                  <a:stCxn id="63" idx="0"/>
                  <a:endCxn id="51" idx="4"/>
                </p:cNvCxnSpPr>
                <p:nvPr/>
              </p:nvCxnSpPr>
              <p:spPr>
                <a:xfrm flipH="1" flipV="1">
                  <a:off x="5876084" y="4601696"/>
                  <a:ext cx="1468" cy="6109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BDCC4A9-59BE-0544-92F3-322CB05AE491}"/>
                    </a:ext>
                  </a:extLst>
                </p:cNvPr>
                <p:cNvCxnSpPr>
                  <a:cxnSpLocks/>
                  <a:stCxn id="51" idx="4"/>
                  <a:endCxn id="67" idx="0"/>
                </p:cNvCxnSpPr>
                <p:nvPr/>
              </p:nvCxnSpPr>
              <p:spPr>
                <a:xfrm>
                  <a:off x="5876084" y="4601696"/>
                  <a:ext cx="1817921" cy="612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5A3A9D9-C5D1-F14A-BDD4-B68875DA511A}"/>
                    </a:ext>
                  </a:extLst>
                </p:cNvPr>
                <p:cNvCxnSpPr>
                  <a:cxnSpLocks/>
                  <a:stCxn id="52" idx="0"/>
                  <a:endCxn id="67" idx="2"/>
                </p:cNvCxnSpPr>
                <p:nvPr/>
              </p:nvCxnSpPr>
              <p:spPr>
                <a:xfrm flipV="1">
                  <a:off x="7694004" y="5358414"/>
                  <a:ext cx="0" cy="2369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B2DCE20-76AD-6540-9B8C-E5999A5C44DA}"/>
                    </a:ext>
                  </a:extLst>
                </p:cNvPr>
                <p:cNvCxnSpPr>
                  <a:cxnSpLocks/>
                  <a:stCxn id="67" idx="0"/>
                  <a:endCxn id="50" idx="4"/>
                </p:cNvCxnSpPr>
                <p:nvPr/>
              </p:nvCxnSpPr>
              <p:spPr>
                <a:xfrm flipH="1" flipV="1">
                  <a:off x="7692979" y="4858617"/>
                  <a:ext cx="1025" cy="3557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80BCB496-2787-D641-99EF-EDC29B695F74}"/>
                        </a:ext>
                      </a:extLst>
                    </p:cNvPr>
                    <p:cNvSpPr txBox="1"/>
                    <p:nvPr/>
                  </p:nvSpPr>
                  <p:spPr>
                    <a:xfrm>
                      <a:off x="6612979" y="4529950"/>
                      <a:ext cx="2160000" cy="32866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i="1">
                                        <a:latin typeface="Cambria Math" panose="02040503050406030204" pitchFamily="18" charset="0"/>
                                      </a:rPr>
                                      <m:t>𝑋</m:t>
                                    </m:r>
                                    <m:r>
                                      <a:rPr lang="de-DE" sz="1050" i="1">
                                        <a:latin typeface="Cambria Math" panose="02040503050406030204" pitchFamily="18" charset="0"/>
                                      </a:rPr>
                                      <m:t>,</m:t>
                                    </m:r>
                                    <m:r>
                                      <a:rPr lang="de-DE" sz="1050" i="1">
                                        <a:latin typeface="Cambria Math" panose="02040503050406030204" pitchFamily="18" charset="0"/>
                                      </a:rPr>
                                      <m:t>𝑀</m:t>
                                    </m:r>
                                  </m:e>
                                </m:d>
                              </m:e>
                              <m:sub>
                                <m:r>
                                  <a:rPr lang="de-DE" sz="1050" b="0" i="1" smtClean="0">
                                    <a:latin typeface="Cambria Math" panose="02040503050406030204" pitchFamily="18" charset="0"/>
                                  </a:rPr>
                                  <m:t>1</m:t>
                                </m:r>
                              </m:sub>
                            </m:sSub>
                          </m:oMath>
                        </m:oMathPara>
                      </a14:m>
                      <a:endParaRPr lang="en-GB" sz="1050" dirty="0"/>
                    </a:p>
                  </p:txBody>
                </p:sp>
              </mc:Choice>
              <mc:Fallback xmlns="">
                <p:sp>
                  <p:nvSpPr>
                    <p:cNvPr id="47" name="TextBox 46">
                      <a:extLst>
                        <a:ext uri="{FF2B5EF4-FFF2-40B4-BE49-F238E27FC236}">
                          <a16:creationId xmlns:a16="http://schemas.microsoft.com/office/drawing/2014/main" id="{1AE07EB4-606B-0B43-A5B2-F0F046FD9491}"/>
                        </a:ext>
                      </a:extLst>
                    </p:cNvPr>
                    <p:cNvSpPr txBox="1">
                      <a:spLocks noRot="1" noChangeAspect="1" noMove="1" noResize="1" noEditPoints="1" noAdjustHandles="1" noChangeArrowheads="1" noChangeShapeType="1" noTextEdit="1"/>
                    </p:cNvSpPr>
                    <p:nvPr/>
                  </p:nvSpPr>
                  <p:spPr>
                    <a:xfrm>
                      <a:off x="6612979" y="4529950"/>
                      <a:ext cx="2160000" cy="328667"/>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19C9C17A-FF2A-514E-8BEB-011817A85ACD}"/>
                        </a:ext>
                      </a:extLst>
                    </p:cNvPr>
                    <p:cNvSpPr txBox="1"/>
                    <p:nvPr/>
                  </p:nvSpPr>
                  <p:spPr>
                    <a:xfrm>
                      <a:off x="5322203" y="4273029"/>
                      <a:ext cx="1107759" cy="32866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𝐸𝑝𝑖𝑑</m:t>
                                </m:r>
                              </m:e>
                              <m:sub>
                                <m:r>
                                  <a:rPr lang="de-DE" sz="1050" b="0" i="1" smtClean="0">
                                    <a:latin typeface="Cambria Math" panose="02040503050406030204" pitchFamily="18" charset="0"/>
                                  </a:rPr>
                                  <m:t>1</m:t>
                                </m:r>
                              </m:sub>
                            </m:sSub>
                          </m:oMath>
                        </m:oMathPara>
                      </a14:m>
                      <a:endParaRPr lang="en-GB" sz="1050" dirty="0"/>
                    </a:p>
                  </p:txBody>
                </p:sp>
              </mc:Choice>
              <mc:Fallback xmlns="">
                <p:sp>
                  <p:nvSpPr>
                    <p:cNvPr id="48" name="TextBox 47">
                      <a:extLst>
                        <a:ext uri="{FF2B5EF4-FFF2-40B4-BE49-F238E27FC236}">
                          <a16:creationId xmlns:a16="http://schemas.microsoft.com/office/drawing/2014/main" id="{8A93688A-E59E-8A4F-ACF1-BCFF0CCB7485}"/>
                        </a:ext>
                      </a:extLst>
                    </p:cNvPr>
                    <p:cNvSpPr txBox="1">
                      <a:spLocks noRot="1" noChangeAspect="1" noMove="1" noResize="1" noEditPoints="1" noAdjustHandles="1" noChangeArrowheads="1" noChangeShapeType="1" noTextEdit="1"/>
                    </p:cNvSpPr>
                    <p:nvPr/>
                  </p:nvSpPr>
                  <p:spPr>
                    <a:xfrm>
                      <a:off x="5322203" y="4273029"/>
                      <a:ext cx="1107759" cy="328667"/>
                    </a:xfrm>
                    <a:prstGeom prst="ellipse">
                      <a:avLst/>
                    </a:prstGeom>
                    <a:blipFill>
                      <a:blip r:embed="rId13"/>
                      <a:stretch>
                        <a:fillRect b="-526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396B0195-C313-BB48-8B99-6B8BC3804113}"/>
                        </a:ext>
                      </a:extLst>
                    </p:cNvPr>
                    <p:cNvSpPr txBox="1"/>
                    <p:nvPr/>
                  </p:nvSpPr>
                  <p:spPr>
                    <a:xfrm>
                      <a:off x="6876074" y="5595366"/>
                      <a:ext cx="1635858" cy="3309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1</m:t>
                                </m:r>
                              </m:sub>
                            </m:sSub>
                          </m:oMath>
                        </m:oMathPara>
                      </a14:m>
                      <a:endParaRPr lang="en-GB" sz="1050" baseline="-25000" dirty="0"/>
                    </a:p>
                  </p:txBody>
                </p:sp>
              </mc:Choice>
              <mc:Fallback xmlns="">
                <p:sp>
                  <p:nvSpPr>
                    <p:cNvPr id="52" name="TextBox 51">
                      <a:extLst>
                        <a:ext uri="{FF2B5EF4-FFF2-40B4-BE49-F238E27FC236}">
                          <a16:creationId xmlns:a16="http://schemas.microsoft.com/office/drawing/2014/main" id="{396B0195-C313-BB48-8B99-6B8BC3804113}"/>
                        </a:ext>
                      </a:extLst>
                    </p:cNvPr>
                    <p:cNvSpPr txBox="1">
                      <a:spLocks noRot="1" noChangeAspect="1" noMove="1" noResize="1" noEditPoints="1" noAdjustHandles="1" noChangeArrowheads="1" noChangeShapeType="1" noTextEdit="1"/>
                    </p:cNvSpPr>
                    <p:nvPr/>
                  </p:nvSpPr>
                  <p:spPr>
                    <a:xfrm>
                      <a:off x="6876074" y="5595366"/>
                      <a:ext cx="1635858" cy="330981"/>
                    </a:xfrm>
                    <a:prstGeom prst="ellipse">
                      <a:avLst/>
                    </a:prstGeom>
                    <a:blipFill>
                      <a:blip r:embed="rId14"/>
                      <a:stretch>
                        <a:fillRect/>
                      </a:stretch>
                    </a:blipFill>
                    <a:ln>
                      <a:solidFill>
                        <a:schemeClr val="tx1"/>
                      </a:solidFill>
                    </a:ln>
                  </p:spPr>
                  <p:txBody>
                    <a:bodyPr/>
                    <a:lstStyle/>
                    <a:p>
                      <a:r>
                        <a:rPr lang="en-GB">
                          <a:noFill/>
                        </a:rPr>
                        <a:t> </a:t>
                      </a:r>
                    </a:p>
                  </p:txBody>
                </p:sp>
              </mc:Fallback>
            </mc:AlternateContent>
            <p:cxnSp>
              <p:nvCxnSpPr>
                <p:cNvPr id="53" name="Straight Connector 52">
                  <a:extLst>
                    <a:ext uri="{FF2B5EF4-FFF2-40B4-BE49-F238E27FC236}">
                      <a16:creationId xmlns:a16="http://schemas.microsoft.com/office/drawing/2014/main" id="{D9F95F8C-DF4C-DD40-86DE-37BBE59E1E68}"/>
                    </a:ext>
                  </a:extLst>
                </p:cNvPr>
                <p:cNvCxnSpPr>
                  <a:cxnSpLocks/>
                  <a:stCxn id="63" idx="2"/>
                  <a:endCxn id="52" idx="0"/>
                </p:cNvCxnSpPr>
                <p:nvPr/>
              </p:nvCxnSpPr>
              <p:spPr>
                <a:xfrm>
                  <a:off x="5877553" y="5360215"/>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B298F004-A35F-C042-BE12-F63AE183144A}"/>
                    </a:ext>
                  </a:extLst>
                </p:cNvPr>
                <p:cNvGrpSpPr/>
                <p:nvPr/>
              </p:nvGrpSpPr>
              <p:grpSpPr>
                <a:xfrm>
                  <a:off x="7582807" y="5109656"/>
                  <a:ext cx="549185" cy="295752"/>
                  <a:chOff x="3231123" y="4642445"/>
                  <a:chExt cx="549185" cy="295752"/>
                </a:xfrm>
              </p:grpSpPr>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BA2D1654-E367-E74A-9E68-5AB495119233}"/>
                          </a:ext>
                        </a:extLst>
                      </p:cNvPr>
                      <p:cNvSpPr txBox="1"/>
                      <p:nvPr/>
                    </p:nvSpPr>
                    <p:spPr>
                      <a:xfrm>
                        <a:off x="3491245" y="4642445"/>
                        <a:ext cx="289063" cy="2365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62" name="TextBox 61">
                        <a:extLst>
                          <a:ext uri="{FF2B5EF4-FFF2-40B4-BE49-F238E27FC236}">
                            <a16:creationId xmlns:a16="http://schemas.microsoft.com/office/drawing/2014/main" id="{6B64A9B5-C1BA-4141-AD58-6E2484C98E8D}"/>
                          </a:ext>
                        </a:extLst>
                      </p:cNvPr>
                      <p:cNvSpPr txBox="1">
                        <a:spLocks noRot="1" noChangeAspect="1" noMove="1" noResize="1" noEditPoints="1" noAdjustHandles="1" noChangeArrowheads="1" noChangeShapeType="1" noTextEdit="1"/>
                      </p:cNvSpPr>
                      <p:nvPr/>
                    </p:nvSpPr>
                    <p:spPr>
                      <a:xfrm>
                        <a:off x="3491245" y="4642445"/>
                        <a:ext cx="289063" cy="236511"/>
                      </a:xfrm>
                      <a:prstGeom prst="rect">
                        <a:avLst/>
                      </a:prstGeom>
                      <a:blipFill>
                        <a:blip r:embed="rId15"/>
                        <a:stretch>
                          <a:fillRect l="-14286" r="-7143" b="-23077"/>
                        </a:stretch>
                      </a:blipFill>
                    </p:spPr>
                    <p:txBody>
                      <a:bodyPr/>
                      <a:lstStyle/>
                      <a:p>
                        <a:r>
                          <a:rPr lang="en-GB">
                            <a:noFill/>
                          </a:rPr>
                          <a:t> </a:t>
                        </a:r>
                      </a:p>
                    </p:txBody>
                  </p:sp>
                </mc:Fallback>
              </mc:AlternateContent>
              <p:sp>
                <p:nvSpPr>
                  <p:cNvPr id="66" name="Rectangle 65">
                    <a:extLst>
                      <a:ext uri="{FF2B5EF4-FFF2-40B4-BE49-F238E27FC236}">
                        <a16:creationId xmlns:a16="http://schemas.microsoft.com/office/drawing/2014/main" id="{4A79D808-EA04-9347-8848-439A8FCE1124}"/>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7" name="Rectangle 66">
                    <a:extLst>
                      <a:ext uri="{FF2B5EF4-FFF2-40B4-BE49-F238E27FC236}">
                        <a16:creationId xmlns:a16="http://schemas.microsoft.com/office/drawing/2014/main" id="{8832CA08-C524-F541-B85C-FF17BE759E06}"/>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8" name="Rectangle 67">
                    <a:extLst>
                      <a:ext uri="{FF2B5EF4-FFF2-40B4-BE49-F238E27FC236}">
                        <a16:creationId xmlns:a16="http://schemas.microsoft.com/office/drawing/2014/main" id="{B7DCE865-12C6-2540-A335-8FF0E054DE79}"/>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55" name="Group 54">
                  <a:extLst>
                    <a:ext uri="{FF2B5EF4-FFF2-40B4-BE49-F238E27FC236}">
                      <a16:creationId xmlns:a16="http://schemas.microsoft.com/office/drawing/2014/main" id="{F4DA4403-F03A-DD42-99C3-3E47F7F14B2A}"/>
                    </a:ext>
                  </a:extLst>
                </p:cNvPr>
                <p:cNvGrpSpPr/>
                <p:nvPr/>
              </p:nvGrpSpPr>
              <p:grpSpPr>
                <a:xfrm>
                  <a:off x="5762645" y="5105753"/>
                  <a:ext cx="515059" cy="298747"/>
                  <a:chOff x="1006826" y="4638542"/>
                  <a:chExt cx="515059" cy="298747"/>
                </a:xfrm>
              </p:grpSpPr>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13CB0204-8455-6B41-B3BB-43C4AA44EE2B}"/>
                          </a:ext>
                        </a:extLst>
                      </p:cNvPr>
                      <p:cNvSpPr txBox="1"/>
                      <p:nvPr/>
                    </p:nvSpPr>
                    <p:spPr>
                      <a:xfrm>
                        <a:off x="1232822" y="4638542"/>
                        <a:ext cx="289063" cy="2353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58" name="TextBox 57">
                        <a:extLst>
                          <a:ext uri="{FF2B5EF4-FFF2-40B4-BE49-F238E27FC236}">
                            <a16:creationId xmlns:a16="http://schemas.microsoft.com/office/drawing/2014/main" id="{8D202634-5829-B240-8933-302C206F7EA9}"/>
                          </a:ext>
                        </a:extLst>
                      </p:cNvPr>
                      <p:cNvSpPr txBox="1">
                        <a:spLocks noRot="1" noChangeAspect="1" noMove="1" noResize="1" noEditPoints="1" noAdjustHandles="1" noChangeArrowheads="1" noChangeShapeType="1" noTextEdit="1"/>
                      </p:cNvSpPr>
                      <p:nvPr/>
                    </p:nvSpPr>
                    <p:spPr>
                      <a:xfrm>
                        <a:off x="1232822" y="4638542"/>
                        <a:ext cx="289063" cy="235306"/>
                      </a:xfrm>
                      <a:prstGeom prst="rect">
                        <a:avLst/>
                      </a:prstGeom>
                      <a:blipFill>
                        <a:blip r:embed="rId16"/>
                        <a:stretch>
                          <a:fillRect l="-21429" r="-7143" b="-23077"/>
                        </a:stretch>
                      </a:blipFill>
                    </p:spPr>
                    <p:txBody>
                      <a:bodyPr/>
                      <a:lstStyle/>
                      <a:p>
                        <a:r>
                          <a:rPr lang="en-GB">
                            <a:noFill/>
                          </a:rPr>
                          <a:t> </a:t>
                        </a:r>
                      </a:p>
                    </p:txBody>
                  </p:sp>
                </mc:Fallback>
              </mc:AlternateContent>
              <p:sp>
                <p:nvSpPr>
                  <p:cNvPr id="62" name="Rectangle 61">
                    <a:extLst>
                      <a:ext uri="{FF2B5EF4-FFF2-40B4-BE49-F238E27FC236}">
                        <a16:creationId xmlns:a16="http://schemas.microsoft.com/office/drawing/2014/main" id="{938C524F-0814-FA43-80C4-6DF94656689A}"/>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63" name="Rectangle 62">
                    <a:extLst>
                      <a:ext uri="{FF2B5EF4-FFF2-40B4-BE49-F238E27FC236}">
                        <a16:creationId xmlns:a16="http://schemas.microsoft.com/office/drawing/2014/main" id="{E0D626EF-3D68-B54A-9A3D-64809AE4E707}"/>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64" name="Rectangle 63">
                    <a:extLst>
                      <a:ext uri="{FF2B5EF4-FFF2-40B4-BE49-F238E27FC236}">
                        <a16:creationId xmlns:a16="http://schemas.microsoft.com/office/drawing/2014/main" id="{1A7CFA6E-ABB5-9D46-88BD-0232D43B6491}"/>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56" name="Group 55">
                  <a:extLst>
                    <a:ext uri="{FF2B5EF4-FFF2-40B4-BE49-F238E27FC236}">
                      <a16:creationId xmlns:a16="http://schemas.microsoft.com/office/drawing/2014/main" id="{4C9E8205-C9DC-1740-95C9-6F50062B1AFA}"/>
                    </a:ext>
                  </a:extLst>
                </p:cNvPr>
                <p:cNvGrpSpPr/>
                <p:nvPr/>
              </p:nvGrpSpPr>
              <p:grpSpPr>
                <a:xfrm>
                  <a:off x="4651584" y="4011645"/>
                  <a:ext cx="305892" cy="529611"/>
                  <a:chOff x="4651584" y="4011645"/>
                  <a:chExt cx="305892" cy="529611"/>
                </a:xfrm>
              </p:grpSpPr>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99EEDCF1-A353-214F-86C8-0E64187FA2FE}"/>
                          </a:ext>
                        </a:extLst>
                      </p:cNvPr>
                      <p:cNvSpPr txBox="1"/>
                      <p:nvPr/>
                    </p:nvSpPr>
                    <p:spPr>
                      <a:xfrm>
                        <a:off x="4651584" y="4011645"/>
                        <a:ext cx="305892" cy="2337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de-DE" sz="1050" b="0" i="1" smtClean="0">
                                      <a:latin typeface="Cambria Math" panose="02040503050406030204" pitchFamily="18" charset="0"/>
                                    </a:rPr>
                                    <m:t>𝑔</m:t>
                                  </m:r>
                                </m:e>
                                <m:sup>
                                  <m:r>
                                    <a:rPr lang="de-DE" sz="1050" b="0" i="1" smtClean="0">
                                      <a:latin typeface="Cambria Math" panose="02040503050406030204" pitchFamily="18" charset="0"/>
                                    </a:rPr>
                                    <m:t>𝐸</m:t>
                                  </m:r>
                                </m:sup>
                              </m:sSup>
                            </m:oMath>
                          </m:oMathPara>
                        </a14:m>
                        <a:endParaRPr lang="en-GB" sz="1050" dirty="0"/>
                      </a:p>
                    </p:txBody>
                  </p:sp>
                </mc:Choice>
                <mc:Fallback xmlns="">
                  <p:sp>
                    <p:nvSpPr>
                      <p:cNvPr id="54" name="TextBox 53">
                        <a:extLst>
                          <a:ext uri="{FF2B5EF4-FFF2-40B4-BE49-F238E27FC236}">
                            <a16:creationId xmlns:a16="http://schemas.microsoft.com/office/drawing/2014/main" id="{084AD4A0-FEB8-1749-88D3-9B27D41D782C}"/>
                          </a:ext>
                        </a:extLst>
                      </p:cNvPr>
                      <p:cNvSpPr txBox="1">
                        <a:spLocks noRot="1" noChangeAspect="1" noMove="1" noResize="1" noEditPoints="1" noAdjustHandles="1" noChangeArrowheads="1" noChangeShapeType="1" noTextEdit="1"/>
                      </p:cNvSpPr>
                      <p:nvPr/>
                    </p:nvSpPr>
                    <p:spPr>
                      <a:xfrm>
                        <a:off x="4651584" y="4011645"/>
                        <a:ext cx="305892" cy="233729"/>
                      </a:xfrm>
                      <a:prstGeom prst="rect">
                        <a:avLst/>
                      </a:prstGeom>
                      <a:blipFill>
                        <a:blip r:embed="rId17"/>
                        <a:stretch>
                          <a:fillRect l="-13333" r="-6667" b="-23077"/>
                        </a:stretch>
                      </a:blipFill>
                    </p:spPr>
                    <p:txBody>
                      <a:bodyPr/>
                      <a:lstStyle/>
                      <a:p>
                        <a:r>
                          <a:rPr lang="en-GB">
                            <a:noFill/>
                          </a:rPr>
                          <a:t> </a:t>
                        </a:r>
                      </a:p>
                    </p:txBody>
                  </p:sp>
                </mc:Fallback>
              </mc:AlternateContent>
              <p:sp>
                <p:nvSpPr>
                  <p:cNvPr id="58" name="Rectangle 57">
                    <a:extLst>
                      <a:ext uri="{FF2B5EF4-FFF2-40B4-BE49-F238E27FC236}">
                        <a16:creationId xmlns:a16="http://schemas.microsoft.com/office/drawing/2014/main" id="{90B5479E-55A6-EB46-8EEC-08AFB7B37B5F}"/>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59" name="Rectangle 58">
                    <a:extLst>
                      <a:ext uri="{FF2B5EF4-FFF2-40B4-BE49-F238E27FC236}">
                        <a16:creationId xmlns:a16="http://schemas.microsoft.com/office/drawing/2014/main" id="{2026D143-84DE-C449-8238-1E55F3B1C936}"/>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60" name="Rectangle 59">
                    <a:extLst>
                      <a:ext uri="{FF2B5EF4-FFF2-40B4-BE49-F238E27FC236}">
                        <a16:creationId xmlns:a16="http://schemas.microsoft.com/office/drawing/2014/main" id="{AF4B5D63-ACAC-8F4D-A455-1F069C3D0123}"/>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grpSp>
        <p:grpSp>
          <p:nvGrpSpPr>
            <p:cNvPr id="8" name="Group 7">
              <a:extLst>
                <a:ext uri="{FF2B5EF4-FFF2-40B4-BE49-F238E27FC236}">
                  <a16:creationId xmlns:a16="http://schemas.microsoft.com/office/drawing/2014/main" id="{09653521-1EF6-744F-A513-078EEAB7DB4B}"/>
                </a:ext>
              </a:extLst>
            </p:cNvPr>
            <p:cNvGrpSpPr/>
            <p:nvPr/>
          </p:nvGrpSpPr>
          <p:grpSpPr>
            <a:xfrm>
              <a:off x="3902800" y="3982205"/>
              <a:ext cx="3962030" cy="1376055"/>
              <a:chOff x="2013718" y="4011645"/>
              <a:chExt cx="6780340" cy="2051697"/>
            </a:xfrm>
          </p:grpSpPr>
          <p:sp>
            <p:nvSpPr>
              <p:cNvPr id="9" name="Rectangle 8">
                <a:extLst>
                  <a:ext uri="{FF2B5EF4-FFF2-40B4-BE49-F238E27FC236}">
                    <a16:creationId xmlns:a16="http://schemas.microsoft.com/office/drawing/2014/main" id="{AF46F378-5868-3A49-A862-5CBF786D7A5C}"/>
                  </a:ext>
                </a:extLst>
              </p:cNvPr>
              <p:cNvSpPr/>
              <p:nvPr/>
            </p:nvSpPr>
            <p:spPr>
              <a:xfrm>
                <a:off x="4777191" y="4011645"/>
                <a:ext cx="4016867" cy="205169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grpSp>
            <p:nvGrpSpPr>
              <p:cNvPr id="10" name="Group 9">
                <a:extLst>
                  <a:ext uri="{FF2B5EF4-FFF2-40B4-BE49-F238E27FC236}">
                    <a16:creationId xmlns:a16="http://schemas.microsoft.com/office/drawing/2014/main" id="{9FB88DD4-755B-7A4D-AD57-99E1BFCCF197}"/>
                  </a:ext>
                </a:extLst>
              </p:cNvPr>
              <p:cNvGrpSpPr/>
              <p:nvPr/>
            </p:nvGrpSpPr>
            <p:grpSpPr>
              <a:xfrm>
                <a:off x="2013718" y="4011645"/>
                <a:ext cx="6759261" cy="1918747"/>
                <a:chOff x="2013718" y="4011645"/>
                <a:chExt cx="6759261" cy="1918747"/>
              </a:xfrm>
            </p:grpSpPr>
            <p:cxnSp>
              <p:nvCxnSpPr>
                <p:cNvPr id="11" name="Straight Connector 10">
                  <a:extLst>
                    <a:ext uri="{FF2B5EF4-FFF2-40B4-BE49-F238E27FC236}">
                      <a16:creationId xmlns:a16="http://schemas.microsoft.com/office/drawing/2014/main" id="{992A7550-A93C-764A-8D1F-D15E12A18BDE}"/>
                    </a:ext>
                  </a:extLst>
                </p:cNvPr>
                <p:cNvCxnSpPr>
                  <a:cxnSpLocks/>
                  <a:endCxn id="29" idx="1"/>
                </p:cNvCxnSpPr>
                <p:nvPr/>
              </p:nvCxnSpPr>
              <p:spPr>
                <a:xfrm flipV="1">
                  <a:off x="2013718" y="4432644"/>
                  <a:ext cx="2687285" cy="4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F5A6FAD-5EBB-F74B-8CD6-0232D23827A8}"/>
                    </a:ext>
                  </a:extLst>
                </p:cNvPr>
                <p:cNvCxnSpPr>
                  <a:cxnSpLocks/>
                  <a:stCxn id="29" idx="3"/>
                  <a:endCxn id="21" idx="2"/>
                </p:cNvCxnSpPr>
                <p:nvPr/>
              </p:nvCxnSpPr>
              <p:spPr>
                <a:xfrm>
                  <a:off x="4845002" y="4432644"/>
                  <a:ext cx="477201" cy="9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F9E9C4-85DE-0A4D-A49B-880B50ABA5D2}"/>
                    </a:ext>
                  </a:extLst>
                </p:cNvPr>
                <p:cNvCxnSpPr>
                  <a:cxnSpLocks/>
                  <a:endCxn id="29" idx="2"/>
                </p:cNvCxnSpPr>
                <p:nvPr/>
              </p:nvCxnSpPr>
              <p:spPr>
                <a:xfrm flipV="1">
                  <a:off x="4095685" y="4504644"/>
                  <a:ext cx="677317" cy="12552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4397283-8101-A049-9C04-23C1E5563F2C}"/>
                        </a:ext>
                      </a:extLst>
                    </p:cNvPr>
                    <p:cNvSpPr txBox="1"/>
                    <p:nvPr/>
                  </p:nvSpPr>
                  <p:spPr>
                    <a:xfrm>
                      <a:off x="4926885" y="5599411"/>
                      <a:ext cx="1898399" cy="3309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2</m:t>
                                </m:r>
                              </m:sub>
                            </m:sSub>
                          </m:oMath>
                        </m:oMathPara>
                      </a14:m>
                      <a:endParaRPr lang="en-GB" sz="1050" baseline="-25000" dirty="0"/>
                    </a:p>
                  </p:txBody>
                </p:sp>
              </mc:Choice>
              <mc:Fallback xmlns="">
                <p:sp>
                  <p:nvSpPr>
                    <p:cNvPr id="14" name="TextBox 13">
                      <a:extLst>
                        <a:ext uri="{FF2B5EF4-FFF2-40B4-BE49-F238E27FC236}">
                          <a16:creationId xmlns:a16="http://schemas.microsoft.com/office/drawing/2014/main" id="{64397283-8101-A049-9C04-23C1E5563F2C}"/>
                        </a:ext>
                      </a:extLst>
                    </p:cNvPr>
                    <p:cNvSpPr txBox="1">
                      <a:spLocks noRot="1" noChangeAspect="1" noMove="1" noResize="1" noEditPoints="1" noAdjustHandles="1" noChangeArrowheads="1" noChangeShapeType="1" noTextEdit="1"/>
                    </p:cNvSpPr>
                    <p:nvPr/>
                  </p:nvSpPr>
                  <p:spPr>
                    <a:xfrm>
                      <a:off x="4926885" y="5599411"/>
                      <a:ext cx="1898399" cy="330981"/>
                    </a:xfrm>
                    <a:prstGeom prst="ellipse">
                      <a:avLst/>
                    </a:prstGeom>
                    <a:blipFill>
                      <a:blip r:embed="rId18"/>
                      <a:stretch>
                        <a:fillRect/>
                      </a:stretch>
                    </a:blipFill>
                    <a:ln>
                      <a:solidFill>
                        <a:schemeClr val="tx1"/>
                      </a:solidFill>
                    </a:ln>
                  </p:spPr>
                  <p:txBody>
                    <a:bodyPr/>
                    <a:lstStyle/>
                    <a:p>
                      <a:r>
                        <a:rPr lang="en-GB">
                          <a:noFill/>
                        </a:rPr>
                        <a:t> </a:t>
                      </a:r>
                    </a:p>
                  </p:txBody>
                </p:sp>
              </mc:Fallback>
            </mc:AlternateContent>
            <p:cxnSp>
              <p:nvCxnSpPr>
                <p:cNvPr id="15" name="Straight Connector 14">
                  <a:extLst>
                    <a:ext uri="{FF2B5EF4-FFF2-40B4-BE49-F238E27FC236}">
                      <a16:creationId xmlns:a16="http://schemas.microsoft.com/office/drawing/2014/main" id="{E403EE29-61F4-D247-854C-2FD78B3F05AF}"/>
                    </a:ext>
                  </a:extLst>
                </p:cNvPr>
                <p:cNvCxnSpPr>
                  <a:cxnSpLocks/>
                  <a:stCxn id="14" idx="0"/>
                  <a:endCxn id="33" idx="2"/>
                </p:cNvCxnSpPr>
                <p:nvPr/>
              </p:nvCxnSpPr>
              <p:spPr>
                <a:xfrm flipV="1">
                  <a:off x="5876085" y="5360215"/>
                  <a:ext cx="1468" cy="239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676325-4F70-0D41-912D-404ABE75A780}"/>
                    </a:ext>
                  </a:extLst>
                </p:cNvPr>
                <p:cNvCxnSpPr>
                  <a:cxnSpLocks/>
                  <a:stCxn id="33" idx="0"/>
                  <a:endCxn id="21" idx="4"/>
                </p:cNvCxnSpPr>
                <p:nvPr/>
              </p:nvCxnSpPr>
              <p:spPr>
                <a:xfrm flipH="1" flipV="1">
                  <a:off x="5876083" y="4611808"/>
                  <a:ext cx="1470" cy="600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1448326-3C4B-124F-BCC8-17EB1BDACD1C}"/>
                    </a:ext>
                  </a:extLst>
                </p:cNvPr>
                <p:cNvCxnSpPr>
                  <a:cxnSpLocks/>
                  <a:stCxn id="21" idx="4"/>
                  <a:endCxn id="37" idx="0"/>
                </p:cNvCxnSpPr>
                <p:nvPr/>
              </p:nvCxnSpPr>
              <p:spPr>
                <a:xfrm>
                  <a:off x="5876083" y="4611808"/>
                  <a:ext cx="1817922" cy="6026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A03F2D-CE62-4044-9D0F-360EF130CEFF}"/>
                    </a:ext>
                  </a:extLst>
                </p:cNvPr>
                <p:cNvCxnSpPr>
                  <a:cxnSpLocks/>
                  <a:stCxn id="22" idx="0"/>
                  <a:endCxn id="37" idx="2"/>
                </p:cNvCxnSpPr>
                <p:nvPr/>
              </p:nvCxnSpPr>
              <p:spPr>
                <a:xfrm flipV="1">
                  <a:off x="7694004" y="5358414"/>
                  <a:ext cx="0" cy="2369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2A0D2BC-FD41-D647-AA8C-6EE2BD3E2AFE}"/>
                    </a:ext>
                  </a:extLst>
                </p:cNvPr>
                <p:cNvCxnSpPr>
                  <a:cxnSpLocks/>
                  <a:stCxn id="37" idx="0"/>
                  <a:endCxn id="20" idx="4"/>
                </p:cNvCxnSpPr>
                <p:nvPr/>
              </p:nvCxnSpPr>
              <p:spPr>
                <a:xfrm flipH="1" flipV="1">
                  <a:off x="7692979" y="4868729"/>
                  <a:ext cx="1025" cy="3456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7D5F414-A9BD-1A4A-82CE-B8AAB2F1D396}"/>
                        </a:ext>
                      </a:extLst>
                    </p:cNvPr>
                    <p:cNvSpPr txBox="1"/>
                    <p:nvPr/>
                  </p:nvSpPr>
                  <p:spPr>
                    <a:xfrm>
                      <a:off x="6612980" y="4529951"/>
                      <a:ext cx="2159999" cy="33877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i="1">
                                        <a:latin typeface="Cambria Math" panose="02040503050406030204" pitchFamily="18" charset="0"/>
                                      </a:rPr>
                                      <m:t>𝑋</m:t>
                                    </m:r>
                                    <m:r>
                                      <a:rPr lang="de-DE" sz="1050" i="1">
                                        <a:latin typeface="Cambria Math" panose="02040503050406030204" pitchFamily="18" charset="0"/>
                                      </a:rPr>
                                      <m:t>,</m:t>
                                    </m:r>
                                    <m:r>
                                      <a:rPr lang="de-DE" sz="1050" i="1">
                                        <a:latin typeface="Cambria Math" panose="02040503050406030204" pitchFamily="18" charset="0"/>
                                      </a:rPr>
                                      <m:t>𝑀</m:t>
                                    </m:r>
                                  </m:e>
                                </m:d>
                              </m:e>
                              <m:sub>
                                <m:r>
                                  <a:rPr lang="de-DE" sz="1050" b="0" i="1" smtClean="0">
                                    <a:latin typeface="Cambria Math" panose="02040503050406030204" pitchFamily="18" charset="0"/>
                                  </a:rPr>
                                  <m:t>2</m:t>
                                </m:r>
                              </m:sub>
                            </m:sSub>
                          </m:oMath>
                        </m:oMathPara>
                      </a14:m>
                      <a:endParaRPr lang="en-GB" sz="1050" dirty="0"/>
                    </a:p>
                  </p:txBody>
                </p:sp>
              </mc:Choice>
              <mc:Fallback xmlns="">
                <p:sp>
                  <p:nvSpPr>
                    <p:cNvPr id="20" name="TextBox 19">
                      <a:extLst>
                        <a:ext uri="{FF2B5EF4-FFF2-40B4-BE49-F238E27FC236}">
                          <a16:creationId xmlns:a16="http://schemas.microsoft.com/office/drawing/2014/main" id="{37D5F414-A9BD-1A4A-82CE-B8AAB2F1D396}"/>
                        </a:ext>
                      </a:extLst>
                    </p:cNvPr>
                    <p:cNvSpPr txBox="1">
                      <a:spLocks noRot="1" noChangeAspect="1" noMove="1" noResize="1" noEditPoints="1" noAdjustHandles="1" noChangeArrowheads="1" noChangeShapeType="1" noTextEdit="1"/>
                    </p:cNvSpPr>
                    <p:nvPr/>
                  </p:nvSpPr>
                  <p:spPr>
                    <a:xfrm>
                      <a:off x="6612980" y="4529951"/>
                      <a:ext cx="2159999" cy="338779"/>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48F6A93-A0E4-2B46-8184-D0C6CD992703}"/>
                        </a:ext>
                      </a:extLst>
                    </p:cNvPr>
                    <p:cNvSpPr txBox="1"/>
                    <p:nvPr/>
                  </p:nvSpPr>
                  <p:spPr>
                    <a:xfrm>
                      <a:off x="5322203" y="4273029"/>
                      <a:ext cx="1107759" cy="33877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𝐸𝑝𝑖𝑑</m:t>
                                </m:r>
                              </m:e>
                              <m:sub>
                                <m:r>
                                  <a:rPr lang="de-DE" sz="1050" b="0" i="1" smtClean="0">
                                    <a:latin typeface="Cambria Math" panose="02040503050406030204" pitchFamily="18" charset="0"/>
                                  </a:rPr>
                                  <m:t>2</m:t>
                                </m:r>
                              </m:sub>
                            </m:sSub>
                          </m:oMath>
                        </m:oMathPara>
                      </a14:m>
                      <a:endParaRPr lang="en-GB" sz="1050" dirty="0"/>
                    </a:p>
                  </p:txBody>
                </p:sp>
              </mc:Choice>
              <mc:Fallback xmlns="">
                <p:sp>
                  <p:nvSpPr>
                    <p:cNvPr id="21" name="TextBox 20">
                      <a:extLst>
                        <a:ext uri="{FF2B5EF4-FFF2-40B4-BE49-F238E27FC236}">
                          <a16:creationId xmlns:a16="http://schemas.microsoft.com/office/drawing/2014/main" id="{148F6A93-A0E4-2B46-8184-D0C6CD992703}"/>
                        </a:ext>
                      </a:extLst>
                    </p:cNvPr>
                    <p:cNvSpPr txBox="1">
                      <a:spLocks noRot="1" noChangeAspect="1" noMove="1" noResize="1" noEditPoints="1" noAdjustHandles="1" noChangeArrowheads="1" noChangeShapeType="1" noTextEdit="1"/>
                    </p:cNvSpPr>
                    <p:nvPr/>
                  </p:nvSpPr>
                  <p:spPr>
                    <a:xfrm>
                      <a:off x="5322203" y="4273029"/>
                      <a:ext cx="1107759" cy="338779"/>
                    </a:xfrm>
                    <a:prstGeom prst="ellipse">
                      <a:avLst/>
                    </a:prstGeom>
                    <a:blipFill>
                      <a:blip r:embed="rId2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D5A0769-CC11-DF46-8654-BD5D812E5929}"/>
                        </a:ext>
                      </a:extLst>
                    </p:cNvPr>
                    <p:cNvSpPr txBox="1"/>
                    <p:nvPr/>
                  </p:nvSpPr>
                  <p:spPr>
                    <a:xfrm>
                      <a:off x="6876074" y="5595366"/>
                      <a:ext cx="1635858" cy="3309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2</m:t>
                                </m:r>
                              </m:sub>
                            </m:sSub>
                          </m:oMath>
                        </m:oMathPara>
                      </a14:m>
                      <a:endParaRPr lang="en-GB" sz="1050" baseline="-25000" dirty="0"/>
                    </a:p>
                  </p:txBody>
                </p:sp>
              </mc:Choice>
              <mc:Fallback xmlns="">
                <p:sp>
                  <p:nvSpPr>
                    <p:cNvPr id="22" name="TextBox 21">
                      <a:extLst>
                        <a:ext uri="{FF2B5EF4-FFF2-40B4-BE49-F238E27FC236}">
                          <a16:creationId xmlns:a16="http://schemas.microsoft.com/office/drawing/2014/main" id="{DD5A0769-CC11-DF46-8654-BD5D812E5929}"/>
                        </a:ext>
                      </a:extLst>
                    </p:cNvPr>
                    <p:cNvSpPr txBox="1">
                      <a:spLocks noRot="1" noChangeAspect="1" noMove="1" noResize="1" noEditPoints="1" noAdjustHandles="1" noChangeArrowheads="1" noChangeShapeType="1" noTextEdit="1"/>
                    </p:cNvSpPr>
                    <p:nvPr/>
                  </p:nvSpPr>
                  <p:spPr>
                    <a:xfrm>
                      <a:off x="6876074" y="5595366"/>
                      <a:ext cx="1635858" cy="330981"/>
                    </a:xfrm>
                    <a:prstGeom prst="ellipse">
                      <a:avLst/>
                    </a:prstGeom>
                    <a:blipFill>
                      <a:blip r:embed="rId21"/>
                      <a:stretch>
                        <a:fillRect/>
                      </a:stretch>
                    </a:blipFill>
                    <a:ln>
                      <a:solidFill>
                        <a:schemeClr val="tx1"/>
                      </a:solidFill>
                    </a:ln>
                  </p:spPr>
                  <p:txBody>
                    <a:bodyPr/>
                    <a:lstStyle/>
                    <a:p>
                      <a:r>
                        <a:rPr lang="en-GB">
                          <a:noFill/>
                        </a:rPr>
                        <a:t> </a:t>
                      </a:r>
                    </a:p>
                  </p:txBody>
                </p:sp>
              </mc:Fallback>
            </mc:AlternateContent>
            <p:cxnSp>
              <p:nvCxnSpPr>
                <p:cNvPr id="23" name="Straight Connector 22">
                  <a:extLst>
                    <a:ext uri="{FF2B5EF4-FFF2-40B4-BE49-F238E27FC236}">
                      <a16:creationId xmlns:a16="http://schemas.microsoft.com/office/drawing/2014/main" id="{F6B36F8D-528C-B24F-BEC6-3B80FC836CC8}"/>
                    </a:ext>
                  </a:extLst>
                </p:cNvPr>
                <p:cNvCxnSpPr>
                  <a:cxnSpLocks/>
                  <a:stCxn id="33" idx="2"/>
                  <a:endCxn id="22" idx="0"/>
                </p:cNvCxnSpPr>
                <p:nvPr/>
              </p:nvCxnSpPr>
              <p:spPr>
                <a:xfrm>
                  <a:off x="5877553" y="5360215"/>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EC8C4A34-6152-164F-91B9-BE3212131FA8}"/>
                    </a:ext>
                  </a:extLst>
                </p:cNvPr>
                <p:cNvGrpSpPr/>
                <p:nvPr/>
              </p:nvGrpSpPr>
              <p:grpSpPr>
                <a:xfrm>
                  <a:off x="7582807" y="5109656"/>
                  <a:ext cx="549185" cy="295752"/>
                  <a:chOff x="3231123" y="4642445"/>
                  <a:chExt cx="549185" cy="295752"/>
                </a:xfrm>
              </p:grpSpPr>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B2C0A1C1-68CF-5344-82C9-D7A8AD33BB8D}"/>
                          </a:ext>
                        </a:extLst>
                      </p:cNvPr>
                      <p:cNvSpPr txBox="1"/>
                      <p:nvPr/>
                    </p:nvSpPr>
                    <p:spPr>
                      <a:xfrm>
                        <a:off x="3491245" y="4642445"/>
                        <a:ext cx="289063" cy="2365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62" name="TextBox 61">
                        <a:extLst>
                          <a:ext uri="{FF2B5EF4-FFF2-40B4-BE49-F238E27FC236}">
                            <a16:creationId xmlns:a16="http://schemas.microsoft.com/office/drawing/2014/main" id="{6B64A9B5-C1BA-4141-AD58-6E2484C98E8D}"/>
                          </a:ext>
                        </a:extLst>
                      </p:cNvPr>
                      <p:cNvSpPr txBox="1">
                        <a:spLocks noRot="1" noChangeAspect="1" noMove="1" noResize="1" noEditPoints="1" noAdjustHandles="1" noChangeArrowheads="1" noChangeShapeType="1" noTextEdit="1"/>
                      </p:cNvSpPr>
                      <p:nvPr/>
                    </p:nvSpPr>
                    <p:spPr>
                      <a:xfrm>
                        <a:off x="3491245" y="4642445"/>
                        <a:ext cx="289063" cy="236511"/>
                      </a:xfrm>
                      <a:prstGeom prst="rect">
                        <a:avLst/>
                      </a:prstGeom>
                      <a:blipFill>
                        <a:blip r:embed="rId15"/>
                        <a:stretch>
                          <a:fillRect l="-14286" r="-7143" b="-23077"/>
                        </a:stretch>
                      </a:blipFill>
                    </p:spPr>
                    <p:txBody>
                      <a:bodyPr/>
                      <a:lstStyle/>
                      <a:p>
                        <a:r>
                          <a:rPr lang="en-GB">
                            <a:noFill/>
                          </a:rPr>
                          <a:t> </a:t>
                        </a:r>
                      </a:p>
                    </p:txBody>
                  </p:sp>
                </mc:Fallback>
              </mc:AlternateContent>
              <p:sp>
                <p:nvSpPr>
                  <p:cNvPr id="36" name="Rectangle 35">
                    <a:extLst>
                      <a:ext uri="{FF2B5EF4-FFF2-40B4-BE49-F238E27FC236}">
                        <a16:creationId xmlns:a16="http://schemas.microsoft.com/office/drawing/2014/main" id="{A7421357-FC04-B74A-AF3E-94C234F6AB99}"/>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7" name="Rectangle 36">
                    <a:extLst>
                      <a:ext uri="{FF2B5EF4-FFF2-40B4-BE49-F238E27FC236}">
                        <a16:creationId xmlns:a16="http://schemas.microsoft.com/office/drawing/2014/main" id="{FF83C0F4-88E2-5D41-AA29-3E8EE0F66014}"/>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8" name="Rectangle 37">
                    <a:extLst>
                      <a:ext uri="{FF2B5EF4-FFF2-40B4-BE49-F238E27FC236}">
                        <a16:creationId xmlns:a16="http://schemas.microsoft.com/office/drawing/2014/main" id="{23AB6902-5D1C-DA45-8859-61FD415F5DEF}"/>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25" name="Group 24">
                  <a:extLst>
                    <a:ext uri="{FF2B5EF4-FFF2-40B4-BE49-F238E27FC236}">
                      <a16:creationId xmlns:a16="http://schemas.microsoft.com/office/drawing/2014/main" id="{BCE156BB-0018-1F47-942B-F19B4611D50A}"/>
                    </a:ext>
                  </a:extLst>
                </p:cNvPr>
                <p:cNvGrpSpPr/>
                <p:nvPr/>
              </p:nvGrpSpPr>
              <p:grpSpPr>
                <a:xfrm>
                  <a:off x="5762645" y="5105753"/>
                  <a:ext cx="515059" cy="298747"/>
                  <a:chOff x="1006826" y="4638542"/>
                  <a:chExt cx="515059" cy="298747"/>
                </a:xfrm>
              </p:grpSpPr>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5CF5601-9510-C148-A7D2-C664834E6091}"/>
                          </a:ext>
                        </a:extLst>
                      </p:cNvPr>
                      <p:cNvSpPr txBox="1"/>
                      <p:nvPr/>
                    </p:nvSpPr>
                    <p:spPr>
                      <a:xfrm>
                        <a:off x="1232822" y="4638542"/>
                        <a:ext cx="289063" cy="2353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58" name="TextBox 57">
                        <a:extLst>
                          <a:ext uri="{FF2B5EF4-FFF2-40B4-BE49-F238E27FC236}">
                            <a16:creationId xmlns:a16="http://schemas.microsoft.com/office/drawing/2014/main" id="{8D202634-5829-B240-8933-302C206F7EA9}"/>
                          </a:ext>
                        </a:extLst>
                      </p:cNvPr>
                      <p:cNvSpPr txBox="1">
                        <a:spLocks noRot="1" noChangeAspect="1" noMove="1" noResize="1" noEditPoints="1" noAdjustHandles="1" noChangeArrowheads="1" noChangeShapeType="1" noTextEdit="1"/>
                      </p:cNvSpPr>
                      <p:nvPr/>
                    </p:nvSpPr>
                    <p:spPr>
                      <a:xfrm>
                        <a:off x="1232822" y="4638542"/>
                        <a:ext cx="289063" cy="235306"/>
                      </a:xfrm>
                      <a:prstGeom prst="rect">
                        <a:avLst/>
                      </a:prstGeom>
                      <a:blipFill>
                        <a:blip r:embed="rId16"/>
                        <a:stretch>
                          <a:fillRect l="-21429" r="-7143" b="-23077"/>
                        </a:stretch>
                      </a:blipFill>
                    </p:spPr>
                    <p:txBody>
                      <a:bodyPr/>
                      <a:lstStyle/>
                      <a:p>
                        <a:r>
                          <a:rPr lang="en-GB">
                            <a:noFill/>
                          </a:rPr>
                          <a:t> </a:t>
                        </a:r>
                      </a:p>
                    </p:txBody>
                  </p:sp>
                </mc:Fallback>
              </mc:AlternateContent>
              <p:sp>
                <p:nvSpPr>
                  <p:cNvPr id="32" name="Rectangle 31">
                    <a:extLst>
                      <a:ext uri="{FF2B5EF4-FFF2-40B4-BE49-F238E27FC236}">
                        <a16:creationId xmlns:a16="http://schemas.microsoft.com/office/drawing/2014/main" id="{4DC7EA82-98CB-AB41-8DF6-334411C9D206}"/>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3" name="Rectangle 32">
                    <a:extLst>
                      <a:ext uri="{FF2B5EF4-FFF2-40B4-BE49-F238E27FC236}">
                        <a16:creationId xmlns:a16="http://schemas.microsoft.com/office/drawing/2014/main" id="{73AEFF8A-023F-154B-BF72-9098D52AD29C}"/>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4" name="Rectangle 33">
                    <a:extLst>
                      <a:ext uri="{FF2B5EF4-FFF2-40B4-BE49-F238E27FC236}">
                        <a16:creationId xmlns:a16="http://schemas.microsoft.com/office/drawing/2014/main" id="{5324BA66-FF9D-AF4C-8779-D16A8AE563CF}"/>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26" name="Group 25">
                  <a:extLst>
                    <a:ext uri="{FF2B5EF4-FFF2-40B4-BE49-F238E27FC236}">
                      <a16:creationId xmlns:a16="http://schemas.microsoft.com/office/drawing/2014/main" id="{2ECC7649-8155-514E-9E55-201AD0A14493}"/>
                    </a:ext>
                  </a:extLst>
                </p:cNvPr>
                <p:cNvGrpSpPr/>
                <p:nvPr/>
              </p:nvGrpSpPr>
              <p:grpSpPr>
                <a:xfrm>
                  <a:off x="4651584" y="4011645"/>
                  <a:ext cx="305892" cy="529611"/>
                  <a:chOff x="4651584" y="4011645"/>
                  <a:chExt cx="305892" cy="529611"/>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488A43F-D437-F440-9438-2669B16CF74C}"/>
                          </a:ext>
                        </a:extLst>
                      </p:cNvPr>
                      <p:cNvSpPr txBox="1"/>
                      <p:nvPr/>
                    </p:nvSpPr>
                    <p:spPr>
                      <a:xfrm>
                        <a:off x="4651584" y="4011645"/>
                        <a:ext cx="305892" cy="2337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de-DE" sz="1050" b="0" i="1" smtClean="0">
                                      <a:latin typeface="Cambria Math" panose="02040503050406030204" pitchFamily="18" charset="0"/>
                                    </a:rPr>
                                    <m:t>𝑔</m:t>
                                  </m:r>
                                </m:e>
                                <m:sup>
                                  <m:r>
                                    <a:rPr lang="de-DE" sz="1050" b="0" i="1" smtClean="0">
                                      <a:latin typeface="Cambria Math" panose="02040503050406030204" pitchFamily="18" charset="0"/>
                                    </a:rPr>
                                    <m:t>𝐸</m:t>
                                  </m:r>
                                </m:sup>
                              </m:sSup>
                            </m:oMath>
                          </m:oMathPara>
                        </a14:m>
                        <a:endParaRPr lang="en-GB" sz="1050" dirty="0"/>
                      </a:p>
                    </p:txBody>
                  </p:sp>
                </mc:Choice>
                <mc:Fallback xmlns="">
                  <p:sp>
                    <p:nvSpPr>
                      <p:cNvPr id="54" name="TextBox 53">
                        <a:extLst>
                          <a:ext uri="{FF2B5EF4-FFF2-40B4-BE49-F238E27FC236}">
                            <a16:creationId xmlns:a16="http://schemas.microsoft.com/office/drawing/2014/main" id="{084AD4A0-FEB8-1749-88D3-9B27D41D782C}"/>
                          </a:ext>
                        </a:extLst>
                      </p:cNvPr>
                      <p:cNvSpPr txBox="1">
                        <a:spLocks noRot="1" noChangeAspect="1" noMove="1" noResize="1" noEditPoints="1" noAdjustHandles="1" noChangeArrowheads="1" noChangeShapeType="1" noTextEdit="1"/>
                      </p:cNvSpPr>
                      <p:nvPr/>
                    </p:nvSpPr>
                    <p:spPr>
                      <a:xfrm>
                        <a:off x="4651584" y="4011645"/>
                        <a:ext cx="305892" cy="233729"/>
                      </a:xfrm>
                      <a:prstGeom prst="rect">
                        <a:avLst/>
                      </a:prstGeom>
                      <a:blipFill>
                        <a:blip r:embed="rId17"/>
                        <a:stretch>
                          <a:fillRect l="-13333" r="-6667" b="-23077"/>
                        </a:stretch>
                      </a:blipFill>
                    </p:spPr>
                    <p:txBody>
                      <a:bodyPr/>
                      <a:lstStyle/>
                      <a:p>
                        <a:r>
                          <a:rPr lang="en-GB">
                            <a:noFill/>
                          </a:rPr>
                          <a:t> </a:t>
                        </a:r>
                      </a:p>
                    </p:txBody>
                  </p:sp>
                </mc:Fallback>
              </mc:AlternateContent>
              <p:sp>
                <p:nvSpPr>
                  <p:cNvPr id="28" name="Rectangle 27">
                    <a:extLst>
                      <a:ext uri="{FF2B5EF4-FFF2-40B4-BE49-F238E27FC236}">
                        <a16:creationId xmlns:a16="http://schemas.microsoft.com/office/drawing/2014/main" id="{44A59202-4511-AB40-A592-D0385E3B31A3}"/>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9" name="Rectangle 28">
                    <a:extLst>
                      <a:ext uri="{FF2B5EF4-FFF2-40B4-BE49-F238E27FC236}">
                        <a16:creationId xmlns:a16="http://schemas.microsoft.com/office/drawing/2014/main" id="{B772A4DD-AE5B-D242-8686-BE92EB57D498}"/>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0" name="Rectangle 29">
                    <a:extLst>
                      <a:ext uri="{FF2B5EF4-FFF2-40B4-BE49-F238E27FC236}">
                        <a16:creationId xmlns:a16="http://schemas.microsoft.com/office/drawing/2014/main" id="{E35EE130-D84E-D341-8DC7-B050BED284C9}"/>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grpSp>
      </p:grpSp>
      <p:sp>
        <p:nvSpPr>
          <p:cNvPr id="95" name="TextBox 94">
            <a:extLst>
              <a:ext uri="{FF2B5EF4-FFF2-40B4-BE49-F238E27FC236}">
                <a16:creationId xmlns:a16="http://schemas.microsoft.com/office/drawing/2014/main" id="{94C82CB7-A540-A445-93E6-043F6097CC45}"/>
              </a:ext>
            </a:extLst>
          </p:cNvPr>
          <p:cNvSpPr txBox="1"/>
          <p:nvPr/>
        </p:nvSpPr>
        <p:spPr>
          <a:xfrm>
            <a:off x="1925138" y="6321366"/>
            <a:ext cx="6199959" cy="400110"/>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Dynamic Junction Tree Algorithm. In </a:t>
            </a:r>
            <a:r>
              <a:rPr lang="en-GB" sz="1000" i="1" dirty="0">
                <a:solidFill>
                  <a:schemeClr val="accent3"/>
                </a:solidFill>
              </a:rPr>
              <a:t>ICCS-18 Proceedings of the International Conference on Conceptual Structures</a:t>
            </a:r>
            <a:r>
              <a:rPr lang="en-GB" sz="1000" dirty="0">
                <a:solidFill>
                  <a:schemeClr val="accent3"/>
                </a:solidFill>
              </a:rPr>
              <a:t>, 2018.</a:t>
            </a:r>
          </a:p>
        </p:txBody>
      </p:sp>
    </p:spTree>
    <p:extLst>
      <p:ext uri="{BB962C8B-B14F-4D97-AF65-F5344CB8AC3E}">
        <p14:creationId xmlns:p14="http://schemas.microsoft.com/office/powerpoint/2010/main" val="228926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C736F-EF91-6248-92D1-5E1B43E7DA87}"/>
              </a:ext>
            </a:extLst>
          </p:cNvPr>
          <p:cNvSpPr>
            <a:spLocks noGrp="1"/>
          </p:cNvSpPr>
          <p:nvPr>
            <p:ph type="title"/>
          </p:nvPr>
        </p:nvSpPr>
        <p:spPr/>
        <p:txBody>
          <a:bodyPr/>
          <a:lstStyle/>
          <a:p>
            <a:r>
              <a:rPr lang="en-GB" dirty="0"/>
              <a:t>PDM: Semantics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A5DB4AB-1505-2841-8C2E-B75D910B922A}"/>
                  </a:ext>
                </a:extLst>
              </p:cNvPr>
              <p:cNvSpPr>
                <a:spLocks noGrp="1"/>
              </p:cNvSpPr>
              <p:nvPr>
                <p:ph idx="1"/>
              </p:nvPr>
            </p:nvSpPr>
            <p:spPr/>
            <p:txBody>
              <a:bodyPr>
                <a:normAutofit/>
              </a:bodyPr>
              <a:lstStyle/>
              <a:p>
                <a:r>
                  <a:rPr lang="en-GB" dirty="0"/>
                  <a:t>After grounding</a:t>
                </a:r>
                <a:endParaRPr lang="de-DE" i="1" dirty="0">
                  <a:latin typeface="Cambria Math" panose="02040503050406030204" pitchFamily="18" charset="0"/>
                  <a:ea typeface="Cambria Math" panose="02040503050406030204" pitchFamily="18" charset="0"/>
                </a:endParaRPr>
              </a:p>
              <a:p>
                <a:pPr lvl="1"/>
                <a14:m>
                  <m:oMath xmlns:m="http://schemas.openxmlformats.org/officeDocument/2006/math">
                    <m:r>
                      <a:rPr lang="en-GB" i="1" dirty="0" smtClean="0">
                        <a:latin typeface="Cambria Math" panose="02040503050406030204" pitchFamily="18" charset="0"/>
                        <a:ea typeface="Cambria Math" panose="02040503050406030204" pitchFamily="18" charset="0"/>
                      </a:rPr>
                      <m:t>𝒟</m:t>
                    </m:r>
                    <m:d>
                      <m:dPr>
                        <m:ctrlPr>
                          <a:rPr lang="de-DE" b="0" i="1" dirty="0" smtClean="0">
                            <a:latin typeface="Cambria Math" panose="02040503050406030204" pitchFamily="18" charset="0"/>
                            <a:ea typeface="Cambria Math" panose="02040503050406030204" pitchFamily="18" charset="0"/>
                          </a:rPr>
                        </m:ctrlPr>
                      </m:dPr>
                      <m:e>
                        <m:r>
                          <a:rPr lang="en-GB" i="1" dirty="0" smtClean="0">
                            <a:latin typeface="Cambria Math" panose="02040503050406030204" pitchFamily="18" charset="0"/>
                          </a:rPr>
                          <m:t>𝑋</m:t>
                        </m:r>
                      </m:e>
                    </m:d>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r>
                          <a:rPr lang="de-DE" b="0" i="1" dirty="0" smtClean="0">
                            <a:latin typeface="Cambria Math" panose="02040503050406030204" pitchFamily="18" charset="0"/>
                          </a:rPr>
                          <m:t>𝑎</m:t>
                        </m:r>
                        <m:r>
                          <a:rPr lang="de-DE" b="0" i="1" dirty="0" smtClean="0">
                            <a:latin typeface="Cambria Math" panose="02040503050406030204" pitchFamily="18" charset="0"/>
                          </a:rPr>
                          <m:t>,</m:t>
                        </m:r>
                        <m:r>
                          <a:rPr lang="de-DE" b="0" i="1" dirty="0" smtClean="0">
                            <a:latin typeface="Cambria Math" panose="02040503050406030204" pitchFamily="18" charset="0"/>
                          </a:rPr>
                          <m:t>𝑒</m:t>
                        </m:r>
                        <m:r>
                          <a:rPr lang="de-DE" b="0" i="1" dirty="0" smtClean="0">
                            <a:latin typeface="Cambria Math" panose="02040503050406030204" pitchFamily="18" charset="0"/>
                          </a:rPr>
                          <m:t>,</m:t>
                        </m:r>
                        <m:r>
                          <a:rPr lang="de-DE" b="0" i="1" dirty="0" smtClean="0">
                            <a:latin typeface="Cambria Math" panose="02040503050406030204" pitchFamily="18" charset="0"/>
                          </a:rPr>
                          <m:t>𝑏</m:t>
                        </m:r>
                      </m:e>
                    </m:d>
                    <m:r>
                      <a:rPr lang="de-DE" b="0" i="1" dirty="0" smtClean="0">
                        <a:latin typeface="Cambria Math" panose="02040503050406030204" pitchFamily="18" charset="0"/>
                      </a:rPr>
                      <m:t>,</m:t>
                    </m:r>
                    <m:r>
                      <a:rPr lang="en-GB" i="1" dirty="0">
                        <a:latin typeface="Cambria Math" panose="02040503050406030204" pitchFamily="18" charset="0"/>
                        <a:ea typeface="Cambria Math" panose="02040503050406030204" pitchFamily="18" charset="0"/>
                      </a:rPr>
                      <m:t>𝒟</m:t>
                    </m:r>
                    <m:d>
                      <m:dPr>
                        <m:ctrlPr>
                          <a:rPr lang="de-DE" i="1" dirty="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rPr>
                          <m:t>𝑀</m:t>
                        </m:r>
                      </m:e>
                    </m:d>
                    <m:r>
                      <a:rPr lang="de-DE" i="1" dirty="0">
                        <a:latin typeface="Cambria Math" panose="02040503050406030204" pitchFamily="18" charset="0"/>
                      </a:rPr>
                      <m:t>=</m:t>
                    </m:r>
                    <m:d>
                      <m:dPr>
                        <m:begChr m:val="{"/>
                        <m:endChr m:val="}"/>
                        <m:ctrlPr>
                          <a:rPr lang="de-DE" i="1" dirty="0">
                            <a:latin typeface="Cambria Math" panose="02040503050406030204" pitchFamily="18" charset="0"/>
                          </a:rPr>
                        </m:ctrlPr>
                      </m:dPr>
                      <m:e>
                        <m:r>
                          <a:rPr lang="de-DE" b="0" i="1" dirty="0" smtClean="0">
                            <a:latin typeface="Cambria Math" panose="02040503050406030204" pitchFamily="18" charset="0"/>
                          </a:rPr>
                          <m:t>𝑚</m:t>
                        </m:r>
                      </m:e>
                    </m:d>
                  </m:oMath>
                </a14:m>
                <a:endParaRPr lang="en-GB" dirty="0"/>
              </a:p>
              <a:p>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8A5DB4AB-1505-2841-8C2E-B75D910B922A}"/>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3590973-8EB7-1347-ACD9-55708E765C10}"/>
              </a:ext>
            </a:extLst>
          </p:cNvPr>
          <p:cNvSpPr>
            <a:spLocks noGrp="1"/>
          </p:cNvSpPr>
          <p:nvPr>
            <p:ph type="sldNum" sz="quarter" idx="12"/>
          </p:nvPr>
        </p:nvSpPr>
        <p:spPr/>
        <p:txBody>
          <a:bodyPr/>
          <a:lstStyle/>
          <a:p>
            <a:fld id="{67C9959E-8E6B-B04C-9955-EA096F41CA7A}" type="slidenum">
              <a:rPr lang="en-GB" smtClean="0"/>
              <a:t>24</a:t>
            </a:fld>
            <a:endParaRPr lang="en-GB"/>
          </a:p>
        </p:txBody>
      </p:sp>
      <p:sp>
        <p:nvSpPr>
          <p:cNvPr id="69" name="Rectangle 68">
            <a:extLst>
              <a:ext uri="{FF2B5EF4-FFF2-40B4-BE49-F238E27FC236}">
                <a16:creationId xmlns:a16="http://schemas.microsoft.com/office/drawing/2014/main" id="{E817A90C-F318-CB4F-9CB9-595618A81032}"/>
              </a:ext>
            </a:extLst>
          </p:cNvPr>
          <p:cNvSpPr/>
          <p:nvPr/>
        </p:nvSpPr>
        <p:spPr>
          <a:xfrm>
            <a:off x="769264" y="2054919"/>
            <a:ext cx="2752624" cy="427975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BE0A100B-1099-8948-ADB3-2FFEEB43F43A}"/>
                  </a:ext>
                </a:extLst>
              </p:cNvPr>
              <p:cNvSpPr txBox="1"/>
              <p:nvPr/>
            </p:nvSpPr>
            <p:spPr>
              <a:xfrm>
                <a:off x="1028766" y="3122478"/>
                <a:ext cx="1109313"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b="0" i="1" smtClean="0">
                                  <a:latin typeface="Cambria Math" panose="02040503050406030204" pitchFamily="18" charset="0"/>
                                </a:rPr>
                                <m:t>𝑎</m:t>
                              </m:r>
                            </m:e>
                          </m:d>
                        </m:e>
                        <m:sub>
                          <m:r>
                            <a:rPr lang="de-DE" sz="1050" b="0" i="1" smtClean="0">
                              <a:latin typeface="Cambria Math" panose="02040503050406030204" pitchFamily="18" charset="0"/>
                            </a:rPr>
                            <m:t>0</m:t>
                          </m:r>
                        </m:sub>
                      </m:sSub>
                    </m:oMath>
                  </m:oMathPara>
                </a14:m>
                <a:endParaRPr lang="en-GB" sz="1050" baseline="-25000" dirty="0"/>
              </a:p>
            </p:txBody>
          </p:sp>
        </mc:Choice>
        <mc:Fallback xmlns="">
          <p:sp>
            <p:nvSpPr>
              <p:cNvPr id="71" name="TextBox 70">
                <a:extLst>
                  <a:ext uri="{FF2B5EF4-FFF2-40B4-BE49-F238E27FC236}">
                    <a16:creationId xmlns:a16="http://schemas.microsoft.com/office/drawing/2014/main" id="{BE0A100B-1099-8948-ADB3-2FFEEB43F43A}"/>
                  </a:ext>
                </a:extLst>
              </p:cNvPr>
              <p:cNvSpPr txBox="1">
                <a:spLocks noRot="1" noChangeAspect="1" noMove="1" noResize="1" noEditPoints="1" noAdjustHandles="1" noChangeArrowheads="1" noChangeShapeType="1" noTextEdit="1"/>
              </p:cNvSpPr>
              <p:nvPr/>
            </p:nvSpPr>
            <p:spPr>
              <a:xfrm>
                <a:off x="1028766" y="3122478"/>
                <a:ext cx="1109313" cy="221986"/>
              </a:xfrm>
              <a:prstGeom prst="ellipse">
                <a:avLst/>
              </a:prstGeom>
              <a:blipFill>
                <a:blip r:embed="rId3"/>
                <a:stretch>
                  <a:fillRect/>
                </a:stretch>
              </a:blipFill>
              <a:ln>
                <a:solidFill>
                  <a:schemeClr val="tx1"/>
                </a:solidFill>
              </a:ln>
            </p:spPr>
            <p:txBody>
              <a:bodyPr/>
              <a:lstStyle/>
              <a:p>
                <a:r>
                  <a:rPr lang="en-GB">
                    <a:noFill/>
                  </a:rPr>
                  <a:t> </a:t>
                </a:r>
              </a:p>
            </p:txBody>
          </p:sp>
        </mc:Fallback>
      </mc:AlternateContent>
      <p:cxnSp>
        <p:nvCxnSpPr>
          <p:cNvPr id="72" name="Straight Connector 71">
            <a:extLst>
              <a:ext uri="{FF2B5EF4-FFF2-40B4-BE49-F238E27FC236}">
                <a16:creationId xmlns:a16="http://schemas.microsoft.com/office/drawing/2014/main" id="{2045CC3C-B477-DA4F-9002-A1A1309E2B43}"/>
              </a:ext>
            </a:extLst>
          </p:cNvPr>
          <p:cNvCxnSpPr>
            <a:cxnSpLocks/>
            <a:stCxn id="71" idx="0"/>
            <a:endCxn id="89" idx="2"/>
          </p:cNvCxnSpPr>
          <p:nvPr/>
        </p:nvCxnSpPr>
        <p:spPr>
          <a:xfrm flipV="1">
            <a:off x="1583423" y="2962051"/>
            <a:ext cx="856" cy="1604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0F6E58F-6360-044E-B5B6-2900E4E7D0C8}"/>
              </a:ext>
            </a:extLst>
          </p:cNvPr>
          <p:cNvCxnSpPr>
            <a:cxnSpLocks/>
            <a:stCxn id="89" idx="0"/>
            <a:endCxn id="78" idx="4"/>
          </p:cNvCxnSpPr>
          <p:nvPr/>
        </p:nvCxnSpPr>
        <p:spPr>
          <a:xfrm flipH="1" flipV="1">
            <a:off x="1583422" y="2450661"/>
            <a:ext cx="857" cy="412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2573B08-A1B1-1C44-AEE5-69FCFA12B83F}"/>
              </a:ext>
            </a:extLst>
          </p:cNvPr>
          <p:cNvCxnSpPr>
            <a:cxnSpLocks/>
            <a:stCxn id="78" idx="4"/>
            <a:endCxn id="93" idx="0"/>
          </p:cNvCxnSpPr>
          <p:nvPr/>
        </p:nvCxnSpPr>
        <p:spPr>
          <a:xfrm>
            <a:off x="1583422" y="2450661"/>
            <a:ext cx="1062284" cy="4136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222F5A4-2F98-344A-80F9-6C0762CAC2FA}"/>
              </a:ext>
            </a:extLst>
          </p:cNvPr>
          <p:cNvCxnSpPr>
            <a:cxnSpLocks/>
            <a:stCxn id="79" idx="0"/>
            <a:endCxn id="93" idx="2"/>
          </p:cNvCxnSpPr>
          <p:nvPr/>
        </p:nvCxnSpPr>
        <p:spPr>
          <a:xfrm flipH="1" flipV="1">
            <a:off x="2645706" y="2960845"/>
            <a:ext cx="1" cy="158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6B6ADBF-567C-8E4E-ABCA-122EF5D42F6B}"/>
              </a:ext>
            </a:extLst>
          </p:cNvPr>
          <p:cNvCxnSpPr>
            <a:cxnSpLocks/>
            <a:stCxn id="93" idx="0"/>
            <a:endCxn id="77" idx="4"/>
          </p:cNvCxnSpPr>
          <p:nvPr/>
        </p:nvCxnSpPr>
        <p:spPr>
          <a:xfrm flipH="1" flipV="1">
            <a:off x="2645107" y="2632416"/>
            <a:ext cx="599" cy="231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2A55493A-CBD8-4A4E-84BC-A6BB5C6363B3}"/>
                  </a:ext>
                </a:extLst>
              </p:cNvPr>
              <p:cNvSpPr txBox="1"/>
              <p:nvPr/>
            </p:nvSpPr>
            <p:spPr>
              <a:xfrm>
                <a:off x="2014019" y="2405200"/>
                <a:ext cx="1262176" cy="22721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b="0" i="1" smtClean="0">
                                  <a:latin typeface="Cambria Math" panose="02040503050406030204" pitchFamily="18" charset="0"/>
                                </a:rPr>
                                <m:t>𝑎</m:t>
                              </m:r>
                              <m:r>
                                <a:rPr lang="de-DE" sz="1050" i="1">
                                  <a:latin typeface="Cambria Math" panose="02040503050406030204" pitchFamily="18" charset="0"/>
                                </a:rPr>
                                <m:t>,</m:t>
                              </m:r>
                              <m:r>
                                <a:rPr lang="de-DE" sz="1050" b="0" i="1" smtClean="0">
                                  <a:latin typeface="Cambria Math" panose="02040503050406030204" pitchFamily="18" charset="0"/>
                                </a:rPr>
                                <m:t>𝑚</m:t>
                              </m:r>
                            </m:e>
                          </m:d>
                        </m:e>
                        <m:sub>
                          <m:r>
                            <a:rPr lang="de-DE" sz="1050" b="0" i="1" smtClean="0">
                              <a:latin typeface="Cambria Math" panose="02040503050406030204" pitchFamily="18" charset="0"/>
                            </a:rPr>
                            <m:t>0</m:t>
                          </m:r>
                        </m:sub>
                      </m:sSub>
                    </m:oMath>
                  </m:oMathPara>
                </a14:m>
                <a:endParaRPr lang="en-GB" sz="1050" dirty="0"/>
              </a:p>
            </p:txBody>
          </p:sp>
        </mc:Choice>
        <mc:Fallback xmlns="">
          <p:sp>
            <p:nvSpPr>
              <p:cNvPr id="77" name="TextBox 76">
                <a:extLst>
                  <a:ext uri="{FF2B5EF4-FFF2-40B4-BE49-F238E27FC236}">
                    <a16:creationId xmlns:a16="http://schemas.microsoft.com/office/drawing/2014/main" id="{2A55493A-CBD8-4A4E-84BC-A6BB5C6363B3}"/>
                  </a:ext>
                </a:extLst>
              </p:cNvPr>
              <p:cNvSpPr txBox="1">
                <a:spLocks noRot="1" noChangeAspect="1" noMove="1" noResize="1" noEditPoints="1" noAdjustHandles="1" noChangeArrowheads="1" noChangeShapeType="1" noTextEdit="1"/>
              </p:cNvSpPr>
              <p:nvPr/>
            </p:nvSpPr>
            <p:spPr>
              <a:xfrm>
                <a:off x="2014019" y="2405200"/>
                <a:ext cx="1262176" cy="227216"/>
              </a:xfrm>
              <a:prstGeom prst="ellipse">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2918BA91-FAC2-904D-9935-61B42B7D7C15}"/>
                  </a:ext>
                </a:extLst>
              </p:cNvPr>
              <p:cNvSpPr txBox="1"/>
              <p:nvPr/>
            </p:nvSpPr>
            <p:spPr>
              <a:xfrm>
                <a:off x="1259767" y="2230227"/>
                <a:ext cx="647310" cy="220434"/>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𝐸𝑝𝑖𝑑</m:t>
                          </m:r>
                        </m:e>
                        <m:sub>
                          <m:r>
                            <a:rPr lang="de-DE" sz="1050" b="0" i="1" smtClean="0">
                              <a:latin typeface="Cambria Math" panose="02040503050406030204" pitchFamily="18" charset="0"/>
                            </a:rPr>
                            <m:t>0</m:t>
                          </m:r>
                        </m:sub>
                      </m:sSub>
                    </m:oMath>
                  </m:oMathPara>
                </a14:m>
                <a:endParaRPr lang="en-GB" sz="1050" dirty="0"/>
              </a:p>
            </p:txBody>
          </p:sp>
        </mc:Choice>
        <mc:Fallback xmlns="">
          <p:sp>
            <p:nvSpPr>
              <p:cNvPr id="78" name="TextBox 77">
                <a:extLst>
                  <a:ext uri="{FF2B5EF4-FFF2-40B4-BE49-F238E27FC236}">
                    <a16:creationId xmlns:a16="http://schemas.microsoft.com/office/drawing/2014/main" id="{2918BA91-FAC2-904D-9935-61B42B7D7C15}"/>
                  </a:ext>
                </a:extLst>
              </p:cNvPr>
              <p:cNvSpPr txBox="1">
                <a:spLocks noRot="1" noChangeAspect="1" noMove="1" noResize="1" noEditPoints="1" noAdjustHandles="1" noChangeArrowheads="1" noChangeShapeType="1" noTextEdit="1"/>
              </p:cNvSpPr>
              <p:nvPr/>
            </p:nvSpPr>
            <p:spPr>
              <a:xfrm>
                <a:off x="1259767" y="2230227"/>
                <a:ext cx="647310" cy="220434"/>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F1B1D6D1-80DE-2B47-9022-DD6494285CFD}"/>
                  </a:ext>
                </a:extLst>
              </p:cNvPr>
              <p:cNvSpPr txBox="1"/>
              <p:nvPr/>
            </p:nvSpPr>
            <p:spPr>
              <a:xfrm>
                <a:off x="2167757" y="3119765"/>
                <a:ext cx="955899"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b="0" i="1" smtClean="0">
                                  <a:latin typeface="Cambria Math" panose="02040503050406030204" pitchFamily="18" charset="0"/>
                                </a:rPr>
                                <m:t>𝑎</m:t>
                              </m:r>
                            </m:e>
                          </m:d>
                        </m:e>
                        <m:sub>
                          <m:r>
                            <a:rPr lang="de-DE" sz="1050" b="0" i="1" smtClean="0">
                              <a:latin typeface="Cambria Math" panose="02040503050406030204" pitchFamily="18" charset="0"/>
                            </a:rPr>
                            <m:t>0</m:t>
                          </m:r>
                        </m:sub>
                      </m:sSub>
                    </m:oMath>
                  </m:oMathPara>
                </a14:m>
                <a:endParaRPr lang="en-GB" sz="1050" baseline="-25000" dirty="0"/>
              </a:p>
            </p:txBody>
          </p:sp>
        </mc:Choice>
        <mc:Fallback xmlns="">
          <p:sp>
            <p:nvSpPr>
              <p:cNvPr id="79" name="TextBox 78">
                <a:extLst>
                  <a:ext uri="{FF2B5EF4-FFF2-40B4-BE49-F238E27FC236}">
                    <a16:creationId xmlns:a16="http://schemas.microsoft.com/office/drawing/2014/main" id="{F1B1D6D1-80DE-2B47-9022-DD6494285CFD}"/>
                  </a:ext>
                </a:extLst>
              </p:cNvPr>
              <p:cNvSpPr txBox="1">
                <a:spLocks noRot="1" noChangeAspect="1" noMove="1" noResize="1" noEditPoints="1" noAdjustHandles="1" noChangeArrowheads="1" noChangeShapeType="1" noTextEdit="1"/>
              </p:cNvSpPr>
              <p:nvPr/>
            </p:nvSpPr>
            <p:spPr>
              <a:xfrm>
                <a:off x="2167757" y="3119765"/>
                <a:ext cx="955899" cy="221986"/>
              </a:xfrm>
              <a:prstGeom prst="ellipse">
                <a:avLst/>
              </a:prstGeom>
              <a:blipFill>
                <a:blip r:embed="rId6"/>
                <a:stretch>
                  <a:fillRect/>
                </a:stretch>
              </a:blipFill>
              <a:ln>
                <a:solidFill>
                  <a:schemeClr val="tx1"/>
                </a:solidFill>
              </a:ln>
            </p:spPr>
            <p:txBody>
              <a:bodyPr/>
              <a:lstStyle/>
              <a:p>
                <a:r>
                  <a:rPr lang="en-GB">
                    <a:noFill/>
                  </a:rPr>
                  <a:t> </a:t>
                </a:r>
              </a:p>
            </p:txBody>
          </p:sp>
        </mc:Fallback>
      </mc:AlternateContent>
      <p:cxnSp>
        <p:nvCxnSpPr>
          <p:cNvPr id="80" name="Straight Connector 79">
            <a:extLst>
              <a:ext uri="{FF2B5EF4-FFF2-40B4-BE49-F238E27FC236}">
                <a16:creationId xmlns:a16="http://schemas.microsoft.com/office/drawing/2014/main" id="{F99C0D02-8057-0644-8970-9B57812F7F58}"/>
              </a:ext>
            </a:extLst>
          </p:cNvPr>
          <p:cNvCxnSpPr>
            <a:cxnSpLocks/>
            <a:stCxn id="89" idx="2"/>
            <a:endCxn id="79" idx="0"/>
          </p:cNvCxnSpPr>
          <p:nvPr/>
        </p:nvCxnSpPr>
        <p:spPr>
          <a:xfrm>
            <a:off x="1584279" y="2962051"/>
            <a:ext cx="1061428" cy="1577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F8C3ECE0-6C8D-6643-BA9C-D0AD54A98CDD}"/>
              </a:ext>
            </a:extLst>
          </p:cNvPr>
          <p:cNvGrpSpPr/>
          <p:nvPr/>
        </p:nvGrpSpPr>
        <p:grpSpPr>
          <a:xfrm>
            <a:off x="2580729" y="2788225"/>
            <a:ext cx="316593" cy="204137"/>
            <a:chOff x="5481117" y="2316663"/>
            <a:chExt cx="541795" cy="304368"/>
          </a:xfrm>
        </p:grpSpPr>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2B8968CD-D96A-0045-AFE5-A0EF7E75D09B}"/>
                    </a:ext>
                  </a:extLst>
                </p:cNvPr>
                <p:cNvSpPr txBox="1"/>
                <p:nvPr/>
              </p:nvSpPr>
              <p:spPr>
                <a:xfrm>
                  <a:off x="5733850" y="2316663"/>
                  <a:ext cx="289062" cy="2395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0</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89" name="TextBox 88">
                  <a:extLst>
                    <a:ext uri="{FF2B5EF4-FFF2-40B4-BE49-F238E27FC236}">
                      <a16:creationId xmlns:a16="http://schemas.microsoft.com/office/drawing/2014/main" id="{F6F2347C-2FD1-DD4E-BCA4-9B1ED87893A1}"/>
                    </a:ext>
                  </a:extLst>
                </p:cNvPr>
                <p:cNvSpPr txBox="1">
                  <a:spLocks noRot="1" noChangeAspect="1" noMove="1" noResize="1" noEditPoints="1" noAdjustHandles="1" noChangeArrowheads="1" noChangeShapeType="1" noTextEdit="1"/>
                </p:cNvSpPr>
                <p:nvPr/>
              </p:nvSpPr>
              <p:spPr>
                <a:xfrm>
                  <a:off x="5733850" y="2316663"/>
                  <a:ext cx="289062" cy="239574"/>
                </a:xfrm>
                <a:prstGeom prst="rect">
                  <a:avLst/>
                </a:prstGeom>
                <a:blipFill>
                  <a:blip r:embed="rId8"/>
                  <a:stretch>
                    <a:fillRect l="-13333" b="-23077"/>
                  </a:stretch>
                </a:blipFill>
              </p:spPr>
              <p:txBody>
                <a:bodyPr/>
                <a:lstStyle/>
                <a:p>
                  <a:r>
                    <a:rPr lang="en-GB">
                      <a:noFill/>
                    </a:rPr>
                    <a:t> </a:t>
                  </a:r>
                </a:p>
              </p:txBody>
            </p:sp>
          </mc:Fallback>
        </mc:AlternateContent>
        <p:sp>
          <p:nvSpPr>
            <p:cNvPr id="92" name="Rectangle 91">
              <a:extLst>
                <a:ext uri="{FF2B5EF4-FFF2-40B4-BE49-F238E27FC236}">
                  <a16:creationId xmlns:a16="http://schemas.microsoft.com/office/drawing/2014/main" id="{AE8FA521-E827-6B44-BC02-24B5ABC90F94}"/>
                </a:ext>
              </a:extLst>
            </p:cNvPr>
            <p:cNvSpPr/>
            <p:nvPr/>
          </p:nvSpPr>
          <p:spPr>
            <a:xfrm>
              <a:off x="5481117" y="239123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93" name="Rectangle 92">
              <a:extLst>
                <a:ext uri="{FF2B5EF4-FFF2-40B4-BE49-F238E27FC236}">
                  <a16:creationId xmlns:a16="http://schemas.microsoft.com/office/drawing/2014/main" id="{BF7E4A38-6ACA-2143-BFD8-DE3E71FBE8AF}"/>
                </a:ext>
              </a:extLst>
            </p:cNvPr>
            <p:cNvSpPr/>
            <p:nvPr/>
          </p:nvSpPr>
          <p:spPr>
            <a:xfrm>
              <a:off x="5520314" y="243003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94" name="Rectangle 93">
              <a:extLst>
                <a:ext uri="{FF2B5EF4-FFF2-40B4-BE49-F238E27FC236}">
                  <a16:creationId xmlns:a16="http://schemas.microsoft.com/office/drawing/2014/main" id="{934946B3-2F54-0947-8ED2-B0E8167025AC}"/>
                </a:ext>
              </a:extLst>
            </p:cNvPr>
            <p:cNvSpPr/>
            <p:nvPr/>
          </p:nvSpPr>
          <p:spPr>
            <a:xfrm>
              <a:off x="5562951" y="247703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82" name="Group 81">
            <a:extLst>
              <a:ext uri="{FF2B5EF4-FFF2-40B4-BE49-F238E27FC236}">
                <a16:creationId xmlns:a16="http://schemas.microsoft.com/office/drawing/2014/main" id="{F8726AC0-8BAC-1A44-99E0-9D2178AF46E8}"/>
              </a:ext>
            </a:extLst>
          </p:cNvPr>
          <p:cNvGrpSpPr/>
          <p:nvPr/>
        </p:nvGrpSpPr>
        <p:grpSpPr>
          <a:xfrm>
            <a:off x="1517134" y="2791386"/>
            <a:ext cx="300970" cy="200367"/>
            <a:chOff x="3660955" y="2321376"/>
            <a:chExt cx="515059" cy="298747"/>
          </a:xfrm>
        </p:grpSpPr>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4751E6C2-19A9-114B-BA38-51AB740762A5}"/>
                    </a:ext>
                  </a:extLst>
                </p:cNvPr>
                <p:cNvSpPr txBox="1"/>
                <p:nvPr/>
              </p:nvSpPr>
              <p:spPr>
                <a:xfrm>
                  <a:off x="3886951" y="2321376"/>
                  <a:ext cx="289063" cy="2383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0</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85" name="TextBox 84">
                  <a:extLst>
                    <a:ext uri="{FF2B5EF4-FFF2-40B4-BE49-F238E27FC236}">
                      <a16:creationId xmlns:a16="http://schemas.microsoft.com/office/drawing/2014/main" id="{52E956D5-E255-1343-895D-DCF9740E6A26}"/>
                    </a:ext>
                  </a:extLst>
                </p:cNvPr>
                <p:cNvSpPr txBox="1">
                  <a:spLocks noRot="1" noChangeAspect="1" noMove="1" noResize="1" noEditPoints="1" noAdjustHandles="1" noChangeArrowheads="1" noChangeShapeType="1" noTextEdit="1"/>
                </p:cNvSpPr>
                <p:nvPr/>
              </p:nvSpPr>
              <p:spPr>
                <a:xfrm>
                  <a:off x="3886951" y="2321376"/>
                  <a:ext cx="289063" cy="238367"/>
                </a:xfrm>
                <a:prstGeom prst="rect">
                  <a:avLst/>
                </a:prstGeom>
                <a:blipFill>
                  <a:blip r:embed="rId9"/>
                  <a:stretch>
                    <a:fillRect l="-13333" b="-14286"/>
                  </a:stretch>
                </a:blipFill>
              </p:spPr>
              <p:txBody>
                <a:bodyPr/>
                <a:lstStyle/>
                <a:p>
                  <a:r>
                    <a:rPr lang="en-GB">
                      <a:noFill/>
                    </a:rPr>
                    <a:t> </a:t>
                  </a:r>
                </a:p>
              </p:txBody>
            </p:sp>
          </mc:Fallback>
        </mc:AlternateContent>
        <p:sp>
          <p:nvSpPr>
            <p:cNvPr id="88" name="Rectangle 87">
              <a:extLst>
                <a:ext uri="{FF2B5EF4-FFF2-40B4-BE49-F238E27FC236}">
                  <a16:creationId xmlns:a16="http://schemas.microsoft.com/office/drawing/2014/main" id="{EF9C5663-F509-A046-B8DE-AF781E78DE32}"/>
                </a:ext>
              </a:extLst>
            </p:cNvPr>
            <p:cNvSpPr/>
            <p:nvPr/>
          </p:nvSpPr>
          <p:spPr>
            <a:xfrm>
              <a:off x="3660955" y="2385922"/>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89" name="Rectangle 88">
              <a:extLst>
                <a:ext uri="{FF2B5EF4-FFF2-40B4-BE49-F238E27FC236}">
                  <a16:creationId xmlns:a16="http://schemas.microsoft.com/office/drawing/2014/main" id="{12BCE41B-1586-D44D-8A8B-975C755082A0}"/>
                </a:ext>
              </a:extLst>
            </p:cNvPr>
            <p:cNvSpPr/>
            <p:nvPr/>
          </p:nvSpPr>
          <p:spPr>
            <a:xfrm>
              <a:off x="3702062" y="2428237"/>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90" name="Rectangle 89">
              <a:extLst>
                <a:ext uri="{FF2B5EF4-FFF2-40B4-BE49-F238E27FC236}">
                  <a16:creationId xmlns:a16="http://schemas.microsoft.com/office/drawing/2014/main" id="{34D18479-D9E8-484E-8F56-1B29D154533B}"/>
                </a:ext>
              </a:extLst>
            </p:cNvPr>
            <p:cNvSpPr/>
            <p:nvPr/>
          </p:nvSpPr>
          <p:spPr>
            <a:xfrm>
              <a:off x="3736941" y="247252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cxnSp>
        <p:nvCxnSpPr>
          <p:cNvPr id="83" name="Straight Connector 82">
            <a:extLst>
              <a:ext uri="{FF2B5EF4-FFF2-40B4-BE49-F238E27FC236}">
                <a16:creationId xmlns:a16="http://schemas.microsoft.com/office/drawing/2014/main" id="{22C44F62-7677-C147-B069-6B8089EFBF72}"/>
              </a:ext>
            </a:extLst>
          </p:cNvPr>
          <p:cNvCxnSpPr>
            <a:cxnSpLocks/>
            <a:stCxn id="78" idx="2"/>
            <a:endCxn id="86" idx="3"/>
          </p:cNvCxnSpPr>
          <p:nvPr/>
        </p:nvCxnSpPr>
        <p:spPr>
          <a:xfrm flipH="1" flipV="1">
            <a:off x="1070838" y="2339875"/>
            <a:ext cx="188929" cy="5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F3A3E8B0-14F8-3A4D-8BAA-BCA5C216A761}"/>
              </a:ext>
            </a:extLst>
          </p:cNvPr>
          <p:cNvGrpSpPr/>
          <p:nvPr/>
        </p:nvGrpSpPr>
        <p:grpSpPr>
          <a:xfrm>
            <a:off x="795851" y="2226250"/>
            <a:ext cx="274987" cy="161914"/>
            <a:chOff x="2426602" y="1478758"/>
            <a:chExt cx="470594" cy="241414"/>
          </a:xfrm>
        </p:grpSpPr>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50F2FC2B-E2F9-FF49-B42D-DC921460B7D7}"/>
                    </a:ext>
                  </a:extLst>
                </p:cNvPr>
                <p:cNvSpPr txBox="1"/>
                <p:nvPr/>
              </p:nvSpPr>
              <p:spPr>
                <a:xfrm>
                  <a:off x="2426602" y="1478758"/>
                  <a:ext cx="284328" cy="2379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0</m:t>
                            </m:r>
                          </m:sub>
                          <m:sup>
                            <m:r>
                              <a:rPr lang="de-DE" sz="1050" b="0" i="1" smtClean="0">
                                <a:latin typeface="Cambria Math" panose="02040503050406030204" pitchFamily="18" charset="0"/>
                              </a:rPr>
                              <m:t>1</m:t>
                            </m:r>
                          </m:sup>
                        </m:sSubSup>
                      </m:oMath>
                    </m:oMathPara>
                  </a14:m>
                  <a:endParaRPr lang="en-GB" sz="1050" dirty="0"/>
                </a:p>
              </p:txBody>
            </p:sp>
          </mc:Choice>
          <mc:Fallback xmlns="">
            <p:sp>
              <p:nvSpPr>
                <p:cNvPr id="83" name="TextBox 82">
                  <a:extLst>
                    <a:ext uri="{FF2B5EF4-FFF2-40B4-BE49-F238E27FC236}">
                      <a16:creationId xmlns:a16="http://schemas.microsoft.com/office/drawing/2014/main" id="{616E3392-B23F-6947-B3DE-E6E6F3711B6E}"/>
                    </a:ext>
                  </a:extLst>
                </p:cNvPr>
                <p:cNvSpPr txBox="1">
                  <a:spLocks noRot="1" noChangeAspect="1" noMove="1" noResize="1" noEditPoints="1" noAdjustHandles="1" noChangeArrowheads="1" noChangeShapeType="1" noTextEdit="1"/>
                </p:cNvSpPr>
                <p:nvPr/>
              </p:nvSpPr>
              <p:spPr>
                <a:xfrm>
                  <a:off x="2426602" y="1478758"/>
                  <a:ext cx="284328" cy="237904"/>
                </a:xfrm>
                <a:prstGeom prst="rect">
                  <a:avLst/>
                </a:prstGeom>
                <a:blipFill>
                  <a:blip r:embed="rId10"/>
                  <a:stretch>
                    <a:fillRect l="-14286" r="-7143" b="-21429"/>
                  </a:stretch>
                </a:blipFill>
              </p:spPr>
              <p:txBody>
                <a:bodyPr/>
                <a:lstStyle/>
                <a:p>
                  <a:r>
                    <a:rPr lang="en-GB">
                      <a:noFill/>
                    </a:rPr>
                    <a:t> </a:t>
                  </a:r>
                </a:p>
              </p:txBody>
            </p:sp>
          </mc:Fallback>
        </mc:AlternateContent>
        <p:sp>
          <p:nvSpPr>
            <p:cNvPr id="86" name="Rectangle 85">
              <a:extLst>
                <a:ext uri="{FF2B5EF4-FFF2-40B4-BE49-F238E27FC236}">
                  <a16:creationId xmlns:a16="http://schemas.microsoft.com/office/drawing/2014/main" id="{F3954096-7D20-CC49-9153-D88A5E14B92C}"/>
                </a:ext>
              </a:extLst>
            </p:cNvPr>
            <p:cNvSpPr/>
            <p:nvPr/>
          </p:nvSpPr>
          <p:spPr>
            <a:xfrm>
              <a:off x="2753196" y="1576172"/>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sp>
        <p:nvSpPr>
          <p:cNvPr id="39" name="Rectangle 38">
            <a:extLst>
              <a:ext uri="{FF2B5EF4-FFF2-40B4-BE49-F238E27FC236}">
                <a16:creationId xmlns:a16="http://schemas.microsoft.com/office/drawing/2014/main" id="{CF0B36DA-4D10-F94C-89DF-020F166AFCD4}"/>
              </a:ext>
            </a:extLst>
          </p:cNvPr>
          <p:cNvSpPr/>
          <p:nvPr/>
        </p:nvSpPr>
        <p:spPr>
          <a:xfrm>
            <a:off x="3521888" y="2054919"/>
            <a:ext cx="2591092" cy="427975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cxnSp>
        <p:nvCxnSpPr>
          <p:cNvPr id="41" name="Straight Connector 40">
            <a:extLst>
              <a:ext uri="{FF2B5EF4-FFF2-40B4-BE49-F238E27FC236}">
                <a16:creationId xmlns:a16="http://schemas.microsoft.com/office/drawing/2014/main" id="{1EADCCC9-261C-9A42-809A-0DAB39232839}"/>
              </a:ext>
            </a:extLst>
          </p:cNvPr>
          <p:cNvCxnSpPr>
            <a:cxnSpLocks/>
            <a:stCxn id="78" idx="6"/>
            <a:endCxn id="59" idx="1"/>
          </p:cNvCxnSpPr>
          <p:nvPr/>
        </p:nvCxnSpPr>
        <p:spPr>
          <a:xfrm flipV="1">
            <a:off x="1907078" y="2337279"/>
            <a:ext cx="1570291" cy="3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E3FC772-3D58-D34D-A456-8D8AFC6671DC}"/>
              </a:ext>
            </a:extLst>
          </p:cNvPr>
          <p:cNvCxnSpPr>
            <a:cxnSpLocks/>
            <a:stCxn id="59" idx="3"/>
            <a:endCxn id="51" idx="2"/>
          </p:cNvCxnSpPr>
          <p:nvPr/>
        </p:nvCxnSpPr>
        <p:spPr>
          <a:xfrm>
            <a:off x="3561514" y="2337279"/>
            <a:ext cx="278848" cy="3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1DDA17-B505-8C40-9CE5-41496355FA59}"/>
              </a:ext>
            </a:extLst>
          </p:cNvPr>
          <p:cNvCxnSpPr>
            <a:cxnSpLocks/>
            <a:stCxn id="79" idx="6"/>
            <a:endCxn id="59" idx="2"/>
          </p:cNvCxnSpPr>
          <p:nvPr/>
        </p:nvCxnSpPr>
        <p:spPr>
          <a:xfrm flipV="1">
            <a:off x="3123656" y="2385568"/>
            <a:ext cx="395785" cy="845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6160D28-725F-134B-9D74-FAD255101416}"/>
                  </a:ext>
                </a:extLst>
              </p:cNvPr>
              <p:cNvSpPr txBox="1"/>
              <p:nvPr/>
            </p:nvSpPr>
            <p:spPr>
              <a:xfrm>
                <a:off x="3609361" y="3119820"/>
                <a:ext cx="1109312"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b="0" i="1" smtClean="0">
                                  <a:latin typeface="Cambria Math" panose="02040503050406030204" pitchFamily="18" charset="0"/>
                                </a:rPr>
                                <m:t>𝑎</m:t>
                              </m:r>
                            </m:e>
                          </m:d>
                        </m:e>
                        <m:sub>
                          <m:r>
                            <a:rPr lang="de-DE" sz="1050" b="0" i="1" smtClean="0">
                              <a:latin typeface="Cambria Math" panose="02040503050406030204" pitchFamily="18" charset="0"/>
                            </a:rPr>
                            <m:t>1</m:t>
                          </m:r>
                        </m:sub>
                      </m:sSub>
                    </m:oMath>
                  </m:oMathPara>
                </a14:m>
                <a:endParaRPr lang="en-GB" sz="1050" baseline="-25000" dirty="0"/>
              </a:p>
            </p:txBody>
          </p:sp>
        </mc:Choice>
        <mc:Fallback xmlns="">
          <p:sp>
            <p:nvSpPr>
              <p:cNvPr id="44" name="TextBox 43">
                <a:extLst>
                  <a:ext uri="{FF2B5EF4-FFF2-40B4-BE49-F238E27FC236}">
                    <a16:creationId xmlns:a16="http://schemas.microsoft.com/office/drawing/2014/main" id="{F6160D28-725F-134B-9D74-FAD255101416}"/>
                  </a:ext>
                </a:extLst>
              </p:cNvPr>
              <p:cNvSpPr txBox="1">
                <a:spLocks noRot="1" noChangeAspect="1" noMove="1" noResize="1" noEditPoints="1" noAdjustHandles="1" noChangeArrowheads="1" noChangeShapeType="1" noTextEdit="1"/>
              </p:cNvSpPr>
              <p:nvPr/>
            </p:nvSpPr>
            <p:spPr>
              <a:xfrm>
                <a:off x="3609361" y="3119820"/>
                <a:ext cx="1109312" cy="221986"/>
              </a:xfrm>
              <a:prstGeom prst="ellipse">
                <a:avLst/>
              </a:prstGeom>
              <a:blipFill>
                <a:blip r:embed="rId11"/>
                <a:stretch>
                  <a:fillRect/>
                </a:stretch>
              </a:blipFill>
              <a:ln>
                <a:solidFill>
                  <a:schemeClr val="tx1"/>
                </a:solidFill>
              </a:ln>
            </p:spPr>
            <p:txBody>
              <a:bodyPr/>
              <a:lstStyle/>
              <a:p>
                <a:r>
                  <a:rPr lang="en-GB">
                    <a:noFill/>
                  </a:rPr>
                  <a:t> </a:t>
                </a:r>
              </a:p>
            </p:txBody>
          </p:sp>
        </mc:Fallback>
      </mc:AlternateContent>
      <p:cxnSp>
        <p:nvCxnSpPr>
          <p:cNvPr id="45" name="Straight Connector 44">
            <a:extLst>
              <a:ext uri="{FF2B5EF4-FFF2-40B4-BE49-F238E27FC236}">
                <a16:creationId xmlns:a16="http://schemas.microsoft.com/office/drawing/2014/main" id="{54CC8132-6386-C240-B320-E5F5C5BC5A7D}"/>
              </a:ext>
            </a:extLst>
          </p:cNvPr>
          <p:cNvCxnSpPr>
            <a:cxnSpLocks/>
            <a:stCxn id="44" idx="0"/>
            <a:endCxn id="63" idx="2"/>
          </p:cNvCxnSpPr>
          <p:nvPr/>
        </p:nvCxnSpPr>
        <p:spPr>
          <a:xfrm flipV="1">
            <a:off x="4164017" y="2959393"/>
            <a:ext cx="858" cy="1604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A7423A7-3B9B-C74D-991A-8BA62BAAF3CE}"/>
              </a:ext>
            </a:extLst>
          </p:cNvPr>
          <p:cNvCxnSpPr>
            <a:cxnSpLocks/>
            <a:stCxn id="63" idx="0"/>
            <a:endCxn id="51" idx="4"/>
          </p:cNvCxnSpPr>
          <p:nvPr/>
        </p:nvCxnSpPr>
        <p:spPr>
          <a:xfrm flipH="1" flipV="1">
            <a:off x="4164017" y="2450661"/>
            <a:ext cx="858" cy="4097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BDCC4A9-59BE-0544-92F3-322CB05AE491}"/>
              </a:ext>
            </a:extLst>
          </p:cNvPr>
          <p:cNvCxnSpPr>
            <a:cxnSpLocks/>
            <a:stCxn id="51" idx="4"/>
            <a:endCxn id="67" idx="0"/>
          </p:cNvCxnSpPr>
          <p:nvPr/>
        </p:nvCxnSpPr>
        <p:spPr>
          <a:xfrm>
            <a:off x="4164017" y="2450661"/>
            <a:ext cx="1062286" cy="410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5A3A9D9-C5D1-F14A-BDD4-B68875DA511A}"/>
              </a:ext>
            </a:extLst>
          </p:cNvPr>
          <p:cNvCxnSpPr>
            <a:cxnSpLocks/>
            <a:stCxn id="52" idx="0"/>
            <a:endCxn id="67" idx="2"/>
          </p:cNvCxnSpPr>
          <p:nvPr/>
        </p:nvCxnSpPr>
        <p:spPr>
          <a:xfrm flipV="1">
            <a:off x="5226302" y="2958185"/>
            <a:ext cx="0" cy="158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B2DCE20-76AD-6540-9B8C-E5999A5C44DA}"/>
              </a:ext>
            </a:extLst>
          </p:cNvPr>
          <p:cNvCxnSpPr>
            <a:cxnSpLocks/>
            <a:stCxn id="67" idx="0"/>
            <a:endCxn id="50" idx="4"/>
          </p:cNvCxnSpPr>
          <p:nvPr/>
        </p:nvCxnSpPr>
        <p:spPr>
          <a:xfrm flipH="1" flipV="1">
            <a:off x="5225703" y="2629758"/>
            <a:ext cx="599" cy="231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80BCB496-2787-D641-99EF-EDC29B695F74}"/>
                  </a:ext>
                </a:extLst>
              </p:cNvPr>
              <p:cNvSpPr txBox="1"/>
              <p:nvPr/>
            </p:nvSpPr>
            <p:spPr>
              <a:xfrm>
                <a:off x="4594615" y="2402542"/>
                <a:ext cx="1262176" cy="22721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b="0" i="1" smtClean="0">
                                  <a:latin typeface="Cambria Math" panose="02040503050406030204" pitchFamily="18" charset="0"/>
                                </a:rPr>
                                <m:t>𝑎</m:t>
                              </m:r>
                              <m:r>
                                <a:rPr lang="de-DE" sz="1050" i="1">
                                  <a:latin typeface="Cambria Math" panose="02040503050406030204" pitchFamily="18" charset="0"/>
                                </a:rPr>
                                <m:t>,</m:t>
                              </m:r>
                              <m:r>
                                <a:rPr lang="de-DE" sz="1050" b="0" i="1" smtClean="0">
                                  <a:latin typeface="Cambria Math" panose="02040503050406030204" pitchFamily="18" charset="0"/>
                                </a:rPr>
                                <m:t>𝑚</m:t>
                              </m:r>
                            </m:e>
                          </m:d>
                        </m:e>
                        <m:sub>
                          <m:r>
                            <a:rPr lang="de-DE" sz="1050" b="0" i="1" smtClean="0">
                              <a:latin typeface="Cambria Math" panose="02040503050406030204" pitchFamily="18" charset="0"/>
                            </a:rPr>
                            <m:t>1</m:t>
                          </m:r>
                        </m:sub>
                      </m:sSub>
                    </m:oMath>
                  </m:oMathPara>
                </a14:m>
                <a:endParaRPr lang="en-GB" sz="1050" dirty="0"/>
              </a:p>
            </p:txBody>
          </p:sp>
        </mc:Choice>
        <mc:Fallback xmlns="">
          <p:sp>
            <p:nvSpPr>
              <p:cNvPr id="50" name="TextBox 49">
                <a:extLst>
                  <a:ext uri="{FF2B5EF4-FFF2-40B4-BE49-F238E27FC236}">
                    <a16:creationId xmlns:a16="http://schemas.microsoft.com/office/drawing/2014/main" id="{80BCB496-2787-D641-99EF-EDC29B695F74}"/>
                  </a:ext>
                </a:extLst>
              </p:cNvPr>
              <p:cNvSpPr txBox="1">
                <a:spLocks noRot="1" noChangeAspect="1" noMove="1" noResize="1" noEditPoints="1" noAdjustHandles="1" noChangeArrowheads="1" noChangeShapeType="1" noTextEdit="1"/>
              </p:cNvSpPr>
              <p:nvPr/>
            </p:nvSpPr>
            <p:spPr>
              <a:xfrm>
                <a:off x="4594615" y="2402542"/>
                <a:ext cx="1262176" cy="227216"/>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19C9C17A-FF2A-514E-8BEB-011817A85ACD}"/>
                  </a:ext>
                </a:extLst>
              </p:cNvPr>
              <p:cNvSpPr txBox="1"/>
              <p:nvPr/>
            </p:nvSpPr>
            <p:spPr>
              <a:xfrm>
                <a:off x="3840361" y="2230227"/>
                <a:ext cx="647309" cy="220434"/>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𝐸𝑝𝑖𝑑</m:t>
                          </m:r>
                        </m:e>
                        <m:sub>
                          <m:r>
                            <a:rPr lang="de-DE" sz="1050" b="0" i="1" smtClean="0">
                              <a:latin typeface="Cambria Math" panose="02040503050406030204" pitchFamily="18" charset="0"/>
                            </a:rPr>
                            <m:t>1</m:t>
                          </m:r>
                        </m:sub>
                      </m:sSub>
                    </m:oMath>
                  </m:oMathPara>
                </a14:m>
                <a:endParaRPr lang="en-GB" sz="1050" dirty="0"/>
              </a:p>
            </p:txBody>
          </p:sp>
        </mc:Choice>
        <mc:Fallback xmlns="">
          <p:sp>
            <p:nvSpPr>
              <p:cNvPr id="51" name="TextBox 50">
                <a:extLst>
                  <a:ext uri="{FF2B5EF4-FFF2-40B4-BE49-F238E27FC236}">
                    <a16:creationId xmlns:a16="http://schemas.microsoft.com/office/drawing/2014/main" id="{19C9C17A-FF2A-514E-8BEB-011817A85ACD}"/>
                  </a:ext>
                </a:extLst>
              </p:cNvPr>
              <p:cNvSpPr txBox="1">
                <a:spLocks noRot="1" noChangeAspect="1" noMove="1" noResize="1" noEditPoints="1" noAdjustHandles="1" noChangeArrowheads="1" noChangeShapeType="1" noTextEdit="1"/>
              </p:cNvSpPr>
              <p:nvPr/>
            </p:nvSpPr>
            <p:spPr>
              <a:xfrm>
                <a:off x="3840361" y="2230227"/>
                <a:ext cx="647309" cy="220434"/>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396B0195-C313-BB48-8B99-6B8BC3804113}"/>
                  </a:ext>
                </a:extLst>
              </p:cNvPr>
              <p:cNvSpPr txBox="1"/>
              <p:nvPr/>
            </p:nvSpPr>
            <p:spPr>
              <a:xfrm>
                <a:off x="4748352" y="3117107"/>
                <a:ext cx="955899"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b="0" i="1" smtClean="0">
                                  <a:latin typeface="Cambria Math" panose="02040503050406030204" pitchFamily="18" charset="0"/>
                                </a:rPr>
                                <m:t>𝑎</m:t>
                              </m:r>
                            </m:e>
                          </m:d>
                        </m:e>
                        <m:sub>
                          <m:r>
                            <a:rPr lang="de-DE" sz="1050" b="0" i="1" smtClean="0">
                              <a:latin typeface="Cambria Math" panose="02040503050406030204" pitchFamily="18" charset="0"/>
                            </a:rPr>
                            <m:t>1</m:t>
                          </m:r>
                        </m:sub>
                      </m:sSub>
                    </m:oMath>
                  </m:oMathPara>
                </a14:m>
                <a:endParaRPr lang="en-GB" sz="1050" baseline="-25000" dirty="0"/>
              </a:p>
            </p:txBody>
          </p:sp>
        </mc:Choice>
        <mc:Fallback xmlns="">
          <p:sp>
            <p:nvSpPr>
              <p:cNvPr id="52" name="TextBox 51">
                <a:extLst>
                  <a:ext uri="{FF2B5EF4-FFF2-40B4-BE49-F238E27FC236}">
                    <a16:creationId xmlns:a16="http://schemas.microsoft.com/office/drawing/2014/main" id="{396B0195-C313-BB48-8B99-6B8BC3804113}"/>
                  </a:ext>
                </a:extLst>
              </p:cNvPr>
              <p:cNvSpPr txBox="1">
                <a:spLocks noRot="1" noChangeAspect="1" noMove="1" noResize="1" noEditPoints="1" noAdjustHandles="1" noChangeArrowheads="1" noChangeShapeType="1" noTextEdit="1"/>
              </p:cNvSpPr>
              <p:nvPr/>
            </p:nvSpPr>
            <p:spPr>
              <a:xfrm>
                <a:off x="4748352" y="3117107"/>
                <a:ext cx="955899" cy="221986"/>
              </a:xfrm>
              <a:prstGeom prst="ellipse">
                <a:avLst/>
              </a:prstGeom>
              <a:blipFill>
                <a:blip r:embed="rId14"/>
                <a:stretch>
                  <a:fillRect/>
                </a:stretch>
              </a:blipFill>
              <a:ln>
                <a:solidFill>
                  <a:schemeClr val="tx1"/>
                </a:solidFill>
              </a:ln>
            </p:spPr>
            <p:txBody>
              <a:bodyPr/>
              <a:lstStyle/>
              <a:p>
                <a:r>
                  <a:rPr lang="en-GB">
                    <a:noFill/>
                  </a:rPr>
                  <a:t> </a:t>
                </a:r>
              </a:p>
            </p:txBody>
          </p:sp>
        </mc:Fallback>
      </mc:AlternateContent>
      <p:cxnSp>
        <p:nvCxnSpPr>
          <p:cNvPr id="53" name="Straight Connector 52">
            <a:extLst>
              <a:ext uri="{FF2B5EF4-FFF2-40B4-BE49-F238E27FC236}">
                <a16:creationId xmlns:a16="http://schemas.microsoft.com/office/drawing/2014/main" id="{D9F95F8C-DF4C-DD40-86DE-37BBE59E1E68}"/>
              </a:ext>
            </a:extLst>
          </p:cNvPr>
          <p:cNvCxnSpPr>
            <a:cxnSpLocks/>
            <a:stCxn id="63" idx="2"/>
            <a:endCxn id="52" idx="0"/>
          </p:cNvCxnSpPr>
          <p:nvPr/>
        </p:nvCxnSpPr>
        <p:spPr>
          <a:xfrm>
            <a:off x="4164875" y="2959393"/>
            <a:ext cx="1061427" cy="1577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B298F004-A35F-C042-BE12-F63AE183144A}"/>
              </a:ext>
            </a:extLst>
          </p:cNvPr>
          <p:cNvGrpSpPr/>
          <p:nvPr/>
        </p:nvGrpSpPr>
        <p:grpSpPr>
          <a:xfrm>
            <a:off x="5161326" y="2791345"/>
            <a:ext cx="256196" cy="198358"/>
            <a:chOff x="3231123" y="4642445"/>
            <a:chExt cx="438436" cy="295752"/>
          </a:xfrm>
        </p:grpSpPr>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BA2D1654-E367-E74A-9E68-5AB495119233}"/>
                    </a:ext>
                  </a:extLst>
                </p:cNvPr>
                <p:cNvSpPr txBox="1"/>
                <p:nvPr/>
              </p:nvSpPr>
              <p:spPr>
                <a:xfrm>
                  <a:off x="3491245" y="4642445"/>
                  <a:ext cx="178314" cy="2409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050" b="0" i="1" smtClean="0">
                            <a:latin typeface="Cambria Math" panose="02040503050406030204" pitchFamily="18" charset="0"/>
                          </a:rPr>
                          <m:t>1</m:t>
                        </m:r>
                      </m:oMath>
                    </m:oMathPara>
                  </a14:m>
                  <a:endParaRPr lang="en-GB" sz="1050" dirty="0"/>
                </a:p>
              </p:txBody>
            </p:sp>
          </mc:Choice>
          <mc:Fallback xmlns="">
            <p:sp>
              <p:nvSpPr>
                <p:cNvPr id="65" name="TextBox 64">
                  <a:extLst>
                    <a:ext uri="{FF2B5EF4-FFF2-40B4-BE49-F238E27FC236}">
                      <a16:creationId xmlns:a16="http://schemas.microsoft.com/office/drawing/2014/main" id="{BA2D1654-E367-E74A-9E68-5AB495119233}"/>
                    </a:ext>
                  </a:extLst>
                </p:cNvPr>
                <p:cNvSpPr txBox="1">
                  <a:spLocks noRot="1" noChangeAspect="1" noMove="1" noResize="1" noEditPoints="1" noAdjustHandles="1" noChangeArrowheads="1" noChangeShapeType="1" noTextEdit="1"/>
                </p:cNvSpPr>
                <p:nvPr/>
              </p:nvSpPr>
              <p:spPr>
                <a:xfrm>
                  <a:off x="3491245" y="4642445"/>
                  <a:ext cx="178314" cy="240920"/>
                </a:xfrm>
                <a:prstGeom prst="rect">
                  <a:avLst/>
                </a:prstGeom>
                <a:blipFill>
                  <a:blip r:embed="rId15"/>
                  <a:stretch>
                    <a:fillRect l="-20000" r="-20000"/>
                  </a:stretch>
                </a:blipFill>
              </p:spPr>
              <p:txBody>
                <a:bodyPr/>
                <a:lstStyle/>
                <a:p>
                  <a:r>
                    <a:rPr lang="en-GB">
                      <a:noFill/>
                    </a:rPr>
                    <a:t> </a:t>
                  </a:r>
                </a:p>
              </p:txBody>
            </p:sp>
          </mc:Fallback>
        </mc:AlternateContent>
        <p:sp>
          <p:nvSpPr>
            <p:cNvPr id="66" name="Rectangle 65">
              <a:extLst>
                <a:ext uri="{FF2B5EF4-FFF2-40B4-BE49-F238E27FC236}">
                  <a16:creationId xmlns:a16="http://schemas.microsoft.com/office/drawing/2014/main" id="{4A79D808-EA04-9347-8848-439A8FCE1124}"/>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7" name="Rectangle 66">
              <a:extLst>
                <a:ext uri="{FF2B5EF4-FFF2-40B4-BE49-F238E27FC236}">
                  <a16:creationId xmlns:a16="http://schemas.microsoft.com/office/drawing/2014/main" id="{8832CA08-C524-F541-B85C-FF17BE759E06}"/>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8" name="Rectangle 67">
              <a:extLst>
                <a:ext uri="{FF2B5EF4-FFF2-40B4-BE49-F238E27FC236}">
                  <a16:creationId xmlns:a16="http://schemas.microsoft.com/office/drawing/2014/main" id="{B7DCE865-12C6-2540-A335-8FF0E054DE79}"/>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55" name="Group 54">
            <a:extLst>
              <a:ext uri="{FF2B5EF4-FFF2-40B4-BE49-F238E27FC236}">
                <a16:creationId xmlns:a16="http://schemas.microsoft.com/office/drawing/2014/main" id="{F4DA4403-F03A-DD42-99C3-3E47F7F14B2A}"/>
              </a:ext>
            </a:extLst>
          </p:cNvPr>
          <p:cNvGrpSpPr/>
          <p:nvPr/>
        </p:nvGrpSpPr>
        <p:grpSpPr>
          <a:xfrm>
            <a:off x="4097729" y="2788728"/>
            <a:ext cx="308261" cy="200367"/>
            <a:chOff x="1006826" y="4638542"/>
            <a:chExt cx="527537" cy="298747"/>
          </a:xfrm>
        </p:grpSpPr>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13CB0204-8455-6B41-B3BB-43C4AA44EE2B}"/>
                    </a:ext>
                  </a:extLst>
                </p:cNvPr>
                <p:cNvSpPr txBox="1"/>
                <p:nvPr/>
              </p:nvSpPr>
              <p:spPr>
                <a:xfrm>
                  <a:off x="1232823" y="4638542"/>
                  <a:ext cx="301540" cy="2437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1</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61" name="TextBox 60">
                  <a:extLst>
                    <a:ext uri="{FF2B5EF4-FFF2-40B4-BE49-F238E27FC236}">
                      <a16:creationId xmlns:a16="http://schemas.microsoft.com/office/drawing/2014/main" id="{13CB0204-8455-6B41-B3BB-43C4AA44EE2B}"/>
                    </a:ext>
                  </a:extLst>
                </p:cNvPr>
                <p:cNvSpPr txBox="1">
                  <a:spLocks noRot="1" noChangeAspect="1" noMove="1" noResize="1" noEditPoints="1" noAdjustHandles="1" noChangeArrowheads="1" noChangeShapeType="1" noTextEdit="1"/>
                </p:cNvSpPr>
                <p:nvPr/>
              </p:nvSpPr>
              <p:spPr>
                <a:xfrm>
                  <a:off x="1232823" y="4638542"/>
                  <a:ext cx="301540" cy="243787"/>
                </a:xfrm>
                <a:prstGeom prst="rect">
                  <a:avLst/>
                </a:prstGeom>
                <a:blipFill>
                  <a:blip r:embed="rId16"/>
                  <a:stretch>
                    <a:fillRect l="-13333" t="-7692" r="-6667" b="-23077"/>
                  </a:stretch>
                </a:blipFill>
              </p:spPr>
              <p:txBody>
                <a:bodyPr/>
                <a:lstStyle/>
                <a:p>
                  <a:r>
                    <a:rPr lang="en-GB">
                      <a:noFill/>
                    </a:rPr>
                    <a:t> </a:t>
                  </a:r>
                </a:p>
              </p:txBody>
            </p:sp>
          </mc:Fallback>
        </mc:AlternateContent>
        <p:sp>
          <p:nvSpPr>
            <p:cNvPr id="62" name="Rectangle 61">
              <a:extLst>
                <a:ext uri="{FF2B5EF4-FFF2-40B4-BE49-F238E27FC236}">
                  <a16:creationId xmlns:a16="http://schemas.microsoft.com/office/drawing/2014/main" id="{938C524F-0814-FA43-80C4-6DF94656689A}"/>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63" name="Rectangle 62">
              <a:extLst>
                <a:ext uri="{FF2B5EF4-FFF2-40B4-BE49-F238E27FC236}">
                  <a16:creationId xmlns:a16="http://schemas.microsoft.com/office/drawing/2014/main" id="{E0D626EF-3D68-B54A-9A3D-64809AE4E707}"/>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64" name="Rectangle 63">
              <a:extLst>
                <a:ext uri="{FF2B5EF4-FFF2-40B4-BE49-F238E27FC236}">
                  <a16:creationId xmlns:a16="http://schemas.microsoft.com/office/drawing/2014/main" id="{1A7CFA6E-ABB5-9D46-88BD-0232D43B6491}"/>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56" name="Group 55">
            <a:extLst>
              <a:ext uri="{FF2B5EF4-FFF2-40B4-BE49-F238E27FC236}">
                <a16:creationId xmlns:a16="http://schemas.microsoft.com/office/drawing/2014/main" id="{4C9E8205-C9DC-1740-95C9-6F50062B1AFA}"/>
              </a:ext>
            </a:extLst>
          </p:cNvPr>
          <p:cNvGrpSpPr/>
          <p:nvPr/>
        </p:nvGrpSpPr>
        <p:grpSpPr>
          <a:xfrm>
            <a:off x="3448491" y="2054919"/>
            <a:ext cx="178745" cy="355205"/>
            <a:chOff x="4651584" y="4011645"/>
            <a:chExt cx="305892" cy="529611"/>
          </a:xfrm>
        </p:grpSpPr>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99EEDCF1-A353-214F-86C8-0E64187FA2FE}"/>
                    </a:ext>
                  </a:extLst>
                </p:cNvPr>
                <p:cNvSpPr txBox="1"/>
                <p:nvPr/>
              </p:nvSpPr>
              <p:spPr>
                <a:xfrm>
                  <a:off x="4651584" y="4011645"/>
                  <a:ext cx="305892" cy="2337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de-DE" sz="1050" b="0" i="1" smtClean="0">
                                <a:latin typeface="Cambria Math" panose="02040503050406030204" pitchFamily="18" charset="0"/>
                              </a:rPr>
                              <m:t>𝑔</m:t>
                            </m:r>
                          </m:e>
                          <m:sup>
                            <m:r>
                              <a:rPr lang="de-DE" sz="1050" b="0" i="1" smtClean="0">
                                <a:latin typeface="Cambria Math" panose="02040503050406030204" pitchFamily="18" charset="0"/>
                              </a:rPr>
                              <m:t>𝐸</m:t>
                            </m:r>
                          </m:sup>
                        </m:sSup>
                      </m:oMath>
                    </m:oMathPara>
                  </a14:m>
                  <a:endParaRPr lang="en-GB" sz="1050" dirty="0"/>
                </a:p>
              </p:txBody>
            </p:sp>
          </mc:Choice>
          <mc:Fallback xmlns="">
            <p:sp>
              <p:nvSpPr>
                <p:cNvPr id="54" name="TextBox 53">
                  <a:extLst>
                    <a:ext uri="{FF2B5EF4-FFF2-40B4-BE49-F238E27FC236}">
                      <a16:creationId xmlns:a16="http://schemas.microsoft.com/office/drawing/2014/main" id="{084AD4A0-FEB8-1749-88D3-9B27D41D782C}"/>
                    </a:ext>
                  </a:extLst>
                </p:cNvPr>
                <p:cNvSpPr txBox="1">
                  <a:spLocks noRot="1" noChangeAspect="1" noMove="1" noResize="1" noEditPoints="1" noAdjustHandles="1" noChangeArrowheads="1" noChangeShapeType="1" noTextEdit="1"/>
                </p:cNvSpPr>
                <p:nvPr/>
              </p:nvSpPr>
              <p:spPr>
                <a:xfrm>
                  <a:off x="4651584" y="4011645"/>
                  <a:ext cx="305892" cy="233729"/>
                </a:xfrm>
                <a:prstGeom prst="rect">
                  <a:avLst/>
                </a:prstGeom>
                <a:blipFill>
                  <a:blip r:embed="rId17"/>
                  <a:stretch>
                    <a:fillRect l="-13333" r="-6667" b="-23077"/>
                  </a:stretch>
                </a:blipFill>
              </p:spPr>
              <p:txBody>
                <a:bodyPr/>
                <a:lstStyle/>
                <a:p>
                  <a:r>
                    <a:rPr lang="en-GB">
                      <a:noFill/>
                    </a:rPr>
                    <a:t> </a:t>
                  </a:r>
                </a:p>
              </p:txBody>
            </p:sp>
          </mc:Fallback>
        </mc:AlternateContent>
        <p:sp>
          <p:nvSpPr>
            <p:cNvPr id="58" name="Rectangle 57">
              <a:extLst>
                <a:ext uri="{FF2B5EF4-FFF2-40B4-BE49-F238E27FC236}">
                  <a16:creationId xmlns:a16="http://schemas.microsoft.com/office/drawing/2014/main" id="{90B5479E-55A6-EB46-8EEC-08AFB7B37B5F}"/>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59" name="Rectangle 58">
              <a:extLst>
                <a:ext uri="{FF2B5EF4-FFF2-40B4-BE49-F238E27FC236}">
                  <a16:creationId xmlns:a16="http://schemas.microsoft.com/office/drawing/2014/main" id="{2026D143-84DE-C449-8238-1E55F3B1C936}"/>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60" name="Rectangle 59">
              <a:extLst>
                <a:ext uri="{FF2B5EF4-FFF2-40B4-BE49-F238E27FC236}">
                  <a16:creationId xmlns:a16="http://schemas.microsoft.com/office/drawing/2014/main" id="{AF4B5D63-ACAC-8F4D-A455-1F069C3D0123}"/>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sp>
        <p:nvSpPr>
          <p:cNvPr id="9" name="Rectangle 8">
            <a:extLst>
              <a:ext uri="{FF2B5EF4-FFF2-40B4-BE49-F238E27FC236}">
                <a16:creationId xmlns:a16="http://schemas.microsoft.com/office/drawing/2014/main" id="{AF46F378-5868-3A49-A862-5CBF786D7A5C}"/>
              </a:ext>
            </a:extLst>
          </p:cNvPr>
          <p:cNvSpPr/>
          <p:nvPr/>
        </p:nvSpPr>
        <p:spPr>
          <a:xfrm>
            <a:off x="6103033" y="2054263"/>
            <a:ext cx="2347220" cy="428041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cxnSp>
        <p:nvCxnSpPr>
          <p:cNvPr id="11" name="Straight Connector 10">
            <a:extLst>
              <a:ext uri="{FF2B5EF4-FFF2-40B4-BE49-F238E27FC236}">
                <a16:creationId xmlns:a16="http://schemas.microsoft.com/office/drawing/2014/main" id="{992A7550-A93C-764A-8D1F-D15E12A18BDE}"/>
              </a:ext>
            </a:extLst>
          </p:cNvPr>
          <p:cNvCxnSpPr>
            <a:cxnSpLocks/>
            <a:endCxn id="29" idx="1"/>
          </p:cNvCxnSpPr>
          <p:nvPr/>
        </p:nvCxnSpPr>
        <p:spPr>
          <a:xfrm flipV="1">
            <a:off x="4488223" y="2336623"/>
            <a:ext cx="1570291" cy="3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F5A6FAD-5EBB-F74B-8CD6-0232D23827A8}"/>
              </a:ext>
            </a:extLst>
          </p:cNvPr>
          <p:cNvCxnSpPr>
            <a:cxnSpLocks/>
            <a:stCxn id="29" idx="3"/>
            <a:endCxn id="21" idx="2"/>
          </p:cNvCxnSpPr>
          <p:nvPr/>
        </p:nvCxnSpPr>
        <p:spPr>
          <a:xfrm>
            <a:off x="6142658" y="2336623"/>
            <a:ext cx="278848" cy="65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F9E9C4-85DE-0A4D-A49B-880B50ABA5D2}"/>
              </a:ext>
            </a:extLst>
          </p:cNvPr>
          <p:cNvCxnSpPr>
            <a:cxnSpLocks/>
            <a:endCxn id="29" idx="2"/>
          </p:cNvCxnSpPr>
          <p:nvPr/>
        </p:nvCxnSpPr>
        <p:spPr>
          <a:xfrm flipV="1">
            <a:off x="5704802" y="2384913"/>
            <a:ext cx="395784" cy="8418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4397283-8101-A049-9C04-23C1E5563F2C}"/>
                  </a:ext>
                </a:extLst>
              </p:cNvPr>
              <p:cNvSpPr txBox="1"/>
              <p:nvPr/>
            </p:nvSpPr>
            <p:spPr>
              <a:xfrm>
                <a:off x="6190506" y="3119164"/>
                <a:ext cx="1109312"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b="0" i="1" smtClean="0">
                                  <a:latin typeface="Cambria Math" panose="02040503050406030204" pitchFamily="18" charset="0"/>
                                </a:rPr>
                                <m:t>𝑎</m:t>
                              </m:r>
                            </m:e>
                          </m:d>
                        </m:e>
                        <m:sub>
                          <m:r>
                            <a:rPr lang="de-DE" sz="1050" b="0" i="1" smtClean="0">
                              <a:latin typeface="Cambria Math" panose="02040503050406030204" pitchFamily="18" charset="0"/>
                            </a:rPr>
                            <m:t>2</m:t>
                          </m:r>
                        </m:sub>
                      </m:sSub>
                    </m:oMath>
                  </m:oMathPara>
                </a14:m>
                <a:endParaRPr lang="en-GB" sz="1050" baseline="-25000" dirty="0"/>
              </a:p>
            </p:txBody>
          </p:sp>
        </mc:Choice>
        <mc:Fallback xmlns="">
          <p:sp>
            <p:nvSpPr>
              <p:cNvPr id="14" name="TextBox 13">
                <a:extLst>
                  <a:ext uri="{FF2B5EF4-FFF2-40B4-BE49-F238E27FC236}">
                    <a16:creationId xmlns:a16="http://schemas.microsoft.com/office/drawing/2014/main" id="{64397283-8101-A049-9C04-23C1E5563F2C}"/>
                  </a:ext>
                </a:extLst>
              </p:cNvPr>
              <p:cNvSpPr txBox="1">
                <a:spLocks noRot="1" noChangeAspect="1" noMove="1" noResize="1" noEditPoints="1" noAdjustHandles="1" noChangeArrowheads="1" noChangeShapeType="1" noTextEdit="1"/>
              </p:cNvSpPr>
              <p:nvPr/>
            </p:nvSpPr>
            <p:spPr>
              <a:xfrm>
                <a:off x="6190506" y="3119164"/>
                <a:ext cx="1109312" cy="221986"/>
              </a:xfrm>
              <a:prstGeom prst="ellipse">
                <a:avLst/>
              </a:prstGeom>
              <a:blipFill>
                <a:blip r:embed="rId18"/>
                <a:stretch>
                  <a:fillRect/>
                </a:stretch>
              </a:blipFill>
              <a:ln>
                <a:solidFill>
                  <a:schemeClr val="tx1"/>
                </a:solidFill>
              </a:ln>
            </p:spPr>
            <p:txBody>
              <a:bodyPr/>
              <a:lstStyle/>
              <a:p>
                <a:r>
                  <a:rPr lang="en-GB">
                    <a:noFill/>
                  </a:rPr>
                  <a:t> </a:t>
                </a:r>
              </a:p>
            </p:txBody>
          </p:sp>
        </mc:Fallback>
      </mc:AlternateContent>
      <p:cxnSp>
        <p:nvCxnSpPr>
          <p:cNvPr id="15" name="Straight Connector 14">
            <a:extLst>
              <a:ext uri="{FF2B5EF4-FFF2-40B4-BE49-F238E27FC236}">
                <a16:creationId xmlns:a16="http://schemas.microsoft.com/office/drawing/2014/main" id="{E403EE29-61F4-D247-854C-2FD78B3F05AF}"/>
              </a:ext>
            </a:extLst>
          </p:cNvPr>
          <p:cNvCxnSpPr>
            <a:cxnSpLocks/>
            <a:stCxn id="14" idx="0"/>
            <a:endCxn id="33" idx="2"/>
          </p:cNvCxnSpPr>
          <p:nvPr/>
        </p:nvCxnSpPr>
        <p:spPr>
          <a:xfrm flipV="1">
            <a:off x="6745162" y="2958737"/>
            <a:ext cx="858" cy="1604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676325-4F70-0D41-912D-404ABE75A780}"/>
              </a:ext>
            </a:extLst>
          </p:cNvPr>
          <p:cNvCxnSpPr>
            <a:cxnSpLocks/>
            <a:stCxn id="33" idx="0"/>
            <a:endCxn id="21" idx="4"/>
          </p:cNvCxnSpPr>
          <p:nvPr/>
        </p:nvCxnSpPr>
        <p:spPr>
          <a:xfrm flipH="1" flipV="1">
            <a:off x="6745161" y="2456787"/>
            <a:ext cx="859" cy="4029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1448326-3C4B-124F-BCC8-17EB1BDACD1C}"/>
              </a:ext>
            </a:extLst>
          </p:cNvPr>
          <p:cNvCxnSpPr>
            <a:cxnSpLocks/>
            <a:stCxn id="21" idx="4"/>
            <a:endCxn id="37" idx="0"/>
          </p:cNvCxnSpPr>
          <p:nvPr/>
        </p:nvCxnSpPr>
        <p:spPr>
          <a:xfrm>
            <a:off x="6745161" y="2456787"/>
            <a:ext cx="1062286" cy="4041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A03F2D-CE62-4044-9D0F-360EF130CEFF}"/>
              </a:ext>
            </a:extLst>
          </p:cNvPr>
          <p:cNvCxnSpPr>
            <a:cxnSpLocks/>
            <a:stCxn id="22" idx="0"/>
            <a:endCxn id="37" idx="2"/>
          </p:cNvCxnSpPr>
          <p:nvPr/>
        </p:nvCxnSpPr>
        <p:spPr>
          <a:xfrm flipV="1">
            <a:off x="7807447" y="2957529"/>
            <a:ext cx="0" cy="158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2A0D2BC-FD41-D647-AA8C-6EE2BD3E2AFE}"/>
              </a:ext>
            </a:extLst>
          </p:cNvPr>
          <p:cNvCxnSpPr>
            <a:cxnSpLocks/>
            <a:stCxn id="37" idx="0"/>
            <a:endCxn id="20" idx="4"/>
          </p:cNvCxnSpPr>
          <p:nvPr/>
        </p:nvCxnSpPr>
        <p:spPr>
          <a:xfrm flipH="1" flipV="1">
            <a:off x="7806848" y="2629102"/>
            <a:ext cx="599" cy="231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7D5F414-A9BD-1A4A-82CE-B8AAB2F1D396}"/>
                  </a:ext>
                </a:extLst>
              </p:cNvPr>
              <p:cNvSpPr txBox="1"/>
              <p:nvPr/>
            </p:nvSpPr>
            <p:spPr>
              <a:xfrm>
                <a:off x="7175760" y="2401886"/>
                <a:ext cx="1262176" cy="22721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b="0" i="1" smtClean="0">
                                  <a:latin typeface="Cambria Math" panose="02040503050406030204" pitchFamily="18" charset="0"/>
                                </a:rPr>
                                <m:t>𝑎</m:t>
                              </m:r>
                              <m:r>
                                <a:rPr lang="de-DE" sz="1050" i="1">
                                  <a:latin typeface="Cambria Math" panose="02040503050406030204" pitchFamily="18" charset="0"/>
                                </a:rPr>
                                <m:t>,</m:t>
                              </m:r>
                              <m:r>
                                <a:rPr lang="de-DE" sz="1050" b="0" i="1" smtClean="0">
                                  <a:latin typeface="Cambria Math" panose="02040503050406030204" pitchFamily="18" charset="0"/>
                                </a:rPr>
                                <m:t>𝑚</m:t>
                              </m:r>
                            </m:e>
                          </m:d>
                        </m:e>
                        <m:sub>
                          <m:r>
                            <a:rPr lang="de-DE" sz="1050" b="0" i="1" smtClean="0">
                              <a:latin typeface="Cambria Math" panose="02040503050406030204" pitchFamily="18" charset="0"/>
                            </a:rPr>
                            <m:t>2</m:t>
                          </m:r>
                        </m:sub>
                      </m:sSub>
                    </m:oMath>
                  </m:oMathPara>
                </a14:m>
                <a:endParaRPr lang="en-GB" sz="1050" dirty="0"/>
              </a:p>
            </p:txBody>
          </p:sp>
        </mc:Choice>
        <mc:Fallback xmlns="">
          <p:sp>
            <p:nvSpPr>
              <p:cNvPr id="20" name="TextBox 19">
                <a:extLst>
                  <a:ext uri="{FF2B5EF4-FFF2-40B4-BE49-F238E27FC236}">
                    <a16:creationId xmlns:a16="http://schemas.microsoft.com/office/drawing/2014/main" id="{37D5F414-A9BD-1A4A-82CE-B8AAB2F1D396}"/>
                  </a:ext>
                </a:extLst>
              </p:cNvPr>
              <p:cNvSpPr txBox="1">
                <a:spLocks noRot="1" noChangeAspect="1" noMove="1" noResize="1" noEditPoints="1" noAdjustHandles="1" noChangeArrowheads="1" noChangeShapeType="1" noTextEdit="1"/>
              </p:cNvSpPr>
              <p:nvPr/>
            </p:nvSpPr>
            <p:spPr>
              <a:xfrm>
                <a:off x="7175760" y="2401886"/>
                <a:ext cx="1262176" cy="227216"/>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48F6A93-A0E4-2B46-8184-D0C6CD992703}"/>
                  </a:ext>
                </a:extLst>
              </p:cNvPr>
              <p:cNvSpPr txBox="1"/>
              <p:nvPr/>
            </p:nvSpPr>
            <p:spPr>
              <a:xfrm>
                <a:off x="6421506" y="2229571"/>
                <a:ext cx="647309" cy="22721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𝐸𝑝𝑖𝑑</m:t>
                          </m:r>
                        </m:e>
                        <m:sub>
                          <m:r>
                            <a:rPr lang="de-DE" sz="1050" b="0" i="1" smtClean="0">
                              <a:latin typeface="Cambria Math" panose="02040503050406030204" pitchFamily="18" charset="0"/>
                            </a:rPr>
                            <m:t>2</m:t>
                          </m:r>
                        </m:sub>
                      </m:sSub>
                    </m:oMath>
                  </m:oMathPara>
                </a14:m>
                <a:endParaRPr lang="en-GB" sz="1050" dirty="0"/>
              </a:p>
            </p:txBody>
          </p:sp>
        </mc:Choice>
        <mc:Fallback xmlns="">
          <p:sp>
            <p:nvSpPr>
              <p:cNvPr id="21" name="TextBox 20">
                <a:extLst>
                  <a:ext uri="{FF2B5EF4-FFF2-40B4-BE49-F238E27FC236}">
                    <a16:creationId xmlns:a16="http://schemas.microsoft.com/office/drawing/2014/main" id="{148F6A93-A0E4-2B46-8184-D0C6CD992703}"/>
                  </a:ext>
                </a:extLst>
              </p:cNvPr>
              <p:cNvSpPr txBox="1">
                <a:spLocks noRot="1" noChangeAspect="1" noMove="1" noResize="1" noEditPoints="1" noAdjustHandles="1" noChangeArrowheads="1" noChangeShapeType="1" noTextEdit="1"/>
              </p:cNvSpPr>
              <p:nvPr/>
            </p:nvSpPr>
            <p:spPr>
              <a:xfrm>
                <a:off x="6421506" y="2229571"/>
                <a:ext cx="647309" cy="227216"/>
              </a:xfrm>
              <a:prstGeom prst="ellipse">
                <a:avLst/>
              </a:prstGeom>
              <a:blipFill>
                <a:blip r:embed="rId2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D5A0769-CC11-DF46-8654-BD5D812E5929}"/>
                  </a:ext>
                </a:extLst>
              </p:cNvPr>
              <p:cNvSpPr txBox="1"/>
              <p:nvPr/>
            </p:nvSpPr>
            <p:spPr>
              <a:xfrm>
                <a:off x="7329497" y="3116451"/>
                <a:ext cx="955899"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b="0" i="1" smtClean="0">
                                  <a:latin typeface="Cambria Math" panose="02040503050406030204" pitchFamily="18" charset="0"/>
                                </a:rPr>
                                <m:t>𝑎</m:t>
                              </m:r>
                            </m:e>
                          </m:d>
                        </m:e>
                        <m:sub>
                          <m:r>
                            <a:rPr lang="de-DE" sz="1050" b="0" i="1" smtClean="0">
                              <a:latin typeface="Cambria Math" panose="02040503050406030204" pitchFamily="18" charset="0"/>
                            </a:rPr>
                            <m:t>2</m:t>
                          </m:r>
                        </m:sub>
                      </m:sSub>
                    </m:oMath>
                  </m:oMathPara>
                </a14:m>
                <a:endParaRPr lang="en-GB" sz="1050" baseline="-25000" dirty="0"/>
              </a:p>
            </p:txBody>
          </p:sp>
        </mc:Choice>
        <mc:Fallback xmlns="">
          <p:sp>
            <p:nvSpPr>
              <p:cNvPr id="22" name="TextBox 21">
                <a:extLst>
                  <a:ext uri="{FF2B5EF4-FFF2-40B4-BE49-F238E27FC236}">
                    <a16:creationId xmlns:a16="http://schemas.microsoft.com/office/drawing/2014/main" id="{DD5A0769-CC11-DF46-8654-BD5D812E5929}"/>
                  </a:ext>
                </a:extLst>
              </p:cNvPr>
              <p:cNvSpPr txBox="1">
                <a:spLocks noRot="1" noChangeAspect="1" noMove="1" noResize="1" noEditPoints="1" noAdjustHandles="1" noChangeArrowheads="1" noChangeShapeType="1" noTextEdit="1"/>
              </p:cNvSpPr>
              <p:nvPr/>
            </p:nvSpPr>
            <p:spPr>
              <a:xfrm>
                <a:off x="7329497" y="3116451"/>
                <a:ext cx="955899" cy="221986"/>
              </a:xfrm>
              <a:prstGeom prst="ellipse">
                <a:avLst/>
              </a:prstGeom>
              <a:blipFill>
                <a:blip r:embed="rId21"/>
                <a:stretch>
                  <a:fillRect/>
                </a:stretch>
              </a:blipFill>
              <a:ln>
                <a:solidFill>
                  <a:schemeClr val="tx1"/>
                </a:solidFill>
              </a:ln>
            </p:spPr>
            <p:txBody>
              <a:bodyPr/>
              <a:lstStyle/>
              <a:p>
                <a:r>
                  <a:rPr lang="en-GB">
                    <a:noFill/>
                  </a:rPr>
                  <a:t> </a:t>
                </a:r>
              </a:p>
            </p:txBody>
          </p:sp>
        </mc:Fallback>
      </mc:AlternateContent>
      <p:cxnSp>
        <p:nvCxnSpPr>
          <p:cNvPr id="23" name="Straight Connector 22">
            <a:extLst>
              <a:ext uri="{FF2B5EF4-FFF2-40B4-BE49-F238E27FC236}">
                <a16:creationId xmlns:a16="http://schemas.microsoft.com/office/drawing/2014/main" id="{F6B36F8D-528C-B24F-BEC6-3B80FC836CC8}"/>
              </a:ext>
            </a:extLst>
          </p:cNvPr>
          <p:cNvCxnSpPr>
            <a:cxnSpLocks/>
            <a:stCxn id="33" idx="2"/>
            <a:endCxn id="22" idx="0"/>
          </p:cNvCxnSpPr>
          <p:nvPr/>
        </p:nvCxnSpPr>
        <p:spPr>
          <a:xfrm>
            <a:off x="6746020" y="2958737"/>
            <a:ext cx="1061427" cy="1577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EC8C4A34-6152-164F-91B9-BE3212131FA8}"/>
              </a:ext>
            </a:extLst>
          </p:cNvPr>
          <p:cNvGrpSpPr/>
          <p:nvPr/>
        </p:nvGrpSpPr>
        <p:grpSpPr>
          <a:xfrm>
            <a:off x="7742476" y="2790689"/>
            <a:ext cx="328201" cy="198358"/>
            <a:chOff x="3231123" y="4642445"/>
            <a:chExt cx="561659" cy="295752"/>
          </a:xfrm>
        </p:grpSpPr>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B2C0A1C1-68CF-5344-82C9-D7A8AD33BB8D}"/>
                    </a:ext>
                  </a:extLst>
                </p:cNvPr>
                <p:cNvSpPr txBox="1"/>
                <p:nvPr/>
              </p:nvSpPr>
              <p:spPr>
                <a:xfrm>
                  <a:off x="3491243" y="4642445"/>
                  <a:ext cx="301539" cy="2454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2</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35" name="TextBox 34">
                  <a:extLst>
                    <a:ext uri="{FF2B5EF4-FFF2-40B4-BE49-F238E27FC236}">
                      <a16:creationId xmlns:a16="http://schemas.microsoft.com/office/drawing/2014/main" id="{B2C0A1C1-68CF-5344-82C9-D7A8AD33BB8D}"/>
                    </a:ext>
                  </a:extLst>
                </p:cNvPr>
                <p:cNvSpPr txBox="1">
                  <a:spLocks noRot="1" noChangeAspect="1" noMove="1" noResize="1" noEditPoints="1" noAdjustHandles="1" noChangeArrowheads="1" noChangeShapeType="1" noTextEdit="1"/>
                </p:cNvSpPr>
                <p:nvPr/>
              </p:nvSpPr>
              <p:spPr>
                <a:xfrm>
                  <a:off x="3491243" y="4642445"/>
                  <a:ext cx="301539" cy="245414"/>
                </a:xfrm>
                <a:prstGeom prst="rect">
                  <a:avLst/>
                </a:prstGeom>
                <a:blipFill>
                  <a:blip r:embed="rId22"/>
                  <a:stretch>
                    <a:fillRect l="-14286" r="-7143" b="-14286"/>
                  </a:stretch>
                </a:blipFill>
              </p:spPr>
              <p:txBody>
                <a:bodyPr/>
                <a:lstStyle/>
                <a:p>
                  <a:r>
                    <a:rPr lang="en-GB">
                      <a:noFill/>
                    </a:rPr>
                    <a:t> </a:t>
                  </a:r>
                </a:p>
              </p:txBody>
            </p:sp>
          </mc:Fallback>
        </mc:AlternateContent>
        <p:sp>
          <p:nvSpPr>
            <p:cNvPr id="36" name="Rectangle 35">
              <a:extLst>
                <a:ext uri="{FF2B5EF4-FFF2-40B4-BE49-F238E27FC236}">
                  <a16:creationId xmlns:a16="http://schemas.microsoft.com/office/drawing/2014/main" id="{A7421357-FC04-B74A-AF3E-94C234F6AB99}"/>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7" name="Rectangle 36">
              <a:extLst>
                <a:ext uri="{FF2B5EF4-FFF2-40B4-BE49-F238E27FC236}">
                  <a16:creationId xmlns:a16="http://schemas.microsoft.com/office/drawing/2014/main" id="{FF83C0F4-88E2-5D41-AA29-3E8EE0F66014}"/>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8" name="Rectangle 37">
              <a:extLst>
                <a:ext uri="{FF2B5EF4-FFF2-40B4-BE49-F238E27FC236}">
                  <a16:creationId xmlns:a16="http://schemas.microsoft.com/office/drawing/2014/main" id="{23AB6902-5D1C-DA45-8859-61FD415F5DEF}"/>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25" name="Group 24">
            <a:extLst>
              <a:ext uri="{FF2B5EF4-FFF2-40B4-BE49-F238E27FC236}">
                <a16:creationId xmlns:a16="http://schemas.microsoft.com/office/drawing/2014/main" id="{BCE156BB-0018-1F47-942B-F19B4611D50A}"/>
              </a:ext>
            </a:extLst>
          </p:cNvPr>
          <p:cNvGrpSpPr/>
          <p:nvPr/>
        </p:nvGrpSpPr>
        <p:grpSpPr>
          <a:xfrm>
            <a:off x="6678874" y="2788072"/>
            <a:ext cx="308261" cy="200367"/>
            <a:chOff x="1006826" y="4638542"/>
            <a:chExt cx="527537" cy="298747"/>
          </a:xfrm>
        </p:grpSpPr>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5CF5601-9510-C148-A7D2-C664834E6091}"/>
                    </a:ext>
                  </a:extLst>
                </p:cNvPr>
                <p:cNvSpPr txBox="1"/>
                <p:nvPr/>
              </p:nvSpPr>
              <p:spPr>
                <a:xfrm>
                  <a:off x="1232823" y="4638542"/>
                  <a:ext cx="301540" cy="2441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2</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31" name="TextBox 30">
                  <a:extLst>
                    <a:ext uri="{FF2B5EF4-FFF2-40B4-BE49-F238E27FC236}">
                      <a16:creationId xmlns:a16="http://schemas.microsoft.com/office/drawing/2014/main" id="{35CF5601-9510-C148-A7D2-C664834E6091}"/>
                    </a:ext>
                  </a:extLst>
                </p:cNvPr>
                <p:cNvSpPr txBox="1">
                  <a:spLocks noRot="1" noChangeAspect="1" noMove="1" noResize="1" noEditPoints="1" noAdjustHandles="1" noChangeArrowheads="1" noChangeShapeType="1" noTextEdit="1"/>
                </p:cNvSpPr>
                <p:nvPr/>
              </p:nvSpPr>
              <p:spPr>
                <a:xfrm>
                  <a:off x="1232823" y="4638542"/>
                  <a:ext cx="301540" cy="244170"/>
                </a:xfrm>
                <a:prstGeom prst="rect">
                  <a:avLst/>
                </a:prstGeom>
                <a:blipFill>
                  <a:blip r:embed="rId23"/>
                  <a:stretch>
                    <a:fillRect l="-13333" t="-7692" r="-6667" b="-23077"/>
                  </a:stretch>
                </a:blipFill>
              </p:spPr>
              <p:txBody>
                <a:bodyPr/>
                <a:lstStyle/>
                <a:p>
                  <a:r>
                    <a:rPr lang="en-GB">
                      <a:noFill/>
                    </a:rPr>
                    <a:t> </a:t>
                  </a:r>
                </a:p>
              </p:txBody>
            </p:sp>
          </mc:Fallback>
        </mc:AlternateContent>
        <p:sp>
          <p:nvSpPr>
            <p:cNvPr id="32" name="Rectangle 31">
              <a:extLst>
                <a:ext uri="{FF2B5EF4-FFF2-40B4-BE49-F238E27FC236}">
                  <a16:creationId xmlns:a16="http://schemas.microsoft.com/office/drawing/2014/main" id="{4DC7EA82-98CB-AB41-8DF6-334411C9D206}"/>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3" name="Rectangle 32">
              <a:extLst>
                <a:ext uri="{FF2B5EF4-FFF2-40B4-BE49-F238E27FC236}">
                  <a16:creationId xmlns:a16="http://schemas.microsoft.com/office/drawing/2014/main" id="{73AEFF8A-023F-154B-BF72-9098D52AD29C}"/>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4" name="Rectangle 33">
              <a:extLst>
                <a:ext uri="{FF2B5EF4-FFF2-40B4-BE49-F238E27FC236}">
                  <a16:creationId xmlns:a16="http://schemas.microsoft.com/office/drawing/2014/main" id="{5324BA66-FF9D-AF4C-8779-D16A8AE563CF}"/>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26" name="Group 25">
            <a:extLst>
              <a:ext uri="{FF2B5EF4-FFF2-40B4-BE49-F238E27FC236}">
                <a16:creationId xmlns:a16="http://schemas.microsoft.com/office/drawing/2014/main" id="{2ECC7649-8155-514E-9E55-201AD0A14493}"/>
              </a:ext>
            </a:extLst>
          </p:cNvPr>
          <p:cNvGrpSpPr/>
          <p:nvPr/>
        </p:nvGrpSpPr>
        <p:grpSpPr>
          <a:xfrm>
            <a:off x="6029636" y="2054263"/>
            <a:ext cx="178745" cy="355206"/>
            <a:chOff x="4651584" y="4011645"/>
            <a:chExt cx="305892" cy="529611"/>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488A43F-D437-F440-9438-2669B16CF74C}"/>
                    </a:ext>
                  </a:extLst>
                </p:cNvPr>
                <p:cNvSpPr txBox="1"/>
                <p:nvPr/>
              </p:nvSpPr>
              <p:spPr>
                <a:xfrm>
                  <a:off x="4651584" y="4011645"/>
                  <a:ext cx="305892" cy="2337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de-DE" sz="1050" b="0" i="1" smtClean="0">
                                <a:latin typeface="Cambria Math" panose="02040503050406030204" pitchFamily="18" charset="0"/>
                              </a:rPr>
                              <m:t>𝑔</m:t>
                            </m:r>
                          </m:e>
                          <m:sup>
                            <m:r>
                              <a:rPr lang="de-DE" sz="1050" b="0" i="1" smtClean="0">
                                <a:latin typeface="Cambria Math" panose="02040503050406030204" pitchFamily="18" charset="0"/>
                              </a:rPr>
                              <m:t>𝐸</m:t>
                            </m:r>
                          </m:sup>
                        </m:sSup>
                      </m:oMath>
                    </m:oMathPara>
                  </a14:m>
                  <a:endParaRPr lang="en-GB" sz="1050" dirty="0"/>
                </a:p>
              </p:txBody>
            </p:sp>
          </mc:Choice>
          <mc:Fallback xmlns="">
            <p:sp>
              <p:nvSpPr>
                <p:cNvPr id="54" name="TextBox 53">
                  <a:extLst>
                    <a:ext uri="{FF2B5EF4-FFF2-40B4-BE49-F238E27FC236}">
                      <a16:creationId xmlns:a16="http://schemas.microsoft.com/office/drawing/2014/main" id="{084AD4A0-FEB8-1749-88D3-9B27D41D782C}"/>
                    </a:ext>
                  </a:extLst>
                </p:cNvPr>
                <p:cNvSpPr txBox="1">
                  <a:spLocks noRot="1" noChangeAspect="1" noMove="1" noResize="1" noEditPoints="1" noAdjustHandles="1" noChangeArrowheads="1" noChangeShapeType="1" noTextEdit="1"/>
                </p:cNvSpPr>
                <p:nvPr/>
              </p:nvSpPr>
              <p:spPr>
                <a:xfrm>
                  <a:off x="4651584" y="4011645"/>
                  <a:ext cx="305892" cy="233729"/>
                </a:xfrm>
                <a:prstGeom prst="rect">
                  <a:avLst/>
                </a:prstGeom>
                <a:blipFill>
                  <a:blip r:embed="rId17"/>
                  <a:stretch>
                    <a:fillRect l="-13333" r="-6667" b="-23077"/>
                  </a:stretch>
                </a:blipFill>
              </p:spPr>
              <p:txBody>
                <a:bodyPr/>
                <a:lstStyle/>
                <a:p>
                  <a:r>
                    <a:rPr lang="en-GB">
                      <a:noFill/>
                    </a:rPr>
                    <a:t> </a:t>
                  </a:r>
                </a:p>
              </p:txBody>
            </p:sp>
          </mc:Fallback>
        </mc:AlternateContent>
        <p:sp>
          <p:nvSpPr>
            <p:cNvPr id="28" name="Rectangle 27">
              <a:extLst>
                <a:ext uri="{FF2B5EF4-FFF2-40B4-BE49-F238E27FC236}">
                  <a16:creationId xmlns:a16="http://schemas.microsoft.com/office/drawing/2014/main" id="{44A59202-4511-AB40-A592-D0385E3B31A3}"/>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9" name="Rectangle 28">
              <a:extLst>
                <a:ext uri="{FF2B5EF4-FFF2-40B4-BE49-F238E27FC236}">
                  <a16:creationId xmlns:a16="http://schemas.microsoft.com/office/drawing/2014/main" id="{B772A4DD-AE5B-D242-8686-BE92EB57D498}"/>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0" name="Rectangle 29">
              <a:extLst>
                <a:ext uri="{FF2B5EF4-FFF2-40B4-BE49-F238E27FC236}">
                  <a16:creationId xmlns:a16="http://schemas.microsoft.com/office/drawing/2014/main" id="{E35EE130-D84E-D341-8DC7-B050BED284C9}"/>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ABF7749E-28A6-324B-B824-74EB26194C05}"/>
                  </a:ext>
                </a:extLst>
              </p:cNvPr>
              <p:cNvSpPr txBox="1"/>
              <p:nvPr/>
            </p:nvSpPr>
            <p:spPr>
              <a:xfrm>
                <a:off x="1028766" y="4567824"/>
                <a:ext cx="1109313"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b="0" i="1" smtClean="0">
                                  <a:latin typeface="Cambria Math" panose="02040503050406030204" pitchFamily="18" charset="0"/>
                                </a:rPr>
                                <m:t>𝑒</m:t>
                              </m:r>
                            </m:e>
                          </m:d>
                        </m:e>
                        <m:sub>
                          <m:r>
                            <a:rPr lang="de-DE" sz="1050" b="0" i="1" smtClean="0">
                              <a:latin typeface="Cambria Math" panose="02040503050406030204" pitchFamily="18" charset="0"/>
                            </a:rPr>
                            <m:t>0</m:t>
                          </m:r>
                        </m:sub>
                      </m:sSub>
                    </m:oMath>
                  </m:oMathPara>
                </a14:m>
                <a:endParaRPr lang="en-GB" sz="1050" baseline="-25000" dirty="0"/>
              </a:p>
            </p:txBody>
          </p:sp>
        </mc:Choice>
        <mc:Fallback xmlns="">
          <p:sp>
            <p:nvSpPr>
              <p:cNvPr id="96" name="TextBox 95">
                <a:extLst>
                  <a:ext uri="{FF2B5EF4-FFF2-40B4-BE49-F238E27FC236}">
                    <a16:creationId xmlns:a16="http://schemas.microsoft.com/office/drawing/2014/main" id="{ABF7749E-28A6-324B-B824-74EB26194C05}"/>
                  </a:ext>
                </a:extLst>
              </p:cNvPr>
              <p:cNvSpPr txBox="1">
                <a:spLocks noRot="1" noChangeAspect="1" noMove="1" noResize="1" noEditPoints="1" noAdjustHandles="1" noChangeArrowheads="1" noChangeShapeType="1" noTextEdit="1"/>
              </p:cNvSpPr>
              <p:nvPr/>
            </p:nvSpPr>
            <p:spPr>
              <a:xfrm>
                <a:off x="1028766" y="4567824"/>
                <a:ext cx="1109313" cy="221986"/>
              </a:xfrm>
              <a:prstGeom prst="ellipse">
                <a:avLst/>
              </a:prstGeom>
              <a:blipFill>
                <a:blip r:embed="rId24"/>
                <a:stretch>
                  <a:fillRect/>
                </a:stretch>
              </a:blipFill>
              <a:ln>
                <a:solidFill>
                  <a:schemeClr val="tx1"/>
                </a:solidFill>
              </a:ln>
            </p:spPr>
            <p:txBody>
              <a:bodyPr/>
              <a:lstStyle/>
              <a:p>
                <a:r>
                  <a:rPr lang="en-GB">
                    <a:noFill/>
                  </a:rPr>
                  <a:t> </a:t>
                </a:r>
              </a:p>
            </p:txBody>
          </p:sp>
        </mc:Fallback>
      </mc:AlternateContent>
      <p:cxnSp>
        <p:nvCxnSpPr>
          <p:cNvPr id="97" name="Straight Connector 96">
            <a:extLst>
              <a:ext uri="{FF2B5EF4-FFF2-40B4-BE49-F238E27FC236}">
                <a16:creationId xmlns:a16="http://schemas.microsoft.com/office/drawing/2014/main" id="{AFD5A1E5-D291-544E-94EC-4D94B74E9197}"/>
              </a:ext>
            </a:extLst>
          </p:cNvPr>
          <p:cNvCxnSpPr>
            <a:cxnSpLocks/>
            <a:stCxn id="96" idx="0"/>
            <a:endCxn id="113" idx="2"/>
          </p:cNvCxnSpPr>
          <p:nvPr/>
        </p:nvCxnSpPr>
        <p:spPr>
          <a:xfrm flipV="1">
            <a:off x="1583423" y="4407397"/>
            <a:ext cx="856" cy="1604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51C43119-015B-C941-9DBC-B9CD2D14A699}"/>
              </a:ext>
            </a:extLst>
          </p:cNvPr>
          <p:cNvCxnSpPr>
            <a:cxnSpLocks/>
            <a:stCxn id="103" idx="0"/>
            <a:endCxn id="108" idx="2"/>
          </p:cNvCxnSpPr>
          <p:nvPr/>
        </p:nvCxnSpPr>
        <p:spPr>
          <a:xfrm flipH="1" flipV="1">
            <a:off x="2645706" y="4406191"/>
            <a:ext cx="1" cy="158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0531C15-3DE3-E74C-83CD-7816991910C5}"/>
              </a:ext>
            </a:extLst>
          </p:cNvPr>
          <p:cNvCxnSpPr>
            <a:cxnSpLocks/>
            <a:stCxn id="108" idx="0"/>
            <a:endCxn id="102" idx="4"/>
          </p:cNvCxnSpPr>
          <p:nvPr/>
        </p:nvCxnSpPr>
        <p:spPr>
          <a:xfrm flipH="1" flipV="1">
            <a:off x="2645107" y="4077762"/>
            <a:ext cx="599" cy="231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8AAED2F1-76B5-B64B-A867-16399DC09271}"/>
                  </a:ext>
                </a:extLst>
              </p:cNvPr>
              <p:cNvSpPr txBox="1"/>
              <p:nvPr/>
            </p:nvSpPr>
            <p:spPr>
              <a:xfrm>
                <a:off x="2014019" y="3850546"/>
                <a:ext cx="1262176" cy="22721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b="0" i="1" smtClean="0">
                                  <a:latin typeface="Cambria Math" panose="02040503050406030204" pitchFamily="18" charset="0"/>
                                </a:rPr>
                                <m:t>𝑒</m:t>
                              </m:r>
                              <m:r>
                                <a:rPr lang="de-DE" sz="1050" i="1">
                                  <a:latin typeface="Cambria Math" panose="02040503050406030204" pitchFamily="18" charset="0"/>
                                </a:rPr>
                                <m:t>,</m:t>
                              </m:r>
                              <m:r>
                                <a:rPr lang="de-DE" sz="1050" b="0" i="1" smtClean="0">
                                  <a:latin typeface="Cambria Math" panose="02040503050406030204" pitchFamily="18" charset="0"/>
                                </a:rPr>
                                <m:t>𝑚</m:t>
                              </m:r>
                            </m:e>
                          </m:d>
                        </m:e>
                        <m:sub>
                          <m:r>
                            <a:rPr lang="de-DE" sz="1050" b="0" i="1" smtClean="0">
                              <a:latin typeface="Cambria Math" panose="02040503050406030204" pitchFamily="18" charset="0"/>
                            </a:rPr>
                            <m:t>0</m:t>
                          </m:r>
                        </m:sub>
                      </m:sSub>
                    </m:oMath>
                  </m:oMathPara>
                </a14:m>
                <a:endParaRPr lang="en-GB" sz="1050" dirty="0"/>
              </a:p>
            </p:txBody>
          </p:sp>
        </mc:Choice>
        <mc:Fallback xmlns="">
          <p:sp>
            <p:nvSpPr>
              <p:cNvPr id="102" name="TextBox 101">
                <a:extLst>
                  <a:ext uri="{FF2B5EF4-FFF2-40B4-BE49-F238E27FC236}">
                    <a16:creationId xmlns:a16="http://schemas.microsoft.com/office/drawing/2014/main" id="{8AAED2F1-76B5-B64B-A867-16399DC09271}"/>
                  </a:ext>
                </a:extLst>
              </p:cNvPr>
              <p:cNvSpPr txBox="1">
                <a:spLocks noRot="1" noChangeAspect="1" noMove="1" noResize="1" noEditPoints="1" noAdjustHandles="1" noChangeArrowheads="1" noChangeShapeType="1" noTextEdit="1"/>
              </p:cNvSpPr>
              <p:nvPr/>
            </p:nvSpPr>
            <p:spPr>
              <a:xfrm>
                <a:off x="2014019" y="3850546"/>
                <a:ext cx="1262176" cy="227216"/>
              </a:xfrm>
              <a:prstGeom prst="ellipse">
                <a:avLst/>
              </a:prstGeom>
              <a:blipFill>
                <a:blip r:embed="rId2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6D0780E0-B608-F64F-9CDA-4C200628AA43}"/>
                  </a:ext>
                </a:extLst>
              </p:cNvPr>
              <p:cNvSpPr txBox="1"/>
              <p:nvPr/>
            </p:nvSpPr>
            <p:spPr>
              <a:xfrm>
                <a:off x="2167757" y="4565111"/>
                <a:ext cx="955899"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b="0" i="1" smtClean="0">
                                  <a:latin typeface="Cambria Math" panose="02040503050406030204" pitchFamily="18" charset="0"/>
                                </a:rPr>
                                <m:t>𝑒</m:t>
                              </m:r>
                            </m:e>
                          </m:d>
                        </m:e>
                        <m:sub>
                          <m:r>
                            <a:rPr lang="de-DE" sz="1050" b="0" i="1" smtClean="0">
                              <a:latin typeface="Cambria Math" panose="02040503050406030204" pitchFamily="18" charset="0"/>
                            </a:rPr>
                            <m:t>0</m:t>
                          </m:r>
                        </m:sub>
                      </m:sSub>
                    </m:oMath>
                  </m:oMathPara>
                </a14:m>
                <a:endParaRPr lang="en-GB" sz="1050" baseline="-25000" dirty="0"/>
              </a:p>
            </p:txBody>
          </p:sp>
        </mc:Choice>
        <mc:Fallback xmlns="">
          <p:sp>
            <p:nvSpPr>
              <p:cNvPr id="103" name="TextBox 102">
                <a:extLst>
                  <a:ext uri="{FF2B5EF4-FFF2-40B4-BE49-F238E27FC236}">
                    <a16:creationId xmlns:a16="http://schemas.microsoft.com/office/drawing/2014/main" id="{6D0780E0-B608-F64F-9CDA-4C200628AA43}"/>
                  </a:ext>
                </a:extLst>
              </p:cNvPr>
              <p:cNvSpPr txBox="1">
                <a:spLocks noRot="1" noChangeAspect="1" noMove="1" noResize="1" noEditPoints="1" noAdjustHandles="1" noChangeArrowheads="1" noChangeShapeType="1" noTextEdit="1"/>
              </p:cNvSpPr>
              <p:nvPr/>
            </p:nvSpPr>
            <p:spPr>
              <a:xfrm>
                <a:off x="2167757" y="4565111"/>
                <a:ext cx="955899" cy="221986"/>
              </a:xfrm>
              <a:prstGeom prst="ellipse">
                <a:avLst/>
              </a:prstGeom>
              <a:blipFill>
                <a:blip r:embed="rId26"/>
                <a:stretch>
                  <a:fillRect/>
                </a:stretch>
              </a:blipFill>
              <a:ln>
                <a:solidFill>
                  <a:schemeClr val="tx1"/>
                </a:solidFill>
              </a:ln>
            </p:spPr>
            <p:txBody>
              <a:bodyPr/>
              <a:lstStyle/>
              <a:p>
                <a:r>
                  <a:rPr lang="en-GB">
                    <a:noFill/>
                  </a:rPr>
                  <a:t> </a:t>
                </a:r>
              </a:p>
            </p:txBody>
          </p:sp>
        </mc:Fallback>
      </mc:AlternateContent>
      <p:cxnSp>
        <p:nvCxnSpPr>
          <p:cNvPr id="104" name="Straight Connector 103">
            <a:extLst>
              <a:ext uri="{FF2B5EF4-FFF2-40B4-BE49-F238E27FC236}">
                <a16:creationId xmlns:a16="http://schemas.microsoft.com/office/drawing/2014/main" id="{3268AEC3-7607-A64E-A2F1-CA977CFD2078}"/>
              </a:ext>
            </a:extLst>
          </p:cNvPr>
          <p:cNvCxnSpPr>
            <a:cxnSpLocks/>
            <a:stCxn id="113" idx="2"/>
            <a:endCxn id="103" idx="0"/>
          </p:cNvCxnSpPr>
          <p:nvPr/>
        </p:nvCxnSpPr>
        <p:spPr>
          <a:xfrm>
            <a:off x="1584279" y="4407397"/>
            <a:ext cx="1061428" cy="1577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AAFD90E7-FC1A-4B4C-99F7-0C818C01A05C}"/>
              </a:ext>
            </a:extLst>
          </p:cNvPr>
          <p:cNvGrpSpPr/>
          <p:nvPr/>
        </p:nvGrpSpPr>
        <p:grpSpPr>
          <a:xfrm>
            <a:off x="2580729" y="4233571"/>
            <a:ext cx="316593" cy="204137"/>
            <a:chOff x="5481117" y="2316663"/>
            <a:chExt cx="541795" cy="304368"/>
          </a:xfrm>
        </p:grpSpPr>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1F6153EA-564A-1A4A-8417-F6D3A1BFF3A0}"/>
                    </a:ext>
                  </a:extLst>
                </p:cNvPr>
                <p:cNvSpPr txBox="1"/>
                <p:nvPr/>
              </p:nvSpPr>
              <p:spPr>
                <a:xfrm>
                  <a:off x="5733850" y="2316663"/>
                  <a:ext cx="289062" cy="2395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0</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89" name="TextBox 88">
                  <a:extLst>
                    <a:ext uri="{FF2B5EF4-FFF2-40B4-BE49-F238E27FC236}">
                      <a16:creationId xmlns:a16="http://schemas.microsoft.com/office/drawing/2014/main" id="{F6F2347C-2FD1-DD4E-BCA4-9B1ED87893A1}"/>
                    </a:ext>
                  </a:extLst>
                </p:cNvPr>
                <p:cNvSpPr txBox="1">
                  <a:spLocks noRot="1" noChangeAspect="1" noMove="1" noResize="1" noEditPoints="1" noAdjustHandles="1" noChangeArrowheads="1" noChangeShapeType="1" noTextEdit="1"/>
                </p:cNvSpPr>
                <p:nvPr/>
              </p:nvSpPr>
              <p:spPr>
                <a:xfrm>
                  <a:off x="5733850" y="2316663"/>
                  <a:ext cx="289062" cy="239574"/>
                </a:xfrm>
                <a:prstGeom prst="rect">
                  <a:avLst/>
                </a:prstGeom>
                <a:blipFill>
                  <a:blip r:embed="rId8"/>
                  <a:stretch>
                    <a:fillRect l="-13333" b="-23077"/>
                  </a:stretch>
                </a:blipFill>
              </p:spPr>
              <p:txBody>
                <a:bodyPr/>
                <a:lstStyle/>
                <a:p>
                  <a:r>
                    <a:rPr lang="en-GB">
                      <a:noFill/>
                    </a:rPr>
                    <a:t> </a:t>
                  </a:r>
                </a:p>
              </p:txBody>
            </p:sp>
          </mc:Fallback>
        </mc:AlternateContent>
        <p:sp>
          <p:nvSpPr>
            <p:cNvPr id="107" name="Rectangle 106">
              <a:extLst>
                <a:ext uri="{FF2B5EF4-FFF2-40B4-BE49-F238E27FC236}">
                  <a16:creationId xmlns:a16="http://schemas.microsoft.com/office/drawing/2014/main" id="{B13D5244-AD00-F742-BC56-DF45CE55362F}"/>
                </a:ext>
              </a:extLst>
            </p:cNvPr>
            <p:cNvSpPr/>
            <p:nvPr/>
          </p:nvSpPr>
          <p:spPr>
            <a:xfrm>
              <a:off x="5481117" y="239123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08" name="Rectangle 107">
              <a:extLst>
                <a:ext uri="{FF2B5EF4-FFF2-40B4-BE49-F238E27FC236}">
                  <a16:creationId xmlns:a16="http://schemas.microsoft.com/office/drawing/2014/main" id="{CCD6BDE7-9E1E-4644-9BAC-7D63E2B4B64A}"/>
                </a:ext>
              </a:extLst>
            </p:cNvPr>
            <p:cNvSpPr/>
            <p:nvPr/>
          </p:nvSpPr>
          <p:spPr>
            <a:xfrm>
              <a:off x="5520314" y="243003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09" name="Rectangle 108">
              <a:extLst>
                <a:ext uri="{FF2B5EF4-FFF2-40B4-BE49-F238E27FC236}">
                  <a16:creationId xmlns:a16="http://schemas.microsoft.com/office/drawing/2014/main" id="{243CCAB6-A581-2348-9354-08D032598236}"/>
                </a:ext>
              </a:extLst>
            </p:cNvPr>
            <p:cNvSpPr/>
            <p:nvPr/>
          </p:nvSpPr>
          <p:spPr>
            <a:xfrm>
              <a:off x="5562951" y="247703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110" name="Group 109">
            <a:extLst>
              <a:ext uri="{FF2B5EF4-FFF2-40B4-BE49-F238E27FC236}">
                <a16:creationId xmlns:a16="http://schemas.microsoft.com/office/drawing/2014/main" id="{1776943A-E887-044E-8D61-E1ED7CB64593}"/>
              </a:ext>
            </a:extLst>
          </p:cNvPr>
          <p:cNvGrpSpPr/>
          <p:nvPr/>
        </p:nvGrpSpPr>
        <p:grpSpPr>
          <a:xfrm>
            <a:off x="1517134" y="4236732"/>
            <a:ext cx="300970" cy="200367"/>
            <a:chOff x="3660955" y="2321376"/>
            <a:chExt cx="515059" cy="298747"/>
          </a:xfrm>
        </p:grpSpPr>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A10F6484-346E-5642-A363-63E571E92C0B}"/>
                    </a:ext>
                  </a:extLst>
                </p:cNvPr>
                <p:cNvSpPr txBox="1"/>
                <p:nvPr/>
              </p:nvSpPr>
              <p:spPr>
                <a:xfrm>
                  <a:off x="3886951" y="2321376"/>
                  <a:ext cx="289063" cy="2383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0</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85" name="TextBox 84">
                  <a:extLst>
                    <a:ext uri="{FF2B5EF4-FFF2-40B4-BE49-F238E27FC236}">
                      <a16:creationId xmlns:a16="http://schemas.microsoft.com/office/drawing/2014/main" id="{52E956D5-E255-1343-895D-DCF9740E6A26}"/>
                    </a:ext>
                  </a:extLst>
                </p:cNvPr>
                <p:cNvSpPr txBox="1">
                  <a:spLocks noRot="1" noChangeAspect="1" noMove="1" noResize="1" noEditPoints="1" noAdjustHandles="1" noChangeArrowheads="1" noChangeShapeType="1" noTextEdit="1"/>
                </p:cNvSpPr>
                <p:nvPr/>
              </p:nvSpPr>
              <p:spPr>
                <a:xfrm>
                  <a:off x="3886951" y="2321376"/>
                  <a:ext cx="289063" cy="238367"/>
                </a:xfrm>
                <a:prstGeom prst="rect">
                  <a:avLst/>
                </a:prstGeom>
                <a:blipFill>
                  <a:blip r:embed="rId9"/>
                  <a:stretch>
                    <a:fillRect l="-13333" b="-14286"/>
                  </a:stretch>
                </a:blipFill>
              </p:spPr>
              <p:txBody>
                <a:bodyPr/>
                <a:lstStyle/>
                <a:p>
                  <a:r>
                    <a:rPr lang="en-GB">
                      <a:noFill/>
                    </a:rPr>
                    <a:t> </a:t>
                  </a:r>
                </a:p>
              </p:txBody>
            </p:sp>
          </mc:Fallback>
        </mc:AlternateContent>
        <p:sp>
          <p:nvSpPr>
            <p:cNvPr id="112" name="Rectangle 111">
              <a:extLst>
                <a:ext uri="{FF2B5EF4-FFF2-40B4-BE49-F238E27FC236}">
                  <a16:creationId xmlns:a16="http://schemas.microsoft.com/office/drawing/2014/main" id="{431D352E-2F62-894F-A0A8-0199FD23E194}"/>
                </a:ext>
              </a:extLst>
            </p:cNvPr>
            <p:cNvSpPr/>
            <p:nvPr/>
          </p:nvSpPr>
          <p:spPr>
            <a:xfrm>
              <a:off x="3660955" y="2385922"/>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13" name="Rectangle 112">
              <a:extLst>
                <a:ext uri="{FF2B5EF4-FFF2-40B4-BE49-F238E27FC236}">
                  <a16:creationId xmlns:a16="http://schemas.microsoft.com/office/drawing/2014/main" id="{1D086855-F19A-D947-82DF-C1C02FB53D2A}"/>
                </a:ext>
              </a:extLst>
            </p:cNvPr>
            <p:cNvSpPr/>
            <p:nvPr/>
          </p:nvSpPr>
          <p:spPr>
            <a:xfrm>
              <a:off x="3702062" y="2428237"/>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14" name="Rectangle 113">
              <a:extLst>
                <a:ext uri="{FF2B5EF4-FFF2-40B4-BE49-F238E27FC236}">
                  <a16:creationId xmlns:a16="http://schemas.microsoft.com/office/drawing/2014/main" id="{D0C2ED70-4365-424E-AEC9-D8993B284F65}"/>
                </a:ext>
              </a:extLst>
            </p:cNvPr>
            <p:cNvSpPr/>
            <p:nvPr/>
          </p:nvSpPr>
          <p:spPr>
            <a:xfrm>
              <a:off x="3736941" y="247252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cxnSp>
        <p:nvCxnSpPr>
          <p:cNvPr id="116" name="Straight Connector 115">
            <a:extLst>
              <a:ext uri="{FF2B5EF4-FFF2-40B4-BE49-F238E27FC236}">
                <a16:creationId xmlns:a16="http://schemas.microsoft.com/office/drawing/2014/main" id="{96460BAB-022F-1347-AC67-B40F394E4BC1}"/>
              </a:ext>
            </a:extLst>
          </p:cNvPr>
          <p:cNvCxnSpPr>
            <a:cxnSpLocks/>
            <a:stCxn id="103" idx="6"/>
            <a:endCxn id="120" idx="2"/>
          </p:cNvCxnSpPr>
          <p:nvPr/>
        </p:nvCxnSpPr>
        <p:spPr>
          <a:xfrm flipV="1">
            <a:off x="3123656" y="3830914"/>
            <a:ext cx="395785" cy="845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7" name="Group 116">
            <a:extLst>
              <a:ext uri="{FF2B5EF4-FFF2-40B4-BE49-F238E27FC236}">
                <a16:creationId xmlns:a16="http://schemas.microsoft.com/office/drawing/2014/main" id="{D2665AA2-7013-A24F-AABD-B9DA3DAAA878}"/>
              </a:ext>
            </a:extLst>
          </p:cNvPr>
          <p:cNvGrpSpPr/>
          <p:nvPr/>
        </p:nvGrpSpPr>
        <p:grpSpPr>
          <a:xfrm>
            <a:off x="3448491" y="3500265"/>
            <a:ext cx="178745" cy="355205"/>
            <a:chOff x="4651584" y="4011645"/>
            <a:chExt cx="305892" cy="529611"/>
          </a:xfrm>
        </p:grpSpPr>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EA03E9B2-0207-DA40-B5EE-194259C9224B}"/>
                    </a:ext>
                  </a:extLst>
                </p:cNvPr>
                <p:cNvSpPr txBox="1"/>
                <p:nvPr/>
              </p:nvSpPr>
              <p:spPr>
                <a:xfrm>
                  <a:off x="4651584" y="4011645"/>
                  <a:ext cx="305892" cy="2337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de-DE" sz="1050" b="0" i="1" smtClean="0">
                                <a:latin typeface="Cambria Math" panose="02040503050406030204" pitchFamily="18" charset="0"/>
                              </a:rPr>
                              <m:t>𝑔</m:t>
                            </m:r>
                          </m:e>
                          <m:sup>
                            <m:r>
                              <a:rPr lang="de-DE" sz="1050" b="0" i="1" smtClean="0">
                                <a:latin typeface="Cambria Math" panose="02040503050406030204" pitchFamily="18" charset="0"/>
                              </a:rPr>
                              <m:t>𝐸</m:t>
                            </m:r>
                          </m:sup>
                        </m:sSup>
                      </m:oMath>
                    </m:oMathPara>
                  </a14:m>
                  <a:endParaRPr lang="en-GB" sz="1050" dirty="0"/>
                </a:p>
              </p:txBody>
            </p:sp>
          </mc:Choice>
          <mc:Fallback xmlns="">
            <p:sp>
              <p:nvSpPr>
                <p:cNvPr id="54" name="TextBox 53">
                  <a:extLst>
                    <a:ext uri="{FF2B5EF4-FFF2-40B4-BE49-F238E27FC236}">
                      <a16:creationId xmlns:a16="http://schemas.microsoft.com/office/drawing/2014/main" id="{084AD4A0-FEB8-1749-88D3-9B27D41D782C}"/>
                    </a:ext>
                  </a:extLst>
                </p:cNvPr>
                <p:cNvSpPr txBox="1">
                  <a:spLocks noRot="1" noChangeAspect="1" noMove="1" noResize="1" noEditPoints="1" noAdjustHandles="1" noChangeArrowheads="1" noChangeShapeType="1" noTextEdit="1"/>
                </p:cNvSpPr>
                <p:nvPr/>
              </p:nvSpPr>
              <p:spPr>
                <a:xfrm>
                  <a:off x="4651584" y="4011645"/>
                  <a:ext cx="305892" cy="233729"/>
                </a:xfrm>
                <a:prstGeom prst="rect">
                  <a:avLst/>
                </a:prstGeom>
                <a:blipFill>
                  <a:blip r:embed="rId17"/>
                  <a:stretch>
                    <a:fillRect l="-13333" r="-6667" b="-23077"/>
                  </a:stretch>
                </a:blipFill>
              </p:spPr>
              <p:txBody>
                <a:bodyPr/>
                <a:lstStyle/>
                <a:p>
                  <a:r>
                    <a:rPr lang="en-GB">
                      <a:noFill/>
                    </a:rPr>
                    <a:t> </a:t>
                  </a:r>
                </a:p>
              </p:txBody>
            </p:sp>
          </mc:Fallback>
        </mc:AlternateContent>
        <p:sp>
          <p:nvSpPr>
            <p:cNvPr id="119" name="Rectangle 118">
              <a:extLst>
                <a:ext uri="{FF2B5EF4-FFF2-40B4-BE49-F238E27FC236}">
                  <a16:creationId xmlns:a16="http://schemas.microsoft.com/office/drawing/2014/main" id="{ADE2A67F-6CCF-944C-8499-D33EBC4B2BD6}"/>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20" name="Rectangle 119">
              <a:extLst>
                <a:ext uri="{FF2B5EF4-FFF2-40B4-BE49-F238E27FC236}">
                  <a16:creationId xmlns:a16="http://schemas.microsoft.com/office/drawing/2014/main" id="{D514C675-F4F2-DD40-8A7C-C2FC0B01A4A3}"/>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21" name="Rectangle 120">
              <a:extLst>
                <a:ext uri="{FF2B5EF4-FFF2-40B4-BE49-F238E27FC236}">
                  <a16:creationId xmlns:a16="http://schemas.microsoft.com/office/drawing/2014/main" id="{362781C4-DA34-834B-BD20-12F8493D3D17}"/>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9717BDF5-723D-5048-8999-9597ED227505}"/>
                  </a:ext>
                </a:extLst>
              </p:cNvPr>
              <p:cNvSpPr txBox="1"/>
              <p:nvPr/>
            </p:nvSpPr>
            <p:spPr>
              <a:xfrm>
                <a:off x="3584514" y="4567824"/>
                <a:ext cx="1109312"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b="0" i="1" smtClean="0">
                                  <a:latin typeface="Cambria Math" panose="02040503050406030204" pitchFamily="18" charset="0"/>
                                </a:rPr>
                                <m:t>𝑒</m:t>
                              </m:r>
                            </m:e>
                          </m:d>
                        </m:e>
                        <m:sub>
                          <m:r>
                            <a:rPr lang="de-DE" sz="1050" b="0" i="1" smtClean="0">
                              <a:latin typeface="Cambria Math" panose="02040503050406030204" pitchFamily="18" charset="0"/>
                            </a:rPr>
                            <m:t>1</m:t>
                          </m:r>
                        </m:sub>
                      </m:sSub>
                    </m:oMath>
                  </m:oMathPara>
                </a14:m>
                <a:endParaRPr lang="en-GB" sz="1050" baseline="-25000" dirty="0"/>
              </a:p>
            </p:txBody>
          </p:sp>
        </mc:Choice>
        <mc:Fallback xmlns="">
          <p:sp>
            <p:nvSpPr>
              <p:cNvPr id="123" name="TextBox 122">
                <a:extLst>
                  <a:ext uri="{FF2B5EF4-FFF2-40B4-BE49-F238E27FC236}">
                    <a16:creationId xmlns:a16="http://schemas.microsoft.com/office/drawing/2014/main" id="{9717BDF5-723D-5048-8999-9597ED227505}"/>
                  </a:ext>
                </a:extLst>
              </p:cNvPr>
              <p:cNvSpPr txBox="1">
                <a:spLocks noRot="1" noChangeAspect="1" noMove="1" noResize="1" noEditPoints="1" noAdjustHandles="1" noChangeArrowheads="1" noChangeShapeType="1" noTextEdit="1"/>
              </p:cNvSpPr>
              <p:nvPr/>
            </p:nvSpPr>
            <p:spPr>
              <a:xfrm>
                <a:off x="3584514" y="4567824"/>
                <a:ext cx="1109312" cy="221986"/>
              </a:xfrm>
              <a:prstGeom prst="ellipse">
                <a:avLst/>
              </a:prstGeom>
              <a:blipFill>
                <a:blip r:embed="rId27"/>
                <a:stretch>
                  <a:fillRect/>
                </a:stretch>
              </a:blipFill>
              <a:ln>
                <a:solidFill>
                  <a:schemeClr val="tx1"/>
                </a:solidFill>
              </a:ln>
            </p:spPr>
            <p:txBody>
              <a:bodyPr/>
              <a:lstStyle/>
              <a:p>
                <a:r>
                  <a:rPr lang="en-GB">
                    <a:noFill/>
                  </a:rPr>
                  <a:t> </a:t>
                </a:r>
              </a:p>
            </p:txBody>
          </p:sp>
        </mc:Fallback>
      </mc:AlternateContent>
      <p:cxnSp>
        <p:nvCxnSpPr>
          <p:cNvPr id="124" name="Straight Connector 123">
            <a:extLst>
              <a:ext uri="{FF2B5EF4-FFF2-40B4-BE49-F238E27FC236}">
                <a16:creationId xmlns:a16="http://schemas.microsoft.com/office/drawing/2014/main" id="{0C31205D-BAF0-014F-AA59-9761F026B535}"/>
              </a:ext>
            </a:extLst>
          </p:cNvPr>
          <p:cNvCxnSpPr>
            <a:cxnSpLocks/>
            <a:stCxn id="123" idx="0"/>
            <a:endCxn id="140" idx="2"/>
          </p:cNvCxnSpPr>
          <p:nvPr/>
        </p:nvCxnSpPr>
        <p:spPr>
          <a:xfrm flipV="1">
            <a:off x="4139170" y="4407397"/>
            <a:ext cx="858" cy="1604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6792E26-E8B1-C84F-958B-B5D389F50CFC}"/>
              </a:ext>
            </a:extLst>
          </p:cNvPr>
          <p:cNvCxnSpPr>
            <a:cxnSpLocks/>
            <a:stCxn id="130" idx="0"/>
            <a:endCxn id="135" idx="2"/>
          </p:cNvCxnSpPr>
          <p:nvPr/>
        </p:nvCxnSpPr>
        <p:spPr>
          <a:xfrm flipV="1">
            <a:off x="5201455" y="4406189"/>
            <a:ext cx="0" cy="158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CB2004F9-F5CD-4944-B9E6-63D587B0E97D}"/>
              </a:ext>
            </a:extLst>
          </p:cNvPr>
          <p:cNvCxnSpPr>
            <a:cxnSpLocks/>
            <a:stCxn id="135" idx="0"/>
            <a:endCxn id="129" idx="4"/>
          </p:cNvCxnSpPr>
          <p:nvPr/>
        </p:nvCxnSpPr>
        <p:spPr>
          <a:xfrm flipH="1" flipV="1">
            <a:off x="5200856" y="4077762"/>
            <a:ext cx="599" cy="231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0F33CBC0-FB7C-7A45-94C8-C4159D45DF16}"/>
                  </a:ext>
                </a:extLst>
              </p:cNvPr>
              <p:cNvSpPr txBox="1"/>
              <p:nvPr/>
            </p:nvSpPr>
            <p:spPr>
              <a:xfrm>
                <a:off x="4569768" y="3850546"/>
                <a:ext cx="1262176" cy="22721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b="0" i="1" smtClean="0">
                                  <a:latin typeface="Cambria Math" panose="02040503050406030204" pitchFamily="18" charset="0"/>
                                </a:rPr>
                                <m:t>𝑒</m:t>
                              </m:r>
                              <m:r>
                                <a:rPr lang="de-DE" sz="1050" i="1">
                                  <a:latin typeface="Cambria Math" panose="02040503050406030204" pitchFamily="18" charset="0"/>
                                </a:rPr>
                                <m:t>,</m:t>
                              </m:r>
                              <m:r>
                                <a:rPr lang="de-DE" sz="1050" b="0" i="1" smtClean="0">
                                  <a:latin typeface="Cambria Math" panose="02040503050406030204" pitchFamily="18" charset="0"/>
                                </a:rPr>
                                <m:t>𝑚</m:t>
                              </m:r>
                            </m:e>
                          </m:d>
                        </m:e>
                        <m:sub>
                          <m:r>
                            <a:rPr lang="de-DE" sz="1050" b="0" i="1" smtClean="0">
                              <a:latin typeface="Cambria Math" panose="02040503050406030204" pitchFamily="18" charset="0"/>
                            </a:rPr>
                            <m:t>1</m:t>
                          </m:r>
                        </m:sub>
                      </m:sSub>
                    </m:oMath>
                  </m:oMathPara>
                </a14:m>
                <a:endParaRPr lang="en-GB" sz="1050" dirty="0"/>
              </a:p>
            </p:txBody>
          </p:sp>
        </mc:Choice>
        <mc:Fallback xmlns="">
          <p:sp>
            <p:nvSpPr>
              <p:cNvPr id="129" name="TextBox 128">
                <a:extLst>
                  <a:ext uri="{FF2B5EF4-FFF2-40B4-BE49-F238E27FC236}">
                    <a16:creationId xmlns:a16="http://schemas.microsoft.com/office/drawing/2014/main" id="{0F33CBC0-FB7C-7A45-94C8-C4159D45DF16}"/>
                  </a:ext>
                </a:extLst>
              </p:cNvPr>
              <p:cNvSpPr txBox="1">
                <a:spLocks noRot="1" noChangeAspect="1" noMove="1" noResize="1" noEditPoints="1" noAdjustHandles="1" noChangeArrowheads="1" noChangeShapeType="1" noTextEdit="1"/>
              </p:cNvSpPr>
              <p:nvPr/>
            </p:nvSpPr>
            <p:spPr>
              <a:xfrm>
                <a:off x="4569768" y="3850546"/>
                <a:ext cx="1262176" cy="227216"/>
              </a:xfrm>
              <a:prstGeom prst="ellipse">
                <a:avLst/>
              </a:prstGeom>
              <a:blipFill>
                <a:blip r:embed="rId2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42D9584E-DE0F-9744-8839-CAB5CF87793B}"/>
                  </a:ext>
                </a:extLst>
              </p:cNvPr>
              <p:cNvSpPr txBox="1"/>
              <p:nvPr/>
            </p:nvSpPr>
            <p:spPr>
              <a:xfrm>
                <a:off x="4723505" y="4565111"/>
                <a:ext cx="955899"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b="0" i="1" smtClean="0">
                                  <a:latin typeface="Cambria Math" panose="02040503050406030204" pitchFamily="18" charset="0"/>
                                </a:rPr>
                                <m:t>𝑒</m:t>
                              </m:r>
                            </m:e>
                          </m:d>
                        </m:e>
                        <m:sub>
                          <m:r>
                            <a:rPr lang="de-DE" sz="1050" b="0" i="1" smtClean="0">
                              <a:latin typeface="Cambria Math" panose="02040503050406030204" pitchFamily="18" charset="0"/>
                            </a:rPr>
                            <m:t>1</m:t>
                          </m:r>
                        </m:sub>
                      </m:sSub>
                    </m:oMath>
                  </m:oMathPara>
                </a14:m>
                <a:endParaRPr lang="en-GB" sz="1050" baseline="-25000" dirty="0"/>
              </a:p>
            </p:txBody>
          </p:sp>
        </mc:Choice>
        <mc:Fallback xmlns="">
          <p:sp>
            <p:nvSpPr>
              <p:cNvPr id="130" name="TextBox 129">
                <a:extLst>
                  <a:ext uri="{FF2B5EF4-FFF2-40B4-BE49-F238E27FC236}">
                    <a16:creationId xmlns:a16="http://schemas.microsoft.com/office/drawing/2014/main" id="{42D9584E-DE0F-9744-8839-CAB5CF87793B}"/>
                  </a:ext>
                </a:extLst>
              </p:cNvPr>
              <p:cNvSpPr txBox="1">
                <a:spLocks noRot="1" noChangeAspect="1" noMove="1" noResize="1" noEditPoints="1" noAdjustHandles="1" noChangeArrowheads="1" noChangeShapeType="1" noTextEdit="1"/>
              </p:cNvSpPr>
              <p:nvPr/>
            </p:nvSpPr>
            <p:spPr>
              <a:xfrm>
                <a:off x="4723505" y="4565111"/>
                <a:ext cx="955899" cy="221986"/>
              </a:xfrm>
              <a:prstGeom prst="ellipse">
                <a:avLst/>
              </a:prstGeom>
              <a:blipFill>
                <a:blip r:embed="rId29"/>
                <a:stretch>
                  <a:fillRect/>
                </a:stretch>
              </a:blipFill>
              <a:ln>
                <a:solidFill>
                  <a:schemeClr val="tx1"/>
                </a:solidFill>
              </a:ln>
            </p:spPr>
            <p:txBody>
              <a:bodyPr/>
              <a:lstStyle/>
              <a:p>
                <a:r>
                  <a:rPr lang="en-GB">
                    <a:noFill/>
                  </a:rPr>
                  <a:t> </a:t>
                </a:r>
              </a:p>
            </p:txBody>
          </p:sp>
        </mc:Fallback>
      </mc:AlternateContent>
      <p:cxnSp>
        <p:nvCxnSpPr>
          <p:cNvPr id="131" name="Straight Connector 130">
            <a:extLst>
              <a:ext uri="{FF2B5EF4-FFF2-40B4-BE49-F238E27FC236}">
                <a16:creationId xmlns:a16="http://schemas.microsoft.com/office/drawing/2014/main" id="{CD8373A1-94BB-4947-A72F-4054A43D15CF}"/>
              </a:ext>
            </a:extLst>
          </p:cNvPr>
          <p:cNvCxnSpPr>
            <a:cxnSpLocks/>
            <a:stCxn id="140" idx="2"/>
            <a:endCxn id="130" idx="0"/>
          </p:cNvCxnSpPr>
          <p:nvPr/>
        </p:nvCxnSpPr>
        <p:spPr>
          <a:xfrm>
            <a:off x="4140028" y="4407397"/>
            <a:ext cx="1061427" cy="1577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2" name="Group 131">
            <a:extLst>
              <a:ext uri="{FF2B5EF4-FFF2-40B4-BE49-F238E27FC236}">
                <a16:creationId xmlns:a16="http://schemas.microsoft.com/office/drawing/2014/main" id="{B3B3404E-DAF2-6443-A00C-C6E945C08284}"/>
              </a:ext>
            </a:extLst>
          </p:cNvPr>
          <p:cNvGrpSpPr/>
          <p:nvPr/>
        </p:nvGrpSpPr>
        <p:grpSpPr>
          <a:xfrm>
            <a:off x="5136479" y="4239349"/>
            <a:ext cx="328202" cy="198358"/>
            <a:chOff x="3231123" y="4642445"/>
            <a:chExt cx="561662" cy="295752"/>
          </a:xfrm>
        </p:grpSpPr>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5FCADD8C-B2B0-3243-A93D-75E0F455559D}"/>
                    </a:ext>
                  </a:extLst>
                </p:cNvPr>
                <p:cNvSpPr txBox="1"/>
                <p:nvPr/>
              </p:nvSpPr>
              <p:spPr>
                <a:xfrm>
                  <a:off x="3491245" y="4642445"/>
                  <a:ext cx="301540" cy="2449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1</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133" name="TextBox 132">
                  <a:extLst>
                    <a:ext uri="{FF2B5EF4-FFF2-40B4-BE49-F238E27FC236}">
                      <a16:creationId xmlns:a16="http://schemas.microsoft.com/office/drawing/2014/main" id="{5FCADD8C-B2B0-3243-A93D-75E0F455559D}"/>
                    </a:ext>
                  </a:extLst>
                </p:cNvPr>
                <p:cNvSpPr txBox="1">
                  <a:spLocks noRot="1" noChangeAspect="1" noMove="1" noResize="1" noEditPoints="1" noAdjustHandles="1" noChangeArrowheads="1" noChangeShapeType="1" noTextEdit="1"/>
                </p:cNvSpPr>
                <p:nvPr/>
              </p:nvSpPr>
              <p:spPr>
                <a:xfrm>
                  <a:off x="3491245" y="4642445"/>
                  <a:ext cx="301540" cy="244936"/>
                </a:xfrm>
                <a:prstGeom prst="rect">
                  <a:avLst/>
                </a:prstGeom>
                <a:blipFill>
                  <a:blip r:embed="rId30"/>
                  <a:stretch>
                    <a:fillRect l="-13333" r="-6667" b="-14286"/>
                  </a:stretch>
                </a:blipFill>
              </p:spPr>
              <p:txBody>
                <a:bodyPr/>
                <a:lstStyle/>
                <a:p>
                  <a:r>
                    <a:rPr lang="en-GB">
                      <a:noFill/>
                    </a:rPr>
                    <a:t> </a:t>
                  </a:r>
                </a:p>
              </p:txBody>
            </p:sp>
          </mc:Fallback>
        </mc:AlternateContent>
        <p:sp>
          <p:nvSpPr>
            <p:cNvPr id="134" name="Rectangle 133">
              <a:extLst>
                <a:ext uri="{FF2B5EF4-FFF2-40B4-BE49-F238E27FC236}">
                  <a16:creationId xmlns:a16="http://schemas.microsoft.com/office/drawing/2014/main" id="{2A56F018-1AD4-3146-A5BA-C662EDA0C888}"/>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35" name="Rectangle 134">
              <a:extLst>
                <a:ext uri="{FF2B5EF4-FFF2-40B4-BE49-F238E27FC236}">
                  <a16:creationId xmlns:a16="http://schemas.microsoft.com/office/drawing/2014/main" id="{93A16C7E-97FB-5144-8EDD-3BF3061712FB}"/>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36" name="Rectangle 135">
              <a:extLst>
                <a:ext uri="{FF2B5EF4-FFF2-40B4-BE49-F238E27FC236}">
                  <a16:creationId xmlns:a16="http://schemas.microsoft.com/office/drawing/2014/main" id="{17972E09-833E-DA47-8199-5BB2FA3FD7ED}"/>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137" name="Group 136">
            <a:extLst>
              <a:ext uri="{FF2B5EF4-FFF2-40B4-BE49-F238E27FC236}">
                <a16:creationId xmlns:a16="http://schemas.microsoft.com/office/drawing/2014/main" id="{830157E6-F7CC-764A-A272-244219E265EC}"/>
              </a:ext>
            </a:extLst>
          </p:cNvPr>
          <p:cNvGrpSpPr/>
          <p:nvPr/>
        </p:nvGrpSpPr>
        <p:grpSpPr>
          <a:xfrm>
            <a:off x="4072882" y="4236732"/>
            <a:ext cx="308261" cy="200367"/>
            <a:chOff x="1006826" y="4638542"/>
            <a:chExt cx="527537" cy="298747"/>
          </a:xfrm>
        </p:grpSpPr>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FFE5AFBB-9B77-C644-AEAB-9384F0A505AB}"/>
                    </a:ext>
                  </a:extLst>
                </p:cNvPr>
                <p:cNvSpPr txBox="1"/>
                <p:nvPr/>
              </p:nvSpPr>
              <p:spPr>
                <a:xfrm>
                  <a:off x="1232823" y="4638542"/>
                  <a:ext cx="301540" cy="2437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1</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138" name="TextBox 137">
                  <a:extLst>
                    <a:ext uri="{FF2B5EF4-FFF2-40B4-BE49-F238E27FC236}">
                      <a16:creationId xmlns:a16="http://schemas.microsoft.com/office/drawing/2014/main" id="{FFE5AFBB-9B77-C644-AEAB-9384F0A505AB}"/>
                    </a:ext>
                  </a:extLst>
                </p:cNvPr>
                <p:cNvSpPr txBox="1">
                  <a:spLocks noRot="1" noChangeAspect="1" noMove="1" noResize="1" noEditPoints="1" noAdjustHandles="1" noChangeArrowheads="1" noChangeShapeType="1" noTextEdit="1"/>
                </p:cNvSpPr>
                <p:nvPr/>
              </p:nvSpPr>
              <p:spPr>
                <a:xfrm>
                  <a:off x="1232823" y="4638542"/>
                  <a:ext cx="301540" cy="243787"/>
                </a:xfrm>
                <a:prstGeom prst="rect">
                  <a:avLst/>
                </a:prstGeom>
                <a:blipFill>
                  <a:blip r:embed="rId31"/>
                  <a:stretch>
                    <a:fillRect l="-13333" r="-6667" b="-23077"/>
                  </a:stretch>
                </a:blipFill>
              </p:spPr>
              <p:txBody>
                <a:bodyPr/>
                <a:lstStyle/>
                <a:p>
                  <a:r>
                    <a:rPr lang="en-GB">
                      <a:noFill/>
                    </a:rPr>
                    <a:t> </a:t>
                  </a:r>
                </a:p>
              </p:txBody>
            </p:sp>
          </mc:Fallback>
        </mc:AlternateContent>
        <p:sp>
          <p:nvSpPr>
            <p:cNvPr id="139" name="Rectangle 138">
              <a:extLst>
                <a:ext uri="{FF2B5EF4-FFF2-40B4-BE49-F238E27FC236}">
                  <a16:creationId xmlns:a16="http://schemas.microsoft.com/office/drawing/2014/main" id="{A823897F-04AF-FF4D-A5FB-31638914453F}"/>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40" name="Rectangle 139">
              <a:extLst>
                <a:ext uri="{FF2B5EF4-FFF2-40B4-BE49-F238E27FC236}">
                  <a16:creationId xmlns:a16="http://schemas.microsoft.com/office/drawing/2014/main" id="{572439A8-C009-BF42-9144-20E6FA6B56E1}"/>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41" name="Rectangle 140">
              <a:extLst>
                <a:ext uri="{FF2B5EF4-FFF2-40B4-BE49-F238E27FC236}">
                  <a16:creationId xmlns:a16="http://schemas.microsoft.com/office/drawing/2014/main" id="{1DEF1981-BB07-9A44-8416-533D1651584F}"/>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cxnSp>
        <p:nvCxnSpPr>
          <p:cNvPr id="144" name="Straight Connector 143">
            <a:extLst>
              <a:ext uri="{FF2B5EF4-FFF2-40B4-BE49-F238E27FC236}">
                <a16:creationId xmlns:a16="http://schemas.microsoft.com/office/drawing/2014/main" id="{13E394B6-D215-D34F-AF06-DA6AE9F4A4EA}"/>
              </a:ext>
            </a:extLst>
          </p:cNvPr>
          <p:cNvCxnSpPr>
            <a:cxnSpLocks/>
            <a:endCxn id="167" idx="2"/>
          </p:cNvCxnSpPr>
          <p:nvPr/>
        </p:nvCxnSpPr>
        <p:spPr>
          <a:xfrm flipV="1">
            <a:off x="5679955" y="3832917"/>
            <a:ext cx="395784" cy="8418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5" name="TextBox 144">
                <a:extLst>
                  <a:ext uri="{FF2B5EF4-FFF2-40B4-BE49-F238E27FC236}">
                    <a16:creationId xmlns:a16="http://schemas.microsoft.com/office/drawing/2014/main" id="{18E7FC21-A964-D646-B450-E0D68B23C3BB}"/>
                  </a:ext>
                </a:extLst>
              </p:cNvPr>
              <p:cNvSpPr txBox="1"/>
              <p:nvPr/>
            </p:nvSpPr>
            <p:spPr>
              <a:xfrm>
                <a:off x="6165659" y="4567168"/>
                <a:ext cx="1109312"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b="0" i="1" smtClean="0">
                                  <a:latin typeface="Cambria Math" panose="02040503050406030204" pitchFamily="18" charset="0"/>
                                </a:rPr>
                                <m:t>𝑒</m:t>
                              </m:r>
                            </m:e>
                          </m:d>
                        </m:e>
                        <m:sub>
                          <m:r>
                            <a:rPr lang="de-DE" sz="1050" b="0" i="1" smtClean="0">
                              <a:latin typeface="Cambria Math" panose="02040503050406030204" pitchFamily="18" charset="0"/>
                            </a:rPr>
                            <m:t>2</m:t>
                          </m:r>
                        </m:sub>
                      </m:sSub>
                    </m:oMath>
                  </m:oMathPara>
                </a14:m>
                <a:endParaRPr lang="en-GB" sz="1050" baseline="-25000" dirty="0"/>
              </a:p>
            </p:txBody>
          </p:sp>
        </mc:Choice>
        <mc:Fallback xmlns="">
          <p:sp>
            <p:nvSpPr>
              <p:cNvPr id="145" name="TextBox 144">
                <a:extLst>
                  <a:ext uri="{FF2B5EF4-FFF2-40B4-BE49-F238E27FC236}">
                    <a16:creationId xmlns:a16="http://schemas.microsoft.com/office/drawing/2014/main" id="{18E7FC21-A964-D646-B450-E0D68B23C3BB}"/>
                  </a:ext>
                </a:extLst>
              </p:cNvPr>
              <p:cNvSpPr txBox="1">
                <a:spLocks noRot="1" noChangeAspect="1" noMove="1" noResize="1" noEditPoints="1" noAdjustHandles="1" noChangeArrowheads="1" noChangeShapeType="1" noTextEdit="1"/>
              </p:cNvSpPr>
              <p:nvPr/>
            </p:nvSpPr>
            <p:spPr>
              <a:xfrm>
                <a:off x="6165659" y="4567168"/>
                <a:ext cx="1109312" cy="221986"/>
              </a:xfrm>
              <a:prstGeom prst="ellipse">
                <a:avLst/>
              </a:prstGeom>
              <a:blipFill>
                <a:blip r:embed="rId32"/>
                <a:stretch>
                  <a:fillRect/>
                </a:stretch>
              </a:blipFill>
              <a:ln>
                <a:solidFill>
                  <a:schemeClr val="tx1"/>
                </a:solidFill>
              </a:ln>
            </p:spPr>
            <p:txBody>
              <a:bodyPr/>
              <a:lstStyle/>
              <a:p>
                <a:r>
                  <a:rPr lang="en-GB">
                    <a:noFill/>
                  </a:rPr>
                  <a:t> </a:t>
                </a:r>
              </a:p>
            </p:txBody>
          </p:sp>
        </mc:Fallback>
      </mc:AlternateContent>
      <p:cxnSp>
        <p:nvCxnSpPr>
          <p:cNvPr id="146" name="Straight Connector 145">
            <a:extLst>
              <a:ext uri="{FF2B5EF4-FFF2-40B4-BE49-F238E27FC236}">
                <a16:creationId xmlns:a16="http://schemas.microsoft.com/office/drawing/2014/main" id="{4CA7C144-F8C3-A546-8852-39021EC91886}"/>
              </a:ext>
            </a:extLst>
          </p:cNvPr>
          <p:cNvCxnSpPr>
            <a:cxnSpLocks/>
            <a:stCxn id="145" idx="0"/>
            <a:endCxn id="162" idx="2"/>
          </p:cNvCxnSpPr>
          <p:nvPr/>
        </p:nvCxnSpPr>
        <p:spPr>
          <a:xfrm flipV="1">
            <a:off x="6720315" y="4406741"/>
            <a:ext cx="858" cy="1604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ACDA4B59-198D-724D-B06E-53B99C72A6C1}"/>
              </a:ext>
            </a:extLst>
          </p:cNvPr>
          <p:cNvCxnSpPr>
            <a:cxnSpLocks/>
            <a:stCxn id="152" idx="0"/>
            <a:endCxn id="157" idx="2"/>
          </p:cNvCxnSpPr>
          <p:nvPr/>
        </p:nvCxnSpPr>
        <p:spPr>
          <a:xfrm flipV="1">
            <a:off x="7782600" y="4405533"/>
            <a:ext cx="0" cy="158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42CB108-C157-D048-B828-A9E49271BD67}"/>
              </a:ext>
            </a:extLst>
          </p:cNvPr>
          <p:cNvCxnSpPr>
            <a:cxnSpLocks/>
            <a:stCxn id="157" idx="0"/>
            <a:endCxn id="151" idx="4"/>
          </p:cNvCxnSpPr>
          <p:nvPr/>
        </p:nvCxnSpPr>
        <p:spPr>
          <a:xfrm flipH="1" flipV="1">
            <a:off x="7782001" y="4077106"/>
            <a:ext cx="599" cy="231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76539B95-3554-644E-844A-F4D99C034C68}"/>
                  </a:ext>
                </a:extLst>
              </p:cNvPr>
              <p:cNvSpPr txBox="1"/>
              <p:nvPr/>
            </p:nvSpPr>
            <p:spPr>
              <a:xfrm>
                <a:off x="7150913" y="3849890"/>
                <a:ext cx="1262176" cy="22721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b="0" i="1" smtClean="0">
                                  <a:latin typeface="Cambria Math" panose="02040503050406030204" pitchFamily="18" charset="0"/>
                                </a:rPr>
                                <m:t>𝑒</m:t>
                              </m:r>
                              <m:r>
                                <a:rPr lang="de-DE" sz="1050" i="1">
                                  <a:latin typeface="Cambria Math" panose="02040503050406030204" pitchFamily="18" charset="0"/>
                                </a:rPr>
                                <m:t>,</m:t>
                              </m:r>
                              <m:r>
                                <a:rPr lang="de-DE" sz="1050" b="0" i="1" smtClean="0">
                                  <a:latin typeface="Cambria Math" panose="02040503050406030204" pitchFamily="18" charset="0"/>
                                </a:rPr>
                                <m:t>𝑚</m:t>
                              </m:r>
                            </m:e>
                          </m:d>
                        </m:e>
                        <m:sub>
                          <m:r>
                            <a:rPr lang="de-DE" sz="1050" b="0" i="1" smtClean="0">
                              <a:latin typeface="Cambria Math" panose="02040503050406030204" pitchFamily="18" charset="0"/>
                            </a:rPr>
                            <m:t>2</m:t>
                          </m:r>
                        </m:sub>
                      </m:sSub>
                    </m:oMath>
                  </m:oMathPara>
                </a14:m>
                <a:endParaRPr lang="en-GB" sz="1050" dirty="0"/>
              </a:p>
            </p:txBody>
          </p:sp>
        </mc:Choice>
        <mc:Fallback xmlns="">
          <p:sp>
            <p:nvSpPr>
              <p:cNvPr id="151" name="TextBox 150">
                <a:extLst>
                  <a:ext uri="{FF2B5EF4-FFF2-40B4-BE49-F238E27FC236}">
                    <a16:creationId xmlns:a16="http://schemas.microsoft.com/office/drawing/2014/main" id="{76539B95-3554-644E-844A-F4D99C034C68}"/>
                  </a:ext>
                </a:extLst>
              </p:cNvPr>
              <p:cNvSpPr txBox="1">
                <a:spLocks noRot="1" noChangeAspect="1" noMove="1" noResize="1" noEditPoints="1" noAdjustHandles="1" noChangeArrowheads="1" noChangeShapeType="1" noTextEdit="1"/>
              </p:cNvSpPr>
              <p:nvPr/>
            </p:nvSpPr>
            <p:spPr>
              <a:xfrm>
                <a:off x="7150913" y="3849890"/>
                <a:ext cx="1262176" cy="227216"/>
              </a:xfrm>
              <a:prstGeom prst="ellipse">
                <a:avLst/>
              </a:prstGeom>
              <a:blipFill>
                <a:blip r:embed="rId3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E2328426-DD4A-104D-A078-241AB28F3216}"/>
                  </a:ext>
                </a:extLst>
              </p:cNvPr>
              <p:cNvSpPr txBox="1"/>
              <p:nvPr/>
            </p:nvSpPr>
            <p:spPr>
              <a:xfrm>
                <a:off x="7304650" y="4564455"/>
                <a:ext cx="955899"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b="0" i="1" smtClean="0">
                                  <a:latin typeface="Cambria Math" panose="02040503050406030204" pitchFamily="18" charset="0"/>
                                </a:rPr>
                                <m:t>𝑒</m:t>
                              </m:r>
                            </m:e>
                          </m:d>
                        </m:e>
                        <m:sub>
                          <m:r>
                            <a:rPr lang="de-DE" sz="1050" b="0" i="1" smtClean="0">
                              <a:latin typeface="Cambria Math" panose="02040503050406030204" pitchFamily="18" charset="0"/>
                            </a:rPr>
                            <m:t>2</m:t>
                          </m:r>
                        </m:sub>
                      </m:sSub>
                    </m:oMath>
                  </m:oMathPara>
                </a14:m>
                <a:endParaRPr lang="en-GB" sz="1050" baseline="-25000" dirty="0"/>
              </a:p>
            </p:txBody>
          </p:sp>
        </mc:Choice>
        <mc:Fallback xmlns="">
          <p:sp>
            <p:nvSpPr>
              <p:cNvPr id="152" name="TextBox 151">
                <a:extLst>
                  <a:ext uri="{FF2B5EF4-FFF2-40B4-BE49-F238E27FC236}">
                    <a16:creationId xmlns:a16="http://schemas.microsoft.com/office/drawing/2014/main" id="{E2328426-DD4A-104D-A078-241AB28F3216}"/>
                  </a:ext>
                </a:extLst>
              </p:cNvPr>
              <p:cNvSpPr txBox="1">
                <a:spLocks noRot="1" noChangeAspect="1" noMove="1" noResize="1" noEditPoints="1" noAdjustHandles="1" noChangeArrowheads="1" noChangeShapeType="1" noTextEdit="1"/>
              </p:cNvSpPr>
              <p:nvPr/>
            </p:nvSpPr>
            <p:spPr>
              <a:xfrm>
                <a:off x="7304650" y="4564455"/>
                <a:ext cx="955899" cy="221986"/>
              </a:xfrm>
              <a:prstGeom prst="ellipse">
                <a:avLst/>
              </a:prstGeom>
              <a:blipFill>
                <a:blip r:embed="rId34"/>
                <a:stretch>
                  <a:fillRect/>
                </a:stretch>
              </a:blipFill>
              <a:ln>
                <a:solidFill>
                  <a:schemeClr val="tx1"/>
                </a:solidFill>
              </a:ln>
            </p:spPr>
            <p:txBody>
              <a:bodyPr/>
              <a:lstStyle/>
              <a:p>
                <a:r>
                  <a:rPr lang="en-GB">
                    <a:noFill/>
                  </a:rPr>
                  <a:t> </a:t>
                </a:r>
              </a:p>
            </p:txBody>
          </p:sp>
        </mc:Fallback>
      </mc:AlternateContent>
      <p:cxnSp>
        <p:nvCxnSpPr>
          <p:cNvPr id="153" name="Straight Connector 152">
            <a:extLst>
              <a:ext uri="{FF2B5EF4-FFF2-40B4-BE49-F238E27FC236}">
                <a16:creationId xmlns:a16="http://schemas.microsoft.com/office/drawing/2014/main" id="{A53C9410-B69A-BA42-A13F-D9488AD9B5CA}"/>
              </a:ext>
            </a:extLst>
          </p:cNvPr>
          <p:cNvCxnSpPr>
            <a:cxnSpLocks/>
            <a:stCxn id="162" idx="2"/>
            <a:endCxn id="152" idx="0"/>
          </p:cNvCxnSpPr>
          <p:nvPr/>
        </p:nvCxnSpPr>
        <p:spPr>
          <a:xfrm>
            <a:off x="6721173" y="4406741"/>
            <a:ext cx="1061427" cy="1577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20199305-F600-434E-B054-1FB691780513}"/>
              </a:ext>
            </a:extLst>
          </p:cNvPr>
          <p:cNvGrpSpPr/>
          <p:nvPr/>
        </p:nvGrpSpPr>
        <p:grpSpPr>
          <a:xfrm>
            <a:off x="7717624" y="4238693"/>
            <a:ext cx="328202" cy="198358"/>
            <a:chOff x="3231123" y="4642445"/>
            <a:chExt cx="561662" cy="295752"/>
          </a:xfrm>
        </p:grpSpPr>
        <mc:AlternateContent xmlns:mc="http://schemas.openxmlformats.org/markup-compatibility/2006" xmlns:a14="http://schemas.microsoft.com/office/drawing/2010/main">
          <mc:Choice Requires="a14">
            <p:sp>
              <p:nvSpPr>
                <p:cNvPr id="155" name="TextBox 154">
                  <a:extLst>
                    <a:ext uri="{FF2B5EF4-FFF2-40B4-BE49-F238E27FC236}">
                      <a16:creationId xmlns:a16="http://schemas.microsoft.com/office/drawing/2014/main" id="{E07DBBD3-7F63-6845-8A6D-57E54EA52353}"/>
                    </a:ext>
                  </a:extLst>
                </p:cNvPr>
                <p:cNvSpPr txBox="1"/>
                <p:nvPr/>
              </p:nvSpPr>
              <p:spPr>
                <a:xfrm>
                  <a:off x="3491245" y="4642445"/>
                  <a:ext cx="301540" cy="2454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2</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155" name="TextBox 154">
                  <a:extLst>
                    <a:ext uri="{FF2B5EF4-FFF2-40B4-BE49-F238E27FC236}">
                      <a16:creationId xmlns:a16="http://schemas.microsoft.com/office/drawing/2014/main" id="{E07DBBD3-7F63-6845-8A6D-57E54EA52353}"/>
                    </a:ext>
                  </a:extLst>
                </p:cNvPr>
                <p:cNvSpPr txBox="1">
                  <a:spLocks noRot="1" noChangeAspect="1" noMove="1" noResize="1" noEditPoints="1" noAdjustHandles="1" noChangeArrowheads="1" noChangeShapeType="1" noTextEdit="1"/>
                </p:cNvSpPr>
                <p:nvPr/>
              </p:nvSpPr>
              <p:spPr>
                <a:xfrm>
                  <a:off x="3491245" y="4642445"/>
                  <a:ext cx="301540" cy="245414"/>
                </a:xfrm>
                <a:prstGeom prst="rect">
                  <a:avLst/>
                </a:prstGeom>
                <a:blipFill>
                  <a:blip r:embed="rId35"/>
                  <a:stretch>
                    <a:fillRect l="-13333" b="-14286"/>
                  </a:stretch>
                </a:blipFill>
              </p:spPr>
              <p:txBody>
                <a:bodyPr/>
                <a:lstStyle/>
                <a:p>
                  <a:r>
                    <a:rPr lang="en-GB">
                      <a:noFill/>
                    </a:rPr>
                    <a:t> </a:t>
                  </a:r>
                </a:p>
              </p:txBody>
            </p:sp>
          </mc:Fallback>
        </mc:AlternateContent>
        <p:sp>
          <p:nvSpPr>
            <p:cNvPr id="156" name="Rectangle 155">
              <a:extLst>
                <a:ext uri="{FF2B5EF4-FFF2-40B4-BE49-F238E27FC236}">
                  <a16:creationId xmlns:a16="http://schemas.microsoft.com/office/drawing/2014/main" id="{E93F3307-6B57-654E-AA48-99AA2F695AB0}"/>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57" name="Rectangle 156">
              <a:extLst>
                <a:ext uri="{FF2B5EF4-FFF2-40B4-BE49-F238E27FC236}">
                  <a16:creationId xmlns:a16="http://schemas.microsoft.com/office/drawing/2014/main" id="{4F13659F-2536-5841-B683-63D3EAA99C41}"/>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58" name="Rectangle 157">
              <a:extLst>
                <a:ext uri="{FF2B5EF4-FFF2-40B4-BE49-F238E27FC236}">
                  <a16:creationId xmlns:a16="http://schemas.microsoft.com/office/drawing/2014/main" id="{57F6637C-E459-8942-A5A7-BEBD55043259}"/>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159" name="Group 158">
            <a:extLst>
              <a:ext uri="{FF2B5EF4-FFF2-40B4-BE49-F238E27FC236}">
                <a16:creationId xmlns:a16="http://schemas.microsoft.com/office/drawing/2014/main" id="{8EC3921E-FBAC-F242-97C6-1C54ED153F04}"/>
              </a:ext>
            </a:extLst>
          </p:cNvPr>
          <p:cNvGrpSpPr/>
          <p:nvPr/>
        </p:nvGrpSpPr>
        <p:grpSpPr>
          <a:xfrm>
            <a:off x="6654026" y="4236076"/>
            <a:ext cx="308262" cy="200367"/>
            <a:chOff x="1006826" y="4638542"/>
            <a:chExt cx="527540" cy="298747"/>
          </a:xfrm>
        </p:grpSpPr>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FACFDFC0-1867-114F-8D4F-5C1C618813D7}"/>
                    </a:ext>
                  </a:extLst>
                </p:cNvPr>
                <p:cNvSpPr txBox="1"/>
                <p:nvPr/>
              </p:nvSpPr>
              <p:spPr>
                <a:xfrm>
                  <a:off x="1232825" y="4638542"/>
                  <a:ext cx="301541" cy="2441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2</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160" name="TextBox 159">
                  <a:extLst>
                    <a:ext uri="{FF2B5EF4-FFF2-40B4-BE49-F238E27FC236}">
                      <a16:creationId xmlns:a16="http://schemas.microsoft.com/office/drawing/2014/main" id="{FACFDFC0-1867-114F-8D4F-5C1C618813D7}"/>
                    </a:ext>
                  </a:extLst>
                </p:cNvPr>
                <p:cNvSpPr txBox="1">
                  <a:spLocks noRot="1" noChangeAspect="1" noMove="1" noResize="1" noEditPoints="1" noAdjustHandles="1" noChangeArrowheads="1" noChangeShapeType="1" noTextEdit="1"/>
                </p:cNvSpPr>
                <p:nvPr/>
              </p:nvSpPr>
              <p:spPr>
                <a:xfrm>
                  <a:off x="1232825" y="4638542"/>
                  <a:ext cx="301541" cy="244170"/>
                </a:xfrm>
                <a:prstGeom prst="rect">
                  <a:avLst/>
                </a:prstGeom>
                <a:blipFill>
                  <a:blip r:embed="rId36"/>
                  <a:stretch>
                    <a:fillRect l="-13333" r="-6667" b="-23077"/>
                  </a:stretch>
                </a:blipFill>
              </p:spPr>
              <p:txBody>
                <a:bodyPr/>
                <a:lstStyle/>
                <a:p>
                  <a:r>
                    <a:rPr lang="en-GB">
                      <a:noFill/>
                    </a:rPr>
                    <a:t> </a:t>
                  </a:r>
                </a:p>
              </p:txBody>
            </p:sp>
          </mc:Fallback>
        </mc:AlternateContent>
        <p:sp>
          <p:nvSpPr>
            <p:cNvPr id="161" name="Rectangle 160">
              <a:extLst>
                <a:ext uri="{FF2B5EF4-FFF2-40B4-BE49-F238E27FC236}">
                  <a16:creationId xmlns:a16="http://schemas.microsoft.com/office/drawing/2014/main" id="{8F069C6D-A0E9-304C-84BB-C3E1FA1EBFC8}"/>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62" name="Rectangle 161">
              <a:extLst>
                <a:ext uri="{FF2B5EF4-FFF2-40B4-BE49-F238E27FC236}">
                  <a16:creationId xmlns:a16="http://schemas.microsoft.com/office/drawing/2014/main" id="{DCAAF64E-478F-CC47-BFE0-D13A99E4D665}"/>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63" name="Rectangle 162">
              <a:extLst>
                <a:ext uri="{FF2B5EF4-FFF2-40B4-BE49-F238E27FC236}">
                  <a16:creationId xmlns:a16="http://schemas.microsoft.com/office/drawing/2014/main" id="{67151D56-D19F-8447-A142-11C11A6C1285}"/>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164" name="Group 163">
            <a:extLst>
              <a:ext uri="{FF2B5EF4-FFF2-40B4-BE49-F238E27FC236}">
                <a16:creationId xmlns:a16="http://schemas.microsoft.com/office/drawing/2014/main" id="{FD7E7FB7-D244-A54D-9AB0-7D477007C8BC}"/>
              </a:ext>
            </a:extLst>
          </p:cNvPr>
          <p:cNvGrpSpPr/>
          <p:nvPr/>
        </p:nvGrpSpPr>
        <p:grpSpPr>
          <a:xfrm>
            <a:off x="6004789" y="3502267"/>
            <a:ext cx="178745" cy="355206"/>
            <a:chOff x="4651584" y="4011645"/>
            <a:chExt cx="305892" cy="529611"/>
          </a:xfrm>
        </p:grpSpPr>
        <mc:AlternateContent xmlns:mc="http://schemas.openxmlformats.org/markup-compatibility/2006" xmlns:a14="http://schemas.microsoft.com/office/drawing/2010/main">
          <mc:Choice Requires="a14">
            <p:sp>
              <p:nvSpPr>
                <p:cNvPr id="165" name="TextBox 164">
                  <a:extLst>
                    <a:ext uri="{FF2B5EF4-FFF2-40B4-BE49-F238E27FC236}">
                      <a16:creationId xmlns:a16="http://schemas.microsoft.com/office/drawing/2014/main" id="{A34C8013-4F3B-2041-9E03-76288D8667E0}"/>
                    </a:ext>
                  </a:extLst>
                </p:cNvPr>
                <p:cNvSpPr txBox="1"/>
                <p:nvPr/>
              </p:nvSpPr>
              <p:spPr>
                <a:xfrm>
                  <a:off x="4651584" y="4011645"/>
                  <a:ext cx="305892" cy="2337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de-DE" sz="1050" b="0" i="1" smtClean="0">
                                <a:latin typeface="Cambria Math" panose="02040503050406030204" pitchFamily="18" charset="0"/>
                              </a:rPr>
                              <m:t>𝑔</m:t>
                            </m:r>
                          </m:e>
                          <m:sup>
                            <m:r>
                              <a:rPr lang="de-DE" sz="1050" b="0" i="1" smtClean="0">
                                <a:latin typeface="Cambria Math" panose="02040503050406030204" pitchFamily="18" charset="0"/>
                              </a:rPr>
                              <m:t>𝐸</m:t>
                            </m:r>
                          </m:sup>
                        </m:sSup>
                      </m:oMath>
                    </m:oMathPara>
                  </a14:m>
                  <a:endParaRPr lang="en-GB" sz="1050" dirty="0"/>
                </a:p>
              </p:txBody>
            </p:sp>
          </mc:Choice>
          <mc:Fallback xmlns="">
            <p:sp>
              <p:nvSpPr>
                <p:cNvPr id="54" name="TextBox 53">
                  <a:extLst>
                    <a:ext uri="{FF2B5EF4-FFF2-40B4-BE49-F238E27FC236}">
                      <a16:creationId xmlns:a16="http://schemas.microsoft.com/office/drawing/2014/main" id="{084AD4A0-FEB8-1749-88D3-9B27D41D782C}"/>
                    </a:ext>
                  </a:extLst>
                </p:cNvPr>
                <p:cNvSpPr txBox="1">
                  <a:spLocks noRot="1" noChangeAspect="1" noMove="1" noResize="1" noEditPoints="1" noAdjustHandles="1" noChangeArrowheads="1" noChangeShapeType="1" noTextEdit="1"/>
                </p:cNvSpPr>
                <p:nvPr/>
              </p:nvSpPr>
              <p:spPr>
                <a:xfrm>
                  <a:off x="4651584" y="4011645"/>
                  <a:ext cx="305892" cy="233729"/>
                </a:xfrm>
                <a:prstGeom prst="rect">
                  <a:avLst/>
                </a:prstGeom>
                <a:blipFill>
                  <a:blip r:embed="rId17"/>
                  <a:stretch>
                    <a:fillRect l="-13333" r="-6667" b="-23077"/>
                  </a:stretch>
                </a:blipFill>
              </p:spPr>
              <p:txBody>
                <a:bodyPr/>
                <a:lstStyle/>
                <a:p>
                  <a:r>
                    <a:rPr lang="en-GB">
                      <a:noFill/>
                    </a:rPr>
                    <a:t> </a:t>
                  </a:r>
                </a:p>
              </p:txBody>
            </p:sp>
          </mc:Fallback>
        </mc:AlternateContent>
        <p:sp>
          <p:nvSpPr>
            <p:cNvPr id="166" name="Rectangle 165">
              <a:extLst>
                <a:ext uri="{FF2B5EF4-FFF2-40B4-BE49-F238E27FC236}">
                  <a16:creationId xmlns:a16="http://schemas.microsoft.com/office/drawing/2014/main" id="{D556C58B-2481-C640-9A97-7FBBD01FA072}"/>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67" name="Rectangle 166">
              <a:extLst>
                <a:ext uri="{FF2B5EF4-FFF2-40B4-BE49-F238E27FC236}">
                  <a16:creationId xmlns:a16="http://schemas.microsoft.com/office/drawing/2014/main" id="{4732886E-A83D-EB40-8932-2D369CA60707}"/>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68" name="Rectangle 167">
              <a:extLst>
                <a:ext uri="{FF2B5EF4-FFF2-40B4-BE49-F238E27FC236}">
                  <a16:creationId xmlns:a16="http://schemas.microsoft.com/office/drawing/2014/main" id="{E963D448-0D8D-AE41-B7E7-3C8B2696FD42}"/>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sp>
        <p:nvSpPr>
          <p:cNvPr id="182" name="Freeform 181">
            <a:extLst>
              <a:ext uri="{FF2B5EF4-FFF2-40B4-BE49-F238E27FC236}">
                <a16:creationId xmlns:a16="http://schemas.microsoft.com/office/drawing/2014/main" id="{E6BB27B2-E252-A24C-A17C-38290A7CDED2}"/>
              </a:ext>
            </a:extLst>
          </p:cNvPr>
          <p:cNvSpPr/>
          <p:nvPr/>
        </p:nvSpPr>
        <p:spPr>
          <a:xfrm>
            <a:off x="628650" y="2419353"/>
            <a:ext cx="964640" cy="1902373"/>
          </a:xfrm>
          <a:custGeom>
            <a:avLst/>
            <a:gdLst>
              <a:gd name="connsiteX0" fmla="*/ 722902 w 964640"/>
              <a:gd name="connsiteY0" fmla="*/ 0 h 1902373"/>
              <a:gd name="connsiteX1" fmla="*/ 2943 w 964640"/>
              <a:gd name="connsiteY1" fmla="*/ 1003738 h 1902373"/>
              <a:gd name="connsiteX2" fmla="*/ 964640 w 964640"/>
              <a:gd name="connsiteY2" fmla="*/ 1902373 h 1902373"/>
            </a:gdLst>
            <a:ahLst/>
            <a:cxnLst>
              <a:cxn ang="0">
                <a:pos x="connsiteX0" y="connsiteY0"/>
              </a:cxn>
              <a:cxn ang="0">
                <a:pos x="connsiteX1" y="connsiteY1"/>
              </a:cxn>
              <a:cxn ang="0">
                <a:pos x="connsiteX2" y="connsiteY2"/>
              </a:cxn>
            </a:cxnLst>
            <a:rect l="l" t="t" r="r" b="b"/>
            <a:pathLst>
              <a:path w="964640" h="1902373">
                <a:moveTo>
                  <a:pt x="722902" y="0"/>
                </a:moveTo>
                <a:cubicBezTo>
                  <a:pt x="342777" y="343338"/>
                  <a:pt x="-37347" y="686676"/>
                  <a:pt x="2943" y="1003738"/>
                </a:cubicBezTo>
                <a:cubicBezTo>
                  <a:pt x="43233" y="1320800"/>
                  <a:pt x="503936" y="1611586"/>
                  <a:pt x="964640" y="1902373"/>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Freeform 182">
            <a:extLst>
              <a:ext uri="{FF2B5EF4-FFF2-40B4-BE49-F238E27FC236}">
                <a16:creationId xmlns:a16="http://schemas.microsoft.com/office/drawing/2014/main" id="{942CA432-1A8E-DA48-8CC3-A3FBF09DA2A6}"/>
              </a:ext>
            </a:extLst>
          </p:cNvPr>
          <p:cNvSpPr/>
          <p:nvPr/>
        </p:nvSpPr>
        <p:spPr>
          <a:xfrm>
            <a:off x="799598" y="2408843"/>
            <a:ext cx="1834216" cy="1902372"/>
          </a:xfrm>
          <a:custGeom>
            <a:avLst/>
            <a:gdLst>
              <a:gd name="connsiteX0" fmla="*/ 557209 w 1834216"/>
              <a:gd name="connsiteY0" fmla="*/ 0 h 1902372"/>
              <a:gd name="connsiteX1" fmla="*/ 161 w 1834216"/>
              <a:gd name="connsiteY1" fmla="*/ 972207 h 1902372"/>
              <a:gd name="connsiteX2" fmla="*/ 604506 w 1834216"/>
              <a:gd name="connsiteY2" fmla="*/ 1560786 h 1902372"/>
              <a:gd name="connsiteX3" fmla="*/ 1834216 w 1834216"/>
              <a:gd name="connsiteY3" fmla="*/ 1902372 h 1902372"/>
            </a:gdLst>
            <a:ahLst/>
            <a:cxnLst>
              <a:cxn ang="0">
                <a:pos x="connsiteX0" y="connsiteY0"/>
              </a:cxn>
              <a:cxn ang="0">
                <a:pos x="connsiteX1" y="connsiteY1"/>
              </a:cxn>
              <a:cxn ang="0">
                <a:pos x="connsiteX2" y="connsiteY2"/>
              </a:cxn>
              <a:cxn ang="0">
                <a:pos x="connsiteX3" y="connsiteY3"/>
              </a:cxn>
            </a:cxnLst>
            <a:rect l="l" t="t" r="r" b="b"/>
            <a:pathLst>
              <a:path w="1834216" h="1902372">
                <a:moveTo>
                  <a:pt x="557209" y="0"/>
                </a:moveTo>
                <a:cubicBezTo>
                  <a:pt x="274743" y="356038"/>
                  <a:pt x="-7722" y="712076"/>
                  <a:pt x="161" y="972207"/>
                </a:cubicBezTo>
                <a:cubicBezTo>
                  <a:pt x="8044" y="1232338"/>
                  <a:pt x="298830" y="1405759"/>
                  <a:pt x="604506" y="1560786"/>
                </a:cubicBezTo>
                <a:cubicBezTo>
                  <a:pt x="910182" y="1715814"/>
                  <a:pt x="1372199" y="1809093"/>
                  <a:pt x="1834216" y="1902372"/>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Freeform 183">
            <a:extLst>
              <a:ext uri="{FF2B5EF4-FFF2-40B4-BE49-F238E27FC236}">
                <a16:creationId xmlns:a16="http://schemas.microsoft.com/office/drawing/2014/main" id="{E363B384-8102-E149-8A9E-2198DE86B4AA}"/>
              </a:ext>
            </a:extLst>
          </p:cNvPr>
          <p:cNvSpPr/>
          <p:nvPr/>
        </p:nvSpPr>
        <p:spPr>
          <a:xfrm>
            <a:off x="899274" y="2408843"/>
            <a:ext cx="2575368" cy="1376855"/>
          </a:xfrm>
          <a:custGeom>
            <a:avLst/>
            <a:gdLst>
              <a:gd name="connsiteX0" fmla="*/ 456301 w 2584646"/>
              <a:gd name="connsiteY0" fmla="*/ 0 h 1376855"/>
              <a:gd name="connsiteX1" fmla="*/ 9611 w 2584646"/>
              <a:gd name="connsiteY1" fmla="*/ 867103 h 1376855"/>
              <a:gd name="connsiteX2" fmla="*/ 372218 w 2584646"/>
              <a:gd name="connsiteY2" fmla="*/ 1129862 h 1376855"/>
              <a:gd name="connsiteX3" fmla="*/ 2584646 w 2584646"/>
              <a:gd name="connsiteY3" fmla="*/ 1376855 h 1376855"/>
              <a:gd name="connsiteX4" fmla="*/ 2584646 w 2584646"/>
              <a:gd name="connsiteY4" fmla="*/ 1376855 h 1376855"/>
              <a:gd name="connsiteX0" fmla="*/ 447023 w 2575368"/>
              <a:gd name="connsiteY0" fmla="*/ 0 h 1376855"/>
              <a:gd name="connsiteX1" fmla="*/ 333 w 2575368"/>
              <a:gd name="connsiteY1" fmla="*/ 867103 h 1376855"/>
              <a:gd name="connsiteX2" fmla="*/ 510085 w 2575368"/>
              <a:gd name="connsiteY2" fmla="*/ 1187669 h 1376855"/>
              <a:gd name="connsiteX3" fmla="*/ 2575368 w 2575368"/>
              <a:gd name="connsiteY3" fmla="*/ 1376855 h 1376855"/>
              <a:gd name="connsiteX4" fmla="*/ 2575368 w 2575368"/>
              <a:gd name="connsiteY4" fmla="*/ 1376855 h 1376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5368" h="1376855">
                <a:moveTo>
                  <a:pt x="447023" y="0"/>
                </a:moveTo>
                <a:cubicBezTo>
                  <a:pt x="230685" y="339396"/>
                  <a:pt x="-10177" y="669158"/>
                  <a:pt x="333" y="867103"/>
                </a:cubicBezTo>
                <a:cubicBezTo>
                  <a:pt x="10843" y="1065048"/>
                  <a:pt x="80913" y="1102710"/>
                  <a:pt x="510085" y="1187669"/>
                </a:cubicBezTo>
                <a:cubicBezTo>
                  <a:pt x="939257" y="1272628"/>
                  <a:pt x="2231154" y="1345324"/>
                  <a:pt x="2575368" y="1376855"/>
                </a:cubicBezTo>
                <a:lnTo>
                  <a:pt x="2575368" y="1376855"/>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Freeform 184">
            <a:extLst>
              <a:ext uri="{FF2B5EF4-FFF2-40B4-BE49-F238E27FC236}">
                <a16:creationId xmlns:a16="http://schemas.microsoft.com/office/drawing/2014/main" id="{0E9D0602-794F-4249-ACB9-393AD95B9E55}"/>
              </a:ext>
            </a:extLst>
          </p:cNvPr>
          <p:cNvSpPr/>
          <p:nvPr/>
        </p:nvSpPr>
        <p:spPr>
          <a:xfrm>
            <a:off x="3512426" y="2429864"/>
            <a:ext cx="661688" cy="1902373"/>
          </a:xfrm>
          <a:custGeom>
            <a:avLst/>
            <a:gdLst>
              <a:gd name="connsiteX0" fmla="*/ 722902 w 964640"/>
              <a:gd name="connsiteY0" fmla="*/ 0 h 1902373"/>
              <a:gd name="connsiteX1" fmla="*/ 2943 w 964640"/>
              <a:gd name="connsiteY1" fmla="*/ 1003738 h 1902373"/>
              <a:gd name="connsiteX2" fmla="*/ 964640 w 964640"/>
              <a:gd name="connsiteY2" fmla="*/ 1902373 h 1902373"/>
              <a:gd name="connsiteX0" fmla="*/ 459685 w 701423"/>
              <a:gd name="connsiteY0" fmla="*/ 0 h 1902373"/>
              <a:gd name="connsiteX1" fmla="*/ 7740 w 701423"/>
              <a:gd name="connsiteY1" fmla="*/ 1082566 h 1902373"/>
              <a:gd name="connsiteX2" fmla="*/ 701423 w 701423"/>
              <a:gd name="connsiteY2" fmla="*/ 1902373 h 1902373"/>
              <a:gd name="connsiteX0" fmla="*/ 419950 w 661688"/>
              <a:gd name="connsiteY0" fmla="*/ 0 h 1902373"/>
              <a:gd name="connsiteX1" fmla="*/ 10046 w 661688"/>
              <a:gd name="connsiteY1" fmla="*/ 1066801 h 1902373"/>
              <a:gd name="connsiteX2" fmla="*/ 661688 w 661688"/>
              <a:gd name="connsiteY2" fmla="*/ 1902373 h 1902373"/>
            </a:gdLst>
            <a:ahLst/>
            <a:cxnLst>
              <a:cxn ang="0">
                <a:pos x="connsiteX0" y="connsiteY0"/>
              </a:cxn>
              <a:cxn ang="0">
                <a:pos x="connsiteX1" y="connsiteY1"/>
              </a:cxn>
              <a:cxn ang="0">
                <a:pos x="connsiteX2" y="connsiteY2"/>
              </a:cxn>
            </a:cxnLst>
            <a:rect l="l" t="t" r="r" b="b"/>
            <a:pathLst>
              <a:path w="661688" h="1902373">
                <a:moveTo>
                  <a:pt x="419950" y="0"/>
                </a:moveTo>
                <a:cubicBezTo>
                  <a:pt x="39825" y="343338"/>
                  <a:pt x="-30244" y="749739"/>
                  <a:pt x="10046" y="1066801"/>
                </a:cubicBezTo>
                <a:cubicBezTo>
                  <a:pt x="50336" y="1383863"/>
                  <a:pt x="200984" y="1611586"/>
                  <a:pt x="661688" y="1902373"/>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Freeform 185">
            <a:extLst>
              <a:ext uri="{FF2B5EF4-FFF2-40B4-BE49-F238E27FC236}">
                <a16:creationId xmlns:a16="http://schemas.microsoft.com/office/drawing/2014/main" id="{A6E4F3DB-9606-0244-A6C8-D2CCCFDE8852}"/>
              </a:ext>
            </a:extLst>
          </p:cNvPr>
          <p:cNvSpPr/>
          <p:nvPr/>
        </p:nvSpPr>
        <p:spPr>
          <a:xfrm>
            <a:off x="3534061" y="2419354"/>
            <a:ext cx="1680576" cy="1902372"/>
          </a:xfrm>
          <a:custGeom>
            <a:avLst/>
            <a:gdLst>
              <a:gd name="connsiteX0" fmla="*/ 557209 w 1834216"/>
              <a:gd name="connsiteY0" fmla="*/ 0 h 1902372"/>
              <a:gd name="connsiteX1" fmla="*/ 161 w 1834216"/>
              <a:gd name="connsiteY1" fmla="*/ 972207 h 1902372"/>
              <a:gd name="connsiteX2" fmla="*/ 604506 w 1834216"/>
              <a:gd name="connsiteY2" fmla="*/ 1560786 h 1902372"/>
              <a:gd name="connsiteX3" fmla="*/ 1834216 w 1834216"/>
              <a:gd name="connsiteY3" fmla="*/ 1902372 h 1902372"/>
              <a:gd name="connsiteX0" fmla="*/ 410230 w 1687237"/>
              <a:gd name="connsiteY0" fmla="*/ 0 h 1902372"/>
              <a:gd name="connsiteX1" fmla="*/ 326 w 1687237"/>
              <a:gd name="connsiteY1" fmla="*/ 982718 h 1902372"/>
              <a:gd name="connsiteX2" fmla="*/ 457527 w 1687237"/>
              <a:gd name="connsiteY2" fmla="*/ 1560786 h 1902372"/>
              <a:gd name="connsiteX3" fmla="*/ 1687237 w 1687237"/>
              <a:gd name="connsiteY3" fmla="*/ 1902372 h 1902372"/>
              <a:gd name="connsiteX0" fmla="*/ 413857 w 1690864"/>
              <a:gd name="connsiteY0" fmla="*/ 0 h 1902372"/>
              <a:gd name="connsiteX1" fmla="*/ 3953 w 1690864"/>
              <a:gd name="connsiteY1" fmla="*/ 982718 h 1902372"/>
              <a:gd name="connsiteX2" fmla="*/ 603044 w 1690864"/>
              <a:gd name="connsiteY2" fmla="*/ 1513489 h 1902372"/>
              <a:gd name="connsiteX3" fmla="*/ 1690864 w 1690864"/>
              <a:gd name="connsiteY3" fmla="*/ 1902372 h 1902372"/>
              <a:gd name="connsiteX0" fmla="*/ 403569 w 1680576"/>
              <a:gd name="connsiteY0" fmla="*/ 0 h 1902372"/>
              <a:gd name="connsiteX1" fmla="*/ 4175 w 1680576"/>
              <a:gd name="connsiteY1" fmla="*/ 909145 h 1902372"/>
              <a:gd name="connsiteX2" fmla="*/ 592756 w 1680576"/>
              <a:gd name="connsiteY2" fmla="*/ 1513489 h 1902372"/>
              <a:gd name="connsiteX3" fmla="*/ 1680576 w 1680576"/>
              <a:gd name="connsiteY3" fmla="*/ 1902372 h 1902372"/>
            </a:gdLst>
            <a:ahLst/>
            <a:cxnLst>
              <a:cxn ang="0">
                <a:pos x="connsiteX0" y="connsiteY0"/>
              </a:cxn>
              <a:cxn ang="0">
                <a:pos x="connsiteX1" y="connsiteY1"/>
              </a:cxn>
              <a:cxn ang="0">
                <a:pos x="connsiteX2" y="connsiteY2"/>
              </a:cxn>
              <a:cxn ang="0">
                <a:pos x="connsiteX3" y="connsiteY3"/>
              </a:cxn>
            </a:cxnLst>
            <a:rect l="l" t="t" r="r" b="b"/>
            <a:pathLst>
              <a:path w="1680576" h="1902372">
                <a:moveTo>
                  <a:pt x="403569" y="0"/>
                </a:moveTo>
                <a:cubicBezTo>
                  <a:pt x="121103" y="356038"/>
                  <a:pt x="-27356" y="656897"/>
                  <a:pt x="4175" y="909145"/>
                </a:cubicBezTo>
                <a:cubicBezTo>
                  <a:pt x="35706" y="1161393"/>
                  <a:pt x="313356" y="1347951"/>
                  <a:pt x="592756" y="1513489"/>
                </a:cubicBezTo>
                <a:cubicBezTo>
                  <a:pt x="872156" y="1679027"/>
                  <a:pt x="1218559" y="1809093"/>
                  <a:pt x="1680576" y="1902372"/>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Freeform 186">
            <a:extLst>
              <a:ext uri="{FF2B5EF4-FFF2-40B4-BE49-F238E27FC236}">
                <a16:creationId xmlns:a16="http://schemas.microsoft.com/office/drawing/2014/main" id="{689C5770-82A9-2D46-9D57-AA3BA609858D}"/>
              </a:ext>
            </a:extLst>
          </p:cNvPr>
          <p:cNvSpPr/>
          <p:nvPr/>
        </p:nvSpPr>
        <p:spPr>
          <a:xfrm>
            <a:off x="3564754" y="2419354"/>
            <a:ext cx="2490711" cy="1376855"/>
          </a:xfrm>
          <a:custGeom>
            <a:avLst/>
            <a:gdLst>
              <a:gd name="connsiteX0" fmla="*/ 456301 w 2584646"/>
              <a:gd name="connsiteY0" fmla="*/ 0 h 1376855"/>
              <a:gd name="connsiteX1" fmla="*/ 9611 w 2584646"/>
              <a:gd name="connsiteY1" fmla="*/ 867103 h 1376855"/>
              <a:gd name="connsiteX2" fmla="*/ 372218 w 2584646"/>
              <a:gd name="connsiteY2" fmla="*/ 1129862 h 1376855"/>
              <a:gd name="connsiteX3" fmla="*/ 2584646 w 2584646"/>
              <a:gd name="connsiteY3" fmla="*/ 1376855 h 1376855"/>
              <a:gd name="connsiteX4" fmla="*/ 2584646 w 2584646"/>
              <a:gd name="connsiteY4" fmla="*/ 1376855 h 1376855"/>
              <a:gd name="connsiteX0" fmla="*/ 447023 w 2575368"/>
              <a:gd name="connsiteY0" fmla="*/ 0 h 1376855"/>
              <a:gd name="connsiteX1" fmla="*/ 333 w 2575368"/>
              <a:gd name="connsiteY1" fmla="*/ 867103 h 1376855"/>
              <a:gd name="connsiteX2" fmla="*/ 510085 w 2575368"/>
              <a:gd name="connsiteY2" fmla="*/ 1187669 h 1376855"/>
              <a:gd name="connsiteX3" fmla="*/ 2575368 w 2575368"/>
              <a:gd name="connsiteY3" fmla="*/ 1376855 h 1376855"/>
              <a:gd name="connsiteX4" fmla="*/ 2575368 w 2575368"/>
              <a:gd name="connsiteY4" fmla="*/ 1376855 h 1376855"/>
              <a:gd name="connsiteX0" fmla="*/ 347392 w 2475737"/>
              <a:gd name="connsiteY0" fmla="*/ 0 h 1376855"/>
              <a:gd name="connsiteX1" fmla="*/ 550 w 2475737"/>
              <a:gd name="connsiteY1" fmla="*/ 882869 h 1376855"/>
              <a:gd name="connsiteX2" fmla="*/ 410454 w 2475737"/>
              <a:gd name="connsiteY2" fmla="*/ 1187669 h 1376855"/>
              <a:gd name="connsiteX3" fmla="*/ 2475737 w 2475737"/>
              <a:gd name="connsiteY3" fmla="*/ 1376855 h 1376855"/>
              <a:gd name="connsiteX4" fmla="*/ 2475737 w 2475737"/>
              <a:gd name="connsiteY4" fmla="*/ 1376855 h 1376855"/>
              <a:gd name="connsiteX0" fmla="*/ 350056 w 2478401"/>
              <a:gd name="connsiteY0" fmla="*/ 0 h 1376855"/>
              <a:gd name="connsiteX1" fmla="*/ 3214 w 2478401"/>
              <a:gd name="connsiteY1" fmla="*/ 882869 h 1376855"/>
              <a:gd name="connsiteX2" fmla="*/ 518221 w 2478401"/>
              <a:gd name="connsiteY2" fmla="*/ 1135117 h 1376855"/>
              <a:gd name="connsiteX3" fmla="*/ 2478401 w 2478401"/>
              <a:gd name="connsiteY3" fmla="*/ 1376855 h 1376855"/>
              <a:gd name="connsiteX4" fmla="*/ 2478401 w 2478401"/>
              <a:gd name="connsiteY4" fmla="*/ 1376855 h 1376855"/>
              <a:gd name="connsiteX0" fmla="*/ 339734 w 2468079"/>
              <a:gd name="connsiteY0" fmla="*/ 0 h 1376855"/>
              <a:gd name="connsiteX1" fmla="*/ 3403 w 2468079"/>
              <a:gd name="connsiteY1" fmla="*/ 856593 h 1376855"/>
              <a:gd name="connsiteX2" fmla="*/ 507899 w 2468079"/>
              <a:gd name="connsiteY2" fmla="*/ 1135117 h 1376855"/>
              <a:gd name="connsiteX3" fmla="*/ 2468079 w 2468079"/>
              <a:gd name="connsiteY3" fmla="*/ 1376855 h 1376855"/>
              <a:gd name="connsiteX4" fmla="*/ 2468079 w 2468079"/>
              <a:gd name="connsiteY4" fmla="*/ 1376855 h 1376855"/>
              <a:gd name="connsiteX0" fmla="*/ 369041 w 2497386"/>
              <a:gd name="connsiteY0" fmla="*/ 0 h 1376855"/>
              <a:gd name="connsiteX1" fmla="*/ 32710 w 2497386"/>
              <a:gd name="connsiteY1" fmla="*/ 856593 h 1376855"/>
              <a:gd name="connsiteX2" fmla="*/ 1099510 w 2497386"/>
              <a:gd name="connsiteY2" fmla="*/ 1182414 h 1376855"/>
              <a:gd name="connsiteX3" fmla="*/ 2497386 w 2497386"/>
              <a:gd name="connsiteY3" fmla="*/ 1376855 h 1376855"/>
              <a:gd name="connsiteX4" fmla="*/ 2497386 w 2497386"/>
              <a:gd name="connsiteY4" fmla="*/ 1376855 h 1376855"/>
              <a:gd name="connsiteX0" fmla="*/ 362366 w 2490711"/>
              <a:gd name="connsiteY0" fmla="*/ 0 h 1376855"/>
              <a:gd name="connsiteX1" fmla="*/ 26035 w 2490711"/>
              <a:gd name="connsiteY1" fmla="*/ 856593 h 1376855"/>
              <a:gd name="connsiteX2" fmla="*/ 982477 w 2490711"/>
              <a:gd name="connsiteY2" fmla="*/ 1182414 h 1376855"/>
              <a:gd name="connsiteX3" fmla="*/ 2490711 w 2490711"/>
              <a:gd name="connsiteY3" fmla="*/ 1376855 h 1376855"/>
              <a:gd name="connsiteX4" fmla="*/ 2490711 w 2490711"/>
              <a:gd name="connsiteY4" fmla="*/ 1376855 h 1376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711" h="1376855">
                <a:moveTo>
                  <a:pt x="362366" y="0"/>
                </a:moveTo>
                <a:cubicBezTo>
                  <a:pt x="146028" y="339396"/>
                  <a:pt x="-77317" y="659524"/>
                  <a:pt x="26035" y="856593"/>
                </a:cubicBezTo>
                <a:cubicBezTo>
                  <a:pt x="129387" y="1053662"/>
                  <a:pt x="571698" y="1095704"/>
                  <a:pt x="982477" y="1182414"/>
                </a:cubicBezTo>
                <a:cubicBezTo>
                  <a:pt x="1393256" y="1269124"/>
                  <a:pt x="2239339" y="1344448"/>
                  <a:pt x="2490711" y="1376855"/>
                </a:cubicBezTo>
                <a:lnTo>
                  <a:pt x="2490711" y="1376855"/>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Freeform 187">
            <a:extLst>
              <a:ext uri="{FF2B5EF4-FFF2-40B4-BE49-F238E27FC236}">
                <a16:creationId xmlns:a16="http://schemas.microsoft.com/office/drawing/2014/main" id="{3674B53C-C541-0049-8FF6-AD6FCF152217}"/>
              </a:ext>
            </a:extLst>
          </p:cNvPr>
          <p:cNvSpPr/>
          <p:nvPr/>
        </p:nvSpPr>
        <p:spPr>
          <a:xfrm>
            <a:off x="3330095" y="2330015"/>
            <a:ext cx="512409" cy="1450428"/>
          </a:xfrm>
          <a:custGeom>
            <a:avLst/>
            <a:gdLst>
              <a:gd name="connsiteX0" fmla="*/ 512409 w 512409"/>
              <a:gd name="connsiteY0" fmla="*/ 0 h 1450428"/>
              <a:gd name="connsiteX1" fmla="*/ 13167 w 512409"/>
              <a:gd name="connsiteY1" fmla="*/ 730469 h 1450428"/>
              <a:gd name="connsiteX2" fmla="*/ 134036 w 512409"/>
              <a:gd name="connsiteY2" fmla="*/ 1450428 h 1450428"/>
              <a:gd name="connsiteX3" fmla="*/ 134036 w 512409"/>
              <a:gd name="connsiteY3" fmla="*/ 1450428 h 1450428"/>
              <a:gd name="connsiteX4" fmla="*/ 134036 w 512409"/>
              <a:gd name="connsiteY4" fmla="*/ 1450428 h 1450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409" h="1450428">
                <a:moveTo>
                  <a:pt x="512409" y="0"/>
                </a:moveTo>
                <a:cubicBezTo>
                  <a:pt x="294319" y="244365"/>
                  <a:pt x="76229" y="488731"/>
                  <a:pt x="13167" y="730469"/>
                </a:cubicBezTo>
                <a:cubicBezTo>
                  <a:pt x="-49895" y="972207"/>
                  <a:pt x="134036" y="1450428"/>
                  <a:pt x="134036" y="1450428"/>
                </a:cubicBezTo>
                <a:lnTo>
                  <a:pt x="134036" y="1450428"/>
                </a:lnTo>
                <a:lnTo>
                  <a:pt x="134036" y="1450428"/>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Freeform 188">
            <a:extLst>
              <a:ext uri="{FF2B5EF4-FFF2-40B4-BE49-F238E27FC236}">
                <a16:creationId xmlns:a16="http://schemas.microsoft.com/office/drawing/2014/main" id="{CC2223BF-7A4C-E94E-B1CA-F790F163E687}"/>
              </a:ext>
            </a:extLst>
          </p:cNvPr>
          <p:cNvSpPr/>
          <p:nvPr/>
        </p:nvSpPr>
        <p:spPr>
          <a:xfrm>
            <a:off x="6087262" y="2429864"/>
            <a:ext cx="661688" cy="1902373"/>
          </a:xfrm>
          <a:custGeom>
            <a:avLst/>
            <a:gdLst>
              <a:gd name="connsiteX0" fmla="*/ 722902 w 964640"/>
              <a:gd name="connsiteY0" fmla="*/ 0 h 1902373"/>
              <a:gd name="connsiteX1" fmla="*/ 2943 w 964640"/>
              <a:gd name="connsiteY1" fmla="*/ 1003738 h 1902373"/>
              <a:gd name="connsiteX2" fmla="*/ 964640 w 964640"/>
              <a:gd name="connsiteY2" fmla="*/ 1902373 h 1902373"/>
              <a:gd name="connsiteX0" fmla="*/ 459685 w 701423"/>
              <a:gd name="connsiteY0" fmla="*/ 0 h 1902373"/>
              <a:gd name="connsiteX1" fmla="*/ 7740 w 701423"/>
              <a:gd name="connsiteY1" fmla="*/ 1082566 h 1902373"/>
              <a:gd name="connsiteX2" fmla="*/ 701423 w 701423"/>
              <a:gd name="connsiteY2" fmla="*/ 1902373 h 1902373"/>
              <a:gd name="connsiteX0" fmla="*/ 419950 w 661688"/>
              <a:gd name="connsiteY0" fmla="*/ 0 h 1902373"/>
              <a:gd name="connsiteX1" fmla="*/ 10046 w 661688"/>
              <a:gd name="connsiteY1" fmla="*/ 1066801 h 1902373"/>
              <a:gd name="connsiteX2" fmla="*/ 661688 w 661688"/>
              <a:gd name="connsiteY2" fmla="*/ 1902373 h 1902373"/>
            </a:gdLst>
            <a:ahLst/>
            <a:cxnLst>
              <a:cxn ang="0">
                <a:pos x="connsiteX0" y="connsiteY0"/>
              </a:cxn>
              <a:cxn ang="0">
                <a:pos x="connsiteX1" y="connsiteY1"/>
              </a:cxn>
              <a:cxn ang="0">
                <a:pos x="connsiteX2" y="connsiteY2"/>
              </a:cxn>
            </a:cxnLst>
            <a:rect l="l" t="t" r="r" b="b"/>
            <a:pathLst>
              <a:path w="661688" h="1902373">
                <a:moveTo>
                  <a:pt x="419950" y="0"/>
                </a:moveTo>
                <a:cubicBezTo>
                  <a:pt x="39825" y="343338"/>
                  <a:pt x="-30244" y="749739"/>
                  <a:pt x="10046" y="1066801"/>
                </a:cubicBezTo>
                <a:cubicBezTo>
                  <a:pt x="50336" y="1383863"/>
                  <a:pt x="200984" y="1611586"/>
                  <a:pt x="661688" y="1902373"/>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Freeform 189">
            <a:extLst>
              <a:ext uri="{FF2B5EF4-FFF2-40B4-BE49-F238E27FC236}">
                <a16:creationId xmlns:a16="http://schemas.microsoft.com/office/drawing/2014/main" id="{333E6388-4F14-5941-9AAB-5320D64E551D}"/>
              </a:ext>
            </a:extLst>
          </p:cNvPr>
          <p:cNvSpPr/>
          <p:nvPr/>
        </p:nvSpPr>
        <p:spPr>
          <a:xfrm>
            <a:off x="6108897" y="2419354"/>
            <a:ext cx="1680576" cy="1902372"/>
          </a:xfrm>
          <a:custGeom>
            <a:avLst/>
            <a:gdLst>
              <a:gd name="connsiteX0" fmla="*/ 557209 w 1834216"/>
              <a:gd name="connsiteY0" fmla="*/ 0 h 1902372"/>
              <a:gd name="connsiteX1" fmla="*/ 161 w 1834216"/>
              <a:gd name="connsiteY1" fmla="*/ 972207 h 1902372"/>
              <a:gd name="connsiteX2" fmla="*/ 604506 w 1834216"/>
              <a:gd name="connsiteY2" fmla="*/ 1560786 h 1902372"/>
              <a:gd name="connsiteX3" fmla="*/ 1834216 w 1834216"/>
              <a:gd name="connsiteY3" fmla="*/ 1902372 h 1902372"/>
              <a:gd name="connsiteX0" fmla="*/ 410230 w 1687237"/>
              <a:gd name="connsiteY0" fmla="*/ 0 h 1902372"/>
              <a:gd name="connsiteX1" fmla="*/ 326 w 1687237"/>
              <a:gd name="connsiteY1" fmla="*/ 982718 h 1902372"/>
              <a:gd name="connsiteX2" fmla="*/ 457527 w 1687237"/>
              <a:gd name="connsiteY2" fmla="*/ 1560786 h 1902372"/>
              <a:gd name="connsiteX3" fmla="*/ 1687237 w 1687237"/>
              <a:gd name="connsiteY3" fmla="*/ 1902372 h 1902372"/>
              <a:gd name="connsiteX0" fmla="*/ 413857 w 1690864"/>
              <a:gd name="connsiteY0" fmla="*/ 0 h 1902372"/>
              <a:gd name="connsiteX1" fmla="*/ 3953 w 1690864"/>
              <a:gd name="connsiteY1" fmla="*/ 982718 h 1902372"/>
              <a:gd name="connsiteX2" fmla="*/ 603044 w 1690864"/>
              <a:gd name="connsiteY2" fmla="*/ 1513489 h 1902372"/>
              <a:gd name="connsiteX3" fmla="*/ 1690864 w 1690864"/>
              <a:gd name="connsiteY3" fmla="*/ 1902372 h 1902372"/>
              <a:gd name="connsiteX0" fmla="*/ 403569 w 1680576"/>
              <a:gd name="connsiteY0" fmla="*/ 0 h 1902372"/>
              <a:gd name="connsiteX1" fmla="*/ 4175 w 1680576"/>
              <a:gd name="connsiteY1" fmla="*/ 909145 h 1902372"/>
              <a:gd name="connsiteX2" fmla="*/ 592756 w 1680576"/>
              <a:gd name="connsiteY2" fmla="*/ 1513489 h 1902372"/>
              <a:gd name="connsiteX3" fmla="*/ 1680576 w 1680576"/>
              <a:gd name="connsiteY3" fmla="*/ 1902372 h 1902372"/>
            </a:gdLst>
            <a:ahLst/>
            <a:cxnLst>
              <a:cxn ang="0">
                <a:pos x="connsiteX0" y="connsiteY0"/>
              </a:cxn>
              <a:cxn ang="0">
                <a:pos x="connsiteX1" y="connsiteY1"/>
              </a:cxn>
              <a:cxn ang="0">
                <a:pos x="connsiteX2" y="connsiteY2"/>
              </a:cxn>
              <a:cxn ang="0">
                <a:pos x="connsiteX3" y="connsiteY3"/>
              </a:cxn>
            </a:cxnLst>
            <a:rect l="l" t="t" r="r" b="b"/>
            <a:pathLst>
              <a:path w="1680576" h="1902372">
                <a:moveTo>
                  <a:pt x="403569" y="0"/>
                </a:moveTo>
                <a:cubicBezTo>
                  <a:pt x="121103" y="356038"/>
                  <a:pt x="-27356" y="656897"/>
                  <a:pt x="4175" y="909145"/>
                </a:cubicBezTo>
                <a:cubicBezTo>
                  <a:pt x="35706" y="1161393"/>
                  <a:pt x="313356" y="1347951"/>
                  <a:pt x="592756" y="1513489"/>
                </a:cubicBezTo>
                <a:cubicBezTo>
                  <a:pt x="872156" y="1679027"/>
                  <a:pt x="1218559" y="1809093"/>
                  <a:pt x="1680576" y="1902372"/>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Freeform 191">
            <a:extLst>
              <a:ext uri="{FF2B5EF4-FFF2-40B4-BE49-F238E27FC236}">
                <a16:creationId xmlns:a16="http://schemas.microsoft.com/office/drawing/2014/main" id="{743FBD2E-D542-8143-9509-D7AA132F0271}"/>
              </a:ext>
            </a:extLst>
          </p:cNvPr>
          <p:cNvSpPr/>
          <p:nvPr/>
        </p:nvSpPr>
        <p:spPr>
          <a:xfrm>
            <a:off x="5904931" y="2330015"/>
            <a:ext cx="512409" cy="1450428"/>
          </a:xfrm>
          <a:custGeom>
            <a:avLst/>
            <a:gdLst>
              <a:gd name="connsiteX0" fmla="*/ 512409 w 512409"/>
              <a:gd name="connsiteY0" fmla="*/ 0 h 1450428"/>
              <a:gd name="connsiteX1" fmla="*/ 13167 w 512409"/>
              <a:gd name="connsiteY1" fmla="*/ 730469 h 1450428"/>
              <a:gd name="connsiteX2" fmla="*/ 134036 w 512409"/>
              <a:gd name="connsiteY2" fmla="*/ 1450428 h 1450428"/>
              <a:gd name="connsiteX3" fmla="*/ 134036 w 512409"/>
              <a:gd name="connsiteY3" fmla="*/ 1450428 h 1450428"/>
              <a:gd name="connsiteX4" fmla="*/ 134036 w 512409"/>
              <a:gd name="connsiteY4" fmla="*/ 1450428 h 1450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409" h="1450428">
                <a:moveTo>
                  <a:pt x="512409" y="0"/>
                </a:moveTo>
                <a:cubicBezTo>
                  <a:pt x="294319" y="244365"/>
                  <a:pt x="76229" y="488731"/>
                  <a:pt x="13167" y="730469"/>
                </a:cubicBezTo>
                <a:cubicBezTo>
                  <a:pt x="-49895" y="972207"/>
                  <a:pt x="134036" y="1450428"/>
                  <a:pt x="134036" y="1450428"/>
                </a:cubicBezTo>
                <a:lnTo>
                  <a:pt x="134036" y="1450428"/>
                </a:lnTo>
                <a:lnTo>
                  <a:pt x="134036" y="1450428"/>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3" name="TextBox 192">
                <a:extLst>
                  <a:ext uri="{FF2B5EF4-FFF2-40B4-BE49-F238E27FC236}">
                    <a16:creationId xmlns:a16="http://schemas.microsoft.com/office/drawing/2014/main" id="{5486AAD6-42CE-FB47-A68E-843AB46FCA66}"/>
                  </a:ext>
                </a:extLst>
              </p:cNvPr>
              <p:cNvSpPr txBox="1"/>
              <p:nvPr/>
            </p:nvSpPr>
            <p:spPr>
              <a:xfrm>
                <a:off x="1028766" y="6013078"/>
                <a:ext cx="1109313"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b="0" i="1" smtClean="0">
                                  <a:latin typeface="Cambria Math" panose="02040503050406030204" pitchFamily="18" charset="0"/>
                                </a:rPr>
                                <m:t>𝑏</m:t>
                              </m:r>
                            </m:e>
                          </m:d>
                        </m:e>
                        <m:sub>
                          <m:r>
                            <a:rPr lang="de-DE" sz="1050" b="0" i="1" smtClean="0">
                              <a:latin typeface="Cambria Math" panose="02040503050406030204" pitchFamily="18" charset="0"/>
                            </a:rPr>
                            <m:t>0</m:t>
                          </m:r>
                        </m:sub>
                      </m:sSub>
                    </m:oMath>
                  </m:oMathPara>
                </a14:m>
                <a:endParaRPr lang="en-GB" sz="1050" baseline="-25000" dirty="0"/>
              </a:p>
            </p:txBody>
          </p:sp>
        </mc:Choice>
        <mc:Fallback xmlns="">
          <p:sp>
            <p:nvSpPr>
              <p:cNvPr id="193" name="TextBox 192">
                <a:extLst>
                  <a:ext uri="{FF2B5EF4-FFF2-40B4-BE49-F238E27FC236}">
                    <a16:creationId xmlns:a16="http://schemas.microsoft.com/office/drawing/2014/main" id="{5486AAD6-42CE-FB47-A68E-843AB46FCA66}"/>
                  </a:ext>
                </a:extLst>
              </p:cNvPr>
              <p:cNvSpPr txBox="1">
                <a:spLocks noRot="1" noChangeAspect="1" noMove="1" noResize="1" noEditPoints="1" noAdjustHandles="1" noChangeArrowheads="1" noChangeShapeType="1" noTextEdit="1"/>
              </p:cNvSpPr>
              <p:nvPr/>
            </p:nvSpPr>
            <p:spPr>
              <a:xfrm>
                <a:off x="1028766" y="6013078"/>
                <a:ext cx="1109313" cy="221986"/>
              </a:xfrm>
              <a:prstGeom prst="ellipse">
                <a:avLst/>
              </a:prstGeom>
              <a:blipFill>
                <a:blip r:embed="rId37"/>
                <a:stretch>
                  <a:fillRect/>
                </a:stretch>
              </a:blipFill>
              <a:ln>
                <a:solidFill>
                  <a:schemeClr val="tx1"/>
                </a:solidFill>
              </a:ln>
            </p:spPr>
            <p:txBody>
              <a:bodyPr/>
              <a:lstStyle/>
              <a:p>
                <a:r>
                  <a:rPr lang="en-GB">
                    <a:noFill/>
                  </a:rPr>
                  <a:t> </a:t>
                </a:r>
              </a:p>
            </p:txBody>
          </p:sp>
        </mc:Fallback>
      </mc:AlternateContent>
      <p:cxnSp>
        <p:nvCxnSpPr>
          <p:cNvPr id="194" name="Straight Connector 193">
            <a:extLst>
              <a:ext uri="{FF2B5EF4-FFF2-40B4-BE49-F238E27FC236}">
                <a16:creationId xmlns:a16="http://schemas.microsoft.com/office/drawing/2014/main" id="{83FA6FF1-81BF-FA41-B032-2D7E76ABF465}"/>
              </a:ext>
            </a:extLst>
          </p:cNvPr>
          <p:cNvCxnSpPr>
            <a:cxnSpLocks/>
            <a:stCxn id="193" idx="0"/>
            <a:endCxn id="208" idx="2"/>
          </p:cNvCxnSpPr>
          <p:nvPr/>
        </p:nvCxnSpPr>
        <p:spPr>
          <a:xfrm flipV="1">
            <a:off x="1583423" y="5852651"/>
            <a:ext cx="856" cy="1604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8827FE9A-60CB-5C46-9B73-A77B2EECDA43}"/>
              </a:ext>
            </a:extLst>
          </p:cNvPr>
          <p:cNvCxnSpPr>
            <a:cxnSpLocks/>
            <a:stCxn id="198" idx="0"/>
            <a:endCxn id="203" idx="2"/>
          </p:cNvCxnSpPr>
          <p:nvPr/>
        </p:nvCxnSpPr>
        <p:spPr>
          <a:xfrm flipH="1" flipV="1">
            <a:off x="2645706" y="5851445"/>
            <a:ext cx="1" cy="158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BE0E3FD9-27B9-6643-8981-2481C944865F}"/>
              </a:ext>
            </a:extLst>
          </p:cNvPr>
          <p:cNvCxnSpPr>
            <a:cxnSpLocks/>
            <a:stCxn id="203" idx="0"/>
            <a:endCxn id="197" idx="4"/>
          </p:cNvCxnSpPr>
          <p:nvPr/>
        </p:nvCxnSpPr>
        <p:spPr>
          <a:xfrm flipH="1" flipV="1">
            <a:off x="2645107" y="5523016"/>
            <a:ext cx="599" cy="231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7" name="TextBox 196">
                <a:extLst>
                  <a:ext uri="{FF2B5EF4-FFF2-40B4-BE49-F238E27FC236}">
                    <a16:creationId xmlns:a16="http://schemas.microsoft.com/office/drawing/2014/main" id="{611143D7-78E8-584C-961D-2DE4F72DDAED}"/>
                  </a:ext>
                </a:extLst>
              </p:cNvPr>
              <p:cNvSpPr txBox="1"/>
              <p:nvPr/>
            </p:nvSpPr>
            <p:spPr>
              <a:xfrm>
                <a:off x="2014019" y="5295800"/>
                <a:ext cx="1262176" cy="22721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b="0" i="1" smtClean="0">
                                  <a:latin typeface="Cambria Math" panose="02040503050406030204" pitchFamily="18" charset="0"/>
                                </a:rPr>
                                <m:t>𝑏</m:t>
                              </m:r>
                              <m:r>
                                <a:rPr lang="de-DE" sz="1050" i="1">
                                  <a:latin typeface="Cambria Math" panose="02040503050406030204" pitchFamily="18" charset="0"/>
                                </a:rPr>
                                <m:t>,</m:t>
                              </m:r>
                              <m:r>
                                <a:rPr lang="de-DE" sz="1050" b="0" i="1" smtClean="0">
                                  <a:latin typeface="Cambria Math" panose="02040503050406030204" pitchFamily="18" charset="0"/>
                                </a:rPr>
                                <m:t>𝑚</m:t>
                              </m:r>
                            </m:e>
                          </m:d>
                        </m:e>
                        <m:sub>
                          <m:r>
                            <a:rPr lang="de-DE" sz="1050" b="0" i="1" smtClean="0">
                              <a:latin typeface="Cambria Math" panose="02040503050406030204" pitchFamily="18" charset="0"/>
                            </a:rPr>
                            <m:t>0</m:t>
                          </m:r>
                        </m:sub>
                      </m:sSub>
                    </m:oMath>
                  </m:oMathPara>
                </a14:m>
                <a:endParaRPr lang="en-GB" sz="1050" dirty="0"/>
              </a:p>
            </p:txBody>
          </p:sp>
        </mc:Choice>
        <mc:Fallback xmlns="">
          <p:sp>
            <p:nvSpPr>
              <p:cNvPr id="197" name="TextBox 196">
                <a:extLst>
                  <a:ext uri="{FF2B5EF4-FFF2-40B4-BE49-F238E27FC236}">
                    <a16:creationId xmlns:a16="http://schemas.microsoft.com/office/drawing/2014/main" id="{611143D7-78E8-584C-961D-2DE4F72DDAED}"/>
                  </a:ext>
                </a:extLst>
              </p:cNvPr>
              <p:cNvSpPr txBox="1">
                <a:spLocks noRot="1" noChangeAspect="1" noMove="1" noResize="1" noEditPoints="1" noAdjustHandles="1" noChangeArrowheads="1" noChangeShapeType="1" noTextEdit="1"/>
              </p:cNvSpPr>
              <p:nvPr/>
            </p:nvSpPr>
            <p:spPr>
              <a:xfrm>
                <a:off x="2014019" y="5295800"/>
                <a:ext cx="1262176" cy="227216"/>
              </a:xfrm>
              <a:prstGeom prst="ellipse">
                <a:avLst/>
              </a:prstGeom>
              <a:blipFill>
                <a:blip r:embed="rId3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A323FA09-4EF6-964B-942E-E16B830AB5A9}"/>
                  </a:ext>
                </a:extLst>
              </p:cNvPr>
              <p:cNvSpPr txBox="1"/>
              <p:nvPr/>
            </p:nvSpPr>
            <p:spPr>
              <a:xfrm>
                <a:off x="2167757" y="6010365"/>
                <a:ext cx="955899"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b="0" i="1" smtClean="0">
                                  <a:latin typeface="Cambria Math" panose="02040503050406030204" pitchFamily="18" charset="0"/>
                                </a:rPr>
                                <m:t>𝑏</m:t>
                              </m:r>
                            </m:e>
                          </m:d>
                        </m:e>
                        <m:sub>
                          <m:r>
                            <a:rPr lang="de-DE" sz="1050" b="0" i="1" smtClean="0">
                              <a:latin typeface="Cambria Math" panose="02040503050406030204" pitchFamily="18" charset="0"/>
                            </a:rPr>
                            <m:t>0</m:t>
                          </m:r>
                        </m:sub>
                      </m:sSub>
                    </m:oMath>
                  </m:oMathPara>
                </a14:m>
                <a:endParaRPr lang="en-GB" sz="1050" baseline="-25000" dirty="0"/>
              </a:p>
            </p:txBody>
          </p:sp>
        </mc:Choice>
        <mc:Fallback xmlns="">
          <p:sp>
            <p:nvSpPr>
              <p:cNvPr id="198" name="TextBox 197">
                <a:extLst>
                  <a:ext uri="{FF2B5EF4-FFF2-40B4-BE49-F238E27FC236}">
                    <a16:creationId xmlns:a16="http://schemas.microsoft.com/office/drawing/2014/main" id="{A323FA09-4EF6-964B-942E-E16B830AB5A9}"/>
                  </a:ext>
                </a:extLst>
              </p:cNvPr>
              <p:cNvSpPr txBox="1">
                <a:spLocks noRot="1" noChangeAspect="1" noMove="1" noResize="1" noEditPoints="1" noAdjustHandles="1" noChangeArrowheads="1" noChangeShapeType="1" noTextEdit="1"/>
              </p:cNvSpPr>
              <p:nvPr/>
            </p:nvSpPr>
            <p:spPr>
              <a:xfrm>
                <a:off x="2167757" y="6010365"/>
                <a:ext cx="955899" cy="221986"/>
              </a:xfrm>
              <a:prstGeom prst="ellipse">
                <a:avLst/>
              </a:prstGeom>
              <a:blipFill>
                <a:blip r:embed="rId39"/>
                <a:stretch>
                  <a:fillRect/>
                </a:stretch>
              </a:blipFill>
              <a:ln>
                <a:solidFill>
                  <a:schemeClr val="tx1"/>
                </a:solidFill>
              </a:ln>
            </p:spPr>
            <p:txBody>
              <a:bodyPr/>
              <a:lstStyle/>
              <a:p>
                <a:r>
                  <a:rPr lang="en-GB">
                    <a:noFill/>
                  </a:rPr>
                  <a:t> </a:t>
                </a:r>
              </a:p>
            </p:txBody>
          </p:sp>
        </mc:Fallback>
      </mc:AlternateContent>
      <p:cxnSp>
        <p:nvCxnSpPr>
          <p:cNvPr id="199" name="Straight Connector 198">
            <a:extLst>
              <a:ext uri="{FF2B5EF4-FFF2-40B4-BE49-F238E27FC236}">
                <a16:creationId xmlns:a16="http://schemas.microsoft.com/office/drawing/2014/main" id="{A885503A-9E4B-E144-B399-8670B5975CFD}"/>
              </a:ext>
            </a:extLst>
          </p:cNvPr>
          <p:cNvCxnSpPr>
            <a:cxnSpLocks/>
            <a:stCxn id="208" idx="2"/>
            <a:endCxn id="198" idx="0"/>
          </p:cNvCxnSpPr>
          <p:nvPr/>
        </p:nvCxnSpPr>
        <p:spPr>
          <a:xfrm>
            <a:off x="1584279" y="5852651"/>
            <a:ext cx="1061428" cy="1577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0" name="Group 199">
            <a:extLst>
              <a:ext uri="{FF2B5EF4-FFF2-40B4-BE49-F238E27FC236}">
                <a16:creationId xmlns:a16="http://schemas.microsoft.com/office/drawing/2014/main" id="{46D4C65A-AF86-F34A-BF2F-2B25672F7FDB}"/>
              </a:ext>
            </a:extLst>
          </p:cNvPr>
          <p:cNvGrpSpPr/>
          <p:nvPr/>
        </p:nvGrpSpPr>
        <p:grpSpPr>
          <a:xfrm>
            <a:off x="2580729" y="5678825"/>
            <a:ext cx="316593" cy="204137"/>
            <a:chOff x="5481117" y="2316663"/>
            <a:chExt cx="541795" cy="304368"/>
          </a:xfrm>
        </p:grpSpPr>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BC1BF533-8B27-3340-B509-C68D6375FD64}"/>
                    </a:ext>
                  </a:extLst>
                </p:cNvPr>
                <p:cNvSpPr txBox="1"/>
                <p:nvPr/>
              </p:nvSpPr>
              <p:spPr>
                <a:xfrm>
                  <a:off x="5733850" y="2316663"/>
                  <a:ext cx="289062" cy="2395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0</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89" name="TextBox 88">
                  <a:extLst>
                    <a:ext uri="{FF2B5EF4-FFF2-40B4-BE49-F238E27FC236}">
                      <a16:creationId xmlns:a16="http://schemas.microsoft.com/office/drawing/2014/main" id="{F6F2347C-2FD1-DD4E-BCA4-9B1ED87893A1}"/>
                    </a:ext>
                  </a:extLst>
                </p:cNvPr>
                <p:cNvSpPr txBox="1">
                  <a:spLocks noRot="1" noChangeAspect="1" noMove="1" noResize="1" noEditPoints="1" noAdjustHandles="1" noChangeArrowheads="1" noChangeShapeType="1" noTextEdit="1"/>
                </p:cNvSpPr>
                <p:nvPr/>
              </p:nvSpPr>
              <p:spPr>
                <a:xfrm>
                  <a:off x="5733850" y="2316663"/>
                  <a:ext cx="289062" cy="239574"/>
                </a:xfrm>
                <a:prstGeom prst="rect">
                  <a:avLst/>
                </a:prstGeom>
                <a:blipFill>
                  <a:blip r:embed="rId8"/>
                  <a:stretch>
                    <a:fillRect l="-13333" b="-23077"/>
                  </a:stretch>
                </a:blipFill>
              </p:spPr>
              <p:txBody>
                <a:bodyPr/>
                <a:lstStyle/>
                <a:p>
                  <a:r>
                    <a:rPr lang="en-GB">
                      <a:noFill/>
                    </a:rPr>
                    <a:t> </a:t>
                  </a:r>
                </a:p>
              </p:txBody>
            </p:sp>
          </mc:Fallback>
        </mc:AlternateContent>
        <p:sp>
          <p:nvSpPr>
            <p:cNvPr id="202" name="Rectangle 201">
              <a:extLst>
                <a:ext uri="{FF2B5EF4-FFF2-40B4-BE49-F238E27FC236}">
                  <a16:creationId xmlns:a16="http://schemas.microsoft.com/office/drawing/2014/main" id="{5C028BC9-6612-8846-8A56-3540E4A79C53}"/>
                </a:ext>
              </a:extLst>
            </p:cNvPr>
            <p:cNvSpPr/>
            <p:nvPr/>
          </p:nvSpPr>
          <p:spPr>
            <a:xfrm>
              <a:off x="5481117" y="239123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03" name="Rectangle 202">
              <a:extLst>
                <a:ext uri="{FF2B5EF4-FFF2-40B4-BE49-F238E27FC236}">
                  <a16:creationId xmlns:a16="http://schemas.microsoft.com/office/drawing/2014/main" id="{CAD30D19-8C56-354C-890B-DACDAC7697D8}"/>
                </a:ext>
              </a:extLst>
            </p:cNvPr>
            <p:cNvSpPr/>
            <p:nvPr/>
          </p:nvSpPr>
          <p:spPr>
            <a:xfrm>
              <a:off x="5520314" y="243003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04" name="Rectangle 203">
              <a:extLst>
                <a:ext uri="{FF2B5EF4-FFF2-40B4-BE49-F238E27FC236}">
                  <a16:creationId xmlns:a16="http://schemas.microsoft.com/office/drawing/2014/main" id="{BA214D16-1249-AE40-9E7E-780FFF4529A2}"/>
                </a:ext>
              </a:extLst>
            </p:cNvPr>
            <p:cNvSpPr/>
            <p:nvPr/>
          </p:nvSpPr>
          <p:spPr>
            <a:xfrm>
              <a:off x="5562951" y="247703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205" name="Group 204">
            <a:extLst>
              <a:ext uri="{FF2B5EF4-FFF2-40B4-BE49-F238E27FC236}">
                <a16:creationId xmlns:a16="http://schemas.microsoft.com/office/drawing/2014/main" id="{B0C62754-B30F-4746-BDD5-7A06BB726A80}"/>
              </a:ext>
            </a:extLst>
          </p:cNvPr>
          <p:cNvGrpSpPr/>
          <p:nvPr/>
        </p:nvGrpSpPr>
        <p:grpSpPr>
          <a:xfrm>
            <a:off x="1517134" y="5681986"/>
            <a:ext cx="300970" cy="200367"/>
            <a:chOff x="3660955" y="2321376"/>
            <a:chExt cx="515059" cy="298747"/>
          </a:xfrm>
        </p:grpSpPr>
        <mc:AlternateContent xmlns:mc="http://schemas.openxmlformats.org/markup-compatibility/2006" xmlns:a14="http://schemas.microsoft.com/office/drawing/2010/main">
          <mc:Choice Requires="a14">
            <p:sp>
              <p:nvSpPr>
                <p:cNvPr id="206" name="TextBox 205">
                  <a:extLst>
                    <a:ext uri="{FF2B5EF4-FFF2-40B4-BE49-F238E27FC236}">
                      <a16:creationId xmlns:a16="http://schemas.microsoft.com/office/drawing/2014/main" id="{01F1398B-D47E-FB44-8D32-C0EAD95FCB90}"/>
                    </a:ext>
                  </a:extLst>
                </p:cNvPr>
                <p:cNvSpPr txBox="1"/>
                <p:nvPr/>
              </p:nvSpPr>
              <p:spPr>
                <a:xfrm>
                  <a:off x="3886951" y="2321376"/>
                  <a:ext cx="289063" cy="2383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0</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85" name="TextBox 84">
                  <a:extLst>
                    <a:ext uri="{FF2B5EF4-FFF2-40B4-BE49-F238E27FC236}">
                      <a16:creationId xmlns:a16="http://schemas.microsoft.com/office/drawing/2014/main" id="{52E956D5-E255-1343-895D-DCF9740E6A26}"/>
                    </a:ext>
                  </a:extLst>
                </p:cNvPr>
                <p:cNvSpPr txBox="1">
                  <a:spLocks noRot="1" noChangeAspect="1" noMove="1" noResize="1" noEditPoints="1" noAdjustHandles="1" noChangeArrowheads="1" noChangeShapeType="1" noTextEdit="1"/>
                </p:cNvSpPr>
                <p:nvPr/>
              </p:nvSpPr>
              <p:spPr>
                <a:xfrm>
                  <a:off x="3886951" y="2321376"/>
                  <a:ext cx="289063" cy="238367"/>
                </a:xfrm>
                <a:prstGeom prst="rect">
                  <a:avLst/>
                </a:prstGeom>
                <a:blipFill>
                  <a:blip r:embed="rId9"/>
                  <a:stretch>
                    <a:fillRect l="-13333" b="-14286"/>
                  </a:stretch>
                </a:blipFill>
              </p:spPr>
              <p:txBody>
                <a:bodyPr/>
                <a:lstStyle/>
                <a:p>
                  <a:r>
                    <a:rPr lang="en-GB">
                      <a:noFill/>
                    </a:rPr>
                    <a:t> </a:t>
                  </a:r>
                </a:p>
              </p:txBody>
            </p:sp>
          </mc:Fallback>
        </mc:AlternateContent>
        <p:sp>
          <p:nvSpPr>
            <p:cNvPr id="207" name="Rectangle 206">
              <a:extLst>
                <a:ext uri="{FF2B5EF4-FFF2-40B4-BE49-F238E27FC236}">
                  <a16:creationId xmlns:a16="http://schemas.microsoft.com/office/drawing/2014/main" id="{15111666-2AC0-874D-85AC-5D8F9B750BAB}"/>
                </a:ext>
              </a:extLst>
            </p:cNvPr>
            <p:cNvSpPr/>
            <p:nvPr/>
          </p:nvSpPr>
          <p:spPr>
            <a:xfrm>
              <a:off x="3660955" y="2385922"/>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08" name="Rectangle 207">
              <a:extLst>
                <a:ext uri="{FF2B5EF4-FFF2-40B4-BE49-F238E27FC236}">
                  <a16:creationId xmlns:a16="http://schemas.microsoft.com/office/drawing/2014/main" id="{116CB346-0F07-044C-A0D4-0DD478C6FD33}"/>
                </a:ext>
              </a:extLst>
            </p:cNvPr>
            <p:cNvSpPr/>
            <p:nvPr/>
          </p:nvSpPr>
          <p:spPr>
            <a:xfrm>
              <a:off x="3702062" y="2428237"/>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09" name="Rectangle 208">
              <a:extLst>
                <a:ext uri="{FF2B5EF4-FFF2-40B4-BE49-F238E27FC236}">
                  <a16:creationId xmlns:a16="http://schemas.microsoft.com/office/drawing/2014/main" id="{B4C9E996-ACA4-3444-8A9E-22EB03C74438}"/>
                </a:ext>
              </a:extLst>
            </p:cNvPr>
            <p:cNvSpPr/>
            <p:nvPr/>
          </p:nvSpPr>
          <p:spPr>
            <a:xfrm>
              <a:off x="3736941" y="247252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cxnSp>
        <p:nvCxnSpPr>
          <p:cNvPr id="210" name="Straight Connector 209">
            <a:extLst>
              <a:ext uri="{FF2B5EF4-FFF2-40B4-BE49-F238E27FC236}">
                <a16:creationId xmlns:a16="http://schemas.microsoft.com/office/drawing/2014/main" id="{50085A11-B1FF-9D43-97C8-9728D6F34385}"/>
              </a:ext>
            </a:extLst>
          </p:cNvPr>
          <p:cNvCxnSpPr>
            <a:cxnSpLocks/>
            <a:stCxn id="198" idx="6"/>
            <a:endCxn id="214" idx="2"/>
          </p:cNvCxnSpPr>
          <p:nvPr/>
        </p:nvCxnSpPr>
        <p:spPr>
          <a:xfrm flipV="1">
            <a:off x="3123656" y="5276168"/>
            <a:ext cx="395785" cy="845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9DF8A4A6-32A9-C446-AC51-BC8482988DD1}"/>
              </a:ext>
            </a:extLst>
          </p:cNvPr>
          <p:cNvGrpSpPr/>
          <p:nvPr/>
        </p:nvGrpSpPr>
        <p:grpSpPr>
          <a:xfrm>
            <a:off x="3448491" y="4945519"/>
            <a:ext cx="178745" cy="355205"/>
            <a:chOff x="4651584" y="4011645"/>
            <a:chExt cx="305892" cy="529611"/>
          </a:xfrm>
        </p:grpSpPr>
        <mc:AlternateContent xmlns:mc="http://schemas.openxmlformats.org/markup-compatibility/2006" xmlns:a14="http://schemas.microsoft.com/office/drawing/2010/main">
          <mc:Choice Requires="a14">
            <p:sp>
              <p:nvSpPr>
                <p:cNvPr id="212" name="TextBox 211">
                  <a:extLst>
                    <a:ext uri="{FF2B5EF4-FFF2-40B4-BE49-F238E27FC236}">
                      <a16:creationId xmlns:a16="http://schemas.microsoft.com/office/drawing/2014/main" id="{2A0B4762-03FD-5443-A9E4-085570EC3A15}"/>
                    </a:ext>
                  </a:extLst>
                </p:cNvPr>
                <p:cNvSpPr txBox="1"/>
                <p:nvPr/>
              </p:nvSpPr>
              <p:spPr>
                <a:xfrm>
                  <a:off x="4651584" y="4011645"/>
                  <a:ext cx="305892" cy="2337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de-DE" sz="1050" b="0" i="1" smtClean="0">
                                <a:latin typeface="Cambria Math" panose="02040503050406030204" pitchFamily="18" charset="0"/>
                              </a:rPr>
                              <m:t>𝑔</m:t>
                            </m:r>
                          </m:e>
                          <m:sup>
                            <m:r>
                              <a:rPr lang="de-DE" sz="1050" b="0" i="1" smtClean="0">
                                <a:latin typeface="Cambria Math" panose="02040503050406030204" pitchFamily="18" charset="0"/>
                              </a:rPr>
                              <m:t>𝐸</m:t>
                            </m:r>
                          </m:sup>
                        </m:sSup>
                      </m:oMath>
                    </m:oMathPara>
                  </a14:m>
                  <a:endParaRPr lang="en-GB" sz="1050" dirty="0"/>
                </a:p>
              </p:txBody>
            </p:sp>
          </mc:Choice>
          <mc:Fallback xmlns="">
            <p:sp>
              <p:nvSpPr>
                <p:cNvPr id="54" name="TextBox 53">
                  <a:extLst>
                    <a:ext uri="{FF2B5EF4-FFF2-40B4-BE49-F238E27FC236}">
                      <a16:creationId xmlns:a16="http://schemas.microsoft.com/office/drawing/2014/main" id="{084AD4A0-FEB8-1749-88D3-9B27D41D782C}"/>
                    </a:ext>
                  </a:extLst>
                </p:cNvPr>
                <p:cNvSpPr txBox="1">
                  <a:spLocks noRot="1" noChangeAspect="1" noMove="1" noResize="1" noEditPoints="1" noAdjustHandles="1" noChangeArrowheads="1" noChangeShapeType="1" noTextEdit="1"/>
                </p:cNvSpPr>
                <p:nvPr/>
              </p:nvSpPr>
              <p:spPr>
                <a:xfrm>
                  <a:off x="4651584" y="4011645"/>
                  <a:ext cx="305892" cy="233729"/>
                </a:xfrm>
                <a:prstGeom prst="rect">
                  <a:avLst/>
                </a:prstGeom>
                <a:blipFill>
                  <a:blip r:embed="rId17"/>
                  <a:stretch>
                    <a:fillRect l="-13333" r="-6667" b="-23077"/>
                  </a:stretch>
                </a:blipFill>
              </p:spPr>
              <p:txBody>
                <a:bodyPr/>
                <a:lstStyle/>
                <a:p>
                  <a:r>
                    <a:rPr lang="en-GB">
                      <a:noFill/>
                    </a:rPr>
                    <a:t> </a:t>
                  </a:r>
                </a:p>
              </p:txBody>
            </p:sp>
          </mc:Fallback>
        </mc:AlternateContent>
        <p:sp>
          <p:nvSpPr>
            <p:cNvPr id="213" name="Rectangle 212">
              <a:extLst>
                <a:ext uri="{FF2B5EF4-FFF2-40B4-BE49-F238E27FC236}">
                  <a16:creationId xmlns:a16="http://schemas.microsoft.com/office/drawing/2014/main" id="{9BCE74B4-39F1-DA44-9844-4AC91D235977}"/>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14" name="Rectangle 213">
              <a:extLst>
                <a:ext uri="{FF2B5EF4-FFF2-40B4-BE49-F238E27FC236}">
                  <a16:creationId xmlns:a16="http://schemas.microsoft.com/office/drawing/2014/main" id="{97AAAA59-80D7-9B45-93D3-169E7926967F}"/>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15" name="Rectangle 214">
              <a:extLst>
                <a:ext uri="{FF2B5EF4-FFF2-40B4-BE49-F238E27FC236}">
                  <a16:creationId xmlns:a16="http://schemas.microsoft.com/office/drawing/2014/main" id="{BC2F1425-5464-7E4A-A304-7FD8DFDCA17A}"/>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mc:AlternateContent xmlns:mc="http://schemas.openxmlformats.org/markup-compatibility/2006" xmlns:a14="http://schemas.microsoft.com/office/drawing/2010/main">
        <mc:Choice Requires="a14">
          <p:sp>
            <p:nvSpPr>
              <p:cNvPr id="216" name="TextBox 215">
                <a:extLst>
                  <a:ext uri="{FF2B5EF4-FFF2-40B4-BE49-F238E27FC236}">
                    <a16:creationId xmlns:a16="http://schemas.microsoft.com/office/drawing/2014/main" id="{ADAD60D2-CD08-5F40-92EA-1D8AA7F752BF}"/>
                  </a:ext>
                </a:extLst>
              </p:cNvPr>
              <p:cNvSpPr txBox="1"/>
              <p:nvPr/>
            </p:nvSpPr>
            <p:spPr>
              <a:xfrm>
                <a:off x="3584514" y="6013078"/>
                <a:ext cx="1109312"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b="0" i="1" smtClean="0">
                                  <a:latin typeface="Cambria Math" panose="02040503050406030204" pitchFamily="18" charset="0"/>
                                </a:rPr>
                                <m:t>𝑏</m:t>
                              </m:r>
                            </m:e>
                          </m:d>
                        </m:e>
                        <m:sub>
                          <m:r>
                            <a:rPr lang="de-DE" sz="1050" b="0" i="1" smtClean="0">
                              <a:latin typeface="Cambria Math" panose="02040503050406030204" pitchFamily="18" charset="0"/>
                            </a:rPr>
                            <m:t>1</m:t>
                          </m:r>
                        </m:sub>
                      </m:sSub>
                    </m:oMath>
                  </m:oMathPara>
                </a14:m>
                <a:endParaRPr lang="en-GB" sz="1050" baseline="-25000" dirty="0"/>
              </a:p>
            </p:txBody>
          </p:sp>
        </mc:Choice>
        <mc:Fallback xmlns="">
          <p:sp>
            <p:nvSpPr>
              <p:cNvPr id="216" name="TextBox 215">
                <a:extLst>
                  <a:ext uri="{FF2B5EF4-FFF2-40B4-BE49-F238E27FC236}">
                    <a16:creationId xmlns:a16="http://schemas.microsoft.com/office/drawing/2014/main" id="{ADAD60D2-CD08-5F40-92EA-1D8AA7F752BF}"/>
                  </a:ext>
                </a:extLst>
              </p:cNvPr>
              <p:cNvSpPr txBox="1">
                <a:spLocks noRot="1" noChangeAspect="1" noMove="1" noResize="1" noEditPoints="1" noAdjustHandles="1" noChangeArrowheads="1" noChangeShapeType="1" noTextEdit="1"/>
              </p:cNvSpPr>
              <p:nvPr/>
            </p:nvSpPr>
            <p:spPr>
              <a:xfrm>
                <a:off x="3584514" y="6013078"/>
                <a:ext cx="1109312" cy="221986"/>
              </a:xfrm>
              <a:prstGeom prst="ellipse">
                <a:avLst/>
              </a:prstGeom>
              <a:blipFill>
                <a:blip r:embed="rId40"/>
                <a:stretch>
                  <a:fillRect/>
                </a:stretch>
              </a:blipFill>
              <a:ln>
                <a:solidFill>
                  <a:schemeClr val="tx1"/>
                </a:solidFill>
              </a:ln>
            </p:spPr>
            <p:txBody>
              <a:bodyPr/>
              <a:lstStyle/>
              <a:p>
                <a:r>
                  <a:rPr lang="en-GB">
                    <a:noFill/>
                  </a:rPr>
                  <a:t> </a:t>
                </a:r>
              </a:p>
            </p:txBody>
          </p:sp>
        </mc:Fallback>
      </mc:AlternateContent>
      <p:cxnSp>
        <p:nvCxnSpPr>
          <p:cNvPr id="217" name="Straight Connector 216">
            <a:extLst>
              <a:ext uri="{FF2B5EF4-FFF2-40B4-BE49-F238E27FC236}">
                <a16:creationId xmlns:a16="http://schemas.microsoft.com/office/drawing/2014/main" id="{5B0081C1-8D5C-0D45-85A0-27947FD8BB49}"/>
              </a:ext>
            </a:extLst>
          </p:cNvPr>
          <p:cNvCxnSpPr>
            <a:cxnSpLocks/>
            <a:stCxn id="216" idx="0"/>
            <a:endCxn id="231" idx="2"/>
          </p:cNvCxnSpPr>
          <p:nvPr/>
        </p:nvCxnSpPr>
        <p:spPr>
          <a:xfrm flipV="1">
            <a:off x="4139170" y="5852651"/>
            <a:ext cx="858" cy="1604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83FD3230-F19B-A94A-9C6F-A6C0AC5953D2}"/>
              </a:ext>
            </a:extLst>
          </p:cNvPr>
          <p:cNvCxnSpPr>
            <a:cxnSpLocks/>
            <a:stCxn id="221" idx="0"/>
            <a:endCxn id="226" idx="2"/>
          </p:cNvCxnSpPr>
          <p:nvPr/>
        </p:nvCxnSpPr>
        <p:spPr>
          <a:xfrm flipV="1">
            <a:off x="5201455" y="5851443"/>
            <a:ext cx="0" cy="158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692A2588-9401-0A40-B803-65631BEF1955}"/>
              </a:ext>
            </a:extLst>
          </p:cNvPr>
          <p:cNvCxnSpPr>
            <a:cxnSpLocks/>
            <a:stCxn id="226" idx="0"/>
            <a:endCxn id="220" idx="4"/>
          </p:cNvCxnSpPr>
          <p:nvPr/>
        </p:nvCxnSpPr>
        <p:spPr>
          <a:xfrm flipH="1" flipV="1">
            <a:off x="5200856" y="5523016"/>
            <a:ext cx="599" cy="231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0" name="TextBox 219">
                <a:extLst>
                  <a:ext uri="{FF2B5EF4-FFF2-40B4-BE49-F238E27FC236}">
                    <a16:creationId xmlns:a16="http://schemas.microsoft.com/office/drawing/2014/main" id="{ED697B6A-48E8-024F-8255-C3A95B948063}"/>
                  </a:ext>
                </a:extLst>
              </p:cNvPr>
              <p:cNvSpPr txBox="1"/>
              <p:nvPr/>
            </p:nvSpPr>
            <p:spPr>
              <a:xfrm>
                <a:off x="4569768" y="5295800"/>
                <a:ext cx="1262176" cy="22721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b="0" i="1" smtClean="0">
                                  <a:latin typeface="Cambria Math" panose="02040503050406030204" pitchFamily="18" charset="0"/>
                                </a:rPr>
                                <m:t>𝑏</m:t>
                              </m:r>
                              <m:r>
                                <a:rPr lang="de-DE" sz="1050" i="1">
                                  <a:latin typeface="Cambria Math" panose="02040503050406030204" pitchFamily="18" charset="0"/>
                                </a:rPr>
                                <m:t>,</m:t>
                              </m:r>
                              <m:r>
                                <a:rPr lang="de-DE" sz="1050" b="0" i="1" smtClean="0">
                                  <a:latin typeface="Cambria Math" panose="02040503050406030204" pitchFamily="18" charset="0"/>
                                </a:rPr>
                                <m:t>𝑚</m:t>
                              </m:r>
                            </m:e>
                          </m:d>
                        </m:e>
                        <m:sub>
                          <m:r>
                            <a:rPr lang="de-DE" sz="1050" b="0" i="1" smtClean="0">
                              <a:latin typeface="Cambria Math" panose="02040503050406030204" pitchFamily="18" charset="0"/>
                            </a:rPr>
                            <m:t>1</m:t>
                          </m:r>
                        </m:sub>
                      </m:sSub>
                    </m:oMath>
                  </m:oMathPara>
                </a14:m>
                <a:endParaRPr lang="en-GB" sz="1050" dirty="0"/>
              </a:p>
            </p:txBody>
          </p:sp>
        </mc:Choice>
        <mc:Fallback xmlns="">
          <p:sp>
            <p:nvSpPr>
              <p:cNvPr id="220" name="TextBox 219">
                <a:extLst>
                  <a:ext uri="{FF2B5EF4-FFF2-40B4-BE49-F238E27FC236}">
                    <a16:creationId xmlns:a16="http://schemas.microsoft.com/office/drawing/2014/main" id="{ED697B6A-48E8-024F-8255-C3A95B948063}"/>
                  </a:ext>
                </a:extLst>
              </p:cNvPr>
              <p:cNvSpPr txBox="1">
                <a:spLocks noRot="1" noChangeAspect="1" noMove="1" noResize="1" noEditPoints="1" noAdjustHandles="1" noChangeArrowheads="1" noChangeShapeType="1" noTextEdit="1"/>
              </p:cNvSpPr>
              <p:nvPr/>
            </p:nvSpPr>
            <p:spPr>
              <a:xfrm>
                <a:off x="4569768" y="5295800"/>
                <a:ext cx="1262176" cy="227216"/>
              </a:xfrm>
              <a:prstGeom prst="ellipse">
                <a:avLst/>
              </a:prstGeom>
              <a:blipFill>
                <a:blip r:embed="rId4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258502A7-4E22-EF4D-9CF9-24F92B62DBCF}"/>
                  </a:ext>
                </a:extLst>
              </p:cNvPr>
              <p:cNvSpPr txBox="1"/>
              <p:nvPr/>
            </p:nvSpPr>
            <p:spPr>
              <a:xfrm>
                <a:off x="4723505" y="6010365"/>
                <a:ext cx="955899"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b="0" i="1" smtClean="0">
                                  <a:latin typeface="Cambria Math" panose="02040503050406030204" pitchFamily="18" charset="0"/>
                                </a:rPr>
                                <m:t>𝑏</m:t>
                              </m:r>
                            </m:e>
                          </m:d>
                        </m:e>
                        <m:sub>
                          <m:r>
                            <a:rPr lang="de-DE" sz="1050" b="0" i="1" smtClean="0">
                              <a:latin typeface="Cambria Math" panose="02040503050406030204" pitchFamily="18" charset="0"/>
                            </a:rPr>
                            <m:t>1</m:t>
                          </m:r>
                        </m:sub>
                      </m:sSub>
                    </m:oMath>
                  </m:oMathPara>
                </a14:m>
                <a:endParaRPr lang="en-GB" sz="1050" baseline="-25000" dirty="0"/>
              </a:p>
            </p:txBody>
          </p:sp>
        </mc:Choice>
        <mc:Fallback xmlns="">
          <p:sp>
            <p:nvSpPr>
              <p:cNvPr id="221" name="TextBox 220">
                <a:extLst>
                  <a:ext uri="{FF2B5EF4-FFF2-40B4-BE49-F238E27FC236}">
                    <a16:creationId xmlns:a16="http://schemas.microsoft.com/office/drawing/2014/main" id="{258502A7-4E22-EF4D-9CF9-24F92B62DBCF}"/>
                  </a:ext>
                </a:extLst>
              </p:cNvPr>
              <p:cNvSpPr txBox="1">
                <a:spLocks noRot="1" noChangeAspect="1" noMove="1" noResize="1" noEditPoints="1" noAdjustHandles="1" noChangeArrowheads="1" noChangeShapeType="1" noTextEdit="1"/>
              </p:cNvSpPr>
              <p:nvPr/>
            </p:nvSpPr>
            <p:spPr>
              <a:xfrm>
                <a:off x="4723505" y="6010365"/>
                <a:ext cx="955899" cy="221986"/>
              </a:xfrm>
              <a:prstGeom prst="ellipse">
                <a:avLst/>
              </a:prstGeom>
              <a:blipFill>
                <a:blip r:embed="rId42"/>
                <a:stretch>
                  <a:fillRect/>
                </a:stretch>
              </a:blipFill>
              <a:ln>
                <a:solidFill>
                  <a:schemeClr val="tx1"/>
                </a:solidFill>
              </a:ln>
            </p:spPr>
            <p:txBody>
              <a:bodyPr/>
              <a:lstStyle/>
              <a:p>
                <a:r>
                  <a:rPr lang="en-GB">
                    <a:noFill/>
                  </a:rPr>
                  <a:t> </a:t>
                </a:r>
              </a:p>
            </p:txBody>
          </p:sp>
        </mc:Fallback>
      </mc:AlternateContent>
      <p:cxnSp>
        <p:nvCxnSpPr>
          <p:cNvPr id="222" name="Straight Connector 221">
            <a:extLst>
              <a:ext uri="{FF2B5EF4-FFF2-40B4-BE49-F238E27FC236}">
                <a16:creationId xmlns:a16="http://schemas.microsoft.com/office/drawing/2014/main" id="{7DB1D4EE-CEE0-7A4C-8A4D-830953D33692}"/>
              </a:ext>
            </a:extLst>
          </p:cNvPr>
          <p:cNvCxnSpPr>
            <a:cxnSpLocks/>
            <a:stCxn id="231" idx="2"/>
            <a:endCxn id="221" idx="0"/>
          </p:cNvCxnSpPr>
          <p:nvPr/>
        </p:nvCxnSpPr>
        <p:spPr>
          <a:xfrm>
            <a:off x="4140028" y="5852651"/>
            <a:ext cx="1061427" cy="1577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3" name="Group 222">
            <a:extLst>
              <a:ext uri="{FF2B5EF4-FFF2-40B4-BE49-F238E27FC236}">
                <a16:creationId xmlns:a16="http://schemas.microsoft.com/office/drawing/2014/main" id="{3E6964E5-0E54-5749-A51C-AD61A6F8CC5B}"/>
              </a:ext>
            </a:extLst>
          </p:cNvPr>
          <p:cNvGrpSpPr/>
          <p:nvPr/>
        </p:nvGrpSpPr>
        <p:grpSpPr>
          <a:xfrm>
            <a:off x="5136479" y="5684603"/>
            <a:ext cx="328202" cy="198358"/>
            <a:chOff x="3231123" y="4642445"/>
            <a:chExt cx="561662" cy="295752"/>
          </a:xfrm>
        </p:grpSpPr>
        <mc:AlternateContent xmlns:mc="http://schemas.openxmlformats.org/markup-compatibility/2006" xmlns:a14="http://schemas.microsoft.com/office/drawing/2010/main">
          <mc:Choice Requires="a14">
            <p:sp>
              <p:nvSpPr>
                <p:cNvPr id="224" name="TextBox 223">
                  <a:extLst>
                    <a:ext uri="{FF2B5EF4-FFF2-40B4-BE49-F238E27FC236}">
                      <a16:creationId xmlns:a16="http://schemas.microsoft.com/office/drawing/2014/main" id="{C4EF0378-4896-B84D-BB9F-9DC8D45B69D9}"/>
                    </a:ext>
                  </a:extLst>
                </p:cNvPr>
                <p:cNvSpPr txBox="1"/>
                <p:nvPr/>
              </p:nvSpPr>
              <p:spPr>
                <a:xfrm>
                  <a:off x="3491245" y="4642445"/>
                  <a:ext cx="301540" cy="2449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1</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224" name="TextBox 223">
                  <a:extLst>
                    <a:ext uri="{FF2B5EF4-FFF2-40B4-BE49-F238E27FC236}">
                      <a16:creationId xmlns:a16="http://schemas.microsoft.com/office/drawing/2014/main" id="{C4EF0378-4896-B84D-BB9F-9DC8D45B69D9}"/>
                    </a:ext>
                  </a:extLst>
                </p:cNvPr>
                <p:cNvSpPr txBox="1">
                  <a:spLocks noRot="1" noChangeAspect="1" noMove="1" noResize="1" noEditPoints="1" noAdjustHandles="1" noChangeArrowheads="1" noChangeShapeType="1" noTextEdit="1"/>
                </p:cNvSpPr>
                <p:nvPr/>
              </p:nvSpPr>
              <p:spPr>
                <a:xfrm>
                  <a:off x="3491245" y="4642445"/>
                  <a:ext cx="301540" cy="244936"/>
                </a:xfrm>
                <a:prstGeom prst="rect">
                  <a:avLst/>
                </a:prstGeom>
                <a:blipFill>
                  <a:blip r:embed="rId43"/>
                  <a:stretch>
                    <a:fillRect l="-13333" t="-7143" r="-6667" b="-14286"/>
                  </a:stretch>
                </a:blipFill>
              </p:spPr>
              <p:txBody>
                <a:bodyPr/>
                <a:lstStyle/>
                <a:p>
                  <a:r>
                    <a:rPr lang="en-GB">
                      <a:noFill/>
                    </a:rPr>
                    <a:t> </a:t>
                  </a:r>
                </a:p>
              </p:txBody>
            </p:sp>
          </mc:Fallback>
        </mc:AlternateContent>
        <p:sp>
          <p:nvSpPr>
            <p:cNvPr id="225" name="Rectangle 224">
              <a:extLst>
                <a:ext uri="{FF2B5EF4-FFF2-40B4-BE49-F238E27FC236}">
                  <a16:creationId xmlns:a16="http://schemas.microsoft.com/office/drawing/2014/main" id="{4BCDD1F4-B1F9-164C-A25D-9C373566D6E6}"/>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26" name="Rectangle 225">
              <a:extLst>
                <a:ext uri="{FF2B5EF4-FFF2-40B4-BE49-F238E27FC236}">
                  <a16:creationId xmlns:a16="http://schemas.microsoft.com/office/drawing/2014/main" id="{37348140-73D8-724C-82A5-251ACF304980}"/>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27" name="Rectangle 226">
              <a:extLst>
                <a:ext uri="{FF2B5EF4-FFF2-40B4-BE49-F238E27FC236}">
                  <a16:creationId xmlns:a16="http://schemas.microsoft.com/office/drawing/2014/main" id="{E1BE4EFA-9574-6D4D-8EB0-BF3C8B221994}"/>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228" name="Group 227">
            <a:extLst>
              <a:ext uri="{FF2B5EF4-FFF2-40B4-BE49-F238E27FC236}">
                <a16:creationId xmlns:a16="http://schemas.microsoft.com/office/drawing/2014/main" id="{F348F28D-8EC3-6948-9404-EB02247C18EC}"/>
              </a:ext>
            </a:extLst>
          </p:cNvPr>
          <p:cNvGrpSpPr/>
          <p:nvPr/>
        </p:nvGrpSpPr>
        <p:grpSpPr>
          <a:xfrm>
            <a:off x="4072882" y="5681986"/>
            <a:ext cx="308261" cy="200367"/>
            <a:chOff x="1006826" y="4638542"/>
            <a:chExt cx="527537" cy="298747"/>
          </a:xfrm>
        </p:grpSpPr>
        <mc:AlternateContent xmlns:mc="http://schemas.openxmlformats.org/markup-compatibility/2006" xmlns:a14="http://schemas.microsoft.com/office/drawing/2010/main">
          <mc:Choice Requires="a14">
            <p:sp>
              <p:nvSpPr>
                <p:cNvPr id="229" name="TextBox 228">
                  <a:extLst>
                    <a:ext uri="{FF2B5EF4-FFF2-40B4-BE49-F238E27FC236}">
                      <a16:creationId xmlns:a16="http://schemas.microsoft.com/office/drawing/2014/main" id="{C7E3BB79-391E-904A-A218-89D05D94FD2B}"/>
                    </a:ext>
                  </a:extLst>
                </p:cNvPr>
                <p:cNvSpPr txBox="1"/>
                <p:nvPr/>
              </p:nvSpPr>
              <p:spPr>
                <a:xfrm>
                  <a:off x="1232823" y="4638542"/>
                  <a:ext cx="301540" cy="2437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1</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229" name="TextBox 228">
                  <a:extLst>
                    <a:ext uri="{FF2B5EF4-FFF2-40B4-BE49-F238E27FC236}">
                      <a16:creationId xmlns:a16="http://schemas.microsoft.com/office/drawing/2014/main" id="{C7E3BB79-391E-904A-A218-89D05D94FD2B}"/>
                    </a:ext>
                  </a:extLst>
                </p:cNvPr>
                <p:cNvSpPr txBox="1">
                  <a:spLocks noRot="1" noChangeAspect="1" noMove="1" noResize="1" noEditPoints="1" noAdjustHandles="1" noChangeArrowheads="1" noChangeShapeType="1" noTextEdit="1"/>
                </p:cNvSpPr>
                <p:nvPr/>
              </p:nvSpPr>
              <p:spPr>
                <a:xfrm>
                  <a:off x="1232823" y="4638542"/>
                  <a:ext cx="301540" cy="243787"/>
                </a:xfrm>
                <a:prstGeom prst="rect">
                  <a:avLst/>
                </a:prstGeom>
                <a:blipFill>
                  <a:blip r:embed="rId44"/>
                  <a:stretch>
                    <a:fillRect l="-13333" r="-6667" b="-21429"/>
                  </a:stretch>
                </a:blipFill>
              </p:spPr>
              <p:txBody>
                <a:bodyPr/>
                <a:lstStyle/>
                <a:p>
                  <a:r>
                    <a:rPr lang="en-GB">
                      <a:noFill/>
                    </a:rPr>
                    <a:t> </a:t>
                  </a:r>
                </a:p>
              </p:txBody>
            </p:sp>
          </mc:Fallback>
        </mc:AlternateContent>
        <p:sp>
          <p:nvSpPr>
            <p:cNvPr id="230" name="Rectangle 229">
              <a:extLst>
                <a:ext uri="{FF2B5EF4-FFF2-40B4-BE49-F238E27FC236}">
                  <a16:creationId xmlns:a16="http://schemas.microsoft.com/office/drawing/2014/main" id="{52464C7A-D1E4-064E-8BE2-82ABE9FC0761}"/>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31" name="Rectangle 230">
              <a:extLst>
                <a:ext uri="{FF2B5EF4-FFF2-40B4-BE49-F238E27FC236}">
                  <a16:creationId xmlns:a16="http://schemas.microsoft.com/office/drawing/2014/main" id="{9683100B-802B-4843-BCD9-E8813C668266}"/>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32" name="Rectangle 231">
              <a:extLst>
                <a:ext uri="{FF2B5EF4-FFF2-40B4-BE49-F238E27FC236}">
                  <a16:creationId xmlns:a16="http://schemas.microsoft.com/office/drawing/2014/main" id="{80384E12-1496-B440-A3CA-8169F1B3D31F}"/>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cxnSp>
        <p:nvCxnSpPr>
          <p:cNvPr id="233" name="Straight Connector 232">
            <a:extLst>
              <a:ext uri="{FF2B5EF4-FFF2-40B4-BE49-F238E27FC236}">
                <a16:creationId xmlns:a16="http://schemas.microsoft.com/office/drawing/2014/main" id="{4AB93B04-3032-E24A-84EF-D39D0EA34ED8}"/>
              </a:ext>
            </a:extLst>
          </p:cNvPr>
          <p:cNvCxnSpPr>
            <a:cxnSpLocks/>
            <a:endCxn id="254" idx="2"/>
          </p:cNvCxnSpPr>
          <p:nvPr/>
        </p:nvCxnSpPr>
        <p:spPr>
          <a:xfrm flipV="1">
            <a:off x="5679955" y="5278171"/>
            <a:ext cx="395784" cy="8418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4" name="TextBox 233">
                <a:extLst>
                  <a:ext uri="{FF2B5EF4-FFF2-40B4-BE49-F238E27FC236}">
                    <a16:creationId xmlns:a16="http://schemas.microsoft.com/office/drawing/2014/main" id="{0E883810-1DE8-DB41-993D-5FB88A1A93C6}"/>
                  </a:ext>
                </a:extLst>
              </p:cNvPr>
              <p:cNvSpPr txBox="1"/>
              <p:nvPr/>
            </p:nvSpPr>
            <p:spPr>
              <a:xfrm>
                <a:off x="6165659" y="6012422"/>
                <a:ext cx="1109312"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b="0" i="1" smtClean="0">
                                  <a:latin typeface="Cambria Math" panose="02040503050406030204" pitchFamily="18" charset="0"/>
                                </a:rPr>
                                <m:t>𝑏</m:t>
                              </m:r>
                            </m:e>
                          </m:d>
                        </m:e>
                        <m:sub>
                          <m:r>
                            <a:rPr lang="de-DE" sz="1050" b="0" i="1" smtClean="0">
                              <a:latin typeface="Cambria Math" panose="02040503050406030204" pitchFamily="18" charset="0"/>
                            </a:rPr>
                            <m:t>2</m:t>
                          </m:r>
                        </m:sub>
                      </m:sSub>
                    </m:oMath>
                  </m:oMathPara>
                </a14:m>
                <a:endParaRPr lang="en-GB" sz="1050" baseline="-25000" dirty="0"/>
              </a:p>
            </p:txBody>
          </p:sp>
        </mc:Choice>
        <mc:Fallback xmlns="">
          <p:sp>
            <p:nvSpPr>
              <p:cNvPr id="234" name="TextBox 233">
                <a:extLst>
                  <a:ext uri="{FF2B5EF4-FFF2-40B4-BE49-F238E27FC236}">
                    <a16:creationId xmlns:a16="http://schemas.microsoft.com/office/drawing/2014/main" id="{0E883810-1DE8-DB41-993D-5FB88A1A93C6}"/>
                  </a:ext>
                </a:extLst>
              </p:cNvPr>
              <p:cNvSpPr txBox="1">
                <a:spLocks noRot="1" noChangeAspect="1" noMove="1" noResize="1" noEditPoints="1" noAdjustHandles="1" noChangeArrowheads="1" noChangeShapeType="1" noTextEdit="1"/>
              </p:cNvSpPr>
              <p:nvPr/>
            </p:nvSpPr>
            <p:spPr>
              <a:xfrm>
                <a:off x="6165659" y="6012422"/>
                <a:ext cx="1109312" cy="221986"/>
              </a:xfrm>
              <a:prstGeom prst="ellipse">
                <a:avLst/>
              </a:prstGeom>
              <a:blipFill>
                <a:blip r:embed="rId45"/>
                <a:stretch>
                  <a:fillRect/>
                </a:stretch>
              </a:blipFill>
              <a:ln>
                <a:solidFill>
                  <a:schemeClr val="tx1"/>
                </a:solidFill>
              </a:ln>
            </p:spPr>
            <p:txBody>
              <a:bodyPr/>
              <a:lstStyle/>
              <a:p>
                <a:r>
                  <a:rPr lang="en-GB">
                    <a:noFill/>
                  </a:rPr>
                  <a:t> </a:t>
                </a:r>
              </a:p>
            </p:txBody>
          </p:sp>
        </mc:Fallback>
      </mc:AlternateContent>
      <p:cxnSp>
        <p:nvCxnSpPr>
          <p:cNvPr id="235" name="Straight Connector 234">
            <a:extLst>
              <a:ext uri="{FF2B5EF4-FFF2-40B4-BE49-F238E27FC236}">
                <a16:creationId xmlns:a16="http://schemas.microsoft.com/office/drawing/2014/main" id="{7D504D0E-5144-FF4B-B961-2FB41753473F}"/>
              </a:ext>
            </a:extLst>
          </p:cNvPr>
          <p:cNvCxnSpPr>
            <a:cxnSpLocks/>
            <a:stCxn id="234" idx="0"/>
            <a:endCxn id="249" idx="2"/>
          </p:cNvCxnSpPr>
          <p:nvPr/>
        </p:nvCxnSpPr>
        <p:spPr>
          <a:xfrm flipV="1">
            <a:off x="6720315" y="5851995"/>
            <a:ext cx="858" cy="1604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800C5EAF-B099-3741-96D5-DDFA409A8BBD}"/>
              </a:ext>
            </a:extLst>
          </p:cNvPr>
          <p:cNvCxnSpPr>
            <a:cxnSpLocks/>
            <a:stCxn id="239" idx="0"/>
            <a:endCxn id="244" idx="2"/>
          </p:cNvCxnSpPr>
          <p:nvPr/>
        </p:nvCxnSpPr>
        <p:spPr>
          <a:xfrm flipV="1">
            <a:off x="7782600" y="5850787"/>
            <a:ext cx="0" cy="158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CE9F82AC-647C-B248-8D79-E878F94EAD38}"/>
              </a:ext>
            </a:extLst>
          </p:cNvPr>
          <p:cNvCxnSpPr>
            <a:cxnSpLocks/>
            <a:stCxn id="244" idx="0"/>
            <a:endCxn id="238" idx="4"/>
          </p:cNvCxnSpPr>
          <p:nvPr/>
        </p:nvCxnSpPr>
        <p:spPr>
          <a:xfrm flipH="1" flipV="1">
            <a:off x="7782001" y="5522360"/>
            <a:ext cx="599" cy="231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8" name="TextBox 237">
                <a:extLst>
                  <a:ext uri="{FF2B5EF4-FFF2-40B4-BE49-F238E27FC236}">
                    <a16:creationId xmlns:a16="http://schemas.microsoft.com/office/drawing/2014/main" id="{3975C412-B78B-4D47-985C-A2775CEA12B1}"/>
                  </a:ext>
                </a:extLst>
              </p:cNvPr>
              <p:cNvSpPr txBox="1"/>
              <p:nvPr/>
            </p:nvSpPr>
            <p:spPr>
              <a:xfrm>
                <a:off x="7150913" y="5295144"/>
                <a:ext cx="1262176" cy="22721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b="0" i="1" smtClean="0">
                                  <a:latin typeface="Cambria Math" panose="02040503050406030204" pitchFamily="18" charset="0"/>
                                </a:rPr>
                                <m:t>𝑏</m:t>
                              </m:r>
                              <m:r>
                                <a:rPr lang="de-DE" sz="1050" i="1">
                                  <a:latin typeface="Cambria Math" panose="02040503050406030204" pitchFamily="18" charset="0"/>
                                </a:rPr>
                                <m:t>,</m:t>
                              </m:r>
                              <m:r>
                                <a:rPr lang="de-DE" sz="1050" b="0" i="1" smtClean="0">
                                  <a:latin typeface="Cambria Math" panose="02040503050406030204" pitchFamily="18" charset="0"/>
                                </a:rPr>
                                <m:t>𝑚</m:t>
                              </m:r>
                            </m:e>
                          </m:d>
                        </m:e>
                        <m:sub>
                          <m:r>
                            <a:rPr lang="de-DE" sz="1050" b="0" i="1" smtClean="0">
                              <a:latin typeface="Cambria Math" panose="02040503050406030204" pitchFamily="18" charset="0"/>
                            </a:rPr>
                            <m:t>2</m:t>
                          </m:r>
                        </m:sub>
                      </m:sSub>
                    </m:oMath>
                  </m:oMathPara>
                </a14:m>
                <a:endParaRPr lang="en-GB" sz="1050" dirty="0"/>
              </a:p>
            </p:txBody>
          </p:sp>
        </mc:Choice>
        <mc:Fallback xmlns="">
          <p:sp>
            <p:nvSpPr>
              <p:cNvPr id="238" name="TextBox 237">
                <a:extLst>
                  <a:ext uri="{FF2B5EF4-FFF2-40B4-BE49-F238E27FC236}">
                    <a16:creationId xmlns:a16="http://schemas.microsoft.com/office/drawing/2014/main" id="{3975C412-B78B-4D47-985C-A2775CEA12B1}"/>
                  </a:ext>
                </a:extLst>
              </p:cNvPr>
              <p:cNvSpPr txBox="1">
                <a:spLocks noRot="1" noChangeAspect="1" noMove="1" noResize="1" noEditPoints="1" noAdjustHandles="1" noChangeArrowheads="1" noChangeShapeType="1" noTextEdit="1"/>
              </p:cNvSpPr>
              <p:nvPr/>
            </p:nvSpPr>
            <p:spPr>
              <a:xfrm>
                <a:off x="7150913" y="5295144"/>
                <a:ext cx="1262176" cy="227216"/>
              </a:xfrm>
              <a:prstGeom prst="ellipse">
                <a:avLst/>
              </a:prstGeom>
              <a:blipFill>
                <a:blip r:embed="rId4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9" name="TextBox 238">
                <a:extLst>
                  <a:ext uri="{FF2B5EF4-FFF2-40B4-BE49-F238E27FC236}">
                    <a16:creationId xmlns:a16="http://schemas.microsoft.com/office/drawing/2014/main" id="{C57F5CB8-5D9C-5A41-B143-B7477E87EF48}"/>
                  </a:ext>
                </a:extLst>
              </p:cNvPr>
              <p:cNvSpPr txBox="1"/>
              <p:nvPr/>
            </p:nvSpPr>
            <p:spPr>
              <a:xfrm>
                <a:off x="7304650" y="6009709"/>
                <a:ext cx="955899"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b="0" i="1" smtClean="0">
                                  <a:latin typeface="Cambria Math" panose="02040503050406030204" pitchFamily="18" charset="0"/>
                                </a:rPr>
                                <m:t>𝑏</m:t>
                              </m:r>
                            </m:e>
                          </m:d>
                        </m:e>
                        <m:sub>
                          <m:r>
                            <a:rPr lang="de-DE" sz="1050" b="0" i="1" smtClean="0">
                              <a:latin typeface="Cambria Math" panose="02040503050406030204" pitchFamily="18" charset="0"/>
                            </a:rPr>
                            <m:t>2</m:t>
                          </m:r>
                        </m:sub>
                      </m:sSub>
                    </m:oMath>
                  </m:oMathPara>
                </a14:m>
                <a:endParaRPr lang="en-GB" sz="1050" baseline="-25000" dirty="0"/>
              </a:p>
            </p:txBody>
          </p:sp>
        </mc:Choice>
        <mc:Fallback xmlns="">
          <p:sp>
            <p:nvSpPr>
              <p:cNvPr id="239" name="TextBox 238">
                <a:extLst>
                  <a:ext uri="{FF2B5EF4-FFF2-40B4-BE49-F238E27FC236}">
                    <a16:creationId xmlns:a16="http://schemas.microsoft.com/office/drawing/2014/main" id="{C57F5CB8-5D9C-5A41-B143-B7477E87EF48}"/>
                  </a:ext>
                </a:extLst>
              </p:cNvPr>
              <p:cNvSpPr txBox="1">
                <a:spLocks noRot="1" noChangeAspect="1" noMove="1" noResize="1" noEditPoints="1" noAdjustHandles="1" noChangeArrowheads="1" noChangeShapeType="1" noTextEdit="1"/>
              </p:cNvSpPr>
              <p:nvPr/>
            </p:nvSpPr>
            <p:spPr>
              <a:xfrm>
                <a:off x="7304650" y="6009709"/>
                <a:ext cx="955899" cy="221986"/>
              </a:xfrm>
              <a:prstGeom prst="ellipse">
                <a:avLst/>
              </a:prstGeom>
              <a:blipFill>
                <a:blip r:embed="rId47"/>
                <a:stretch>
                  <a:fillRect/>
                </a:stretch>
              </a:blipFill>
              <a:ln>
                <a:solidFill>
                  <a:schemeClr val="tx1"/>
                </a:solidFill>
              </a:ln>
            </p:spPr>
            <p:txBody>
              <a:bodyPr/>
              <a:lstStyle/>
              <a:p>
                <a:r>
                  <a:rPr lang="en-GB">
                    <a:noFill/>
                  </a:rPr>
                  <a:t> </a:t>
                </a:r>
              </a:p>
            </p:txBody>
          </p:sp>
        </mc:Fallback>
      </mc:AlternateContent>
      <p:cxnSp>
        <p:nvCxnSpPr>
          <p:cNvPr id="240" name="Straight Connector 239">
            <a:extLst>
              <a:ext uri="{FF2B5EF4-FFF2-40B4-BE49-F238E27FC236}">
                <a16:creationId xmlns:a16="http://schemas.microsoft.com/office/drawing/2014/main" id="{91CA9AF4-4A76-6044-9547-DF8B382F62D4}"/>
              </a:ext>
            </a:extLst>
          </p:cNvPr>
          <p:cNvCxnSpPr>
            <a:cxnSpLocks/>
            <a:stCxn id="249" idx="2"/>
            <a:endCxn id="239" idx="0"/>
          </p:cNvCxnSpPr>
          <p:nvPr/>
        </p:nvCxnSpPr>
        <p:spPr>
          <a:xfrm>
            <a:off x="6721173" y="5851995"/>
            <a:ext cx="1061427" cy="1577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1" name="Group 240">
            <a:extLst>
              <a:ext uri="{FF2B5EF4-FFF2-40B4-BE49-F238E27FC236}">
                <a16:creationId xmlns:a16="http://schemas.microsoft.com/office/drawing/2014/main" id="{C03346E0-33E1-4144-BB78-57AC6C24C9A4}"/>
              </a:ext>
            </a:extLst>
          </p:cNvPr>
          <p:cNvGrpSpPr/>
          <p:nvPr/>
        </p:nvGrpSpPr>
        <p:grpSpPr>
          <a:xfrm>
            <a:off x="7717624" y="5683947"/>
            <a:ext cx="328202" cy="198358"/>
            <a:chOff x="3231123" y="4642445"/>
            <a:chExt cx="561662" cy="295752"/>
          </a:xfrm>
        </p:grpSpPr>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E5328E41-059F-FE4C-840C-EE4D1EF8594E}"/>
                    </a:ext>
                  </a:extLst>
                </p:cNvPr>
                <p:cNvSpPr txBox="1"/>
                <p:nvPr/>
              </p:nvSpPr>
              <p:spPr>
                <a:xfrm>
                  <a:off x="3491245" y="4642445"/>
                  <a:ext cx="301540" cy="2454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2</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242" name="TextBox 241">
                  <a:extLst>
                    <a:ext uri="{FF2B5EF4-FFF2-40B4-BE49-F238E27FC236}">
                      <a16:creationId xmlns:a16="http://schemas.microsoft.com/office/drawing/2014/main" id="{E5328E41-059F-FE4C-840C-EE4D1EF8594E}"/>
                    </a:ext>
                  </a:extLst>
                </p:cNvPr>
                <p:cNvSpPr txBox="1">
                  <a:spLocks noRot="1" noChangeAspect="1" noMove="1" noResize="1" noEditPoints="1" noAdjustHandles="1" noChangeArrowheads="1" noChangeShapeType="1" noTextEdit="1"/>
                </p:cNvSpPr>
                <p:nvPr/>
              </p:nvSpPr>
              <p:spPr>
                <a:xfrm>
                  <a:off x="3491245" y="4642445"/>
                  <a:ext cx="301540" cy="245414"/>
                </a:xfrm>
                <a:prstGeom prst="rect">
                  <a:avLst/>
                </a:prstGeom>
                <a:blipFill>
                  <a:blip r:embed="rId48"/>
                  <a:stretch>
                    <a:fillRect l="-13333" t="-7143" b="-14286"/>
                  </a:stretch>
                </a:blipFill>
              </p:spPr>
              <p:txBody>
                <a:bodyPr/>
                <a:lstStyle/>
                <a:p>
                  <a:r>
                    <a:rPr lang="en-GB">
                      <a:noFill/>
                    </a:rPr>
                    <a:t> </a:t>
                  </a:r>
                </a:p>
              </p:txBody>
            </p:sp>
          </mc:Fallback>
        </mc:AlternateContent>
        <p:sp>
          <p:nvSpPr>
            <p:cNvPr id="243" name="Rectangle 242">
              <a:extLst>
                <a:ext uri="{FF2B5EF4-FFF2-40B4-BE49-F238E27FC236}">
                  <a16:creationId xmlns:a16="http://schemas.microsoft.com/office/drawing/2014/main" id="{7AC2B2E4-FC27-D74E-85ED-16F9A42B49DF}"/>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44" name="Rectangle 243">
              <a:extLst>
                <a:ext uri="{FF2B5EF4-FFF2-40B4-BE49-F238E27FC236}">
                  <a16:creationId xmlns:a16="http://schemas.microsoft.com/office/drawing/2014/main" id="{EADB7E22-DDCE-0B4B-A420-722DAF4EA44B}"/>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45" name="Rectangle 244">
              <a:extLst>
                <a:ext uri="{FF2B5EF4-FFF2-40B4-BE49-F238E27FC236}">
                  <a16:creationId xmlns:a16="http://schemas.microsoft.com/office/drawing/2014/main" id="{4059584A-0EC0-E844-B992-5AA743C21281}"/>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246" name="Group 245">
            <a:extLst>
              <a:ext uri="{FF2B5EF4-FFF2-40B4-BE49-F238E27FC236}">
                <a16:creationId xmlns:a16="http://schemas.microsoft.com/office/drawing/2014/main" id="{DBF7E17C-9353-504F-B8B7-9ACD96B38495}"/>
              </a:ext>
            </a:extLst>
          </p:cNvPr>
          <p:cNvGrpSpPr/>
          <p:nvPr/>
        </p:nvGrpSpPr>
        <p:grpSpPr>
          <a:xfrm>
            <a:off x="6654027" y="5681330"/>
            <a:ext cx="308261" cy="200367"/>
            <a:chOff x="1006826" y="4638542"/>
            <a:chExt cx="527537" cy="298747"/>
          </a:xfrm>
        </p:grpSpPr>
        <mc:AlternateContent xmlns:mc="http://schemas.openxmlformats.org/markup-compatibility/2006" xmlns:a14="http://schemas.microsoft.com/office/drawing/2010/main">
          <mc:Choice Requires="a14">
            <p:sp>
              <p:nvSpPr>
                <p:cNvPr id="247" name="TextBox 246">
                  <a:extLst>
                    <a:ext uri="{FF2B5EF4-FFF2-40B4-BE49-F238E27FC236}">
                      <a16:creationId xmlns:a16="http://schemas.microsoft.com/office/drawing/2014/main" id="{9FB69099-7E83-CA40-895B-F4B882B77344}"/>
                    </a:ext>
                  </a:extLst>
                </p:cNvPr>
                <p:cNvSpPr txBox="1"/>
                <p:nvPr/>
              </p:nvSpPr>
              <p:spPr>
                <a:xfrm>
                  <a:off x="1232823" y="4638542"/>
                  <a:ext cx="301540" cy="2441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2</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247" name="TextBox 246">
                  <a:extLst>
                    <a:ext uri="{FF2B5EF4-FFF2-40B4-BE49-F238E27FC236}">
                      <a16:creationId xmlns:a16="http://schemas.microsoft.com/office/drawing/2014/main" id="{9FB69099-7E83-CA40-895B-F4B882B77344}"/>
                    </a:ext>
                  </a:extLst>
                </p:cNvPr>
                <p:cNvSpPr txBox="1">
                  <a:spLocks noRot="1" noChangeAspect="1" noMove="1" noResize="1" noEditPoints="1" noAdjustHandles="1" noChangeArrowheads="1" noChangeShapeType="1" noTextEdit="1"/>
                </p:cNvSpPr>
                <p:nvPr/>
              </p:nvSpPr>
              <p:spPr>
                <a:xfrm>
                  <a:off x="1232823" y="4638542"/>
                  <a:ext cx="301540" cy="244170"/>
                </a:xfrm>
                <a:prstGeom prst="rect">
                  <a:avLst/>
                </a:prstGeom>
                <a:blipFill>
                  <a:blip r:embed="rId49"/>
                  <a:stretch>
                    <a:fillRect l="-13333" r="-6667" b="-21429"/>
                  </a:stretch>
                </a:blipFill>
              </p:spPr>
              <p:txBody>
                <a:bodyPr/>
                <a:lstStyle/>
                <a:p>
                  <a:r>
                    <a:rPr lang="en-GB">
                      <a:noFill/>
                    </a:rPr>
                    <a:t> </a:t>
                  </a:r>
                </a:p>
              </p:txBody>
            </p:sp>
          </mc:Fallback>
        </mc:AlternateContent>
        <p:sp>
          <p:nvSpPr>
            <p:cNvPr id="248" name="Rectangle 247">
              <a:extLst>
                <a:ext uri="{FF2B5EF4-FFF2-40B4-BE49-F238E27FC236}">
                  <a16:creationId xmlns:a16="http://schemas.microsoft.com/office/drawing/2014/main" id="{4D1D7DC9-CD3B-354F-8722-5914210A8261}"/>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49" name="Rectangle 248">
              <a:extLst>
                <a:ext uri="{FF2B5EF4-FFF2-40B4-BE49-F238E27FC236}">
                  <a16:creationId xmlns:a16="http://schemas.microsoft.com/office/drawing/2014/main" id="{4A03938A-9719-034F-A3F8-B73FB5E97AC5}"/>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50" name="Rectangle 249">
              <a:extLst>
                <a:ext uri="{FF2B5EF4-FFF2-40B4-BE49-F238E27FC236}">
                  <a16:creationId xmlns:a16="http://schemas.microsoft.com/office/drawing/2014/main" id="{AE9CCE19-A88C-174B-97CC-1F74DFE0EA2F}"/>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251" name="Group 250">
            <a:extLst>
              <a:ext uri="{FF2B5EF4-FFF2-40B4-BE49-F238E27FC236}">
                <a16:creationId xmlns:a16="http://schemas.microsoft.com/office/drawing/2014/main" id="{F72B44AB-B9BF-D640-B036-1B8EF50D5954}"/>
              </a:ext>
            </a:extLst>
          </p:cNvPr>
          <p:cNvGrpSpPr/>
          <p:nvPr/>
        </p:nvGrpSpPr>
        <p:grpSpPr>
          <a:xfrm>
            <a:off x="6004789" y="4947521"/>
            <a:ext cx="178745" cy="355206"/>
            <a:chOff x="4651584" y="4011645"/>
            <a:chExt cx="305892" cy="529611"/>
          </a:xfrm>
        </p:grpSpPr>
        <mc:AlternateContent xmlns:mc="http://schemas.openxmlformats.org/markup-compatibility/2006" xmlns:a14="http://schemas.microsoft.com/office/drawing/2010/main">
          <mc:Choice Requires="a14">
            <p:sp>
              <p:nvSpPr>
                <p:cNvPr id="252" name="TextBox 251">
                  <a:extLst>
                    <a:ext uri="{FF2B5EF4-FFF2-40B4-BE49-F238E27FC236}">
                      <a16:creationId xmlns:a16="http://schemas.microsoft.com/office/drawing/2014/main" id="{D8714391-D931-9846-B612-B32C4AE80E8F}"/>
                    </a:ext>
                  </a:extLst>
                </p:cNvPr>
                <p:cNvSpPr txBox="1"/>
                <p:nvPr/>
              </p:nvSpPr>
              <p:spPr>
                <a:xfrm>
                  <a:off x="4651584" y="4011645"/>
                  <a:ext cx="305892" cy="2337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de-DE" sz="1050" b="0" i="1" smtClean="0">
                                <a:latin typeface="Cambria Math" panose="02040503050406030204" pitchFamily="18" charset="0"/>
                              </a:rPr>
                              <m:t>𝑔</m:t>
                            </m:r>
                          </m:e>
                          <m:sup>
                            <m:r>
                              <a:rPr lang="de-DE" sz="1050" b="0" i="1" smtClean="0">
                                <a:latin typeface="Cambria Math" panose="02040503050406030204" pitchFamily="18" charset="0"/>
                              </a:rPr>
                              <m:t>𝐸</m:t>
                            </m:r>
                          </m:sup>
                        </m:sSup>
                      </m:oMath>
                    </m:oMathPara>
                  </a14:m>
                  <a:endParaRPr lang="en-GB" sz="1050" dirty="0"/>
                </a:p>
              </p:txBody>
            </p:sp>
          </mc:Choice>
          <mc:Fallback xmlns="">
            <p:sp>
              <p:nvSpPr>
                <p:cNvPr id="54" name="TextBox 53">
                  <a:extLst>
                    <a:ext uri="{FF2B5EF4-FFF2-40B4-BE49-F238E27FC236}">
                      <a16:creationId xmlns:a16="http://schemas.microsoft.com/office/drawing/2014/main" id="{084AD4A0-FEB8-1749-88D3-9B27D41D782C}"/>
                    </a:ext>
                  </a:extLst>
                </p:cNvPr>
                <p:cNvSpPr txBox="1">
                  <a:spLocks noRot="1" noChangeAspect="1" noMove="1" noResize="1" noEditPoints="1" noAdjustHandles="1" noChangeArrowheads="1" noChangeShapeType="1" noTextEdit="1"/>
                </p:cNvSpPr>
                <p:nvPr/>
              </p:nvSpPr>
              <p:spPr>
                <a:xfrm>
                  <a:off x="4651584" y="4011645"/>
                  <a:ext cx="305892" cy="233729"/>
                </a:xfrm>
                <a:prstGeom prst="rect">
                  <a:avLst/>
                </a:prstGeom>
                <a:blipFill>
                  <a:blip r:embed="rId17"/>
                  <a:stretch>
                    <a:fillRect l="-13333" r="-6667" b="-23077"/>
                  </a:stretch>
                </a:blipFill>
              </p:spPr>
              <p:txBody>
                <a:bodyPr/>
                <a:lstStyle/>
                <a:p>
                  <a:r>
                    <a:rPr lang="en-GB">
                      <a:noFill/>
                    </a:rPr>
                    <a:t> </a:t>
                  </a:r>
                </a:p>
              </p:txBody>
            </p:sp>
          </mc:Fallback>
        </mc:AlternateContent>
        <p:sp>
          <p:nvSpPr>
            <p:cNvPr id="253" name="Rectangle 252">
              <a:extLst>
                <a:ext uri="{FF2B5EF4-FFF2-40B4-BE49-F238E27FC236}">
                  <a16:creationId xmlns:a16="http://schemas.microsoft.com/office/drawing/2014/main" id="{386E8901-4F9A-FA4B-BB24-42473B719B35}"/>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54" name="Rectangle 253">
              <a:extLst>
                <a:ext uri="{FF2B5EF4-FFF2-40B4-BE49-F238E27FC236}">
                  <a16:creationId xmlns:a16="http://schemas.microsoft.com/office/drawing/2014/main" id="{5BD8C9E7-D4EF-C94B-A720-EB4D689036D4}"/>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55" name="Rectangle 254">
              <a:extLst>
                <a:ext uri="{FF2B5EF4-FFF2-40B4-BE49-F238E27FC236}">
                  <a16:creationId xmlns:a16="http://schemas.microsoft.com/office/drawing/2014/main" id="{394D982B-63A5-4B44-ADBB-81D2E5C27E4F}"/>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sp>
        <p:nvSpPr>
          <p:cNvPr id="266" name="Freeform 265">
            <a:extLst>
              <a:ext uri="{FF2B5EF4-FFF2-40B4-BE49-F238E27FC236}">
                <a16:creationId xmlns:a16="http://schemas.microsoft.com/office/drawing/2014/main" id="{EA76F67A-B57A-284B-8D27-6EAC24EBF54C}"/>
              </a:ext>
            </a:extLst>
          </p:cNvPr>
          <p:cNvSpPr/>
          <p:nvPr/>
        </p:nvSpPr>
        <p:spPr>
          <a:xfrm>
            <a:off x="91470" y="2392823"/>
            <a:ext cx="1472409" cy="3401226"/>
          </a:xfrm>
          <a:custGeom>
            <a:avLst/>
            <a:gdLst>
              <a:gd name="connsiteX0" fmla="*/ 1179981 w 1461992"/>
              <a:gd name="connsiteY0" fmla="*/ 0 h 3418318"/>
              <a:gd name="connsiteX1" fmla="*/ 257035 w 1461992"/>
              <a:gd name="connsiteY1" fmla="*/ 769121 h 3418318"/>
              <a:gd name="connsiteX2" fmla="*/ 86119 w 1461992"/>
              <a:gd name="connsiteY2" fmla="*/ 2025353 h 3418318"/>
              <a:gd name="connsiteX3" fmla="*/ 1461992 w 1461992"/>
              <a:gd name="connsiteY3" fmla="*/ 3418318 h 3418318"/>
              <a:gd name="connsiteX4" fmla="*/ 1461992 w 1461992"/>
              <a:gd name="connsiteY4" fmla="*/ 3418318 h 3418318"/>
              <a:gd name="connsiteX5" fmla="*/ 1461992 w 1461992"/>
              <a:gd name="connsiteY5" fmla="*/ 3418318 h 3418318"/>
              <a:gd name="connsiteX0" fmla="*/ 1190714 w 1472725"/>
              <a:gd name="connsiteY0" fmla="*/ 0 h 3418318"/>
              <a:gd name="connsiteX1" fmla="*/ 233585 w 1472725"/>
              <a:gd name="connsiteY1" fmla="*/ 1042586 h 3418318"/>
              <a:gd name="connsiteX2" fmla="*/ 96852 w 1472725"/>
              <a:gd name="connsiteY2" fmla="*/ 2025353 h 3418318"/>
              <a:gd name="connsiteX3" fmla="*/ 1472725 w 1472725"/>
              <a:gd name="connsiteY3" fmla="*/ 3418318 h 3418318"/>
              <a:gd name="connsiteX4" fmla="*/ 1472725 w 1472725"/>
              <a:gd name="connsiteY4" fmla="*/ 3418318 h 3418318"/>
              <a:gd name="connsiteX5" fmla="*/ 1472725 w 1472725"/>
              <a:gd name="connsiteY5" fmla="*/ 3418318 h 3418318"/>
              <a:gd name="connsiteX0" fmla="*/ 1155276 w 1471470"/>
              <a:gd name="connsiteY0" fmla="*/ 0 h 3418318"/>
              <a:gd name="connsiteX1" fmla="*/ 232330 w 1471470"/>
              <a:gd name="connsiteY1" fmla="*/ 1042586 h 3418318"/>
              <a:gd name="connsiteX2" fmla="*/ 95597 w 1471470"/>
              <a:gd name="connsiteY2" fmla="*/ 2025353 h 3418318"/>
              <a:gd name="connsiteX3" fmla="*/ 1471470 w 1471470"/>
              <a:gd name="connsiteY3" fmla="*/ 3418318 h 3418318"/>
              <a:gd name="connsiteX4" fmla="*/ 1471470 w 1471470"/>
              <a:gd name="connsiteY4" fmla="*/ 3418318 h 3418318"/>
              <a:gd name="connsiteX5" fmla="*/ 1471470 w 1471470"/>
              <a:gd name="connsiteY5" fmla="*/ 3418318 h 3418318"/>
              <a:gd name="connsiteX0" fmla="*/ 1181852 w 1472409"/>
              <a:gd name="connsiteY0" fmla="*/ 0 h 3401226"/>
              <a:gd name="connsiteX1" fmla="*/ 233269 w 1472409"/>
              <a:gd name="connsiteY1" fmla="*/ 1025494 h 3401226"/>
              <a:gd name="connsiteX2" fmla="*/ 96536 w 1472409"/>
              <a:gd name="connsiteY2" fmla="*/ 2008261 h 3401226"/>
              <a:gd name="connsiteX3" fmla="*/ 1472409 w 1472409"/>
              <a:gd name="connsiteY3" fmla="*/ 3401226 h 3401226"/>
              <a:gd name="connsiteX4" fmla="*/ 1472409 w 1472409"/>
              <a:gd name="connsiteY4" fmla="*/ 3401226 h 3401226"/>
              <a:gd name="connsiteX5" fmla="*/ 1472409 w 1472409"/>
              <a:gd name="connsiteY5" fmla="*/ 3401226 h 3401226"/>
              <a:gd name="connsiteX0" fmla="*/ 1181852 w 1472409"/>
              <a:gd name="connsiteY0" fmla="*/ 0 h 3401226"/>
              <a:gd name="connsiteX1" fmla="*/ 233269 w 1472409"/>
              <a:gd name="connsiteY1" fmla="*/ 1025494 h 3401226"/>
              <a:gd name="connsiteX2" fmla="*/ 96536 w 1472409"/>
              <a:gd name="connsiteY2" fmla="*/ 2008261 h 3401226"/>
              <a:gd name="connsiteX3" fmla="*/ 1472409 w 1472409"/>
              <a:gd name="connsiteY3" fmla="*/ 3401226 h 3401226"/>
              <a:gd name="connsiteX4" fmla="*/ 1472409 w 1472409"/>
              <a:gd name="connsiteY4" fmla="*/ 3401226 h 3401226"/>
              <a:gd name="connsiteX5" fmla="*/ 1472409 w 1472409"/>
              <a:gd name="connsiteY5" fmla="*/ 3401226 h 340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2409" h="3401226">
                <a:moveTo>
                  <a:pt x="1181852" y="0"/>
                </a:moveTo>
                <a:cubicBezTo>
                  <a:pt x="828626" y="301239"/>
                  <a:pt x="414155" y="690784"/>
                  <a:pt x="233269" y="1025494"/>
                </a:cubicBezTo>
                <a:cubicBezTo>
                  <a:pt x="52383" y="1360204"/>
                  <a:pt x="-109987" y="1612306"/>
                  <a:pt x="96536" y="2008261"/>
                </a:cubicBezTo>
                <a:cubicBezTo>
                  <a:pt x="303059" y="2404216"/>
                  <a:pt x="1472409" y="3401226"/>
                  <a:pt x="1472409" y="3401226"/>
                </a:cubicBezTo>
                <a:lnTo>
                  <a:pt x="1472409" y="3401226"/>
                </a:lnTo>
                <a:lnTo>
                  <a:pt x="1472409" y="3401226"/>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8" name="Freeform 267">
            <a:extLst>
              <a:ext uri="{FF2B5EF4-FFF2-40B4-BE49-F238E27FC236}">
                <a16:creationId xmlns:a16="http://schemas.microsoft.com/office/drawing/2014/main" id="{E1A27DCE-34D4-5840-9A42-AB90E2AC8E45}"/>
              </a:ext>
            </a:extLst>
          </p:cNvPr>
          <p:cNvSpPr/>
          <p:nvPr/>
        </p:nvSpPr>
        <p:spPr>
          <a:xfrm>
            <a:off x="197721" y="2384278"/>
            <a:ext cx="2434384" cy="3409772"/>
          </a:xfrm>
          <a:custGeom>
            <a:avLst/>
            <a:gdLst>
              <a:gd name="connsiteX0" fmla="*/ 1084148 w 2434384"/>
              <a:gd name="connsiteY0" fmla="*/ 0 h 3452501"/>
              <a:gd name="connsiteX1" fmla="*/ 255206 w 2434384"/>
              <a:gd name="connsiteY1" fmla="*/ 965675 h 3452501"/>
              <a:gd name="connsiteX2" fmla="*/ 7378 w 2434384"/>
              <a:gd name="connsiteY2" fmla="*/ 1734797 h 3452501"/>
              <a:gd name="connsiteX3" fmla="*/ 477397 w 2434384"/>
              <a:gd name="connsiteY3" fmla="*/ 2392823 h 3452501"/>
              <a:gd name="connsiteX4" fmla="*/ 1212335 w 2434384"/>
              <a:gd name="connsiteY4" fmla="*/ 2999574 h 3452501"/>
              <a:gd name="connsiteX5" fmla="*/ 2434384 w 2434384"/>
              <a:gd name="connsiteY5" fmla="*/ 3452501 h 345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4384" h="3452501">
                <a:moveTo>
                  <a:pt x="1084148" y="0"/>
                </a:moveTo>
                <a:cubicBezTo>
                  <a:pt x="759408" y="338271"/>
                  <a:pt x="434668" y="676542"/>
                  <a:pt x="255206" y="965675"/>
                </a:cubicBezTo>
                <a:cubicBezTo>
                  <a:pt x="75744" y="1254808"/>
                  <a:pt x="-29654" y="1496939"/>
                  <a:pt x="7378" y="1734797"/>
                </a:cubicBezTo>
                <a:cubicBezTo>
                  <a:pt x="44410" y="1972655"/>
                  <a:pt x="276571" y="2182027"/>
                  <a:pt x="477397" y="2392823"/>
                </a:cubicBezTo>
                <a:cubicBezTo>
                  <a:pt x="678223" y="2603619"/>
                  <a:pt x="886171" y="2822961"/>
                  <a:pt x="1212335" y="2999574"/>
                </a:cubicBezTo>
                <a:cubicBezTo>
                  <a:pt x="1538499" y="3176187"/>
                  <a:pt x="1986441" y="3314344"/>
                  <a:pt x="2434384" y="3452501"/>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Freeform 268">
            <a:extLst>
              <a:ext uri="{FF2B5EF4-FFF2-40B4-BE49-F238E27FC236}">
                <a16:creationId xmlns:a16="http://schemas.microsoft.com/office/drawing/2014/main" id="{BCB0B93A-7A4A-194A-9D69-1FDA0CBF5E3B}"/>
              </a:ext>
            </a:extLst>
          </p:cNvPr>
          <p:cNvSpPr/>
          <p:nvPr/>
        </p:nvSpPr>
        <p:spPr>
          <a:xfrm>
            <a:off x="354327" y="2384277"/>
            <a:ext cx="3157996" cy="2872020"/>
          </a:xfrm>
          <a:custGeom>
            <a:avLst/>
            <a:gdLst>
              <a:gd name="connsiteX0" fmla="*/ 931599 w 3153506"/>
              <a:gd name="connsiteY0" fmla="*/ 0 h 2876457"/>
              <a:gd name="connsiteX1" fmla="*/ 205207 w 3153506"/>
              <a:gd name="connsiteY1" fmla="*/ 914400 h 2876457"/>
              <a:gd name="connsiteX2" fmla="*/ 108 w 3153506"/>
              <a:gd name="connsiteY2" fmla="*/ 1495514 h 2876457"/>
              <a:gd name="connsiteX3" fmla="*/ 222298 w 3153506"/>
              <a:gd name="connsiteY3" fmla="*/ 2008262 h 2876457"/>
              <a:gd name="connsiteX4" fmla="*/ 641042 w 3153506"/>
              <a:gd name="connsiteY4" fmla="*/ 2469735 h 2876457"/>
              <a:gd name="connsiteX5" fmla="*/ 1281977 w 3153506"/>
              <a:gd name="connsiteY5" fmla="*/ 2820112 h 2876457"/>
              <a:gd name="connsiteX6" fmla="*/ 3153506 w 3153506"/>
              <a:gd name="connsiteY6" fmla="*/ 2871387 h 2876457"/>
              <a:gd name="connsiteX0" fmla="*/ 931599 w 3153506"/>
              <a:gd name="connsiteY0" fmla="*/ 0 h 2872072"/>
              <a:gd name="connsiteX1" fmla="*/ 205207 w 3153506"/>
              <a:gd name="connsiteY1" fmla="*/ 914400 h 2872072"/>
              <a:gd name="connsiteX2" fmla="*/ 108 w 3153506"/>
              <a:gd name="connsiteY2" fmla="*/ 1495514 h 2872072"/>
              <a:gd name="connsiteX3" fmla="*/ 222298 w 3153506"/>
              <a:gd name="connsiteY3" fmla="*/ 2008262 h 2872072"/>
              <a:gd name="connsiteX4" fmla="*/ 641042 w 3153506"/>
              <a:gd name="connsiteY4" fmla="*/ 2469735 h 2872072"/>
              <a:gd name="connsiteX5" fmla="*/ 1358889 w 3153506"/>
              <a:gd name="connsiteY5" fmla="*/ 2751746 h 2872072"/>
              <a:gd name="connsiteX6" fmla="*/ 3153506 w 3153506"/>
              <a:gd name="connsiteY6" fmla="*/ 2871387 h 2872072"/>
              <a:gd name="connsiteX0" fmla="*/ 931508 w 3153415"/>
              <a:gd name="connsiteY0" fmla="*/ 0 h 2872072"/>
              <a:gd name="connsiteX1" fmla="*/ 205116 w 3153415"/>
              <a:gd name="connsiteY1" fmla="*/ 914400 h 2872072"/>
              <a:gd name="connsiteX2" fmla="*/ 17 w 3153415"/>
              <a:gd name="connsiteY2" fmla="*/ 1495514 h 2872072"/>
              <a:gd name="connsiteX3" fmla="*/ 196569 w 3153415"/>
              <a:gd name="connsiteY3" fmla="*/ 2025354 h 2872072"/>
              <a:gd name="connsiteX4" fmla="*/ 640951 w 3153415"/>
              <a:gd name="connsiteY4" fmla="*/ 2469735 h 2872072"/>
              <a:gd name="connsiteX5" fmla="*/ 1358798 w 3153415"/>
              <a:gd name="connsiteY5" fmla="*/ 2751746 h 2872072"/>
              <a:gd name="connsiteX6" fmla="*/ 3153415 w 3153415"/>
              <a:gd name="connsiteY6" fmla="*/ 2871387 h 2872072"/>
              <a:gd name="connsiteX0" fmla="*/ 936214 w 3158121"/>
              <a:gd name="connsiteY0" fmla="*/ 0 h 2872072"/>
              <a:gd name="connsiteX1" fmla="*/ 209822 w 3158121"/>
              <a:gd name="connsiteY1" fmla="*/ 914400 h 2872072"/>
              <a:gd name="connsiteX2" fmla="*/ 4723 w 3158121"/>
              <a:gd name="connsiteY2" fmla="*/ 1495514 h 2872072"/>
              <a:gd name="connsiteX3" fmla="*/ 115817 w 3158121"/>
              <a:gd name="connsiteY3" fmla="*/ 2008262 h 2872072"/>
              <a:gd name="connsiteX4" fmla="*/ 645657 w 3158121"/>
              <a:gd name="connsiteY4" fmla="*/ 2469735 h 2872072"/>
              <a:gd name="connsiteX5" fmla="*/ 1363504 w 3158121"/>
              <a:gd name="connsiteY5" fmla="*/ 2751746 h 2872072"/>
              <a:gd name="connsiteX6" fmla="*/ 3158121 w 3158121"/>
              <a:gd name="connsiteY6" fmla="*/ 2871387 h 2872072"/>
              <a:gd name="connsiteX0" fmla="*/ 936089 w 3157996"/>
              <a:gd name="connsiteY0" fmla="*/ 0 h 2872020"/>
              <a:gd name="connsiteX1" fmla="*/ 209697 w 3157996"/>
              <a:gd name="connsiteY1" fmla="*/ 914400 h 2872020"/>
              <a:gd name="connsiteX2" fmla="*/ 4598 w 3157996"/>
              <a:gd name="connsiteY2" fmla="*/ 1495514 h 2872020"/>
              <a:gd name="connsiteX3" fmla="*/ 115692 w 3157996"/>
              <a:gd name="connsiteY3" fmla="*/ 2008262 h 2872020"/>
              <a:gd name="connsiteX4" fmla="*/ 636986 w 3157996"/>
              <a:gd name="connsiteY4" fmla="*/ 2503919 h 2872020"/>
              <a:gd name="connsiteX5" fmla="*/ 1363379 w 3157996"/>
              <a:gd name="connsiteY5" fmla="*/ 2751746 h 2872020"/>
              <a:gd name="connsiteX6" fmla="*/ 3157996 w 3157996"/>
              <a:gd name="connsiteY6" fmla="*/ 2871387 h 287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7996" h="2872020">
                <a:moveTo>
                  <a:pt x="936089" y="0"/>
                </a:moveTo>
                <a:cubicBezTo>
                  <a:pt x="650517" y="332574"/>
                  <a:pt x="364946" y="665148"/>
                  <a:pt x="209697" y="914400"/>
                </a:cubicBezTo>
                <a:cubicBezTo>
                  <a:pt x="54448" y="1163652"/>
                  <a:pt x="20265" y="1313204"/>
                  <a:pt x="4598" y="1495514"/>
                </a:cubicBezTo>
                <a:cubicBezTo>
                  <a:pt x="-11069" y="1677824"/>
                  <a:pt x="10294" y="1840195"/>
                  <a:pt x="115692" y="2008262"/>
                </a:cubicBezTo>
                <a:cubicBezTo>
                  <a:pt x="221090" y="2176330"/>
                  <a:pt x="429038" y="2380005"/>
                  <a:pt x="636986" y="2503919"/>
                </a:cubicBezTo>
                <a:cubicBezTo>
                  <a:pt x="844934" y="2627833"/>
                  <a:pt x="943211" y="2690501"/>
                  <a:pt x="1363379" y="2751746"/>
                </a:cubicBezTo>
                <a:cubicBezTo>
                  <a:pt x="1783547" y="2812991"/>
                  <a:pt x="2431603" y="2879220"/>
                  <a:pt x="3157996" y="2871387"/>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0" name="Freeform 269">
            <a:extLst>
              <a:ext uri="{FF2B5EF4-FFF2-40B4-BE49-F238E27FC236}">
                <a16:creationId xmlns:a16="http://schemas.microsoft.com/office/drawing/2014/main" id="{D7814C30-DE58-BA4F-BECF-0ADFD406633B}"/>
              </a:ext>
            </a:extLst>
          </p:cNvPr>
          <p:cNvSpPr/>
          <p:nvPr/>
        </p:nvSpPr>
        <p:spPr>
          <a:xfrm>
            <a:off x="3049674" y="2333002"/>
            <a:ext cx="778842" cy="2888478"/>
          </a:xfrm>
          <a:custGeom>
            <a:avLst/>
            <a:gdLst>
              <a:gd name="connsiteX0" fmla="*/ 627492 w 627492"/>
              <a:gd name="connsiteY0" fmla="*/ 0 h 2888478"/>
              <a:gd name="connsiteX1" fmla="*/ 12195 w 627492"/>
              <a:gd name="connsiteY1" fmla="*/ 1051133 h 2888478"/>
              <a:gd name="connsiteX2" fmla="*/ 277114 w 627492"/>
              <a:gd name="connsiteY2" fmla="*/ 2888478 h 2888478"/>
              <a:gd name="connsiteX0" fmla="*/ 556859 w 556859"/>
              <a:gd name="connsiteY0" fmla="*/ 0 h 2888478"/>
              <a:gd name="connsiteX1" fmla="*/ 18474 w 556859"/>
              <a:gd name="connsiteY1" fmla="*/ 820396 h 2888478"/>
              <a:gd name="connsiteX2" fmla="*/ 206481 w 556859"/>
              <a:gd name="connsiteY2" fmla="*/ 2888478 h 2888478"/>
              <a:gd name="connsiteX0" fmla="*/ 534749 w 534749"/>
              <a:gd name="connsiteY0" fmla="*/ 0 h 2888478"/>
              <a:gd name="connsiteX1" fmla="*/ 22001 w 534749"/>
              <a:gd name="connsiteY1" fmla="*/ 734938 h 2888478"/>
              <a:gd name="connsiteX2" fmla="*/ 184371 w 534749"/>
              <a:gd name="connsiteY2" fmla="*/ 2888478 h 2888478"/>
              <a:gd name="connsiteX0" fmla="*/ 534749 w 534749"/>
              <a:gd name="connsiteY0" fmla="*/ 0 h 2888478"/>
              <a:gd name="connsiteX1" fmla="*/ 22001 w 534749"/>
              <a:gd name="connsiteY1" fmla="*/ 734938 h 2888478"/>
              <a:gd name="connsiteX2" fmla="*/ 184371 w 534749"/>
              <a:gd name="connsiteY2" fmla="*/ 2888478 h 2888478"/>
              <a:gd name="connsiteX0" fmla="*/ 776237 w 776237"/>
              <a:gd name="connsiteY0" fmla="*/ 0 h 2888478"/>
              <a:gd name="connsiteX1" fmla="*/ 7115 w 776237"/>
              <a:gd name="connsiteY1" fmla="*/ 1316052 h 2888478"/>
              <a:gd name="connsiteX2" fmla="*/ 425859 w 776237"/>
              <a:gd name="connsiteY2" fmla="*/ 2888478 h 2888478"/>
              <a:gd name="connsiteX0" fmla="*/ 778842 w 778842"/>
              <a:gd name="connsiteY0" fmla="*/ 0 h 2888478"/>
              <a:gd name="connsiteX1" fmla="*/ 9720 w 778842"/>
              <a:gd name="connsiteY1" fmla="*/ 1316052 h 2888478"/>
              <a:gd name="connsiteX2" fmla="*/ 428464 w 778842"/>
              <a:gd name="connsiteY2" fmla="*/ 2888478 h 2888478"/>
            </a:gdLst>
            <a:ahLst/>
            <a:cxnLst>
              <a:cxn ang="0">
                <a:pos x="connsiteX0" y="connsiteY0"/>
              </a:cxn>
              <a:cxn ang="0">
                <a:pos x="connsiteX1" y="connsiteY1"/>
              </a:cxn>
              <a:cxn ang="0">
                <a:pos x="connsiteX2" y="connsiteY2"/>
              </a:cxn>
            </a:cxnLst>
            <a:rect l="l" t="t" r="r" b="b"/>
            <a:pathLst>
              <a:path w="778842" h="2888478">
                <a:moveTo>
                  <a:pt x="778842" y="0"/>
                </a:moveTo>
                <a:cubicBezTo>
                  <a:pt x="483299" y="225040"/>
                  <a:pt x="68116" y="834639"/>
                  <a:pt x="9720" y="1316052"/>
                </a:cubicBezTo>
                <a:cubicBezTo>
                  <a:pt x="-48676" y="1797465"/>
                  <a:pt x="164257" y="2261787"/>
                  <a:pt x="428464" y="2888478"/>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1" name="Freeform 270">
            <a:extLst>
              <a:ext uri="{FF2B5EF4-FFF2-40B4-BE49-F238E27FC236}">
                <a16:creationId xmlns:a16="http://schemas.microsoft.com/office/drawing/2014/main" id="{F26816C2-78D0-C24C-B753-2F29B4BB56CF}"/>
              </a:ext>
            </a:extLst>
          </p:cNvPr>
          <p:cNvSpPr/>
          <p:nvPr/>
        </p:nvSpPr>
        <p:spPr>
          <a:xfrm>
            <a:off x="3098295" y="2392823"/>
            <a:ext cx="1046258" cy="3401226"/>
          </a:xfrm>
          <a:custGeom>
            <a:avLst/>
            <a:gdLst>
              <a:gd name="connsiteX0" fmla="*/ 1179981 w 1461992"/>
              <a:gd name="connsiteY0" fmla="*/ 0 h 3418318"/>
              <a:gd name="connsiteX1" fmla="*/ 257035 w 1461992"/>
              <a:gd name="connsiteY1" fmla="*/ 769121 h 3418318"/>
              <a:gd name="connsiteX2" fmla="*/ 86119 w 1461992"/>
              <a:gd name="connsiteY2" fmla="*/ 2025353 h 3418318"/>
              <a:gd name="connsiteX3" fmla="*/ 1461992 w 1461992"/>
              <a:gd name="connsiteY3" fmla="*/ 3418318 h 3418318"/>
              <a:gd name="connsiteX4" fmla="*/ 1461992 w 1461992"/>
              <a:gd name="connsiteY4" fmla="*/ 3418318 h 3418318"/>
              <a:gd name="connsiteX5" fmla="*/ 1461992 w 1461992"/>
              <a:gd name="connsiteY5" fmla="*/ 3418318 h 3418318"/>
              <a:gd name="connsiteX0" fmla="*/ 1190714 w 1472725"/>
              <a:gd name="connsiteY0" fmla="*/ 0 h 3418318"/>
              <a:gd name="connsiteX1" fmla="*/ 233585 w 1472725"/>
              <a:gd name="connsiteY1" fmla="*/ 1042586 h 3418318"/>
              <a:gd name="connsiteX2" fmla="*/ 96852 w 1472725"/>
              <a:gd name="connsiteY2" fmla="*/ 2025353 h 3418318"/>
              <a:gd name="connsiteX3" fmla="*/ 1472725 w 1472725"/>
              <a:gd name="connsiteY3" fmla="*/ 3418318 h 3418318"/>
              <a:gd name="connsiteX4" fmla="*/ 1472725 w 1472725"/>
              <a:gd name="connsiteY4" fmla="*/ 3418318 h 3418318"/>
              <a:gd name="connsiteX5" fmla="*/ 1472725 w 1472725"/>
              <a:gd name="connsiteY5" fmla="*/ 3418318 h 3418318"/>
              <a:gd name="connsiteX0" fmla="*/ 1155276 w 1471470"/>
              <a:gd name="connsiteY0" fmla="*/ 0 h 3418318"/>
              <a:gd name="connsiteX1" fmla="*/ 232330 w 1471470"/>
              <a:gd name="connsiteY1" fmla="*/ 1042586 h 3418318"/>
              <a:gd name="connsiteX2" fmla="*/ 95597 w 1471470"/>
              <a:gd name="connsiteY2" fmla="*/ 2025353 h 3418318"/>
              <a:gd name="connsiteX3" fmla="*/ 1471470 w 1471470"/>
              <a:gd name="connsiteY3" fmla="*/ 3418318 h 3418318"/>
              <a:gd name="connsiteX4" fmla="*/ 1471470 w 1471470"/>
              <a:gd name="connsiteY4" fmla="*/ 3418318 h 3418318"/>
              <a:gd name="connsiteX5" fmla="*/ 1471470 w 1471470"/>
              <a:gd name="connsiteY5" fmla="*/ 3418318 h 3418318"/>
              <a:gd name="connsiteX0" fmla="*/ 1181852 w 1472409"/>
              <a:gd name="connsiteY0" fmla="*/ 0 h 3401226"/>
              <a:gd name="connsiteX1" fmla="*/ 233269 w 1472409"/>
              <a:gd name="connsiteY1" fmla="*/ 1025494 h 3401226"/>
              <a:gd name="connsiteX2" fmla="*/ 96536 w 1472409"/>
              <a:gd name="connsiteY2" fmla="*/ 2008261 h 3401226"/>
              <a:gd name="connsiteX3" fmla="*/ 1472409 w 1472409"/>
              <a:gd name="connsiteY3" fmla="*/ 3401226 h 3401226"/>
              <a:gd name="connsiteX4" fmla="*/ 1472409 w 1472409"/>
              <a:gd name="connsiteY4" fmla="*/ 3401226 h 3401226"/>
              <a:gd name="connsiteX5" fmla="*/ 1472409 w 1472409"/>
              <a:gd name="connsiteY5" fmla="*/ 3401226 h 3401226"/>
              <a:gd name="connsiteX0" fmla="*/ 1181852 w 1472409"/>
              <a:gd name="connsiteY0" fmla="*/ 0 h 3401226"/>
              <a:gd name="connsiteX1" fmla="*/ 233269 w 1472409"/>
              <a:gd name="connsiteY1" fmla="*/ 1025494 h 3401226"/>
              <a:gd name="connsiteX2" fmla="*/ 96536 w 1472409"/>
              <a:gd name="connsiteY2" fmla="*/ 2008261 h 3401226"/>
              <a:gd name="connsiteX3" fmla="*/ 1472409 w 1472409"/>
              <a:gd name="connsiteY3" fmla="*/ 3401226 h 3401226"/>
              <a:gd name="connsiteX4" fmla="*/ 1472409 w 1472409"/>
              <a:gd name="connsiteY4" fmla="*/ 3401226 h 3401226"/>
              <a:gd name="connsiteX5" fmla="*/ 1472409 w 1472409"/>
              <a:gd name="connsiteY5" fmla="*/ 3401226 h 3401226"/>
              <a:gd name="connsiteX0" fmla="*/ 971636 w 1262193"/>
              <a:gd name="connsiteY0" fmla="*/ 0 h 3401226"/>
              <a:gd name="connsiteX1" fmla="*/ 23053 w 1262193"/>
              <a:gd name="connsiteY1" fmla="*/ 1025494 h 3401226"/>
              <a:gd name="connsiteX2" fmla="*/ 373431 w 1262193"/>
              <a:gd name="connsiteY2" fmla="*/ 2170631 h 3401226"/>
              <a:gd name="connsiteX3" fmla="*/ 1262193 w 1262193"/>
              <a:gd name="connsiteY3" fmla="*/ 3401226 h 3401226"/>
              <a:gd name="connsiteX4" fmla="*/ 1262193 w 1262193"/>
              <a:gd name="connsiteY4" fmla="*/ 3401226 h 3401226"/>
              <a:gd name="connsiteX5" fmla="*/ 1262193 w 1262193"/>
              <a:gd name="connsiteY5" fmla="*/ 3401226 h 3401226"/>
              <a:gd name="connsiteX0" fmla="*/ 755701 w 1046258"/>
              <a:gd name="connsiteY0" fmla="*/ 0 h 3401226"/>
              <a:gd name="connsiteX1" fmla="*/ 54946 w 1046258"/>
              <a:gd name="connsiteY1" fmla="*/ 1034039 h 3401226"/>
              <a:gd name="connsiteX2" fmla="*/ 157496 w 1046258"/>
              <a:gd name="connsiteY2" fmla="*/ 2170631 h 3401226"/>
              <a:gd name="connsiteX3" fmla="*/ 1046258 w 1046258"/>
              <a:gd name="connsiteY3" fmla="*/ 3401226 h 3401226"/>
              <a:gd name="connsiteX4" fmla="*/ 1046258 w 1046258"/>
              <a:gd name="connsiteY4" fmla="*/ 3401226 h 3401226"/>
              <a:gd name="connsiteX5" fmla="*/ 1046258 w 1046258"/>
              <a:gd name="connsiteY5" fmla="*/ 3401226 h 340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6258" h="3401226">
                <a:moveTo>
                  <a:pt x="755701" y="0"/>
                </a:moveTo>
                <a:cubicBezTo>
                  <a:pt x="402475" y="301239"/>
                  <a:pt x="154647" y="672267"/>
                  <a:pt x="54946" y="1034039"/>
                </a:cubicBezTo>
                <a:cubicBezTo>
                  <a:pt x="-44755" y="1395811"/>
                  <a:pt x="-7723" y="1776100"/>
                  <a:pt x="157496" y="2170631"/>
                </a:cubicBezTo>
                <a:cubicBezTo>
                  <a:pt x="322715" y="2565162"/>
                  <a:pt x="898131" y="3196127"/>
                  <a:pt x="1046258" y="3401226"/>
                </a:cubicBezTo>
                <a:lnTo>
                  <a:pt x="1046258" y="3401226"/>
                </a:lnTo>
                <a:lnTo>
                  <a:pt x="1046258" y="3401226"/>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 name="Freeform 271">
            <a:extLst>
              <a:ext uri="{FF2B5EF4-FFF2-40B4-BE49-F238E27FC236}">
                <a16:creationId xmlns:a16="http://schemas.microsoft.com/office/drawing/2014/main" id="{D5F1BCA6-BA9D-6E4D-AE3B-ECAC61F808D0}"/>
              </a:ext>
            </a:extLst>
          </p:cNvPr>
          <p:cNvSpPr/>
          <p:nvPr/>
        </p:nvSpPr>
        <p:spPr>
          <a:xfrm>
            <a:off x="3177763" y="2384278"/>
            <a:ext cx="2035016" cy="3409772"/>
          </a:xfrm>
          <a:custGeom>
            <a:avLst/>
            <a:gdLst>
              <a:gd name="connsiteX0" fmla="*/ 1084148 w 2434384"/>
              <a:gd name="connsiteY0" fmla="*/ 0 h 3452501"/>
              <a:gd name="connsiteX1" fmla="*/ 255206 w 2434384"/>
              <a:gd name="connsiteY1" fmla="*/ 965675 h 3452501"/>
              <a:gd name="connsiteX2" fmla="*/ 7378 w 2434384"/>
              <a:gd name="connsiteY2" fmla="*/ 1734797 h 3452501"/>
              <a:gd name="connsiteX3" fmla="*/ 477397 w 2434384"/>
              <a:gd name="connsiteY3" fmla="*/ 2392823 h 3452501"/>
              <a:gd name="connsiteX4" fmla="*/ 1212335 w 2434384"/>
              <a:gd name="connsiteY4" fmla="*/ 2999574 h 3452501"/>
              <a:gd name="connsiteX5" fmla="*/ 2434384 w 2434384"/>
              <a:gd name="connsiteY5" fmla="*/ 3452501 h 3452501"/>
              <a:gd name="connsiteX0" fmla="*/ 855865 w 2206101"/>
              <a:gd name="connsiteY0" fmla="*/ 0 h 3452501"/>
              <a:gd name="connsiteX1" fmla="*/ 26923 w 2206101"/>
              <a:gd name="connsiteY1" fmla="*/ 965675 h 3452501"/>
              <a:gd name="connsiteX2" fmla="*/ 206385 w 2206101"/>
              <a:gd name="connsiteY2" fmla="*/ 1838631 h 3452501"/>
              <a:gd name="connsiteX3" fmla="*/ 249114 w 2206101"/>
              <a:gd name="connsiteY3" fmla="*/ 2392823 h 3452501"/>
              <a:gd name="connsiteX4" fmla="*/ 984052 w 2206101"/>
              <a:gd name="connsiteY4" fmla="*/ 2999574 h 3452501"/>
              <a:gd name="connsiteX5" fmla="*/ 2206101 w 2206101"/>
              <a:gd name="connsiteY5" fmla="*/ 3452501 h 3452501"/>
              <a:gd name="connsiteX0" fmla="*/ 677538 w 2027774"/>
              <a:gd name="connsiteY0" fmla="*/ 0 h 3452501"/>
              <a:gd name="connsiteX1" fmla="*/ 62241 w 2027774"/>
              <a:gd name="connsiteY1" fmla="*/ 1043551 h 3452501"/>
              <a:gd name="connsiteX2" fmla="*/ 28058 w 2027774"/>
              <a:gd name="connsiteY2" fmla="*/ 1838631 h 3452501"/>
              <a:gd name="connsiteX3" fmla="*/ 70787 w 2027774"/>
              <a:gd name="connsiteY3" fmla="*/ 2392823 h 3452501"/>
              <a:gd name="connsiteX4" fmla="*/ 805725 w 2027774"/>
              <a:gd name="connsiteY4" fmla="*/ 2999574 h 3452501"/>
              <a:gd name="connsiteX5" fmla="*/ 2027774 w 2027774"/>
              <a:gd name="connsiteY5" fmla="*/ 3452501 h 3452501"/>
              <a:gd name="connsiteX0" fmla="*/ 684780 w 2035016"/>
              <a:gd name="connsiteY0" fmla="*/ 0 h 3452501"/>
              <a:gd name="connsiteX1" fmla="*/ 69483 w 2035016"/>
              <a:gd name="connsiteY1" fmla="*/ 1043551 h 3452501"/>
              <a:gd name="connsiteX2" fmla="*/ 35300 w 2035016"/>
              <a:gd name="connsiteY2" fmla="*/ 1838631 h 3452501"/>
              <a:gd name="connsiteX3" fmla="*/ 257491 w 2035016"/>
              <a:gd name="connsiteY3" fmla="*/ 2366864 h 3452501"/>
              <a:gd name="connsiteX4" fmla="*/ 812967 w 2035016"/>
              <a:gd name="connsiteY4" fmla="*/ 2999574 h 3452501"/>
              <a:gd name="connsiteX5" fmla="*/ 2035016 w 2035016"/>
              <a:gd name="connsiteY5" fmla="*/ 3452501 h 3452501"/>
              <a:gd name="connsiteX0" fmla="*/ 684780 w 2035016"/>
              <a:gd name="connsiteY0" fmla="*/ 0 h 3452501"/>
              <a:gd name="connsiteX1" fmla="*/ 69483 w 2035016"/>
              <a:gd name="connsiteY1" fmla="*/ 1043551 h 3452501"/>
              <a:gd name="connsiteX2" fmla="*/ 35300 w 2035016"/>
              <a:gd name="connsiteY2" fmla="*/ 1838631 h 3452501"/>
              <a:gd name="connsiteX3" fmla="*/ 257491 w 2035016"/>
              <a:gd name="connsiteY3" fmla="*/ 2366864 h 3452501"/>
              <a:gd name="connsiteX4" fmla="*/ 983883 w 2035016"/>
              <a:gd name="connsiteY4" fmla="*/ 2999574 h 3452501"/>
              <a:gd name="connsiteX5" fmla="*/ 2035016 w 2035016"/>
              <a:gd name="connsiteY5" fmla="*/ 3452501 h 345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5016" h="3452501">
                <a:moveTo>
                  <a:pt x="684780" y="0"/>
                </a:moveTo>
                <a:cubicBezTo>
                  <a:pt x="360040" y="338271"/>
                  <a:pt x="177730" y="737113"/>
                  <a:pt x="69483" y="1043551"/>
                </a:cubicBezTo>
                <a:cubicBezTo>
                  <a:pt x="-38764" y="1349989"/>
                  <a:pt x="3965" y="1618079"/>
                  <a:pt x="35300" y="1838631"/>
                </a:cubicBezTo>
                <a:cubicBezTo>
                  <a:pt x="66635" y="2059183"/>
                  <a:pt x="99394" y="2173374"/>
                  <a:pt x="257491" y="2366864"/>
                </a:cubicBezTo>
                <a:cubicBezTo>
                  <a:pt x="415588" y="2560355"/>
                  <a:pt x="687629" y="2818635"/>
                  <a:pt x="983883" y="2999574"/>
                </a:cubicBezTo>
                <a:cubicBezTo>
                  <a:pt x="1280137" y="3180514"/>
                  <a:pt x="1587073" y="3314344"/>
                  <a:pt x="2035016" y="3452501"/>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3" name="Freeform 272">
            <a:extLst>
              <a:ext uri="{FF2B5EF4-FFF2-40B4-BE49-F238E27FC236}">
                <a16:creationId xmlns:a16="http://schemas.microsoft.com/office/drawing/2014/main" id="{79D8AC81-1E81-B647-888A-BAF05FBA1E4D}"/>
              </a:ext>
            </a:extLst>
          </p:cNvPr>
          <p:cNvSpPr/>
          <p:nvPr/>
        </p:nvSpPr>
        <p:spPr>
          <a:xfrm>
            <a:off x="3282912" y="2384276"/>
            <a:ext cx="2810084" cy="2871819"/>
          </a:xfrm>
          <a:custGeom>
            <a:avLst/>
            <a:gdLst>
              <a:gd name="connsiteX0" fmla="*/ 931599 w 3153506"/>
              <a:gd name="connsiteY0" fmla="*/ 0 h 2876457"/>
              <a:gd name="connsiteX1" fmla="*/ 205207 w 3153506"/>
              <a:gd name="connsiteY1" fmla="*/ 914400 h 2876457"/>
              <a:gd name="connsiteX2" fmla="*/ 108 w 3153506"/>
              <a:gd name="connsiteY2" fmla="*/ 1495514 h 2876457"/>
              <a:gd name="connsiteX3" fmla="*/ 222298 w 3153506"/>
              <a:gd name="connsiteY3" fmla="*/ 2008262 h 2876457"/>
              <a:gd name="connsiteX4" fmla="*/ 641042 w 3153506"/>
              <a:gd name="connsiteY4" fmla="*/ 2469735 h 2876457"/>
              <a:gd name="connsiteX5" fmla="*/ 1281977 w 3153506"/>
              <a:gd name="connsiteY5" fmla="*/ 2820112 h 2876457"/>
              <a:gd name="connsiteX6" fmla="*/ 3153506 w 3153506"/>
              <a:gd name="connsiteY6" fmla="*/ 2871387 h 2876457"/>
              <a:gd name="connsiteX0" fmla="*/ 931599 w 3153506"/>
              <a:gd name="connsiteY0" fmla="*/ 0 h 2872072"/>
              <a:gd name="connsiteX1" fmla="*/ 205207 w 3153506"/>
              <a:gd name="connsiteY1" fmla="*/ 914400 h 2872072"/>
              <a:gd name="connsiteX2" fmla="*/ 108 w 3153506"/>
              <a:gd name="connsiteY2" fmla="*/ 1495514 h 2872072"/>
              <a:gd name="connsiteX3" fmla="*/ 222298 w 3153506"/>
              <a:gd name="connsiteY3" fmla="*/ 2008262 h 2872072"/>
              <a:gd name="connsiteX4" fmla="*/ 641042 w 3153506"/>
              <a:gd name="connsiteY4" fmla="*/ 2469735 h 2872072"/>
              <a:gd name="connsiteX5" fmla="*/ 1358889 w 3153506"/>
              <a:gd name="connsiteY5" fmla="*/ 2751746 h 2872072"/>
              <a:gd name="connsiteX6" fmla="*/ 3153506 w 3153506"/>
              <a:gd name="connsiteY6" fmla="*/ 2871387 h 2872072"/>
              <a:gd name="connsiteX0" fmla="*/ 931508 w 3153415"/>
              <a:gd name="connsiteY0" fmla="*/ 0 h 2872072"/>
              <a:gd name="connsiteX1" fmla="*/ 205116 w 3153415"/>
              <a:gd name="connsiteY1" fmla="*/ 914400 h 2872072"/>
              <a:gd name="connsiteX2" fmla="*/ 17 w 3153415"/>
              <a:gd name="connsiteY2" fmla="*/ 1495514 h 2872072"/>
              <a:gd name="connsiteX3" fmla="*/ 196569 w 3153415"/>
              <a:gd name="connsiteY3" fmla="*/ 2025354 h 2872072"/>
              <a:gd name="connsiteX4" fmla="*/ 640951 w 3153415"/>
              <a:gd name="connsiteY4" fmla="*/ 2469735 h 2872072"/>
              <a:gd name="connsiteX5" fmla="*/ 1358798 w 3153415"/>
              <a:gd name="connsiteY5" fmla="*/ 2751746 h 2872072"/>
              <a:gd name="connsiteX6" fmla="*/ 3153415 w 3153415"/>
              <a:gd name="connsiteY6" fmla="*/ 2871387 h 2872072"/>
              <a:gd name="connsiteX0" fmla="*/ 936214 w 3158121"/>
              <a:gd name="connsiteY0" fmla="*/ 0 h 2872072"/>
              <a:gd name="connsiteX1" fmla="*/ 209822 w 3158121"/>
              <a:gd name="connsiteY1" fmla="*/ 914400 h 2872072"/>
              <a:gd name="connsiteX2" fmla="*/ 4723 w 3158121"/>
              <a:gd name="connsiteY2" fmla="*/ 1495514 h 2872072"/>
              <a:gd name="connsiteX3" fmla="*/ 115817 w 3158121"/>
              <a:gd name="connsiteY3" fmla="*/ 2008262 h 2872072"/>
              <a:gd name="connsiteX4" fmla="*/ 645657 w 3158121"/>
              <a:gd name="connsiteY4" fmla="*/ 2469735 h 2872072"/>
              <a:gd name="connsiteX5" fmla="*/ 1363504 w 3158121"/>
              <a:gd name="connsiteY5" fmla="*/ 2751746 h 2872072"/>
              <a:gd name="connsiteX6" fmla="*/ 3158121 w 3158121"/>
              <a:gd name="connsiteY6" fmla="*/ 2871387 h 2872072"/>
              <a:gd name="connsiteX0" fmla="*/ 936089 w 3157996"/>
              <a:gd name="connsiteY0" fmla="*/ 0 h 2872020"/>
              <a:gd name="connsiteX1" fmla="*/ 209697 w 3157996"/>
              <a:gd name="connsiteY1" fmla="*/ 914400 h 2872020"/>
              <a:gd name="connsiteX2" fmla="*/ 4598 w 3157996"/>
              <a:gd name="connsiteY2" fmla="*/ 1495514 h 2872020"/>
              <a:gd name="connsiteX3" fmla="*/ 115692 w 3157996"/>
              <a:gd name="connsiteY3" fmla="*/ 2008262 h 2872020"/>
              <a:gd name="connsiteX4" fmla="*/ 636986 w 3157996"/>
              <a:gd name="connsiteY4" fmla="*/ 2503919 h 2872020"/>
              <a:gd name="connsiteX5" fmla="*/ 1363379 w 3157996"/>
              <a:gd name="connsiteY5" fmla="*/ 2751746 h 2872020"/>
              <a:gd name="connsiteX6" fmla="*/ 3157996 w 3157996"/>
              <a:gd name="connsiteY6" fmla="*/ 2871387 h 2872020"/>
              <a:gd name="connsiteX0" fmla="*/ 825873 w 3047780"/>
              <a:gd name="connsiteY0" fmla="*/ 0 h 2872020"/>
              <a:gd name="connsiteX1" fmla="*/ 99481 w 3047780"/>
              <a:gd name="connsiteY1" fmla="*/ 914400 h 2872020"/>
              <a:gd name="connsiteX2" fmla="*/ 244760 w 3047780"/>
              <a:gd name="connsiteY2" fmla="*/ 1504060 h 2872020"/>
              <a:gd name="connsiteX3" fmla="*/ 5476 w 3047780"/>
              <a:gd name="connsiteY3" fmla="*/ 2008262 h 2872020"/>
              <a:gd name="connsiteX4" fmla="*/ 526770 w 3047780"/>
              <a:gd name="connsiteY4" fmla="*/ 2503919 h 2872020"/>
              <a:gd name="connsiteX5" fmla="*/ 1253163 w 3047780"/>
              <a:gd name="connsiteY5" fmla="*/ 2751746 h 2872020"/>
              <a:gd name="connsiteX6" fmla="*/ 3047780 w 3047780"/>
              <a:gd name="connsiteY6" fmla="*/ 2871387 h 2872020"/>
              <a:gd name="connsiteX0" fmla="*/ 751761 w 2973668"/>
              <a:gd name="connsiteY0" fmla="*/ 0 h 2872020"/>
              <a:gd name="connsiteX1" fmla="*/ 25369 w 2973668"/>
              <a:gd name="connsiteY1" fmla="*/ 914400 h 2872020"/>
              <a:gd name="connsiteX2" fmla="*/ 170648 w 2973668"/>
              <a:gd name="connsiteY2" fmla="*/ 1504060 h 2872020"/>
              <a:gd name="connsiteX3" fmla="*/ 221921 w 2973668"/>
              <a:gd name="connsiteY3" fmla="*/ 2008262 h 2872020"/>
              <a:gd name="connsiteX4" fmla="*/ 452658 w 2973668"/>
              <a:gd name="connsiteY4" fmla="*/ 2503919 h 2872020"/>
              <a:gd name="connsiteX5" fmla="*/ 1179051 w 2973668"/>
              <a:gd name="connsiteY5" fmla="*/ 2751746 h 2872020"/>
              <a:gd name="connsiteX6" fmla="*/ 2973668 w 2973668"/>
              <a:gd name="connsiteY6" fmla="*/ 2871387 h 2872020"/>
              <a:gd name="connsiteX0" fmla="*/ 583583 w 2805490"/>
              <a:gd name="connsiteY0" fmla="*/ 0 h 2872020"/>
              <a:gd name="connsiteX1" fmla="*/ 105019 w 2805490"/>
              <a:gd name="connsiteY1" fmla="*/ 863125 h 2872020"/>
              <a:gd name="connsiteX2" fmla="*/ 2470 w 2805490"/>
              <a:gd name="connsiteY2" fmla="*/ 1504060 h 2872020"/>
              <a:gd name="connsiteX3" fmla="*/ 53743 w 2805490"/>
              <a:gd name="connsiteY3" fmla="*/ 2008262 h 2872020"/>
              <a:gd name="connsiteX4" fmla="*/ 284480 w 2805490"/>
              <a:gd name="connsiteY4" fmla="*/ 2503919 h 2872020"/>
              <a:gd name="connsiteX5" fmla="*/ 1010873 w 2805490"/>
              <a:gd name="connsiteY5" fmla="*/ 2751746 h 2872020"/>
              <a:gd name="connsiteX6" fmla="*/ 2805490 w 2805490"/>
              <a:gd name="connsiteY6" fmla="*/ 2871387 h 2872020"/>
              <a:gd name="connsiteX0" fmla="*/ 588177 w 2810084"/>
              <a:gd name="connsiteY0" fmla="*/ 0 h 2872020"/>
              <a:gd name="connsiteX1" fmla="*/ 109613 w 2810084"/>
              <a:gd name="connsiteY1" fmla="*/ 863125 h 2872020"/>
              <a:gd name="connsiteX2" fmla="*/ 7064 w 2810084"/>
              <a:gd name="connsiteY2" fmla="*/ 1504060 h 2872020"/>
              <a:gd name="connsiteX3" fmla="*/ 58337 w 2810084"/>
              <a:gd name="connsiteY3" fmla="*/ 2008262 h 2872020"/>
              <a:gd name="connsiteX4" fmla="*/ 451444 w 2810084"/>
              <a:gd name="connsiteY4" fmla="*/ 2503919 h 2872020"/>
              <a:gd name="connsiteX5" fmla="*/ 1015467 w 2810084"/>
              <a:gd name="connsiteY5" fmla="*/ 2751746 h 2872020"/>
              <a:gd name="connsiteX6" fmla="*/ 2810084 w 2810084"/>
              <a:gd name="connsiteY6" fmla="*/ 2871387 h 2872020"/>
              <a:gd name="connsiteX0" fmla="*/ 588177 w 2810084"/>
              <a:gd name="connsiteY0" fmla="*/ 0 h 2871819"/>
              <a:gd name="connsiteX1" fmla="*/ 109613 w 2810084"/>
              <a:gd name="connsiteY1" fmla="*/ 863125 h 2871819"/>
              <a:gd name="connsiteX2" fmla="*/ 7064 w 2810084"/>
              <a:gd name="connsiteY2" fmla="*/ 1504060 h 2871819"/>
              <a:gd name="connsiteX3" fmla="*/ 58337 w 2810084"/>
              <a:gd name="connsiteY3" fmla="*/ 2008262 h 2871819"/>
              <a:gd name="connsiteX4" fmla="*/ 451444 w 2810084"/>
              <a:gd name="connsiteY4" fmla="*/ 2503919 h 2871819"/>
              <a:gd name="connsiteX5" fmla="*/ 1169291 w 2810084"/>
              <a:gd name="connsiteY5" fmla="*/ 2717563 h 2871819"/>
              <a:gd name="connsiteX6" fmla="*/ 2810084 w 2810084"/>
              <a:gd name="connsiteY6" fmla="*/ 2871387 h 287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0084" h="2871819">
                <a:moveTo>
                  <a:pt x="588177" y="0"/>
                </a:moveTo>
                <a:cubicBezTo>
                  <a:pt x="302605" y="332574"/>
                  <a:pt x="206465" y="612448"/>
                  <a:pt x="109613" y="863125"/>
                </a:cubicBezTo>
                <a:cubicBezTo>
                  <a:pt x="12761" y="1113802"/>
                  <a:pt x="15610" y="1313204"/>
                  <a:pt x="7064" y="1504060"/>
                </a:cubicBezTo>
                <a:cubicBezTo>
                  <a:pt x="-1482" y="1694916"/>
                  <a:pt x="-15726" y="1841619"/>
                  <a:pt x="58337" y="2008262"/>
                </a:cubicBezTo>
                <a:cubicBezTo>
                  <a:pt x="132400" y="2174905"/>
                  <a:pt x="266285" y="2385702"/>
                  <a:pt x="451444" y="2503919"/>
                </a:cubicBezTo>
                <a:cubicBezTo>
                  <a:pt x="636603" y="2622136"/>
                  <a:pt x="776184" y="2656318"/>
                  <a:pt x="1169291" y="2717563"/>
                </a:cubicBezTo>
                <a:cubicBezTo>
                  <a:pt x="1562398" y="2778808"/>
                  <a:pt x="2083691" y="2879220"/>
                  <a:pt x="2810084" y="2871387"/>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 name="Freeform 273">
            <a:extLst>
              <a:ext uri="{FF2B5EF4-FFF2-40B4-BE49-F238E27FC236}">
                <a16:creationId xmlns:a16="http://schemas.microsoft.com/office/drawing/2014/main" id="{50D12833-7114-D644-8148-778BFCD6D166}"/>
              </a:ext>
            </a:extLst>
          </p:cNvPr>
          <p:cNvSpPr/>
          <p:nvPr/>
        </p:nvSpPr>
        <p:spPr>
          <a:xfrm>
            <a:off x="5597469" y="2333002"/>
            <a:ext cx="811720" cy="2888478"/>
          </a:xfrm>
          <a:custGeom>
            <a:avLst/>
            <a:gdLst>
              <a:gd name="connsiteX0" fmla="*/ 627492 w 627492"/>
              <a:gd name="connsiteY0" fmla="*/ 0 h 2888478"/>
              <a:gd name="connsiteX1" fmla="*/ 12195 w 627492"/>
              <a:gd name="connsiteY1" fmla="*/ 1051133 h 2888478"/>
              <a:gd name="connsiteX2" fmla="*/ 277114 w 627492"/>
              <a:gd name="connsiteY2" fmla="*/ 2888478 h 2888478"/>
              <a:gd name="connsiteX0" fmla="*/ 556859 w 556859"/>
              <a:gd name="connsiteY0" fmla="*/ 0 h 2888478"/>
              <a:gd name="connsiteX1" fmla="*/ 18474 w 556859"/>
              <a:gd name="connsiteY1" fmla="*/ 820396 h 2888478"/>
              <a:gd name="connsiteX2" fmla="*/ 206481 w 556859"/>
              <a:gd name="connsiteY2" fmla="*/ 2888478 h 2888478"/>
              <a:gd name="connsiteX0" fmla="*/ 534749 w 534749"/>
              <a:gd name="connsiteY0" fmla="*/ 0 h 2888478"/>
              <a:gd name="connsiteX1" fmla="*/ 22001 w 534749"/>
              <a:gd name="connsiteY1" fmla="*/ 734938 h 2888478"/>
              <a:gd name="connsiteX2" fmla="*/ 184371 w 534749"/>
              <a:gd name="connsiteY2" fmla="*/ 2888478 h 2888478"/>
              <a:gd name="connsiteX0" fmla="*/ 534749 w 534749"/>
              <a:gd name="connsiteY0" fmla="*/ 0 h 2888478"/>
              <a:gd name="connsiteX1" fmla="*/ 22001 w 534749"/>
              <a:gd name="connsiteY1" fmla="*/ 734938 h 2888478"/>
              <a:gd name="connsiteX2" fmla="*/ 184371 w 534749"/>
              <a:gd name="connsiteY2" fmla="*/ 2888478 h 2888478"/>
              <a:gd name="connsiteX0" fmla="*/ 809810 w 809810"/>
              <a:gd name="connsiteY0" fmla="*/ 0 h 2888478"/>
              <a:gd name="connsiteX1" fmla="*/ 6505 w 809810"/>
              <a:gd name="connsiteY1" fmla="*/ 1341689 h 2888478"/>
              <a:gd name="connsiteX2" fmla="*/ 459432 w 809810"/>
              <a:gd name="connsiteY2" fmla="*/ 2888478 h 2888478"/>
              <a:gd name="connsiteX0" fmla="*/ 811720 w 811720"/>
              <a:gd name="connsiteY0" fmla="*/ 0 h 2888478"/>
              <a:gd name="connsiteX1" fmla="*/ 8415 w 811720"/>
              <a:gd name="connsiteY1" fmla="*/ 1341689 h 2888478"/>
              <a:gd name="connsiteX2" fmla="*/ 461342 w 811720"/>
              <a:gd name="connsiteY2" fmla="*/ 2888478 h 2888478"/>
            </a:gdLst>
            <a:ahLst/>
            <a:cxnLst>
              <a:cxn ang="0">
                <a:pos x="connsiteX0" y="connsiteY0"/>
              </a:cxn>
              <a:cxn ang="0">
                <a:pos x="connsiteX1" y="connsiteY1"/>
              </a:cxn>
              <a:cxn ang="0">
                <a:pos x="connsiteX2" y="connsiteY2"/>
              </a:cxn>
            </a:cxnLst>
            <a:rect l="l" t="t" r="r" b="b"/>
            <a:pathLst>
              <a:path w="811720" h="2888478">
                <a:moveTo>
                  <a:pt x="811720" y="0"/>
                </a:moveTo>
                <a:cubicBezTo>
                  <a:pt x="516177" y="225040"/>
                  <a:pt x="66811" y="860276"/>
                  <a:pt x="8415" y="1341689"/>
                </a:cubicBezTo>
                <a:cubicBezTo>
                  <a:pt x="-49981" y="1823102"/>
                  <a:pt x="205680" y="2227603"/>
                  <a:pt x="461342" y="2888478"/>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5" name="Freeform 274">
            <a:extLst>
              <a:ext uri="{FF2B5EF4-FFF2-40B4-BE49-F238E27FC236}">
                <a16:creationId xmlns:a16="http://schemas.microsoft.com/office/drawing/2014/main" id="{304444CC-4BFC-DA40-BD46-9B6A110E7A3D}"/>
              </a:ext>
            </a:extLst>
          </p:cNvPr>
          <p:cNvSpPr/>
          <p:nvPr/>
        </p:nvSpPr>
        <p:spPr>
          <a:xfrm>
            <a:off x="5677508" y="2399607"/>
            <a:ext cx="1046258" cy="3401226"/>
          </a:xfrm>
          <a:custGeom>
            <a:avLst/>
            <a:gdLst>
              <a:gd name="connsiteX0" fmla="*/ 1179981 w 1461992"/>
              <a:gd name="connsiteY0" fmla="*/ 0 h 3418318"/>
              <a:gd name="connsiteX1" fmla="*/ 257035 w 1461992"/>
              <a:gd name="connsiteY1" fmla="*/ 769121 h 3418318"/>
              <a:gd name="connsiteX2" fmla="*/ 86119 w 1461992"/>
              <a:gd name="connsiteY2" fmla="*/ 2025353 h 3418318"/>
              <a:gd name="connsiteX3" fmla="*/ 1461992 w 1461992"/>
              <a:gd name="connsiteY3" fmla="*/ 3418318 h 3418318"/>
              <a:gd name="connsiteX4" fmla="*/ 1461992 w 1461992"/>
              <a:gd name="connsiteY4" fmla="*/ 3418318 h 3418318"/>
              <a:gd name="connsiteX5" fmla="*/ 1461992 w 1461992"/>
              <a:gd name="connsiteY5" fmla="*/ 3418318 h 3418318"/>
              <a:gd name="connsiteX0" fmla="*/ 1190714 w 1472725"/>
              <a:gd name="connsiteY0" fmla="*/ 0 h 3418318"/>
              <a:gd name="connsiteX1" fmla="*/ 233585 w 1472725"/>
              <a:gd name="connsiteY1" fmla="*/ 1042586 h 3418318"/>
              <a:gd name="connsiteX2" fmla="*/ 96852 w 1472725"/>
              <a:gd name="connsiteY2" fmla="*/ 2025353 h 3418318"/>
              <a:gd name="connsiteX3" fmla="*/ 1472725 w 1472725"/>
              <a:gd name="connsiteY3" fmla="*/ 3418318 h 3418318"/>
              <a:gd name="connsiteX4" fmla="*/ 1472725 w 1472725"/>
              <a:gd name="connsiteY4" fmla="*/ 3418318 h 3418318"/>
              <a:gd name="connsiteX5" fmla="*/ 1472725 w 1472725"/>
              <a:gd name="connsiteY5" fmla="*/ 3418318 h 3418318"/>
              <a:gd name="connsiteX0" fmla="*/ 1155276 w 1471470"/>
              <a:gd name="connsiteY0" fmla="*/ 0 h 3418318"/>
              <a:gd name="connsiteX1" fmla="*/ 232330 w 1471470"/>
              <a:gd name="connsiteY1" fmla="*/ 1042586 h 3418318"/>
              <a:gd name="connsiteX2" fmla="*/ 95597 w 1471470"/>
              <a:gd name="connsiteY2" fmla="*/ 2025353 h 3418318"/>
              <a:gd name="connsiteX3" fmla="*/ 1471470 w 1471470"/>
              <a:gd name="connsiteY3" fmla="*/ 3418318 h 3418318"/>
              <a:gd name="connsiteX4" fmla="*/ 1471470 w 1471470"/>
              <a:gd name="connsiteY4" fmla="*/ 3418318 h 3418318"/>
              <a:gd name="connsiteX5" fmla="*/ 1471470 w 1471470"/>
              <a:gd name="connsiteY5" fmla="*/ 3418318 h 3418318"/>
              <a:gd name="connsiteX0" fmla="*/ 1181852 w 1472409"/>
              <a:gd name="connsiteY0" fmla="*/ 0 h 3401226"/>
              <a:gd name="connsiteX1" fmla="*/ 233269 w 1472409"/>
              <a:gd name="connsiteY1" fmla="*/ 1025494 h 3401226"/>
              <a:gd name="connsiteX2" fmla="*/ 96536 w 1472409"/>
              <a:gd name="connsiteY2" fmla="*/ 2008261 h 3401226"/>
              <a:gd name="connsiteX3" fmla="*/ 1472409 w 1472409"/>
              <a:gd name="connsiteY3" fmla="*/ 3401226 h 3401226"/>
              <a:gd name="connsiteX4" fmla="*/ 1472409 w 1472409"/>
              <a:gd name="connsiteY4" fmla="*/ 3401226 h 3401226"/>
              <a:gd name="connsiteX5" fmla="*/ 1472409 w 1472409"/>
              <a:gd name="connsiteY5" fmla="*/ 3401226 h 3401226"/>
              <a:gd name="connsiteX0" fmla="*/ 1181852 w 1472409"/>
              <a:gd name="connsiteY0" fmla="*/ 0 h 3401226"/>
              <a:gd name="connsiteX1" fmla="*/ 233269 w 1472409"/>
              <a:gd name="connsiteY1" fmla="*/ 1025494 h 3401226"/>
              <a:gd name="connsiteX2" fmla="*/ 96536 w 1472409"/>
              <a:gd name="connsiteY2" fmla="*/ 2008261 h 3401226"/>
              <a:gd name="connsiteX3" fmla="*/ 1472409 w 1472409"/>
              <a:gd name="connsiteY3" fmla="*/ 3401226 h 3401226"/>
              <a:gd name="connsiteX4" fmla="*/ 1472409 w 1472409"/>
              <a:gd name="connsiteY4" fmla="*/ 3401226 h 3401226"/>
              <a:gd name="connsiteX5" fmla="*/ 1472409 w 1472409"/>
              <a:gd name="connsiteY5" fmla="*/ 3401226 h 3401226"/>
              <a:gd name="connsiteX0" fmla="*/ 971636 w 1262193"/>
              <a:gd name="connsiteY0" fmla="*/ 0 h 3401226"/>
              <a:gd name="connsiteX1" fmla="*/ 23053 w 1262193"/>
              <a:gd name="connsiteY1" fmla="*/ 1025494 h 3401226"/>
              <a:gd name="connsiteX2" fmla="*/ 373431 w 1262193"/>
              <a:gd name="connsiteY2" fmla="*/ 2170631 h 3401226"/>
              <a:gd name="connsiteX3" fmla="*/ 1262193 w 1262193"/>
              <a:gd name="connsiteY3" fmla="*/ 3401226 h 3401226"/>
              <a:gd name="connsiteX4" fmla="*/ 1262193 w 1262193"/>
              <a:gd name="connsiteY4" fmla="*/ 3401226 h 3401226"/>
              <a:gd name="connsiteX5" fmla="*/ 1262193 w 1262193"/>
              <a:gd name="connsiteY5" fmla="*/ 3401226 h 3401226"/>
              <a:gd name="connsiteX0" fmla="*/ 755701 w 1046258"/>
              <a:gd name="connsiteY0" fmla="*/ 0 h 3401226"/>
              <a:gd name="connsiteX1" fmla="*/ 54946 w 1046258"/>
              <a:gd name="connsiteY1" fmla="*/ 1034039 h 3401226"/>
              <a:gd name="connsiteX2" fmla="*/ 157496 w 1046258"/>
              <a:gd name="connsiteY2" fmla="*/ 2170631 h 3401226"/>
              <a:gd name="connsiteX3" fmla="*/ 1046258 w 1046258"/>
              <a:gd name="connsiteY3" fmla="*/ 3401226 h 3401226"/>
              <a:gd name="connsiteX4" fmla="*/ 1046258 w 1046258"/>
              <a:gd name="connsiteY4" fmla="*/ 3401226 h 3401226"/>
              <a:gd name="connsiteX5" fmla="*/ 1046258 w 1046258"/>
              <a:gd name="connsiteY5" fmla="*/ 3401226 h 340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6258" h="3401226">
                <a:moveTo>
                  <a:pt x="755701" y="0"/>
                </a:moveTo>
                <a:cubicBezTo>
                  <a:pt x="402475" y="301239"/>
                  <a:pt x="154647" y="672267"/>
                  <a:pt x="54946" y="1034039"/>
                </a:cubicBezTo>
                <a:cubicBezTo>
                  <a:pt x="-44755" y="1395811"/>
                  <a:pt x="-7723" y="1776100"/>
                  <a:pt x="157496" y="2170631"/>
                </a:cubicBezTo>
                <a:cubicBezTo>
                  <a:pt x="322715" y="2565162"/>
                  <a:pt x="898131" y="3196127"/>
                  <a:pt x="1046258" y="3401226"/>
                </a:cubicBezTo>
                <a:lnTo>
                  <a:pt x="1046258" y="3401226"/>
                </a:lnTo>
                <a:lnTo>
                  <a:pt x="1046258" y="3401226"/>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6" name="Freeform 275">
            <a:extLst>
              <a:ext uri="{FF2B5EF4-FFF2-40B4-BE49-F238E27FC236}">
                <a16:creationId xmlns:a16="http://schemas.microsoft.com/office/drawing/2014/main" id="{B2DB148F-2B89-804A-926F-7251BF26248B}"/>
              </a:ext>
            </a:extLst>
          </p:cNvPr>
          <p:cNvSpPr/>
          <p:nvPr/>
        </p:nvSpPr>
        <p:spPr>
          <a:xfrm>
            <a:off x="5756976" y="2391062"/>
            <a:ext cx="2035016" cy="3409772"/>
          </a:xfrm>
          <a:custGeom>
            <a:avLst/>
            <a:gdLst>
              <a:gd name="connsiteX0" fmla="*/ 1084148 w 2434384"/>
              <a:gd name="connsiteY0" fmla="*/ 0 h 3452501"/>
              <a:gd name="connsiteX1" fmla="*/ 255206 w 2434384"/>
              <a:gd name="connsiteY1" fmla="*/ 965675 h 3452501"/>
              <a:gd name="connsiteX2" fmla="*/ 7378 w 2434384"/>
              <a:gd name="connsiteY2" fmla="*/ 1734797 h 3452501"/>
              <a:gd name="connsiteX3" fmla="*/ 477397 w 2434384"/>
              <a:gd name="connsiteY3" fmla="*/ 2392823 h 3452501"/>
              <a:gd name="connsiteX4" fmla="*/ 1212335 w 2434384"/>
              <a:gd name="connsiteY4" fmla="*/ 2999574 h 3452501"/>
              <a:gd name="connsiteX5" fmla="*/ 2434384 w 2434384"/>
              <a:gd name="connsiteY5" fmla="*/ 3452501 h 3452501"/>
              <a:gd name="connsiteX0" fmla="*/ 855865 w 2206101"/>
              <a:gd name="connsiteY0" fmla="*/ 0 h 3452501"/>
              <a:gd name="connsiteX1" fmla="*/ 26923 w 2206101"/>
              <a:gd name="connsiteY1" fmla="*/ 965675 h 3452501"/>
              <a:gd name="connsiteX2" fmla="*/ 206385 w 2206101"/>
              <a:gd name="connsiteY2" fmla="*/ 1838631 h 3452501"/>
              <a:gd name="connsiteX3" fmla="*/ 249114 w 2206101"/>
              <a:gd name="connsiteY3" fmla="*/ 2392823 h 3452501"/>
              <a:gd name="connsiteX4" fmla="*/ 984052 w 2206101"/>
              <a:gd name="connsiteY4" fmla="*/ 2999574 h 3452501"/>
              <a:gd name="connsiteX5" fmla="*/ 2206101 w 2206101"/>
              <a:gd name="connsiteY5" fmla="*/ 3452501 h 3452501"/>
              <a:gd name="connsiteX0" fmla="*/ 677538 w 2027774"/>
              <a:gd name="connsiteY0" fmla="*/ 0 h 3452501"/>
              <a:gd name="connsiteX1" fmla="*/ 62241 w 2027774"/>
              <a:gd name="connsiteY1" fmla="*/ 1043551 h 3452501"/>
              <a:gd name="connsiteX2" fmla="*/ 28058 w 2027774"/>
              <a:gd name="connsiteY2" fmla="*/ 1838631 h 3452501"/>
              <a:gd name="connsiteX3" fmla="*/ 70787 w 2027774"/>
              <a:gd name="connsiteY3" fmla="*/ 2392823 h 3452501"/>
              <a:gd name="connsiteX4" fmla="*/ 805725 w 2027774"/>
              <a:gd name="connsiteY4" fmla="*/ 2999574 h 3452501"/>
              <a:gd name="connsiteX5" fmla="*/ 2027774 w 2027774"/>
              <a:gd name="connsiteY5" fmla="*/ 3452501 h 3452501"/>
              <a:gd name="connsiteX0" fmla="*/ 684780 w 2035016"/>
              <a:gd name="connsiteY0" fmla="*/ 0 h 3452501"/>
              <a:gd name="connsiteX1" fmla="*/ 69483 w 2035016"/>
              <a:gd name="connsiteY1" fmla="*/ 1043551 h 3452501"/>
              <a:gd name="connsiteX2" fmla="*/ 35300 w 2035016"/>
              <a:gd name="connsiteY2" fmla="*/ 1838631 h 3452501"/>
              <a:gd name="connsiteX3" fmla="*/ 257491 w 2035016"/>
              <a:gd name="connsiteY3" fmla="*/ 2366864 h 3452501"/>
              <a:gd name="connsiteX4" fmla="*/ 812967 w 2035016"/>
              <a:gd name="connsiteY4" fmla="*/ 2999574 h 3452501"/>
              <a:gd name="connsiteX5" fmla="*/ 2035016 w 2035016"/>
              <a:gd name="connsiteY5" fmla="*/ 3452501 h 3452501"/>
              <a:gd name="connsiteX0" fmla="*/ 684780 w 2035016"/>
              <a:gd name="connsiteY0" fmla="*/ 0 h 3452501"/>
              <a:gd name="connsiteX1" fmla="*/ 69483 w 2035016"/>
              <a:gd name="connsiteY1" fmla="*/ 1043551 h 3452501"/>
              <a:gd name="connsiteX2" fmla="*/ 35300 w 2035016"/>
              <a:gd name="connsiteY2" fmla="*/ 1838631 h 3452501"/>
              <a:gd name="connsiteX3" fmla="*/ 257491 w 2035016"/>
              <a:gd name="connsiteY3" fmla="*/ 2366864 h 3452501"/>
              <a:gd name="connsiteX4" fmla="*/ 983883 w 2035016"/>
              <a:gd name="connsiteY4" fmla="*/ 2999574 h 3452501"/>
              <a:gd name="connsiteX5" fmla="*/ 2035016 w 2035016"/>
              <a:gd name="connsiteY5" fmla="*/ 3452501 h 345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5016" h="3452501">
                <a:moveTo>
                  <a:pt x="684780" y="0"/>
                </a:moveTo>
                <a:cubicBezTo>
                  <a:pt x="360040" y="338271"/>
                  <a:pt x="177730" y="737113"/>
                  <a:pt x="69483" y="1043551"/>
                </a:cubicBezTo>
                <a:cubicBezTo>
                  <a:pt x="-38764" y="1349989"/>
                  <a:pt x="3965" y="1618079"/>
                  <a:pt x="35300" y="1838631"/>
                </a:cubicBezTo>
                <a:cubicBezTo>
                  <a:pt x="66635" y="2059183"/>
                  <a:pt x="99394" y="2173374"/>
                  <a:pt x="257491" y="2366864"/>
                </a:cubicBezTo>
                <a:cubicBezTo>
                  <a:pt x="415588" y="2560355"/>
                  <a:pt x="687629" y="2818635"/>
                  <a:pt x="983883" y="2999574"/>
                </a:cubicBezTo>
                <a:cubicBezTo>
                  <a:pt x="1280137" y="3180514"/>
                  <a:pt x="1587073" y="3314344"/>
                  <a:pt x="2035016" y="3452501"/>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19459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C736F-EF91-6248-92D1-5E1B43E7DA87}"/>
              </a:ext>
            </a:extLst>
          </p:cNvPr>
          <p:cNvSpPr>
            <a:spLocks noGrp="1"/>
          </p:cNvSpPr>
          <p:nvPr>
            <p:ph type="title"/>
          </p:nvPr>
        </p:nvSpPr>
        <p:spPr/>
        <p:txBody>
          <a:bodyPr/>
          <a:lstStyle/>
          <a:p>
            <a:r>
              <a:rPr lang="en-GB" dirty="0"/>
              <a:t>PDM: Semantics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A5DB4AB-1505-2841-8C2E-B75D910B922A}"/>
                  </a:ext>
                </a:extLst>
              </p:cNvPr>
              <p:cNvSpPr>
                <a:spLocks noGrp="1"/>
              </p:cNvSpPr>
              <p:nvPr>
                <p:ph idx="1"/>
              </p:nvPr>
            </p:nvSpPr>
            <p:spPr/>
            <p:txBody>
              <a:bodyPr>
                <a:normAutofit fontScale="92500"/>
              </a:bodyPr>
              <a:lstStyle/>
              <a:p>
                <a:r>
                  <a:rPr lang="en-GB" dirty="0"/>
                  <a:t>Full joint is then a probability distribution over</a:t>
                </a:r>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𝐸𝑝𝑖</m:t>
                      </m:r>
                      <m:sSub>
                        <m:sSubPr>
                          <m:ctrlPr>
                            <a:rPr lang="en-GB" i="1" smtClean="0">
                              <a:latin typeface="Cambria Math" panose="02040503050406030204" pitchFamily="18" charset="0"/>
                            </a:rPr>
                          </m:ctrlPr>
                        </m:sSubPr>
                        <m:e>
                          <m:r>
                            <a:rPr lang="en-GB" i="1" smtClean="0">
                              <a:latin typeface="Cambria Math" panose="02040503050406030204" pitchFamily="18" charset="0"/>
                            </a:rPr>
                            <m:t>𝑑</m:t>
                          </m:r>
                        </m:e>
                        <m:sub>
                          <m:r>
                            <a:rPr lang="en-GB" i="1" smtClean="0">
                              <a:latin typeface="Cambria Math" panose="02040503050406030204" pitchFamily="18" charset="0"/>
                            </a:rPr>
                            <m:t>0</m:t>
                          </m:r>
                        </m:sub>
                      </m:sSub>
                      <m:r>
                        <a:rPr lang="en-GB" i="1" smtClean="0">
                          <a:latin typeface="Cambria Math" panose="02040503050406030204" pitchFamily="18" charset="0"/>
                        </a:rPr>
                        <m:t>,</m:t>
                      </m:r>
                      <m:r>
                        <a:rPr lang="en-GB" i="1" smtClean="0">
                          <a:latin typeface="Cambria Math" panose="02040503050406030204" pitchFamily="18" charset="0"/>
                        </a:rPr>
                        <m:t>𝐸𝑝𝑖</m:t>
                      </m:r>
                      <m:sSub>
                        <m:sSubPr>
                          <m:ctrlPr>
                            <a:rPr lang="en-GB" i="1" smtClean="0">
                              <a:latin typeface="Cambria Math" panose="02040503050406030204" pitchFamily="18" charset="0"/>
                            </a:rPr>
                          </m:ctrlPr>
                        </m:sSubPr>
                        <m:e>
                          <m:r>
                            <a:rPr lang="en-GB" i="1" smtClean="0">
                              <a:latin typeface="Cambria Math" panose="02040503050406030204" pitchFamily="18" charset="0"/>
                            </a:rPr>
                            <m:t>𝑑</m:t>
                          </m:r>
                        </m:e>
                        <m:sub>
                          <m:r>
                            <a:rPr lang="en-GB" i="1" smtClean="0">
                              <a:latin typeface="Cambria Math" panose="02040503050406030204" pitchFamily="18" charset="0"/>
                            </a:rPr>
                            <m:t>1</m:t>
                          </m:r>
                        </m:sub>
                      </m:sSub>
                      <m:r>
                        <a:rPr lang="en-GB" i="1" smtClean="0">
                          <a:latin typeface="Cambria Math" panose="02040503050406030204" pitchFamily="18" charset="0"/>
                        </a:rPr>
                        <m:t>,</m:t>
                      </m:r>
                      <m:r>
                        <a:rPr lang="en-GB" i="1" smtClean="0">
                          <a:latin typeface="Cambria Math" panose="02040503050406030204" pitchFamily="18" charset="0"/>
                        </a:rPr>
                        <m:t>𝐸𝑝𝑖</m:t>
                      </m:r>
                      <m:sSub>
                        <m:sSubPr>
                          <m:ctrlPr>
                            <a:rPr lang="en-GB" i="1" smtClean="0">
                              <a:latin typeface="Cambria Math" panose="02040503050406030204" pitchFamily="18" charset="0"/>
                            </a:rPr>
                          </m:ctrlPr>
                        </m:sSubPr>
                        <m:e>
                          <m:r>
                            <a:rPr lang="en-GB" i="1" smtClean="0">
                              <a:latin typeface="Cambria Math" panose="02040503050406030204" pitchFamily="18" charset="0"/>
                            </a:rPr>
                            <m:t>𝑑</m:t>
                          </m:r>
                        </m:e>
                        <m:sub>
                          <m:r>
                            <a:rPr lang="en-GB" i="1" smtClean="0">
                              <a:latin typeface="Cambria Math" panose="02040503050406030204" pitchFamily="18" charset="0"/>
                            </a:rPr>
                            <m:t>2</m:t>
                          </m:r>
                        </m:sub>
                      </m:sSub>
                    </m:oMath>
                  </m:oMathPara>
                </a14:m>
                <a:endParaRPr lang="en-GB"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𝑆𝑖𝑐𝑘</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𝑎</m:t>
                              </m:r>
                            </m:e>
                          </m:d>
                        </m:e>
                        <m:sub>
                          <m:r>
                            <a:rPr lang="en-GB" i="1" smtClean="0">
                              <a:latin typeface="Cambria Math" panose="02040503050406030204" pitchFamily="18" charset="0"/>
                            </a:rPr>
                            <m:t>0</m:t>
                          </m:r>
                        </m:sub>
                      </m:sSub>
                      <m:r>
                        <a:rPr lang="en-GB" i="1" smtClean="0">
                          <a:latin typeface="Cambria Math" panose="02040503050406030204" pitchFamily="18" charset="0"/>
                        </a:rPr>
                        <m:t>,</m:t>
                      </m:r>
                      <m:r>
                        <a:rPr lang="en-GB" i="1" smtClean="0">
                          <a:latin typeface="Cambria Math" panose="02040503050406030204" pitchFamily="18" charset="0"/>
                        </a:rPr>
                        <m:t>𝑆𝑖𝑐𝑘</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𝑎</m:t>
                              </m:r>
                            </m:e>
                          </m:d>
                        </m:e>
                        <m:sub>
                          <m:r>
                            <a:rPr lang="en-GB" i="1" smtClean="0">
                              <a:latin typeface="Cambria Math" panose="02040503050406030204" pitchFamily="18" charset="0"/>
                            </a:rPr>
                            <m:t>1</m:t>
                          </m:r>
                        </m:sub>
                      </m:sSub>
                      <m:r>
                        <a:rPr lang="en-GB" i="1" smtClean="0">
                          <a:latin typeface="Cambria Math" panose="02040503050406030204" pitchFamily="18" charset="0"/>
                        </a:rPr>
                        <m:t>,</m:t>
                      </m:r>
                      <m:r>
                        <a:rPr lang="en-GB" i="1" smtClean="0">
                          <a:latin typeface="Cambria Math" panose="02040503050406030204" pitchFamily="18" charset="0"/>
                        </a:rPr>
                        <m:t>𝑆𝑖𝑐𝑘</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𝑎</m:t>
                              </m:r>
                            </m:e>
                          </m:d>
                        </m:e>
                        <m:sub>
                          <m:r>
                            <a:rPr lang="en-GB" i="1" smtClean="0">
                              <a:latin typeface="Cambria Math" panose="02040503050406030204" pitchFamily="18" charset="0"/>
                            </a:rPr>
                            <m:t>2</m:t>
                          </m:r>
                        </m:sub>
                      </m:sSub>
                    </m:oMath>
                  </m:oMathPara>
                </a14:m>
                <a:endParaRPr lang="en-GB" dirty="0"/>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𝑆𝑖𝑐𝑘</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𝑒</m:t>
                              </m:r>
                            </m:e>
                          </m:d>
                        </m:e>
                        <m:sub>
                          <m:r>
                            <a:rPr lang="en-GB" i="1" smtClean="0">
                              <a:latin typeface="Cambria Math" panose="02040503050406030204" pitchFamily="18" charset="0"/>
                            </a:rPr>
                            <m:t>0</m:t>
                          </m:r>
                        </m:sub>
                      </m:sSub>
                      <m:r>
                        <a:rPr lang="en-GB" i="1" smtClean="0">
                          <a:latin typeface="Cambria Math" panose="02040503050406030204" pitchFamily="18" charset="0"/>
                        </a:rPr>
                        <m:t>,</m:t>
                      </m:r>
                      <m:r>
                        <a:rPr lang="en-GB" i="1" smtClean="0">
                          <a:latin typeface="Cambria Math" panose="02040503050406030204" pitchFamily="18" charset="0"/>
                        </a:rPr>
                        <m:t>𝑆𝑖𝑐𝑘</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𝑒</m:t>
                              </m:r>
                            </m:e>
                          </m:d>
                        </m:e>
                        <m:sub>
                          <m:r>
                            <a:rPr lang="en-GB" i="1" smtClean="0">
                              <a:latin typeface="Cambria Math" panose="02040503050406030204" pitchFamily="18" charset="0"/>
                            </a:rPr>
                            <m:t>1</m:t>
                          </m:r>
                        </m:sub>
                      </m:sSub>
                      <m:r>
                        <a:rPr lang="en-GB" i="1" smtClean="0">
                          <a:latin typeface="Cambria Math" panose="02040503050406030204" pitchFamily="18" charset="0"/>
                        </a:rPr>
                        <m:t>,</m:t>
                      </m:r>
                      <m:r>
                        <a:rPr lang="en-GB" i="1" smtClean="0">
                          <a:latin typeface="Cambria Math" panose="02040503050406030204" pitchFamily="18" charset="0"/>
                        </a:rPr>
                        <m:t>𝑆𝑖𝑐𝑘</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𝑒</m:t>
                              </m:r>
                            </m:e>
                          </m:d>
                        </m:e>
                        <m:sub>
                          <m:r>
                            <a:rPr lang="en-GB" i="1" smtClean="0">
                              <a:latin typeface="Cambria Math" panose="02040503050406030204" pitchFamily="18" charset="0"/>
                            </a:rPr>
                            <m:t>2</m:t>
                          </m:r>
                        </m:sub>
                      </m:sSub>
                    </m:oMath>
                  </m:oMathPara>
                </a14:m>
                <a:endParaRPr lang="en-GB" dirty="0"/>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𝑆𝑖𝑐𝑘</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𝑏</m:t>
                              </m:r>
                            </m:e>
                          </m:d>
                        </m:e>
                        <m:sub>
                          <m:r>
                            <a:rPr lang="en-GB" i="1" smtClean="0">
                              <a:latin typeface="Cambria Math" panose="02040503050406030204" pitchFamily="18" charset="0"/>
                            </a:rPr>
                            <m:t>0</m:t>
                          </m:r>
                        </m:sub>
                      </m:sSub>
                      <m:r>
                        <a:rPr lang="en-GB" i="1" smtClean="0">
                          <a:latin typeface="Cambria Math" panose="02040503050406030204" pitchFamily="18" charset="0"/>
                        </a:rPr>
                        <m:t>,</m:t>
                      </m:r>
                      <m:r>
                        <a:rPr lang="en-GB" i="1" smtClean="0">
                          <a:latin typeface="Cambria Math" panose="02040503050406030204" pitchFamily="18" charset="0"/>
                        </a:rPr>
                        <m:t>𝑆𝑖𝑐𝑘</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𝑏</m:t>
                              </m:r>
                            </m:e>
                          </m:d>
                        </m:e>
                        <m:sub>
                          <m:r>
                            <a:rPr lang="en-GB" i="1" smtClean="0">
                              <a:latin typeface="Cambria Math" panose="02040503050406030204" pitchFamily="18" charset="0"/>
                            </a:rPr>
                            <m:t>1</m:t>
                          </m:r>
                        </m:sub>
                      </m:sSub>
                      <m:r>
                        <a:rPr lang="en-GB" i="1" smtClean="0">
                          <a:latin typeface="Cambria Math" panose="02040503050406030204" pitchFamily="18" charset="0"/>
                        </a:rPr>
                        <m:t>,</m:t>
                      </m:r>
                      <m:r>
                        <a:rPr lang="en-GB" i="1" smtClean="0">
                          <a:latin typeface="Cambria Math" panose="02040503050406030204" pitchFamily="18" charset="0"/>
                        </a:rPr>
                        <m:t>𝑆𝑖𝑐𝑘</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𝑏</m:t>
                              </m:r>
                            </m:e>
                          </m:d>
                        </m:e>
                        <m:sub>
                          <m:r>
                            <a:rPr lang="en-GB" i="1" smtClean="0">
                              <a:latin typeface="Cambria Math" panose="02040503050406030204" pitchFamily="18" charset="0"/>
                            </a:rPr>
                            <m:t>2</m:t>
                          </m:r>
                        </m:sub>
                      </m:sSub>
                    </m:oMath>
                  </m:oMathPara>
                </a14:m>
                <a:endParaRPr lang="en-GB" dirty="0"/>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𝑇𝑟𝑎𝑣𝑒𝑙</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𝑎</m:t>
                              </m:r>
                            </m:e>
                          </m:d>
                        </m:e>
                        <m:sub>
                          <m:r>
                            <a:rPr lang="en-GB" i="1" smtClean="0">
                              <a:latin typeface="Cambria Math" panose="02040503050406030204" pitchFamily="18" charset="0"/>
                            </a:rPr>
                            <m:t>0</m:t>
                          </m:r>
                        </m:sub>
                      </m:sSub>
                      <m:r>
                        <a:rPr lang="en-GB" i="1" smtClean="0">
                          <a:latin typeface="Cambria Math" panose="02040503050406030204" pitchFamily="18" charset="0"/>
                        </a:rPr>
                        <m:t>,</m:t>
                      </m:r>
                      <m:r>
                        <a:rPr lang="en-GB" i="1" smtClean="0">
                          <a:latin typeface="Cambria Math" panose="02040503050406030204" pitchFamily="18" charset="0"/>
                        </a:rPr>
                        <m:t>𝑇𝑟𝑎𝑣𝑒𝑙</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𝑎</m:t>
                              </m:r>
                            </m:e>
                          </m:d>
                        </m:e>
                        <m:sub>
                          <m:r>
                            <a:rPr lang="en-GB" i="1" smtClean="0">
                              <a:latin typeface="Cambria Math" panose="02040503050406030204" pitchFamily="18" charset="0"/>
                            </a:rPr>
                            <m:t>1</m:t>
                          </m:r>
                        </m:sub>
                      </m:sSub>
                      <m:r>
                        <a:rPr lang="en-GB" i="1" smtClean="0">
                          <a:latin typeface="Cambria Math" panose="02040503050406030204" pitchFamily="18" charset="0"/>
                        </a:rPr>
                        <m:t>,</m:t>
                      </m:r>
                      <m:r>
                        <a:rPr lang="en-GB" i="1" smtClean="0">
                          <a:latin typeface="Cambria Math" panose="02040503050406030204" pitchFamily="18" charset="0"/>
                        </a:rPr>
                        <m:t>𝑇𝑟𝑎𝑣𝑒𝑙</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𝑎</m:t>
                              </m:r>
                            </m:e>
                          </m:d>
                        </m:e>
                        <m:sub>
                          <m:r>
                            <a:rPr lang="en-GB" i="1" smtClean="0">
                              <a:latin typeface="Cambria Math" panose="02040503050406030204" pitchFamily="18" charset="0"/>
                            </a:rPr>
                            <m:t>2</m:t>
                          </m:r>
                        </m:sub>
                      </m:sSub>
                    </m:oMath>
                  </m:oMathPara>
                </a14:m>
                <a:endParaRPr lang="en-GB" dirty="0"/>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𝑇𝑟𝑎𝑣𝑒𝑙</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𝑒</m:t>
                              </m:r>
                            </m:e>
                          </m:d>
                        </m:e>
                        <m:sub>
                          <m:r>
                            <a:rPr lang="en-GB" i="1" smtClean="0">
                              <a:latin typeface="Cambria Math" panose="02040503050406030204" pitchFamily="18" charset="0"/>
                            </a:rPr>
                            <m:t>0</m:t>
                          </m:r>
                        </m:sub>
                      </m:sSub>
                      <m:r>
                        <a:rPr lang="en-GB" i="1" smtClean="0">
                          <a:latin typeface="Cambria Math" panose="02040503050406030204" pitchFamily="18" charset="0"/>
                        </a:rPr>
                        <m:t>,</m:t>
                      </m:r>
                      <m:r>
                        <a:rPr lang="en-GB" i="1" smtClean="0">
                          <a:latin typeface="Cambria Math" panose="02040503050406030204" pitchFamily="18" charset="0"/>
                        </a:rPr>
                        <m:t>𝑇𝑟𝑎𝑣𝑒𝑙</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𝑒</m:t>
                              </m:r>
                            </m:e>
                          </m:d>
                        </m:e>
                        <m:sub>
                          <m:r>
                            <a:rPr lang="en-GB" i="1" smtClean="0">
                              <a:latin typeface="Cambria Math" panose="02040503050406030204" pitchFamily="18" charset="0"/>
                            </a:rPr>
                            <m:t>1</m:t>
                          </m:r>
                        </m:sub>
                      </m:sSub>
                      <m:r>
                        <a:rPr lang="en-GB" i="1" smtClean="0">
                          <a:latin typeface="Cambria Math" panose="02040503050406030204" pitchFamily="18" charset="0"/>
                        </a:rPr>
                        <m:t>,</m:t>
                      </m:r>
                      <m:r>
                        <a:rPr lang="en-GB" i="1" smtClean="0">
                          <a:latin typeface="Cambria Math" panose="02040503050406030204" pitchFamily="18" charset="0"/>
                        </a:rPr>
                        <m:t>𝑇𝑟𝑎𝑣𝑒𝑙</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𝑒</m:t>
                              </m:r>
                            </m:e>
                          </m:d>
                        </m:e>
                        <m:sub>
                          <m:r>
                            <a:rPr lang="en-GB" i="1" smtClean="0">
                              <a:latin typeface="Cambria Math" panose="02040503050406030204" pitchFamily="18" charset="0"/>
                            </a:rPr>
                            <m:t>2</m:t>
                          </m:r>
                        </m:sub>
                      </m:sSub>
                    </m:oMath>
                  </m:oMathPara>
                </a14:m>
                <a:endParaRPr lang="en-GB" dirty="0"/>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𝑇𝑟𝑎𝑣𝑒𝑙</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𝑏</m:t>
                              </m:r>
                            </m:e>
                          </m:d>
                        </m:e>
                        <m:sub>
                          <m:r>
                            <a:rPr lang="en-GB" i="1" smtClean="0">
                              <a:latin typeface="Cambria Math" panose="02040503050406030204" pitchFamily="18" charset="0"/>
                            </a:rPr>
                            <m:t>0</m:t>
                          </m:r>
                        </m:sub>
                      </m:sSub>
                      <m:r>
                        <a:rPr lang="en-GB" i="1" smtClean="0">
                          <a:latin typeface="Cambria Math" panose="02040503050406030204" pitchFamily="18" charset="0"/>
                        </a:rPr>
                        <m:t>,</m:t>
                      </m:r>
                      <m:r>
                        <a:rPr lang="en-GB" i="1" smtClean="0">
                          <a:latin typeface="Cambria Math" panose="02040503050406030204" pitchFamily="18" charset="0"/>
                        </a:rPr>
                        <m:t>𝑇𝑟𝑎𝑣𝑒𝑙</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𝑏</m:t>
                              </m:r>
                            </m:e>
                          </m:d>
                        </m:e>
                        <m:sub>
                          <m:r>
                            <a:rPr lang="en-GB" i="1" smtClean="0">
                              <a:latin typeface="Cambria Math" panose="02040503050406030204" pitchFamily="18" charset="0"/>
                            </a:rPr>
                            <m:t>1</m:t>
                          </m:r>
                        </m:sub>
                      </m:sSub>
                      <m:r>
                        <a:rPr lang="en-GB" i="1" smtClean="0">
                          <a:latin typeface="Cambria Math" panose="02040503050406030204" pitchFamily="18" charset="0"/>
                        </a:rPr>
                        <m:t>,</m:t>
                      </m:r>
                      <m:r>
                        <a:rPr lang="en-GB" i="1" smtClean="0">
                          <a:latin typeface="Cambria Math" panose="02040503050406030204" pitchFamily="18" charset="0"/>
                        </a:rPr>
                        <m:t>𝑇𝑟𝑎𝑣𝑒𝑙</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𝑏</m:t>
                              </m:r>
                            </m:e>
                          </m:d>
                        </m:e>
                        <m:sub>
                          <m:r>
                            <a:rPr lang="en-GB" i="1" smtClean="0">
                              <a:latin typeface="Cambria Math" panose="02040503050406030204" pitchFamily="18" charset="0"/>
                            </a:rPr>
                            <m:t>2</m:t>
                          </m:r>
                        </m:sub>
                      </m:sSub>
                    </m:oMath>
                  </m:oMathPara>
                </a14:m>
                <a:endParaRPr lang="en-GB" dirty="0"/>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𝑇𝑟𝑒𝑎𝑡</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𝑎</m:t>
                              </m:r>
                              <m:r>
                                <a:rPr lang="en-GB" i="1" smtClean="0">
                                  <a:latin typeface="Cambria Math" panose="02040503050406030204" pitchFamily="18" charset="0"/>
                                </a:rPr>
                                <m:t>,</m:t>
                              </m:r>
                              <m:r>
                                <a:rPr lang="en-GB" i="1" smtClean="0">
                                  <a:latin typeface="Cambria Math" panose="02040503050406030204" pitchFamily="18" charset="0"/>
                                </a:rPr>
                                <m:t>𝑚</m:t>
                              </m:r>
                            </m:e>
                          </m:d>
                        </m:e>
                        <m:sub>
                          <m:r>
                            <a:rPr lang="en-GB" i="1" smtClean="0">
                              <a:latin typeface="Cambria Math" panose="02040503050406030204" pitchFamily="18" charset="0"/>
                            </a:rPr>
                            <m:t>0</m:t>
                          </m:r>
                        </m:sub>
                      </m:sSub>
                      <m:r>
                        <a:rPr lang="en-GB" i="1" smtClean="0">
                          <a:latin typeface="Cambria Math" panose="02040503050406030204" pitchFamily="18" charset="0"/>
                        </a:rPr>
                        <m:t>,</m:t>
                      </m:r>
                      <m:r>
                        <a:rPr lang="en-GB" i="1" smtClean="0">
                          <a:latin typeface="Cambria Math" panose="02040503050406030204" pitchFamily="18" charset="0"/>
                        </a:rPr>
                        <m:t>𝑇𝑟𝑒𝑎𝑡</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𝑎</m:t>
                              </m:r>
                              <m:r>
                                <a:rPr lang="en-GB" i="1" smtClean="0">
                                  <a:latin typeface="Cambria Math" panose="02040503050406030204" pitchFamily="18" charset="0"/>
                                </a:rPr>
                                <m:t>,</m:t>
                              </m:r>
                              <m:r>
                                <a:rPr lang="en-GB" i="1" smtClean="0">
                                  <a:latin typeface="Cambria Math" panose="02040503050406030204" pitchFamily="18" charset="0"/>
                                </a:rPr>
                                <m:t>𝑚</m:t>
                              </m:r>
                            </m:e>
                          </m:d>
                        </m:e>
                        <m:sub>
                          <m:r>
                            <a:rPr lang="en-GB" i="1" smtClean="0">
                              <a:latin typeface="Cambria Math" panose="02040503050406030204" pitchFamily="18" charset="0"/>
                            </a:rPr>
                            <m:t>1</m:t>
                          </m:r>
                        </m:sub>
                      </m:sSub>
                      <m:r>
                        <a:rPr lang="en-GB" i="1" smtClean="0">
                          <a:latin typeface="Cambria Math" panose="02040503050406030204" pitchFamily="18" charset="0"/>
                        </a:rPr>
                        <m:t>,</m:t>
                      </m:r>
                      <m:r>
                        <a:rPr lang="en-GB" i="1" smtClean="0">
                          <a:latin typeface="Cambria Math" panose="02040503050406030204" pitchFamily="18" charset="0"/>
                        </a:rPr>
                        <m:t>𝑇𝑟𝑒𝑎𝑡</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𝑎</m:t>
                              </m:r>
                              <m:r>
                                <a:rPr lang="en-GB" i="1" smtClean="0">
                                  <a:latin typeface="Cambria Math" panose="02040503050406030204" pitchFamily="18" charset="0"/>
                                </a:rPr>
                                <m:t>,</m:t>
                              </m:r>
                              <m:r>
                                <a:rPr lang="en-GB" i="1" smtClean="0">
                                  <a:latin typeface="Cambria Math" panose="02040503050406030204" pitchFamily="18" charset="0"/>
                                </a:rPr>
                                <m:t>𝑚</m:t>
                              </m:r>
                            </m:e>
                          </m:d>
                        </m:e>
                        <m:sub>
                          <m:r>
                            <a:rPr lang="en-GB" i="1" smtClean="0">
                              <a:latin typeface="Cambria Math" panose="02040503050406030204" pitchFamily="18" charset="0"/>
                            </a:rPr>
                            <m:t>2</m:t>
                          </m:r>
                        </m:sub>
                      </m:sSub>
                    </m:oMath>
                  </m:oMathPara>
                </a14:m>
                <a:endParaRPr lang="en-GB" dirty="0"/>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𝑇𝑟𝑒𝑎𝑡</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𝑒</m:t>
                              </m:r>
                              <m:r>
                                <a:rPr lang="en-GB" i="1" smtClean="0">
                                  <a:latin typeface="Cambria Math" panose="02040503050406030204" pitchFamily="18" charset="0"/>
                                </a:rPr>
                                <m:t>,</m:t>
                              </m:r>
                              <m:r>
                                <a:rPr lang="en-GB" i="1" smtClean="0">
                                  <a:latin typeface="Cambria Math" panose="02040503050406030204" pitchFamily="18" charset="0"/>
                                </a:rPr>
                                <m:t>𝑚</m:t>
                              </m:r>
                            </m:e>
                          </m:d>
                        </m:e>
                        <m:sub>
                          <m:r>
                            <a:rPr lang="en-GB" i="1" smtClean="0">
                              <a:latin typeface="Cambria Math" panose="02040503050406030204" pitchFamily="18" charset="0"/>
                            </a:rPr>
                            <m:t>0</m:t>
                          </m:r>
                        </m:sub>
                      </m:sSub>
                      <m:r>
                        <a:rPr lang="en-GB" i="1" smtClean="0">
                          <a:latin typeface="Cambria Math" panose="02040503050406030204" pitchFamily="18" charset="0"/>
                        </a:rPr>
                        <m:t>,</m:t>
                      </m:r>
                      <m:r>
                        <a:rPr lang="en-GB" i="1" smtClean="0">
                          <a:latin typeface="Cambria Math" panose="02040503050406030204" pitchFamily="18" charset="0"/>
                        </a:rPr>
                        <m:t>𝑇𝑟𝑒𝑎𝑡</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𝑒</m:t>
                              </m:r>
                              <m:r>
                                <a:rPr lang="en-GB" i="1" smtClean="0">
                                  <a:latin typeface="Cambria Math" panose="02040503050406030204" pitchFamily="18" charset="0"/>
                                </a:rPr>
                                <m:t>,</m:t>
                              </m:r>
                              <m:r>
                                <a:rPr lang="en-GB" i="1" smtClean="0">
                                  <a:latin typeface="Cambria Math" panose="02040503050406030204" pitchFamily="18" charset="0"/>
                                </a:rPr>
                                <m:t>𝑚</m:t>
                              </m:r>
                            </m:e>
                          </m:d>
                        </m:e>
                        <m:sub>
                          <m:r>
                            <a:rPr lang="en-GB" i="1" smtClean="0">
                              <a:latin typeface="Cambria Math" panose="02040503050406030204" pitchFamily="18" charset="0"/>
                            </a:rPr>
                            <m:t>1</m:t>
                          </m:r>
                        </m:sub>
                      </m:sSub>
                      <m:r>
                        <a:rPr lang="en-GB" i="1" smtClean="0">
                          <a:latin typeface="Cambria Math" panose="02040503050406030204" pitchFamily="18" charset="0"/>
                        </a:rPr>
                        <m:t>,</m:t>
                      </m:r>
                      <m:r>
                        <a:rPr lang="en-GB" i="1" smtClean="0">
                          <a:latin typeface="Cambria Math" panose="02040503050406030204" pitchFamily="18" charset="0"/>
                        </a:rPr>
                        <m:t>𝑇𝑟𝑒𝑎𝑡</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𝑒</m:t>
                              </m:r>
                              <m:r>
                                <a:rPr lang="en-GB" i="1" smtClean="0">
                                  <a:latin typeface="Cambria Math" panose="02040503050406030204" pitchFamily="18" charset="0"/>
                                </a:rPr>
                                <m:t>,</m:t>
                              </m:r>
                              <m:r>
                                <a:rPr lang="en-GB" i="1" smtClean="0">
                                  <a:latin typeface="Cambria Math" panose="02040503050406030204" pitchFamily="18" charset="0"/>
                                </a:rPr>
                                <m:t>𝑚</m:t>
                              </m:r>
                            </m:e>
                          </m:d>
                        </m:e>
                        <m:sub>
                          <m:r>
                            <a:rPr lang="en-GB" i="1" smtClean="0">
                              <a:latin typeface="Cambria Math" panose="02040503050406030204" pitchFamily="18" charset="0"/>
                            </a:rPr>
                            <m:t>2</m:t>
                          </m:r>
                        </m:sub>
                      </m:sSub>
                    </m:oMath>
                  </m:oMathPara>
                </a14:m>
                <a:endParaRPr lang="en-GB" dirty="0"/>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𝑇𝑟𝑒𝑎𝑡</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𝑏</m:t>
                              </m:r>
                              <m:r>
                                <a:rPr lang="en-GB" i="1" smtClean="0">
                                  <a:latin typeface="Cambria Math" panose="02040503050406030204" pitchFamily="18" charset="0"/>
                                </a:rPr>
                                <m:t>,</m:t>
                              </m:r>
                              <m:r>
                                <a:rPr lang="en-GB" i="1" smtClean="0">
                                  <a:latin typeface="Cambria Math" panose="02040503050406030204" pitchFamily="18" charset="0"/>
                                </a:rPr>
                                <m:t>𝑚</m:t>
                              </m:r>
                            </m:e>
                          </m:d>
                        </m:e>
                        <m:sub>
                          <m:r>
                            <a:rPr lang="en-GB" i="1" smtClean="0">
                              <a:latin typeface="Cambria Math" panose="02040503050406030204" pitchFamily="18" charset="0"/>
                            </a:rPr>
                            <m:t>0</m:t>
                          </m:r>
                        </m:sub>
                      </m:sSub>
                      <m:r>
                        <a:rPr lang="en-GB" i="1" smtClean="0">
                          <a:latin typeface="Cambria Math" panose="02040503050406030204" pitchFamily="18" charset="0"/>
                        </a:rPr>
                        <m:t>,</m:t>
                      </m:r>
                      <m:r>
                        <a:rPr lang="en-GB" i="1" smtClean="0">
                          <a:latin typeface="Cambria Math" panose="02040503050406030204" pitchFamily="18" charset="0"/>
                        </a:rPr>
                        <m:t>𝑇𝑟𝑒𝑎𝑡</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𝑏</m:t>
                              </m:r>
                              <m:r>
                                <a:rPr lang="en-GB" i="1" smtClean="0">
                                  <a:latin typeface="Cambria Math" panose="02040503050406030204" pitchFamily="18" charset="0"/>
                                </a:rPr>
                                <m:t>,</m:t>
                              </m:r>
                              <m:r>
                                <a:rPr lang="en-GB" i="1" smtClean="0">
                                  <a:latin typeface="Cambria Math" panose="02040503050406030204" pitchFamily="18" charset="0"/>
                                </a:rPr>
                                <m:t>𝑚</m:t>
                              </m:r>
                            </m:e>
                          </m:d>
                        </m:e>
                        <m:sub>
                          <m:r>
                            <a:rPr lang="en-GB" i="1" smtClean="0">
                              <a:latin typeface="Cambria Math" panose="02040503050406030204" pitchFamily="18" charset="0"/>
                            </a:rPr>
                            <m:t>1</m:t>
                          </m:r>
                        </m:sub>
                      </m:sSub>
                      <m:r>
                        <a:rPr lang="en-GB" i="1" smtClean="0">
                          <a:latin typeface="Cambria Math" panose="02040503050406030204" pitchFamily="18" charset="0"/>
                        </a:rPr>
                        <m:t>,</m:t>
                      </m:r>
                      <m:r>
                        <a:rPr lang="en-GB" i="1" smtClean="0">
                          <a:latin typeface="Cambria Math" panose="02040503050406030204" pitchFamily="18" charset="0"/>
                        </a:rPr>
                        <m:t>𝑇𝑟𝑒𝑎𝑡</m:t>
                      </m:r>
                      <m:sSub>
                        <m:sSubPr>
                          <m:ctrlPr>
                            <a:rPr lang="en-GB" i="1" smtClean="0">
                              <a:latin typeface="Cambria Math" panose="02040503050406030204" pitchFamily="18" charset="0"/>
                            </a:rPr>
                          </m:ctrlPr>
                        </m:sSubPr>
                        <m:e>
                          <m:d>
                            <m:dPr>
                              <m:ctrlPr>
                                <a:rPr lang="en-GB" i="1" smtClean="0">
                                  <a:latin typeface="Cambria Math" panose="02040503050406030204" pitchFamily="18" charset="0"/>
                                </a:rPr>
                              </m:ctrlPr>
                            </m:dPr>
                            <m:e>
                              <m:r>
                                <a:rPr lang="en-GB" i="1" smtClean="0">
                                  <a:latin typeface="Cambria Math" panose="02040503050406030204" pitchFamily="18" charset="0"/>
                                </a:rPr>
                                <m:t>𝑏</m:t>
                              </m:r>
                              <m:r>
                                <a:rPr lang="en-GB" i="1" smtClean="0">
                                  <a:latin typeface="Cambria Math" panose="02040503050406030204" pitchFamily="18" charset="0"/>
                                </a:rPr>
                                <m:t>,</m:t>
                              </m:r>
                              <m:r>
                                <a:rPr lang="en-GB" i="1" smtClean="0">
                                  <a:latin typeface="Cambria Math" panose="02040503050406030204" pitchFamily="18" charset="0"/>
                                </a:rPr>
                                <m:t>𝑚</m:t>
                              </m:r>
                            </m:e>
                          </m:d>
                        </m:e>
                        <m:sub>
                          <m:r>
                            <a:rPr lang="en-GB" i="1" smtClean="0">
                              <a:latin typeface="Cambria Math" panose="02040503050406030204" pitchFamily="18" charset="0"/>
                            </a:rPr>
                            <m:t>2</m:t>
                          </m:r>
                        </m:sub>
                      </m:sSub>
                    </m:oMath>
                  </m:oMathPara>
                </a14:m>
                <a:endParaRPr lang="en-GB" dirty="0"/>
              </a:p>
              <a:p>
                <a:r>
                  <a:rPr lang="en-GB" dirty="0"/>
                  <a:t>Size: </a:t>
                </a:r>
                <a14:m>
                  <m:oMath xmlns:m="http://schemas.openxmlformats.org/officeDocument/2006/math">
                    <m:sSup>
                      <m:sSupPr>
                        <m:ctrlPr>
                          <a:rPr lang="en-GB" b="0" i="1" smtClean="0">
                            <a:solidFill>
                              <a:srgbClr val="C00000"/>
                            </a:solidFill>
                            <a:latin typeface="Cambria Math" panose="02040503050406030204" pitchFamily="18" charset="0"/>
                          </a:rPr>
                        </m:ctrlPr>
                      </m:sSupPr>
                      <m:e>
                        <m:r>
                          <a:rPr lang="en-GB" b="0" i="1" smtClean="0">
                            <a:solidFill>
                              <a:srgbClr val="C00000"/>
                            </a:solidFill>
                            <a:latin typeface="Cambria Math" panose="02040503050406030204" pitchFamily="18" charset="0"/>
                          </a:rPr>
                          <m:t>2</m:t>
                        </m:r>
                      </m:e>
                      <m:sup>
                        <m:r>
                          <a:rPr lang="en-GB" b="0" i="1" smtClean="0">
                            <a:solidFill>
                              <a:srgbClr val="C00000"/>
                            </a:solidFill>
                            <a:latin typeface="Cambria Math" panose="02040503050406030204" pitchFamily="18" charset="0"/>
                          </a:rPr>
                          <m:t>30</m:t>
                        </m:r>
                      </m:sup>
                    </m:sSup>
                  </m:oMath>
                </a14:m>
                <a:endParaRPr lang="en-GB" dirty="0"/>
              </a:p>
              <a:p>
                <a:pPr lvl="1"/>
                <a:r>
                  <a:rPr lang="en-GB" dirty="0"/>
                  <a:t>Boolean ranges</a:t>
                </a:r>
              </a:p>
              <a:p>
                <a:pPr lvl="1"/>
                <a:endParaRPr lang="en-GB" dirty="0"/>
              </a:p>
            </p:txBody>
          </p:sp>
        </mc:Choice>
        <mc:Fallback xmlns="">
          <p:sp>
            <p:nvSpPr>
              <p:cNvPr id="3" name="Content Placeholder 2">
                <a:extLst>
                  <a:ext uri="{FF2B5EF4-FFF2-40B4-BE49-F238E27FC236}">
                    <a16:creationId xmlns:a16="http://schemas.microsoft.com/office/drawing/2014/main" id="{8A5DB4AB-1505-2841-8C2E-B75D910B922A}"/>
                  </a:ext>
                </a:extLst>
              </p:cNvPr>
              <p:cNvSpPr>
                <a:spLocks noGrp="1" noRot="1" noChangeAspect="1" noMove="1" noResize="1" noEditPoints="1" noAdjustHandles="1" noChangeArrowheads="1" noChangeShapeType="1" noTextEdit="1"/>
              </p:cNvSpPr>
              <p:nvPr>
                <p:ph idx="1"/>
              </p:nvPr>
            </p:nvSpPr>
            <p:spPr>
              <a:blipFill>
                <a:blip r:embed="rId2"/>
                <a:stretch>
                  <a:fillRect l="-1286" t="-151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3590973-8EB7-1347-ACD9-55708E765C10}"/>
              </a:ext>
            </a:extLst>
          </p:cNvPr>
          <p:cNvSpPr>
            <a:spLocks noGrp="1"/>
          </p:cNvSpPr>
          <p:nvPr>
            <p:ph type="sldNum" sz="quarter" idx="12"/>
          </p:nvPr>
        </p:nvSpPr>
        <p:spPr/>
        <p:txBody>
          <a:bodyPr/>
          <a:lstStyle/>
          <a:p>
            <a:fld id="{67C9959E-8E6B-B04C-9955-EA096F41CA7A}" type="slidenum">
              <a:rPr lang="en-GB" smtClean="0"/>
              <a:t>25</a:t>
            </a:fld>
            <a:endParaRPr lang="en-GB"/>
          </a:p>
        </p:txBody>
      </p:sp>
    </p:spTree>
    <p:extLst>
      <p:ext uri="{BB962C8B-B14F-4D97-AF65-F5344CB8AC3E}">
        <p14:creationId xmlns:p14="http://schemas.microsoft.com/office/powerpoint/2010/main" val="3875682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89C25-BE9D-0541-91D3-06BC1FAB7341}"/>
              </a:ext>
            </a:extLst>
          </p:cNvPr>
          <p:cNvSpPr>
            <a:spLocks noGrp="1"/>
          </p:cNvSpPr>
          <p:nvPr>
            <p:ph type="title"/>
          </p:nvPr>
        </p:nvSpPr>
        <p:spPr/>
        <p:txBody>
          <a:bodyPr>
            <a:normAutofit/>
          </a:bodyPr>
          <a:lstStyle/>
          <a:p>
            <a:r>
              <a:rPr lang="en-GB" dirty="0"/>
              <a:t>Interim 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31AA29-E471-C942-A981-F6F3102B80D3}"/>
                  </a:ext>
                </a:extLst>
              </p:cNvPr>
              <p:cNvSpPr>
                <a:spLocks noGrp="1"/>
              </p:cNvSpPr>
              <p:nvPr>
                <p:ph idx="1"/>
              </p:nvPr>
            </p:nvSpPr>
            <p:spPr/>
            <p:txBody>
              <a:bodyPr>
                <a:normAutofit/>
              </a:bodyPr>
              <a:lstStyle/>
              <a:p>
                <a:r>
                  <a:rPr lang="en-GB" dirty="0"/>
                  <a:t>Modelling Sequential Data</a:t>
                </a:r>
              </a:p>
              <a:p>
                <a:pPr lvl="1"/>
                <a:r>
                  <a:rPr lang="en-GB" dirty="0"/>
                  <a:t>Assumption: Markov-1, stationary process</a:t>
                </a:r>
              </a:p>
              <a:p>
                <a:pPr lvl="1"/>
                <a:r>
                  <a:rPr lang="en-GB" dirty="0"/>
                  <a:t>Dynamic model consists of two static models</a:t>
                </a:r>
              </a:p>
              <a:p>
                <a:pPr lvl="2"/>
                <a:r>
                  <a:rPr lang="en-GB" dirty="0"/>
                  <a:t>One to describe the first step</a:t>
                </a:r>
              </a:p>
              <a:p>
                <a:pPr lvl="2"/>
                <a:r>
                  <a:rPr lang="en-GB" dirty="0"/>
                  <a:t>One to describe the transition from one to the other</a:t>
                </a:r>
              </a:p>
              <a:p>
                <a:pPr lvl="3"/>
                <a:r>
                  <a:rPr lang="en-GB" dirty="0"/>
                  <a:t>Copy pattern</a:t>
                </a:r>
              </a:p>
              <a:p>
                <a:pPr lvl="1"/>
                <a:r>
                  <a:rPr lang="en-GB" dirty="0"/>
                  <a:t>Semantics by unrolling for </a:t>
                </a:r>
                <a14:m>
                  <m:oMath xmlns:m="http://schemas.openxmlformats.org/officeDocument/2006/math">
                    <m:r>
                      <a:rPr lang="en-GB" i="1" dirty="0" smtClean="0">
                        <a:latin typeface="Cambria Math" panose="02040503050406030204" pitchFamily="18" charset="0"/>
                      </a:rPr>
                      <m:t>𝑇</m:t>
                    </m:r>
                  </m:oMath>
                </a14:m>
                <a:r>
                  <a:rPr lang="en-GB" dirty="0"/>
                  <a:t> steps</a:t>
                </a:r>
              </a:p>
              <a:p>
                <a:endParaRPr lang="en-GB" dirty="0"/>
              </a:p>
              <a:p>
                <a:r>
                  <a:rPr lang="en-GB" dirty="0"/>
                  <a:t>Actually, whether it is HMMs, DBNs, PDMs or </a:t>
                </a:r>
                <a:r>
                  <a:rPr lang="en-GB" i="1" dirty="0"/>
                  <a:t>dynamic MLNs </a:t>
                </a:r>
                <a:r>
                  <a:rPr lang="en-GB" dirty="0"/>
                  <a:t>➝ same basic structure/idea</a:t>
                </a:r>
              </a:p>
              <a:p>
                <a:endParaRPr lang="en-GB" dirty="0"/>
              </a:p>
            </p:txBody>
          </p:sp>
        </mc:Choice>
        <mc:Fallback xmlns="">
          <p:sp>
            <p:nvSpPr>
              <p:cNvPr id="3" name="Content Placeholder 2">
                <a:extLst>
                  <a:ext uri="{FF2B5EF4-FFF2-40B4-BE49-F238E27FC236}">
                    <a16:creationId xmlns:a16="http://schemas.microsoft.com/office/drawing/2014/main" id="{A831AA29-E471-C942-A981-F6F3102B80D3}"/>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540CBFE-856E-5243-B864-24BB42C5D37C}"/>
              </a:ext>
            </a:extLst>
          </p:cNvPr>
          <p:cNvSpPr>
            <a:spLocks noGrp="1"/>
          </p:cNvSpPr>
          <p:nvPr>
            <p:ph type="sldNum" sz="quarter" idx="12"/>
          </p:nvPr>
        </p:nvSpPr>
        <p:spPr/>
        <p:txBody>
          <a:bodyPr/>
          <a:lstStyle/>
          <a:p>
            <a:fld id="{67C9959E-8E6B-B04C-9955-EA096F41CA7A}" type="slidenum">
              <a:rPr lang="en-GB" smtClean="0"/>
              <a:t>26</a:t>
            </a:fld>
            <a:endParaRPr lang="en-GB"/>
          </a:p>
        </p:txBody>
      </p:sp>
    </p:spTree>
    <p:extLst>
      <p:ext uri="{BB962C8B-B14F-4D97-AF65-F5344CB8AC3E}">
        <p14:creationId xmlns:p14="http://schemas.microsoft.com/office/powerpoint/2010/main" val="2605024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a:xfrm>
            <a:off x="628649" y="260986"/>
            <a:ext cx="8345533" cy="717866"/>
          </a:xfrm>
        </p:spPr>
        <p:txBody>
          <a:bodyPr>
            <a:normAutofit/>
          </a:bodyPr>
          <a:lstStyle/>
          <a:p>
            <a:r>
              <a:rPr lang="en-GB" dirty="0"/>
              <a:t>Outline: 6. Sequential Models &amp; Inf.</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i="1" dirty="0"/>
              <a:t>Lifted modelling of sequences</a:t>
            </a:r>
          </a:p>
          <a:p>
            <a:pPr lvl="1"/>
            <a:r>
              <a:rPr lang="en-GB" dirty="0"/>
              <a:t>Parameterised dynamic models (PDMs)</a:t>
            </a:r>
          </a:p>
          <a:p>
            <a:pPr lvl="1"/>
            <a:r>
              <a:rPr lang="en-GB" dirty="0"/>
              <a:t>Modelling, semantics</a:t>
            </a:r>
          </a:p>
          <a:p>
            <a:pPr marL="514350" indent="-514350">
              <a:buFont typeface="+mj-lt"/>
              <a:buAutoNum type="alphaUcPeriod"/>
            </a:pPr>
            <a:r>
              <a:rPr lang="en-GB" b="1" i="1" dirty="0">
                <a:solidFill>
                  <a:srgbClr val="C00000"/>
                </a:solidFill>
              </a:rPr>
              <a:t>Lifted dynamic inference</a:t>
            </a:r>
          </a:p>
          <a:p>
            <a:pPr lvl="1"/>
            <a:r>
              <a:rPr lang="en-GB" dirty="0">
                <a:solidFill>
                  <a:srgbClr val="C00000"/>
                </a:solidFill>
              </a:rPr>
              <a:t>Inference tasks</a:t>
            </a:r>
          </a:p>
          <a:p>
            <a:pPr lvl="1"/>
            <a:r>
              <a:rPr lang="en-GB" dirty="0">
                <a:solidFill>
                  <a:srgbClr val="C00000"/>
                </a:solidFill>
              </a:rPr>
              <a:t>Interfaces</a:t>
            </a:r>
          </a:p>
          <a:p>
            <a:pPr lvl="1"/>
            <a:r>
              <a:rPr lang="en-GB" dirty="0">
                <a:solidFill>
                  <a:srgbClr val="C00000"/>
                </a:solidFill>
              </a:rPr>
              <a:t>Lifted dynamic junction tree algorithm (LDJT)</a:t>
            </a:r>
          </a:p>
          <a:p>
            <a:pPr lvl="1"/>
            <a:r>
              <a:rPr lang="en-GB" dirty="0">
                <a:solidFill>
                  <a:srgbClr val="C00000"/>
                </a:solidFill>
              </a:rPr>
              <a:t>Theoretical analysis: complexity, completeness</a:t>
            </a:r>
          </a:p>
          <a:p>
            <a:pPr marL="514350" indent="-514350">
              <a:buFont typeface="+mj-lt"/>
              <a:buAutoNum type="alphaUcPeriod"/>
            </a:pPr>
            <a:r>
              <a:rPr lang="en-GB" i="1" dirty="0"/>
              <a:t>Keeping inference polynomial</a:t>
            </a:r>
          </a:p>
          <a:p>
            <a:pPr lvl="1"/>
            <a:r>
              <a:rPr lang="en-GB" dirty="0"/>
              <a:t>Problem of evidence over time in lifted models</a:t>
            </a:r>
          </a:p>
          <a:p>
            <a:pPr lvl="1"/>
            <a:r>
              <a:rPr lang="en-GB" dirty="0"/>
              <a:t>Temporal approximate merging (</a:t>
            </a:r>
            <a:r>
              <a:rPr lang="en-GB" dirty="0" err="1"/>
              <a:t>TAMe</a:t>
            </a:r>
            <a:r>
              <a:rPr lang="en-GB" dirty="0"/>
              <a:t>)</a:t>
            </a:r>
          </a:p>
          <a:p>
            <a:pPr marL="514350" indent="-514350">
              <a:buFont typeface="+mj-lt"/>
              <a:buAutoNum type="alphaUcPeriod"/>
            </a:pPr>
            <a:endParaRPr lang="en-GB" dirty="0"/>
          </a:p>
        </p:txBody>
      </p:sp>
      <p:sp>
        <p:nvSpPr>
          <p:cNvPr id="4" name="Slide Number Placeholder 3">
            <a:extLst>
              <a:ext uri="{FF2B5EF4-FFF2-40B4-BE49-F238E27FC236}">
                <a16:creationId xmlns:a16="http://schemas.microsoft.com/office/drawing/2014/main" id="{76C3EB6C-B7E8-0449-A40C-56D4B80C645F}"/>
              </a:ext>
            </a:extLst>
          </p:cNvPr>
          <p:cNvSpPr>
            <a:spLocks noGrp="1"/>
          </p:cNvSpPr>
          <p:nvPr>
            <p:ph type="sldNum" sz="quarter" idx="12"/>
          </p:nvPr>
        </p:nvSpPr>
        <p:spPr/>
        <p:txBody>
          <a:bodyPr/>
          <a:lstStyle/>
          <a:p>
            <a:fld id="{67C9959E-8E6B-B04C-9955-EA096F41CA7A}" type="slidenum">
              <a:rPr lang="en-GB" smtClean="0"/>
              <a:t>27</a:t>
            </a:fld>
            <a:endParaRPr lang="en-GB"/>
          </a:p>
        </p:txBody>
      </p:sp>
    </p:spTree>
    <p:extLst>
      <p:ext uri="{BB962C8B-B14F-4D97-AF65-F5344CB8AC3E}">
        <p14:creationId xmlns:p14="http://schemas.microsoft.com/office/powerpoint/2010/main" val="2031543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B078B-DCEA-3A42-B0DF-137FB3009BF3}"/>
              </a:ext>
            </a:extLst>
          </p:cNvPr>
          <p:cNvSpPr>
            <a:spLocks noGrp="1"/>
          </p:cNvSpPr>
          <p:nvPr>
            <p:ph type="title"/>
          </p:nvPr>
        </p:nvSpPr>
        <p:spPr/>
        <p:txBody>
          <a:bodyPr/>
          <a:lstStyle/>
          <a:p>
            <a:r>
              <a:rPr lang="en-GB" dirty="0"/>
              <a:t>PDM: Tasks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DD612F-0F23-CC46-ACDE-CB3F77C4BAD8}"/>
                  </a:ext>
                </a:extLst>
              </p:cNvPr>
              <p:cNvSpPr>
                <a:spLocks noGrp="1"/>
              </p:cNvSpPr>
              <p:nvPr>
                <p:ph idx="1"/>
              </p:nvPr>
            </p:nvSpPr>
            <p:spPr/>
            <p:txBody>
              <a:bodyPr>
                <a:normAutofit/>
              </a:bodyPr>
              <a:lstStyle/>
              <a:p>
                <a:r>
                  <a:rPr lang="en-GB" dirty="0"/>
                  <a:t>As before: Query </a:t>
                </a:r>
                <a14:m>
                  <m:oMath xmlns:m="http://schemas.openxmlformats.org/officeDocument/2006/math">
                    <m:r>
                      <a:rPr lang="en-GB"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𝑅</m:t>
                            </m:r>
                          </m:e>
                          <m:sub>
                            <m:r>
                              <a:rPr lang="de-DE" i="1" dirty="0">
                                <a:latin typeface="Cambria Math" panose="02040503050406030204" pitchFamily="18" charset="0"/>
                                <a:ea typeface="Cambria Math" panose="02040503050406030204" pitchFamily="18" charset="0"/>
                              </a:rPr>
                              <m:t>𝜋</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b="1" i="1" dirty="0">
                                <a:latin typeface="Cambria Math" panose="02040503050406030204" pitchFamily="18" charset="0"/>
                              </a:rPr>
                              <m:t>𝑬</m:t>
                            </m:r>
                          </m:e>
                          <m:sub>
                            <m:r>
                              <a:rPr lang="de-DE" i="1" dirty="0">
                                <a:solidFill>
                                  <a:schemeClr val="accent1"/>
                                </a:solidFill>
                                <a:latin typeface="Cambria Math" panose="02040503050406030204" pitchFamily="18" charset="0"/>
                              </a:rPr>
                              <m:t>0:</m:t>
                            </m:r>
                            <m:r>
                              <a:rPr lang="de-DE" i="1" dirty="0" smtClean="0">
                                <a:solidFill>
                                  <a:schemeClr val="accent1"/>
                                </a:solidFill>
                                <a:latin typeface="Cambria Math" panose="02040503050406030204" pitchFamily="18" charset="0"/>
                                <a:ea typeface="Cambria Math" panose="02040503050406030204" pitchFamily="18" charset="0"/>
                              </a:rPr>
                              <m:t>𝜏</m:t>
                            </m:r>
                          </m:sub>
                        </m:sSub>
                      </m:e>
                    </m:d>
                  </m:oMath>
                </a14:m>
                <a:r>
                  <a:rPr lang="en-GB" dirty="0"/>
                  <a:t>, </a:t>
                </a:r>
                <a14:m>
                  <m:oMath xmlns:m="http://schemas.openxmlformats.org/officeDocument/2006/math">
                    <m:r>
                      <a:rPr lang="de-DE" i="1" dirty="0">
                        <a:latin typeface="Cambria Math" panose="02040503050406030204" pitchFamily="18" charset="0"/>
                        <a:ea typeface="Cambria Math" panose="02040503050406030204" pitchFamily="18" charset="0"/>
                      </a:rPr>
                      <m:t>𝜏</m:t>
                    </m:r>
                  </m:oMath>
                </a14:m>
                <a:r>
                  <a:rPr lang="en-GB" dirty="0"/>
                  <a:t> the current step</a:t>
                </a:r>
              </a:p>
              <a:p>
                <a:pPr lvl="1"/>
                <a:r>
                  <a:rPr lang="en-GB" dirty="0"/>
                  <a:t>Filtering: </a:t>
                </a:r>
                <a14:m>
                  <m:oMath xmlns:m="http://schemas.openxmlformats.org/officeDocument/2006/math">
                    <m:r>
                      <a:rPr lang="de-DE" i="1" dirty="0">
                        <a:latin typeface="Cambria Math" panose="02040503050406030204" pitchFamily="18" charset="0"/>
                        <a:ea typeface="Cambria Math" panose="02040503050406030204" pitchFamily="18" charset="0"/>
                      </a:rPr>
                      <m:t>𝜋</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𝜏</m:t>
                    </m:r>
                  </m:oMath>
                </a14:m>
                <a:endParaRPr lang="en-GB" dirty="0"/>
              </a:p>
              <a:p>
                <a:pPr lvl="1"/>
                <a:r>
                  <a:rPr lang="en-GB" dirty="0"/>
                  <a:t>Prediction: </a:t>
                </a:r>
                <a14:m>
                  <m:oMath xmlns:m="http://schemas.openxmlformats.org/officeDocument/2006/math">
                    <m:r>
                      <a:rPr lang="de-DE" i="1" dirty="0">
                        <a:latin typeface="Cambria Math" panose="02040503050406030204" pitchFamily="18" charset="0"/>
                        <a:ea typeface="Cambria Math" panose="02040503050406030204" pitchFamily="18" charset="0"/>
                      </a:rPr>
                      <m:t>𝜋</m:t>
                    </m:r>
                    <m:r>
                      <a:rPr lang="de-DE" i="1" dirty="0">
                        <a:latin typeface="Cambria Math" panose="02040503050406030204" pitchFamily="18" charset="0"/>
                        <a:ea typeface="Cambria Math" panose="02040503050406030204" pitchFamily="18" charset="0"/>
                      </a:rPr>
                      <m:t>&gt;</m:t>
                    </m:r>
                    <m:r>
                      <a:rPr lang="de-DE" i="1" dirty="0">
                        <a:latin typeface="Cambria Math" panose="02040503050406030204" pitchFamily="18" charset="0"/>
                        <a:ea typeface="Cambria Math" panose="02040503050406030204" pitchFamily="18" charset="0"/>
                      </a:rPr>
                      <m:t>𝜏</m:t>
                    </m:r>
                  </m:oMath>
                </a14:m>
                <a:endParaRPr lang="en-GB" dirty="0"/>
              </a:p>
              <a:p>
                <a:pPr lvl="1"/>
                <a:r>
                  <a:rPr lang="en-GB" dirty="0"/>
                  <a:t>Hindsight (smoothing): </a:t>
                </a:r>
                <a14:m>
                  <m:oMath xmlns:m="http://schemas.openxmlformats.org/officeDocument/2006/math">
                    <m:r>
                      <a:rPr lang="de-DE" i="1" dirty="0">
                        <a:latin typeface="Cambria Math" panose="02040503050406030204" pitchFamily="18" charset="0"/>
                        <a:ea typeface="Cambria Math" panose="02040503050406030204" pitchFamily="18" charset="0"/>
                      </a:rPr>
                      <m:t>𝜋</m:t>
                    </m:r>
                    <m:r>
                      <a:rPr lang="de-DE" i="1" dirty="0">
                        <a:latin typeface="Cambria Math" panose="02040503050406030204" pitchFamily="18" charset="0"/>
                        <a:ea typeface="Cambria Math" panose="02040503050406030204" pitchFamily="18" charset="0"/>
                      </a:rPr>
                      <m:t>&lt;</m:t>
                    </m:r>
                    <m:r>
                      <a:rPr lang="de-DE" i="1" dirty="0">
                        <a:latin typeface="Cambria Math" panose="02040503050406030204" pitchFamily="18" charset="0"/>
                        <a:ea typeface="Cambria Math" panose="02040503050406030204" pitchFamily="18" charset="0"/>
                      </a:rPr>
                      <m:t>𝜏</m:t>
                    </m:r>
                  </m:oMath>
                </a14:m>
                <a:endParaRPr lang="en-GB" dirty="0"/>
              </a:p>
              <a:p>
                <a:r>
                  <a:rPr lang="en-GB" dirty="0"/>
                  <a:t>Restricted to one (grounded) PRV or propositional randvar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𝑅</m:t>
                        </m:r>
                      </m:e>
                      <m:sub>
                        <m:r>
                          <a:rPr lang="de-DE" i="1" dirty="0">
                            <a:latin typeface="Cambria Math" panose="02040503050406030204" pitchFamily="18" charset="0"/>
                            <a:ea typeface="Cambria Math" panose="02040503050406030204" pitchFamily="18" charset="0"/>
                          </a:rPr>
                          <m:t>𝜋</m:t>
                        </m:r>
                      </m:sub>
                    </m:sSub>
                  </m:oMath>
                </a14:m>
                <a:r>
                  <a:rPr lang="en-GB" dirty="0"/>
                  <a:t> as a query term for the moment</a:t>
                </a:r>
              </a:p>
              <a:p>
                <a:pPr lvl="1"/>
                <a:r>
                  <a:rPr lang="en-GB" dirty="0"/>
                  <a:t>Parameterised queries ok if single query term</a:t>
                </a:r>
              </a:p>
              <a:p>
                <a14:m>
                  <m:oMath xmlns:m="http://schemas.openxmlformats.org/officeDocument/2006/math">
                    <m:sSub>
                      <m:sSubPr>
                        <m:ctrlPr>
                          <a:rPr lang="de-DE" i="1" dirty="0" smtClean="0">
                            <a:solidFill>
                              <a:schemeClr val="tx1"/>
                            </a:solidFill>
                            <a:latin typeface="Cambria Math" panose="02040503050406030204" pitchFamily="18" charset="0"/>
                          </a:rPr>
                        </m:ctrlPr>
                      </m:sSubPr>
                      <m:e>
                        <m:r>
                          <a:rPr lang="de-DE" b="1" i="1" dirty="0">
                            <a:solidFill>
                              <a:schemeClr val="tx1"/>
                            </a:solidFill>
                            <a:latin typeface="Cambria Math" panose="02040503050406030204" pitchFamily="18" charset="0"/>
                          </a:rPr>
                          <m:t>𝑬</m:t>
                        </m:r>
                      </m:e>
                      <m:sub>
                        <m:r>
                          <a:rPr lang="de-DE" i="1" dirty="0">
                            <a:solidFill>
                              <a:schemeClr val="tx1"/>
                            </a:solidFill>
                            <a:latin typeface="Cambria Math" panose="02040503050406030204" pitchFamily="18" charset="0"/>
                          </a:rPr>
                          <m:t>0:</m:t>
                        </m:r>
                        <m:r>
                          <a:rPr lang="de-DE" i="1" dirty="0">
                            <a:solidFill>
                              <a:schemeClr val="tx1"/>
                            </a:solidFill>
                            <a:latin typeface="Cambria Math" panose="02040503050406030204" pitchFamily="18" charset="0"/>
                            <a:ea typeface="Cambria Math" panose="02040503050406030204" pitchFamily="18" charset="0"/>
                          </a:rPr>
                          <m:t>𝜏</m:t>
                        </m:r>
                      </m:sub>
                    </m:sSub>
                  </m:oMath>
                </a14:m>
                <a:r>
                  <a:rPr lang="en-GB" dirty="0"/>
                  <a:t> contains </a:t>
                </a:r>
                <a:r>
                  <a:rPr lang="en-GB" dirty="0">
                    <a:solidFill>
                      <a:schemeClr val="accent3"/>
                    </a:solidFill>
                  </a:rPr>
                  <a:t>for each step </a:t>
                </a:r>
                <a14:m>
                  <m:oMath xmlns:m="http://schemas.openxmlformats.org/officeDocument/2006/math">
                    <m:sSup>
                      <m:sSupPr>
                        <m:ctrlPr>
                          <a:rPr lang="de-DE" b="0" i="1" dirty="0" smtClean="0">
                            <a:solidFill>
                              <a:schemeClr val="accent3"/>
                            </a:solidFill>
                            <a:latin typeface="Cambria Math" panose="02040503050406030204" pitchFamily="18" charset="0"/>
                            <a:ea typeface="Cambria Math" panose="02040503050406030204" pitchFamily="18" charset="0"/>
                          </a:rPr>
                        </m:ctrlPr>
                      </m:sSupPr>
                      <m:e>
                        <m:r>
                          <a:rPr lang="de-DE" i="1" dirty="0">
                            <a:solidFill>
                              <a:schemeClr val="accent3"/>
                            </a:solidFill>
                            <a:latin typeface="Cambria Math" panose="02040503050406030204" pitchFamily="18" charset="0"/>
                            <a:ea typeface="Cambria Math" panose="02040503050406030204" pitchFamily="18" charset="0"/>
                          </a:rPr>
                          <m:t>𝜏</m:t>
                        </m:r>
                      </m:e>
                      <m:sup>
                        <m:r>
                          <a:rPr lang="de-DE" b="0" i="1" dirty="0" smtClean="0">
                            <a:solidFill>
                              <a:schemeClr val="accent3"/>
                            </a:solidFill>
                            <a:latin typeface="Cambria Math" panose="02040503050406030204" pitchFamily="18" charset="0"/>
                            <a:ea typeface="Cambria Math" panose="02040503050406030204" pitchFamily="18" charset="0"/>
                          </a:rPr>
                          <m:t>′</m:t>
                        </m:r>
                      </m:sup>
                    </m:sSup>
                  </m:oMath>
                </a14:m>
                <a:r>
                  <a:rPr lang="en-GB" dirty="0">
                    <a:solidFill>
                      <a:schemeClr val="accent3"/>
                    </a:solidFill>
                  </a:rPr>
                  <a:t> </a:t>
                </a:r>
                <a:r>
                  <a:rPr lang="en-GB" dirty="0"/>
                  <a:t>a </a:t>
                </a:r>
                <a:r>
                  <a:rPr lang="en-GB" dirty="0">
                    <a:solidFill>
                      <a:schemeClr val="accent1"/>
                    </a:solidFill>
                  </a:rPr>
                  <a:t>set of events</a:t>
                </a:r>
              </a:p>
              <a:p>
                <a:pPr marL="0" indent="0">
                  <a:buNone/>
                </a:pPr>
                <a14:m>
                  <m:oMathPara xmlns:m="http://schemas.openxmlformats.org/officeDocument/2006/math">
                    <m:oMathParaPr>
                      <m:jc m:val="centerGroup"/>
                    </m:oMathParaPr>
                    <m:oMath xmlns:m="http://schemas.openxmlformats.org/officeDocument/2006/math">
                      <m:sSubSup>
                        <m:sSubSupPr>
                          <m:ctrlPr>
                            <a:rPr lang="de-DE" b="0" i="1" dirty="0" smtClean="0">
                              <a:solidFill>
                                <a:schemeClr val="accent3"/>
                              </a:solidFill>
                              <a:latin typeface="Cambria Math" panose="02040503050406030204" pitchFamily="18" charset="0"/>
                              <a:ea typeface="Cambria Math" panose="02040503050406030204" pitchFamily="18" charset="0"/>
                            </a:rPr>
                          </m:ctrlPr>
                        </m:sSubSupPr>
                        <m:e>
                          <m:d>
                            <m:dPr>
                              <m:begChr m:val="{"/>
                              <m:endChr m:val="}"/>
                              <m:ctrlPr>
                                <a:rPr lang="de-DE" b="0" i="1" dirty="0" smtClean="0">
                                  <a:solidFill>
                                    <a:schemeClr val="accent3"/>
                                  </a:solidFill>
                                  <a:latin typeface="Cambria Math" panose="02040503050406030204" pitchFamily="18" charset="0"/>
                                  <a:ea typeface="Cambria Math" panose="02040503050406030204" pitchFamily="18" charset="0"/>
                                </a:rPr>
                              </m:ctrlPr>
                            </m:dPr>
                            <m:e>
                              <m:sSubSup>
                                <m:sSubSupPr>
                                  <m:ctrlPr>
                                    <a:rPr lang="de-DE" i="1" dirty="0" smtClean="0">
                                      <a:solidFill>
                                        <a:schemeClr val="accent1"/>
                                      </a:solidFill>
                                      <a:latin typeface="Cambria Math" panose="02040503050406030204" pitchFamily="18" charset="0"/>
                                      <a:ea typeface="Cambria Math" panose="02040503050406030204" pitchFamily="18" charset="0"/>
                                    </a:rPr>
                                  </m:ctrlPr>
                                </m:sSubSupPr>
                                <m:e>
                                  <m:d>
                                    <m:dPr>
                                      <m:begChr m:val="{"/>
                                      <m:endChr m:val="}"/>
                                      <m:ctrlPr>
                                        <a:rPr lang="de-DE" i="1" dirty="0">
                                          <a:solidFill>
                                            <a:schemeClr val="accent1"/>
                                          </a:solidFill>
                                          <a:latin typeface="Cambria Math" panose="02040503050406030204" pitchFamily="18" charset="0"/>
                                          <a:ea typeface="Cambria Math" panose="02040503050406030204" pitchFamily="18" charset="0"/>
                                        </a:rPr>
                                      </m:ctrlPr>
                                    </m:dPr>
                                    <m:e>
                                      <m:sSubSup>
                                        <m:sSubSupPr>
                                          <m:ctrlPr>
                                            <a:rPr lang="de-DE" i="1" dirty="0">
                                              <a:solidFill>
                                                <a:schemeClr val="accent1"/>
                                              </a:solidFill>
                                              <a:latin typeface="Cambria Math" panose="02040503050406030204" pitchFamily="18" charset="0"/>
                                              <a:ea typeface="Cambria Math" panose="02040503050406030204" pitchFamily="18" charset="0"/>
                                            </a:rPr>
                                          </m:ctrlPr>
                                        </m:sSubSupPr>
                                        <m:e>
                                          <m:r>
                                            <a:rPr lang="de-DE" i="1" dirty="0">
                                              <a:solidFill>
                                                <a:schemeClr val="accent1"/>
                                              </a:solidFill>
                                              <a:latin typeface="Cambria Math" panose="02040503050406030204" pitchFamily="18" charset="0"/>
                                              <a:ea typeface="Cambria Math" panose="02040503050406030204" pitchFamily="18" charset="0"/>
                                            </a:rPr>
                                            <m:t>𝐸</m:t>
                                          </m:r>
                                        </m:e>
                                        <m:sub>
                                          <m:sSup>
                                            <m:sSupPr>
                                              <m:ctrlPr>
                                                <a:rPr lang="de-DE" i="1" dirty="0" smtClean="0">
                                                  <a:solidFill>
                                                    <a:schemeClr val="accent3"/>
                                                  </a:solidFill>
                                                  <a:latin typeface="Cambria Math" panose="02040503050406030204" pitchFamily="18" charset="0"/>
                                                  <a:ea typeface="Cambria Math" panose="02040503050406030204" pitchFamily="18" charset="0"/>
                                                </a:rPr>
                                              </m:ctrlPr>
                                            </m:sSupPr>
                                            <m:e>
                                              <m:r>
                                                <a:rPr lang="de-DE" i="1" dirty="0">
                                                  <a:solidFill>
                                                    <a:schemeClr val="accent3"/>
                                                  </a:solidFill>
                                                  <a:latin typeface="Cambria Math" panose="02040503050406030204" pitchFamily="18" charset="0"/>
                                                  <a:ea typeface="Cambria Math" panose="02040503050406030204" pitchFamily="18" charset="0"/>
                                                </a:rPr>
                                                <m:t>𝜏</m:t>
                                              </m:r>
                                            </m:e>
                                            <m:sup>
                                              <m:r>
                                                <a:rPr lang="de-DE" i="1" dirty="0">
                                                  <a:solidFill>
                                                    <a:schemeClr val="accent3"/>
                                                  </a:solidFill>
                                                  <a:latin typeface="Cambria Math" panose="02040503050406030204" pitchFamily="18" charset="0"/>
                                                  <a:ea typeface="Cambria Math" panose="02040503050406030204" pitchFamily="18" charset="0"/>
                                                </a:rPr>
                                                <m:t>′</m:t>
                                              </m:r>
                                            </m:sup>
                                          </m:sSup>
                                        </m:sub>
                                        <m:sup>
                                          <m:r>
                                            <a:rPr lang="de-DE" i="1" dirty="0">
                                              <a:solidFill>
                                                <a:schemeClr val="accent1"/>
                                              </a:solidFill>
                                              <a:latin typeface="Cambria Math" panose="02040503050406030204" pitchFamily="18" charset="0"/>
                                              <a:ea typeface="Cambria Math" panose="02040503050406030204" pitchFamily="18" charset="0"/>
                                            </a:rPr>
                                            <m:t>𝑖</m:t>
                                          </m:r>
                                        </m:sup>
                                      </m:sSubSup>
                                      <m:r>
                                        <a:rPr lang="de-DE" i="1" dirty="0">
                                          <a:solidFill>
                                            <a:schemeClr val="accent1"/>
                                          </a:solidFill>
                                          <a:latin typeface="Cambria Math" panose="02040503050406030204" pitchFamily="18" charset="0"/>
                                          <a:ea typeface="Cambria Math" panose="02040503050406030204" pitchFamily="18" charset="0"/>
                                        </a:rPr>
                                        <m:t>=</m:t>
                                      </m:r>
                                      <m:r>
                                        <a:rPr lang="de-DE" i="1" dirty="0">
                                          <a:solidFill>
                                            <a:schemeClr val="accent1"/>
                                          </a:solidFill>
                                          <a:latin typeface="Cambria Math" panose="02040503050406030204" pitchFamily="18" charset="0"/>
                                          <a:ea typeface="Cambria Math" panose="02040503050406030204" pitchFamily="18" charset="0"/>
                                        </a:rPr>
                                        <m:t>𝑒</m:t>
                                      </m:r>
                                    </m:e>
                                  </m:d>
                                </m:e>
                                <m:sub>
                                  <m:r>
                                    <a:rPr lang="de-DE" i="1" dirty="0">
                                      <a:solidFill>
                                        <a:schemeClr val="accent1"/>
                                      </a:solidFill>
                                      <a:latin typeface="Cambria Math" panose="02040503050406030204" pitchFamily="18" charset="0"/>
                                      <a:ea typeface="Cambria Math" panose="02040503050406030204" pitchFamily="18" charset="0"/>
                                    </a:rPr>
                                    <m:t>𝑖</m:t>
                                  </m:r>
                                  <m:r>
                                    <a:rPr lang="de-DE" i="1" dirty="0">
                                      <a:solidFill>
                                        <a:schemeClr val="accent1"/>
                                      </a:solidFill>
                                      <a:latin typeface="Cambria Math" panose="02040503050406030204" pitchFamily="18" charset="0"/>
                                      <a:ea typeface="Cambria Math" panose="02040503050406030204" pitchFamily="18" charset="0"/>
                                    </a:rPr>
                                    <m:t>=1</m:t>
                                  </m:r>
                                </m:sub>
                                <m:sup>
                                  <m:r>
                                    <a:rPr lang="de-DE" i="1" dirty="0">
                                      <a:solidFill>
                                        <a:schemeClr val="accent1"/>
                                      </a:solidFill>
                                      <a:latin typeface="Cambria Math" panose="02040503050406030204" pitchFamily="18" charset="0"/>
                                      <a:ea typeface="Cambria Math" panose="02040503050406030204" pitchFamily="18" charset="0"/>
                                    </a:rPr>
                                    <m:t>𝑛</m:t>
                                  </m:r>
                                </m:sup>
                              </m:sSubSup>
                            </m:e>
                          </m:d>
                        </m:e>
                        <m:sub>
                          <m:sSup>
                            <m:sSupPr>
                              <m:ctrlPr>
                                <a:rPr lang="de-DE" i="1" dirty="0">
                                  <a:solidFill>
                                    <a:schemeClr val="accent3"/>
                                  </a:solidFill>
                                  <a:latin typeface="Cambria Math" panose="02040503050406030204" pitchFamily="18" charset="0"/>
                                  <a:ea typeface="Cambria Math" panose="02040503050406030204" pitchFamily="18" charset="0"/>
                                </a:rPr>
                              </m:ctrlPr>
                            </m:sSupPr>
                            <m:e>
                              <m:r>
                                <a:rPr lang="de-DE" i="1" dirty="0">
                                  <a:solidFill>
                                    <a:schemeClr val="accent3"/>
                                  </a:solidFill>
                                  <a:latin typeface="Cambria Math" panose="02040503050406030204" pitchFamily="18" charset="0"/>
                                  <a:ea typeface="Cambria Math" panose="02040503050406030204" pitchFamily="18" charset="0"/>
                                </a:rPr>
                                <m:t>𝜏</m:t>
                              </m:r>
                            </m:e>
                            <m:sup>
                              <m:r>
                                <a:rPr lang="de-DE" i="1" dirty="0">
                                  <a:solidFill>
                                    <a:schemeClr val="accent3"/>
                                  </a:solidFill>
                                  <a:latin typeface="Cambria Math" panose="02040503050406030204" pitchFamily="18" charset="0"/>
                                  <a:ea typeface="Cambria Math" panose="02040503050406030204" pitchFamily="18" charset="0"/>
                                </a:rPr>
                                <m:t>′</m:t>
                              </m:r>
                            </m:sup>
                          </m:sSup>
                          <m:r>
                            <a:rPr lang="de-DE" b="0" i="1" dirty="0" smtClean="0">
                              <a:solidFill>
                                <a:schemeClr val="accent3"/>
                              </a:solidFill>
                              <a:latin typeface="Cambria Math" panose="02040503050406030204" pitchFamily="18" charset="0"/>
                              <a:ea typeface="Cambria Math" panose="02040503050406030204" pitchFamily="18" charset="0"/>
                            </a:rPr>
                            <m:t>=0</m:t>
                          </m:r>
                        </m:sub>
                        <m:sup>
                          <m:r>
                            <a:rPr lang="de-DE" i="1" dirty="0">
                              <a:solidFill>
                                <a:schemeClr val="accent3"/>
                              </a:solidFill>
                              <a:latin typeface="Cambria Math" panose="02040503050406030204" pitchFamily="18" charset="0"/>
                              <a:ea typeface="Cambria Math" panose="02040503050406030204" pitchFamily="18" charset="0"/>
                            </a:rPr>
                            <m:t>𝜏</m:t>
                          </m:r>
                        </m:sup>
                      </m:sSubSup>
                    </m:oMath>
                  </m:oMathPara>
                </a14:m>
                <a:endParaRPr lang="de-DE" b="0" i="1" dirty="0">
                  <a:latin typeface="Cambria Math" panose="02040503050406030204" pitchFamily="18" charset="0"/>
                  <a:ea typeface="Cambria Math" panose="02040503050406030204" pitchFamily="18" charset="0"/>
                </a:endParaRPr>
              </a:p>
              <a:p>
                <a:pPr lvl="1"/>
                <a14:m>
                  <m:oMath xmlns:m="http://schemas.openxmlformats.org/officeDocument/2006/math">
                    <m:r>
                      <a:rPr lang="de-DE" i="1" dirty="0">
                        <a:latin typeface="Cambria Math" panose="02040503050406030204" pitchFamily="18" charset="0"/>
                        <a:ea typeface="Cambria Math" panose="02040503050406030204" pitchFamily="18" charset="0"/>
                      </a:rPr>
                      <m:t>𝑒</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ℛ</m:t>
                    </m:r>
                    <m:d>
                      <m:dPr>
                        <m:ctrlPr>
                          <a:rPr lang="de-DE" i="1" dirty="0">
                            <a:latin typeface="Cambria Math" panose="02040503050406030204" pitchFamily="18" charset="0"/>
                            <a:ea typeface="Cambria Math" panose="02040503050406030204" pitchFamily="18" charset="0"/>
                          </a:rPr>
                        </m:ctrlPr>
                      </m:dPr>
                      <m:e>
                        <m:sSubSup>
                          <m:sSubSupPr>
                            <m:ctrlPr>
                              <a:rPr lang="de-DE"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𝐸</m:t>
                            </m:r>
                          </m:e>
                          <m:sub>
                            <m:r>
                              <a:rPr lang="de-DE" i="1" dirty="0">
                                <a:latin typeface="Cambria Math" panose="02040503050406030204" pitchFamily="18" charset="0"/>
                                <a:ea typeface="Cambria Math" panose="02040503050406030204" pitchFamily="18" charset="0"/>
                              </a:rPr>
                              <m:t>𝑡</m:t>
                            </m:r>
                          </m:sub>
                          <m:sup>
                            <m:r>
                              <a:rPr lang="de-DE" i="1" dirty="0">
                                <a:latin typeface="Cambria Math" panose="02040503050406030204" pitchFamily="18" charset="0"/>
                                <a:ea typeface="Cambria Math" panose="02040503050406030204" pitchFamily="18" charset="0"/>
                              </a:rPr>
                              <m:t>𝑖</m:t>
                            </m:r>
                          </m:sup>
                        </m:sSubSup>
                      </m:e>
                    </m:d>
                  </m:oMath>
                </a14:m>
                <a:endParaRPr lang="en-GB" dirty="0"/>
              </a:p>
            </p:txBody>
          </p:sp>
        </mc:Choice>
        <mc:Fallback xmlns="">
          <p:sp>
            <p:nvSpPr>
              <p:cNvPr id="3" name="Content Placeholder 2">
                <a:extLst>
                  <a:ext uri="{FF2B5EF4-FFF2-40B4-BE49-F238E27FC236}">
                    <a16:creationId xmlns:a16="http://schemas.microsoft.com/office/drawing/2014/main" id="{A8DD612F-0F23-CC46-ACDE-CB3F77C4BAD8}"/>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DAB2962-E5B6-FD47-8345-B0C49909838E}"/>
              </a:ext>
            </a:extLst>
          </p:cNvPr>
          <p:cNvSpPr>
            <a:spLocks noGrp="1"/>
          </p:cNvSpPr>
          <p:nvPr>
            <p:ph type="sldNum" sz="quarter" idx="12"/>
          </p:nvPr>
        </p:nvSpPr>
        <p:spPr/>
        <p:txBody>
          <a:bodyPr/>
          <a:lstStyle/>
          <a:p>
            <a:fld id="{67C9959E-8E6B-B04C-9955-EA096F41CA7A}" type="slidenum">
              <a:rPr lang="en-GB" smtClean="0"/>
              <a:t>28</a:t>
            </a:fld>
            <a:endParaRPr lang="en-GB"/>
          </a:p>
        </p:txBody>
      </p:sp>
      <p:sp>
        <p:nvSpPr>
          <p:cNvPr id="6" name="TextBox 5">
            <a:extLst>
              <a:ext uri="{FF2B5EF4-FFF2-40B4-BE49-F238E27FC236}">
                <a16:creationId xmlns:a16="http://schemas.microsoft.com/office/drawing/2014/main" id="{A46CC2DF-493A-7A4F-B8D9-432EB5F09DF5}"/>
              </a:ext>
            </a:extLst>
          </p:cNvPr>
          <p:cNvSpPr txBox="1"/>
          <p:nvPr/>
        </p:nvSpPr>
        <p:spPr>
          <a:xfrm>
            <a:off x="1925138" y="6321366"/>
            <a:ext cx="6199959" cy="400110"/>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Dynamic Junction Tree Algorithm. In </a:t>
            </a:r>
            <a:r>
              <a:rPr lang="en-GB" sz="1000" i="1" dirty="0">
                <a:solidFill>
                  <a:schemeClr val="accent3"/>
                </a:solidFill>
              </a:rPr>
              <a:t>ICCS-18 Proceedings of the International Conference on Conceptual Structures</a:t>
            </a:r>
            <a:r>
              <a:rPr lang="en-GB" sz="1000" dirty="0">
                <a:solidFill>
                  <a:schemeClr val="accent3"/>
                </a:solidFill>
              </a:rPr>
              <a:t>, 2018.</a:t>
            </a:r>
          </a:p>
        </p:txBody>
      </p:sp>
    </p:spTree>
    <p:extLst>
      <p:ext uri="{BB962C8B-B14F-4D97-AF65-F5344CB8AC3E}">
        <p14:creationId xmlns:p14="http://schemas.microsoft.com/office/powerpoint/2010/main" val="41571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F27EE-5099-1F41-8A5B-121DBF991CB2}"/>
              </a:ext>
            </a:extLst>
          </p:cNvPr>
          <p:cNvSpPr>
            <a:spLocks noGrp="1"/>
          </p:cNvSpPr>
          <p:nvPr>
            <p:ph type="title"/>
          </p:nvPr>
        </p:nvSpPr>
        <p:spPr/>
        <p:txBody>
          <a:bodyPr/>
          <a:lstStyle/>
          <a:p>
            <a:r>
              <a:rPr lang="en-GB" dirty="0"/>
              <a:t>Naïve Inference by Unrolling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3425930-485A-3344-82A2-1B826DF869D3}"/>
                  </a:ext>
                </a:extLst>
              </p:cNvPr>
              <p:cNvSpPr>
                <a:spLocks noGrp="1"/>
              </p:cNvSpPr>
              <p:nvPr>
                <p:ph idx="1"/>
              </p:nvPr>
            </p:nvSpPr>
            <p:spPr/>
            <p:txBody>
              <a:bodyPr>
                <a:normAutofit lnSpcReduction="10000"/>
              </a:bodyPr>
              <a:lstStyle/>
              <a:p>
                <a:r>
                  <a:rPr lang="en-GB" dirty="0"/>
                  <a:t>Given a PDM </a:t>
                </a: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0</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m:t>
                            </m:r>
                          </m:sub>
                        </m:sSub>
                      </m:e>
                    </m:d>
                  </m:oMath>
                </a14:m>
                <a:r>
                  <a:rPr lang="en-GB" dirty="0"/>
                  <a:t>, (a number </a:t>
                </a:r>
                <a14:m>
                  <m:oMath xmlns:m="http://schemas.openxmlformats.org/officeDocument/2006/math">
                    <m:r>
                      <a:rPr lang="en-GB" i="1">
                        <a:latin typeface="Cambria Math" panose="02040503050406030204" pitchFamily="18" charset="0"/>
                      </a:rPr>
                      <m:t>𝑇</m:t>
                    </m:r>
                  </m:oMath>
                </a14:m>
                <a:r>
                  <a:rPr lang="en-GB" dirty="0"/>
                  <a:t>), and a query </a:t>
                </a:r>
                <a14:m>
                  <m:oMath xmlns:m="http://schemas.openxmlformats.org/officeDocument/2006/math">
                    <m:r>
                      <a:rPr lang="en-GB" b="0" i="1" smtClean="0">
                        <a:latin typeface="Cambria Math" panose="02040503050406030204" pitchFamily="18" charset="0"/>
                      </a:rPr>
                      <m:t>𝑃</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ea typeface="Cambria Math" panose="02040503050406030204" pitchFamily="18" charset="0"/>
                              </a:rPr>
                              <m:t>𝜋</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b="1" i="1">
                                <a:latin typeface="Cambria Math" panose="02040503050406030204" pitchFamily="18" charset="0"/>
                              </a:rPr>
                              <m:t>𝑬</m:t>
                            </m:r>
                          </m:e>
                          <m:sub>
                            <m:r>
                              <a:rPr lang="en-GB" i="1">
                                <a:latin typeface="Cambria Math" panose="02040503050406030204" pitchFamily="18" charset="0"/>
                              </a:rPr>
                              <m:t>0:</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𝑇</m:t>
                                </m:r>
                              </m:e>
                              <m:sup>
                                <m:r>
                                  <a:rPr lang="en-GB" b="0" i="1" smtClean="0">
                                    <a:latin typeface="Cambria Math" panose="02040503050406030204" pitchFamily="18" charset="0"/>
                                    <a:ea typeface="Cambria Math" panose="02040503050406030204" pitchFamily="18" charset="0"/>
                                  </a:rPr>
                                  <m:t>′</m:t>
                                </m:r>
                              </m:sup>
                            </m:sSup>
                          </m:sub>
                        </m:sSub>
                      </m:e>
                    </m:d>
                  </m:oMath>
                </a14:m>
                <a:endParaRPr lang="en-GB" dirty="0"/>
              </a:p>
              <a:p>
                <a:pPr lvl="1"/>
                <a:r>
                  <a:rPr lang="en-GB" dirty="0"/>
                  <a:t>Unroll model for </a:t>
                </a:r>
                <a14:m>
                  <m:oMath xmlns:m="http://schemas.openxmlformats.org/officeDocument/2006/math">
                    <m:r>
                      <a:rPr lang="en-GB" i="1">
                        <a:latin typeface="Cambria Math" panose="02040503050406030204" pitchFamily="18" charset="0"/>
                      </a:rPr>
                      <m:t>𝑇</m:t>
                    </m:r>
                  </m:oMath>
                </a14:m>
                <a:r>
                  <a:rPr lang="en-GB" dirty="0"/>
                  <a:t> steps and use any inference algorithm of one’s liking to answer</a:t>
                </a:r>
                <a:r>
                  <a:rPr lang="en-GB" b="1" dirty="0"/>
                  <a:t>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𝑅</m:t>
                            </m:r>
                          </m:e>
                          <m:sub>
                            <m:r>
                              <a:rPr lang="en-GB" i="1">
                                <a:latin typeface="Cambria Math" panose="02040503050406030204" pitchFamily="18" charset="0"/>
                                <a:ea typeface="Cambria Math" panose="02040503050406030204" pitchFamily="18" charset="0"/>
                              </a:rPr>
                              <m:t>𝜋</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b="1" i="1">
                                <a:latin typeface="Cambria Math" panose="02040503050406030204" pitchFamily="18" charset="0"/>
                              </a:rPr>
                              <m:t>𝑬</m:t>
                            </m:r>
                          </m:e>
                          <m:sub>
                            <m:r>
                              <a:rPr lang="en-GB" i="1">
                                <a:latin typeface="Cambria Math" panose="02040503050406030204" pitchFamily="18" charset="0"/>
                              </a:rPr>
                              <m:t>0:</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𝑇</m:t>
                                </m:r>
                              </m:e>
                              <m:sup>
                                <m:r>
                                  <a:rPr lang="en-GB" i="1">
                                    <a:latin typeface="Cambria Math" panose="02040503050406030204" pitchFamily="18" charset="0"/>
                                    <a:ea typeface="Cambria Math" panose="02040503050406030204" pitchFamily="18" charset="0"/>
                                  </a:rPr>
                                  <m:t>′</m:t>
                                </m:r>
                              </m:sup>
                            </m:sSup>
                          </m:sub>
                        </m:sSub>
                      </m:e>
                    </m:d>
                  </m:oMath>
                </a14:m>
                <a:endParaRPr lang="en-GB" dirty="0"/>
              </a:p>
              <a:p>
                <a:pPr lvl="2"/>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𝑇</m:t>
                        </m:r>
                      </m:e>
                      <m:sup>
                        <m:r>
                          <a:rPr lang="en-GB" i="1">
                            <a:latin typeface="Cambria Math" panose="02040503050406030204" pitchFamily="18" charset="0"/>
                            <a:ea typeface="Cambria Math" panose="02040503050406030204" pitchFamily="18" charset="0"/>
                          </a:rPr>
                          <m:t>′</m:t>
                        </m:r>
                      </m:sup>
                    </m:sSup>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𝑇</m:t>
                    </m:r>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𝜋</m:t>
                    </m:r>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𝑇</m:t>
                    </m:r>
                  </m:oMath>
                </a14:m>
                <a:r>
                  <a:rPr lang="en-GB" dirty="0"/>
                  <a:t>, could determine </a:t>
                </a:r>
                <a14:m>
                  <m:oMath xmlns:m="http://schemas.openxmlformats.org/officeDocument/2006/math">
                    <m:r>
                      <a:rPr lang="en-GB" i="1">
                        <a:latin typeface="Cambria Math" panose="02040503050406030204" pitchFamily="18" charset="0"/>
                      </a:rPr>
                      <m:t>𝑇</m:t>
                    </m:r>
                  </m:oMath>
                </a14:m>
                <a:r>
                  <a:rPr lang="en-GB" dirty="0"/>
                  <a:t> to be </a:t>
                </a:r>
                <a14:m>
                  <m:oMath xmlns:m="http://schemas.openxmlformats.org/officeDocument/2006/math">
                    <m:r>
                      <a:rPr lang="en-GB" i="1">
                        <a:latin typeface="Cambria Math" panose="02040503050406030204" pitchFamily="18" charset="0"/>
                      </a:rPr>
                      <m:t>𝑇</m:t>
                    </m:r>
                    <m:r>
                      <a:rPr lang="en-GB" b="0" i="1" smtClean="0">
                        <a:latin typeface="Cambria Math" panose="02040503050406030204" pitchFamily="18" charset="0"/>
                      </a:rPr>
                      <m:t>=</m:t>
                    </m:r>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max</m:t>
                        </m:r>
                      </m:fName>
                      <m:e>
                        <m:d>
                          <m:dPr>
                            <m:begChr m:val="{"/>
                            <m:endChr m:val="}"/>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𝑇</m:t>
                                </m:r>
                              </m:e>
                              <m:sup>
                                <m:r>
                                  <a:rPr lang="en-GB" b="0" i="1" smtClean="0">
                                    <a:latin typeface="Cambria Math" panose="02040503050406030204" pitchFamily="18" charset="0"/>
                                  </a:rPr>
                                  <m:t>′</m:t>
                                </m:r>
                              </m:sup>
                            </m:sSup>
                            <m:r>
                              <a:rPr lang="en-GB" b="0" i="1" smtClean="0">
                                <a:latin typeface="Cambria Math" panose="02040503050406030204" pitchFamily="18" charset="0"/>
                              </a:rPr>
                              <m:t>,</m:t>
                            </m:r>
                            <m:r>
                              <a:rPr lang="en-GB" i="1">
                                <a:latin typeface="Cambria Math" panose="02040503050406030204" pitchFamily="18" charset="0"/>
                                <a:ea typeface="Cambria Math" panose="02040503050406030204" pitchFamily="18" charset="0"/>
                              </a:rPr>
                              <m:t>𝜋</m:t>
                            </m:r>
                          </m:e>
                        </m:d>
                      </m:e>
                    </m:func>
                  </m:oMath>
                </a14:m>
                <a:endParaRPr lang="en-GB" dirty="0"/>
              </a:p>
              <a:p>
                <a:r>
                  <a:rPr lang="en-GB" dirty="0"/>
                  <a:t>Problems:</a:t>
                </a:r>
              </a:p>
              <a:p>
                <a:pPr lvl="1"/>
                <a:r>
                  <a:rPr lang="en-GB" dirty="0"/>
                  <a:t>Unrolled models get very large</a:t>
                </a:r>
              </a:p>
              <a:p>
                <a:pPr lvl="1"/>
                <a:r>
                  <a:rPr lang="en-GB" dirty="0"/>
                  <a:t>Restart if </a:t>
                </a:r>
                <a14:m>
                  <m:oMath xmlns:m="http://schemas.openxmlformats.org/officeDocument/2006/math">
                    <m:r>
                      <a:rPr lang="en-GB" i="1">
                        <a:latin typeface="Cambria Math" panose="02040503050406030204" pitchFamily="18" charset="0"/>
                      </a:rPr>
                      <m:t>𝑇</m:t>
                    </m:r>
                  </m:oMath>
                </a14:m>
                <a:r>
                  <a:rPr lang="en-GB" dirty="0"/>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𝑅</m:t>
                        </m:r>
                      </m:e>
                      <m:sub>
                        <m:r>
                          <a:rPr lang="en-GB" i="1">
                            <a:latin typeface="Cambria Math" panose="02040503050406030204" pitchFamily="18" charset="0"/>
                            <a:ea typeface="Cambria Math" panose="02040503050406030204" pitchFamily="18" charset="0"/>
                          </a:rPr>
                          <m:t>𝜋</m:t>
                        </m:r>
                      </m:sub>
                    </m:sSub>
                  </m:oMath>
                </a14:m>
                <a:r>
                  <a:rPr lang="en-GB" dirty="0"/>
                  <a:t>,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𝑬</m:t>
                        </m:r>
                      </m:e>
                      <m:sub>
                        <m:r>
                          <a:rPr lang="en-GB" i="1">
                            <a:latin typeface="Cambria Math" panose="02040503050406030204" pitchFamily="18" charset="0"/>
                          </a:rPr>
                          <m:t>0:</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𝑇</m:t>
                            </m:r>
                          </m:e>
                          <m:sup>
                            <m:r>
                              <a:rPr lang="en-GB" i="1">
                                <a:latin typeface="Cambria Math" panose="02040503050406030204" pitchFamily="18" charset="0"/>
                                <a:ea typeface="Cambria Math" panose="02040503050406030204" pitchFamily="18" charset="0"/>
                              </a:rPr>
                              <m:t>′</m:t>
                            </m:r>
                          </m:sup>
                        </m:sSup>
                      </m:sub>
                    </m:sSub>
                  </m:oMath>
                </a14:m>
                <a:r>
                  <a:rPr lang="en-GB" dirty="0"/>
                  <a:t> changes</a:t>
                </a:r>
              </a:p>
              <a:p>
                <a:pPr lvl="2"/>
                <a:r>
                  <a:rPr lang="en-GB" dirty="0"/>
                  <a:t>Scenario of step </a:t>
                </a:r>
                <a14:m>
                  <m:oMath xmlns:m="http://schemas.openxmlformats.org/officeDocument/2006/math">
                    <m:r>
                      <a:rPr lang="en-GB" i="1" smtClean="0">
                        <a:latin typeface="Cambria Math" panose="02040503050406030204" pitchFamily="18" charset="0"/>
                        <a:ea typeface="Cambria Math" panose="02040503050406030204" pitchFamily="18" charset="0"/>
                      </a:rPr>
                      <m:t>𝜏</m:t>
                    </m:r>
                  </m:oMath>
                </a14:m>
                <a:r>
                  <a:rPr lang="en-GB" dirty="0"/>
                  <a:t> increasing with new evidence coming in</a:t>
                </a:r>
              </a:p>
              <a:p>
                <a:pPr lvl="3"/>
                <a:r>
                  <a:rPr lang="en-GB" dirty="0"/>
                  <a:t>New </a:t>
                </a:r>
                <a14:m>
                  <m:oMath xmlns:m="http://schemas.openxmlformats.org/officeDocument/2006/math">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m:t>
                        </m:r>
                      </m:sub>
                      <m:sup>
                        <m:r>
                          <a:rPr lang="en-GB" b="0" i="1" smtClean="0">
                            <a:latin typeface="Cambria Math" panose="02040503050406030204" pitchFamily="18" charset="0"/>
                            <a:ea typeface="Cambria Math" panose="02040503050406030204" pitchFamily="18" charset="0"/>
                          </a:rPr>
                          <m:t>1.5</m:t>
                        </m:r>
                      </m:sup>
                    </m:sSubSup>
                  </m:oMath>
                </a14:m>
                <a:r>
                  <a:rPr lang="en-GB" dirty="0"/>
                  <a:t> has to be added, evidence re-entered/added</a:t>
                </a:r>
              </a:p>
              <a:p>
                <a:r>
                  <a:rPr lang="en-GB" dirty="0">
                    <a:solidFill>
                      <a:srgbClr val="C00000"/>
                    </a:solidFill>
                  </a:rPr>
                  <a:t>Naïve</a:t>
                </a:r>
                <a:r>
                  <a:rPr lang="en-GB" dirty="0"/>
                  <a:t> inference on unrolled models </a:t>
                </a:r>
                <a:r>
                  <a:rPr lang="en-GB" dirty="0">
                    <a:solidFill>
                      <a:srgbClr val="C00000"/>
                    </a:solidFill>
                  </a:rPr>
                  <a:t>not efficient</a:t>
                </a:r>
              </a:p>
              <a:p>
                <a:r>
                  <a:rPr lang="en-GB" dirty="0"/>
                  <a:t>Aim: Work with one current model that can efficiently handle increasing </a:t>
                </a:r>
                <a14:m>
                  <m:oMath xmlns:m="http://schemas.openxmlformats.org/officeDocument/2006/math">
                    <m:r>
                      <a:rPr lang="en-GB" i="1">
                        <a:latin typeface="Cambria Math" panose="02040503050406030204" pitchFamily="18" charset="0"/>
                        <a:ea typeface="Cambria Math" panose="02040503050406030204" pitchFamily="18" charset="0"/>
                      </a:rPr>
                      <m:t>𝜏</m:t>
                    </m:r>
                  </m:oMath>
                </a14:m>
                <a:r>
                  <a:rPr lang="en-GB" dirty="0"/>
                  <a:t> and different queries</a:t>
                </a:r>
              </a:p>
              <a:p>
                <a:pPr lvl="1"/>
                <a:endParaRPr lang="en-GB" dirty="0"/>
              </a:p>
            </p:txBody>
          </p:sp>
        </mc:Choice>
        <mc:Fallback xmlns="">
          <p:sp>
            <p:nvSpPr>
              <p:cNvPr id="3" name="Content Placeholder 2">
                <a:extLst>
                  <a:ext uri="{FF2B5EF4-FFF2-40B4-BE49-F238E27FC236}">
                    <a16:creationId xmlns:a16="http://schemas.microsoft.com/office/drawing/2014/main" id="{C3425930-485A-3344-82A2-1B826DF869D3}"/>
                  </a:ext>
                </a:extLst>
              </p:cNvPr>
              <p:cNvSpPr>
                <a:spLocks noGrp="1" noRot="1" noChangeAspect="1" noMove="1" noResize="1" noEditPoints="1" noAdjustHandles="1" noChangeArrowheads="1" noChangeShapeType="1" noTextEdit="1"/>
              </p:cNvSpPr>
              <p:nvPr>
                <p:ph idx="1"/>
              </p:nvPr>
            </p:nvSpPr>
            <p:spPr>
              <a:blipFill>
                <a:blip r:embed="rId2"/>
                <a:stretch>
                  <a:fillRect l="-1447" t="-2525" r="-32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6EADE1EF-DD5E-5F4C-8FAF-3B7A37794851}"/>
              </a:ext>
            </a:extLst>
          </p:cNvPr>
          <p:cNvSpPr>
            <a:spLocks noGrp="1"/>
          </p:cNvSpPr>
          <p:nvPr>
            <p:ph type="sldNum" sz="quarter" idx="12"/>
          </p:nvPr>
        </p:nvSpPr>
        <p:spPr/>
        <p:txBody>
          <a:bodyPr/>
          <a:lstStyle/>
          <a:p>
            <a:fld id="{67C9959E-8E6B-B04C-9955-EA096F41CA7A}" type="slidenum">
              <a:rPr lang="en-GB" smtClean="0"/>
              <a:t>29</a:t>
            </a:fld>
            <a:endParaRPr lang="en-GB"/>
          </a:p>
        </p:txBody>
      </p:sp>
    </p:spTree>
    <p:extLst>
      <p:ext uri="{BB962C8B-B14F-4D97-AF65-F5344CB8AC3E}">
        <p14:creationId xmlns:p14="http://schemas.microsoft.com/office/powerpoint/2010/main" val="362902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0F6EC-DE2B-B94A-987C-2ED5087C6172}"/>
              </a:ext>
            </a:extLst>
          </p:cNvPr>
          <p:cNvSpPr>
            <a:spLocks noGrp="1"/>
          </p:cNvSpPr>
          <p:nvPr>
            <p:ph type="title"/>
          </p:nvPr>
        </p:nvSpPr>
        <p:spPr/>
        <p:txBody>
          <a:bodyPr/>
          <a:lstStyle/>
          <a:p>
            <a:r>
              <a:rPr lang="en-GB" dirty="0"/>
              <a:t>Setting: Agent with Utilities</a:t>
            </a:r>
          </a:p>
        </p:txBody>
      </p:sp>
      <p:sp>
        <p:nvSpPr>
          <p:cNvPr id="4" name="Slide Number Placeholder 3">
            <a:extLst>
              <a:ext uri="{FF2B5EF4-FFF2-40B4-BE49-F238E27FC236}">
                <a16:creationId xmlns:a16="http://schemas.microsoft.com/office/drawing/2014/main" id="{004E23A6-3883-B243-8FE9-D2999B16AA63}"/>
              </a:ext>
            </a:extLst>
          </p:cNvPr>
          <p:cNvSpPr>
            <a:spLocks noGrp="1"/>
          </p:cNvSpPr>
          <p:nvPr>
            <p:ph type="sldNum" sz="quarter" idx="12"/>
          </p:nvPr>
        </p:nvSpPr>
        <p:spPr/>
        <p:txBody>
          <a:bodyPr/>
          <a:lstStyle/>
          <a:p>
            <a:fld id="{67C9959E-8E6B-B04C-9955-EA096F41CA7A}" type="slidenum">
              <a:rPr lang="en-GB" smtClean="0"/>
              <a:t>3</a:t>
            </a:fld>
            <a:endParaRPr lang="en-GB"/>
          </a:p>
        </p:txBody>
      </p:sp>
      <p:sp>
        <p:nvSpPr>
          <p:cNvPr id="7" name="Rectangle 3">
            <a:extLst>
              <a:ext uri="{FF2B5EF4-FFF2-40B4-BE49-F238E27FC236}">
                <a16:creationId xmlns:a16="http://schemas.microsoft.com/office/drawing/2014/main" id="{D18A3493-6526-B14E-9F9C-069C74DB20A3}"/>
              </a:ext>
            </a:extLst>
          </p:cNvPr>
          <p:cNvSpPr txBox="1">
            <a:spLocks noChangeArrowheads="1"/>
          </p:cNvSpPr>
          <p:nvPr/>
        </p:nvSpPr>
        <p:spPr bwMode="auto">
          <a:xfrm>
            <a:off x="3559756" y="6415656"/>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solidFill>
                  <a:schemeClr val="accent3"/>
                </a:solidFill>
                <a:ea typeface="ＭＳ Ｐゴシック" charset="0"/>
                <a:cs typeface="ＭＳ Ｐゴシック" charset="0"/>
              </a:rPr>
              <a:t>AIMA, Russell/</a:t>
            </a:r>
            <a:r>
              <a:rPr lang="en-US" sz="1200" dirty="0" err="1">
                <a:solidFill>
                  <a:schemeClr val="accent3"/>
                </a:solidFill>
                <a:ea typeface="ＭＳ Ｐゴシック" charset="0"/>
                <a:cs typeface="ＭＳ Ｐゴシック" charset="0"/>
              </a:rPr>
              <a:t>Norvig</a:t>
            </a:r>
            <a:endParaRPr lang="en-US" sz="1200" dirty="0">
              <a:solidFill>
                <a:schemeClr val="accent3"/>
              </a:solidFill>
              <a:ea typeface="ＭＳ Ｐゴシック" charset="0"/>
              <a:cs typeface="ＭＳ Ｐゴシック" charset="0"/>
            </a:endParaRPr>
          </a:p>
        </p:txBody>
      </p:sp>
      <p:pic>
        <p:nvPicPr>
          <p:cNvPr id="6" name="Content Placeholder 4">
            <a:extLst>
              <a:ext uri="{FF2B5EF4-FFF2-40B4-BE49-F238E27FC236}">
                <a16:creationId xmlns:a16="http://schemas.microsoft.com/office/drawing/2014/main" id="{245CB1CF-DFD6-904C-919D-B99E6E4129E3}"/>
              </a:ext>
            </a:extLst>
          </p:cNvPr>
          <p:cNvPicPr>
            <a:picLocks noChangeAspect="1"/>
          </p:cNvPicPr>
          <p:nvPr/>
        </p:nvPicPr>
        <p:blipFill>
          <a:blip r:embed="rId2"/>
          <a:stretch>
            <a:fillRect/>
          </a:stretch>
        </p:blipFill>
        <p:spPr>
          <a:xfrm>
            <a:off x="1597757" y="1445567"/>
            <a:ext cx="5948486" cy="4503373"/>
          </a:xfrm>
          <a:prstGeom prst="rect">
            <a:avLst/>
          </a:prstGeom>
        </p:spPr>
      </p:pic>
      <p:sp>
        <p:nvSpPr>
          <p:cNvPr id="10" name="Rectangle 9">
            <a:extLst>
              <a:ext uri="{FF2B5EF4-FFF2-40B4-BE49-F238E27FC236}">
                <a16:creationId xmlns:a16="http://schemas.microsoft.com/office/drawing/2014/main" id="{D501AFB7-E2C9-204C-8BFF-99795D8ECDA8}"/>
              </a:ext>
            </a:extLst>
          </p:cNvPr>
          <p:cNvSpPr/>
          <p:nvPr/>
        </p:nvSpPr>
        <p:spPr>
          <a:xfrm>
            <a:off x="2070476" y="2011680"/>
            <a:ext cx="2414552" cy="278674"/>
          </a:xfrm>
          <a:prstGeom prst="rect">
            <a:avLst/>
          </a:prstGeom>
          <a:solidFill>
            <a:srgbClr val="C0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1685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0D36B-312A-F34D-807F-E4B530963097}"/>
              </a:ext>
            </a:extLst>
          </p:cNvPr>
          <p:cNvSpPr>
            <a:spLocks noGrp="1"/>
          </p:cNvSpPr>
          <p:nvPr>
            <p:ph type="title"/>
          </p:nvPr>
        </p:nvSpPr>
        <p:spPr/>
        <p:txBody>
          <a:bodyPr/>
          <a:lstStyle/>
          <a:p>
            <a:r>
              <a:rPr lang="en-GB" dirty="0"/>
              <a:t>Clustering</a:t>
            </a:r>
          </a:p>
        </p:txBody>
      </p:sp>
      <p:sp>
        <p:nvSpPr>
          <p:cNvPr id="3" name="Content Placeholder 2">
            <a:extLst>
              <a:ext uri="{FF2B5EF4-FFF2-40B4-BE49-F238E27FC236}">
                <a16:creationId xmlns:a16="http://schemas.microsoft.com/office/drawing/2014/main" id="{0B1C3E48-6563-3C4D-9E96-ED420AA2B74A}"/>
              </a:ext>
            </a:extLst>
          </p:cNvPr>
          <p:cNvSpPr>
            <a:spLocks noGrp="1"/>
          </p:cNvSpPr>
          <p:nvPr>
            <p:ph idx="1"/>
          </p:nvPr>
        </p:nvSpPr>
        <p:spPr/>
        <p:txBody>
          <a:bodyPr/>
          <a:lstStyle/>
          <a:p>
            <a:r>
              <a:rPr lang="en-GB" dirty="0"/>
              <a:t>Remember: Parclusters are sets of PRVs enough for query answering</a:t>
            </a:r>
          </a:p>
          <a:p>
            <a:pPr lvl="1"/>
            <a:r>
              <a:rPr lang="en-GB" dirty="0"/>
              <a:t>Arranged in an acyclic graph (FO jtree)</a:t>
            </a:r>
          </a:p>
          <a:p>
            <a:pPr lvl="1"/>
            <a:r>
              <a:rPr lang="en-GB" dirty="0"/>
              <a:t>Messages provide information over separators of remaining part of model, make a parcluster independent from its neighbours</a:t>
            </a:r>
          </a:p>
          <a:p>
            <a:pPr lvl="1"/>
            <a:endParaRPr lang="en-GB" dirty="0"/>
          </a:p>
          <a:p>
            <a:pPr lvl="1"/>
            <a:endParaRPr lang="en-GB" dirty="0"/>
          </a:p>
          <a:p>
            <a:pPr lvl="1"/>
            <a:endParaRPr lang="en-GB" dirty="0"/>
          </a:p>
          <a:p>
            <a:r>
              <a:rPr lang="en-GB" dirty="0"/>
              <a:t>Want something similar for sequential inference where slices are independent given separating subsets, so-called interfaces, between them</a:t>
            </a:r>
          </a:p>
        </p:txBody>
      </p:sp>
      <p:sp>
        <p:nvSpPr>
          <p:cNvPr id="4" name="Slide Number Placeholder 3">
            <a:extLst>
              <a:ext uri="{FF2B5EF4-FFF2-40B4-BE49-F238E27FC236}">
                <a16:creationId xmlns:a16="http://schemas.microsoft.com/office/drawing/2014/main" id="{3C52D7B1-8817-D04E-9673-ED8A35EE443A}"/>
              </a:ext>
            </a:extLst>
          </p:cNvPr>
          <p:cNvSpPr>
            <a:spLocks noGrp="1"/>
          </p:cNvSpPr>
          <p:nvPr>
            <p:ph type="sldNum" sz="quarter" idx="12"/>
          </p:nvPr>
        </p:nvSpPr>
        <p:spPr/>
        <p:txBody>
          <a:bodyPr/>
          <a:lstStyle/>
          <a:p>
            <a:fld id="{67C9959E-8E6B-B04C-9955-EA096F41CA7A}" type="slidenum">
              <a:rPr lang="en-GB" smtClean="0"/>
              <a:t>30</a:t>
            </a:fld>
            <a:endParaRPr lang="en-GB" dirty="0"/>
          </a:p>
        </p:txBody>
      </p:sp>
      <p:grpSp>
        <p:nvGrpSpPr>
          <p:cNvPr id="5" name="Group 4">
            <a:extLst>
              <a:ext uri="{FF2B5EF4-FFF2-40B4-BE49-F238E27FC236}">
                <a16:creationId xmlns:a16="http://schemas.microsoft.com/office/drawing/2014/main" id="{FE7AEA65-6A04-584A-9C7E-3E87E127474A}"/>
              </a:ext>
            </a:extLst>
          </p:cNvPr>
          <p:cNvGrpSpPr/>
          <p:nvPr/>
        </p:nvGrpSpPr>
        <p:grpSpPr>
          <a:xfrm>
            <a:off x="1407562" y="3578766"/>
            <a:ext cx="6328875" cy="986246"/>
            <a:chOff x="1561096" y="5467386"/>
            <a:chExt cx="6328875" cy="986246"/>
          </a:xfrm>
        </p:grpSpPr>
        <p:grpSp>
          <p:nvGrpSpPr>
            <p:cNvPr id="6" name="Group 5">
              <a:extLst>
                <a:ext uri="{FF2B5EF4-FFF2-40B4-BE49-F238E27FC236}">
                  <a16:creationId xmlns:a16="http://schemas.microsoft.com/office/drawing/2014/main" id="{12096D12-E069-AC41-8790-ABCF4F64074C}"/>
                </a:ext>
              </a:extLst>
            </p:cNvPr>
            <p:cNvGrpSpPr/>
            <p:nvPr/>
          </p:nvGrpSpPr>
          <p:grpSpPr>
            <a:xfrm>
              <a:off x="1561096" y="5467386"/>
              <a:ext cx="6328875" cy="986246"/>
              <a:chOff x="1561096" y="5467386"/>
              <a:chExt cx="6328875" cy="986246"/>
            </a:xfrm>
          </p:grpSpPr>
          <p:grpSp>
            <p:nvGrpSpPr>
              <p:cNvPr id="10" name="Group 9">
                <a:extLst>
                  <a:ext uri="{FF2B5EF4-FFF2-40B4-BE49-F238E27FC236}">
                    <a16:creationId xmlns:a16="http://schemas.microsoft.com/office/drawing/2014/main" id="{AB41E39F-4F52-734D-BA6B-63B2873A2747}"/>
                  </a:ext>
                </a:extLst>
              </p:cNvPr>
              <p:cNvGrpSpPr/>
              <p:nvPr/>
            </p:nvGrpSpPr>
            <p:grpSpPr>
              <a:xfrm>
                <a:off x="1561096" y="5467386"/>
                <a:ext cx="6328875" cy="986246"/>
                <a:chOff x="-629405" y="4954798"/>
                <a:chExt cx="6328875" cy="986246"/>
              </a:xfrm>
            </p:grpSpPr>
            <p:cxnSp>
              <p:nvCxnSpPr>
                <p:cNvPr id="13" name="Straight Connector 12">
                  <a:extLst>
                    <a:ext uri="{FF2B5EF4-FFF2-40B4-BE49-F238E27FC236}">
                      <a16:creationId xmlns:a16="http://schemas.microsoft.com/office/drawing/2014/main" id="{A2CC4CE0-10F1-7440-863C-BCAFED75F525}"/>
                    </a:ext>
                  </a:extLst>
                </p:cNvPr>
                <p:cNvCxnSpPr>
                  <a:cxnSpLocks/>
                  <a:stCxn id="19" idx="3"/>
                  <a:endCxn id="23" idx="1"/>
                </p:cNvCxnSpPr>
                <p:nvPr/>
              </p:nvCxnSpPr>
              <p:spPr>
                <a:xfrm>
                  <a:off x="986190" y="5312343"/>
                  <a:ext cx="8124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3CD816-4DC0-F248-B24D-2843A7CFC482}"/>
                    </a:ext>
                  </a:extLst>
                </p:cNvPr>
                <p:cNvCxnSpPr>
                  <a:cxnSpLocks/>
                  <a:stCxn id="23" idx="3"/>
                  <a:endCxn id="21" idx="1"/>
                </p:cNvCxnSpPr>
                <p:nvPr/>
              </p:nvCxnSpPr>
              <p:spPr>
                <a:xfrm>
                  <a:off x="3355480" y="5312343"/>
                  <a:ext cx="8124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B24A223-8BB5-E84A-B1AB-D2FC1DC77F68}"/>
                    </a:ext>
                  </a:extLst>
                </p:cNvPr>
                <p:cNvGrpSpPr/>
                <p:nvPr/>
              </p:nvGrpSpPr>
              <p:grpSpPr>
                <a:xfrm>
                  <a:off x="1798623" y="4954798"/>
                  <a:ext cx="1556857" cy="982708"/>
                  <a:chOff x="3664685" y="4890630"/>
                  <a:chExt cx="1556857" cy="982708"/>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3E0C14F-00FE-3945-9E96-A33B0573C0C9}"/>
                          </a:ext>
                        </a:extLst>
                      </p:cNvPr>
                      <p:cNvSpPr txBox="1"/>
                      <p:nvPr/>
                    </p:nvSpPr>
                    <p:spPr>
                      <a:xfrm>
                        <a:off x="4302466" y="559633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lumMod val="50000"/>
                                          <a:lumOff val="50000"/>
                                        </a:schemeClr>
                                      </a:solidFill>
                                      <a:latin typeface="Cambria Math" panose="02040503050406030204" pitchFamily="18" charset="0"/>
                                    </a:rPr>
                                  </m:ctrlPr>
                                </m:sSubPr>
                                <m:e>
                                  <m:r>
                                    <a:rPr lang="de-DE" b="0" i="1" smtClean="0">
                                      <a:solidFill>
                                        <a:schemeClr val="tx1">
                                          <a:lumMod val="50000"/>
                                          <a:lumOff val="50000"/>
                                        </a:schemeClr>
                                      </a:solidFill>
                                      <a:latin typeface="Cambria Math" charset="0"/>
                                    </a:rPr>
                                    <m:t>𝑔</m:t>
                                  </m:r>
                                </m:e>
                                <m:sub>
                                  <m:r>
                                    <a:rPr lang="de-DE" b="0" i="1" smtClean="0">
                                      <a:solidFill>
                                        <a:schemeClr val="tx1">
                                          <a:lumMod val="50000"/>
                                          <a:lumOff val="50000"/>
                                        </a:schemeClr>
                                      </a:solidFill>
                                      <a:latin typeface="Cambria Math" charset="0"/>
                                    </a:rPr>
                                    <m:t>2</m:t>
                                  </m:r>
                                </m:sub>
                              </m:sSub>
                            </m:oMath>
                          </m:oMathPara>
                        </a14:m>
                        <a:endParaRPr lang="en-GB" dirty="0">
                          <a:solidFill>
                            <a:schemeClr val="tx1">
                              <a:lumMod val="50000"/>
                              <a:lumOff val="50000"/>
                            </a:schemeClr>
                          </a:solidFill>
                        </a:endParaRPr>
                      </a:p>
                    </p:txBody>
                  </p:sp>
                </mc:Choice>
                <mc:Fallback xmlns="">
                  <p:sp>
                    <p:nvSpPr>
                      <p:cNvPr id="52" name="TextBox 51">
                        <a:extLst>
                          <a:ext uri="{FF2B5EF4-FFF2-40B4-BE49-F238E27FC236}">
                            <a16:creationId xmlns:a16="http://schemas.microsoft.com/office/drawing/2014/main" id="{1273F21D-1A75-1140-BE30-EF3FD2ACEE12}"/>
                          </a:ext>
                        </a:extLst>
                      </p:cNvPr>
                      <p:cNvSpPr txBox="1">
                        <a:spLocks noRot="1" noChangeAspect="1" noMove="1" noResize="1" noEditPoints="1" noAdjustHandles="1" noChangeArrowheads="1" noChangeShapeType="1" noTextEdit="1"/>
                      </p:cNvSpPr>
                      <p:nvPr/>
                    </p:nvSpPr>
                    <p:spPr>
                      <a:xfrm>
                        <a:off x="4302466" y="5596339"/>
                        <a:ext cx="293414" cy="276999"/>
                      </a:xfrm>
                      <a:prstGeom prst="rect">
                        <a:avLst/>
                      </a:prstGeom>
                      <a:blipFill>
                        <a:blip r:embed="rId3"/>
                        <a:stretch>
                          <a:fillRect l="-16667" r="-4167"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286934B-DE0A-CB46-9C18-3D8E78C2E1FD}"/>
                          </a:ext>
                        </a:extLst>
                      </p:cNvPr>
                      <p:cNvSpPr txBox="1"/>
                      <p:nvPr/>
                    </p:nvSpPr>
                    <p:spPr>
                      <a:xfrm>
                        <a:off x="3664685" y="4890630"/>
                        <a:ext cx="1556857" cy="715089"/>
                      </a:xfrm>
                      <a:prstGeom prst="roundRect">
                        <a:avLst/>
                      </a:prstGeom>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50000"/>
                                      <a:lumOff val="50000"/>
                                    </a:schemeClr>
                                  </a:solidFill>
                                  <a:latin typeface="Cambria Math" charset="0"/>
                                </a:rPr>
                                <m:t>𝐸𝑝𝑖𝑑</m:t>
                              </m:r>
                              <m:r>
                                <a:rPr lang="en-GB" i="1" dirty="0" smtClean="0">
                                  <a:solidFill>
                                    <a:schemeClr val="tx1">
                                      <a:lumMod val="50000"/>
                                      <a:lumOff val="50000"/>
                                    </a:schemeClr>
                                  </a:solidFill>
                                  <a:latin typeface="Cambria Math" charset="0"/>
                                </a:rPr>
                                <m:t> </m:t>
                              </m:r>
                              <m:r>
                                <a:rPr lang="en-GB" i="1" dirty="0" smtClean="0">
                                  <a:solidFill>
                                    <a:schemeClr val="tx1">
                                      <a:lumMod val="50000"/>
                                      <a:lumOff val="50000"/>
                                    </a:schemeClr>
                                  </a:solidFill>
                                  <a:latin typeface="Cambria Math" charset="0"/>
                                </a:rPr>
                                <m:t>𝑆𝑖𝑐𝑘</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charset="0"/>
                                    </a:rPr>
                                    <m:t>𝑋</m:t>
                                  </m:r>
                                </m:e>
                              </m:d>
                            </m:oMath>
                          </m:oMathPara>
                        </a14:m>
                        <a:endParaRPr lang="de-DE" i="1" dirty="0">
                          <a:solidFill>
                            <a:schemeClr val="tx1">
                              <a:lumMod val="50000"/>
                              <a:lumOff val="5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50000"/>
                                      <a:lumOff val="50000"/>
                                    </a:schemeClr>
                                  </a:solidFill>
                                  <a:latin typeface="Cambria Math" charset="0"/>
                                </a:rPr>
                                <m:t>𝑇𝑟𝑎𝑣𝑒𝑙</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charset="0"/>
                                    </a:rPr>
                                    <m:t>𝑋</m:t>
                                  </m:r>
                                </m:e>
                              </m:d>
                              <m:r>
                                <a:rPr lang="de-DE" b="0" i="0" dirty="0" smtClean="0">
                                  <a:solidFill>
                                    <a:schemeClr val="tx1">
                                      <a:lumMod val="50000"/>
                                      <a:lumOff val="50000"/>
                                    </a:schemeClr>
                                  </a:solidFill>
                                  <a:latin typeface="Cambria Math" panose="02040503050406030204" pitchFamily="18" charset="0"/>
                                </a:rPr>
                                <m:t>   </m:t>
                              </m:r>
                            </m:oMath>
                          </m:oMathPara>
                        </a14:m>
                        <a:endParaRPr lang="en-GB" dirty="0">
                          <a:solidFill>
                            <a:schemeClr val="tx1">
                              <a:lumMod val="50000"/>
                              <a:lumOff val="50000"/>
                            </a:schemeClr>
                          </a:solidFill>
                        </a:endParaRPr>
                      </a:p>
                    </p:txBody>
                  </p:sp>
                </mc:Choice>
                <mc:Fallback xmlns="">
                  <p:sp>
                    <p:nvSpPr>
                      <p:cNvPr id="53" name="TextBox 52">
                        <a:extLst>
                          <a:ext uri="{FF2B5EF4-FFF2-40B4-BE49-F238E27FC236}">
                            <a16:creationId xmlns:a16="http://schemas.microsoft.com/office/drawing/2014/main" id="{BC9EC143-8B45-5043-BF22-F470496C252C}"/>
                          </a:ext>
                        </a:extLst>
                      </p:cNvPr>
                      <p:cNvSpPr txBox="1">
                        <a:spLocks noRot="1" noChangeAspect="1" noMove="1" noResize="1" noEditPoints="1" noAdjustHandles="1" noChangeArrowheads="1" noChangeShapeType="1" noTextEdit="1"/>
                      </p:cNvSpPr>
                      <p:nvPr/>
                    </p:nvSpPr>
                    <p:spPr>
                      <a:xfrm>
                        <a:off x="3664685" y="4890630"/>
                        <a:ext cx="1556857" cy="715089"/>
                      </a:xfrm>
                      <a:prstGeom prst="roundRect">
                        <a:avLst/>
                      </a:prstGeom>
                      <a:blipFill>
                        <a:blip r:embed="rId4"/>
                        <a:stretch>
                          <a:fillRect b="-1724"/>
                        </a:stretch>
                      </a:blipFill>
                      <a:ln>
                        <a:solidFill>
                          <a:schemeClr val="tx1">
                            <a:lumMod val="50000"/>
                            <a:lumOff val="50000"/>
                          </a:schemeClr>
                        </a:solidFill>
                      </a:ln>
                    </p:spPr>
                    <p:txBody>
                      <a:bodyPr/>
                      <a:lstStyle/>
                      <a:p>
                        <a:r>
                          <a:rPr lang="en-GB">
                            <a:noFill/>
                          </a:rPr>
                          <a:t> </a:t>
                        </a:r>
                      </a:p>
                    </p:txBody>
                  </p:sp>
                </mc:Fallback>
              </mc:AlternateContent>
            </p:grpSp>
            <p:grpSp>
              <p:nvGrpSpPr>
                <p:cNvPr id="16" name="Group 15">
                  <a:extLst>
                    <a:ext uri="{FF2B5EF4-FFF2-40B4-BE49-F238E27FC236}">
                      <a16:creationId xmlns:a16="http://schemas.microsoft.com/office/drawing/2014/main" id="{2D74C52D-D43B-8F40-94D0-1E68F58AE278}"/>
                    </a:ext>
                  </a:extLst>
                </p:cNvPr>
                <p:cNvGrpSpPr/>
                <p:nvPr/>
              </p:nvGrpSpPr>
              <p:grpSpPr>
                <a:xfrm>
                  <a:off x="4167913" y="4954798"/>
                  <a:ext cx="1531557" cy="986246"/>
                  <a:chOff x="7092747" y="4890630"/>
                  <a:chExt cx="1531557" cy="986246"/>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54E11F3-2CBD-0B44-867A-2B7A520920E6}"/>
                          </a:ext>
                        </a:extLst>
                      </p:cNvPr>
                      <p:cNvSpPr txBox="1"/>
                      <p:nvPr/>
                    </p:nvSpPr>
                    <p:spPr>
                      <a:xfrm>
                        <a:off x="7711818" y="5599877"/>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rgbClr val="C00000"/>
                                      </a:solidFill>
                                      <a:latin typeface="Cambria Math" panose="02040503050406030204" pitchFamily="18" charset="0"/>
                                    </a:rPr>
                                  </m:ctrlPr>
                                </m:sSubPr>
                                <m:e>
                                  <m:r>
                                    <a:rPr lang="de-DE" b="0" i="1" smtClean="0">
                                      <a:solidFill>
                                        <a:srgbClr val="C00000"/>
                                      </a:solidFill>
                                      <a:latin typeface="Cambria Math" charset="0"/>
                                    </a:rPr>
                                    <m:t>𝑔</m:t>
                                  </m:r>
                                </m:e>
                                <m:sub>
                                  <m:r>
                                    <a:rPr lang="de-DE" b="0" i="1" smtClean="0">
                                      <a:solidFill>
                                        <a:srgbClr val="C00000"/>
                                      </a:solidFill>
                                      <a:latin typeface="Cambria Math" charset="0"/>
                                    </a:rPr>
                                    <m:t>3</m:t>
                                  </m:r>
                                </m:sub>
                              </m:sSub>
                            </m:oMath>
                          </m:oMathPara>
                        </a14:m>
                        <a:endParaRPr lang="en-GB" dirty="0">
                          <a:solidFill>
                            <a:srgbClr val="C00000"/>
                          </a:solidFill>
                        </a:endParaRPr>
                      </a:p>
                    </p:txBody>
                  </p:sp>
                </mc:Choice>
                <mc:Fallback xmlns="">
                  <p:sp>
                    <p:nvSpPr>
                      <p:cNvPr id="50" name="TextBox 49">
                        <a:extLst>
                          <a:ext uri="{FF2B5EF4-FFF2-40B4-BE49-F238E27FC236}">
                            <a16:creationId xmlns:a16="http://schemas.microsoft.com/office/drawing/2014/main" id="{3BAEFA37-8DE0-6F42-B984-BAD17BBD0984}"/>
                          </a:ext>
                        </a:extLst>
                      </p:cNvPr>
                      <p:cNvSpPr txBox="1">
                        <a:spLocks noRot="1" noChangeAspect="1" noMove="1" noResize="1" noEditPoints="1" noAdjustHandles="1" noChangeArrowheads="1" noChangeShapeType="1" noTextEdit="1"/>
                      </p:cNvSpPr>
                      <p:nvPr/>
                    </p:nvSpPr>
                    <p:spPr>
                      <a:xfrm>
                        <a:off x="7711818" y="5599877"/>
                        <a:ext cx="293414" cy="276999"/>
                      </a:xfrm>
                      <a:prstGeom prst="rect">
                        <a:avLst/>
                      </a:prstGeom>
                      <a:blipFill>
                        <a:blip r:embed="rId5"/>
                        <a:stretch>
                          <a:fillRect l="-16000" b="-260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A47FA61-6351-C147-88DD-DFB11ABD1955}"/>
                          </a:ext>
                        </a:extLst>
                      </p:cNvPr>
                      <p:cNvSpPr txBox="1"/>
                      <p:nvPr/>
                    </p:nvSpPr>
                    <p:spPr>
                      <a:xfrm>
                        <a:off x="7092747" y="4890630"/>
                        <a:ext cx="1531557" cy="715089"/>
                      </a:xfrm>
                      <a:prstGeom prst="roundRect">
                        <a:avLst/>
                      </a:prstGeom>
                      <a:ln>
                        <a:solidFill>
                          <a:srgbClr val="C0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
                            </m:oMathParaPr>
                            <m:oMath xmlns:m="http://schemas.openxmlformats.org/officeDocument/2006/math">
                              <m:r>
                                <a:rPr lang="de-DE" b="0" i="1" dirty="0" smtClean="0">
                                  <a:solidFill>
                                    <a:srgbClr val="C00000"/>
                                  </a:solidFill>
                                  <a:latin typeface="Cambria Math" panose="02040503050406030204" pitchFamily="18" charset="0"/>
                                </a:rPr>
                                <m:t>  </m:t>
                              </m:r>
                              <m:r>
                                <a:rPr lang="en-GB" i="1" dirty="0" smtClean="0">
                                  <a:solidFill>
                                    <a:srgbClr val="C00000"/>
                                  </a:solidFill>
                                  <a:latin typeface="Cambria Math" charset="0"/>
                                </a:rPr>
                                <m:t>𝐸𝑝𝑖𝑑</m:t>
                              </m:r>
                              <m:r>
                                <a:rPr lang="en-GB" i="1" dirty="0" smtClean="0">
                                  <a:solidFill>
                                    <a:srgbClr val="C00000"/>
                                  </a:solidFill>
                                  <a:latin typeface="Cambria Math" charset="0"/>
                                </a:rPr>
                                <m:t> </m:t>
                              </m:r>
                              <m:r>
                                <a:rPr lang="en-GB" i="1" dirty="0" smtClean="0">
                                  <a:solidFill>
                                    <a:srgbClr val="C00000"/>
                                  </a:solidFill>
                                  <a:latin typeface="Cambria Math" charset="0"/>
                                </a:rPr>
                                <m:t>𝑆𝑖𝑐𝑘</m:t>
                              </m:r>
                              <m:d>
                                <m:dPr>
                                  <m:ctrlPr>
                                    <a:rPr lang="de-DE" b="0" i="1" dirty="0" smtClean="0">
                                      <a:solidFill>
                                        <a:srgbClr val="C00000"/>
                                      </a:solidFill>
                                      <a:latin typeface="Cambria Math" panose="02040503050406030204" pitchFamily="18" charset="0"/>
                                    </a:rPr>
                                  </m:ctrlPr>
                                </m:dPr>
                                <m:e>
                                  <m:r>
                                    <a:rPr lang="de-DE" b="0" i="1" dirty="0" smtClean="0">
                                      <a:solidFill>
                                        <a:srgbClr val="C00000"/>
                                      </a:solidFill>
                                      <a:latin typeface="Cambria Math" panose="02040503050406030204" pitchFamily="18" charset="0"/>
                                    </a:rPr>
                                    <m:t>𝑋</m:t>
                                  </m:r>
                                </m:e>
                              </m:d>
                            </m:oMath>
                          </m:oMathPara>
                        </a14:m>
                        <a:endParaRPr lang="de-DE" b="0" i="1" dirty="0">
                          <a:solidFill>
                            <a:srgbClr val="C0000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C00000"/>
                                  </a:solidFill>
                                  <a:latin typeface="Cambria Math" charset="0"/>
                                </a:rPr>
                                <m:t>𝑇𝑟𝑒𝑎𝑡</m:t>
                              </m:r>
                              <m:d>
                                <m:dPr>
                                  <m:ctrlPr>
                                    <a:rPr lang="de-DE" i="1" dirty="0">
                                      <a:solidFill>
                                        <a:srgbClr val="C00000"/>
                                      </a:solidFill>
                                      <a:latin typeface="Cambria Math" panose="02040503050406030204" pitchFamily="18" charset="0"/>
                                    </a:rPr>
                                  </m:ctrlPr>
                                </m:dPr>
                                <m:e>
                                  <m:r>
                                    <a:rPr lang="de-DE" i="1" dirty="0">
                                      <a:solidFill>
                                        <a:srgbClr val="C00000"/>
                                      </a:solidFill>
                                      <a:latin typeface="Cambria Math" charset="0"/>
                                    </a:rPr>
                                    <m:t>𝑋</m:t>
                                  </m:r>
                                  <m:r>
                                    <a:rPr lang="de-DE" i="1" dirty="0">
                                      <a:solidFill>
                                        <a:srgbClr val="C00000"/>
                                      </a:solidFill>
                                      <a:latin typeface="Cambria Math" charset="0"/>
                                    </a:rPr>
                                    <m:t>,</m:t>
                                  </m:r>
                                  <m:r>
                                    <a:rPr lang="de-DE" i="1" dirty="0">
                                      <a:solidFill>
                                        <a:srgbClr val="C00000"/>
                                      </a:solidFill>
                                      <a:latin typeface="Cambria Math" panose="02040503050406030204" pitchFamily="18" charset="0"/>
                                    </a:rPr>
                                    <m:t>𝑀</m:t>
                                  </m:r>
                                </m:e>
                              </m:d>
                              <m:r>
                                <a:rPr lang="de-DE" b="0" i="1" dirty="0" smtClean="0">
                                  <a:solidFill>
                                    <a:srgbClr val="C00000"/>
                                  </a:solidFill>
                                  <a:latin typeface="Cambria Math" panose="02040503050406030204" pitchFamily="18" charset="0"/>
                                </a:rPr>
                                <m:t>    </m:t>
                              </m:r>
                            </m:oMath>
                          </m:oMathPara>
                        </a14:m>
                        <a:endParaRPr lang="en-GB" dirty="0">
                          <a:solidFill>
                            <a:srgbClr val="C00000"/>
                          </a:solidFill>
                        </a:endParaRPr>
                      </a:p>
                    </p:txBody>
                  </p:sp>
                </mc:Choice>
                <mc:Fallback xmlns="">
                  <p:sp>
                    <p:nvSpPr>
                      <p:cNvPr id="51" name="TextBox 50">
                        <a:extLst>
                          <a:ext uri="{FF2B5EF4-FFF2-40B4-BE49-F238E27FC236}">
                            <a16:creationId xmlns:a16="http://schemas.microsoft.com/office/drawing/2014/main" id="{0D14BF4B-ADFA-334C-9C69-4DA7926D5C74}"/>
                          </a:ext>
                        </a:extLst>
                      </p:cNvPr>
                      <p:cNvSpPr txBox="1">
                        <a:spLocks noRot="1" noChangeAspect="1" noMove="1" noResize="1" noEditPoints="1" noAdjustHandles="1" noChangeArrowheads="1" noChangeShapeType="1" noTextEdit="1"/>
                      </p:cNvSpPr>
                      <p:nvPr/>
                    </p:nvSpPr>
                    <p:spPr>
                      <a:xfrm>
                        <a:off x="7092747" y="4890630"/>
                        <a:ext cx="1531557" cy="715089"/>
                      </a:xfrm>
                      <a:prstGeom prst="roundRect">
                        <a:avLst/>
                      </a:prstGeom>
                      <a:blipFill>
                        <a:blip r:embed="rId6"/>
                        <a:stretch>
                          <a:fillRect l="-5738" r="-1639" b="-1724"/>
                        </a:stretch>
                      </a:blipFill>
                      <a:ln>
                        <a:solidFill>
                          <a:srgbClr val="C00000"/>
                        </a:solidFill>
                      </a:ln>
                    </p:spPr>
                    <p:txBody>
                      <a:bodyPr/>
                      <a:lstStyle/>
                      <a:p>
                        <a:r>
                          <a:rPr lang="en-GB">
                            <a:noFill/>
                          </a:rPr>
                          <a:t> </a:t>
                        </a:r>
                      </a:p>
                    </p:txBody>
                  </p:sp>
                </mc:Fallback>
              </mc:AlternateContent>
            </p:grpSp>
            <p:grpSp>
              <p:nvGrpSpPr>
                <p:cNvPr id="17" name="Group 16">
                  <a:extLst>
                    <a:ext uri="{FF2B5EF4-FFF2-40B4-BE49-F238E27FC236}">
                      <a16:creationId xmlns:a16="http://schemas.microsoft.com/office/drawing/2014/main" id="{83D17459-8A52-0745-BBBD-FA590323968C}"/>
                    </a:ext>
                  </a:extLst>
                </p:cNvPr>
                <p:cNvGrpSpPr/>
                <p:nvPr/>
              </p:nvGrpSpPr>
              <p:grpSpPr>
                <a:xfrm>
                  <a:off x="-629405" y="4954798"/>
                  <a:ext cx="1615595" cy="983031"/>
                  <a:chOff x="193927" y="4890630"/>
                  <a:chExt cx="1615595" cy="983031"/>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915F192-41BA-CD44-AAD6-8441A5935D35}"/>
                          </a:ext>
                        </a:extLst>
                      </p:cNvPr>
                      <p:cNvSpPr txBox="1"/>
                      <p:nvPr/>
                    </p:nvSpPr>
                    <p:spPr>
                      <a:xfrm>
                        <a:off x="855017" y="5596662"/>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charset="0"/>
                                    </a:rPr>
                                    <m:t>𝑔</m:t>
                                  </m:r>
                                </m:e>
                                <m:sub>
                                  <m:r>
                                    <a:rPr lang="de-DE" b="0" i="1" smtClean="0">
                                      <a:solidFill>
                                        <a:schemeClr val="accent1"/>
                                      </a:solidFill>
                                      <a:latin typeface="Cambria Math" charset="0"/>
                                    </a:rPr>
                                    <m:t>1</m:t>
                                  </m:r>
                                </m:sub>
                              </m:sSub>
                            </m:oMath>
                          </m:oMathPara>
                        </a14:m>
                        <a:endParaRPr lang="en-GB" dirty="0">
                          <a:solidFill>
                            <a:schemeClr val="accent1"/>
                          </a:solidFill>
                        </a:endParaRPr>
                      </a:p>
                    </p:txBody>
                  </p:sp>
                </mc:Choice>
                <mc:Fallback xmlns="">
                  <p:sp>
                    <p:nvSpPr>
                      <p:cNvPr id="45" name="TextBox 44">
                        <a:extLst>
                          <a:ext uri="{FF2B5EF4-FFF2-40B4-BE49-F238E27FC236}">
                            <a16:creationId xmlns:a16="http://schemas.microsoft.com/office/drawing/2014/main" id="{23DB7B49-BFE0-9A43-A329-D9E39D7C81F6}"/>
                          </a:ext>
                        </a:extLst>
                      </p:cNvPr>
                      <p:cNvSpPr txBox="1">
                        <a:spLocks noRot="1" noChangeAspect="1" noMove="1" noResize="1" noEditPoints="1" noAdjustHandles="1" noChangeArrowheads="1" noChangeShapeType="1" noTextEdit="1"/>
                      </p:cNvSpPr>
                      <p:nvPr/>
                    </p:nvSpPr>
                    <p:spPr>
                      <a:xfrm>
                        <a:off x="855017" y="5596662"/>
                        <a:ext cx="293414" cy="276999"/>
                      </a:xfrm>
                      <a:prstGeom prst="rect">
                        <a:avLst/>
                      </a:prstGeom>
                      <a:blipFill>
                        <a:blip r:embed="rId7"/>
                        <a:stretch>
                          <a:fillRect l="-16667" r="-4167"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B95E88C-325A-BB44-8546-8149BE9A69C5}"/>
                          </a:ext>
                        </a:extLst>
                      </p:cNvPr>
                      <p:cNvSpPr txBox="1"/>
                      <p:nvPr/>
                    </p:nvSpPr>
                    <p:spPr>
                      <a:xfrm>
                        <a:off x="193927" y="4890630"/>
                        <a:ext cx="1615595" cy="715089"/>
                      </a:xfrm>
                      <a:prstGeom prst="round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1"/>
                                  </a:solidFill>
                                  <a:latin typeface="Cambria Math" charset="0"/>
                                </a:rPr>
                                <m:t>𝐸𝑝𝑖𝑑</m:t>
                              </m:r>
                              <m:r>
                                <a:rPr lang="en-GB" i="1" dirty="0" smtClean="0">
                                  <a:solidFill>
                                    <a:schemeClr val="accent1"/>
                                  </a:solidFill>
                                  <a:latin typeface="Cambria Math" charset="0"/>
                                </a:rPr>
                                <m:t> </m:t>
                              </m:r>
                              <m:r>
                                <a:rPr lang="de-DE" i="1" dirty="0">
                                  <a:solidFill>
                                    <a:schemeClr val="accent1"/>
                                  </a:solidFill>
                                  <a:latin typeface="Cambria Math" charset="0"/>
                                </a:rPr>
                                <m:t>𝑁𝑎𝑡</m:t>
                              </m:r>
                              <m:d>
                                <m:dPr>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𝐷</m:t>
                                  </m:r>
                                </m:e>
                              </m:d>
                            </m:oMath>
                          </m:oMathPara>
                        </a14:m>
                        <a:endParaRPr lang="de-DE" i="1" dirty="0">
                          <a:solidFill>
                            <a:schemeClr val="accent1"/>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i="1" dirty="0">
                                  <a:solidFill>
                                    <a:schemeClr val="accent1"/>
                                  </a:solidFill>
                                  <a:latin typeface="Cambria Math" charset="0"/>
                                </a:rPr>
                                <m:t>𝑀𝑎𝑛</m:t>
                              </m:r>
                              <m:d>
                                <m:dPr>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𝑊</m:t>
                                  </m:r>
                                </m:e>
                              </m:d>
                              <m:r>
                                <a:rPr lang="de-DE" b="0" i="1" dirty="0" smtClean="0">
                                  <a:solidFill>
                                    <a:schemeClr val="accent1"/>
                                  </a:solidFill>
                                  <a:latin typeface="Cambria Math" panose="02040503050406030204" pitchFamily="18" charset="0"/>
                                </a:rPr>
                                <m:t>   </m:t>
                              </m:r>
                            </m:oMath>
                          </m:oMathPara>
                        </a14:m>
                        <a:endParaRPr lang="en-GB" dirty="0">
                          <a:solidFill>
                            <a:schemeClr val="accent1"/>
                          </a:solidFill>
                        </a:endParaRPr>
                      </a:p>
                    </p:txBody>
                  </p:sp>
                </mc:Choice>
                <mc:Fallback xmlns="">
                  <p:sp>
                    <p:nvSpPr>
                      <p:cNvPr id="49" name="TextBox 48">
                        <a:extLst>
                          <a:ext uri="{FF2B5EF4-FFF2-40B4-BE49-F238E27FC236}">
                            <a16:creationId xmlns:a16="http://schemas.microsoft.com/office/drawing/2014/main" id="{65B2CD31-A136-F341-A1CF-3BA729D807DB}"/>
                          </a:ext>
                        </a:extLst>
                      </p:cNvPr>
                      <p:cNvSpPr txBox="1">
                        <a:spLocks noRot="1" noChangeAspect="1" noMove="1" noResize="1" noEditPoints="1" noAdjustHandles="1" noChangeArrowheads="1" noChangeShapeType="1" noTextEdit="1"/>
                      </p:cNvSpPr>
                      <p:nvPr/>
                    </p:nvSpPr>
                    <p:spPr>
                      <a:xfrm>
                        <a:off x="193927" y="4890630"/>
                        <a:ext cx="1615595" cy="715089"/>
                      </a:xfrm>
                      <a:prstGeom prst="roundRect">
                        <a:avLst/>
                      </a:prstGeom>
                      <a:blipFill>
                        <a:blip r:embed="rId8"/>
                        <a:stretch>
                          <a:fillRect b="-1724"/>
                        </a:stretch>
                      </a:blipFill>
                      <a:ln>
                        <a:solidFill>
                          <a:schemeClr val="accent1"/>
                        </a:solidFill>
                      </a:ln>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212A504-344A-264C-BD7D-59E23A6A7E91}"/>
                      </a:ext>
                    </a:extLst>
                  </p:cNvPr>
                  <p:cNvSpPr/>
                  <p:nvPr/>
                </p:nvSpPr>
                <p:spPr>
                  <a:xfrm>
                    <a:off x="3220821" y="5789256"/>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en-GB" dirty="0"/>
                  </a:p>
                </p:txBody>
              </p:sp>
            </mc:Choice>
            <mc:Fallback xmlns="">
              <p:sp>
                <p:nvSpPr>
                  <p:cNvPr id="41" name="Rectangle 40">
                    <a:extLst>
                      <a:ext uri="{FF2B5EF4-FFF2-40B4-BE49-F238E27FC236}">
                        <a16:creationId xmlns:a16="http://schemas.microsoft.com/office/drawing/2014/main" id="{A23D2315-C3C6-D542-89F6-BCD8572BCCF6}"/>
                      </a:ext>
                    </a:extLst>
                  </p:cNvPr>
                  <p:cNvSpPr>
                    <a:spLocks noRot="1" noChangeAspect="1" noMove="1" noResize="1" noEditPoints="1" noAdjustHandles="1" noChangeArrowheads="1" noChangeShapeType="1" noTextEdit="1"/>
                  </p:cNvSpPr>
                  <p:nvPr/>
                </p:nvSpPr>
                <p:spPr>
                  <a:xfrm>
                    <a:off x="3220821" y="5789256"/>
                    <a:ext cx="724173" cy="369332"/>
                  </a:xfrm>
                  <a:prstGeom prst="rect">
                    <a:avLst/>
                  </a:prstGeom>
                  <a:blipFill>
                    <a:blip r:embed="rId9"/>
                    <a:stretch>
                      <a:fillRect b="-1379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B5504356-67AE-9A40-9A79-9C8EDE1FC489}"/>
                      </a:ext>
                    </a:extLst>
                  </p:cNvPr>
                  <p:cNvSpPr/>
                  <p:nvPr/>
                </p:nvSpPr>
                <p:spPr>
                  <a:xfrm>
                    <a:off x="5441528" y="5773575"/>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i="1" dirty="0">
                      <a:latin typeface="Cambria Math" charset="0"/>
                    </a:endParaRPr>
                  </a:p>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de-DE" dirty="0"/>
                  </a:p>
                </p:txBody>
              </p:sp>
            </mc:Choice>
            <mc:Fallback xmlns="">
              <p:sp>
                <p:nvSpPr>
                  <p:cNvPr id="42" name="Rectangle 41">
                    <a:extLst>
                      <a:ext uri="{FF2B5EF4-FFF2-40B4-BE49-F238E27FC236}">
                        <a16:creationId xmlns:a16="http://schemas.microsoft.com/office/drawing/2014/main" id="{399FF293-6217-9143-B9A5-AB0DB9DAF5FB}"/>
                      </a:ext>
                    </a:extLst>
                  </p:cNvPr>
                  <p:cNvSpPr>
                    <a:spLocks noRot="1" noChangeAspect="1" noMove="1" noResize="1" noEditPoints="1" noAdjustHandles="1" noChangeArrowheads="1" noChangeShapeType="1" noTextEdit="1"/>
                  </p:cNvSpPr>
                  <p:nvPr/>
                </p:nvSpPr>
                <p:spPr>
                  <a:xfrm>
                    <a:off x="5441528" y="5773575"/>
                    <a:ext cx="1018612" cy="646331"/>
                  </a:xfrm>
                  <a:prstGeom prst="rect">
                    <a:avLst/>
                  </a:prstGeom>
                  <a:blipFill>
                    <a:blip r:embed="rId10"/>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12AC911-36FC-8342-AFED-E1205009338D}"/>
                    </a:ext>
                  </a:extLst>
                </p:cNvPr>
                <p:cNvSpPr txBox="1"/>
                <p:nvPr/>
              </p:nvSpPr>
              <p:spPr>
                <a:xfrm rot="5400000">
                  <a:off x="2893561" y="5898014"/>
                  <a:ext cx="270879" cy="295377"/>
                </a:xfrm>
                <a:prstGeom prst="round1Rect">
                  <a:avLst>
                    <a:gd name="adj" fmla="val 28634"/>
                  </a:avLst>
                </a:prstGeom>
                <a:solidFill>
                  <a:schemeClr val="accent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5" name="TextBox 4">
                  <a:extLst>
                    <a:ext uri="{FF2B5EF4-FFF2-40B4-BE49-F238E27FC236}">
                      <a16:creationId xmlns:a16="http://schemas.microsoft.com/office/drawing/2014/main" id="{4FBA4766-7690-C84C-89B7-9D9842DA359A}"/>
                    </a:ext>
                  </a:extLst>
                </p:cNvPr>
                <p:cNvSpPr txBox="1">
                  <a:spLocks noRot="1" noChangeAspect="1" noMove="1" noResize="1" noEditPoints="1" noAdjustHandles="1" noChangeArrowheads="1" noChangeShapeType="1" noTextEdit="1"/>
                </p:cNvSpPr>
                <p:nvPr/>
              </p:nvSpPr>
              <p:spPr>
                <a:xfrm rot="5400000">
                  <a:off x="2893561" y="5898014"/>
                  <a:ext cx="270879" cy="295377"/>
                </a:xfrm>
                <a:prstGeom prst="round1Rect">
                  <a:avLst>
                    <a:gd name="adj" fmla="val 28634"/>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85558FA-25CF-A743-83AA-F873957993E5}"/>
                    </a:ext>
                  </a:extLst>
                </p:cNvPr>
                <p:cNvSpPr txBox="1"/>
                <p:nvPr/>
              </p:nvSpPr>
              <p:spPr>
                <a:xfrm rot="5400000">
                  <a:off x="5262852" y="5898014"/>
                  <a:ext cx="270879" cy="295377"/>
                </a:xfrm>
                <a:prstGeom prst="round1Rect">
                  <a:avLst>
                    <a:gd name="adj" fmla="val 28634"/>
                  </a:avLst>
                </a:prstGeom>
                <a:solidFill>
                  <a:schemeClr val="tx1">
                    <a:lumMod val="50000"/>
                    <a:lumOff val="5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23" name="TextBox 22">
                  <a:extLst>
                    <a:ext uri="{FF2B5EF4-FFF2-40B4-BE49-F238E27FC236}">
                      <a16:creationId xmlns:a16="http://schemas.microsoft.com/office/drawing/2014/main" id="{15E8E8C1-532D-834D-A9D2-4453822A4393}"/>
                    </a:ext>
                  </a:extLst>
                </p:cNvPr>
                <p:cNvSpPr txBox="1">
                  <a:spLocks noRot="1" noChangeAspect="1" noMove="1" noResize="1" noEditPoints="1" noAdjustHandles="1" noChangeArrowheads="1" noChangeShapeType="1" noTextEdit="1"/>
                </p:cNvSpPr>
                <p:nvPr/>
              </p:nvSpPr>
              <p:spPr>
                <a:xfrm rot="5400000">
                  <a:off x="5262852" y="5898014"/>
                  <a:ext cx="270879" cy="295377"/>
                </a:xfrm>
                <a:prstGeom prst="round1Rect">
                  <a:avLst>
                    <a:gd name="adj" fmla="val 28634"/>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D57BF3E-2087-C442-98D1-B8EAAA04FB0D}"/>
                    </a:ext>
                  </a:extLst>
                </p:cNvPr>
                <p:cNvSpPr txBox="1"/>
                <p:nvPr/>
              </p:nvSpPr>
              <p:spPr>
                <a:xfrm rot="5400000">
                  <a:off x="7606843" y="5898014"/>
                  <a:ext cx="270879" cy="295377"/>
                </a:xfrm>
                <a:prstGeom prst="round1Rect">
                  <a:avLst>
                    <a:gd name="adj" fmla="val 28634"/>
                  </a:avLst>
                </a:prstGeom>
                <a:solidFill>
                  <a:srgbClr val="C0000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24" name="TextBox 23">
                  <a:extLst>
                    <a:ext uri="{FF2B5EF4-FFF2-40B4-BE49-F238E27FC236}">
                      <a16:creationId xmlns:a16="http://schemas.microsoft.com/office/drawing/2014/main" id="{DCADD860-574A-DE4C-86B7-BB57A248E711}"/>
                    </a:ext>
                  </a:extLst>
                </p:cNvPr>
                <p:cNvSpPr txBox="1">
                  <a:spLocks noRot="1" noChangeAspect="1" noMove="1" noResize="1" noEditPoints="1" noAdjustHandles="1" noChangeArrowheads="1" noChangeShapeType="1" noTextEdit="1"/>
                </p:cNvSpPr>
                <p:nvPr/>
              </p:nvSpPr>
              <p:spPr>
                <a:xfrm rot="5400000">
                  <a:off x="7606843" y="5898014"/>
                  <a:ext cx="270879" cy="295377"/>
                </a:xfrm>
                <a:prstGeom prst="round1Rect">
                  <a:avLst>
                    <a:gd name="adj" fmla="val 28634"/>
                  </a:avLst>
                </a:prstGeom>
                <a:blipFill>
                  <a:blip r:embed="rId13"/>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1351695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0D36B-312A-F34D-807F-E4B530963097}"/>
              </a:ext>
            </a:extLst>
          </p:cNvPr>
          <p:cNvSpPr>
            <a:spLocks noGrp="1"/>
          </p:cNvSpPr>
          <p:nvPr>
            <p:ph type="title"/>
          </p:nvPr>
        </p:nvSpPr>
        <p:spPr/>
        <p:txBody>
          <a:bodyPr/>
          <a:lstStyle/>
          <a:p>
            <a:r>
              <a:rPr lang="en-GB" dirty="0"/>
              <a:t>Clustering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1C3E48-6563-3C4D-9E96-ED420AA2B74A}"/>
                  </a:ext>
                </a:extLst>
              </p:cNvPr>
              <p:cNvSpPr>
                <a:spLocks noGrp="1"/>
              </p:cNvSpPr>
              <p:nvPr>
                <p:ph idx="1"/>
              </p:nvPr>
            </p:nvSpPr>
            <p:spPr/>
            <p:txBody>
              <a:bodyPr/>
              <a:lstStyle/>
              <a:p>
                <a:r>
                  <a:rPr lang="en-GB" dirty="0"/>
                  <a:t>In unrolled example, want interfaces such that the following independences hold</a:t>
                </a:r>
              </a:p>
              <a:p>
                <a:pPr lvl="1"/>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i="1" smtClean="0">
                            <a:latin typeface="Cambria Math" panose="02040503050406030204" pitchFamily="18" charset="0"/>
                            <a:ea typeface="Cambria Math" panose="02040503050406030204" pitchFamily="18" charset="0"/>
                          </a:rPr>
                          <m:t>𝐺</m:t>
                        </m:r>
                      </m:e>
                      <m:sub>
                        <m:r>
                          <a:rPr lang="de-DE" b="0" i="1" smtClean="0">
                            <a:latin typeface="Cambria Math" panose="02040503050406030204" pitchFamily="18" charset="0"/>
                            <a:ea typeface="Cambria Math" panose="02040503050406030204" pitchFamily="18" charset="0"/>
                          </a:rPr>
                          <m:t>0</m:t>
                        </m:r>
                      </m:sub>
                    </m:sSub>
                  </m:oMath>
                </a14:m>
                <a:r>
                  <a:rPr lang="en-GB" dirty="0"/>
                  <a:t> independent from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𝐺</m:t>
                        </m:r>
                      </m:e>
                      <m:sub>
                        <m:r>
                          <a:rPr lang="de-DE" b="0" i="1" smtClean="0">
                            <a:latin typeface="Cambria Math" panose="02040503050406030204" pitchFamily="18" charset="0"/>
                            <a:ea typeface="Cambria Math" panose="02040503050406030204" pitchFamily="18" charset="0"/>
                          </a:rPr>
                          <m:t>1:2</m:t>
                        </m:r>
                      </m:sub>
                    </m:sSub>
                  </m:oMath>
                </a14:m>
                <a:endParaRPr lang="de-DE" b="0" i="1" dirty="0">
                  <a:latin typeface="Cambria Math" panose="02040503050406030204" pitchFamily="18" charset="0"/>
                  <a:ea typeface="Cambria Math" panose="02040503050406030204" pitchFamily="18" charset="0"/>
                </a:endParaRPr>
              </a:p>
              <a:p>
                <a:pPr lvl="1"/>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𝐺</m:t>
                        </m:r>
                      </m:e>
                      <m:sub>
                        <m:r>
                          <a:rPr lang="de-DE" b="0" i="1" smtClean="0">
                            <a:latin typeface="Cambria Math" panose="02040503050406030204" pitchFamily="18" charset="0"/>
                            <a:ea typeface="Cambria Math" panose="02040503050406030204" pitchFamily="18" charset="0"/>
                          </a:rPr>
                          <m:t>1</m:t>
                        </m:r>
                      </m:sub>
                    </m:sSub>
                  </m:oMath>
                </a14:m>
                <a:r>
                  <a:rPr lang="en-GB" dirty="0"/>
                  <a:t> independent from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𝐺</m:t>
                        </m:r>
                      </m:e>
                      <m:sub>
                        <m:r>
                          <a:rPr lang="de-DE" b="0" i="1" smtClean="0">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𝐺</m:t>
                        </m:r>
                      </m:e>
                      <m:sub>
                        <m:r>
                          <a:rPr lang="de-DE" b="0" i="1" smtClean="0">
                            <a:latin typeface="Cambria Math" panose="02040503050406030204" pitchFamily="18" charset="0"/>
                            <a:ea typeface="Cambria Math" panose="02040503050406030204" pitchFamily="18" charset="0"/>
                          </a:rPr>
                          <m:t>2</m:t>
                        </m:r>
                      </m:sub>
                    </m:sSub>
                  </m:oMath>
                </a14:m>
                <a:endParaRPr lang="en-GB" dirty="0"/>
              </a:p>
              <a:p>
                <a:pPr lvl="1"/>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𝐺</m:t>
                        </m:r>
                      </m:e>
                      <m:sub>
                        <m:r>
                          <a:rPr lang="de-DE" b="0" i="1" smtClean="0">
                            <a:latin typeface="Cambria Math" panose="02040503050406030204" pitchFamily="18" charset="0"/>
                            <a:ea typeface="Cambria Math" panose="02040503050406030204" pitchFamily="18" charset="0"/>
                          </a:rPr>
                          <m:t>2</m:t>
                        </m:r>
                      </m:sub>
                    </m:sSub>
                  </m:oMath>
                </a14:m>
                <a:r>
                  <a:rPr lang="en-GB" dirty="0"/>
                  <a:t> independent from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𝐺</m:t>
                        </m:r>
                      </m:e>
                      <m:sub>
                        <m:r>
                          <a:rPr lang="de-DE" b="0" i="1" smtClean="0">
                            <a:latin typeface="Cambria Math" panose="02040503050406030204" pitchFamily="18" charset="0"/>
                            <a:ea typeface="Cambria Math" panose="02040503050406030204" pitchFamily="18" charset="0"/>
                          </a:rPr>
                          <m:t>0</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1</m:t>
                        </m:r>
                      </m:sub>
                    </m:sSub>
                  </m:oMath>
                </a14:m>
                <a:endParaRPr lang="en-GB" dirty="0"/>
              </a:p>
            </p:txBody>
          </p:sp>
        </mc:Choice>
        <mc:Fallback xmlns="">
          <p:sp>
            <p:nvSpPr>
              <p:cNvPr id="3" name="Content Placeholder 2">
                <a:extLst>
                  <a:ext uri="{FF2B5EF4-FFF2-40B4-BE49-F238E27FC236}">
                    <a16:creationId xmlns:a16="http://schemas.microsoft.com/office/drawing/2014/main" id="{0B1C3E48-6563-3C4D-9E96-ED420AA2B74A}"/>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C52D7B1-8817-D04E-9673-ED8A35EE443A}"/>
              </a:ext>
            </a:extLst>
          </p:cNvPr>
          <p:cNvSpPr>
            <a:spLocks noGrp="1"/>
          </p:cNvSpPr>
          <p:nvPr>
            <p:ph type="sldNum" sz="quarter" idx="12"/>
          </p:nvPr>
        </p:nvSpPr>
        <p:spPr/>
        <p:txBody>
          <a:bodyPr/>
          <a:lstStyle/>
          <a:p>
            <a:fld id="{67C9959E-8E6B-B04C-9955-EA096F41CA7A}" type="slidenum">
              <a:rPr lang="en-GB" smtClean="0"/>
              <a:t>31</a:t>
            </a:fld>
            <a:endParaRPr lang="en-GB" dirty="0"/>
          </a:p>
        </p:txBody>
      </p:sp>
      <p:grpSp>
        <p:nvGrpSpPr>
          <p:cNvPr id="24" name="Group 23">
            <a:extLst>
              <a:ext uri="{FF2B5EF4-FFF2-40B4-BE49-F238E27FC236}">
                <a16:creationId xmlns:a16="http://schemas.microsoft.com/office/drawing/2014/main" id="{D7873E66-5F61-DB47-A5AA-8FA7FD02A83C}"/>
              </a:ext>
            </a:extLst>
          </p:cNvPr>
          <p:cNvGrpSpPr/>
          <p:nvPr/>
        </p:nvGrpSpPr>
        <p:grpSpPr>
          <a:xfrm>
            <a:off x="731505" y="4521320"/>
            <a:ext cx="7680989" cy="1376711"/>
            <a:chOff x="183841" y="3982205"/>
            <a:chExt cx="7680989" cy="1376711"/>
          </a:xfrm>
        </p:grpSpPr>
        <p:grpSp>
          <p:nvGrpSpPr>
            <p:cNvPr id="25" name="Group 24">
              <a:extLst>
                <a:ext uri="{FF2B5EF4-FFF2-40B4-BE49-F238E27FC236}">
                  <a16:creationId xmlns:a16="http://schemas.microsoft.com/office/drawing/2014/main" id="{4DC0B48E-87F6-6945-A113-6ED1E78F225B}"/>
                </a:ext>
              </a:extLst>
            </p:cNvPr>
            <p:cNvGrpSpPr/>
            <p:nvPr/>
          </p:nvGrpSpPr>
          <p:grpSpPr>
            <a:xfrm>
              <a:off x="183841" y="3982861"/>
              <a:ext cx="2752624" cy="1376055"/>
              <a:chOff x="2358037" y="2046011"/>
              <a:chExt cx="4710647" cy="2051697"/>
            </a:xfrm>
          </p:grpSpPr>
          <p:sp>
            <p:nvSpPr>
              <p:cNvPr id="88" name="Rectangle 87">
                <a:extLst>
                  <a:ext uri="{FF2B5EF4-FFF2-40B4-BE49-F238E27FC236}">
                    <a16:creationId xmlns:a16="http://schemas.microsoft.com/office/drawing/2014/main" id="{05D6BB4C-A800-CB41-ABFB-7D73E7A8101D}"/>
                  </a:ext>
                </a:extLst>
              </p:cNvPr>
              <p:cNvSpPr/>
              <p:nvPr/>
            </p:nvSpPr>
            <p:spPr>
              <a:xfrm>
                <a:off x="2358037" y="2046011"/>
                <a:ext cx="4710647" cy="205169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grpSp>
            <p:nvGrpSpPr>
              <p:cNvPr id="89" name="Group 88">
                <a:extLst>
                  <a:ext uri="{FF2B5EF4-FFF2-40B4-BE49-F238E27FC236}">
                    <a16:creationId xmlns:a16="http://schemas.microsoft.com/office/drawing/2014/main" id="{61946CB9-DB30-DA43-AE4C-DCAC8E7606E4}"/>
                  </a:ext>
                </a:extLst>
              </p:cNvPr>
              <p:cNvGrpSpPr/>
              <p:nvPr/>
            </p:nvGrpSpPr>
            <p:grpSpPr>
              <a:xfrm>
                <a:off x="2403536" y="2301466"/>
                <a:ext cx="4244687" cy="1663211"/>
                <a:chOff x="2426602" y="1478758"/>
                <a:chExt cx="4244687" cy="1663211"/>
              </a:xfrm>
            </p:grpSpPr>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406078A3-A282-AD4D-A996-3A13F06EDB8B}"/>
                        </a:ext>
                      </a:extLst>
                    </p:cNvPr>
                    <p:cNvSpPr txBox="1"/>
                    <p:nvPr/>
                  </p:nvSpPr>
                  <p:spPr>
                    <a:xfrm>
                      <a:off x="2825197" y="2815033"/>
                      <a:ext cx="1898400" cy="321102"/>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0</m:t>
                                </m:r>
                              </m:sub>
                            </m:sSub>
                          </m:oMath>
                        </m:oMathPara>
                      </a14:m>
                      <a:endParaRPr lang="en-GB" sz="1050" baseline="-25000" dirty="0"/>
                    </a:p>
                  </p:txBody>
                </p:sp>
              </mc:Choice>
              <mc:Fallback xmlns="">
                <p:sp>
                  <p:nvSpPr>
                    <p:cNvPr id="69" name="TextBox 68">
                      <a:extLst>
                        <a:ext uri="{FF2B5EF4-FFF2-40B4-BE49-F238E27FC236}">
                          <a16:creationId xmlns:a16="http://schemas.microsoft.com/office/drawing/2014/main" id="{649E11D7-C110-5C49-9159-606A20B6332F}"/>
                        </a:ext>
                      </a:extLst>
                    </p:cNvPr>
                    <p:cNvSpPr txBox="1">
                      <a:spLocks noRot="1" noChangeAspect="1" noMove="1" noResize="1" noEditPoints="1" noAdjustHandles="1" noChangeArrowheads="1" noChangeShapeType="1" noTextEdit="1"/>
                    </p:cNvSpPr>
                    <p:nvPr/>
                  </p:nvSpPr>
                  <p:spPr>
                    <a:xfrm>
                      <a:off x="2825197" y="2815033"/>
                      <a:ext cx="1898400" cy="321102"/>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91" name="Straight Connector 90">
                  <a:extLst>
                    <a:ext uri="{FF2B5EF4-FFF2-40B4-BE49-F238E27FC236}">
                      <a16:creationId xmlns:a16="http://schemas.microsoft.com/office/drawing/2014/main" id="{49E7209E-3F7C-5246-B9DA-EAE5E966F1FB}"/>
                    </a:ext>
                  </a:extLst>
                </p:cNvPr>
                <p:cNvCxnSpPr>
                  <a:cxnSpLocks/>
                  <a:stCxn id="90" idx="0"/>
                  <a:endCxn id="108" idx="2"/>
                </p:cNvCxnSpPr>
                <p:nvPr/>
              </p:nvCxnSpPr>
              <p:spPr>
                <a:xfrm flipV="1">
                  <a:off x="3774397" y="2575837"/>
                  <a:ext cx="1465"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A028492-DF74-7944-ABD8-86641BA9248A}"/>
                    </a:ext>
                  </a:extLst>
                </p:cNvPr>
                <p:cNvCxnSpPr>
                  <a:cxnSpLocks/>
                  <a:stCxn id="108" idx="0"/>
                  <a:endCxn id="97" idx="4"/>
                </p:cNvCxnSpPr>
                <p:nvPr/>
              </p:nvCxnSpPr>
              <p:spPr>
                <a:xfrm flipH="1" flipV="1">
                  <a:off x="3774396" y="1813355"/>
                  <a:ext cx="1467" cy="614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9EBD9EB-0EC8-D04E-8DB0-E2A4CF031E9F}"/>
                    </a:ext>
                  </a:extLst>
                </p:cNvPr>
                <p:cNvCxnSpPr>
                  <a:cxnSpLocks/>
                  <a:stCxn id="97" idx="4"/>
                  <a:endCxn id="112" idx="0"/>
                </p:cNvCxnSpPr>
                <p:nvPr/>
              </p:nvCxnSpPr>
              <p:spPr>
                <a:xfrm>
                  <a:off x="3774396" y="1813355"/>
                  <a:ext cx="1817918" cy="616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82B35D5-B4E8-C74F-879E-1C9458FD35A0}"/>
                    </a:ext>
                  </a:extLst>
                </p:cNvPr>
                <p:cNvCxnSpPr>
                  <a:cxnSpLocks/>
                  <a:stCxn id="98" idx="0"/>
                  <a:endCxn id="112" idx="2"/>
                </p:cNvCxnSpPr>
                <p:nvPr/>
              </p:nvCxnSpPr>
              <p:spPr>
                <a:xfrm flipH="1" flipV="1">
                  <a:off x="5592314" y="2574040"/>
                  <a:ext cx="2" cy="2369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D93C273-C3F2-774D-8624-E0C489847BE1}"/>
                    </a:ext>
                  </a:extLst>
                </p:cNvPr>
                <p:cNvCxnSpPr>
                  <a:cxnSpLocks/>
                  <a:stCxn id="112" idx="0"/>
                  <a:endCxn id="96" idx="4"/>
                </p:cNvCxnSpPr>
                <p:nvPr/>
              </p:nvCxnSpPr>
              <p:spPr>
                <a:xfrm flipH="1" flipV="1">
                  <a:off x="5591289" y="2074240"/>
                  <a:ext cx="1025" cy="355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A767E15F-A3FF-AA4E-9E96-4E05452E74B6}"/>
                        </a:ext>
                      </a:extLst>
                    </p:cNvPr>
                    <p:cNvSpPr txBox="1"/>
                    <p:nvPr/>
                  </p:nvSpPr>
                  <p:spPr>
                    <a:xfrm>
                      <a:off x="4511289" y="1745573"/>
                      <a:ext cx="2160000" cy="32866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i="1">
                                        <a:latin typeface="Cambria Math" panose="02040503050406030204" pitchFamily="18" charset="0"/>
                                      </a:rPr>
                                      <m:t>𝑋</m:t>
                                    </m:r>
                                    <m:r>
                                      <a:rPr lang="de-DE" sz="1050" i="1">
                                        <a:latin typeface="Cambria Math" panose="02040503050406030204" pitchFamily="18" charset="0"/>
                                      </a:rPr>
                                      <m:t>,</m:t>
                                    </m:r>
                                    <m:r>
                                      <a:rPr lang="de-DE" sz="1050" i="1">
                                        <a:latin typeface="Cambria Math" panose="02040503050406030204" pitchFamily="18" charset="0"/>
                                      </a:rPr>
                                      <m:t>𝑀</m:t>
                                    </m:r>
                                  </m:e>
                                </m:d>
                              </m:e>
                              <m:sub>
                                <m:r>
                                  <a:rPr lang="de-DE" sz="1050" b="0" i="1" smtClean="0">
                                    <a:latin typeface="Cambria Math" panose="02040503050406030204" pitchFamily="18" charset="0"/>
                                  </a:rPr>
                                  <m:t>0</m:t>
                                </m:r>
                              </m:sub>
                            </m:sSub>
                          </m:oMath>
                        </m:oMathPara>
                      </a14:m>
                      <a:endParaRPr lang="en-GB" sz="1050" dirty="0"/>
                    </a:p>
                  </p:txBody>
                </p:sp>
              </mc:Choice>
              <mc:Fallback xmlns="">
                <p:sp>
                  <p:nvSpPr>
                    <p:cNvPr id="75" name="TextBox 74">
                      <a:extLst>
                        <a:ext uri="{FF2B5EF4-FFF2-40B4-BE49-F238E27FC236}">
                          <a16:creationId xmlns:a16="http://schemas.microsoft.com/office/drawing/2014/main" id="{397B38D7-6526-F340-9322-776B16D5B7CE}"/>
                        </a:ext>
                      </a:extLst>
                    </p:cNvPr>
                    <p:cNvSpPr txBox="1">
                      <a:spLocks noRot="1" noChangeAspect="1" noMove="1" noResize="1" noEditPoints="1" noAdjustHandles="1" noChangeArrowheads="1" noChangeShapeType="1" noTextEdit="1"/>
                    </p:cNvSpPr>
                    <p:nvPr/>
                  </p:nvSpPr>
                  <p:spPr>
                    <a:xfrm>
                      <a:off x="4511289" y="1745573"/>
                      <a:ext cx="2160000" cy="328667"/>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2677E7F0-216A-D847-886C-EAF1F4D09C14}"/>
                        </a:ext>
                      </a:extLst>
                    </p:cNvPr>
                    <p:cNvSpPr txBox="1"/>
                    <p:nvPr/>
                  </p:nvSpPr>
                  <p:spPr>
                    <a:xfrm>
                      <a:off x="3220515" y="1484687"/>
                      <a:ext cx="1107761" cy="32866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𝐸𝑝𝑖𝑑</m:t>
                                </m:r>
                              </m:e>
                              <m:sub>
                                <m:r>
                                  <a:rPr lang="de-DE" sz="1050" b="0" i="1" smtClean="0">
                                    <a:latin typeface="Cambria Math" panose="02040503050406030204" pitchFamily="18" charset="0"/>
                                  </a:rPr>
                                  <m:t>0</m:t>
                                </m:r>
                              </m:sub>
                            </m:sSub>
                          </m:oMath>
                        </m:oMathPara>
                      </a14:m>
                      <a:endParaRPr lang="en-GB" sz="1050" dirty="0"/>
                    </a:p>
                  </p:txBody>
                </p:sp>
              </mc:Choice>
              <mc:Fallback xmlns="">
                <p:sp>
                  <p:nvSpPr>
                    <p:cNvPr id="76" name="TextBox 75">
                      <a:extLst>
                        <a:ext uri="{FF2B5EF4-FFF2-40B4-BE49-F238E27FC236}">
                          <a16:creationId xmlns:a16="http://schemas.microsoft.com/office/drawing/2014/main" id="{7D328E66-0E6C-F040-86F1-DE4464072DBE}"/>
                        </a:ext>
                      </a:extLst>
                    </p:cNvPr>
                    <p:cNvSpPr txBox="1">
                      <a:spLocks noRot="1" noChangeAspect="1" noMove="1" noResize="1" noEditPoints="1" noAdjustHandles="1" noChangeArrowheads="1" noChangeShapeType="1" noTextEdit="1"/>
                    </p:cNvSpPr>
                    <p:nvPr/>
                  </p:nvSpPr>
                  <p:spPr>
                    <a:xfrm>
                      <a:off x="3220515" y="1484687"/>
                      <a:ext cx="1107761" cy="328667"/>
                    </a:xfrm>
                    <a:prstGeom prst="ellipse">
                      <a:avLst/>
                    </a:prstGeom>
                    <a:blipFill>
                      <a:blip r:embed="rId6"/>
                      <a:stretch>
                        <a:fillRect b="-526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CBEA005C-6C46-8146-8E6F-29E043644FC1}"/>
                        </a:ext>
                      </a:extLst>
                    </p:cNvPr>
                    <p:cNvSpPr txBox="1"/>
                    <p:nvPr/>
                  </p:nvSpPr>
                  <p:spPr>
                    <a:xfrm>
                      <a:off x="4774386" y="2810988"/>
                      <a:ext cx="1635859" cy="3309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0</m:t>
                                </m:r>
                              </m:sub>
                            </m:sSub>
                          </m:oMath>
                        </m:oMathPara>
                      </a14:m>
                      <a:endParaRPr lang="en-GB" sz="1050" baseline="-25000" dirty="0"/>
                    </a:p>
                  </p:txBody>
                </p:sp>
              </mc:Choice>
              <mc:Fallback xmlns="">
                <p:sp>
                  <p:nvSpPr>
                    <p:cNvPr id="98" name="TextBox 97">
                      <a:extLst>
                        <a:ext uri="{FF2B5EF4-FFF2-40B4-BE49-F238E27FC236}">
                          <a16:creationId xmlns:a16="http://schemas.microsoft.com/office/drawing/2014/main" id="{CBEA005C-6C46-8146-8E6F-29E043644FC1}"/>
                        </a:ext>
                      </a:extLst>
                    </p:cNvPr>
                    <p:cNvSpPr txBox="1">
                      <a:spLocks noRot="1" noChangeAspect="1" noMove="1" noResize="1" noEditPoints="1" noAdjustHandles="1" noChangeArrowheads="1" noChangeShapeType="1" noTextEdit="1"/>
                    </p:cNvSpPr>
                    <p:nvPr/>
                  </p:nvSpPr>
                  <p:spPr>
                    <a:xfrm>
                      <a:off x="4774386" y="2810988"/>
                      <a:ext cx="1635859" cy="330981"/>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99" name="Straight Connector 98">
                  <a:extLst>
                    <a:ext uri="{FF2B5EF4-FFF2-40B4-BE49-F238E27FC236}">
                      <a16:creationId xmlns:a16="http://schemas.microsoft.com/office/drawing/2014/main" id="{B258160B-22BF-914F-A214-E3BF608061BE}"/>
                    </a:ext>
                  </a:extLst>
                </p:cNvPr>
                <p:cNvCxnSpPr>
                  <a:cxnSpLocks/>
                  <a:stCxn id="108" idx="2"/>
                  <a:endCxn id="98" idx="0"/>
                </p:cNvCxnSpPr>
                <p:nvPr/>
              </p:nvCxnSpPr>
              <p:spPr>
                <a:xfrm>
                  <a:off x="3775862" y="2575837"/>
                  <a:ext cx="1816454"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CC893D2D-41FF-194B-944C-3F7F47D9A01E}"/>
                    </a:ext>
                  </a:extLst>
                </p:cNvPr>
                <p:cNvGrpSpPr/>
                <p:nvPr/>
              </p:nvGrpSpPr>
              <p:grpSpPr>
                <a:xfrm>
                  <a:off x="5481117" y="2316663"/>
                  <a:ext cx="541795" cy="304368"/>
                  <a:chOff x="5481117" y="2316663"/>
                  <a:chExt cx="541795" cy="304368"/>
                </a:xfrm>
              </p:grpSpPr>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D1D31CDF-623E-154D-A054-00CE9C91A49F}"/>
                          </a:ext>
                        </a:extLst>
                      </p:cNvPr>
                      <p:cNvSpPr txBox="1"/>
                      <p:nvPr/>
                    </p:nvSpPr>
                    <p:spPr>
                      <a:xfrm>
                        <a:off x="5733850" y="2316663"/>
                        <a:ext cx="289062" cy="2395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0</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89" name="TextBox 88">
                        <a:extLst>
                          <a:ext uri="{FF2B5EF4-FFF2-40B4-BE49-F238E27FC236}">
                            <a16:creationId xmlns:a16="http://schemas.microsoft.com/office/drawing/2014/main" id="{F6F2347C-2FD1-DD4E-BCA4-9B1ED87893A1}"/>
                          </a:ext>
                        </a:extLst>
                      </p:cNvPr>
                      <p:cNvSpPr txBox="1">
                        <a:spLocks noRot="1" noChangeAspect="1" noMove="1" noResize="1" noEditPoints="1" noAdjustHandles="1" noChangeArrowheads="1" noChangeShapeType="1" noTextEdit="1"/>
                      </p:cNvSpPr>
                      <p:nvPr/>
                    </p:nvSpPr>
                    <p:spPr>
                      <a:xfrm>
                        <a:off x="5733850" y="2316663"/>
                        <a:ext cx="289062" cy="239574"/>
                      </a:xfrm>
                      <a:prstGeom prst="rect">
                        <a:avLst/>
                      </a:prstGeom>
                      <a:blipFill>
                        <a:blip r:embed="rId8"/>
                        <a:stretch>
                          <a:fillRect l="-13333" b="-23077"/>
                        </a:stretch>
                      </a:blipFill>
                    </p:spPr>
                    <p:txBody>
                      <a:bodyPr/>
                      <a:lstStyle/>
                      <a:p>
                        <a:r>
                          <a:rPr lang="en-GB">
                            <a:noFill/>
                          </a:rPr>
                          <a:t> </a:t>
                        </a:r>
                      </a:p>
                    </p:txBody>
                  </p:sp>
                </mc:Fallback>
              </mc:AlternateContent>
              <p:sp>
                <p:nvSpPr>
                  <p:cNvPr id="111" name="Rectangle 110">
                    <a:extLst>
                      <a:ext uri="{FF2B5EF4-FFF2-40B4-BE49-F238E27FC236}">
                        <a16:creationId xmlns:a16="http://schemas.microsoft.com/office/drawing/2014/main" id="{A2C86CBC-533D-0949-A578-E55D7C2E3D1E}"/>
                      </a:ext>
                    </a:extLst>
                  </p:cNvPr>
                  <p:cNvSpPr/>
                  <p:nvPr/>
                </p:nvSpPr>
                <p:spPr>
                  <a:xfrm>
                    <a:off x="5481117" y="239123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12" name="Rectangle 111">
                    <a:extLst>
                      <a:ext uri="{FF2B5EF4-FFF2-40B4-BE49-F238E27FC236}">
                        <a16:creationId xmlns:a16="http://schemas.microsoft.com/office/drawing/2014/main" id="{CDDAA572-127D-F846-9E32-4A49630EA293}"/>
                      </a:ext>
                    </a:extLst>
                  </p:cNvPr>
                  <p:cNvSpPr/>
                  <p:nvPr/>
                </p:nvSpPr>
                <p:spPr>
                  <a:xfrm>
                    <a:off x="5520314" y="243003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13" name="Rectangle 112">
                    <a:extLst>
                      <a:ext uri="{FF2B5EF4-FFF2-40B4-BE49-F238E27FC236}">
                        <a16:creationId xmlns:a16="http://schemas.microsoft.com/office/drawing/2014/main" id="{1771AE4D-C338-7B4A-A70B-46C5DC8597BE}"/>
                      </a:ext>
                    </a:extLst>
                  </p:cNvPr>
                  <p:cNvSpPr/>
                  <p:nvPr/>
                </p:nvSpPr>
                <p:spPr>
                  <a:xfrm>
                    <a:off x="5562951" y="247703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101" name="Group 100">
                  <a:extLst>
                    <a:ext uri="{FF2B5EF4-FFF2-40B4-BE49-F238E27FC236}">
                      <a16:creationId xmlns:a16="http://schemas.microsoft.com/office/drawing/2014/main" id="{D4FC1A47-FF86-0E42-9AEE-3D23734BC29E}"/>
                    </a:ext>
                  </a:extLst>
                </p:cNvPr>
                <p:cNvGrpSpPr/>
                <p:nvPr/>
              </p:nvGrpSpPr>
              <p:grpSpPr>
                <a:xfrm>
                  <a:off x="3660955" y="2321376"/>
                  <a:ext cx="515059" cy="298747"/>
                  <a:chOff x="3660955" y="2321376"/>
                  <a:chExt cx="515059" cy="298747"/>
                </a:xfrm>
              </p:grpSpPr>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EFDD08BF-789D-414B-BB0D-FACE297952F8}"/>
                          </a:ext>
                        </a:extLst>
                      </p:cNvPr>
                      <p:cNvSpPr txBox="1"/>
                      <p:nvPr/>
                    </p:nvSpPr>
                    <p:spPr>
                      <a:xfrm>
                        <a:off x="3886951" y="2321376"/>
                        <a:ext cx="289063" cy="2383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0</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85" name="TextBox 84">
                        <a:extLst>
                          <a:ext uri="{FF2B5EF4-FFF2-40B4-BE49-F238E27FC236}">
                            <a16:creationId xmlns:a16="http://schemas.microsoft.com/office/drawing/2014/main" id="{52E956D5-E255-1343-895D-DCF9740E6A26}"/>
                          </a:ext>
                        </a:extLst>
                      </p:cNvPr>
                      <p:cNvSpPr txBox="1">
                        <a:spLocks noRot="1" noChangeAspect="1" noMove="1" noResize="1" noEditPoints="1" noAdjustHandles="1" noChangeArrowheads="1" noChangeShapeType="1" noTextEdit="1"/>
                      </p:cNvSpPr>
                      <p:nvPr/>
                    </p:nvSpPr>
                    <p:spPr>
                      <a:xfrm>
                        <a:off x="3886951" y="2321376"/>
                        <a:ext cx="289063" cy="238367"/>
                      </a:xfrm>
                      <a:prstGeom prst="rect">
                        <a:avLst/>
                      </a:prstGeom>
                      <a:blipFill>
                        <a:blip r:embed="rId9"/>
                        <a:stretch>
                          <a:fillRect l="-13333" b="-14286"/>
                        </a:stretch>
                      </a:blipFill>
                    </p:spPr>
                    <p:txBody>
                      <a:bodyPr/>
                      <a:lstStyle/>
                      <a:p>
                        <a:r>
                          <a:rPr lang="en-GB">
                            <a:noFill/>
                          </a:rPr>
                          <a:t> </a:t>
                        </a:r>
                      </a:p>
                    </p:txBody>
                  </p:sp>
                </mc:Fallback>
              </mc:AlternateContent>
              <p:sp>
                <p:nvSpPr>
                  <p:cNvPr id="107" name="Rectangle 106">
                    <a:extLst>
                      <a:ext uri="{FF2B5EF4-FFF2-40B4-BE49-F238E27FC236}">
                        <a16:creationId xmlns:a16="http://schemas.microsoft.com/office/drawing/2014/main" id="{15D7CB33-3E1F-FE40-B15C-32FBC7934980}"/>
                      </a:ext>
                    </a:extLst>
                  </p:cNvPr>
                  <p:cNvSpPr/>
                  <p:nvPr/>
                </p:nvSpPr>
                <p:spPr>
                  <a:xfrm>
                    <a:off x="3660955" y="2385922"/>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08" name="Rectangle 107">
                    <a:extLst>
                      <a:ext uri="{FF2B5EF4-FFF2-40B4-BE49-F238E27FC236}">
                        <a16:creationId xmlns:a16="http://schemas.microsoft.com/office/drawing/2014/main" id="{6DA60631-62C9-8E4B-AC1A-542AF44A670C}"/>
                      </a:ext>
                    </a:extLst>
                  </p:cNvPr>
                  <p:cNvSpPr/>
                  <p:nvPr/>
                </p:nvSpPr>
                <p:spPr>
                  <a:xfrm>
                    <a:off x="3702062" y="2428237"/>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09" name="Rectangle 108">
                    <a:extLst>
                      <a:ext uri="{FF2B5EF4-FFF2-40B4-BE49-F238E27FC236}">
                        <a16:creationId xmlns:a16="http://schemas.microsoft.com/office/drawing/2014/main" id="{D5C73F3E-0BC6-9642-A358-2271DC78FB6D}"/>
                      </a:ext>
                    </a:extLst>
                  </p:cNvPr>
                  <p:cNvSpPr/>
                  <p:nvPr/>
                </p:nvSpPr>
                <p:spPr>
                  <a:xfrm>
                    <a:off x="3736941" y="247252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cxnSp>
              <p:nvCxnSpPr>
                <p:cNvPr id="102" name="Straight Connector 101">
                  <a:extLst>
                    <a:ext uri="{FF2B5EF4-FFF2-40B4-BE49-F238E27FC236}">
                      <a16:creationId xmlns:a16="http://schemas.microsoft.com/office/drawing/2014/main" id="{F9851CE6-FC93-5C47-99B5-A9013107DDEB}"/>
                    </a:ext>
                  </a:extLst>
                </p:cNvPr>
                <p:cNvCxnSpPr>
                  <a:cxnSpLocks/>
                  <a:stCxn id="97" idx="2"/>
                  <a:endCxn id="105" idx="3"/>
                </p:cNvCxnSpPr>
                <p:nvPr/>
              </p:nvCxnSpPr>
              <p:spPr>
                <a:xfrm flipH="1" flipV="1">
                  <a:off x="2897195" y="1648173"/>
                  <a:ext cx="323320" cy="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3F7C7DAB-7137-3B4A-80F6-24FB31C2AA02}"/>
                    </a:ext>
                  </a:extLst>
                </p:cNvPr>
                <p:cNvGrpSpPr/>
                <p:nvPr/>
              </p:nvGrpSpPr>
              <p:grpSpPr>
                <a:xfrm>
                  <a:off x="2426602" y="1478758"/>
                  <a:ext cx="470594" cy="241414"/>
                  <a:chOff x="2426602" y="1478758"/>
                  <a:chExt cx="470594" cy="241414"/>
                </a:xfrm>
              </p:grpSpPr>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F100FEE4-D561-444C-94DB-1FA5A5A0E9B2}"/>
                          </a:ext>
                        </a:extLst>
                      </p:cNvPr>
                      <p:cNvSpPr txBox="1"/>
                      <p:nvPr/>
                    </p:nvSpPr>
                    <p:spPr>
                      <a:xfrm>
                        <a:off x="2426602" y="1478758"/>
                        <a:ext cx="284328" cy="2379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0</m:t>
                                  </m:r>
                                </m:sub>
                                <m:sup>
                                  <m:r>
                                    <a:rPr lang="de-DE" sz="1050" b="0" i="1" smtClean="0">
                                      <a:latin typeface="Cambria Math" panose="02040503050406030204" pitchFamily="18" charset="0"/>
                                    </a:rPr>
                                    <m:t>1</m:t>
                                  </m:r>
                                </m:sup>
                              </m:sSubSup>
                            </m:oMath>
                          </m:oMathPara>
                        </a14:m>
                        <a:endParaRPr lang="en-GB" sz="1050" dirty="0"/>
                      </a:p>
                    </p:txBody>
                  </p:sp>
                </mc:Choice>
                <mc:Fallback xmlns="">
                  <p:sp>
                    <p:nvSpPr>
                      <p:cNvPr id="83" name="TextBox 82">
                        <a:extLst>
                          <a:ext uri="{FF2B5EF4-FFF2-40B4-BE49-F238E27FC236}">
                            <a16:creationId xmlns:a16="http://schemas.microsoft.com/office/drawing/2014/main" id="{616E3392-B23F-6947-B3DE-E6E6F3711B6E}"/>
                          </a:ext>
                        </a:extLst>
                      </p:cNvPr>
                      <p:cNvSpPr txBox="1">
                        <a:spLocks noRot="1" noChangeAspect="1" noMove="1" noResize="1" noEditPoints="1" noAdjustHandles="1" noChangeArrowheads="1" noChangeShapeType="1" noTextEdit="1"/>
                      </p:cNvSpPr>
                      <p:nvPr/>
                    </p:nvSpPr>
                    <p:spPr>
                      <a:xfrm>
                        <a:off x="2426602" y="1478758"/>
                        <a:ext cx="284328" cy="237904"/>
                      </a:xfrm>
                      <a:prstGeom prst="rect">
                        <a:avLst/>
                      </a:prstGeom>
                      <a:blipFill>
                        <a:blip r:embed="rId10"/>
                        <a:stretch>
                          <a:fillRect l="-14286" r="-7143" b="-21429"/>
                        </a:stretch>
                      </a:blipFill>
                    </p:spPr>
                    <p:txBody>
                      <a:bodyPr/>
                      <a:lstStyle/>
                      <a:p>
                        <a:r>
                          <a:rPr lang="en-GB">
                            <a:noFill/>
                          </a:rPr>
                          <a:t> </a:t>
                        </a:r>
                      </a:p>
                    </p:txBody>
                  </p:sp>
                </mc:Fallback>
              </mc:AlternateContent>
              <p:sp>
                <p:nvSpPr>
                  <p:cNvPr id="105" name="Rectangle 104">
                    <a:extLst>
                      <a:ext uri="{FF2B5EF4-FFF2-40B4-BE49-F238E27FC236}">
                        <a16:creationId xmlns:a16="http://schemas.microsoft.com/office/drawing/2014/main" id="{893D1CCE-64A7-7547-8153-07916D616648}"/>
                      </a:ext>
                    </a:extLst>
                  </p:cNvPr>
                  <p:cNvSpPr/>
                  <p:nvPr/>
                </p:nvSpPr>
                <p:spPr>
                  <a:xfrm>
                    <a:off x="2753196" y="1576172"/>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grpSp>
        <p:grpSp>
          <p:nvGrpSpPr>
            <p:cNvPr id="26" name="Group 25">
              <a:extLst>
                <a:ext uri="{FF2B5EF4-FFF2-40B4-BE49-F238E27FC236}">
                  <a16:creationId xmlns:a16="http://schemas.microsoft.com/office/drawing/2014/main" id="{F95299B4-9226-3D4B-A58D-8DFCCF929434}"/>
                </a:ext>
              </a:extLst>
            </p:cNvPr>
            <p:cNvGrpSpPr/>
            <p:nvPr/>
          </p:nvGrpSpPr>
          <p:grpSpPr>
            <a:xfrm>
              <a:off x="1321655" y="3982861"/>
              <a:ext cx="4205902" cy="1376055"/>
              <a:chOff x="2013718" y="4011645"/>
              <a:chExt cx="7197685" cy="2051697"/>
            </a:xfrm>
          </p:grpSpPr>
          <p:sp>
            <p:nvSpPr>
              <p:cNvPr id="58" name="Rectangle 57">
                <a:extLst>
                  <a:ext uri="{FF2B5EF4-FFF2-40B4-BE49-F238E27FC236}">
                    <a16:creationId xmlns:a16="http://schemas.microsoft.com/office/drawing/2014/main" id="{72AB1E6E-C841-9F4E-B53C-6F1E69A9FFDA}"/>
                  </a:ext>
                </a:extLst>
              </p:cNvPr>
              <p:cNvSpPr/>
              <p:nvPr/>
            </p:nvSpPr>
            <p:spPr>
              <a:xfrm>
                <a:off x="4777190" y="4011645"/>
                <a:ext cx="4434213" cy="205169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grpSp>
            <p:nvGrpSpPr>
              <p:cNvPr id="59" name="Group 58">
                <a:extLst>
                  <a:ext uri="{FF2B5EF4-FFF2-40B4-BE49-F238E27FC236}">
                    <a16:creationId xmlns:a16="http://schemas.microsoft.com/office/drawing/2014/main" id="{3FC050EF-D564-7149-9730-CB4850BAC328}"/>
                  </a:ext>
                </a:extLst>
              </p:cNvPr>
              <p:cNvGrpSpPr/>
              <p:nvPr/>
            </p:nvGrpSpPr>
            <p:grpSpPr>
              <a:xfrm>
                <a:off x="2013718" y="4011645"/>
                <a:ext cx="6759261" cy="1914702"/>
                <a:chOff x="2013718" y="4011645"/>
                <a:chExt cx="6759261" cy="1914702"/>
              </a:xfrm>
            </p:grpSpPr>
            <p:cxnSp>
              <p:nvCxnSpPr>
                <p:cNvPr id="60" name="Straight Connector 59">
                  <a:extLst>
                    <a:ext uri="{FF2B5EF4-FFF2-40B4-BE49-F238E27FC236}">
                      <a16:creationId xmlns:a16="http://schemas.microsoft.com/office/drawing/2014/main" id="{882FE4EA-19B4-4B45-8C91-AACFA888BFC9}"/>
                    </a:ext>
                  </a:extLst>
                </p:cNvPr>
                <p:cNvCxnSpPr>
                  <a:cxnSpLocks/>
                  <a:stCxn id="97" idx="6"/>
                  <a:endCxn id="78" idx="1"/>
                </p:cNvCxnSpPr>
                <p:nvPr/>
              </p:nvCxnSpPr>
              <p:spPr>
                <a:xfrm flipV="1">
                  <a:off x="2013718" y="4432644"/>
                  <a:ext cx="2687285" cy="4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52E1084-EC44-034C-BFF0-C77FE5031D54}"/>
                    </a:ext>
                  </a:extLst>
                </p:cNvPr>
                <p:cNvCxnSpPr>
                  <a:cxnSpLocks/>
                  <a:stCxn id="78" idx="3"/>
                  <a:endCxn id="70" idx="2"/>
                </p:cNvCxnSpPr>
                <p:nvPr/>
              </p:nvCxnSpPr>
              <p:spPr>
                <a:xfrm>
                  <a:off x="4845003" y="4432644"/>
                  <a:ext cx="477201" cy="4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7AD0C35-D45B-C743-A926-13B479A2B482}"/>
                    </a:ext>
                  </a:extLst>
                </p:cNvPr>
                <p:cNvCxnSpPr>
                  <a:cxnSpLocks/>
                  <a:stCxn id="98" idx="6"/>
                  <a:endCxn id="78" idx="2"/>
                </p:cNvCxnSpPr>
                <p:nvPr/>
              </p:nvCxnSpPr>
              <p:spPr>
                <a:xfrm flipV="1">
                  <a:off x="4095684" y="4504642"/>
                  <a:ext cx="677319" cy="1260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7134CF1-0B2C-DC4A-AA1A-8E522E5A3D55}"/>
                        </a:ext>
                      </a:extLst>
                    </p:cNvPr>
                    <p:cNvSpPr txBox="1"/>
                    <p:nvPr/>
                  </p:nvSpPr>
                  <p:spPr>
                    <a:xfrm>
                      <a:off x="4926886" y="5599411"/>
                      <a:ext cx="1898398" cy="321102"/>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1</m:t>
                                </m:r>
                              </m:sub>
                            </m:sSub>
                          </m:oMath>
                        </m:oMathPara>
                      </a14:m>
                      <a:endParaRPr lang="en-GB" sz="1050" baseline="-25000" dirty="0"/>
                    </a:p>
                  </p:txBody>
                </p:sp>
              </mc:Choice>
              <mc:Fallback xmlns="">
                <p:sp>
                  <p:nvSpPr>
                    <p:cNvPr id="41" name="TextBox 40">
                      <a:extLst>
                        <a:ext uri="{FF2B5EF4-FFF2-40B4-BE49-F238E27FC236}">
                          <a16:creationId xmlns:a16="http://schemas.microsoft.com/office/drawing/2014/main" id="{05C9B048-B87B-064F-B43A-44F23B9C3499}"/>
                        </a:ext>
                      </a:extLst>
                    </p:cNvPr>
                    <p:cNvSpPr txBox="1">
                      <a:spLocks noRot="1" noChangeAspect="1" noMove="1" noResize="1" noEditPoints="1" noAdjustHandles="1" noChangeArrowheads="1" noChangeShapeType="1" noTextEdit="1"/>
                    </p:cNvSpPr>
                    <p:nvPr/>
                  </p:nvSpPr>
                  <p:spPr>
                    <a:xfrm>
                      <a:off x="4926886" y="5599411"/>
                      <a:ext cx="1898398" cy="321102"/>
                    </a:xfrm>
                    <a:prstGeom prst="ellipse">
                      <a:avLst/>
                    </a:prstGeom>
                    <a:blipFill>
                      <a:blip r:embed="rId11"/>
                      <a:stretch>
                        <a:fillRect/>
                      </a:stretch>
                    </a:blipFill>
                    <a:ln>
                      <a:solidFill>
                        <a:schemeClr val="tx1"/>
                      </a:solidFill>
                    </a:ln>
                  </p:spPr>
                  <p:txBody>
                    <a:bodyPr/>
                    <a:lstStyle/>
                    <a:p>
                      <a:r>
                        <a:rPr lang="en-GB">
                          <a:noFill/>
                        </a:rPr>
                        <a:t> </a:t>
                      </a:r>
                    </a:p>
                  </p:txBody>
                </p:sp>
              </mc:Fallback>
            </mc:AlternateContent>
            <p:cxnSp>
              <p:nvCxnSpPr>
                <p:cNvPr id="64" name="Straight Connector 63">
                  <a:extLst>
                    <a:ext uri="{FF2B5EF4-FFF2-40B4-BE49-F238E27FC236}">
                      <a16:creationId xmlns:a16="http://schemas.microsoft.com/office/drawing/2014/main" id="{F84762E6-2BF9-6141-96C4-8ABC5AA3ABC2}"/>
                    </a:ext>
                  </a:extLst>
                </p:cNvPr>
                <p:cNvCxnSpPr>
                  <a:cxnSpLocks/>
                  <a:stCxn id="63" idx="0"/>
                  <a:endCxn id="82" idx="2"/>
                </p:cNvCxnSpPr>
                <p:nvPr/>
              </p:nvCxnSpPr>
              <p:spPr>
                <a:xfrm flipV="1">
                  <a:off x="5876086" y="5360213"/>
                  <a:ext cx="1465" cy="2391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10D8DAF-0B00-114B-B3FE-88BCDE9434FE}"/>
                    </a:ext>
                  </a:extLst>
                </p:cNvPr>
                <p:cNvCxnSpPr>
                  <a:cxnSpLocks/>
                  <a:stCxn id="82" idx="0"/>
                  <a:endCxn id="70" idx="4"/>
                </p:cNvCxnSpPr>
                <p:nvPr/>
              </p:nvCxnSpPr>
              <p:spPr>
                <a:xfrm flipH="1" flipV="1">
                  <a:off x="5876084" y="4601696"/>
                  <a:ext cx="1468" cy="6109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47BCDE5-8FE4-D745-A1F0-C111CA4BA157}"/>
                    </a:ext>
                  </a:extLst>
                </p:cNvPr>
                <p:cNvCxnSpPr>
                  <a:cxnSpLocks/>
                  <a:stCxn id="70" idx="4"/>
                  <a:endCxn id="86" idx="0"/>
                </p:cNvCxnSpPr>
                <p:nvPr/>
              </p:nvCxnSpPr>
              <p:spPr>
                <a:xfrm>
                  <a:off x="5876084" y="4601696"/>
                  <a:ext cx="1817921" cy="612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8314E78-5F49-A14B-98FD-09F13C68F83E}"/>
                    </a:ext>
                  </a:extLst>
                </p:cNvPr>
                <p:cNvCxnSpPr>
                  <a:cxnSpLocks/>
                  <a:stCxn id="71" idx="0"/>
                  <a:endCxn id="86" idx="2"/>
                </p:cNvCxnSpPr>
                <p:nvPr/>
              </p:nvCxnSpPr>
              <p:spPr>
                <a:xfrm flipV="1">
                  <a:off x="7694004" y="5358414"/>
                  <a:ext cx="0" cy="2369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9175D43-6C70-1B47-8433-6DA97ADD9B15}"/>
                    </a:ext>
                  </a:extLst>
                </p:cNvPr>
                <p:cNvCxnSpPr>
                  <a:cxnSpLocks/>
                  <a:stCxn id="86" idx="0"/>
                  <a:endCxn id="69" idx="4"/>
                </p:cNvCxnSpPr>
                <p:nvPr/>
              </p:nvCxnSpPr>
              <p:spPr>
                <a:xfrm flipH="1" flipV="1">
                  <a:off x="7692979" y="4858617"/>
                  <a:ext cx="1025" cy="3557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707C13ED-71E6-B349-8281-CF6CD01C9C04}"/>
                        </a:ext>
                      </a:extLst>
                    </p:cNvPr>
                    <p:cNvSpPr txBox="1"/>
                    <p:nvPr/>
                  </p:nvSpPr>
                  <p:spPr>
                    <a:xfrm>
                      <a:off x="6612979" y="4529950"/>
                      <a:ext cx="2160000" cy="32866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i="1">
                                        <a:latin typeface="Cambria Math" panose="02040503050406030204" pitchFamily="18" charset="0"/>
                                      </a:rPr>
                                      <m:t>𝑋</m:t>
                                    </m:r>
                                    <m:r>
                                      <a:rPr lang="de-DE" sz="1050" i="1">
                                        <a:latin typeface="Cambria Math" panose="02040503050406030204" pitchFamily="18" charset="0"/>
                                      </a:rPr>
                                      <m:t>,</m:t>
                                    </m:r>
                                    <m:r>
                                      <a:rPr lang="de-DE" sz="1050" i="1">
                                        <a:latin typeface="Cambria Math" panose="02040503050406030204" pitchFamily="18" charset="0"/>
                                      </a:rPr>
                                      <m:t>𝑀</m:t>
                                    </m:r>
                                  </m:e>
                                </m:d>
                              </m:e>
                              <m:sub>
                                <m:r>
                                  <a:rPr lang="de-DE" sz="1050" b="0" i="1" smtClean="0">
                                    <a:latin typeface="Cambria Math" panose="02040503050406030204" pitchFamily="18" charset="0"/>
                                  </a:rPr>
                                  <m:t>1</m:t>
                                </m:r>
                              </m:sub>
                            </m:sSub>
                          </m:oMath>
                        </m:oMathPara>
                      </a14:m>
                      <a:endParaRPr lang="en-GB" sz="1050" dirty="0"/>
                    </a:p>
                  </p:txBody>
                </p:sp>
              </mc:Choice>
              <mc:Fallback xmlns="">
                <p:sp>
                  <p:nvSpPr>
                    <p:cNvPr id="47" name="TextBox 46">
                      <a:extLst>
                        <a:ext uri="{FF2B5EF4-FFF2-40B4-BE49-F238E27FC236}">
                          <a16:creationId xmlns:a16="http://schemas.microsoft.com/office/drawing/2014/main" id="{1AE07EB4-606B-0B43-A5B2-F0F046FD9491}"/>
                        </a:ext>
                      </a:extLst>
                    </p:cNvPr>
                    <p:cNvSpPr txBox="1">
                      <a:spLocks noRot="1" noChangeAspect="1" noMove="1" noResize="1" noEditPoints="1" noAdjustHandles="1" noChangeArrowheads="1" noChangeShapeType="1" noTextEdit="1"/>
                    </p:cNvSpPr>
                    <p:nvPr/>
                  </p:nvSpPr>
                  <p:spPr>
                    <a:xfrm>
                      <a:off x="6612979" y="4529950"/>
                      <a:ext cx="2160000" cy="328667"/>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22529E19-726B-CD44-AFBE-7EB787EA4533}"/>
                        </a:ext>
                      </a:extLst>
                    </p:cNvPr>
                    <p:cNvSpPr txBox="1"/>
                    <p:nvPr/>
                  </p:nvSpPr>
                  <p:spPr>
                    <a:xfrm>
                      <a:off x="5322203" y="4273029"/>
                      <a:ext cx="1107759" cy="32866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𝐸𝑝𝑖𝑑</m:t>
                                </m:r>
                              </m:e>
                              <m:sub>
                                <m:r>
                                  <a:rPr lang="de-DE" sz="1050" b="0" i="1" smtClean="0">
                                    <a:latin typeface="Cambria Math" panose="02040503050406030204" pitchFamily="18" charset="0"/>
                                  </a:rPr>
                                  <m:t>1</m:t>
                                </m:r>
                              </m:sub>
                            </m:sSub>
                          </m:oMath>
                        </m:oMathPara>
                      </a14:m>
                      <a:endParaRPr lang="en-GB" sz="1050" dirty="0"/>
                    </a:p>
                  </p:txBody>
                </p:sp>
              </mc:Choice>
              <mc:Fallback xmlns="">
                <p:sp>
                  <p:nvSpPr>
                    <p:cNvPr id="48" name="TextBox 47">
                      <a:extLst>
                        <a:ext uri="{FF2B5EF4-FFF2-40B4-BE49-F238E27FC236}">
                          <a16:creationId xmlns:a16="http://schemas.microsoft.com/office/drawing/2014/main" id="{8A93688A-E59E-8A4F-ACF1-BCFF0CCB7485}"/>
                        </a:ext>
                      </a:extLst>
                    </p:cNvPr>
                    <p:cNvSpPr txBox="1">
                      <a:spLocks noRot="1" noChangeAspect="1" noMove="1" noResize="1" noEditPoints="1" noAdjustHandles="1" noChangeArrowheads="1" noChangeShapeType="1" noTextEdit="1"/>
                    </p:cNvSpPr>
                    <p:nvPr/>
                  </p:nvSpPr>
                  <p:spPr>
                    <a:xfrm>
                      <a:off x="5322203" y="4273029"/>
                      <a:ext cx="1107759" cy="328667"/>
                    </a:xfrm>
                    <a:prstGeom prst="ellipse">
                      <a:avLst/>
                    </a:prstGeom>
                    <a:blipFill>
                      <a:blip r:embed="rId13"/>
                      <a:stretch>
                        <a:fillRect b="-526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316C06C8-CB12-7445-BD94-019F0CB7AC5A}"/>
                        </a:ext>
                      </a:extLst>
                    </p:cNvPr>
                    <p:cNvSpPr txBox="1"/>
                    <p:nvPr/>
                  </p:nvSpPr>
                  <p:spPr>
                    <a:xfrm>
                      <a:off x="6876074" y="5595366"/>
                      <a:ext cx="1635858" cy="3309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1</m:t>
                                </m:r>
                              </m:sub>
                            </m:sSub>
                          </m:oMath>
                        </m:oMathPara>
                      </a14:m>
                      <a:endParaRPr lang="en-GB" sz="1050" baseline="-25000" dirty="0"/>
                    </a:p>
                  </p:txBody>
                </p:sp>
              </mc:Choice>
              <mc:Fallback xmlns="">
                <p:sp>
                  <p:nvSpPr>
                    <p:cNvPr id="71" name="TextBox 70">
                      <a:extLst>
                        <a:ext uri="{FF2B5EF4-FFF2-40B4-BE49-F238E27FC236}">
                          <a16:creationId xmlns:a16="http://schemas.microsoft.com/office/drawing/2014/main" id="{316C06C8-CB12-7445-BD94-019F0CB7AC5A}"/>
                        </a:ext>
                      </a:extLst>
                    </p:cNvPr>
                    <p:cNvSpPr txBox="1">
                      <a:spLocks noRot="1" noChangeAspect="1" noMove="1" noResize="1" noEditPoints="1" noAdjustHandles="1" noChangeArrowheads="1" noChangeShapeType="1" noTextEdit="1"/>
                    </p:cNvSpPr>
                    <p:nvPr/>
                  </p:nvSpPr>
                  <p:spPr>
                    <a:xfrm>
                      <a:off x="6876074" y="5595366"/>
                      <a:ext cx="1635858" cy="330981"/>
                    </a:xfrm>
                    <a:prstGeom prst="ellipse">
                      <a:avLst/>
                    </a:prstGeom>
                    <a:blipFill>
                      <a:blip r:embed="rId14"/>
                      <a:stretch>
                        <a:fillRect/>
                      </a:stretch>
                    </a:blipFill>
                    <a:ln>
                      <a:solidFill>
                        <a:schemeClr val="tx1"/>
                      </a:solidFill>
                    </a:ln>
                  </p:spPr>
                  <p:txBody>
                    <a:bodyPr/>
                    <a:lstStyle/>
                    <a:p>
                      <a:r>
                        <a:rPr lang="en-GB">
                          <a:noFill/>
                        </a:rPr>
                        <a:t> </a:t>
                      </a:r>
                    </a:p>
                  </p:txBody>
                </p:sp>
              </mc:Fallback>
            </mc:AlternateContent>
            <p:cxnSp>
              <p:nvCxnSpPr>
                <p:cNvPr id="72" name="Straight Connector 71">
                  <a:extLst>
                    <a:ext uri="{FF2B5EF4-FFF2-40B4-BE49-F238E27FC236}">
                      <a16:creationId xmlns:a16="http://schemas.microsoft.com/office/drawing/2014/main" id="{E6EB3AF7-1DC4-9F43-BBD7-010A2BA3916D}"/>
                    </a:ext>
                  </a:extLst>
                </p:cNvPr>
                <p:cNvCxnSpPr>
                  <a:cxnSpLocks/>
                  <a:stCxn id="82" idx="2"/>
                  <a:endCxn id="71" idx="0"/>
                </p:cNvCxnSpPr>
                <p:nvPr/>
              </p:nvCxnSpPr>
              <p:spPr>
                <a:xfrm>
                  <a:off x="5877553" y="5360215"/>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38569D9-5D77-984F-AA46-E1E3EC8EEE3B}"/>
                    </a:ext>
                  </a:extLst>
                </p:cNvPr>
                <p:cNvGrpSpPr/>
                <p:nvPr/>
              </p:nvGrpSpPr>
              <p:grpSpPr>
                <a:xfrm>
                  <a:off x="7582807" y="5109656"/>
                  <a:ext cx="549185" cy="295752"/>
                  <a:chOff x="3231123" y="4642445"/>
                  <a:chExt cx="549185" cy="295752"/>
                </a:xfrm>
              </p:grpSpPr>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4B96CD08-37C7-B341-B778-870FFAF419F1}"/>
                          </a:ext>
                        </a:extLst>
                      </p:cNvPr>
                      <p:cNvSpPr txBox="1"/>
                      <p:nvPr/>
                    </p:nvSpPr>
                    <p:spPr>
                      <a:xfrm>
                        <a:off x="3491245" y="4642445"/>
                        <a:ext cx="289063" cy="2365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62" name="TextBox 61">
                        <a:extLst>
                          <a:ext uri="{FF2B5EF4-FFF2-40B4-BE49-F238E27FC236}">
                            <a16:creationId xmlns:a16="http://schemas.microsoft.com/office/drawing/2014/main" id="{6B64A9B5-C1BA-4141-AD58-6E2484C98E8D}"/>
                          </a:ext>
                        </a:extLst>
                      </p:cNvPr>
                      <p:cNvSpPr txBox="1">
                        <a:spLocks noRot="1" noChangeAspect="1" noMove="1" noResize="1" noEditPoints="1" noAdjustHandles="1" noChangeArrowheads="1" noChangeShapeType="1" noTextEdit="1"/>
                      </p:cNvSpPr>
                      <p:nvPr/>
                    </p:nvSpPr>
                    <p:spPr>
                      <a:xfrm>
                        <a:off x="3491245" y="4642445"/>
                        <a:ext cx="289063" cy="236511"/>
                      </a:xfrm>
                      <a:prstGeom prst="rect">
                        <a:avLst/>
                      </a:prstGeom>
                      <a:blipFill>
                        <a:blip r:embed="rId15"/>
                        <a:stretch>
                          <a:fillRect l="-14286" r="-7143" b="-23077"/>
                        </a:stretch>
                      </a:blipFill>
                    </p:spPr>
                    <p:txBody>
                      <a:bodyPr/>
                      <a:lstStyle/>
                      <a:p>
                        <a:r>
                          <a:rPr lang="en-GB">
                            <a:noFill/>
                          </a:rPr>
                          <a:t> </a:t>
                        </a:r>
                      </a:p>
                    </p:txBody>
                  </p:sp>
                </mc:Fallback>
              </mc:AlternateContent>
              <p:sp>
                <p:nvSpPr>
                  <p:cNvPr id="85" name="Rectangle 84">
                    <a:extLst>
                      <a:ext uri="{FF2B5EF4-FFF2-40B4-BE49-F238E27FC236}">
                        <a16:creationId xmlns:a16="http://schemas.microsoft.com/office/drawing/2014/main" id="{CD5A61F3-05D8-7149-B4F3-3DF1D12D3D13}"/>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86" name="Rectangle 85">
                    <a:extLst>
                      <a:ext uri="{FF2B5EF4-FFF2-40B4-BE49-F238E27FC236}">
                        <a16:creationId xmlns:a16="http://schemas.microsoft.com/office/drawing/2014/main" id="{BC79FBE7-BDB2-DA4F-BE5E-C5DBE5104732}"/>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87" name="Rectangle 86">
                    <a:extLst>
                      <a:ext uri="{FF2B5EF4-FFF2-40B4-BE49-F238E27FC236}">
                        <a16:creationId xmlns:a16="http://schemas.microsoft.com/office/drawing/2014/main" id="{E1AE67CE-51F4-2540-AE66-A63AAAA9007C}"/>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74" name="Group 73">
                  <a:extLst>
                    <a:ext uri="{FF2B5EF4-FFF2-40B4-BE49-F238E27FC236}">
                      <a16:creationId xmlns:a16="http://schemas.microsoft.com/office/drawing/2014/main" id="{05650DC5-2B13-C140-9ABC-06EDE2AC5386}"/>
                    </a:ext>
                  </a:extLst>
                </p:cNvPr>
                <p:cNvGrpSpPr/>
                <p:nvPr/>
              </p:nvGrpSpPr>
              <p:grpSpPr>
                <a:xfrm>
                  <a:off x="5762645" y="5105753"/>
                  <a:ext cx="515059" cy="298747"/>
                  <a:chOff x="1006826" y="4638542"/>
                  <a:chExt cx="515059" cy="298747"/>
                </a:xfrm>
              </p:grpSpPr>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BAA7872C-DA87-6B4B-A204-A82D96F0AD95}"/>
                          </a:ext>
                        </a:extLst>
                      </p:cNvPr>
                      <p:cNvSpPr txBox="1"/>
                      <p:nvPr/>
                    </p:nvSpPr>
                    <p:spPr>
                      <a:xfrm>
                        <a:off x="1232822" y="4638542"/>
                        <a:ext cx="289063" cy="2353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58" name="TextBox 57">
                        <a:extLst>
                          <a:ext uri="{FF2B5EF4-FFF2-40B4-BE49-F238E27FC236}">
                            <a16:creationId xmlns:a16="http://schemas.microsoft.com/office/drawing/2014/main" id="{8D202634-5829-B240-8933-302C206F7EA9}"/>
                          </a:ext>
                        </a:extLst>
                      </p:cNvPr>
                      <p:cNvSpPr txBox="1">
                        <a:spLocks noRot="1" noChangeAspect="1" noMove="1" noResize="1" noEditPoints="1" noAdjustHandles="1" noChangeArrowheads="1" noChangeShapeType="1" noTextEdit="1"/>
                      </p:cNvSpPr>
                      <p:nvPr/>
                    </p:nvSpPr>
                    <p:spPr>
                      <a:xfrm>
                        <a:off x="1232822" y="4638542"/>
                        <a:ext cx="289063" cy="235306"/>
                      </a:xfrm>
                      <a:prstGeom prst="rect">
                        <a:avLst/>
                      </a:prstGeom>
                      <a:blipFill>
                        <a:blip r:embed="rId16"/>
                        <a:stretch>
                          <a:fillRect l="-21429" r="-7143" b="-23077"/>
                        </a:stretch>
                      </a:blipFill>
                    </p:spPr>
                    <p:txBody>
                      <a:bodyPr/>
                      <a:lstStyle/>
                      <a:p>
                        <a:r>
                          <a:rPr lang="en-GB">
                            <a:noFill/>
                          </a:rPr>
                          <a:t> </a:t>
                        </a:r>
                      </a:p>
                    </p:txBody>
                  </p:sp>
                </mc:Fallback>
              </mc:AlternateContent>
              <p:sp>
                <p:nvSpPr>
                  <p:cNvPr id="81" name="Rectangle 80">
                    <a:extLst>
                      <a:ext uri="{FF2B5EF4-FFF2-40B4-BE49-F238E27FC236}">
                        <a16:creationId xmlns:a16="http://schemas.microsoft.com/office/drawing/2014/main" id="{C34C78C2-D0F1-2741-992E-890F3ABAA2B9}"/>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82" name="Rectangle 81">
                    <a:extLst>
                      <a:ext uri="{FF2B5EF4-FFF2-40B4-BE49-F238E27FC236}">
                        <a16:creationId xmlns:a16="http://schemas.microsoft.com/office/drawing/2014/main" id="{9A2BB61E-6E3D-0349-B0B8-E2C9E6FF19CF}"/>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83" name="Rectangle 82">
                    <a:extLst>
                      <a:ext uri="{FF2B5EF4-FFF2-40B4-BE49-F238E27FC236}">
                        <a16:creationId xmlns:a16="http://schemas.microsoft.com/office/drawing/2014/main" id="{1E6AF7CC-3315-F746-90B3-B262C53C63F1}"/>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75" name="Group 74">
                  <a:extLst>
                    <a:ext uri="{FF2B5EF4-FFF2-40B4-BE49-F238E27FC236}">
                      <a16:creationId xmlns:a16="http://schemas.microsoft.com/office/drawing/2014/main" id="{281755B0-78CD-184C-9C48-AE2DEA9FEEF8}"/>
                    </a:ext>
                  </a:extLst>
                </p:cNvPr>
                <p:cNvGrpSpPr/>
                <p:nvPr/>
              </p:nvGrpSpPr>
              <p:grpSpPr>
                <a:xfrm>
                  <a:off x="4651584" y="4011645"/>
                  <a:ext cx="305892" cy="529611"/>
                  <a:chOff x="4651584" y="4011645"/>
                  <a:chExt cx="305892" cy="529611"/>
                </a:xfrm>
              </p:grpSpPr>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5B271005-169D-6744-9C81-243F2DE14A35}"/>
                          </a:ext>
                        </a:extLst>
                      </p:cNvPr>
                      <p:cNvSpPr txBox="1"/>
                      <p:nvPr/>
                    </p:nvSpPr>
                    <p:spPr>
                      <a:xfrm>
                        <a:off x="4651584" y="4011645"/>
                        <a:ext cx="305892" cy="2337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de-DE" sz="1050" b="0" i="1" smtClean="0">
                                      <a:latin typeface="Cambria Math" panose="02040503050406030204" pitchFamily="18" charset="0"/>
                                    </a:rPr>
                                    <m:t>𝑔</m:t>
                                  </m:r>
                                </m:e>
                                <m:sup>
                                  <m:r>
                                    <a:rPr lang="de-DE" sz="1050" b="0" i="1" smtClean="0">
                                      <a:latin typeface="Cambria Math" panose="02040503050406030204" pitchFamily="18" charset="0"/>
                                    </a:rPr>
                                    <m:t>𝐸</m:t>
                                  </m:r>
                                </m:sup>
                              </m:sSup>
                            </m:oMath>
                          </m:oMathPara>
                        </a14:m>
                        <a:endParaRPr lang="en-GB" sz="1050" dirty="0"/>
                      </a:p>
                    </p:txBody>
                  </p:sp>
                </mc:Choice>
                <mc:Fallback xmlns="">
                  <p:sp>
                    <p:nvSpPr>
                      <p:cNvPr id="54" name="TextBox 53">
                        <a:extLst>
                          <a:ext uri="{FF2B5EF4-FFF2-40B4-BE49-F238E27FC236}">
                            <a16:creationId xmlns:a16="http://schemas.microsoft.com/office/drawing/2014/main" id="{084AD4A0-FEB8-1749-88D3-9B27D41D782C}"/>
                          </a:ext>
                        </a:extLst>
                      </p:cNvPr>
                      <p:cNvSpPr txBox="1">
                        <a:spLocks noRot="1" noChangeAspect="1" noMove="1" noResize="1" noEditPoints="1" noAdjustHandles="1" noChangeArrowheads="1" noChangeShapeType="1" noTextEdit="1"/>
                      </p:cNvSpPr>
                      <p:nvPr/>
                    </p:nvSpPr>
                    <p:spPr>
                      <a:xfrm>
                        <a:off x="4651584" y="4011645"/>
                        <a:ext cx="305892" cy="233729"/>
                      </a:xfrm>
                      <a:prstGeom prst="rect">
                        <a:avLst/>
                      </a:prstGeom>
                      <a:blipFill>
                        <a:blip r:embed="rId17"/>
                        <a:stretch>
                          <a:fillRect l="-13333" r="-6667" b="-23077"/>
                        </a:stretch>
                      </a:blipFill>
                    </p:spPr>
                    <p:txBody>
                      <a:bodyPr/>
                      <a:lstStyle/>
                      <a:p>
                        <a:r>
                          <a:rPr lang="en-GB">
                            <a:noFill/>
                          </a:rPr>
                          <a:t> </a:t>
                        </a:r>
                      </a:p>
                    </p:txBody>
                  </p:sp>
                </mc:Fallback>
              </mc:AlternateContent>
              <p:sp>
                <p:nvSpPr>
                  <p:cNvPr id="77" name="Rectangle 76">
                    <a:extLst>
                      <a:ext uri="{FF2B5EF4-FFF2-40B4-BE49-F238E27FC236}">
                        <a16:creationId xmlns:a16="http://schemas.microsoft.com/office/drawing/2014/main" id="{D8F4B1D2-069E-A148-997B-04D76046907E}"/>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78" name="Rectangle 77">
                    <a:extLst>
                      <a:ext uri="{FF2B5EF4-FFF2-40B4-BE49-F238E27FC236}">
                        <a16:creationId xmlns:a16="http://schemas.microsoft.com/office/drawing/2014/main" id="{A1439FE0-4E56-9D40-BDC4-C848E9EB5974}"/>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79" name="Rectangle 78">
                    <a:extLst>
                      <a:ext uri="{FF2B5EF4-FFF2-40B4-BE49-F238E27FC236}">
                        <a16:creationId xmlns:a16="http://schemas.microsoft.com/office/drawing/2014/main" id="{EC615CC7-CCC9-384A-86D9-828CC38266ED}"/>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grpSp>
        <p:grpSp>
          <p:nvGrpSpPr>
            <p:cNvPr id="27" name="Group 26">
              <a:extLst>
                <a:ext uri="{FF2B5EF4-FFF2-40B4-BE49-F238E27FC236}">
                  <a16:creationId xmlns:a16="http://schemas.microsoft.com/office/drawing/2014/main" id="{ABA8FABD-FEDF-8248-AA5F-CDFD9BD931EC}"/>
                </a:ext>
              </a:extLst>
            </p:cNvPr>
            <p:cNvGrpSpPr/>
            <p:nvPr/>
          </p:nvGrpSpPr>
          <p:grpSpPr>
            <a:xfrm>
              <a:off x="3902800" y="3982205"/>
              <a:ext cx="3962030" cy="1376055"/>
              <a:chOff x="2013718" y="4011645"/>
              <a:chExt cx="6780340" cy="2051697"/>
            </a:xfrm>
          </p:grpSpPr>
          <p:sp>
            <p:nvSpPr>
              <p:cNvPr id="28" name="Rectangle 27">
                <a:extLst>
                  <a:ext uri="{FF2B5EF4-FFF2-40B4-BE49-F238E27FC236}">
                    <a16:creationId xmlns:a16="http://schemas.microsoft.com/office/drawing/2014/main" id="{93A5C28D-7D55-8C45-B898-45AC3D2F1A03}"/>
                  </a:ext>
                </a:extLst>
              </p:cNvPr>
              <p:cNvSpPr/>
              <p:nvPr/>
            </p:nvSpPr>
            <p:spPr>
              <a:xfrm>
                <a:off x="4777191" y="4011645"/>
                <a:ext cx="4016867" cy="205169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grpSp>
            <p:nvGrpSpPr>
              <p:cNvPr id="29" name="Group 28">
                <a:extLst>
                  <a:ext uri="{FF2B5EF4-FFF2-40B4-BE49-F238E27FC236}">
                    <a16:creationId xmlns:a16="http://schemas.microsoft.com/office/drawing/2014/main" id="{73573E57-526C-8241-B64C-9BFE5D9700EB}"/>
                  </a:ext>
                </a:extLst>
              </p:cNvPr>
              <p:cNvGrpSpPr/>
              <p:nvPr/>
            </p:nvGrpSpPr>
            <p:grpSpPr>
              <a:xfrm>
                <a:off x="2013718" y="4011645"/>
                <a:ext cx="6759261" cy="1918747"/>
                <a:chOff x="2013718" y="4011645"/>
                <a:chExt cx="6759261" cy="1918747"/>
              </a:xfrm>
            </p:grpSpPr>
            <p:cxnSp>
              <p:nvCxnSpPr>
                <p:cNvPr id="30" name="Straight Connector 29">
                  <a:extLst>
                    <a:ext uri="{FF2B5EF4-FFF2-40B4-BE49-F238E27FC236}">
                      <a16:creationId xmlns:a16="http://schemas.microsoft.com/office/drawing/2014/main" id="{D8E963A5-813A-FE40-9AB6-F2AE828C5127}"/>
                    </a:ext>
                  </a:extLst>
                </p:cNvPr>
                <p:cNvCxnSpPr>
                  <a:cxnSpLocks/>
                  <a:endCxn id="48" idx="1"/>
                </p:cNvCxnSpPr>
                <p:nvPr/>
              </p:nvCxnSpPr>
              <p:spPr>
                <a:xfrm flipV="1">
                  <a:off x="2013718" y="4432644"/>
                  <a:ext cx="2687285" cy="4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95F1066-9B6C-224D-BDEC-3C6C01922D88}"/>
                    </a:ext>
                  </a:extLst>
                </p:cNvPr>
                <p:cNvCxnSpPr>
                  <a:cxnSpLocks/>
                  <a:stCxn id="48" idx="3"/>
                  <a:endCxn id="40" idx="2"/>
                </p:cNvCxnSpPr>
                <p:nvPr/>
              </p:nvCxnSpPr>
              <p:spPr>
                <a:xfrm>
                  <a:off x="4845002" y="4432644"/>
                  <a:ext cx="477201" cy="9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80472F3-FAFB-B642-AD46-1DB5E53AA19D}"/>
                    </a:ext>
                  </a:extLst>
                </p:cNvPr>
                <p:cNvCxnSpPr>
                  <a:cxnSpLocks/>
                  <a:endCxn id="48" idx="2"/>
                </p:cNvCxnSpPr>
                <p:nvPr/>
              </p:nvCxnSpPr>
              <p:spPr>
                <a:xfrm flipV="1">
                  <a:off x="4095685" y="4504644"/>
                  <a:ext cx="677317" cy="12552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AFDF004-62B2-3F4C-83F2-7FFF24F156E0}"/>
                        </a:ext>
                      </a:extLst>
                    </p:cNvPr>
                    <p:cNvSpPr txBox="1"/>
                    <p:nvPr/>
                  </p:nvSpPr>
                  <p:spPr>
                    <a:xfrm>
                      <a:off x="4926885" y="5599411"/>
                      <a:ext cx="1898399" cy="3309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2</m:t>
                                </m:r>
                              </m:sub>
                            </m:sSub>
                          </m:oMath>
                        </m:oMathPara>
                      </a14:m>
                      <a:endParaRPr lang="en-GB" sz="1050" baseline="-25000" dirty="0"/>
                    </a:p>
                  </p:txBody>
                </p:sp>
              </mc:Choice>
              <mc:Fallback xmlns="">
                <p:sp>
                  <p:nvSpPr>
                    <p:cNvPr id="33" name="TextBox 32">
                      <a:extLst>
                        <a:ext uri="{FF2B5EF4-FFF2-40B4-BE49-F238E27FC236}">
                          <a16:creationId xmlns:a16="http://schemas.microsoft.com/office/drawing/2014/main" id="{9AFDF004-62B2-3F4C-83F2-7FFF24F156E0}"/>
                        </a:ext>
                      </a:extLst>
                    </p:cNvPr>
                    <p:cNvSpPr txBox="1">
                      <a:spLocks noRot="1" noChangeAspect="1" noMove="1" noResize="1" noEditPoints="1" noAdjustHandles="1" noChangeArrowheads="1" noChangeShapeType="1" noTextEdit="1"/>
                    </p:cNvSpPr>
                    <p:nvPr/>
                  </p:nvSpPr>
                  <p:spPr>
                    <a:xfrm>
                      <a:off x="4926885" y="5599411"/>
                      <a:ext cx="1898399" cy="330981"/>
                    </a:xfrm>
                    <a:prstGeom prst="ellipse">
                      <a:avLst/>
                    </a:prstGeom>
                    <a:blipFill>
                      <a:blip r:embed="rId18"/>
                      <a:stretch>
                        <a:fillRect/>
                      </a:stretch>
                    </a:blipFill>
                    <a:ln>
                      <a:solidFill>
                        <a:schemeClr val="tx1"/>
                      </a:solidFill>
                    </a:ln>
                  </p:spPr>
                  <p:txBody>
                    <a:bodyPr/>
                    <a:lstStyle/>
                    <a:p>
                      <a:r>
                        <a:rPr lang="en-GB">
                          <a:noFill/>
                        </a:rPr>
                        <a:t> </a:t>
                      </a:r>
                    </a:p>
                  </p:txBody>
                </p:sp>
              </mc:Fallback>
            </mc:AlternateContent>
            <p:cxnSp>
              <p:nvCxnSpPr>
                <p:cNvPr id="34" name="Straight Connector 33">
                  <a:extLst>
                    <a:ext uri="{FF2B5EF4-FFF2-40B4-BE49-F238E27FC236}">
                      <a16:creationId xmlns:a16="http://schemas.microsoft.com/office/drawing/2014/main" id="{2AE0CDB9-530C-2449-B185-2F49F3BBE4DC}"/>
                    </a:ext>
                  </a:extLst>
                </p:cNvPr>
                <p:cNvCxnSpPr>
                  <a:cxnSpLocks/>
                  <a:stCxn id="33" idx="0"/>
                  <a:endCxn id="52" idx="2"/>
                </p:cNvCxnSpPr>
                <p:nvPr/>
              </p:nvCxnSpPr>
              <p:spPr>
                <a:xfrm flipV="1">
                  <a:off x="5876085" y="5360215"/>
                  <a:ext cx="1468" cy="239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0B778A7-B211-1847-8229-742D649911CF}"/>
                    </a:ext>
                  </a:extLst>
                </p:cNvPr>
                <p:cNvCxnSpPr>
                  <a:cxnSpLocks/>
                  <a:stCxn id="52" idx="0"/>
                  <a:endCxn id="40" idx="4"/>
                </p:cNvCxnSpPr>
                <p:nvPr/>
              </p:nvCxnSpPr>
              <p:spPr>
                <a:xfrm flipH="1" flipV="1">
                  <a:off x="5876083" y="4611808"/>
                  <a:ext cx="1470" cy="600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A4B83F1-1973-4B45-BB36-96A18FF837C9}"/>
                    </a:ext>
                  </a:extLst>
                </p:cNvPr>
                <p:cNvCxnSpPr>
                  <a:cxnSpLocks/>
                  <a:stCxn id="40" idx="4"/>
                  <a:endCxn id="56" idx="0"/>
                </p:cNvCxnSpPr>
                <p:nvPr/>
              </p:nvCxnSpPr>
              <p:spPr>
                <a:xfrm>
                  <a:off x="5876083" y="4611808"/>
                  <a:ext cx="1817922" cy="6026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88EC9E8-6424-9F4E-9513-B3881FC6E964}"/>
                    </a:ext>
                  </a:extLst>
                </p:cNvPr>
                <p:cNvCxnSpPr>
                  <a:cxnSpLocks/>
                  <a:stCxn id="41" idx="0"/>
                  <a:endCxn id="56" idx="2"/>
                </p:cNvCxnSpPr>
                <p:nvPr/>
              </p:nvCxnSpPr>
              <p:spPr>
                <a:xfrm flipV="1">
                  <a:off x="7694004" y="5358414"/>
                  <a:ext cx="0" cy="2369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557399C-F898-D544-A7FA-DB6872449A87}"/>
                    </a:ext>
                  </a:extLst>
                </p:cNvPr>
                <p:cNvCxnSpPr>
                  <a:cxnSpLocks/>
                  <a:stCxn id="56" idx="0"/>
                  <a:endCxn id="39" idx="4"/>
                </p:cNvCxnSpPr>
                <p:nvPr/>
              </p:nvCxnSpPr>
              <p:spPr>
                <a:xfrm flipH="1" flipV="1">
                  <a:off x="7692979" y="4868729"/>
                  <a:ext cx="1025" cy="3456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BC34081B-69D7-BF46-B83C-63460851EDCD}"/>
                        </a:ext>
                      </a:extLst>
                    </p:cNvPr>
                    <p:cNvSpPr txBox="1"/>
                    <p:nvPr/>
                  </p:nvSpPr>
                  <p:spPr>
                    <a:xfrm>
                      <a:off x="6612980" y="4529951"/>
                      <a:ext cx="2159999" cy="33877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i="1">
                                        <a:latin typeface="Cambria Math" panose="02040503050406030204" pitchFamily="18" charset="0"/>
                                      </a:rPr>
                                      <m:t>𝑋</m:t>
                                    </m:r>
                                    <m:r>
                                      <a:rPr lang="de-DE" sz="1050" i="1">
                                        <a:latin typeface="Cambria Math" panose="02040503050406030204" pitchFamily="18" charset="0"/>
                                      </a:rPr>
                                      <m:t>,</m:t>
                                    </m:r>
                                    <m:r>
                                      <a:rPr lang="de-DE" sz="1050" i="1">
                                        <a:latin typeface="Cambria Math" panose="02040503050406030204" pitchFamily="18" charset="0"/>
                                      </a:rPr>
                                      <m:t>𝑀</m:t>
                                    </m:r>
                                  </m:e>
                                </m:d>
                              </m:e>
                              <m:sub>
                                <m:r>
                                  <a:rPr lang="de-DE" sz="1050" b="0" i="1" smtClean="0">
                                    <a:latin typeface="Cambria Math" panose="02040503050406030204" pitchFamily="18" charset="0"/>
                                  </a:rPr>
                                  <m:t>2</m:t>
                                </m:r>
                              </m:sub>
                            </m:sSub>
                          </m:oMath>
                        </m:oMathPara>
                      </a14:m>
                      <a:endParaRPr lang="en-GB" sz="1050" dirty="0"/>
                    </a:p>
                  </p:txBody>
                </p:sp>
              </mc:Choice>
              <mc:Fallback xmlns="">
                <p:sp>
                  <p:nvSpPr>
                    <p:cNvPr id="39" name="TextBox 38">
                      <a:extLst>
                        <a:ext uri="{FF2B5EF4-FFF2-40B4-BE49-F238E27FC236}">
                          <a16:creationId xmlns:a16="http://schemas.microsoft.com/office/drawing/2014/main" id="{BC34081B-69D7-BF46-B83C-63460851EDCD}"/>
                        </a:ext>
                      </a:extLst>
                    </p:cNvPr>
                    <p:cNvSpPr txBox="1">
                      <a:spLocks noRot="1" noChangeAspect="1" noMove="1" noResize="1" noEditPoints="1" noAdjustHandles="1" noChangeArrowheads="1" noChangeShapeType="1" noTextEdit="1"/>
                    </p:cNvSpPr>
                    <p:nvPr/>
                  </p:nvSpPr>
                  <p:spPr>
                    <a:xfrm>
                      <a:off x="6612980" y="4529951"/>
                      <a:ext cx="2159999" cy="338779"/>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6E3914D-28FF-DA44-8996-CD2567903163}"/>
                        </a:ext>
                      </a:extLst>
                    </p:cNvPr>
                    <p:cNvSpPr txBox="1"/>
                    <p:nvPr/>
                  </p:nvSpPr>
                  <p:spPr>
                    <a:xfrm>
                      <a:off x="5322203" y="4273029"/>
                      <a:ext cx="1107759" cy="33877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𝐸𝑝𝑖𝑑</m:t>
                                </m:r>
                              </m:e>
                              <m:sub>
                                <m:r>
                                  <a:rPr lang="de-DE" sz="1050" b="0" i="1" smtClean="0">
                                    <a:latin typeface="Cambria Math" panose="02040503050406030204" pitchFamily="18" charset="0"/>
                                  </a:rPr>
                                  <m:t>2</m:t>
                                </m:r>
                              </m:sub>
                            </m:sSub>
                          </m:oMath>
                        </m:oMathPara>
                      </a14:m>
                      <a:endParaRPr lang="en-GB" sz="1050" dirty="0"/>
                    </a:p>
                  </p:txBody>
                </p:sp>
              </mc:Choice>
              <mc:Fallback xmlns="">
                <p:sp>
                  <p:nvSpPr>
                    <p:cNvPr id="40" name="TextBox 39">
                      <a:extLst>
                        <a:ext uri="{FF2B5EF4-FFF2-40B4-BE49-F238E27FC236}">
                          <a16:creationId xmlns:a16="http://schemas.microsoft.com/office/drawing/2014/main" id="{C6E3914D-28FF-DA44-8996-CD2567903163}"/>
                        </a:ext>
                      </a:extLst>
                    </p:cNvPr>
                    <p:cNvSpPr txBox="1">
                      <a:spLocks noRot="1" noChangeAspect="1" noMove="1" noResize="1" noEditPoints="1" noAdjustHandles="1" noChangeArrowheads="1" noChangeShapeType="1" noTextEdit="1"/>
                    </p:cNvSpPr>
                    <p:nvPr/>
                  </p:nvSpPr>
                  <p:spPr>
                    <a:xfrm>
                      <a:off x="5322203" y="4273029"/>
                      <a:ext cx="1107759" cy="338779"/>
                    </a:xfrm>
                    <a:prstGeom prst="ellipse">
                      <a:avLst/>
                    </a:prstGeom>
                    <a:blipFill>
                      <a:blip r:embed="rId2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67321DDA-5067-1D44-ADFE-A7792DB131E7}"/>
                        </a:ext>
                      </a:extLst>
                    </p:cNvPr>
                    <p:cNvSpPr txBox="1"/>
                    <p:nvPr/>
                  </p:nvSpPr>
                  <p:spPr>
                    <a:xfrm>
                      <a:off x="6876074" y="5595366"/>
                      <a:ext cx="1635858" cy="3309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2</m:t>
                                </m:r>
                              </m:sub>
                            </m:sSub>
                          </m:oMath>
                        </m:oMathPara>
                      </a14:m>
                      <a:endParaRPr lang="en-GB" sz="1050" baseline="-25000" dirty="0"/>
                    </a:p>
                  </p:txBody>
                </p:sp>
              </mc:Choice>
              <mc:Fallback xmlns="">
                <p:sp>
                  <p:nvSpPr>
                    <p:cNvPr id="41" name="TextBox 40">
                      <a:extLst>
                        <a:ext uri="{FF2B5EF4-FFF2-40B4-BE49-F238E27FC236}">
                          <a16:creationId xmlns:a16="http://schemas.microsoft.com/office/drawing/2014/main" id="{67321DDA-5067-1D44-ADFE-A7792DB131E7}"/>
                        </a:ext>
                      </a:extLst>
                    </p:cNvPr>
                    <p:cNvSpPr txBox="1">
                      <a:spLocks noRot="1" noChangeAspect="1" noMove="1" noResize="1" noEditPoints="1" noAdjustHandles="1" noChangeArrowheads="1" noChangeShapeType="1" noTextEdit="1"/>
                    </p:cNvSpPr>
                    <p:nvPr/>
                  </p:nvSpPr>
                  <p:spPr>
                    <a:xfrm>
                      <a:off x="6876074" y="5595366"/>
                      <a:ext cx="1635858" cy="330981"/>
                    </a:xfrm>
                    <a:prstGeom prst="ellipse">
                      <a:avLst/>
                    </a:prstGeom>
                    <a:blipFill>
                      <a:blip r:embed="rId21"/>
                      <a:stretch>
                        <a:fillRect/>
                      </a:stretch>
                    </a:blipFill>
                    <a:ln>
                      <a:solidFill>
                        <a:schemeClr val="tx1"/>
                      </a:solidFill>
                    </a:ln>
                  </p:spPr>
                  <p:txBody>
                    <a:bodyPr/>
                    <a:lstStyle/>
                    <a:p>
                      <a:r>
                        <a:rPr lang="en-GB">
                          <a:noFill/>
                        </a:rPr>
                        <a:t> </a:t>
                      </a:r>
                    </a:p>
                  </p:txBody>
                </p:sp>
              </mc:Fallback>
            </mc:AlternateContent>
            <p:cxnSp>
              <p:nvCxnSpPr>
                <p:cNvPr id="42" name="Straight Connector 41">
                  <a:extLst>
                    <a:ext uri="{FF2B5EF4-FFF2-40B4-BE49-F238E27FC236}">
                      <a16:creationId xmlns:a16="http://schemas.microsoft.com/office/drawing/2014/main" id="{82AED5EA-FBEB-4D4E-A670-499289043BF0}"/>
                    </a:ext>
                  </a:extLst>
                </p:cNvPr>
                <p:cNvCxnSpPr>
                  <a:cxnSpLocks/>
                  <a:stCxn id="52" idx="2"/>
                  <a:endCxn id="41" idx="0"/>
                </p:cNvCxnSpPr>
                <p:nvPr/>
              </p:nvCxnSpPr>
              <p:spPr>
                <a:xfrm>
                  <a:off x="5877553" y="5360215"/>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5B0EEB7C-8151-7D48-B45A-AAA7B8FDB138}"/>
                    </a:ext>
                  </a:extLst>
                </p:cNvPr>
                <p:cNvGrpSpPr/>
                <p:nvPr/>
              </p:nvGrpSpPr>
              <p:grpSpPr>
                <a:xfrm>
                  <a:off x="7582807" y="5109656"/>
                  <a:ext cx="549185" cy="295752"/>
                  <a:chOff x="3231123" y="4642445"/>
                  <a:chExt cx="549185" cy="295752"/>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747938FC-C4C6-6D4F-AA47-978BB0C90F3F}"/>
                          </a:ext>
                        </a:extLst>
                      </p:cNvPr>
                      <p:cNvSpPr txBox="1"/>
                      <p:nvPr/>
                    </p:nvSpPr>
                    <p:spPr>
                      <a:xfrm>
                        <a:off x="3491245" y="4642445"/>
                        <a:ext cx="289063" cy="2365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62" name="TextBox 61">
                        <a:extLst>
                          <a:ext uri="{FF2B5EF4-FFF2-40B4-BE49-F238E27FC236}">
                            <a16:creationId xmlns:a16="http://schemas.microsoft.com/office/drawing/2014/main" id="{6B64A9B5-C1BA-4141-AD58-6E2484C98E8D}"/>
                          </a:ext>
                        </a:extLst>
                      </p:cNvPr>
                      <p:cNvSpPr txBox="1">
                        <a:spLocks noRot="1" noChangeAspect="1" noMove="1" noResize="1" noEditPoints="1" noAdjustHandles="1" noChangeArrowheads="1" noChangeShapeType="1" noTextEdit="1"/>
                      </p:cNvSpPr>
                      <p:nvPr/>
                    </p:nvSpPr>
                    <p:spPr>
                      <a:xfrm>
                        <a:off x="3491245" y="4642445"/>
                        <a:ext cx="289063" cy="236511"/>
                      </a:xfrm>
                      <a:prstGeom prst="rect">
                        <a:avLst/>
                      </a:prstGeom>
                      <a:blipFill>
                        <a:blip r:embed="rId15"/>
                        <a:stretch>
                          <a:fillRect l="-14286" r="-7143" b="-23077"/>
                        </a:stretch>
                      </a:blipFill>
                    </p:spPr>
                    <p:txBody>
                      <a:bodyPr/>
                      <a:lstStyle/>
                      <a:p>
                        <a:r>
                          <a:rPr lang="en-GB">
                            <a:noFill/>
                          </a:rPr>
                          <a:t> </a:t>
                        </a:r>
                      </a:p>
                    </p:txBody>
                  </p:sp>
                </mc:Fallback>
              </mc:AlternateContent>
              <p:sp>
                <p:nvSpPr>
                  <p:cNvPr id="55" name="Rectangle 54">
                    <a:extLst>
                      <a:ext uri="{FF2B5EF4-FFF2-40B4-BE49-F238E27FC236}">
                        <a16:creationId xmlns:a16="http://schemas.microsoft.com/office/drawing/2014/main" id="{A64A9068-EA0E-F941-B6C0-7171CC14243C}"/>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6" name="Rectangle 55">
                    <a:extLst>
                      <a:ext uri="{FF2B5EF4-FFF2-40B4-BE49-F238E27FC236}">
                        <a16:creationId xmlns:a16="http://schemas.microsoft.com/office/drawing/2014/main" id="{173750E6-824B-A248-A666-01E91671229A}"/>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7" name="Rectangle 56">
                    <a:extLst>
                      <a:ext uri="{FF2B5EF4-FFF2-40B4-BE49-F238E27FC236}">
                        <a16:creationId xmlns:a16="http://schemas.microsoft.com/office/drawing/2014/main" id="{4884E5B6-FBE2-E249-977F-AFAA96F444C6}"/>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44" name="Group 43">
                  <a:extLst>
                    <a:ext uri="{FF2B5EF4-FFF2-40B4-BE49-F238E27FC236}">
                      <a16:creationId xmlns:a16="http://schemas.microsoft.com/office/drawing/2014/main" id="{D000BB88-3010-D045-B33A-CD7C03F316B0}"/>
                    </a:ext>
                  </a:extLst>
                </p:cNvPr>
                <p:cNvGrpSpPr/>
                <p:nvPr/>
              </p:nvGrpSpPr>
              <p:grpSpPr>
                <a:xfrm>
                  <a:off x="5762645" y="5105753"/>
                  <a:ext cx="515059" cy="298747"/>
                  <a:chOff x="1006826" y="4638542"/>
                  <a:chExt cx="515059" cy="298747"/>
                </a:xfrm>
              </p:grpSpPr>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3C946A3D-0249-804C-9A24-903E03A8B990}"/>
                          </a:ext>
                        </a:extLst>
                      </p:cNvPr>
                      <p:cNvSpPr txBox="1"/>
                      <p:nvPr/>
                    </p:nvSpPr>
                    <p:spPr>
                      <a:xfrm>
                        <a:off x="1232822" y="4638542"/>
                        <a:ext cx="289063" cy="2353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58" name="TextBox 57">
                        <a:extLst>
                          <a:ext uri="{FF2B5EF4-FFF2-40B4-BE49-F238E27FC236}">
                            <a16:creationId xmlns:a16="http://schemas.microsoft.com/office/drawing/2014/main" id="{8D202634-5829-B240-8933-302C206F7EA9}"/>
                          </a:ext>
                        </a:extLst>
                      </p:cNvPr>
                      <p:cNvSpPr txBox="1">
                        <a:spLocks noRot="1" noChangeAspect="1" noMove="1" noResize="1" noEditPoints="1" noAdjustHandles="1" noChangeArrowheads="1" noChangeShapeType="1" noTextEdit="1"/>
                      </p:cNvSpPr>
                      <p:nvPr/>
                    </p:nvSpPr>
                    <p:spPr>
                      <a:xfrm>
                        <a:off x="1232822" y="4638542"/>
                        <a:ext cx="289063" cy="235306"/>
                      </a:xfrm>
                      <a:prstGeom prst="rect">
                        <a:avLst/>
                      </a:prstGeom>
                      <a:blipFill>
                        <a:blip r:embed="rId16"/>
                        <a:stretch>
                          <a:fillRect l="-21429" r="-7143" b="-23077"/>
                        </a:stretch>
                      </a:blipFill>
                    </p:spPr>
                    <p:txBody>
                      <a:bodyPr/>
                      <a:lstStyle/>
                      <a:p>
                        <a:r>
                          <a:rPr lang="en-GB">
                            <a:noFill/>
                          </a:rPr>
                          <a:t> </a:t>
                        </a:r>
                      </a:p>
                    </p:txBody>
                  </p:sp>
                </mc:Fallback>
              </mc:AlternateContent>
              <p:sp>
                <p:nvSpPr>
                  <p:cNvPr id="51" name="Rectangle 50">
                    <a:extLst>
                      <a:ext uri="{FF2B5EF4-FFF2-40B4-BE49-F238E27FC236}">
                        <a16:creationId xmlns:a16="http://schemas.microsoft.com/office/drawing/2014/main" id="{835BF9C2-B3BD-C746-8AD3-3CFE38E851E2}"/>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52" name="Rectangle 51">
                    <a:extLst>
                      <a:ext uri="{FF2B5EF4-FFF2-40B4-BE49-F238E27FC236}">
                        <a16:creationId xmlns:a16="http://schemas.microsoft.com/office/drawing/2014/main" id="{FF7126B9-09A9-AC41-8E62-9C3A6EB99844}"/>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53" name="Rectangle 52">
                    <a:extLst>
                      <a:ext uri="{FF2B5EF4-FFF2-40B4-BE49-F238E27FC236}">
                        <a16:creationId xmlns:a16="http://schemas.microsoft.com/office/drawing/2014/main" id="{FD9FC260-C1DA-8A46-B2DA-A4AB8DB00B1F}"/>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45" name="Group 44">
                  <a:extLst>
                    <a:ext uri="{FF2B5EF4-FFF2-40B4-BE49-F238E27FC236}">
                      <a16:creationId xmlns:a16="http://schemas.microsoft.com/office/drawing/2014/main" id="{9593234C-81B3-B24C-9C1C-C1F8C0F04211}"/>
                    </a:ext>
                  </a:extLst>
                </p:cNvPr>
                <p:cNvGrpSpPr/>
                <p:nvPr/>
              </p:nvGrpSpPr>
              <p:grpSpPr>
                <a:xfrm>
                  <a:off x="4651584" y="4011645"/>
                  <a:ext cx="305892" cy="529611"/>
                  <a:chOff x="4651584" y="4011645"/>
                  <a:chExt cx="305892" cy="529611"/>
                </a:xfrm>
              </p:grpSpPr>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A3FBDC6F-61DA-464B-ACDD-F31889FB5186}"/>
                          </a:ext>
                        </a:extLst>
                      </p:cNvPr>
                      <p:cNvSpPr txBox="1"/>
                      <p:nvPr/>
                    </p:nvSpPr>
                    <p:spPr>
                      <a:xfrm>
                        <a:off x="4651584" y="4011645"/>
                        <a:ext cx="305892" cy="2337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de-DE" sz="1050" b="0" i="1" smtClean="0">
                                      <a:latin typeface="Cambria Math" panose="02040503050406030204" pitchFamily="18" charset="0"/>
                                    </a:rPr>
                                    <m:t>𝑔</m:t>
                                  </m:r>
                                </m:e>
                                <m:sup>
                                  <m:r>
                                    <a:rPr lang="de-DE" sz="1050" b="0" i="1" smtClean="0">
                                      <a:latin typeface="Cambria Math" panose="02040503050406030204" pitchFamily="18" charset="0"/>
                                    </a:rPr>
                                    <m:t>𝐸</m:t>
                                  </m:r>
                                </m:sup>
                              </m:sSup>
                            </m:oMath>
                          </m:oMathPara>
                        </a14:m>
                        <a:endParaRPr lang="en-GB" sz="1050" dirty="0"/>
                      </a:p>
                    </p:txBody>
                  </p:sp>
                </mc:Choice>
                <mc:Fallback xmlns="">
                  <p:sp>
                    <p:nvSpPr>
                      <p:cNvPr id="54" name="TextBox 53">
                        <a:extLst>
                          <a:ext uri="{FF2B5EF4-FFF2-40B4-BE49-F238E27FC236}">
                            <a16:creationId xmlns:a16="http://schemas.microsoft.com/office/drawing/2014/main" id="{084AD4A0-FEB8-1749-88D3-9B27D41D782C}"/>
                          </a:ext>
                        </a:extLst>
                      </p:cNvPr>
                      <p:cNvSpPr txBox="1">
                        <a:spLocks noRot="1" noChangeAspect="1" noMove="1" noResize="1" noEditPoints="1" noAdjustHandles="1" noChangeArrowheads="1" noChangeShapeType="1" noTextEdit="1"/>
                      </p:cNvSpPr>
                      <p:nvPr/>
                    </p:nvSpPr>
                    <p:spPr>
                      <a:xfrm>
                        <a:off x="4651584" y="4011645"/>
                        <a:ext cx="305892" cy="233729"/>
                      </a:xfrm>
                      <a:prstGeom prst="rect">
                        <a:avLst/>
                      </a:prstGeom>
                      <a:blipFill>
                        <a:blip r:embed="rId17"/>
                        <a:stretch>
                          <a:fillRect l="-13333" r="-6667" b="-23077"/>
                        </a:stretch>
                      </a:blipFill>
                    </p:spPr>
                    <p:txBody>
                      <a:bodyPr/>
                      <a:lstStyle/>
                      <a:p>
                        <a:r>
                          <a:rPr lang="en-GB">
                            <a:noFill/>
                          </a:rPr>
                          <a:t> </a:t>
                        </a:r>
                      </a:p>
                    </p:txBody>
                  </p:sp>
                </mc:Fallback>
              </mc:AlternateContent>
              <p:sp>
                <p:nvSpPr>
                  <p:cNvPr id="47" name="Rectangle 46">
                    <a:extLst>
                      <a:ext uri="{FF2B5EF4-FFF2-40B4-BE49-F238E27FC236}">
                        <a16:creationId xmlns:a16="http://schemas.microsoft.com/office/drawing/2014/main" id="{DEAB00EE-0ADF-6641-94C0-2FA0C4CEF31B}"/>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8" name="Rectangle 47">
                    <a:extLst>
                      <a:ext uri="{FF2B5EF4-FFF2-40B4-BE49-F238E27FC236}">
                        <a16:creationId xmlns:a16="http://schemas.microsoft.com/office/drawing/2014/main" id="{5895E6EE-682B-6A4E-B507-1A2E4D073307}"/>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9" name="Rectangle 48">
                    <a:extLst>
                      <a:ext uri="{FF2B5EF4-FFF2-40B4-BE49-F238E27FC236}">
                        <a16:creationId xmlns:a16="http://schemas.microsoft.com/office/drawing/2014/main" id="{D936BBB6-CEB1-0E4D-ADF3-E084AF35D031}"/>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grpSp>
      </p:grpSp>
    </p:spTree>
    <p:extLst>
      <p:ext uri="{BB962C8B-B14F-4D97-AF65-F5344CB8AC3E}">
        <p14:creationId xmlns:p14="http://schemas.microsoft.com/office/powerpoint/2010/main" val="2953750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lstStyle/>
          <a:p>
            <a:r>
              <a:rPr lang="en-GB" dirty="0"/>
              <a:t>PDM: Interfaces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39C8A8-2A43-EA43-8E15-36558C75DA13}"/>
                  </a:ext>
                </a:extLst>
              </p:cNvPr>
              <p:cNvSpPr>
                <a:spLocks noGrp="1"/>
              </p:cNvSpPr>
              <p:nvPr>
                <p:ph idx="1"/>
              </p:nvPr>
            </p:nvSpPr>
            <p:spPr/>
            <p:txBody>
              <a:bodyPr/>
              <a:lstStyle/>
              <a:p>
                <a:r>
                  <a:rPr lang="en-GB" dirty="0">
                    <a:solidFill>
                      <a:schemeClr val="accent1"/>
                    </a:solidFill>
                  </a:rPr>
                  <a:t>Separating subsets</a:t>
                </a:r>
                <a:r>
                  <a:rPr lang="en-GB" dirty="0"/>
                  <a:t> that make the past independent from the present and the present independent from the future</a:t>
                </a:r>
              </a:p>
              <a:p>
                <a:pPr lvl="1"/>
                <a:r>
                  <a:rPr lang="en-GB" dirty="0"/>
                  <a:t>Relevant model parts: transition parfactors</a:t>
                </a:r>
              </a:p>
              <a:p>
                <a:pPr lvl="2"/>
                <a:r>
                  <a:rPr lang="en-GB" dirty="0"/>
                  <a:t>Those that contain PRVs with index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−1</m:t>
                    </m:r>
                  </m:oMath>
                </a14:m>
                <a:r>
                  <a:rPr lang="en-GB" dirty="0"/>
                  <a:t> and </a:t>
                </a:r>
                <a14:m>
                  <m:oMath xmlns:m="http://schemas.openxmlformats.org/officeDocument/2006/math">
                    <m:r>
                      <a:rPr lang="en-GB" i="1" dirty="0" smtClean="0">
                        <a:latin typeface="Cambria Math" panose="02040503050406030204" pitchFamily="18" charset="0"/>
                      </a:rPr>
                      <m:t>𝑡</m:t>
                    </m:r>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idx="1"/>
              </p:nvPr>
            </p:nvSpPr>
            <p:spPr>
              <a:blipFill>
                <a:blip r:embed="rId2"/>
                <a:stretch>
                  <a:fillRect l="-1447" t="-1768" r="-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D388435-DA7F-E44A-9635-810EEDCAAB36}"/>
              </a:ext>
            </a:extLst>
          </p:cNvPr>
          <p:cNvSpPr>
            <a:spLocks noGrp="1"/>
          </p:cNvSpPr>
          <p:nvPr>
            <p:ph type="sldNum" sz="quarter" idx="12"/>
          </p:nvPr>
        </p:nvSpPr>
        <p:spPr/>
        <p:txBody>
          <a:bodyPr/>
          <a:lstStyle/>
          <a:p>
            <a:fld id="{67C9959E-8E6B-B04C-9955-EA096F41CA7A}" type="slidenum">
              <a:rPr lang="en-GB" smtClean="0"/>
              <a:t>32</a:t>
            </a:fld>
            <a:endParaRPr lang="en-GB"/>
          </a:p>
        </p:txBody>
      </p:sp>
      <p:grpSp>
        <p:nvGrpSpPr>
          <p:cNvPr id="129" name="Group 128">
            <a:extLst>
              <a:ext uri="{FF2B5EF4-FFF2-40B4-BE49-F238E27FC236}">
                <a16:creationId xmlns:a16="http://schemas.microsoft.com/office/drawing/2014/main" id="{03B53E80-DDD5-8345-967C-6EF5545DF8EC}"/>
              </a:ext>
            </a:extLst>
          </p:cNvPr>
          <p:cNvGrpSpPr/>
          <p:nvPr/>
        </p:nvGrpSpPr>
        <p:grpSpPr>
          <a:xfrm>
            <a:off x="411989" y="4134821"/>
            <a:ext cx="8320021" cy="2404092"/>
            <a:chOff x="474037" y="4011645"/>
            <a:chExt cx="8320021" cy="2404092"/>
          </a:xfrm>
        </p:grpSpPr>
        <p:sp>
          <p:nvSpPr>
            <p:cNvPr id="130" name="TextBox 129">
              <a:extLst>
                <a:ext uri="{FF2B5EF4-FFF2-40B4-BE49-F238E27FC236}">
                  <a16:creationId xmlns:a16="http://schemas.microsoft.com/office/drawing/2014/main" id="{321EA22A-7DA2-BC45-A6D7-794466C849A4}"/>
                </a:ext>
              </a:extLst>
            </p:cNvPr>
            <p:cNvSpPr txBox="1"/>
            <p:nvPr/>
          </p:nvSpPr>
          <p:spPr>
            <a:xfrm>
              <a:off x="4029208" y="6046405"/>
              <a:ext cx="1200970" cy="369332"/>
            </a:xfrm>
            <a:prstGeom prst="rect">
              <a:avLst/>
            </a:prstGeom>
            <a:noFill/>
          </p:spPr>
          <p:txBody>
            <a:bodyPr wrap="none" rtlCol="0">
              <a:spAutoFit/>
            </a:bodyPr>
            <a:lstStyle/>
            <a:p>
              <a:r>
                <a:rPr lang="en-GB" dirty="0">
                  <a:solidFill>
                    <a:schemeClr val="accent1"/>
                  </a:solidFill>
                </a:rPr>
                <a:t>Time slices</a:t>
              </a:r>
            </a:p>
          </p:txBody>
        </p:sp>
        <p:grpSp>
          <p:nvGrpSpPr>
            <p:cNvPr id="131" name="Group 130">
              <a:extLst>
                <a:ext uri="{FF2B5EF4-FFF2-40B4-BE49-F238E27FC236}">
                  <a16:creationId xmlns:a16="http://schemas.microsoft.com/office/drawing/2014/main" id="{0EA61345-BEA4-4642-850D-7F749BAD4211}"/>
                </a:ext>
              </a:extLst>
            </p:cNvPr>
            <p:cNvGrpSpPr/>
            <p:nvPr/>
          </p:nvGrpSpPr>
          <p:grpSpPr>
            <a:xfrm>
              <a:off x="474037" y="4011645"/>
              <a:ext cx="8320021" cy="2051697"/>
              <a:chOff x="474037" y="4011645"/>
              <a:chExt cx="8320021" cy="2051697"/>
            </a:xfrm>
          </p:grpSpPr>
          <p:sp>
            <p:nvSpPr>
              <p:cNvPr id="132" name="Rectangle 131">
                <a:extLst>
                  <a:ext uri="{FF2B5EF4-FFF2-40B4-BE49-F238E27FC236}">
                    <a16:creationId xmlns:a16="http://schemas.microsoft.com/office/drawing/2014/main" id="{942119C1-C537-5642-A2D9-ACE5A1C5F966}"/>
                  </a:ext>
                </a:extLst>
              </p:cNvPr>
              <p:cNvSpPr/>
              <p:nvPr/>
            </p:nvSpPr>
            <p:spPr>
              <a:xfrm>
                <a:off x="474037" y="4011645"/>
                <a:ext cx="4305874" cy="205169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3" name="Rectangle 132">
                <a:extLst>
                  <a:ext uri="{FF2B5EF4-FFF2-40B4-BE49-F238E27FC236}">
                    <a16:creationId xmlns:a16="http://schemas.microsoft.com/office/drawing/2014/main" id="{47A3333B-73FF-AB42-A4AF-41139EA9F2C8}"/>
                  </a:ext>
                </a:extLst>
              </p:cNvPr>
              <p:cNvSpPr/>
              <p:nvPr/>
            </p:nvSpPr>
            <p:spPr>
              <a:xfrm>
                <a:off x="4777191" y="4011645"/>
                <a:ext cx="4016867" cy="205169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4" name="Group 133">
                <a:extLst>
                  <a:ext uri="{FF2B5EF4-FFF2-40B4-BE49-F238E27FC236}">
                    <a16:creationId xmlns:a16="http://schemas.microsoft.com/office/drawing/2014/main" id="{479690D6-02BB-EC46-A09B-1AAF6327D90F}"/>
                  </a:ext>
                </a:extLst>
              </p:cNvPr>
              <p:cNvGrpSpPr/>
              <p:nvPr/>
            </p:nvGrpSpPr>
            <p:grpSpPr>
              <a:xfrm>
                <a:off x="512040" y="4011645"/>
                <a:ext cx="8260939" cy="1983766"/>
                <a:chOff x="512040" y="4011645"/>
                <a:chExt cx="8260939" cy="1983766"/>
              </a:xfrm>
            </p:grpSpPr>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566B9780-F43E-444F-8851-F06731403405}"/>
                        </a:ext>
                      </a:extLst>
                    </p:cNvPr>
                    <p:cNvSpPr txBox="1"/>
                    <p:nvPr/>
                  </p:nvSpPr>
                  <p:spPr>
                    <a:xfrm>
                      <a:off x="512040" y="5599411"/>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baseline="-25000" dirty="0"/>
                    </a:p>
                  </p:txBody>
                </p:sp>
              </mc:Choice>
              <mc:Fallback xmlns="">
                <p:sp>
                  <p:nvSpPr>
                    <p:cNvPr id="5" name="TextBox 4">
                      <a:extLst>
                        <a:ext uri="{FF2B5EF4-FFF2-40B4-BE49-F238E27FC236}">
                          <a16:creationId xmlns:a16="http://schemas.microsoft.com/office/drawing/2014/main" id="{4396327E-B83C-374B-B9C0-65213CBCF29A}"/>
                        </a:ext>
                      </a:extLst>
                    </p:cNvPr>
                    <p:cNvSpPr txBox="1">
                      <a:spLocks noRot="1" noChangeAspect="1" noMove="1" noResize="1" noEditPoints="1" noAdjustHandles="1" noChangeArrowheads="1" noChangeShapeType="1" noTextEdit="1"/>
                    </p:cNvSpPr>
                    <p:nvPr/>
                  </p:nvSpPr>
                  <p:spPr>
                    <a:xfrm>
                      <a:off x="512040" y="5599411"/>
                      <a:ext cx="1898399" cy="396000"/>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136" name="Straight Connector 135">
                  <a:extLst>
                    <a:ext uri="{FF2B5EF4-FFF2-40B4-BE49-F238E27FC236}">
                      <a16:creationId xmlns:a16="http://schemas.microsoft.com/office/drawing/2014/main" id="{1161326C-B44B-8242-9649-1B925409101A}"/>
                    </a:ext>
                  </a:extLst>
                </p:cNvPr>
                <p:cNvCxnSpPr>
                  <a:cxnSpLocks/>
                  <a:stCxn id="135" idx="0"/>
                  <a:endCxn id="177" idx="2"/>
                </p:cNvCxnSpPr>
                <p:nvPr/>
              </p:nvCxnSpPr>
              <p:spPr>
                <a:xfrm flipV="1">
                  <a:off x="1461240" y="5360214"/>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4B41BE6B-BE7C-B94D-A7AE-746C8EF075B0}"/>
                    </a:ext>
                  </a:extLst>
                </p:cNvPr>
                <p:cNvCxnSpPr>
                  <a:cxnSpLocks/>
                  <a:stCxn id="177" idx="0"/>
                  <a:endCxn id="142" idx="4"/>
                </p:cNvCxnSpPr>
                <p:nvPr/>
              </p:nvCxnSpPr>
              <p:spPr>
                <a:xfrm flipH="1" flipV="1">
                  <a:off x="1461239" y="4629175"/>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5C1569D-6FED-0D4D-9F6B-93FC02FFCBD0}"/>
                    </a:ext>
                  </a:extLst>
                </p:cNvPr>
                <p:cNvCxnSpPr>
                  <a:cxnSpLocks/>
                  <a:stCxn id="142" idx="4"/>
                  <a:endCxn id="181" idx="0"/>
                </p:cNvCxnSpPr>
                <p:nvPr/>
              </p:nvCxnSpPr>
              <p:spPr>
                <a:xfrm>
                  <a:off x="1461239" y="4629175"/>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36B2AE90-CACB-2B42-B5BD-005EB2433B20}"/>
                    </a:ext>
                  </a:extLst>
                </p:cNvPr>
                <p:cNvCxnSpPr>
                  <a:cxnSpLocks/>
                  <a:stCxn id="143" idx="0"/>
                  <a:endCxn id="181" idx="2"/>
                </p:cNvCxnSpPr>
                <p:nvPr/>
              </p:nvCxnSpPr>
              <p:spPr>
                <a:xfrm flipV="1">
                  <a:off x="3279158" y="5358415"/>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5FC4D8E-B56B-D84A-861D-EE8D4930AED6}"/>
                    </a:ext>
                  </a:extLst>
                </p:cNvPr>
                <p:cNvCxnSpPr>
                  <a:cxnSpLocks/>
                  <a:stCxn id="181" idx="0"/>
                  <a:endCxn id="141" idx="4"/>
                </p:cNvCxnSpPr>
                <p:nvPr/>
              </p:nvCxnSpPr>
              <p:spPr>
                <a:xfrm flipH="1" flipV="1">
                  <a:off x="3278133" y="4925950"/>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3E3B1C63-7D40-7647-8EC3-2C554C292A71}"/>
                        </a:ext>
                      </a:extLst>
                    </p:cNvPr>
                    <p:cNvSpPr txBox="1"/>
                    <p:nvPr/>
                  </p:nvSpPr>
                  <p:spPr>
                    <a:xfrm>
                      <a:off x="2198133" y="4529950"/>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dirty="0"/>
                    </a:p>
                  </p:txBody>
                </p:sp>
              </mc:Choice>
              <mc:Fallback xmlns="">
                <p:sp>
                  <p:nvSpPr>
                    <p:cNvPr id="19" name="TextBox 18">
                      <a:extLst>
                        <a:ext uri="{FF2B5EF4-FFF2-40B4-BE49-F238E27FC236}">
                          <a16:creationId xmlns:a16="http://schemas.microsoft.com/office/drawing/2014/main" id="{9D4714D8-516C-1947-BCDD-124311382495}"/>
                        </a:ext>
                      </a:extLst>
                    </p:cNvPr>
                    <p:cNvSpPr txBox="1">
                      <a:spLocks noRot="1" noChangeAspect="1" noMove="1" noResize="1" noEditPoints="1" noAdjustHandles="1" noChangeArrowheads="1" noChangeShapeType="1" noTextEdit="1"/>
                    </p:cNvSpPr>
                    <p:nvPr/>
                  </p:nvSpPr>
                  <p:spPr>
                    <a:xfrm>
                      <a:off x="2198133" y="4529950"/>
                      <a:ext cx="2160000" cy="396000"/>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EE41B4A2-4EAD-E448-8C1C-634C91CEA95C}"/>
                        </a:ext>
                      </a:extLst>
                    </p:cNvPr>
                    <p:cNvSpPr txBox="1"/>
                    <p:nvPr/>
                  </p:nvSpPr>
                  <p:spPr>
                    <a:xfrm>
                      <a:off x="907359" y="4233175"/>
                      <a:ext cx="1107760" cy="396000"/>
                    </a:xfrm>
                    <a:prstGeom prst="ellipse">
                      <a:avLst/>
                    </a:prstGeom>
                    <a:solidFill>
                      <a:schemeClr val="bg2"/>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𝑬𝒑𝒊𝒅</m:t>
                                </m:r>
                              </m:e>
                              <m:sub>
                                <m:r>
                                  <a:rPr lang="de-DE" b="1" i="1">
                                    <a:latin typeface="Cambria Math" panose="02040503050406030204" pitchFamily="18" charset="0"/>
                                  </a:rPr>
                                  <m:t>𝒕</m:t>
                                </m:r>
                                <m:r>
                                  <a:rPr lang="de-DE" b="1" i="1">
                                    <a:latin typeface="Cambria Math" panose="02040503050406030204" pitchFamily="18" charset="0"/>
                                  </a:rPr>
                                  <m:t>−</m:t>
                                </m:r>
                                <m:r>
                                  <a:rPr lang="de-DE" b="1" i="1">
                                    <a:latin typeface="Cambria Math" panose="02040503050406030204" pitchFamily="18" charset="0"/>
                                  </a:rPr>
                                  <m:t>𝟏</m:t>
                                </m:r>
                              </m:sub>
                            </m:sSub>
                          </m:oMath>
                        </m:oMathPara>
                      </a14:m>
                      <a:endParaRPr lang="en-GB" b="1" dirty="0"/>
                    </a:p>
                  </p:txBody>
                </p:sp>
              </mc:Choice>
              <mc:Fallback xmlns="">
                <p:sp>
                  <p:nvSpPr>
                    <p:cNvPr id="142" name="TextBox 141">
                      <a:extLst>
                        <a:ext uri="{FF2B5EF4-FFF2-40B4-BE49-F238E27FC236}">
                          <a16:creationId xmlns:a16="http://schemas.microsoft.com/office/drawing/2014/main" id="{EE41B4A2-4EAD-E448-8C1C-634C91CEA95C}"/>
                        </a:ext>
                      </a:extLst>
                    </p:cNvPr>
                    <p:cNvSpPr txBox="1">
                      <a:spLocks noRot="1" noChangeAspect="1" noMove="1" noResize="1" noEditPoints="1" noAdjustHandles="1" noChangeArrowheads="1" noChangeShapeType="1" noTextEdit="1"/>
                    </p:cNvSpPr>
                    <p:nvPr/>
                  </p:nvSpPr>
                  <p:spPr>
                    <a:xfrm>
                      <a:off x="907359" y="4233175"/>
                      <a:ext cx="1107760" cy="396000"/>
                    </a:xfrm>
                    <a:prstGeom prst="ellipse">
                      <a:avLst/>
                    </a:prstGeom>
                    <a:blipFill>
                      <a:blip r:embed="rId6"/>
                      <a:stretch>
                        <a:fillRect b="-5882"/>
                      </a:stretch>
                    </a:blipFill>
                    <a:ln w="1905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3" name="TextBox 142">
                      <a:extLst>
                        <a:ext uri="{FF2B5EF4-FFF2-40B4-BE49-F238E27FC236}">
                          <a16:creationId xmlns:a16="http://schemas.microsoft.com/office/drawing/2014/main" id="{C77FCF06-809D-FC42-A9A9-F70AFC7EE463}"/>
                        </a:ext>
                      </a:extLst>
                    </p:cNvPr>
                    <p:cNvSpPr txBox="1"/>
                    <p:nvPr/>
                  </p:nvSpPr>
                  <p:spPr>
                    <a:xfrm>
                      <a:off x="2461229" y="5595365"/>
                      <a:ext cx="1635858" cy="380587"/>
                    </a:xfrm>
                    <a:prstGeom prst="ellipse">
                      <a:avLst/>
                    </a:prstGeom>
                    <a:solidFill>
                      <a:schemeClr val="bg2"/>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1" i="1" smtClean="0">
                                    <a:latin typeface="Cambria Math" panose="02040503050406030204" pitchFamily="18" charset="0"/>
                                  </a:rPr>
                                </m:ctrlPr>
                              </m:sSubPr>
                              <m:e>
                                <m:r>
                                  <a:rPr lang="de-DE" b="1" i="1">
                                    <a:latin typeface="Cambria Math" panose="02040503050406030204" pitchFamily="18" charset="0"/>
                                  </a:rPr>
                                  <m:t>𝑺𝒊𝒄𝒌</m:t>
                                </m:r>
                                <m:d>
                                  <m:dPr>
                                    <m:ctrlPr>
                                      <a:rPr lang="de-DE" b="1" i="1">
                                        <a:latin typeface="Cambria Math" panose="02040503050406030204" pitchFamily="18" charset="0"/>
                                      </a:rPr>
                                    </m:ctrlPr>
                                  </m:dPr>
                                  <m:e>
                                    <m:r>
                                      <a:rPr lang="de-DE" b="1" i="1">
                                        <a:latin typeface="Cambria Math" panose="02040503050406030204" pitchFamily="18" charset="0"/>
                                      </a:rPr>
                                      <m:t>𝑿</m:t>
                                    </m:r>
                                  </m:e>
                                </m:d>
                              </m:e>
                              <m:sub>
                                <m:r>
                                  <a:rPr lang="de-DE" b="1" i="1">
                                    <a:latin typeface="Cambria Math" panose="02040503050406030204" pitchFamily="18" charset="0"/>
                                  </a:rPr>
                                  <m:t>𝒕</m:t>
                                </m:r>
                                <m:r>
                                  <a:rPr lang="de-DE" b="1" i="1">
                                    <a:latin typeface="Cambria Math" panose="02040503050406030204" pitchFamily="18" charset="0"/>
                                  </a:rPr>
                                  <m:t>−</m:t>
                                </m:r>
                                <m:r>
                                  <a:rPr lang="de-DE" b="1" i="1">
                                    <a:latin typeface="Cambria Math" panose="02040503050406030204" pitchFamily="18" charset="0"/>
                                  </a:rPr>
                                  <m:t>𝟏</m:t>
                                </m:r>
                              </m:sub>
                            </m:sSub>
                          </m:oMath>
                        </m:oMathPara>
                      </a14:m>
                      <a:endParaRPr lang="en-GB" b="1" baseline="-25000" dirty="0"/>
                    </a:p>
                  </p:txBody>
                </p:sp>
              </mc:Choice>
              <mc:Fallback xmlns="">
                <p:sp>
                  <p:nvSpPr>
                    <p:cNvPr id="143" name="TextBox 142">
                      <a:extLst>
                        <a:ext uri="{FF2B5EF4-FFF2-40B4-BE49-F238E27FC236}">
                          <a16:creationId xmlns:a16="http://schemas.microsoft.com/office/drawing/2014/main" id="{C77FCF06-809D-FC42-A9A9-F70AFC7EE463}"/>
                        </a:ext>
                      </a:extLst>
                    </p:cNvPr>
                    <p:cNvSpPr txBox="1">
                      <a:spLocks noRot="1" noChangeAspect="1" noMove="1" noResize="1" noEditPoints="1" noAdjustHandles="1" noChangeArrowheads="1" noChangeShapeType="1" noTextEdit="1"/>
                    </p:cNvSpPr>
                    <p:nvPr/>
                  </p:nvSpPr>
                  <p:spPr>
                    <a:xfrm>
                      <a:off x="2461229" y="5595365"/>
                      <a:ext cx="1635858" cy="380587"/>
                    </a:xfrm>
                    <a:prstGeom prst="ellipse">
                      <a:avLst/>
                    </a:prstGeom>
                    <a:blipFill>
                      <a:blip r:embed="rId7"/>
                      <a:stretch>
                        <a:fillRect/>
                      </a:stretch>
                    </a:blipFill>
                    <a:ln w="19050">
                      <a:solidFill>
                        <a:schemeClr val="tx1"/>
                      </a:solidFill>
                    </a:ln>
                  </p:spPr>
                  <p:txBody>
                    <a:bodyPr/>
                    <a:lstStyle/>
                    <a:p>
                      <a:r>
                        <a:rPr lang="en-GB">
                          <a:noFill/>
                        </a:rPr>
                        <a:t> </a:t>
                      </a:r>
                    </a:p>
                  </p:txBody>
                </p:sp>
              </mc:Fallback>
            </mc:AlternateContent>
            <p:cxnSp>
              <p:nvCxnSpPr>
                <p:cNvPr id="144" name="Straight Connector 143">
                  <a:extLst>
                    <a:ext uri="{FF2B5EF4-FFF2-40B4-BE49-F238E27FC236}">
                      <a16:creationId xmlns:a16="http://schemas.microsoft.com/office/drawing/2014/main" id="{5034D4B6-CC16-0941-9AD1-429E5B5BB687}"/>
                    </a:ext>
                  </a:extLst>
                </p:cNvPr>
                <p:cNvCxnSpPr>
                  <a:cxnSpLocks/>
                  <a:stCxn id="177" idx="2"/>
                  <a:endCxn id="143" idx="0"/>
                </p:cNvCxnSpPr>
                <p:nvPr/>
              </p:nvCxnSpPr>
              <p:spPr>
                <a:xfrm>
                  <a:off x="1462706" y="5360214"/>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1EAEA70-26FF-5B47-8674-B47A45F6F145}"/>
                    </a:ext>
                  </a:extLst>
                </p:cNvPr>
                <p:cNvCxnSpPr>
                  <a:cxnSpLocks/>
                  <a:stCxn id="142" idx="6"/>
                  <a:endCxn id="165" idx="1"/>
                </p:cNvCxnSpPr>
                <p:nvPr/>
              </p:nvCxnSpPr>
              <p:spPr>
                <a:xfrm>
                  <a:off x="2015119" y="4431175"/>
                  <a:ext cx="268588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95E49AC9-A91C-A944-B5AB-49EC9AE72339}"/>
                    </a:ext>
                  </a:extLst>
                </p:cNvPr>
                <p:cNvCxnSpPr>
                  <a:cxnSpLocks/>
                  <a:stCxn id="165" idx="3"/>
                  <a:endCxn id="157" idx="2"/>
                </p:cNvCxnSpPr>
                <p:nvPr/>
              </p:nvCxnSpPr>
              <p:spPr>
                <a:xfrm flipV="1">
                  <a:off x="4845002" y="4431175"/>
                  <a:ext cx="47720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6A2631F-9F64-8549-8EA5-2C53F60AD823}"/>
                    </a:ext>
                  </a:extLst>
                </p:cNvPr>
                <p:cNvCxnSpPr>
                  <a:cxnSpLocks/>
                  <a:stCxn id="143" idx="6"/>
                  <a:endCxn id="165" idx="2"/>
                </p:cNvCxnSpPr>
                <p:nvPr/>
              </p:nvCxnSpPr>
              <p:spPr>
                <a:xfrm flipV="1">
                  <a:off x="4097087" y="4504644"/>
                  <a:ext cx="675915" cy="1281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D3C5BA61-7F4F-6948-AA36-17D2E569A3D1}"/>
                    </a:ext>
                  </a:extLst>
                </p:cNvPr>
                <p:cNvGrpSpPr/>
                <p:nvPr/>
              </p:nvGrpSpPr>
              <p:grpSpPr>
                <a:xfrm>
                  <a:off x="3167961" y="5102759"/>
                  <a:ext cx="746267" cy="302649"/>
                  <a:chOff x="3231123" y="4635548"/>
                  <a:chExt cx="746267" cy="302649"/>
                </a:xfrm>
              </p:grpSpPr>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82D1546B-D567-EA46-9BD3-5F0AEB1935EF}"/>
                          </a:ext>
                        </a:extLst>
                      </p:cNvPr>
                      <p:cNvSpPr txBox="1"/>
                      <p:nvPr/>
                    </p:nvSpPr>
                    <p:spPr>
                      <a:xfrm>
                        <a:off x="3483922" y="4635548"/>
                        <a:ext cx="493468" cy="2830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3</m:t>
                                  </m:r>
                                </m:sup>
                              </m:sSubSup>
                            </m:oMath>
                          </m:oMathPara>
                        </a14:m>
                        <a:endParaRPr lang="en-GB" dirty="0"/>
                      </a:p>
                    </p:txBody>
                  </p:sp>
                </mc:Choice>
                <mc:Fallback xmlns="">
                  <p:sp>
                    <p:nvSpPr>
                      <p:cNvPr id="16" name="TextBox 15">
                        <a:extLst>
                          <a:ext uri="{FF2B5EF4-FFF2-40B4-BE49-F238E27FC236}">
                            <a16:creationId xmlns:a16="http://schemas.microsoft.com/office/drawing/2014/main" id="{2CC113AD-8B91-C64C-917A-2F073EA281B9}"/>
                          </a:ext>
                        </a:extLst>
                      </p:cNvPr>
                      <p:cNvSpPr txBox="1">
                        <a:spLocks noRot="1" noChangeAspect="1" noMove="1" noResize="1" noEditPoints="1" noAdjustHandles="1" noChangeArrowheads="1" noChangeShapeType="1" noTextEdit="1"/>
                      </p:cNvSpPr>
                      <p:nvPr/>
                    </p:nvSpPr>
                    <p:spPr>
                      <a:xfrm>
                        <a:off x="3483922" y="4635548"/>
                        <a:ext cx="493468" cy="283026"/>
                      </a:xfrm>
                      <a:prstGeom prst="rect">
                        <a:avLst/>
                      </a:prstGeom>
                      <a:blipFill>
                        <a:blip r:embed="rId8"/>
                        <a:stretch>
                          <a:fillRect l="-10000" b="-21739"/>
                        </a:stretch>
                      </a:blipFill>
                    </p:spPr>
                    <p:txBody>
                      <a:bodyPr/>
                      <a:lstStyle/>
                      <a:p>
                        <a:r>
                          <a:rPr lang="en-GB">
                            <a:noFill/>
                          </a:rPr>
                          <a:t> </a:t>
                        </a:r>
                      </a:p>
                    </p:txBody>
                  </p:sp>
                </mc:Fallback>
              </mc:AlternateContent>
              <p:sp>
                <p:nvSpPr>
                  <p:cNvPr id="180" name="Rectangle 179">
                    <a:extLst>
                      <a:ext uri="{FF2B5EF4-FFF2-40B4-BE49-F238E27FC236}">
                        <a16:creationId xmlns:a16="http://schemas.microsoft.com/office/drawing/2014/main" id="{CC6936D5-8E17-C84C-9A7A-C3F860AECD50}"/>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1" name="Rectangle 180">
                    <a:extLst>
                      <a:ext uri="{FF2B5EF4-FFF2-40B4-BE49-F238E27FC236}">
                        <a16:creationId xmlns:a16="http://schemas.microsoft.com/office/drawing/2014/main" id="{3763D041-A20D-C64C-AD59-F6D7201240AD}"/>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2" name="Rectangle 181">
                    <a:extLst>
                      <a:ext uri="{FF2B5EF4-FFF2-40B4-BE49-F238E27FC236}">
                        <a16:creationId xmlns:a16="http://schemas.microsoft.com/office/drawing/2014/main" id="{5DD6D8E3-5554-9B40-92CD-FC51C01C5FDB}"/>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9" name="Group 148">
                  <a:extLst>
                    <a:ext uri="{FF2B5EF4-FFF2-40B4-BE49-F238E27FC236}">
                      <a16:creationId xmlns:a16="http://schemas.microsoft.com/office/drawing/2014/main" id="{E16039C7-5BC9-E743-9968-619C8AEC01C1}"/>
                    </a:ext>
                  </a:extLst>
                </p:cNvPr>
                <p:cNvGrpSpPr/>
                <p:nvPr/>
              </p:nvGrpSpPr>
              <p:grpSpPr>
                <a:xfrm>
                  <a:off x="1347799" y="5105753"/>
                  <a:ext cx="719463" cy="298747"/>
                  <a:chOff x="1006826" y="4638542"/>
                  <a:chExt cx="719463" cy="298747"/>
                </a:xfrm>
              </p:grpSpPr>
              <mc:AlternateContent xmlns:mc="http://schemas.openxmlformats.org/markup-compatibility/2006" xmlns:a14="http://schemas.microsoft.com/office/drawing/2010/main">
                <mc:Choice Requires="a14">
                  <p:sp>
                    <p:nvSpPr>
                      <p:cNvPr id="175" name="TextBox 174">
                        <a:extLst>
                          <a:ext uri="{FF2B5EF4-FFF2-40B4-BE49-F238E27FC236}">
                            <a16:creationId xmlns:a16="http://schemas.microsoft.com/office/drawing/2014/main" id="{F002B4AB-DAC3-FA43-A74B-5A612E0B8EE1}"/>
                          </a:ext>
                        </a:extLst>
                      </p:cNvPr>
                      <p:cNvSpPr txBox="1"/>
                      <p:nvPr/>
                    </p:nvSpPr>
                    <p:spPr>
                      <a:xfrm>
                        <a:off x="1232821" y="4638542"/>
                        <a:ext cx="493468" cy="2816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2</m:t>
                                  </m:r>
                                </m:sup>
                              </m:sSubSup>
                            </m:oMath>
                          </m:oMathPara>
                        </a14:m>
                        <a:endParaRPr lang="en-GB" dirty="0"/>
                      </a:p>
                    </p:txBody>
                  </p:sp>
                </mc:Choice>
                <mc:Fallback xmlns="">
                  <p:sp>
                    <p:nvSpPr>
                      <p:cNvPr id="10" name="TextBox 9">
                        <a:extLst>
                          <a:ext uri="{FF2B5EF4-FFF2-40B4-BE49-F238E27FC236}">
                            <a16:creationId xmlns:a16="http://schemas.microsoft.com/office/drawing/2014/main" id="{60A77D58-7593-2F4D-8AC6-F1AAA0D57098}"/>
                          </a:ext>
                        </a:extLst>
                      </p:cNvPr>
                      <p:cNvSpPr txBox="1">
                        <a:spLocks noRot="1" noChangeAspect="1" noMove="1" noResize="1" noEditPoints="1" noAdjustHandles="1" noChangeArrowheads="1" noChangeShapeType="1" noTextEdit="1"/>
                      </p:cNvSpPr>
                      <p:nvPr/>
                    </p:nvSpPr>
                    <p:spPr>
                      <a:xfrm>
                        <a:off x="1232821" y="4638542"/>
                        <a:ext cx="493468" cy="281616"/>
                      </a:xfrm>
                      <a:prstGeom prst="rect">
                        <a:avLst/>
                      </a:prstGeom>
                      <a:blipFill>
                        <a:blip r:embed="rId9"/>
                        <a:stretch>
                          <a:fillRect l="-10000" r="-2500" b="-21739"/>
                        </a:stretch>
                      </a:blipFill>
                    </p:spPr>
                    <p:txBody>
                      <a:bodyPr/>
                      <a:lstStyle/>
                      <a:p>
                        <a:r>
                          <a:rPr lang="en-GB">
                            <a:noFill/>
                          </a:rPr>
                          <a:t> </a:t>
                        </a:r>
                      </a:p>
                    </p:txBody>
                  </p:sp>
                </mc:Fallback>
              </mc:AlternateContent>
              <p:sp>
                <p:nvSpPr>
                  <p:cNvPr id="176" name="Rectangle 175">
                    <a:extLst>
                      <a:ext uri="{FF2B5EF4-FFF2-40B4-BE49-F238E27FC236}">
                        <a16:creationId xmlns:a16="http://schemas.microsoft.com/office/drawing/2014/main" id="{5D55F833-E2CF-264C-A307-1BA9D49B30A1}"/>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23AD6229-B5F1-9147-B969-F414F99079D7}"/>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F3350318-66AA-B746-AEA7-BCE405EF1EED}"/>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DBB6AFBF-58EF-EE49-8822-35F74CEA6F9E}"/>
                        </a:ext>
                      </a:extLst>
                    </p:cNvPr>
                    <p:cNvSpPr txBox="1"/>
                    <p:nvPr/>
                  </p:nvSpPr>
                  <p:spPr>
                    <a:xfrm>
                      <a:off x="4926886" y="5599411"/>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sub>
                            </m:sSub>
                          </m:oMath>
                        </m:oMathPara>
                      </a14:m>
                      <a:endParaRPr lang="en-GB" baseline="-25000" dirty="0"/>
                    </a:p>
                  </p:txBody>
                </p:sp>
              </mc:Choice>
              <mc:Fallback xmlns="">
                <p:sp>
                  <p:nvSpPr>
                    <p:cNvPr id="209" name="TextBox 208">
                      <a:extLst>
                        <a:ext uri="{FF2B5EF4-FFF2-40B4-BE49-F238E27FC236}">
                          <a16:creationId xmlns:a16="http://schemas.microsoft.com/office/drawing/2014/main" id="{38B4DAA1-0CD1-8744-A618-E1EF5BC59250}"/>
                        </a:ext>
                      </a:extLst>
                    </p:cNvPr>
                    <p:cNvSpPr txBox="1">
                      <a:spLocks noRot="1" noChangeAspect="1" noMove="1" noResize="1" noEditPoints="1" noAdjustHandles="1" noChangeArrowheads="1" noChangeShapeType="1" noTextEdit="1"/>
                    </p:cNvSpPr>
                    <p:nvPr/>
                  </p:nvSpPr>
                  <p:spPr>
                    <a:xfrm>
                      <a:off x="4926886" y="5599411"/>
                      <a:ext cx="1898399" cy="396000"/>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151" name="Straight Connector 150">
                  <a:extLst>
                    <a:ext uri="{FF2B5EF4-FFF2-40B4-BE49-F238E27FC236}">
                      <a16:creationId xmlns:a16="http://schemas.microsoft.com/office/drawing/2014/main" id="{EF136A95-06CF-9D44-84C9-DE015C769B11}"/>
                    </a:ext>
                  </a:extLst>
                </p:cNvPr>
                <p:cNvCxnSpPr>
                  <a:cxnSpLocks/>
                  <a:stCxn id="150" idx="0"/>
                  <a:endCxn id="169" idx="2"/>
                </p:cNvCxnSpPr>
                <p:nvPr/>
              </p:nvCxnSpPr>
              <p:spPr>
                <a:xfrm flipV="1">
                  <a:off x="5876086" y="5360214"/>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EBE2957-E8D3-2942-9B2C-247E7F0B21BB}"/>
                    </a:ext>
                  </a:extLst>
                </p:cNvPr>
                <p:cNvCxnSpPr>
                  <a:cxnSpLocks/>
                  <a:stCxn id="169" idx="0"/>
                  <a:endCxn id="157" idx="4"/>
                </p:cNvCxnSpPr>
                <p:nvPr/>
              </p:nvCxnSpPr>
              <p:spPr>
                <a:xfrm flipH="1" flipV="1">
                  <a:off x="5876085" y="4629175"/>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DE5FA6F1-C7E9-504B-97A3-5C2A3D8F8EC0}"/>
                    </a:ext>
                  </a:extLst>
                </p:cNvPr>
                <p:cNvCxnSpPr>
                  <a:cxnSpLocks/>
                  <a:stCxn id="157" idx="4"/>
                  <a:endCxn id="173" idx="0"/>
                </p:cNvCxnSpPr>
                <p:nvPr/>
              </p:nvCxnSpPr>
              <p:spPr>
                <a:xfrm>
                  <a:off x="5876085" y="4629175"/>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CE8073E-77A7-1344-B898-B028296B2A2C}"/>
                    </a:ext>
                  </a:extLst>
                </p:cNvPr>
                <p:cNvCxnSpPr>
                  <a:cxnSpLocks/>
                  <a:stCxn id="158" idx="0"/>
                  <a:endCxn id="173" idx="2"/>
                </p:cNvCxnSpPr>
                <p:nvPr/>
              </p:nvCxnSpPr>
              <p:spPr>
                <a:xfrm flipV="1">
                  <a:off x="7694004" y="5358415"/>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1650B8FE-6D4E-F544-B457-0805560D5FBD}"/>
                    </a:ext>
                  </a:extLst>
                </p:cNvPr>
                <p:cNvCxnSpPr>
                  <a:cxnSpLocks/>
                  <a:stCxn id="173" idx="0"/>
                  <a:endCxn id="156" idx="4"/>
                </p:cNvCxnSpPr>
                <p:nvPr/>
              </p:nvCxnSpPr>
              <p:spPr>
                <a:xfrm flipH="1" flipV="1">
                  <a:off x="7692979" y="4925950"/>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5D6B9620-D9CA-9A4F-9427-7ACAF88C2085}"/>
                        </a:ext>
                      </a:extLst>
                    </p:cNvPr>
                    <p:cNvSpPr txBox="1"/>
                    <p:nvPr/>
                  </p:nvSpPr>
                  <p:spPr>
                    <a:xfrm>
                      <a:off x="6612979" y="4529950"/>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i="1">
                                    <a:latin typeface="Cambria Math" panose="02040503050406030204" pitchFamily="18" charset="0"/>
                                  </a:rPr>
                                  <m:t>𝑡</m:t>
                                </m:r>
                              </m:sub>
                            </m:sSub>
                          </m:oMath>
                        </m:oMathPara>
                      </a14:m>
                      <a:endParaRPr lang="en-GB" dirty="0"/>
                    </a:p>
                  </p:txBody>
                </p:sp>
              </mc:Choice>
              <mc:Fallback xmlns="">
                <p:sp>
                  <p:nvSpPr>
                    <p:cNvPr id="215" name="TextBox 214">
                      <a:extLst>
                        <a:ext uri="{FF2B5EF4-FFF2-40B4-BE49-F238E27FC236}">
                          <a16:creationId xmlns:a16="http://schemas.microsoft.com/office/drawing/2014/main" id="{93E1CCB5-6138-1740-ADB6-4951C888EFAA}"/>
                        </a:ext>
                      </a:extLst>
                    </p:cNvPr>
                    <p:cNvSpPr txBox="1">
                      <a:spLocks noRot="1" noChangeAspect="1" noMove="1" noResize="1" noEditPoints="1" noAdjustHandles="1" noChangeArrowheads="1" noChangeShapeType="1" noTextEdit="1"/>
                    </p:cNvSpPr>
                    <p:nvPr/>
                  </p:nvSpPr>
                  <p:spPr>
                    <a:xfrm>
                      <a:off x="6612979" y="4529950"/>
                      <a:ext cx="2160000" cy="396000"/>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7" name="TextBox 156">
                      <a:extLst>
                        <a:ext uri="{FF2B5EF4-FFF2-40B4-BE49-F238E27FC236}">
                          <a16:creationId xmlns:a16="http://schemas.microsoft.com/office/drawing/2014/main" id="{0ED8D7E0-EC97-254B-BB29-FE10FE1850C8}"/>
                        </a:ext>
                      </a:extLst>
                    </p:cNvPr>
                    <p:cNvSpPr txBox="1"/>
                    <p:nvPr/>
                  </p:nvSpPr>
                  <p:spPr>
                    <a:xfrm>
                      <a:off x="5322205" y="4233175"/>
                      <a:ext cx="1107760" cy="396000"/>
                    </a:xfrm>
                    <a:prstGeom prst="ellipse">
                      <a:avLst/>
                    </a:prstGeom>
                    <a:solidFill>
                      <a:schemeClr val="bg2"/>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𝑬𝒑𝒊𝒅</m:t>
                                </m:r>
                              </m:e>
                              <m:sub>
                                <m:r>
                                  <a:rPr lang="de-DE" b="1" i="1">
                                    <a:latin typeface="Cambria Math" panose="02040503050406030204" pitchFamily="18" charset="0"/>
                                  </a:rPr>
                                  <m:t>𝒕</m:t>
                                </m:r>
                              </m:sub>
                            </m:sSub>
                          </m:oMath>
                        </m:oMathPara>
                      </a14:m>
                      <a:endParaRPr lang="en-GB" b="1" dirty="0"/>
                    </a:p>
                  </p:txBody>
                </p:sp>
              </mc:Choice>
              <mc:Fallback xmlns="">
                <p:sp>
                  <p:nvSpPr>
                    <p:cNvPr id="157" name="TextBox 156">
                      <a:extLst>
                        <a:ext uri="{FF2B5EF4-FFF2-40B4-BE49-F238E27FC236}">
                          <a16:creationId xmlns:a16="http://schemas.microsoft.com/office/drawing/2014/main" id="{0ED8D7E0-EC97-254B-BB29-FE10FE1850C8}"/>
                        </a:ext>
                      </a:extLst>
                    </p:cNvPr>
                    <p:cNvSpPr txBox="1">
                      <a:spLocks noRot="1" noChangeAspect="1" noMove="1" noResize="1" noEditPoints="1" noAdjustHandles="1" noChangeArrowheads="1" noChangeShapeType="1" noTextEdit="1"/>
                    </p:cNvSpPr>
                    <p:nvPr/>
                  </p:nvSpPr>
                  <p:spPr>
                    <a:xfrm>
                      <a:off x="5322205" y="4233175"/>
                      <a:ext cx="1107760" cy="396000"/>
                    </a:xfrm>
                    <a:prstGeom prst="ellipse">
                      <a:avLst/>
                    </a:prstGeom>
                    <a:blipFill>
                      <a:blip r:embed="rId12"/>
                      <a:stretch>
                        <a:fillRect b="-5882"/>
                      </a:stretch>
                    </a:blipFill>
                    <a:ln w="1905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TextBox 157">
                      <a:extLst>
                        <a:ext uri="{FF2B5EF4-FFF2-40B4-BE49-F238E27FC236}">
                          <a16:creationId xmlns:a16="http://schemas.microsoft.com/office/drawing/2014/main" id="{5F99AFC8-D1E4-FC45-BFE5-AF6FA7FCFE5E}"/>
                        </a:ext>
                      </a:extLst>
                    </p:cNvPr>
                    <p:cNvSpPr txBox="1"/>
                    <p:nvPr/>
                  </p:nvSpPr>
                  <p:spPr>
                    <a:xfrm>
                      <a:off x="6876075" y="5595365"/>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sub>
                            </m:sSub>
                          </m:oMath>
                        </m:oMathPara>
                      </a14:m>
                      <a:endParaRPr lang="en-GB" baseline="-25000" dirty="0"/>
                    </a:p>
                  </p:txBody>
                </p:sp>
              </mc:Choice>
              <mc:Fallback xmlns="">
                <p:sp>
                  <p:nvSpPr>
                    <p:cNvPr id="158" name="TextBox 157">
                      <a:extLst>
                        <a:ext uri="{FF2B5EF4-FFF2-40B4-BE49-F238E27FC236}">
                          <a16:creationId xmlns:a16="http://schemas.microsoft.com/office/drawing/2014/main" id="{5F99AFC8-D1E4-FC45-BFE5-AF6FA7FCFE5E}"/>
                        </a:ext>
                      </a:extLst>
                    </p:cNvPr>
                    <p:cNvSpPr txBox="1">
                      <a:spLocks noRot="1" noChangeAspect="1" noMove="1" noResize="1" noEditPoints="1" noAdjustHandles="1" noChangeArrowheads="1" noChangeShapeType="1" noTextEdit="1"/>
                    </p:cNvSpPr>
                    <p:nvPr/>
                  </p:nvSpPr>
                  <p:spPr>
                    <a:xfrm>
                      <a:off x="6876075" y="5595365"/>
                      <a:ext cx="1635858" cy="380587"/>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159" name="Straight Connector 158">
                  <a:extLst>
                    <a:ext uri="{FF2B5EF4-FFF2-40B4-BE49-F238E27FC236}">
                      <a16:creationId xmlns:a16="http://schemas.microsoft.com/office/drawing/2014/main" id="{5EE75501-B8F5-0C4B-BCBB-32DE52612EB8}"/>
                    </a:ext>
                  </a:extLst>
                </p:cNvPr>
                <p:cNvCxnSpPr>
                  <a:cxnSpLocks/>
                  <a:stCxn id="169" idx="2"/>
                  <a:endCxn id="158" idx="0"/>
                </p:cNvCxnSpPr>
                <p:nvPr/>
              </p:nvCxnSpPr>
              <p:spPr>
                <a:xfrm>
                  <a:off x="5877552" y="5360214"/>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id="{811D9F70-D3A1-184B-9D22-E56B17883D81}"/>
                    </a:ext>
                  </a:extLst>
                </p:cNvPr>
                <p:cNvGrpSpPr/>
                <p:nvPr/>
              </p:nvGrpSpPr>
              <p:grpSpPr>
                <a:xfrm>
                  <a:off x="7582807" y="5109656"/>
                  <a:ext cx="565398" cy="295752"/>
                  <a:chOff x="3231123" y="4642445"/>
                  <a:chExt cx="565398" cy="295752"/>
                </a:xfrm>
              </p:grpSpPr>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2084813C-58AF-F147-B0C3-36DBBDA44E00}"/>
                          </a:ext>
                        </a:extLst>
                      </p:cNvPr>
                      <p:cNvSpPr txBox="1"/>
                      <p:nvPr/>
                    </p:nvSpPr>
                    <p:spPr>
                      <a:xfrm>
                        <a:off x="3491245" y="4642445"/>
                        <a:ext cx="305276"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3</m:t>
                                  </m:r>
                                </m:sup>
                              </m:sSubSup>
                            </m:oMath>
                          </m:oMathPara>
                        </a14:m>
                        <a:endParaRPr lang="en-GB" dirty="0"/>
                      </a:p>
                    </p:txBody>
                  </p:sp>
                </mc:Choice>
                <mc:Fallback xmlns="">
                  <p:sp>
                    <p:nvSpPr>
                      <p:cNvPr id="220" name="TextBox 219">
                        <a:extLst>
                          <a:ext uri="{FF2B5EF4-FFF2-40B4-BE49-F238E27FC236}">
                            <a16:creationId xmlns:a16="http://schemas.microsoft.com/office/drawing/2014/main" id="{C609F08B-6A1B-A041-AED5-4DE1DD2BB3FF}"/>
                          </a:ext>
                        </a:extLst>
                      </p:cNvPr>
                      <p:cNvSpPr txBox="1">
                        <a:spLocks noRot="1" noChangeAspect="1" noMove="1" noResize="1" noEditPoints="1" noAdjustHandles="1" noChangeArrowheads="1" noChangeShapeType="1" noTextEdit="1"/>
                      </p:cNvSpPr>
                      <p:nvPr/>
                    </p:nvSpPr>
                    <p:spPr>
                      <a:xfrm>
                        <a:off x="3491245" y="4642445"/>
                        <a:ext cx="305276" cy="280205"/>
                      </a:xfrm>
                      <a:prstGeom prst="rect">
                        <a:avLst/>
                      </a:prstGeom>
                      <a:blipFill>
                        <a:blip r:embed="rId14"/>
                        <a:stretch>
                          <a:fillRect l="-16000" r="-4000" b="-20833"/>
                        </a:stretch>
                      </a:blipFill>
                    </p:spPr>
                    <p:txBody>
                      <a:bodyPr/>
                      <a:lstStyle/>
                      <a:p>
                        <a:r>
                          <a:rPr lang="en-GB">
                            <a:noFill/>
                          </a:rPr>
                          <a:t> </a:t>
                        </a:r>
                      </a:p>
                    </p:txBody>
                  </p:sp>
                </mc:Fallback>
              </mc:AlternateContent>
              <p:sp>
                <p:nvSpPr>
                  <p:cNvPr id="172" name="Rectangle 171">
                    <a:extLst>
                      <a:ext uri="{FF2B5EF4-FFF2-40B4-BE49-F238E27FC236}">
                        <a16:creationId xmlns:a16="http://schemas.microsoft.com/office/drawing/2014/main" id="{130B0210-345C-4149-879C-2E3E6795D721}"/>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3" name="Rectangle 172">
                    <a:extLst>
                      <a:ext uri="{FF2B5EF4-FFF2-40B4-BE49-F238E27FC236}">
                        <a16:creationId xmlns:a16="http://schemas.microsoft.com/office/drawing/2014/main" id="{7B49F8A5-FDA7-5E48-ABA1-6DA8EAFEEF4E}"/>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4" name="Rectangle 173">
                    <a:extLst>
                      <a:ext uri="{FF2B5EF4-FFF2-40B4-BE49-F238E27FC236}">
                        <a16:creationId xmlns:a16="http://schemas.microsoft.com/office/drawing/2014/main" id="{2D1E89B6-795E-0F46-811E-1E50FC1A2F56}"/>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61" name="Group 160">
                  <a:extLst>
                    <a:ext uri="{FF2B5EF4-FFF2-40B4-BE49-F238E27FC236}">
                      <a16:creationId xmlns:a16="http://schemas.microsoft.com/office/drawing/2014/main" id="{3B50A1EF-634D-1447-BC69-DCCEEDEFA857}"/>
                    </a:ext>
                  </a:extLst>
                </p:cNvPr>
                <p:cNvGrpSpPr/>
                <p:nvPr/>
              </p:nvGrpSpPr>
              <p:grpSpPr>
                <a:xfrm>
                  <a:off x="5762645" y="5105753"/>
                  <a:ext cx="531271" cy="298747"/>
                  <a:chOff x="1006826" y="4638542"/>
                  <a:chExt cx="531271" cy="298747"/>
                </a:xfrm>
              </p:grpSpPr>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0A34F6EF-97FE-3641-855D-D37C02AE6F1F}"/>
                          </a:ext>
                        </a:extLst>
                      </p:cNvPr>
                      <p:cNvSpPr txBox="1"/>
                      <p:nvPr/>
                    </p:nvSpPr>
                    <p:spPr>
                      <a:xfrm>
                        <a:off x="1232821" y="4638542"/>
                        <a:ext cx="305276" cy="278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2</m:t>
                                  </m:r>
                                </m:sup>
                              </m:sSubSup>
                            </m:oMath>
                          </m:oMathPara>
                        </a14:m>
                        <a:endParaRPr lang="en-GB" dirty="0"/>
                      </a:p>
                    </p:txBody>
                  </p:sp>
                </mc:Choice>
                <mc:Fallback xmlns="">
                  <p:sp>
                    <p:nvSpPr>
                      <p:cNvPr id="225" name="TextBox 224">
                        <a:extLst>
                          <a:ext uri="{FF2B5EF4-FFF2-40B4-BE49-F238E27FC236}">
                            <a16:creationId xmlns:a16="http://schemas.microsoft.com/office/drawing/2014/main" id="{A0839262-0AB7-FA42-B8EC-26699ABD291D}"/>
                          </a:ext>
                        </a:extLst>
                      </p:cNvPr>
                      <p:cNvSpPr txBox="1">
                        <a:spLocks noRot="1" noChangeAspect="1" noMove="1" noResize="1" noEditPoints="1" noAdjustHandles="1" noChangeArrowheads="1" noChangeShapeType="1" noTextEdit="1"/>
                      </p:cNvSpPr>
                      <p:nvPr/>
                    </p:nvSpPr>
                    <p:spPr>
                      <a:xfrm>
                        <a:off x="1232821" y="4638542"/>
                        <a:ext cx="305276" cy="278794"/>
                      </a:xfrm>
                      <a:prstGeom prst="rect">
                        <a:avLst/>
                      </a:prstGeom>
                      <a:blipFill>
                        <a:blip r:embed="rId15"/>
                        <a:stretch>
                          <a:fillRect l="-16000" r="-4000" b="-21739"/>
                        </a:stretch>
                      </a:blipFill>
                    </p:spPr>
                    <p:txBody>
                      <a:bodyPr/>
                      <a:lstStyle/>
                      <a:p>
                        <a:r>
                          <a:rPr lang="en-GB">
                            <a:noFill/>
                          </a:rPr>
                          <a:t> </a:t>
                        </a:r>
                      </a:p>
                    </p:txBody>
                  </p:sp>
                </mc:Fallback>
              </mc:AlternateContent>
              <p:sp>
                <p:nvSpPr>
                  <p:cNvPr id="168" name="Rectangle 167">
                    <a:extLst>
                      <a:ext uri="{FF2B5EF4-FFF2-40B4-BE49-F238E27FC236}">
                        <a16:creationId xmlns:a16="http://schemas.microsoft.com/office/drawing/2014/main" id="{D9F58F83-A82E-5749-828E-21CA8221AAE7}"/>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CEBBE603-BFC7-0A40-9D85-A2F234E53DA0}"/>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BD4DECA7-FECB-5B47-AEFE-EEF048504331}"/>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2" name="Group 161">
                  <a:extLst>
                    <a:ext uri="{FF2B5EF4-FFF2-40B4-BE49-F238E27FC236}">
                      <a16:creationId xmlns:a16="http://schemas.microsoft.com/office/drawing/2014/main" id="{D22AEB6A-D71C-DB4C-ACC4-8C26AA19A27E}"/>
                    </a:ext>
                  </a:extLst>
                </p:cNvPr>
                <p:cNvGrpSpPr/>
                <p:nvPr/>
              </p:nvGrpSpPr>
              <p:grpSpPr>
                <a:xfrm>
                  <a:off x="4651584" y="4011645"/>
                  <a:ext cx="328551" cy="529611"/>
                  <a:chOff x="4651584" y="4011645"/>
                  <a:chExt cx="328551" cy="529611"/>
                </a:xfrm>
              </p:grpSpPr>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E3406E3C-2E80-1E48-A734-0162F8E78161}"/>
                          </a:ext>
                        </a:extLst>
                      </p:cNvPr>
                      <p:cNvSpPr txBox="1"/>
                      <p:nvPr/>
                    </p:nvSpPr>
                    <p:spPr>
                      <a:xfrm>
                        <a:off x="4651584" y="4011645"/>
                        <a:ext cx="328551" cy="2819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1" i="1" smtClean="0">
                                      <a:latin typeface="Cambria Math" panose="02040503050406030204" pitchFamily="18" charset="0"/>
                                    </a:rPr>
                                  </m:ctrlPr>
                                </m:sSupPr>
                                <m:e>
                                  <m:r>
                                    <a:rPr lang="de-DE" b="1" i="1" smtClean="0">
                                      <a:latin typeface="Cambria Math" panose="02040503050406030204" pitchFamily="18" charset="0"/>
                                    </a:rPr>
                                    <m:t>𝒈</m:t>
                                  </m:r>
                                </m:e>
                                <m:sup>
                                  <m:r>
                                    <a:rPr lang="de-DE" b="1" i="1" smtClean="0">
                                      <a:latin typeface="Cambria Math" panose="02040503050406030204" pitchFamily="18" charset="0"/>
                                    </a:rPr>
                                    <m:t>𝑬</m:t>
                                  </m:r>
                                </m:sup>
                              </m:sSup>
                            </m:oMath>
                          </m:oMathPara>
                        </a14:m>
                        <a:endParaRPr lang="en-GB" b="1" dirty="0"/>
                      </a:p>
                    </p:txBody>
                  </p:sp>
                </mc:Choice>
                <mc:Fallback xmlns="">
                  <p:sp>
                    <p:nvSpPr>
                      <p:cNvPr id="163" name="TextBox 162">
                        <a:extLst>
                          <a:ext uri="{FF2B5EF4-FFF2-40B4-BE49-F238E27FC236}">
                            <a16:creationId xmlns:a16="http://schemas.microsoft.com/office/drawing/2014/main" id="{E3406E3C-2E80-1E48-A734-0162F8E78161}"/>
                          </a:ext>
                        </a:extLst>
                      </p:cNvPr>
                      <p:cNvSpPr txBox="1">
                        <a:spLocks noRot="1" noChangeAspect="1" noMove="1" noResize="1" noEditPoints="1" noAdjustHandles="1" noChangeArrowheads="1" noChangeShapeType="1" noTextEdit="1"/>
                      </p:cNvSpPr>
                      <p:nvPr/>
                    </p:nvSpPr>
                    <p:spPr>
                      <a:xfrm>
                        <a:off x="4651584" y="4011645"/>
                        <a:ext cx="328551" cy="281937"/>
                      </a:xfrm>
                      <a:prstGeom prst="rect">
                        <a:avLst/>
                      </a:prstGeom>
                      <a:blipFill>
                        <a:blip r:embed="rId16"/>
                        <a:stretch>
                          <a:fillRect l="-14815" t="-4348" r="-3704" b="-21739"/>
                        </a:stretch>
                      </a:blipFill>
                    </p:spPr>
                    <p:txBody>
                      <a:bodyPr/>
                      <a:lstStyle/>
                      <a:p>
                        <a:r>
                          <a:rPr lang="en-GB">
                            <a:noFill/>
                          </a:rPr>
                          <a:t> </a:t>
                        </a:r>
                      </a:p>
                    </p:txBody>
                  </p:sp>
                </mc:Fallback>
              </mc:AlternateContent>
              <p:sp>
                <p:nvSpPr>
                  <p:cNvPr id="164" name="Rectangle 163">
                    <a:extLst>
                      <a:ext uri="{FF2B5EF4-FFF2-40B4-BE49-F238E27FC236}">
                        <a16:creationId xmlns:a16="http://schemas.microsoft.com/office/drawing/2014/main" id="{48296071-6A33-6C4A-842D-233257EDD459}"/>
                      </a:ext>
                    </a:extLst>
                  </p:cNvPr>
                  <p:cNvSpPr/>
                  <p:nvPr/>
                </p:nvSpPr>
                <p:spPr>
                  <a:xfrm>
                    <a:off x="4659101" y="4325256"/>
                    <a:ext cx="144000" cy="144000"/>
                  </a:xfrm>
                  <a:prstGeom prst="rect">
                    <a:avLst/>
                  </a:prstGeom>
                  <a:solidFill>
                    <a:schemeClr val="tx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D89C6FA9-6735-8246-9DB4-1012F010A197}"/>
                      </a:ext>
                    </a:extLst>
                  </p:cNvPr>
                  <p:cNvSpPr/>
                  <p:nvPr/>
                </p:nvSpPr>
                <p:spPr>
                  <a:xfrm>
                    <a:off x="4701002" y="4360644"/>
                    <a:ext cx="144000" cy="144000"/>
                  </a:xfrm>
                  <a:prstGeom prst="rect">
                    <a:avLst/>
                  </a:prstGeom>
                  <a:solidFill>
                    <a:schemeClr val="tx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C1C8EE1A-41EA-E445-A8B2-66F2F4E74BA2}"/>
                      </a:ext>
                    </a:extLst>
                  </p:cNvPr>
                  <p:cNvSpPr/>
                  <p:nvPr/>
                </p:nvSpPr>
                <p:spPr>
                  <a:xfrm>
                    <a:off x="4736051" y="4397256"/>
                    <a:ext cx="144000" cy="144000"/>
                  </a:xfrm>
                  <a:prstGeom prst="rect">
                    <a:avLst/>
                  </a:prstGeom>
                  <a:solidFill>
                    <a:schemeClr val="tx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sp>
        <p:nvSpPr>
          <p:cNvPr id="59" name="TextBox 58">
            <a:extLst>
              <a:ext uri="{FF2B5EF4-FFF2-40B4-BE49-F238E27FC236}">
                <a16:creationId xmlns:a16="http://schemas.microsoft.com/office/drawing/2014/main" id="{714D4A4A-BCA2-E84A-B0DF-28DF5F03C7F0}"/>
              </a:ext>
            </a:extLst>
          </p:cNvPr>
          <p:cNvSpPr txBox="1"/>
          <p:nvPr/>
        </p:nvSpPr>
        <p:spPr>
          <a:xfrm>
            <a:off x="5108943" y="6184028"/>
            <a:ext cx="3381496" cy="553998"/>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Dynamic Junction Tree Algorithm. In </a:t>
            </a:r>
            <a:r>
              <a:rPr lang="en-GB" sz="1000" i="1" dirty="0">
                <a:solidFill>
                  <a:schemeClr val="accent3"/>
                </a:solidFill>
              </a:rPr>
              <a:t>ICCS-18 Proceedings of the International Conference on Conceptual Structures</a:t>
            </a:r>
            <a:r>
              <a:rPr lang="en-GB" sz="1000" dirty="0">
                <a:solidFill>
                  <a:schemeClr val="accent3"/>
                </a:solidFill>
              </a:rPr>
              <a:t>, 2018.</a:t>
            </a:r>
          </a:p>
        </p:txBody>
      </p:sp>
    </p:spTree>
    <p:extLst>
      <p:ext uri="{BB962C8B-B14F-4D97-AF65-F5344CB8AC3E}">
        <p14:creationId xmlns:p14="http://schemas.microsoft.com/office/powerpoint/2010/main" val="2597479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lstStyle/>
          <a:p>
            <a:r>
              <a:rPr lang="en-GB" dirty="0"/>
              <a:t>PDM: Interfaces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39C8A8-2A43-EA43-8E15-36558C75DA13}"/>
                  </a:ext>
                </a:extLst>
              </p:cNvPr>
              <p:cNvSpPr>
                <a:spLocks noGrp="1"/>
              </p:cNvSpPr>
              <p:nvPr>
                <p:ph idx="1"/>
              </p:nvPr>
            </p:nvSpPr>
            <p:spPr>
              <a:xfrm>
                <a:off x="628650" y="1158241"/>
                <a:ext cx="7886700" cy="3014404"/>
              </a:xfrm>
            </p:spPr>
            <p:txBody>
              <a:bodyPr>
                <a:normAutofit fontScale="92500" lnSpcReduction="20000"/>
              </a:bodyPr>
              <a:lstStyle/>
              <a:p>
                <a:r>
                  <a:rPr lang="en-GB" dirty="0"/>
                  <a:t>PRVs with index </a:t>
                </a:r>
                <a14:m>
                  <m:oMath xmlns:m="http://schemas.openxmlformats.org/officeDocument/2006/math">
                    <m:r>
                      <a:rPr lang="en-GB" i="1" smtClean="0">
                        <a:latin typeface="Cambria Math" panose="02040503050406030204" pitchFamily="18" charset="0"/>
                      </a:rPr>
                      <m:t>𝑡</m:t>
                    </m:r>
                    <m:r>
                      <a:rPr lang="en-GB" b="0" i="1" smtClean="0">
                        <a:latin typeface="Cambria Math" panose="02040503050406030204" pitchFamily="18" charset="0"/>
                      </a:rPr>
                      <m:t>−1</m:t>
                    </m:r>
                  </m:oMath>
                </a14:m>
                <a:r>
                  <a:rPr lang="en-GB" dirty="0"/>
                  <a:t> in transition parfactors</a:t>
                </a:r>
              </a:p>
              <a:p>
                <a:pPr lvl="1"/>
                <a:r>
                  <a:rPr lang="en-GB" dirty="0"/>
                  <a:t>Called </a:t>
                </a:r>
                <a:r>
                  <a:rPr lang="en-GB" i="1" dirty="0"/>
                  <a:t>forward</a:t>
                </a:r>
                <a:r>
                  <a:rPr lang="en-GB" dirty="0"/>
                  <a:t> interface (separate </a:t>
                </a:r>
                <a14:m>
                  <m:oMath xmlns:m="http://schemas.openxmlformats.org/officeDocument/2006/math">
                    <m:r>
                      <a:rPr lang="en-GB" i="1">
                        <a:latin typeface="Cambria Math" panose="02040503050406030204" pitchFamily="18" charset="0"/>
                      </a:rPr>
                      <m:t>𝑡</m:t>
                    </m:r>
                    <m:r>
                      <a:rPr lang="en-GB" i="1">
                        <a:latin typeface="Cambria Math" panose="02040503050406030204" pitchFamily="18" charset="0"/>
                      </a:rPr>
                      <m:t>−1</m:t>
                    </m:r>
                  </m:oMath>
                </a14:m>
                <a:r>
                  <a:rPr lang="en-GB" dirty="0"/>
                  <a:t> from next slice </a:t>
                </a:r>
                <a14:m>
                  <m:oMath xmlns:m="http://schemas.openxmlformats.org/officeDocument/2006/math">
                    <m:r>
                      <a:rPr lang="en-GB" i="1">
                        <a:latin typeface="Cambria Math" panose="02040503050406030204" pitchFamily="18" charset="0"/>
                      </a:rPr>
                      <m:t>𝑡</m:t>
                    </m:r>
                  </m:oMath>
                </a14:m>
                <a:r>
                  <a:rPr lang="en-GB" dirty="0"/>
                  <a:t>) but works in both directions</a:t>
                </a:r>
              </a:p>
              <a:p>
                <a:pPr lvl="2"/>
                <a:r>
                  <a:rPr lang="en-GB" dirty="0"/>
                  <a:t>As each slice is a copy of the previous one, if the interface separates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𝐺</m:t>
                        </m:r>
                      </m:e>
                      <m:sub>
                        <m:r>
                          <a:rPr lang="en-GB" b="0" i="1" smtClean="0">
                            <a:latin typeface="Cambria Math" panose="02040503050406030204" pitchFamily="18" charset="0"/>
                          </a:rPr>
                          <m:t>𝑡</m:t>
                        </m:r>
                      </m:sub>
                    </m:sSub>
                  </m:oMath>
                </a14:m>
                <a:r>
                  <a:rPr lang="en-GB" dirty="0"/>
                  <a:t> from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𝑡</m:t>
                        </m:r>
                        <m:r>
                          <a:rPr lang="en-GB" i="1">
                            <a:latin typeface="Cambria Math" panose="02040503050406030204" pitchFamily="18" charset="0"/>
                          </a:rPr>
                          <m:t>−1</m:t>
                        </m:r>
                      </m:sub>
                    </m:sSub>
                  </m:oMath>
                </a14:m>
                <a:r>
                  <a:rPr lang="en-GB" dirty="0"/>
                  <a:t>, it also separates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𝑡</m:t>
                        </m:r>
                        <m:r>
                          <a:rPr lang="en-GB" i="1">
                            <a:latin typeface="Cambria Math" panose="02040503050406030204" pitchFamily="18" charset="0"/>
                          </a:rPr>
                          <m:t>−1</m:t>
                        </m:r>
                      </m:sub>
                    </m:sSub>
                  </m:oMath>
                </a14:m>
                <a:r>
                  <a:rPr lang="en-GB" dirty="0"/>
                  <a:t> from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𝑡</m:t>
                        </m:r>
                      </m:sub>
                    </m:sSub>
                  </m:oMath>
                </a14:m>
                <a:endParaRPr lang="en-GB" dirty="0"/>
              </a:p>
              <a:p>
                <a:pPr lvl="2"/>
                <a:r>
                  <a:rPr lang="en-GB" dirty="0"/>
                  <a:t>Backward interface: Find the PRVS that separate </a:t>
                </a:r>
                <a14:m>
                  <m:oMath xmlns:m="http://schemas.openxmlformats.org/officeDocument/2006/math">
                    <m:r>
                      <a:rPr lang="en-GB" i="1">
                        <a:latin typeface="Cambria Math" panose="02040503050406030204" pitchFamily="18" charset="0"/>
                      </a:rPr>
                      <m:t>𝑡</m:t>
                    </m:r>
                  </m:oMath>
                </a14:m>
                <a:r>
                  <a:rPr lang="en-GB" dirty="0"/>
                  <a:t> from </a:t>
                </a:r>
                <a14:m>
                  <m:oMath xmlns:m="http://schemas.openxmlformats.org/officeDocument/2006/math">
                    <m:r>
                      <a:rPr lang="en-GB" i="1">
                        <a:latin typeface="Cambria Math" panose="02040503050406030204" pitchFamily="18" charset="0"/>
                      </a:rPr>
                      <m:t>𝑡</m:t>
                    </m:r>
                    <m:r>
                      <a:rPr lang="en-GB" i="1">
                        <a:latin typeface="Cambria Math" panose="02040503050406030204" pitchFamily="18" charset="0"/>
                      </a:rPr>
                      <m:t>−1</m:t>
                    </m:r>
                  </m:oMath>
                </a14:m>
                <a:endParaRPr lang="en-GB" dirty="0"/>
              </a:p>
              <a:p>
                <a:pPr lvl="3"/>
                <a:r>
                  <a:rPr lang="en-GB" dirty="0"/>
                  <a:t>See Murphy (2002) for a discussion</a:t>
                </a:r>
              </a:p>
              <a:p>
                <a:r>
                  <a:rPr lang="en-GB" dirty="0"/>
                  <a:t>Formally, given a PDM </a:t>
                </a: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0</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m:t>
                            </m:r>
                          </m:sub>
                        </m:sSub>
                      </m:e>
                    </m:d>
                  </m:oMath>
                </a14:m>
                <a:endParaRPr lang="en-GB" dirty="0"/>
              </a:p>
              <a:p>
                <a:pPr marL="457200" lvl="1" indent="0">
                  <a:buNone/>
                </a:pPr>
                <a14:m>
                  <m:oMathPara xmlns:m="http://schemas.openxmlformats.org/officeDocument/2006/math">
                    <m:oMathParaPr>
                      <m:jc m:val="centerGroup"/>
                    </m:oMathParaPr>
                    <m:oMath xmlns:m="http://schemas.openxmlformats.org/officeDocument/2006/math">
                      <m:sSub>
                        <m:sSubPr>
                          <m:ctrlPr>
                            <a:rPr lang="en-GB" i="1" smtClean="0">
                              <a:solidFill>
                                <a:schemeClr val="accent1"/>
                              </a:solidFill>
                              <a:latin typeface="Cambria Math" panose="02040503050406030204" pitchFamily="18" charset="0"/>
                            </a:rPr>
                          </m:ctrlPr>
                        </m:sSubPr>
                        <m:e>
                          <m:r>
                            <a:rPr lang="en-GB" b="1" i="1">
                              <a:solidFill>
                                <a:schemeClr val="accent1"/>
                              </a:solidFill>
                              <a:latin typeface="Cambria Math" panose="02040503050406030204" pitchFamily="18" charset="0"/>
                            </a:rPr>
                            <m:t>𝑰</m:t>
                          </m:r>
                        </m:e>
                        <m:sub>
                          <m:r>
                            <a:rPr lang="en-GB" i="1">
                              <a:solidFill>
                                <a:schemeClr val="accent1"/>
                              </a:solidFill>
                              <a:latin typeface="Cambria Math" panose="02040503050406030204" pitchFamily="18" charset="0"/>
                            </a:rPr>
                            <m:t>𝑡</m:t>
                          </m:r>
                          <m:r>
                            <a:rPr lang="en-GB" i="1">
                              <a:solidFill>
                                <a:schemeClr val="accent1"/>
                              </a:solidFill>
                              <a:latin typeface="Cambria Math" panose="02040503050406030204" pitchFamily="18" charset="0"/>
                            </a:rPr>
                            <m:t>−1</m:t>
                          </m:r>
                        </m:sub>
                      </m:sSub>
                      <m:r>
                        <a:rPr lang="en-GB" i="1">
                          <a:solidFill>
                            <a:schemeClr val="accent1"/>
                          </a:solidFill>
                          <a:latin typeface="Cambria Math" panose="02040503050406030204" pitchFamily="18" charset="0"/>
                        </a:rPr>
                        <m:t>=</m:t>
                      </m:r>
                      <m:d>
                        <m:dPr>
                          <m:begChr m:val="{"/>
                          <m:endChr m:val="}"/>
                          <m:ctrlPr>
                            <a:rPr lang="en-GB" i="1">
                              <a:solidFill>
                                <a:schemeClr val="accent1"/>
                              </a:solidFill>
                              <a:latin typeface="Cambria Math" panose="02040503050406030204" pitchFamily="18" charset="0"/>
                            </a:rPr>
                          </m:ctrlPr>
                        </m:dPr>
                        <m:e>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𝐴</m:t>
                              </m:r>
                            </m:e>
                            <m:sub>
                              <m:r>
                                <a:rPr lang="en-GB" i="1">
                                  <a:solidFill>
                                    <a:schemeClr val="accent1"/>
                                  </a:solidFill>
                                  <a:latin typeface="Cambria Math" panose="02040503050406030204" pitchFamily="18" charset="0"/>
                                </a:rPr>
                                <m:t>𝑡</m:t>
                              </m:r>
                              <m:r>
                                <a:rPr lang="en-GB" i="1">
                                  <a:solidFill>
                                    <a:schemeClr val="accent1"/>
                                  </a:solidFill>
                                  <a:latin typeface="Cambria Math" panose="02040503050406030204" pitchFamily="18" charset="0"/>
                                </a:rPr>
                                <m:t>−1</m:t>
                              </m:r>
                            </m:sub>
                          </m:sSub>
                          <m:r>
                            <a:rPr lang="en-GB" i="1">
                              <a:solidFill>
                                <a:schemeClr val="accent1"/>
                              </a:solidFill>
                              <a:latin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𝑔</m:t>
                          </m:r>
                          <m:r>
                            <a:rPr lang="en-GB" i="1">
                              <a:solidFill>
                                <a:schemeClr val="accent1"/>
                              </a:solidFill>
                              <a:latin typeface="Cambria Math" panose="02040503050406030204" pitchFamily="18" charset="0"/>
                              <a:ea typeface="Cambria Math" panose="02040503050406030204" pitchFamily="18" charset="0"/>
                            </a:rPr>
                            <m:t>∈</m:t>
                          </m:r>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𝐺</m:t>
                              </m:r>
                            </m:e>
                            <m:sub>
                              <m:r>
                                <a:rPr lang="en-GB" i="1">
                                  <a:solidFill>
                                    <a:schemeClr val="accent1"/>
                                  </a:solidFill>
                                  <a:latin typeface="Cambria Math" panose="02040503050406030204" pitchFamily="18" charset="0"/>
                                  <a:ea typeface="Cambria Math" panose="02040503050406030204" pitchFamily="18" charset="0"/>
                                </a:rPr>
                                <m:t>→</m:t>
                              </m:r>
                            </m:sub>
                          </m:sSub>
                          <m:r>
                            <a:rPr lang="en-GB" i="1">
                              <a:solidFill>
                                <a:schemeClr val="accent1"/>
                              </a:solidFill>
                              <a:latin typeface="Cambria Math" panose="02040503050406030204" pitchFamily="18" charset="0"/>
                              <a:ea typeface="Cambria Math" panose="02040503050406030204" pitchFamily="18" charset="0"/>
                            </a:rPr>
                            <m:t> :</m:t>
                          </m:r>
                          <m:d>
                            <m:dPr>
                              <m:ctrlPr>
                                <a:rPr lang="en-GB" i="1">
                                  <a:solidFill>
                                    <a:schemeClr val="accent1"/>
                                  </a:solidFill>
                                  <a:latin typeface="Cambria Math" panose="02040503050406030204" pitchFamily="18" charset="0"/>
                                  <a:ea typeface="Cambria Math" panose="02040503050406030204" pitchFamily="18" charset="0"/>
                                </a:rPr>
                              </m:ctrlPr>
                            </m:dPr>
                            <m:e>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𝐴</m:t>
                                  </m:r>
                                </m:e>
                                <m:sub>
                                  <m:r>
                                    <a:rPr lang="en-GB" i="1">
                                      <a:solidFill>
                                        <a:schemeClr val="accent1"/>
                                      </a:solidFill>
                                      <a:latin typeface="Cambria Math" panose="02040503050406030204" pitchFamily="18" charset="0"/>
                                    </a:rPr>
                                    <m:t>𝑡</m:t>
                                  </m:r>
                                  <m:r>
                                    <a:rPr lang="en-GB" i="1">
                                      <a:solidFill>
                                        <a:schemeClr val="accent1"/>
                                      </a:solidFill>
                                      <a:latin typeface="Cambria Math" panose="02040503050406030204" pitchFamily="18" charset="0"/>
                                    </a:rPr>
                                    <m:t>−1</m:t>
                                  </m:r>
                                </m:sub>
                              </m:sSub>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𝑟𝑣</m:t>
                              </m:r>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𝑔</m:t>
                                  </m:r>
                                </m:e>
                              </m:d>
                              <m:r>
                                <a:rPr lang="en-GB" i="1">
                                  <a:solidFill>
                                    <a:schemeClr val="accent1"/>
                                  </a:solidFill>
                                  <a:latin typeface="Cambria Math" panose="02040503050406030204" pitchFamily="18" charset="0"/>
                                  <a:ea typeface="Cambria Math" panose="02040503050406030204" pitchFamily="18" charset="0"/>
                                </a:rPr>
                                <m:t>∧∃</m:t>
                              </m:r>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𝐴</m:t>
                                  </m:r>
                                </m:e>
                                <m:sub>
                                  <m:r>
                                    <a:rPr lang="en-GB" i="1">
                                      <a:solidFill>
                                        <a:schemeClr val="accent1"/>
                                      </a:solidFill>
                                      <a:latin typeface="Cambria Math" panose="02040503050406030204" pitchFamily="18" charset="0"/>
                                      <a:ea typeface="Cambria Math" panose="02040503050406030204" pitchFamily="18" charset="0"/>
                                    </a:rPr>
                                    <m:t>𝑡</m:t>
                                  </m:r>
                                </m:sub>
                              </m:sSub>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𝑟𝑣</m:t>
                              </m:r>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𝑔</m:t>
                                  </m:r>
                                </m:e>
                              </m:d>
                            </m:e>
                          </m:d>
                        </m:e>
                      </m:d>
                    </m:oMath>
                  </m:oMathPara>
                </a14:m>
                <a:endParaRPr lang="en-GB" dirty="0"/>
              </a:p>
              <a:p>
                <a:pPr lvl="1"/>
                <a:r>
                  <a:rPr lang="en-GB" dirty="0"/>
                  <a:t>Could also work with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m:t>
                        </m:r>
                      </m:sub>
                      <m:sup>
                        <m:r>
                          <a:rPr lang="en-GB" b="0" i="1" smtClean="0">
                            <a:latin typeface="Cambria Math" panose="02040503050406030204" pitchFamily="18" charset="0"/>
                            <a:ea typeface="Cambria Math" panose="02040503050406030204" pitchFamily="18" charset="0"/>
                          </a:rPr>
                          <m:t>1.5</m:t>
                        </m:r>
                      </m:sup>
                    </m:sSubSup>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idx="1"/>
              </p:nvPr>
            </p:nvSpPr>
            <p:spPr>
              <a:xfrm>
                <a:off x="628650" y="1158241"/>
                <a:ext cx="7886700" cy="3014404"/>
              </a:xfrm>
              <a:blipFill>
                <a:blip r:embed="rId2"/>
                <a:stretch>
                  <a:fillRect l="-1286" t="-5021" r="-965" b="-167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D388435-DA7F-E44A-9635-810EEDCAAB36}"/>
              </a:ext>
            </a:extLst>
          </p:cNvPr>
          <p:cNvSpPr>
            <a:spLocks noGrp="1"/>
          </p:cNvSpPr>
          <p:nvPr>
            <p:ph type="sldNum" sz="quarter" idx="12"/>
          </p:nvPr>
        </p:nvSpPr>
        <p:spPr/>
        <p:txBody>
          <a:bodyPr/>
          <a:lstStyle/>
          <a:p>
            <a:fld id="{67C9959E-8E6B-B04C-9955-EA096F41CA7A}" type="slidenum">
              <a:rPr lang="en-GB" smtClean="0"/>
              <a:t>33</a:t>
            </a:fld>
            <a:endParaRPr lang="en-GB"/>
          </a:p>
        </p:txBody>
      </p:sp>
      <p:grpSp>
        <p:nvGrpSpPr>
          <p:cNvPr id="39" name="Group 38">
            <a:extLst>
              <a:ext uri="{FF2B5EF4-FFF2-40B4-BE49-F238E27FC236}">
                <a16:creationId xmlns:a16="http://schemas.microsoft.com/office/drawing/2014/main" id="{B4181A45-DE81-4948-9B7B-CF89EBB9E7C3}"/>
              </a:ext>
            </a:extLst>
          </p:cNvPr>
          <p:cNvGrpSpPr/>
          <p:nvPr/>
        </p:nvGrpSpPr>
        <p:grpSpPr>
          <a:xfrm>
            <a:off x="411989" y="4134821"/>
            <a:ext cx="8320021" cy="2404092"/>
            <a:chOff x="474037" y="4011645"/>
            <a:chExt cx="8320021" cy="2404092"/>
          </a:xfrm>
        </p:grpSpPr>
        <p:sp>
          <p:nvSpPr>
            <p:cNvPr id="40" name="TextBox 39">
              <a:extLst>
                <a:ext uri="{FF2B5EF4-FFF2-40B4-BE49-F238E27FC236}">
                  <a16:creationId xmlns:a16="http://schemas.microsoft.com/office/drawing/2014/main" id="{D93600B2-6204-6142-8976-2DF729B985DC}"/>
                </a:ext>
              </a:extLst>
            </p:cNvPr>
            <p:cNvSpPr txBox="1"/>
            <p:nvPr/>
          </p:nvSpPr>
          <p:spPr>
            <a:xfrm>
              <a:off x="4029208" y="6046405"/>
              <a:ext cx="1200970" cy="369332"/>
            </a:xfrm>
            <a:prstGeom prst="rect">
              <a:avLst/>
            </a:prstGeom>
            <a:noFill/>
          </p:spPr>
          <p:txBody>
            <a:bodyPr wrap="none" rtlCol="0">
              <a:spAutoFit/>
            </a:bodyPr>
            <a:lstStyle/>
            <a:p>
              <a:r>
                <a:rPr lang="en-GB" dirty="0">
                  <a:solidFill>
                    <a:schemeClr val="accent1"/>
                  </a:solidFill>
                </a:rPr>
                <a:t>Time slices</a:t>
              </a:r>
            </a:p>
          </p:txBody>
        </p:sp>
        <p:grpSp>
          <p:nvGrpSpPr>
            <p:cNvPr id="41" name="Group 40">
              <a:extLst>
                <a:ext uri="{FF2B5EF4-FFF2-40B4-BE49-F238E27FC236}">
                  <a16:creationId xmlns:a16="http://schemas.microsoft.com/office/drawing/2014/main" id="{0CCDCB6A-4906-854D-8AF8-2498C54E541F}"/>
                </a:ext>
              </a:extLst>
            </p:cNvPr>
            <p:cNvGrpSpPr/>
            <p:nvPr/>
          </p:nvGrpSpPr>
          <p:grpSpPr>
            <a:xfrm>
              <a:off x="474037" y="4011645"/>
              <a:ext cx="8320021" cy="2051697"/>
              <a:chOff x="474037" y="4011645"/>
              <a:chExt cx="8320021" cy="2051697"/>
            </a:xfrm>
          </p:grpSpPr>
          <p:sp>
            <p:nvSpPr>
              <p:cNvPr id="42" name="Rectangle 41">
                <a:extLst>
                  <a:ext uri="{FF2B5EF4-FFF2-40B4-BE49-F238E27FC236}">
                    <a16:creationId xmlns:a16="http://schemas.microsoft.com/office/drawing/2014/main" id="{A7440176-81D6-0F44-8435-B1FD7FB46A4D}"/>
                  </a:ext>
                </a:extLst>
              </p:cNvPr>
              <p:cNvSpPr/>
              <p:nvPr/>
            </p:nvSpPr>
            <p:spPr>
              <a:xfrm>
                <a:off x="474037" y="4011645"/>
                <a:ext cx="4305874" cy="205169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tangle 42">
                <a:extLst>
                  <a:ext uri="{FF2B5EF4-FFF2-40B4-BE49-F238E27FC236}">
                    <a16:creationId xmlns:a16="http://schemas.microsoft.com/office/drawing/2014/main" id="{976BC0ED-C5DE-B24A-A172-80F8AEC789E8}"/>
                  </a:ext>
                </a:extLst>
              </p:cNvPr>
              <p:cNvSpPr/>
              <p:nvPr/>
            </p:nvSpPr>
            <p:spPr>
              <a:xfrm>
                <a:off x="4777191" y="4011645"/>
                <a:ext cx="4016867" cy="205169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4" name="Group 43">
                <a:extLst>
                  <a:ext uri="{FF2B5EF4-FFF2-40B4-BE49-F238E27FC236}">
                    <a16:creationId xmlns:a16="http://schemas.microsoft.com/office/drawing/2014/main" id="{49413C21-CBA7-F246-80CC-F97430AE3083}"/>
                  </a:ext>
                </a:extLst>
              </p:cNvPr>
              <p:cNvGrpSpPr/>
              <p:nvPr/>
            </p:nvGrpSpPr>
            <p:grpSpPr>
              <a:xfrm>
                <a:off x="512040" y="4011645"/>
                <a:ext cx="8260939" cy="1983766"/>
                <a:chOff x="512040" y="4011645"/>
                <a:chExt cx="8260939" cy="1983766"/>
              </a:xfrm>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4F2D248-DCB4-054A-B7E5-A9308049CE85}"/>
                        </a:ext>
                      </a:extLst>
                    </p:cNvPr>
                    <p:cNvSpPr txBox="1"/>
                    <p:nvPr/>
                  </p:nvSpPr>
                  <p:spPr>
                    <a:xfrm>
                      <a:off x="512040" y="5599411"/>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baseline="-25000" dirty="0"/>
                    </a:p>
                  </p:txBody>
                </p:sp>
              </mc:Choice>
              <mc:Fallback xmlns="">
                <p:sp>
                  <p:nvSpPr>
                    <p:cNvPr id="5" name="TextBox 4">
                      <a:extLst>
                        <a:ext uri="{FF2B5EF4-FFF2-40B4-BE49-F238E27FC236}">
                          <a16:creationId xmlns:a16="http://schemas.microsoft.com/office/drawing/2014/main" id="{4396327E-B83C-374B-B9C0-65213CBCF29A}"/>
                        </a:ext>
                      </a:extLst>
                    </p:cNvPr>
                    <p:cNvSpPr txBox="1">
                      <a:spLocks noRot="1" noChangeAspect="1" noMove="1" noResize="1" noEditPoints="1" noAdjustHandles="1" noChangeArrowheads="1" noChangeShapeType="1" noTextEdit="1"/>
                    </p:cNvSpPr>
                    <p:nvPr/>
                  </p:nvSpPr>
                  <p:spPr>
                    <a:xfrm>
                      <a:off x="512040" y="5599411"/>
                      <a:ext cx="1898399" cy="396000"/>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46" name="Straight Connector 45">
                  <a:extLst>
                    <a:ext uri="{FF2B5EF4-FFF2-40B4-BE49-F238E27FC236}">
                      <a16:creationId xmlns:a16="http://schemas.microsoft.com/office/drawing/2014/main" id="{E53937CF-85F0-464A-8EF1-54589BF50160}"/>
                    </a:ext>
                  </a:extLst>
                </p:cNvPr>
                <p:cNvCxnSpPr>
                  <a:cxnSpLocks/>
                  <a:stCxn id="45" idx="0"/>
                  <a:endCxn id="87" idx="2"/>
                </p:cNvCxnSpPr>
                <p:nvPr/>
              </p:nvCxnSpPr>
              <p:spPr>
                <a:xfrm flipV="1">
                  <a:off x="1461240" y="5360214"/>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9CBC2AA-2568-8A49-AE32-BB39048BC263}"/>
                    </a:ext>
                  </a:extLst>
                </p:cNvPr>
                <p:cNvCxnSpPr>
                  <a:cxnSpLocks/>
                  <a:stCxn id="87" idx="0"/>
                  <a:endCxn id="52" idx="4"/>
                </p:cNvCxnSpPr>
                <p:nvPr/>
              </p:nvCxnSpPr>
              <p:spPr>
                <a:xfrm flipH="1" flipV="1">
                  <a:off x="1461239" y="4629175"/>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B653CD7-5EB5-394C-B49A-4EE393C91FB1}"/>
                    </a:ext>
                  </a:extLst>
                </p:cNvPr>
                <p:cNvCxnSpPr>
                  <a:cxnSpLocks/>
                  <a:stCxn id="52" idx="4"/>
                  <a:endCxn id="91" idx="0"/>
                </p:cNvCxnSpPr>
                <p:nvPr/>
              </p:nvCxnSpPr>
              <p:spPr>
                <a:xfrm>
                  <a:off x="1461239" y="4629175"/>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7CD284D-0A90-984A-802C-29A343CC8DB5}"/>
                    </a:ext>
                  </a:extLst>
                </p:cNvPr>
                <p:cNvCxnSpPr>
                  <a:cxnSpLocks/>
                  <a:stCxn id="53" idx="0"/>
                  <a:endCxn id="91" idx="2"/>
                </p:cNvCxnSpPr>
                <p:nvPr/>
              </p:nvCxnSpPr>
              <p:spPr>
                <a:xfrm flipV="1">
                  <a:off x="3279158" y="5358415"/>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66DDBD1-FB98-F24E-89C8-AD7A071C1AB9}"/>
                    </a:ext>
                  </a:extLst>
                </p:cNvPr>
                <p:cNvCxnSpPr>
                  <a:cxnSpLocks/>
                  <a:stCxn id="91" idx="0"/>
                  <a:endCxn id="51" idx="4"/>
                </p:cNvCxnSpPr>
                <p:nvPr/>
              </p:nvCxnSpPr>
              <p:spPr>
                <a:xfrm flipH="1" flipV="1">
                  <a:off x="3278133" y="4925950"/>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FE966CF5-F24F-5C4A-8B68-037A136654A0}"/>
                        </a:ext>
                      </a:extLst>
                    </p:cNvPr>
                    <p:cNvSpPr txBox="1"/>
                    <p:nvPr/>
                  </p:nvSpPr>
                  <p:spPr>
                    <a:xfrm>
                      <a:off x="2198133" y="4529950"/>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dirty="0"/>
                    </a:p>
                  </p:txBody>
                </p:sp>
              </mc:Choice>
              <mc:Fallback xmlns="">
                <p:sp>
                  <p:nvSpPr>
                    <p:cNvPr id="19" name="TextBox 18">
                      <a:extLst>
                        <a:ext uri="{FF2B5EF4-FFF2-40B4-BE49-F238E27FC236}">
                          <a16:creationId xmlns:a16="http://schemas.microsoft.com/office/drawing/2014/main" id="{9D4714D8-516C-1947-BCDD-124311382495}"/>
                        </a:ext>
                      </a:extLst>
                    </p:cNvPr>
                    <p:cNvSpPr txBox="1">
                      <a:spLocks noRot="1" noChangeAspect="1" noMove="1" noResize="1" noEditPoints="1" noAdjustHandles="1" noChangeArrowheads="1" noChangeShapeType="1" noTextEdit="1"/>
                    </p:cNvSpPr>
                    <p:nvPr/>
                  </p:nvSpPr>
                  <p:spPr>
                    <a:xfrm>
                      <a:off x="2198133" y="4529950"/>
                      <a:ext cx="2160000" cy="396000"/>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0C862854-34E9-AB47-AF8B-81FDF8FDD088}"/>
                        </a:ext>
                      </a:extLst>
                    </p:cNvPr>
                    <p:cNvSpPr txBox="1"/>
                    <p:nvPr/>
                  </p:nvSpPr>
                  <p:spPr>
                    <a:xfrm>
                      <a:off x="907359" y="4233175"/>
                      <a:ext cx="1107760" cy="396000"/>
                    </a:xfrm>
                    <a:prstGeom prst="ellipse">
                      <a:avLst/>
                    </a:prstGeom>
                    <a:solidFill>
                      <a:schemeClr val="bg2"/>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𝑬𝒑𝒊𝒅</m:t>
                                </m:r>
                              </m:e>
                              <m:sub>
                                <m:r>
                                  <a:rPr lang="de-DE" b="1" i="1">
                                    <a:latin typeface="Cambria Math" panose="02040503050406030204" pitchFamily="18" charset="0"/>
                                  </a:rPr>
                                  <m:t>𝒕</m:t>
                                </m:r>
                                <m:r>
                                  <a:rPr lang="de-DE" b="1" i="1">
                                    <a:latin typeface="Cambria Math" panose="02040503050406030204" pitchFamily="18" charset="0"/>
                                  </a:rPr>
                                  <m:t>−</m:t>
                                </m:r>
                                <m:r>
                                  <a:rPr lang="de-DE" b="1" i="1">
                                    <a:latin typeface="Cambria Math" panose="02040503050406030204" pitchFamily="18" charset="0"/>
                                  </a:rPr>
                                  <m:t>𝟏</m:t>
                                </m:r>
                              </m:sub>
                            </m:sSub>
                          </m:oMath>
                        </m:oMathPara>
                      </a14:m>
                      <a:endParaRPr lang="en-GB" b="1" dirty="0"/>
                    </a:p>
                  </p:txBody>
                </p:sp>
              </mc:Choice>
              <mc:Fallback xmlns="">
                <p:sp>
                  <p:nvSpPr>
                    <p:cNvPr id="52" name="TextBox 51">
                      <a:extLst>
                        <a:ext uri="{FF2B5EF4-FFF2-40B4-BE49-F238E27FC236}">
                          <a16:creationId xmlns:a16="http://schemas.microsoft.com/office/drawing/2014/main" id="{0C862854-34E9-AB47-AF8B-81FDF8FDD088}"/>
                        </a:ext>
                      </a:extLst>
                    </p:cNvPr>
                    <p:cNvSpPr txBox="1">
                      <a:spLocks noRot="1" noChangeAspect="1" noMove="1" noResize="1" noEditPoints="1" noAdjustHandles="1" noChangeArrowheads="1" noChangeShapeType="1" noTextEdit="1"/>
                    </p:cNvSpPr>
                    <p:nvPr/>
                  </p:nvSpPr>
                  <p:spPr>
                    <a:xfrm>
                      <a:off x="907359" y="4233175"/>
                      <a:ext cx="1107760" cy="396000"/>
                    </a:xfrm>
                    <a:prstGeom prst="ellipse">
                      <a:avLst/>
                    </a:prstGeom>
                    <a:blipFill>
                      <a:blip r:embed="rId6"/>
                      <a:stretch>
                        <a:fillRect b="-5882"/>
                      </a:stretch>
                    </a:blipFill>
                    <a:ln w="1905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372B211A-E690-B44A-9C25-99F8AEEC3669}"/>
                        </a:ext>
                      </a:extLst>
                    </p:cNvPr>
                    <p:cNvSpPr txBox="1"/>
                    <p:nvPr/>
                  </p:nvSpPr>
                  <p:spPr>
                    <a:xfrm>
                      <a:off x="2461229" y="5595365"/>
                      <a:ext cx="1635858" cy="380587"/>
                    </a:xfrm>
                    <a:prstGeom prst="ellipse">
                      <a:avLst/>
                    </a:prstGeom>
                    <a:solidFill>
                      <a:schemeClr val="bg2"/>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1" i="1" smtClean="0">
                                    <a:latin typeface="Cambria Math" panose="02040503050406030204" pitchFamily="18" charset="0"/>
                                  </a:rPr>
                                </m:ctrlPr>
                              </m:sSubPr>
                              <m:e>
                                <m:r>
                                  <a:rPr lang="de-DE" b="1" i="1">
                                    <a:latin typeface="Cambria Math" panose="02040503050406030204" pitchFamily="18" charset="0"/>
                                  </a:rPr>
                                  <m:t>𝑺𝒊𝒄𝒌</m:t>
                                </m:r>
                                <m:d>
                                  <m:dPr>
                                    <m:ctrlPr>
                                      <a:rPr lang="de-DE" b="1" i="1">
                                        <a:latin typeface="Cambria Math" panose="02040503050406030204" pitchFamily="18" charset="0"/>
                                      </a:rPr>
                                    </m:ctrlPr>
                                  </m:dPr>
                                  <m:e>
                                    <m:r>
                                      <a:rPr lang="de-DE" b="1" i="1">
                                        <a:latin typeface="Cambria Math" panose="02040503050406030204" pitchFamily="18" charset="0"/>
                                      </a:rPr>
                                      <m:t>𝑿</m:t>
                                    </m:r>
                                  </m:e>
                                </m:d>
                              </m:e>
                              <m:sub>
                                <m:r>
                                  <a:rPr lang="de-DE" b="1" i="1">
                                    <a:latin typeface="Cambria Math" panose="02040503050406030204" pitchFamily="18" charset="0"/>
                                  </a:rPr>
                                  <m:t>𝒕</m:t>
                                </m:r>
                                <m:r>
                                  <a:rPr lang="de-DE" b="1" i="1">
                                    <a:latin typeface="Cambria Math" panose="02040503050406030204" pitchFamily="18" charset="0"/>
                                  </a:rPr>
                                  <m:t>−</m:t>
                                </m:r>
                                <m:r>
                                  <a:rPr lang="de-DE" b="1" i="1">
                                    <a:latin typeface="Cambria Math" panose="02040503050406030204" pitchFamily="18" charset="0"/>
                                  </a:rPr>
                                  <m:t>𝟏</m:t>
                                </m:r>
                              </m:sub>
                            </m:sSub>
                          </m:oMath>
                        </m:oMathPara>
                      </a14:m>
                      <a:endParaRPr lang="en-GB" b="1" baseline="-25000" dirty="0"/>
                    </a:p>
                  </p:txBody>
                </p:sp>
              </mc:Choice>
              <mc:Fallback xmlns="">
                <p:sp>
                  <p:nvSpPr>
                    <p:cNvPr id="53" name="TextBox 52">
                      <a:extLst>
                        <a:ext uri="{FF2B5EF4-FFF2-40B4-BE49-F238E27FC236}">
                          <a16:creationId xmlns:a16="http://schemas.microsoft.com/office/drawing/2014/main" id="{372B211A-E690-B44A-9C25-99F8AEEC3669}"/>
                        </a:ext>
                      </a:extLst>
                    </p:cNvPr>
                    <p:cNvSpPr txBox="1">
                      <a:spLocks noRot="1" noChangeAspect="1" noMove="1" noResize="1" noEditPoints="1" noAdjustHandles="1" noChangeArrowheads="1" noChangeShapeType="1" noTextEdit="1"/>
                    </p:cNvSpPr>
                    <p:nvPr/>
                  </p:nvSpPr>
                  <p:spPr>
                    <a:xfrm>
                      <a:off x="2461229" y="5595365"/>
                      <a:ext cx="1635858" cy="380587"/>
                    </a:xfrm>
                    <a:prstGeom prst="ellipse">
                      <a:avLst/>
                    </a:prstGeom>
                    <a:blipFill>
                      <a:blip r:embed="rId7"/>
                      <a:stretch>
                        <a:fillRect/>
                      </a:stretch>
                    </a:blipFill>
                    <a:ln w="19050">
                      <a:solidFill>
                        <a:schemeClr val="tx1"/>
                      </a:solidFill>
                    </a:ln>
                  </p:spPr>
                  <p:txBody>
                    <a:bodyPr/>
                    <a:lstStyle/>
                    <a:p>
                      <a:r>
                        <a:rPr lang="en-GB">
                          <a:noFill/>
                        </a:rPr>
                        <a:t> </a:t>
                      </a:r>
                    </a:p>
                  </p:txBody>
                </p:sp>
              </mc:Fallback>
            </mc:AlternateContent>
            <p:cxnSp>
              <p:nvCxnSpPr>
                <p:cNvPr id="54" name="Straight Connector 53">
                  <a:extLst>
                    <a:ext uri="{FF2B5EF4-FFF2-40B4-BE49-F238E27FC236}">
                      <a16:creationId xmlns:a16="http://schemas.microsoft.com/office/drawing/2014/main" id="{92A4D51E-3E21-6B41-A8E2-997D5E255B1F}"/>
                    </a:ext>
                  </a:extLst>
                </p:cNvPr>
                <p:cNvCxnSpPr>
                  <a:cxnSpLocks/>
                  <a:stCxn id="87" idx="2"/>
                  <a:endCxn id="53" idx="0"/>
                </p:cNvCxnSpPr>
                <p:nvPr/>
              </p:nvCxnSpPr>
              <p:spPr>
                <a:xfrm>
                  <a:off x="1462706" y="5360214"/>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DCC658B-AFDD-8148-901C-CB53BBAA7FA9}"/>
                    </a:ext>
                  </a:extLst>
                </p:cNvPr>
                <p:cNvCxnSpPr>
                  <a:cxnSpLocks/>
                  <a:stCxn id="52" idx="6"/>
                  <a:endCxn id="75" idx="1"/>
                </p:cNvCxnSpPr>
                <p:nvPr/>
              </p:nvCxnSpPr>
              <p:spPr>
                <a:xfrm>
                  <a:off x="2015119" y="4431175"/>
                  <a:ext cx="268588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19484D9-5D4A-E448-B8D8-DBC86884B2EC}"/>
                    </a:ext>
                  </a:extLst>
                </p:cNvPr>
                <p:cNvCxnSpPr>
                  <a:cxnSpLocks/>
                  <a:stCxn id="75" idx="3"/>
                  <a:endCxn id="67" idx="2"/>
                </p:cNvCxnSpPr>
                <p:nvPr/>
              </p:nvCxnSpPr>
              <p:spPr>
                <a:xfrm flipV="1">
                  <a:off x="4845002" y="4431175"/>
                  <a:ext cx="47720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D9F36D4-524C-AD49-A8B1-2F87ADCDC20B}"/>
                    </a:ext>
                  </a:extLst>
                </p:cNvPr>
                <p:cNvCxnSpPr>
                  <a:cxnSpLocks/>
                  <a:stCxn id="53" idx="6"/>
                  <a:endCxn id="75" idx="2"/>
                </p:cNvCxnSpPr>
                <p:nvPr/>
              </p:nvCxnSpPr>
              <p:spPr>
                <a:xfrm flipV="1">
                  <a:off x="4097087" y="4504644"/>
                  <a:ext cx="675915" cy="1281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5451D9CD-CB0E-0046-854D-BD8141AA1129}"/>
                    </a:ext>
                  </a:extLst>
                </p:cNvPr>
                <p:cNvGrpSpPr/>
                <p:nvPr/>
              </p:nvGrpSpPr>
              <p:grpSpPr>
                <a:xfrm>
                  <a:off x="3167961" y="5102759"/>
                  <a:ext cx="746267" cy="302649"/>
                  <a:chOff x="3231123" y="4635548"/>
                  <a:chExt cx="746267" cy="302649"/>
                </a:xfrm>
              </p:grpSpPr>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1693FE36-0FE8-7F44-BEF7-36C511BFDEB0}"/>
                          </a:ext>
                        </a:extLst>
                      </p:cNvPr>
                      <p:cNvSpPr txBox="1"/>
                      <p:nvPr/>
                    </p:nvSpPr>
                    <p:spPr>
                      <a:xfrm>
                        <a:off x="3483922" y="4635548"/>
                        <a:ext cx="493468" cy="2830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3</m:t>
                                  </m:r>
                                </m:sup>
                              </m:sSubSup>
                            </m:oMath>
                          </m:oMathPara>
                        </a14:m>
                        <a:endParaRPr lang="en-GB" dirty="0"/>
                      </a:p>
                    </p:txBody>
                  </p:sp>
                </mc:Choice>
                <mc:Fallback xmlns="">
                  <p:sp>
                    <p:nvSpPr>
                      <p:cNvPr id="16" name="TextBox 15">
                        <a:extLst>
                          <a:ext uri="{FF2B5EF4-FFF2-40B4-BE49-F238E27FC236}">
                            <a16:creationId xmlns:a16="http://schemas.microsoft.com/office/drawing/2014/main" id="{2CC113AD-8B91-C64C-917A-2F073EA281B9}"/>
                          </a:ext>
                        </a:extLst>
                      </p:cNvPr>
                      <p:cNvSpPr txBox="1">
                        <a:spLocks noRot="1" noChangeAspect="1" noMove="1" noResize="1" noEditPoints="1" noAdjustHandles="1" noChangeArrowheads="1" noChangeShapeType="1" noTextEdit="1"/>
                      </p:cNvSpPr>
                      <p:nvPr/>
                    </p:nvSpPr>
                    <p:spPr>
                      <a:xfrm>
                        <a:off x="3483922" y="4635548"/>
                        <a:ext cx="493468" cy="283026"/>
                      </a:xfrm>
                      <a:prstGeom prst="rect">
                        <a:avLst/>
                      </a:prstGeom>
                      <a:blipFill>
                        <a:blip r:embed="rId8"/>
                        <a:stretch>
                          <a:fillRect l="-10000" b="-21739"/>
                        </a:stretch>
                      </a:blipFill>
                    </p:spPr>
                    <p:txBody>
                      <a:bodyPr/>
                      <a:lstStyle/>
                      <a:p>
                        <a:r>
                          <a:rPr lang="en-GB">
                            <a:noFill/>
                          </a:rPr>
                          <a:t> </a:t>
                        </a:r>
                      </a:p>
                    </p:txBody>
                  </p:sp>
                </mc:Fallback>
              </mc:AlternateContent>
              <p:sp>
                <p:nvSpPr>
                  <p:cNvPr id="90" name="Rectangle 89">
                    <a:extLst>
                      <a:ext uri="{FF2B5EF4-FFF2-40B4-BE49-F238E27FC236}">
                        <a16:creationId xmlns:a16="http://schemas.microsoft.com/office/drawing/2014/main" id="{88971437-020D-D54B-8316-4037D68B2354}"/>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Rectangle 90">
                    <a:extLst>
                      <a:ext uri="{FF2B5EF4-FFF2-40B4-BE49-F238E27FC236}">
                        <a16:creationId xmlns:a16="http://schemas.microsoft.com/office/drawing/2014/main" id="{E4D5CEB9-16DC-B44C-8469-A03131FD6AD6}"/>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2" name="Rectangle 91">
                    <a:extLst>
                      <a:ext uri="{FF2B5EF4-FFF2-40B4-BE49-F238E27FC236}">
                        <a16:creationId xmlns:a16="http://schemas.microsoft.com/office/drawing/2014/main" id="{6E95EDD3-E5A4-6F45-8FBB-09842FF0E645}"/>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9" name="Group 58">
                  <a:extLst>
                    <a:ext uri="{FF2B5EF4-FFF2-40B4-BE49-F238E27FC236}">
                      <a16:creationId xmlns:a16="http://schemas.microsoft.com/office/drawing/2014/main" id="{F499759B-C8A5-5B42-B27C-91D1A6E2A801}"/>
                    </a:ext>
                  </a:extLst>
                </p:cNvPr>
                <p:cNvGrpSpPr/>
                <p:nvPr/>
              </p:nvGrpSpPr>
              <p:grpSpPr>
                <a:xfrm>
                  <a:off x="1347799" y="5105753"/>
                  <a:ext cx="719463" cy="298747"/>
                  <a:chOff x="1006826" y="4638542"/>
                  <a:chExt cx="719463" cy="298747"/>
                </a:xfrm>
              </p:grpSpPr>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9D811714-D5D2-094E-9A25-5A7053561F35}"/>
                          </a:ext>
                        </a:extLst>
                      </p:cNvPr>
                      <p:cNvSpPr txBox="1"/>
                      <p:nvPr/>
                    </p:nvSpPr>
                    <p:spPr>
                      <a:xfrm>
                        <a:off x="1232821" y="4638542"/>
                        <a:ext cx="493468" cy="2816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2</m:t>
                                  </m:r>
                                </m:sup>
                              </m:sSubSup>
                            </m:oMath>
                          </m:oMathPara>
                        </a14:m>
                        <a:endParaRPr lang="en-GB" dirty="0"/>
                      </a:p>
                    </p:txBody>
                  </p:sp>
                </mc:Choice>
                <mc:Fallback xmlns="">
                  <p:sp>
                    <p:nvSpPr>
                      <p:cNvPr id="10" name="TextBox 9">
                        <a:extLst>
                          <a:ext uri="{FF2B5EF4-FFF2-40B4-BE49-F238E27FC236}">
                            <a16:creationId xmlns:a16="http://schemas.microsoft.com/office/drawing/2014/main" id="{60A77D58-7593-2F4D-8AC6-F1AAA0D57098}"/>
                          </a:ext>
                        </a:extLst>
                      </p:cNvPr>
                      <p:cNvSpPr txBox="1">
                        <a:spLocks noRot="1" noChangeAspect="1" noMove="1" noResize="1" noEditPoints="1" noAdjustHandles="1" noChangeArrowheads="1" noChangeShapeType="1" noTextEdit="1"/>
                      </p:cNvSpPr>
                      <p:nvPr/>
                    </p:nvSpPr>
                    <p:spPr>
                      <a:xfrm>
                        <a:off x="1232821" y="4638542"/>
                        <a:ext cx="493468" cy="281616"/>
                      </a:xfrm>
                      <a:prstGeom prst="rect">
                        <a:avLst/>
                      </a:prstGeom>
                      <a:blipFill>
                        <a:blip r:embed="rId9"/>
                        <a:stretch>
                          <a:fillRect l="-10000" r="-2500" b="-21739"/>
                        </a:stretch>
                      </a:blipFill>
                    </p:spPr>
                    <p:txBody>
                      <a:bodyPr/>
                      <a:lstStyle/>
                      <a:p>
                        <a:r>
                          <a:rPr lang="en-GB">
                            <a:noFill/>
                          </a:rPr>
                          <a:t> </a:t>
                        </a:r>
                      </a:p>
                    </p:txBody>
                  </p:sp>
                </mc:Fallback>
              </mc:AlternateContent>
              <p:sp>
                <p:nvSpPr>
                  <p:cNvPr id="86" name="Rectangle 85">
                    <a:extLst>
                      <a:ext uri="{FF2B5EF4-FFF2-40B4-BE49-F238E27FC236}">
                        <a16:creationId xmlns:a16="http://schemas.microsoft.com/office/drawing/2014/main" id="{C60A1074-1150-434C-9FDE-53D73C955D34}"/>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F758823D-829D-9B4E-BC5D-C095C4FA78C1}"/>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3AF68769-7F77-AF4A-8AA1-C920EAD0F2C4}"/>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2419904A-9FBE-234C-AB3A-3C7AB76C914C}"/>
                        </a:ext>
                      </a:extLst>
                    </p:cNvPr>
                    <p:cNvSpPr txBox="1"/>
                    <p:nvPr/>
                  </p:nvSpPr>
                  <p:spPr>
                    <a:xfrm>
                      <a:off x="4926886" y="5599411"/>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sub>
                            </m:sSub>
                          </m:oMath>
                        </m:oMathPara>
                      </a14:m>
                      <a:endParaRPr lang="en-GB" baseline="-25000" dirty="0"/>
                    </a:p>
                  </p:txBody>
                </p:sp>
              </mc:Choice>
              <mc:Fallback xmlns="">
                <p:sp>
                  <p:nvSpPr>
                    <p:cNvPr id="209" name="TextBox 208">
                      <a:extLst>
                        <a:ext uri="{FF2B5EF4-FFF2-40B4-BE49-F238E27FC236}">
                          <a16:creationId xmlns:a16="http://schemas.microsoft.com/office/drawing/2014/main" id="{38B4DAA1-0CD1-8744-A618-E1EF5BC59250}"/>
                        </a:ext>
                      </a:extLst>
                    </p:cNvPr>
                    <p:cNvSpPr txBox="1">
                      <a:spLocks noRot="1" noChangeAspect="1" noMove="1" noResize="1" noEditPoints="1" noAdjustHandles="1" noChangeArrowheads="1" noChangeShapeType="1" noTextEdit="1"/>
                    </p:cNvSpPr>
                    <p:nvPr/>
                  </p:nvSpPr>
                  <p:spPr>
                    <a:xfrm>
                      <a:off x="4926886" y="5599411"/>
                      <a:ext cx="1898399" cy="396000"/>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61" name="Straight Connector 60">
                  <a:extLst>
                    <a:ext uri="{FF2B5EF4-FFF2-40B4-BE49-F238E27FC236}">
                      <a16:creationId xmlns:a16="http://schemas.microsoft.com/office/drawing/2014/main" id="{843B2B9C-D87F-AC4B-BD63-BA3FE702599A}"/>
                    </a:ext>
                  </a:extLst>
                </p:cNvPr>
                <p:cNvCxnSpPr>
                  <a:cxnSpLocks/>
                  <a:stCxn id="60" idx="0"/>
                  <a:endCxn id="79" idx="2"/>
                </p:cNvCxnSpPr>
                <p:nvPr/>
              </p:nvCxnSpPr>
              <p:spPr>
                <a:xfrm flipV="1">
                  <a:off x="5876086" y="5360214"/>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56A3751-EBFB-974E-ACF1-F8DF30952903}"/>
                    </a:ext>
                  </a:extLst>
                </p:cNvPr>
                <p:cNvCxnSpPr>
                  <a:cxnSpLocks/>
                  <a:stCxn id="79" idx="0"/>
                  <a:endCxn id="67" idx="4"/>
                </p:cNvCxnSpPr>
                <p:nvPr/>
              </p:nvCxnSpPr>
              <p:spPr>
                <a:xfrm flipH="1" flipV="1">
                  <a:off x="5876085" y="4629175"/>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7DF8051-2593-F841-A8BF-06BBC563650E}"/>
                    </a:ext>
                  </a:extLst>
                </p:cNvPr>
                <p:cNvCxnSpPr>
                  <a:cxnSpLocks/>
                  <a:stCxn id="67" idx="4"/>
                  <a:endCxn id="83" idx="0"/>
                </p:cNvCxnSpPr>
                <p:nvPr/>
              </p:nvCxnSpPr>
              <p:spPr>
                <a:xfrm>
                  <a:off x="5876085" y="4629175"/>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EA597A5-2679-1B46-8535-0FC33F17D252}"/>
                    </a:ext>
                  </a:extLst>
                </p:cNvPr>
                <p:cNvCxnSpPr>
                  <a:cxnSpLocks/>
                  <a:stCxn id="68" idx="0"/>
                  <a:endCxn id="83" idx="2"/>
                </p:cNvCxnSpPr>
                <p:nvPr/>
              </p:nvCxnSpPr>
              <p:spPr>
                <a:xfrm flipV="1">
                  <a:off x="7694004" y="5358415"/>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CEB1144-9BA4-1241-BD26-24496E314BE2}"/>
                    </a:ext>
                  </a:extLst>
                </p:cNvPr>
                <p:cNvCxnSpPr>
                  <a:cxnSpLocks/>
                  <a:stCxn id="83" idx="0"/>
                  <a:endCxn id="66" idx="4"/>
                </p:cNvCxnSpPr>
                <p:nvPr/>
              </p:nvCxnSpPr>
              <p:spPr>
                <a:xfrm flipH="1" flipV="1">
                  <a:off x="7692979" y="4925950"/>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9C8BB50D-86E7-2547-9C04-651A32131975}"/>
                        </a:ext>
                      </a:extLst>
                    </p:cNvPr>
                    <p:cNvSpPr txBox="1"/>
                    <p:nvPr/>
                  </p:nvSpPr>
                  <p:spPr>
                    <a:xfrm>
                      <a:off x="6612979" y="4529950"/>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i="1">
                                    <a:latin typeface="Cambria Math" panose="02040503050406030204" pitchFamily="18" charset="0"/>
                                  </a:rPr>
                                  <m:t>𝑡</m:t>
                                </m:r>
                              </m:sub>
                            </m:sSub>
                          </m:oMath>
                        </m:oMathPara>
                      </a14:m>
                      <a:endParaRPr lang="en-GB" dirty="0"/>
                    </a:p>
                  </p:txBody>
                </p:sp>
              </mc:Choice>
              <mc:Fallback xmlns="">
                <p:sp>
                  <p:nvSpPr>
                    <p:cNvPr id="215" name="TextBox 214">
                      <a:extLst>
                        <a:ext uri="{FF2B5EF4-FFF2-40B4-BE49-F238E27FC236}">
                          <a16:creationId xmlns:a16="http://schemas.microsoft.com/office/drawing/2014/main" id="{93E1CCB5-6138-1740-ADB6-4951C888EFAA}"/>
                        </a:ext>
                      </a:extLst>
                    </p:cNvPr>
                    <p:cNvSpPr txBox="1">
                      <a:spLocks noRot="1" noChangeAspect="1" noMove="1" noResize="1" noEditPoints="1" noAdjustHandles="1" noChangeArrowheads="1" noChangeShapeType="1" noTextEdit="1"/>
                    </p:cNvSpPr>
                    <p:nvPr/>
                  </p:nvSpPr>
                  <p:spPr>
                    <a:xfrm>
                      <a:off x="6612979" y="4529950"/>
                      <a:ext cx="2160000" cy="396000"/>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687EA66-035F-CC4B-AA32-1418FC9F2BCC}"/>
                        </a:ext>
                      </a:extLst>
                    </p:cNvPr>
                    <p:cNvSpPr txBox="1"/>
                    <p:nvPr/>
                  </p:nvSpPr>
                  <p:spPr>
                    <a:xfrm>
                      <a:off x="5322205" y="4233175"/>
                      <a:ext cx="1107760" cy="396000"/>
                    </a:xfrm>
                    <a:prstGeom prst="ellipse">
                      <a:avLst/>
                    </a:prstGeom>
                    <a:noFill/>
                    <a:ln w="9525">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b="0" i="1">
                                    <a:latin typeface="Cambria Math" panose="02040503050406030204" pitchFamily="18" charset="0"/>
                                  </a:rPr>
                                  <m:t>𝐸𝑝𝑖𝑑</m:t>
                                </m:r>
                              </m:e>
                              <m:sub>
                                <m:r>
                                  <a:rPr lang="de-DE" b="0" i="1">
                                    <a:latin typeface="Cambria Math" panose="02040503050406030204" pitchFamily="18" charset="0"/>
                                  </a:rPr>
                                  <m:t>𝑡</m:t>
                                </m:r>
                              </m:sub>
                            </m:sSub>
                          </m:oMath>
                        </m:oMathPara>
                      </a14:m>
                      <a:endParaRPr lang="en-GB" dirty="0"/>
                    </a:p>
                  </p:txBody>
                </p:sp>
              </mc:Choice>
              <mc:Fallback xmlns="">
                <p:sp>
                  <p:nvSpPr>
                    <p:cNvPr id="67" name="TextBox 66">
                      <a:extLst>
                        <a:ext uri="{FF2B5EF4-FFF2-40B4-BE49-F238E27FC236}">
                          <a16:creationId xmlns:a16="http://schemas.microsoft.com/office/drawing/2014/main" id="{5687EA66-035F-CC4B-AA32-1418FC9F2BCC}"/>
                        </a:ext>
                      </a:extLst>
                    </p:cNvPr>
                    <p:cNvSpPr txBox="1">
                      <a:spLocks noRot="1" noChangeAspect="1" noMove="1" noResize="1" noEditPoints="1" noAdjustHandles="1" noChangeArrowheads="1" noChangeShapeType="1" noTextEdit="1"/>
                    </p:cNvSpPr>
                    <p:nvPr/>
                  </p:nvSpPr>
                  <p:spPr>
                    <a:xfrm>
                      <a:off x="5322205" y="4233175"/>
                      <a:ext cx="1107760" cy="396000"/>
                    </a:xfrm>
                    <a:prstGeom prst="ellipse">
                      <a:avLst/>
                    </a:prstGeom>
                    <a:blipFill>
                      <a:blip r:embed="rId12"/>
                      <a:stretch>
                        <a:fillRect b="-6061"/>
                      </a:stretch>
                    </a:blipFill>
                    <a:ln w="9525">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4BC1BA8F-0B76-344D-AC4A-F43AAD927AA6}"/>
                        </a:ext>
                      </a:extLst>
                    </p:cNvPr>
                    <p:cNvSpPr txBox="1"/>
                    <p:nvPr/>
                  </p:nvSpPr>
                  <p:spPr>
                    <a:xfrm>
                      <a:off x="6876075" y="5595365"/>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sub>
                            </m:sSub>
                          </m:oMath>
                        </m:oMathPara>
                      </a14:m>
                      <a:endParaRPr lang="en-GB" baseline="-25000" dirty="0"/>
                    </a:p>
                  </p:txBody>
                </p:sp>
              </mc:Choice>
              <mc:Fallback xmlns="">
                <p:sp>
                  <p:nvSpPr>
                    <p:cNvPr id="68" name="TextBox 67">
                      <a:extLst>
                        <a:ext uri="{FF2B5EF4-FFF2-40B4-BE49-F238E27FC236}">
                          <a16:creationId xmlns:a16="http://schemas.microsoft.com/office/drawing/2014/main" id="{4BC1BA8F-0B76-344D-AC4A-F43AAD927AA6}"/>
                        </a:ext>
                      </a:extLst>
                    </p:cNvPr>
                    <p:cNvSpPr txBox="1">
                      <a:spLocks noRot="1" noChangeAspect="1" noMove="1" noResize="1" noEditPoints="1" noAdjustHandles="1" noChangeArrowheads="1" noChangeShapeType="1" noTextEdit="1"/>
                    </p:cNvSpPr>
                    <p:nvPr/>
                  </p:nvSpPr>
                  <p:spPr>
                    <a:xfrm>
                      <a:off x="6876075" y="5595365"/>
                      <a:ext cx="1635858" cy="380587"/>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69" name="Straight Connector 68">
                  <a:extLst>
                    <a:ext uri="{FF2B5EF4-FFF2-40B4-BE49-F238E27FC236}">
                      <a16:creationId xmlns:a16="http://schemas.microsoft.com/office/drawing/2014/main" id="{E3896E0A-0346-E445-BB53-AF3EA400C937}"/>
                    </a:ext>
                  </a:extLst>
                </p:cNvPr>
                <p:cNvCxnSpPr>
                  <a:cxnSpLocks/>
                  <a:stCxn id="79" idx="2"/>
                  <a:endCxn id="68" idx="0"/>
                </p:cNvCxnSpPr>
                <p:nvPr/>
              </p:nvCxnSpPr>
              <p:spPr>
                <a:xfrm>
                  <a:off x="5877552" y="5360214"/>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9A6AAF89-B624-7E4B-8D9A-8CD626496996}"/>
                    </a:ext>
                  </a:extLst>
                </p:cNvPr>
                <p:cNvGrpSpPr/>
                <p:nvPr/>
              </p:nvGrpSpPr>
              <p:grpSpPr>
                <a:xfrm>
                  <a:off x="7582807" y="5109656"/>
                  <a:ext cx="565398" cy="295752"/>
                  <a:chOff x="3231123" y="4642445"/>
                  <a:chExt cx="565398" cy="295752"/>
                </a:xfrm>
              </p:grpSpPr>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7701B313-7D6E-934D-BA3E-24CD6A2EB3ED}"/>
                          </a:ext>
                        </a:extLst>
                      </p:cNvPr>
                      <p:cNvSpPr txBox="1"/>
                      <p:nvPr/>
                    </p:nvSpPr>
                    <p:spPr>
                      <a:xfrm>
                        <a:off x="3491245" y="4642445"/>
                        <a:ext cx="305276"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3</m:t>
                                  </m:r>
                                </m:sup>
                              </m:sSubSup>
                            </m:oMath>
                          </m:oMathPara>
                        </a14:m>
                        <a:endParaRPr lang="en-GB" dirty="0"/>
                      </a:p>
                    </p:txBody>
                  </p:sp>
                </mc:Choice>
                <mc:Fallback xmlns="">
                  <p:sp>
                    <p:nvSpPr>
                      <p:cNvPr id="220" name="TextBox 219">
                        <a:extLst>
                          <a:ext uri="{FF2B5EF4-FFF2-40B4-BE49-F238E27FC236}">
                            <a16:creationId xmlns:a16="http://schemas.microsoft.com/office/drawing/2014/main" id="{C609F08B-6A1B-A041-AED5-4DE1DD2BB3FF}"/>
                          </a:ext>
                        </a:extLst>
                      </p:cNvPr>
                      <p:cNvSpPr txBox="1">
                        <a:spLocks noRot="1" noChangeAspect="1" noMove="1" noResize="1" noEditPoints="1" noAdjustHandles="1" noChangeArrowheads="1" noChangeShapeType="1" noTextEdit="1"/>
                      </p:cNvSpPr>
                      <p:nvPr/>
                    </p:nvSpPr>
                    <p:spPr>
                      <a:xfrm>
                        <a:off x="3491245" y="4642445"/>
                        <a:ext cx="305276" cy="280205"/>
                      </a:xfrm>
                      <a:prstGeom prst="rect">
                        <a:avLst/>
                      </a:prstGeom>
                      <a:blipFill>
                        <a:blip r:embed="rId14"/>
                        <a:stretch>
                          <a:fillRect l="-16000" r="-4000" b="-20833"/>
                        </a:stretch>
                      </a:blipFill>
                    </p:spPr>
                    <p:txBody>
                      <a:bodyPr/>
                      <a:lstStyle/>
                      <a:p>
                        <a:r>
                          <a:rPr lang="en-GB">
                            <a:noFill/>
                          </a:rPr>
                          <a:t> </a:t>
                        </a:r>
                      </a:p>
                    </p:txBody>
                  </p:sp>
                </mc:Fallback>
              </mc:AlternateContent>
              <p:sp>
                <p:nvSpPr>
                  <p:cNvPr id="82" name="Rectangle 81">
                    <a:extLst>
                      <a:ext uri="{FF2B5EF4-FFF2-40B4-BE49-F238E27FC236}">
                        <a16:creationId xmlns:a16="http://schemas.microsoft.com/office/drawing/2014/main" id="{780BC1C1-4D68-AC45-96DC-B0C9EF154EF4}"/>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Rectangle 82">
                    <a:extLst>
                      <a:ext uri="{FF2B5EF4-FFF2-40B4-BE49-F238E27FC236}">
                        <a16:creationId xmlns:a16="http://schemas.microsoft.com/office/drawing/2014/main" id="{1F1DA470-C50C-D84A-B771-25841EC7EA38}"/>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Rectangle 83">
                    <a:extLst>
                      <a:ext uri="{FF2B5EF4-FFF2-40B4-BE49-F238E27FC236}">
                        <a16:creationId xmlns:a16="http://schemas.microsoft.com/office/drawing/2014/main" id="{45CBE7B5-7504-AE40-B724-39F4A2A2BB43}"/>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1" name="Group 70">
                  <a:extLst>
                    <a:ext uri="{FF2B5EF4-FFF2-40B4-BE49-F238E27FC236}">
                      <a16:creationId xmlns:a16="http://schemas.microsoft.com/office/drawing/2014/main" id="{1EB14D31-91F9-3045-90D3-52FB4131DFA0}"/>
                    </a:ext>
                  </a:extLst>
                </p:cNvPr>
                <p:cNvGrpSpPr/>
                <p:nvPr/>
              </p:nvGrpSpPr>
              <p:grpSpPr>
                <a:xfrm>
                  <a:off x="5762645" y="5105753"/>
                  <a:ext cx="531271" cy="298747"/>
                  <a:chOff x="1006826" y="4638542"/>
                  <a:chExt cx="531271" cy="298747"/>
                </a:xfrm>
              </p:grpSpPr>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309BCBEA-BD35-7F4C-B042-1346101FD7BC}"/>
                          </a:ext>
                        </a:extLst>
                      </p:cNvPr>
                      <p:cNvSpPr txBox="1"/>
                      <p:nvPr/>
                    </p:nvSpPr>
                    <p:spPr>
                      <a:xfrm>
                        <a:off x="1232821" y="4638542"/>
                        <a:ext cx="305276" cy="278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2</m:t>
                                  </m:r>
                                </m:sup>
                              </m:sSubSup>
                            </m:oMath>
                          </m:oMathPara>
                        </a14:m>
                        <a:endParaRPr lang="en-GB" dirty="0"/>
                      </a:p>
                    </p:txBody>
                  </p:sp>
                </mc:Choice>
                <mc:Fallback xmlns="">
                  <p:sp>
                    <p:nvSpPr>
                      <p:cNvPr id="225" name="TextBox 224">
                        <a:extLst>
                          <a:ext uri="{FF2B5EF4-FFF2-40B4-BE49-F238E27FC236}">
                            <a16:creationId xmlns:a16="http://schemas.microsoft.com/office/drawing/2014/main" id="{A0839262-0AB7-FA42-B8EC-26699ABD291D}"/>
                          </a:ext>
                        </a:extLst>
                      </p:cNvPr>
                      <p:cNvSpPr txBox="1">
                        <a:spLocks noRot="1" noChangeAspect="1" noMove="1" noResize="1" noEditPoints="1" noAdjustHandles="1" noChangeArrowheads="1" noChangeShapeType="1" noTextEdit="1"/>
                      </p:cNvSpPr>
                      <p:nvPr/>
                    </p:nvSpPr>
                    <p:spPr>
                      <a:xfrm>
                        <a:off x="1232821" y="4638542"/>
                        <a:ext cx="305276" cy="278794"/>
                      </a:xfrm>
                      <a:prstGeom prst="rect">
                        <a:avLst/>
                      </a:prstGeom>
                      <a:blipFill>
                        <a:blip r:embed="rId15"/>
                        <a:stretch>
                          <a:fillRect l="-16000" r="-4000" b="-21739"/>
                        </a:stretch>
                      </a:blipFill>
                    </p:spPr>
                    <p:txBody>
                      <a:bodyPr/>
                      <a:lstStyle/>
                      <a:p>
                        <a:r>
                          <a:rPr lang="en-GB">
                            <a:noFill/>
                          </a:rPr>
                          <a:t> </a:t>
                        </a:r>
                      </a:p>
                    </p:txBody>
                  </p:sp>
                </mc:Fallback>
              </mc:AlternateContent>
              <p:sp>
                <p:nvSpPr>
                  <p:cNvPr id="78" name="Rectangle 77">
                    <a:extLst>
                      <a:ext uri="{FF2B5EF4-FFF2-40B4-BE49-F238E27FC236}">
                        <a16:creationId xmlns:a16="http://schemas.microsoft.com/office/drawing/2014/main" id="{240D86FC-EAF1-6946-8043-C404FEBB5E2D}"/>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42E08E76-1F45-E848-B5A0-0EB018501AB5}"/>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A6E614A4-FFEA-A647-8AAE-9BA49B65862F}"/>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 name="Group 71">
                  <a:extLst>
                    <a:ext uri="{FF2B5EF4-FFF2-40B4-BE49-F238E27FC236}">
                      <a16:creationId xmlns:a16="http://schemas.microsoft.com/office/drawing/2014/main" id="{07F1B2A9-7E03-C341-8276-3C1FB91BE88D}"/>
                    </a:ext>
                  </a:extLst>
                </p:cNvPr>
                <p:cNvGrpSpPr/>
                <p:nvPr/>
              </p:nvGrpSpPr>
              <p:grpSpPr>
                <a:xfrm>
                  <a:off x="4651584" y="4011645"/>
                  <a:ext cx="328551" cy="529611"/>
                  <a:chOff x="4651584" y="4011645"/>
                  <a:chExt cx="328551" cy="529611"/>
                </a:xfrm>
              </p:grpSpPr>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8D387453-C187-6346-BD8F-29B52C83986D}"/>
                          </a:ext>
                        </a:extLst>
                      </p:cNvPr>
                      <p:cNvSpPr txBox="1"/>
                      <p:nvPr/>
                    </p:nvSpPr>
                    <p:spPr>
                      <a:xfrm>
                        <a:off x="4651584" y="4011645"/>
                        <a:ext cx="328551" cy="2819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73" name="TextBox 72">
                        <a:extLst>
                          <a:ext uri="{FF2B5EF4-FFF2-40B4-BE49-F238E27FC236}">
                            <a16:creationId xmlns:a16="http://schemas.microsoft.com/office/drawing/2014/main" id="{8D387453-C187-6346-BD8F-29B52C83986D}"/>
                          </a:ext>
                        </a:extLst>
                      </p:cNvPr>
                      <p:cNvSpPr txBox="1">
                        <a:spLocks noRot="1" noChangeAspect="1" noMove="1" noResize="1" noEditPoints="1" noAdjustHandles="1" noChangeArrowheads="1" noChangeShapeType="1" noTextEdit="1"/>
                      </p:cNvSpPr>
                      <p:nvPr/>
                    </p:nvSpPr>
                    <p:spPr>
                      <a:xfrm>
                        <a:off x="4651584" y="4011645"/>
                        <a:ext cx="328551" cy="281937"/>
                      </a:xfrm>
                      <a:prstGeom prst="rect">
                        <a:avLst/>
                      </a:prstGeom>
                      <a:blipFill>
                        <a:blip r:embed="rId16"/>
                        <a:stretch>
                          <a:fillRect l="-11111" t="-4348" r="-3704" b="-21739"/>
                        </a:stretch>
                      </a:blipFill>
                    </p:spPr>
                    <p:txBody>
                      <a:bodyPr/>
                      <a:lstStyle/>
                      <a:p>
                        <a:r>
                          <a:rPr lang="en-GB">
                            <a:noFill/>
                          </a:rPr>
                          <a:t> </a:t>
                        </a:r>
                      </a:p>
                    </p:txBody>
                  </p:sp>
                </mc:Fallback>
              </mc:AlternateContent>
              <p:sp>
                <p:nvSpPr>
                  <p:cNvPr id="74" name="Rectangle 73">
                    <a:extLst>
                      <a:ext uri="{FF2B5EF4-FFF2-40B4-BE49-F238E27FC236}">
                        <a16:creationId xmlns:a16="http://schemas.microsoft.com/office/drawing/2014/main" id="{0862878A-9468-4C41-8F9E-1B1280F02FD6}"/>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DEA2621-FBFF-8448-9635-DC24B6D225F1}"/>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EF4EF89-C828-8B42-A72C-8D013E904338}"/>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sp>
        <p:nvSpPr>
          <p:cNvPr id="93" name="TextBox 92">
            <a:extLst>
              <a:ext uri="{FF2B5EF4-FFF2-40B4-BE49-F238E27FC236}">
                <a16:creationId xmlns:a16="http://schemas.microsoft.com/office/drawing/2014/main" id="{6EED4AA6-21A4-C843-A276-054F60822E89}"/>
              </a:ext>
            </a:extLst>
          </p:cNvPr>
          <p:cNvSpPr txBox="1"/>
          <p:nvPr/>
        </p:nvSpPr>
        <p:spPr>
          <a:xfrm>
            <a:off x="5108943" y="6184028"/>
            <a:ext cx="3381496" cy="553998"/>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Dynamic Junction Tree Algorithm. In </a:t>
            </a:r>
            <a:r>
              <a:rPr lang="en-GB" sz="1000" i="1" dirty="0">
                <a:solidFill>
                  <a:schemeClr val="accent3"/>
                </a:solidFill>
              </a:rPr>
              <a:t>ICCS-18 Proceedings of the International Conference on Conceptual Structures</a:t>
            </a:r>
            <a:r>
              <a:rPr lang="en-GB" sz="1000" dirty="0">
                <a:solidFill>
                  <a:schemeClr val="accent3"/>
                </a:solidFill>
              </a:rPr>
              <a:t>, 2018.</a:t>
            </a:r>
          </a:p>
        </p:txBody>
      </p:sp>
    </p:spTree>
    <p:extLst>
      <p:ext uri="{BB962C8B-B14F-4D97-AF65-F5344CB8AC3E}">
        <p14:creationId xmlns:p14="http://schemas.microsoft.com/office/powerpoint/2010/main" val="385335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normAutofit/>
          </a:bodyPr>
          <a:lstStyle/>
          <a:p>
            <a:r>
              <a:rPr lang="en-GB" dirty="0"/>
              <a:t>PDM: Interfaces – Moving forward</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B39C8A8-2A43-EA43-8E15-36558C75DA13}"/>
                  </a:ext>
                </a:extLst>
              </p:cNvPr>
              <p:cNvSpPr>
                <a:spLocks noGrp="1"/>
              </p:cNvSpPr>
              <p:nvPr>
                <p:ph idx="1"/>
              </p:nvPr>
            </p:nvSpPr>
            <p:spPr>
              <a:xfrm>
                <a:off x="628650" y="1158240"/>
                <a:ext cx="8103360" cy="2981605"/>
              </a:xfrm>
            </p:spPr>
            <p:txBody>
              <a:bodyPr>
                <a:normAutofit fontScale="92500" lnSpcReduction="20000"/>
              </a:bodyPr>
              <a:lstStyle/>
              <a:p>
                <a:r>
                  <a:rPr lang="en-GB" dirty="0"/>
                  <a:t>After one is finished with inference for </a:t>
                </a:r>
                <a14:m>
                  <m:oMath xmlns:m="http://schemas.openxmlformats.org/officeDocument/2006/math">
                    <m:r>
                      <a:rPr lang="en-GB" i="1" smtClean="0">
                        <a:latin typeface="Cambria Math" panose="02040503050406030204" pitchFamily="18" charset="0"/>
                        <a:ea typeface="Cambria Math" panose="02040503050406030204" pitchFamily="18" charset="0"/>
                      </a:rPr>
                      <m:t>𝜏</m:t>
                    </m:r>
                  </m:oMath>
                </a14:m>
                <a:r>
                  <a:rPr lang="en-GB" dirty="0"/>
                  <a:t>, basically ask a query for </a:t>
                </a:r>
                <a14:m>
                  <m:oMath xmlns:m="http://schemas.openxmlformats.org/officeDocument/2006/math">
                    <m:sSub>
                      <m:sSubPr>
                        <m:ctrlPr>
                          <a:rPr lang="en-GB" i="1" smtClean="0">
                            <a:solidFill>
                              <a:schemeClr val="accent1"/>
                            </a:solidFill>
                            <a:latin typeface="Cambria Math" panose="02040503050406030204" pitchFamily="18" charset="0"/>
                          </a:rPr>
                        </m:ctrlPr>
                      </m:sSubPr>
                      <m:e>
                        <m:r>
                          <a:rPr lang="en-GB" b="1" i="1">
                            <a:solidFill>
                              <a:schemeClr val="accent1"/>
                            </a:solidFill>
                            <a:latin typeface="Cambria Math" panose="02040503050406030204" pitchFamily="18" charset="0"/>
                          </a:rPr>
                          <m:t>𝑰</m:t>
                        </m:r>
                      </m:e>
                      <m:sub>
                        <m:r>
                          <a:rPr lang="en-GB" i="1" smtClean="0">
                            <a:solidFill>
                              <a:schemeClr val="accent1"/>
                            </a:solidFill>
                            <a:latin typeface="Cambria Math" panose="02040503050406030204" pitchFamily="18" charset="0"/>
                            <a:ea typeface="Cambria Math" panose="02040503050406030204" pitchFamily="18" charset="0"/>
                          </a:rPr>
                          <m:t>𝜏</m:t>
                        </m:r>
                      </m:sub>
                    </m:sSub>
                  </m:oMath>
                </a14:m>
                <a:r>
                  <a:rPr lang="en-GB" dirty="0"/>
                  <a:t> on the current model </a:t>
                </a:r>
                <a14:m>
                  <m:oMath xmlns:m="http://schemas.openxmlformats.org/officeDocument/2006/math">
                    <m:sSub>
                      <m:sSubPr>
                        <m:ctrlPr>
                          <a:rPr lang="en-GB" b="0" i="1" smtClean="0">
                            <a:latin typeface="Cambria Math" panose="02040503050406030204" pitchFamily="18" charset="0"/>
                          </a:rPr>
                        </m:ctrlPr>
                      </m:sSubPr>
                      <m:e>
                        <m:r>
                          <a:rPr lang="en-GB" i="1" smtClean="0">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𝜏</m:t>
                        </m:r>
                      </m:sub>
                    </m:sSub>
                  </m:oMath>
                </a14:m>
                <a:r>
                  <a:rPr lang="en-GB" dirty="0"/>
                  <a:t> (as in a message in LJT) and include that information when instantiating a model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smtClean="0">
                            <a:latin typeface="Cambria Math" panose="02040503050406030204" pitchFamily="18" charset="0"/>
                            <a:ea typeface="Cambria Math" panose="02040503050406030204" pitchFamily="18" charset="0"/>
                          </a:rPr>
                          <m:t>→</m:t>
                        </m:r>
                      </m:sub>
                    </m:sSub>
                  </m:oMath>
                </a14:m>
                <a:r>
                  <a:rPr lang="en-GB" dirty="0"/>
                  <a:t> for </a:t>
                </a:r>
                <a14:m>
                  <m:oMath xmlns:m="http://schemas.openxmlformats.org/officeDocument/2006/math">
                    <m:r>
                      <a:rPr lang="en-GB" i="1">
                        <a:latin typeface="Cambria Math" panose="02040503050406030204" pitchFamily="18" charset="0"/>
                        <a:ea typeface="Cambria Math" panose="02040503050406030204" pitchFamily="18" charset="0"/>
                      </a:rPr>
                      <m:t>𝜏</m:t>
                    </m:r>
                    <m:r>
                      <a:rPr lang="en-GB" b="0" i="1" smtClean="0">
                        <a:latin typeface="Cambria Math" panose="02040503050406030204" pitchFamily="18" charset="0"/>
                        <a:ea typeface="Cambria Math" panose="02040503050406030204" pitchFamily="18" charset="0"/>
                      </a:rPr>
                      <m:t>+1</m:t>
                    </m:r>
                  </m:oMath>
                </a14:m>
                <a:endParaRPr lang="en-GB" dirty="0"/>
              </a:p>
              <a:p>
                <a:r>
                  <a:rPr lang="en-GB" dirty="0"/>
                  <a:t>Use FO jtrees and message passing</a:t>
                </a:r>
              </a:p>
              <a:p>
                <a:pPr lvl="1"/>
                <a:r>
                  <a:rPr lang="en-GB" dirty="0"/>
                  <a:t>Make sure that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𝑰</m:t>
                        </m:r>
                      </m:e>
                      <m:sub>
                        <m:r>
                          <a:rPr lang="en-GB" i="1">
                            <a:latin typeface="Cambria Math" panose="02040503050406030204" pitchFamily="18" charset="0"/>
                          </a:rPr>
                          <m:t>𝑡</m:t>
                        </m:r>
                        <m:r>
                          <a:rPr lang="en-GB" i="1">
                            <a:latin typeface="Cambria Math" panose="02040503050406030204" pitchFamily="18" charset="0"/>
                          </a:rPr>
                          <m:t>−1</m:t>
                        </m:r>
                      </m:sub>
                    </m:sSub>
                  </m:oMath>
                </a14:m>
                <a:r>
                  <a:rPr lang="en-GB" dirty="0"/>
                  <a:t> occurs in one parcluster</a:t>
                </a:r>
              </a:p>
              <a:p>
                <a:pPr lvl="2"/>
                <a:r>
                  <a:rPr lang="en-GB" dirty="0"/>
                  <a:t>How? By adding a parfactor </a:t>
                </a:r>
                <a14:m>
                  <m:oMath xmlns:m="http://schemas.openxmlformats.org/officeDocument/2006/math">
                    <m:sSup>
                      <m:sSupPr>
                        <m:ctrlPr>
                          <a:rPr lang="en-GB" b="0" i="1" smtClean="0">
                            <a:solidFill>
                              <a:schemeClr val="accent1"/>
                            </a:solidFill>
                            <a:latin typeface="Cambria Math" panose="02040503050406030204" pitchFamily="18" charset="0"/>
                            <a:ea typeface="Cambria Math" panose="02040503050406030204" pitchFamily="18" charset="0"/>
                          </a:rPr>
                        </m:ctrlPr>
                      </m:sSupPr>
                      <m:e>
                        <m:r>
                          <a:rPr lang="en-GB" b="0" i="1" smtClean="0">
                            <a:solidFill>
                              <a:schemeClr val="accent1"/>
                            </a:solidFill>
                            <a:latin typeface="Cambria Math" panose="02040503050406030204" pitchFamily="18" charset="0"/>
                            <a:ea typeface="Cambria Math" panose="02040503050406030204" pitchFamily="18" charset="0"/>
                          </a:rPr>
                          <m:t>𝑔</m:t>
                        </m:r>
                      </m:e>
                      <m:sup>
                        <m:r>
                          <a:rPr lang="en-GB" b="0" i="1" smtClean="0">
                            <a:solidFill>
                              <a:schemeClr val="accent1"/>
                            </a:solidFill>
                            <a:latin typeface="Cambria Math" panose="02040503050406030204" pitchFamily="18" charset="0"/>
                            <a:ea typeface="Cambria Math" panose="02040503050406030204" pitchFamily="18" charset="0"/>
                          </a:rPr>
                          <m:t>𝐼</m:t>
                        </m:r>
                      </m:sup>
                    </m:sSup>
                    <m:r>
                      <a:rPr lang="en-GB" b="0" i="1" smtClean="0">
                        <a:solidFill>
                          <a:schemeClr val="accent1"/>
                        </a:solidFill>
                        <a:latin typeface="Cambria Math" panose="02040503050406030204" pitchFamily="18" charset="0"/>
                        <a:ea typeface="Cambria Math" panose="02040503050406030204" pitchFamily="18" charset="0"/>
                      </a:rPr>
                      <m:t>=</m:t>
                    </m:r>
                    <m:r>
                      <a:rPr lang="en-GB" i="1" smtClean="0">
                        <a:solidFill>
                          <a:schemeClr val="accent1"/>
                        </a:solidFill>
                        <a:latin typeface="Cambria Math" panose="02040503050406030204" pitchFamily="18" charset="0"/>
                        <a:ea typeface="Cambria Math" panose="02040503050406030204" pitchFamily="18" charset="0"/>
                      </a:rPr>
                      <m:t>𝜙</m:t>
                    </m:r>
                    <m:d>
                      <m:dPr>
                        <m:ctrlPr>
                          <a:rPr lang="en-GB" b="0" i="1" smtClean="0">
                            <a:solidFill>
                              <a:schemeClr val="accent1"/>
                            </a:solidFill>
                            <a:latin typeface="Cambria Math" panose="02040503050406030204" pitchFamily="18" charset="0"/>
                            <a:ea typeface="Cambria Math" panose="02040503050406030204" pitchFamily="18" charset="0"/>
                          </a:rPr>
                        </m:ctrlPr>
                      </m:dPr>
                      <m:e>
                        <m:sSub>
                          <m:sSubPr>
                            <m:ctrlPr>
                              <a:rPr lang="en-GB" i="1">
                                <a:solidFill>
                                  <a:schemeClr val="accent1"/>
                                </a:solidFill>
                                <a:latin typeface="Cambria Math" panose="02040503050406030204" pitchFamily="18" charset="0"/>
                              </a:rPr>
                            </m:ctrlPr>
                          </m:sSubPr>
                          <m:e>
                            <m:r>
                              <a:rPr lang="en-GB" b="1" i="1">
                                <a:solidFill>
                                  <a:schemeClr val="accent1"/>
                                </a:solidFill>
                                <a:latin typeface="Cambria Math" panose="02040503050406030204" pitchFamily="18" charset="0"/>
                              </a:rPr>
                              <m:t>𝑰</m:t>
                            </m:r>
                          </m:e>
                          <m:sub>
                            <m:r>
                              <a:rPr lang="en-GB" i="1">
                                <a:solidFill>
                                  <a:schemeClr val="accent1"/>
                                </a:solidFill>
                                <a:latin typeface="Cambria Math" panose="02040503050406030204" pitchFamily="18" charset="0"/>
                              </a:rPr>
                              <m:t>𝑡</m:t>
                            </m:r>
                            <m:r>
                              <a:rPr lang="en-GB" i="1">
                                <a:solidFill>
                                  <a:schemeClr val="accent1"/>
                                </a:solidFill>
                                <a:latin typeface="Cambria Math" panose="02040503050406030204" pitchFamily="18" charset="0"/>
                              </a:rPr>
                              <m:t>−1</m:t>
                            </m:r>
                          </m:sub>
                        </m:sSub>
                      </m:e>
                    </m:d>
                  </m:oMath>
                </a14:m>
                <a:endParaRPr lang="en-GB" dirty="0"/>
              </a:p>
              <a:p>
                <a:pPr lvl="3"/>
                <a:r>
                  <a:rPr lang="en-GB" dirty="0">
                    <a:solidFill>
                      <a:schemeClr val="tx1"/>
                    </a:solidFill>
                    <a:ea typeface="Cambria Math" panose="02040503050406030204" pitchFamily="18" charset="0"/>
                  </a:rPr>
                  <a:t>By the FO jtree properties, there then is a parcluster containing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𝑰</m:t>
                        </m:r>
                      </m:e>
                      <m:sub>
                        <m:r>
                          <a:rPr lang="en-GB" i="1">
                            <a:latin typeface="Cambria Math" panose="02040503050406030204" pitchFamily="18" charset="0"/>
                          </a:rPr>
                          <m:t>𝑡</m:t>
                        </m:r>
                        <m:r>
                          <a:rPr lang="en-GB" i="1">
                            <a:latin typeface="Cambria Math" panose="02040503050406030204" pitchFamily="18" charset="0"/>
                          </a:rPr>
                          <m:t>−1</m:t>
                        </m:r>
                      </m:sub>
                    </m:sSub>
                  </m:oMath>
                </a14:m>
                <a:endParaRPr lang="en-GB" dirty="0">
                  <a:solidFill>
                    <a:schemeClr val="tx1"/>
                  </a:solidFill>
                  <a:ea typeface="Cambria Math" panose="02040503050406030204" pitchFamily="18" charset="0"/>
                </a:endParaRPr>
              </a:p>
              <a:p>
                <a:pPr lvl="3"/>
                <a14:m>
                  <m:oMath xmlns:m="http://schemas.openxmlformats.org/officeDocument/2006/math">
                    <m:sSup>
                      <m:sSupPr>
                        <m:ctrlPr>
                          <a:rPr lang="en-GB" i="1" smtClean="0">
                            <a:solidFill>
                              <a:schemeClr val="tx1"/>
                            </a:solidFill>
                            <a:latin typeface="Cambria Math" panose="02040503050406030204" pitchFamily="18" charset="0"/>
                            <a:ea typeface="Cambria Math" panose="02040503050406030204" pitchFamily="18" charset="0"/>
                          </a:rPr>
                        </m:ctrlPr>
                      </m:sSupPr>
                      <m:e>
                        <m:r>
                          <a:rPr lang="en-GB" i="1">
                            <a:solidFill>
                              <a:schemeClr val="tx1"/>
                            </a:solidFill>
                            <a:latin typeface="Cambria Math" panose="02040503050406030204" pitchFamily="18" charset="0"/>
                            <a:ea typeface="Cambria Math" panose="02040503050406030204" pitchFamily="18" charset="0"/>
                          </a:rPr>
                          <m:t>𝑔</m:t>
                        </m:r>
                      </m:e>
                      <m:sup>
                        <m:r>
                          <a:rPr lang="en-GB" i="1">
                            <a:solidFill>
                              <a:schemeClr val="tx1"/>
                            </a:solidFill>
                            <a:latin typeface="Cambria Math" panose="02040503050406030204" pitchFamily="18" charset="0"/>
                            <a:ea typeface="Cambria Math" panose="02040503050406030204" pitchFamily="18" charset="0"/>
                          </a:rPr>
                          <m:t>𝐼</m:t>
                        </m:r>
                      </m:sup>
                    </m:sSup>
                    <m:r>
                      <a:rPr lang="en-GB" i="1">
                        <a:solidFill>
                          <a:schemeClr val="tx1"/>
                        </a:solidFill>
                        <a:latin typeface="Cambria Math" panose="02040503050406030204" pitchFamily="18" charset="0"/>
                        <a:ea typeface="Cambria Math" panose="02040503050406030204" pitchFamily="18" charset="0"/>
                      </a:rPr>
                      <m:t> </m:t>
                    </m:r>
                  </m:oMath>
                </a14:m>
                <a:r>
                  <a:rPr lang="en-GB" dirty="0"/>
                  <a:t>can be removed after FO jtree construction </a:t>
                </a:r>
              </a:p>
              <a:p>
                <a:pPr lvl="4"/>
                <a:r>
                  <a:rPr lang="en-GB" dirty="0"/>
                  <a:t>If not removed ➝ </a:t>
                </a:r>
                <a14:m>
                  <m:oMath xmlns:m="http://schemas.openxmlformats.org/officeDocument/2006/math">
                    <m:r>
                      <a:rPr lang="en-GB" i="1" smtClean="0">
                        <a:solidFill>
                          <a:schemeClr val="tx1"/>
                        </a:solidFill>
                        <a:latin typeface="Cambria Math" panose="02040503050406030204" pitchFamily="18" charset="0"/>
                        <a:ea typeface="Cambria Math" panose="02040503050406030204" pitchFamily="18" charset="0"/>
                      </a:rPr>
                      <m:t>𝜙</m:t>
                    </m:r>
                  </m:oMath>
                </a14:m>
                <a:r>
                  <a:rPr lang="en-GB" dirty="0"/>
                  <a:t> has to be equally distributed</a:t>
                </a:r>
              </a:p>
            </p:txBody>
          </p:sp>
        </mc:Choice>
        <mc:Fallback>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idx="1"/>
              </p:nvPr>
            </p:nvSpPr>
            <p:spPr>
              <a:xfrm>
                <a:off x="628650" y="1158240"/>
                <a:ext cx="8103360" cy="2981605"/>
              </a:xfrm>
              <a:blipFill>
                <a:blip r:embed="rId3"/>
                <a:stretch>
                  <a:fillRect l="-1252" t="-508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D388435-DA7F-E44A-9635-810EEDCAAB36}"/>
              </a:ext>
            </a:extLst>
          </p:cNvPr>
          <p:cNvSpPr>
            <a:spLocks noGrp="1"/>
          </p:cNvSpPr>
          <p:nvPr>
            <p:ph type="sldNum" sz="quarter" idx="12"/>
          </p:nvPr>
        </p:nvSpPr>
        <p:spPr/>
        <p:txBody>
          <a:bodyPr/>
          <a:lstStyle/>
          <a:p>
            <a:fld id="{67C9959E-8E6B-B04C-9955-EA096F41CA7A}" type="slidenum">
              <a:rPr lang="en-GB" smtClean="0"/>
              <a:t>34</a:t>
            </a:fld>
            <a:endParaRPr lang="en-GB"/>
          </a:p>
        </p:txBody>
      </p:sp>
      <p:grpSp>
        <p:nvGrpSpPr>
          <p:cNvPr id="39" name="Group 38">
            <a:extLst>
              <a:ext uri="{FF2B5EF4-FFF2-40B4-BE49-F238E27FC236}">
                <a16:creationId xmlns:a16="http://schemas.microsoft.com/office/drawing/2014/main" id="{B4181A45-DE81-4948-9B7B-CF89EBB9E7C3}"/>
              </a:ext>
            </a:extLst>
          </p:cNvPr>
          <p:cNvGrpSpPr/>
          <p:nvPr/>
        </p:nvGrpSpPr>
        <p:grpSpPr>
          <a:xfrm>
            <a:off x="411989" y="4134821"/>
            <a:ext cx="8320021" cy="2404092"/>
            <a:chOff x="474037" y="4011645"/>
            <a:chExt cx="8320021" cy="2404092"/>
          </a:xfrm>
        </p:grpSpPr>
        <p:sp>
          <p:nvSpPr>
            <p:cNvPr id="40" name="TextBox 39">
              <a:extLst>
                <a:ext uri="{FF2B5EF4-FFF2-40B4-BE49-F238E27FC236}">
                  <a16:creationId xmlns:a16="http://schemas.microsoft.com/office/drawing/2014/main" id="{D93600B2-6204-6142-8976-2DF729B985DC}"/>
                </a:ext>
              </a:extLst>
            </p:cNvPr>
            <p:cNvSpPr txBox="1"/>
            <p:nvPr/>
          </p:nvSpPr>
          <p:spPr>
            <a:xfrm>
              <a:off x="4029208" y="6046405"/>
              <a:ext cx="1200970" cy="369332"/>
            </a:xfrm>
            <a:prstGeom prst="rect">
              <a:avLst/>
            </a:prstGeom>
            <a:noFill/>
          </p:spPr>
          <p:txBody>
            <a:bodyPr wrap="none" rtlCol="0">
              <a:spAutoFit/>
            </a:bodyPr>
            <a:lstStyle/>
            <a:p>
              <a:r>
                <a:rPr lang="en-GB" dirty="0">
                  <a:solidFill>
                    <a:schemeClr val="accent1"/>
                  </a:solidFill>
                </a:rPr>
                <a:t>Time slices</a:t>
              </a:r>
            </a:p>
          </p:txBody>
        </p:sp>
        <p:grpSp>
          <p:nvGrpSpPr>
            <p:cNvPr id="41" name="Group 40">
              <a:extLst>
                <a:ext uri="{FF2B5EF4-FFF2-40B4-BE49-F238E27FC236}">
                  <a16:creationId xmlns:a16="http://schemas.microsoft.com/office/drawing/2014/main" id="{0CCDCB6A-4906-854D-8AF8-2498C54E541F}"/>
                </a:ext>
              </a:extLst>
            </p:cNvPr>
            <p:cNvGrpSpPr/>
            <p:nvPr/>
          </p:nvGrpSpPr>
          <p:grpSpPr>
            <a:xfrm>
              <a:off x="474037" y="4011645"/>
              <a:ext cx="8320021" cy="2051697"/>
              <a:chOff x="474037" y="4011645"/>
              <a:chExt cx="8320021" cy="2051697"/>
            </a:xfrm>
          </p:grpSpPr>
          <p:sp>
            <p:nvSpPr>
              <p:cNvPr id="42" name="Rectangle 41">
                <a:extLst>
                  <a:ext uri="{FF2B5EF4-FFF2-40B4-BE49-F238E27FC236}">
                    <a16:creationId xmlns:a16="http://schemas.microsoft.com/office/drawing/2014/main" id="{A7440176-81D6-0F44-8435-B1FD7FB46A4D}"/>
                  </a:ext>
                </a:extLst>
              </p:cNvPr>
              <p:cNvSpPr/>
              <p:nvPr/>
            </p:nvSpPr>
            <p:spPr>
              <a:xfrm>
                <a:off x="474037" y="4011645"/>
                <a:ext cx="4305874" cy="205169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tangle 42">
                <a:extLst>
                  <a:ext uri="{FF2B5EF4-FFF2-40B4-BE49-F238E27FC236}">
                    <a16:creationId xmlns:a16="http://schemas.microsoft.com/office/drawing/2014/main" id="{976BC0ED-C5DE-B24A-A172-80F8AEC789E8}"/>
                  </a:ext>
                </a:extLst>
              </p:cNvPr>
              <p:cNvSpPr/>
              <p:nvPr/>
            </p:nvSpPr>
            <p:spPr>
              <a:xfrm>
                <a:off x="4777191" y="4011645"/>
                <a:ext cx="4016867" cy="205169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4" name="Group 43">
                <a:extLst>
                  <a:ext uri="{FF2B5EF4-FFF2-40B4-BE49-F238E27FC236}">
                    <a16:creationId xmlns:a16="http://schemas.microsoft.com/office/drawing/2014/main" id="{49413C21-CBA7-F246-80CC-F97430AE3083}"/>
                  </a:ext>
                </a:extLst>
              </p:cNvPr>
              <p:cNvGrpSpPr/>
              <p:nvPr/>
            </p:nvGrpSpPr>
            <p:grpSpPr>
              <a:xfrm>
                <a:off x="512040" y="4011645"/>
                <a:ext cx="8260939" cy="1983766"/>
                <a:chOff x="512040" y="4011645"/>
                <a:chExt cx="8260939" cy="1983766"/>
              </a:xfrm>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4F2D248-DCB4-054A-B7E5-A9308049CE85}"/>
                        </a:ext>
                      </a:extLst>
                    </p:cNvPr>
                    <p:cNvSpPr txBox="1"/>
                    <p:nvPr/>
                  </p:nvSpPr>
                  <p:spPr>
                    <a:xfrm>
                      <a:off x="512040" y="5599411"/>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baseline="-25000" dirty="0"/>
                    </a:p>
                  </p:txBody>
                </p:sp>
              </mc:Choice>
              <mc:Fallback xmlns="">
                <p:sp>
                  <p:nvSpPr>
                    <p:cNvPr id="5" name="TextBox 4">
                      <a:extLst>
                        <a:ext uri="{FF2B5EF4-FFF2-40B4-BE49-F238E27FC236}">
                          <a16:creationId xmlns:a16="http://schemas.microsoft.com/office/drawing/2014/main" id="{4396327E-B83C-374B-B9C0-65213CBCF29A}"/>
                        </a:ext>
                      </a:extLst>
                    </p:cNvPr>
                    <p:cNvSpPr txBox="1">
                      <a:spLocks noRot="1" noChangeAspect="1" noMove="1" noResize="1" noEditPoints="1" noAdjustHandles="1" noChangeArrowheads="1" noChangeShapeType="1" noTextEdit="1"/>
                    </p:cNvSpPr>
                    <p:nvPr/>
                  </p:nvSpPr>
                  <p:spPr>
                    <a:xfrm>
                      <a:off x="512040" y="5599411"/>
                      <a:ext cx="1898399" cy="396000"/>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46" name="Straight Connector 45">
                  <a:extLst>
                    <a:ext uri="{FF2B5EF4-FFF2-40B4-BE49-F238E27FC236}">
                      <a16:creationId xmlns:a16="http://schemas.microsoft.com/office/drawing/2014/main" id="{E53937CF-85F0-464A-8EF1-54589BF50160}"/>
                    </a:ext>
                  </a:extLst>
                </p:cNvPr>
                <p:cNvCxnSpPr>
                  <a:cxnSpLocks/>
                  <a:stCxn id="45" idx="0"/>
                  <a:endCxn id="87" idx="2"/>
                </p:cNvCxnSpPr>
                <p:nvPr/>
              </p:nvCxnSpPr>
              <p:spPr>
                <a:xfrm flipV="1">
                  <a:off x="1461240" y="5360214"/>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9CBC2AA-2568-8A49-AE32-BB39048BC263}"/>
                    </a:ext>
                  </a:extLst>
                </p:cNvPr>
                <p:cNvCxnSpPr>
                  <a:cxnSpLocks/>
                  <a:stCxn id="87" idx="0"/>
                  <a:endCxn id="52" idx="4"/>
                </p:cNvCxnSpPr>
                <p:nvPr/>
              </p:nvCxnSpPr>
              <p:spPr>
                <a:xfrm flipH="1" flipV="1">
                  <a:off x="1461239" y="4629175"/>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B653CD7-5EB5-394C-B49A-4EE393C91FB1}"/>
                    </a:ext>
                  </a:extLst>
                </p:cNvPr>
                <p:cNvCxnSpPr>
                  <a:cxnSpLocks/>
                  <a:stCxn id="52" idx="4"/>
                  <a:endCxn id="91" idx="0"/>
                </p:cNvCxnSpPr>
                <p:nvPr/>
              </p:nvCxnSpPr>
              <p:spPr>
                <a:xfrm>
                  <a:off x="1461239" y="4629175"/>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7CD284D-0A90-984A-802C-29A343CC8DB5}"/>
                    </a:ext>
                  </a:extLst>
                </p:cNvPr>
                <p:cNvCxnSpPr>
                  <a:cxnSpLocks/>
                  <a:stCxn id="53" idx="0"/>
                  <a:endCxn id="91" idx="2"/>
                </p:cNvCxnSpPr>
                <p:nvPr/>
              </p:nvCxnSpPr>
              <p:spPr>
                <a:xfrm flipV="1">
                  <a:off x="3279158" y="5358415"/>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66DDBD1-FB98-F24E-89C8-AD7A071C1AB9}"/>
                    </a:ext>
                  </a:extLst>
                </p:cNvPr>
                <p:cNvCxnSpPr>
                  <a:cxnSpLocks/>
                  <a:stCxn id="91" idx="0"/>
                  <a:endCxn id="51" idx="4"/>
                </p:cNvCxnSpPr>
                <p:nvPr/>
              </p:nvCxnSpPr>
              <p:spPr>
                <a:xfrm flipH="1" flipV="1">
                  <a:off x="3278133" y="4925950"/>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FE966CF5-F24F-5C4A-8B68-037A136654A0}"/>
                        </a:ext>
                      </a:extLst>
                    </p:cNvPr>
                    <p:cNvSpPr txBox="1"/>
                    <p:nvPr/>
                  </p:nvSpPr>
                  <p:spPr>
                    <a:xfrm>
                      <a:off x="2198133" y="4529950"/>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dirty="0"/>
                    </a:p>
                  </p:txBody>
                </p:sp>
              </mc:Choice>
              <mc:Fallback xmlns="">
                <p:sp>
                  <p:nvSpPr>
                    <p:cNvPr id="19" name="TextBox 18">
                      <a:extLst>
                        <a:ext uri="{FF2B5EF4-FFF2-40B4-BE49-F238E27FC236}">
                          <a16:creationId xmlns:a16="http://schemas.microsoft.com/office/drawing/2014/main" id="{9D4714D8-516C-1947-BCDD-124311382495}"/>
                        </a:ext>
                      </a:extLst>
                    </p:cNvPr>
                    <p:cNvSpPr txBox="1">
                      <a:spLocks noRot="1" noChangeAspect="1" noMove="1" noResize="1" noEditPoints="1" noAdjustHandles="1" noChangeArrowheads="1" noChangeShapeType="1" noTextEdit="1"/>
                    </p:cNvSpPr>
                    <p:nvPr/>
                  </p:nvSpPr>
                  <p:spPr>
                    <a:xfrm>
                      <a:off x="2198133" y="4529950"/>
                      <a:ext cx="2160000" cy="396000"/>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0C862854-34E9-AB47-AF8B-81FDF8FDD088}"/>
                        </a:ext>
                      </a:extLst>
                    </p:cNvPr>
                    <p:cNvSpPr txBox="1"/>
                    <p:nvPr/>
                  </p:nvSpPr>
                  <p:spPr>
                    <a:xfrm>
                      <a:off x="907359" y="4233175"/>
                      <a:ext cx="1107760" cy="396000"/>
                    </a:xfrm>
                    <a:prstGeom prst="ellipse">
                      <a:avLst/>
                    </a:prstGeom>
                    <a:solidFill>
                      <a:schemeClr val="bg2"/>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𝑬𝒑𝒊𝒅</m:t>
                                </m:r>
                              </m:e>
                              <m:sub>
                                <m:r>
                                  <a:rPr lang="de-DE" b="1" i="1">
                                    <a:latin typeface="Cambria Math" panose="02040503050406030204" pitchFamily="18" charset="0"/>
                                  </a:rPr>
                                  <m:t>𝒕</m:t>
                                </m:r>
                                <m:r>
                                  <a:rPr lang="de-DE" b="1" i="1">
                                    <a:latin typeface="Cambria Math" panose="02040503050406030204" pitchFamily="18" charset="0"/>
                                  </a:rPr>
                                  <m:t>−</m:t>
                                </m:r>
                                <m:r>
                                  <a:rPr lang="de-DE" b="1" i="1">
                                    <a:latin typeface="Cambria Math" panose="02040503050406030204" pitchFamily="18" charset="0"/>
                                  </a:rPr>
                                  <m:t>𝟏</m:t>
                                </m:r>
                              </m:sub>
                            </m:sSub>
                          </m:oMath>
                        </m:oMathPara>
                      </a14:m>
                      <a:endParaRPr lang="en-GB" b="1" dirty="0"/>
                    </a:p>
                  </p:txBody>
                </p:sp>
              </mc:Choice>
              <mc:Fallback xmlns="">
                <p:sp>
                  <p:nvSpPr>
                    <p:cNvPr id="52" name="TextBox 51">
                      <a:extLst>
                        <a:ext uri="{FF2B5EF4-FFF2-40B4-BE49-F238E27FC236}">
                          <a16:creationId xmlns:a16="http://schemas.microsoft.com/office/drawing/2014/main" id="{0C862854-34E9-AB47-AF8B-81FDF8FDD088}"/>
                        </a:ext>
                      </a:extLst>
                    </p:cNvPr>
                    <p:cNvSpPr txBox="1">
                      <a:spLocks noRot="1" noChangeAspect="1" noMove="1" noResize="1" noEditPoints="1" noAdjustHandles="1" noChangeArrowheads="1" noChangeShapeType="1" noTextEdit="1"/>
                    </p:cNvSpPr>
                    <p:nvPr/>
                  </p:nvSpPr>
                  <p:spPr>
                    <a:xfrm>
                      <a:off x="907359" y="4233175"/>
                      <a:ext cx="1107760" cy="396000"/>
                    </a:xfrm>
                    <a:prstGeom prst="ellipse">
                      <a:avLst/>
                    </a:prstGeom>
                    <a:blipFill>
                      <a:blip r:embed="rId6"/>
                      <a:stretch>
                        <a:fillRect b="-5882"/>
                      </a:stretch>
                    </a:blipFill>
                    <a:ln w="1905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372B211A-E690-B44A-9C25-99F8AEEC3669}"/>
                        </a:ext>
                      </a:extLst>
                    </p:cNvPr>
                    <p:cNvSpPr txBox="1"/>
                    <p:nvPr/>
                  </p:nvSpPr>
                  <p:spPr>
                    <a:xfrm>
                      <a:off x="2461229" y="5595365"/>
                      <a:ext cx="1635858" cy="380587"/>
                    </a:xfrm>
                    <a:prstGeom prst="ellipse">
                      <a:avLst/>
                    </a:prstGeom>
                    <a:solidFill>
                      <a:schemeClr val="bg2"/>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1" i="1" smtClean="0">
                                    <a:latin typeface="Cambria Math" panose="02040503050406030204" pitchFamily="18" charset="0"/>
                                  </a:rPr>
                                </m:ctrlPr>
                              </m:sSubPr>
                              <m:e>
                                <m:r>
                                  <a:rPr lang="de-DE" b="1" i="1">
                                    <a:latin typeface="Cambria Math" panose="02040503050406030204" pitchFamily="18" charset="0"/>
                                  </a:rPr>
                                  <m:t>𝑺𝒊𝒄𝒌</m:t>
                                </m:r>
                                <m:d>
                                  <m:dPr>
                                    <m:ctrlPr>
                                      <a:rPr lang="de-DE" b="1" i="1">
                                        <a:latin typeface="Cambria Math" panose="02040503050406030204" pitchFamily="18" charset="0"/>
                                      </a:rPr>
                                    </m:ctrlPr>
                                  </m:dPr>
                                  <m:e>
                                    <m:r>
                                      <a:rPr lang="de-DE" b="1" i="1">
                                        <a:latin typeface="Cambria Math" panose="02040503050406030204" pitchFamily="18" charset="0"/>
                                      </a:rPr>
                                      <m:t>𝑿</m:t>
                                    </m:r>
                                  </m:e>
                                </m:d>
                              </m:e>
                              <m:sub>
                                <m:r>
                                  <a:rPr lang="de-DE" b="1" i="1">
                                    <a:latin typeface="Cambria Math" panose="02040503050406030204" pitchFamily="18" charset="0"/>
                                  </a:rPr>
                                  <m:t>𝒕</m:t>
                                </m:r>
                                <m:r>
                                  <a:rPr lang="de-DE" b="1" i="1">
                                    <a:latin typeface="Cambria Math" panose="02040503050406030204" pitchFamily="18" charset="0"/>
                                  </a:rPr>
                                  <m:t>−</m:t>
                                </m:r>
                                <m:r>
                                  <a:rPr lang="de-DE" b="1" i="1">
                                    <a:latin typeface="Cambria Math" panose="02040503050406030204" pitchFamily="18" charset="0"/>
                                  </a:rPr>
                                  <m:t>𝟏</m:t>
                                </m:r>
                              </m:sub>
                            </m:sSub>
                          </m:oMath>
                        </m:oMathPara>
                      </a14:m>
                      <a:endParaRPr lang="en-GB" b="1" baseline="-25000" dirty="0"/>
                    </a:p>
                  </p:txBody>
                </p:sp>
              </mc:Choice>
              <mc:Fallback xmlns="">
                <p:sp>
                  <p:nvSpPr>
                    <p:cNvPr id="53" name="TextBox 52">
                      <a:extLst>
                        <a:ext uri="{FF2B5EF4-FFF2-40B4-BE49-F238E27FC236}">
                          <a16:creationId xmlns:a16="http://schemas.microsoft.com/office/drawing/2014/main" id="{372B211A-E690-B44A-9C25-99F8AEEC3669}"/>
                        </a:ext>
                      </a:extLst>
                    </p:cNvPr>
                    <p:cNvSpPr txBox="1">
                      <a:spLocks noRot="1" noChangeAspect="1" noMove="1" noResize="1" noEditPoints="1" noAdjustHandles="1" noChangeArrowheads="1" noChangeShapeType="1" noTextEdit="1"/>
                    </p:cNvSpPr>
                    <p:nvPr/>
                  </p:nvSpPr>
                  <p:spPr>
                    <a:xfrm>
                      <a:off x="2461229" y="5595365"/>
                      <a:ext cx="1635858" cy="380587"/>
                    </a:xfrm>
                    <a:prstGeom prst="ellipse">
                      <a:avLst/>
                    </a:prstGeom>
                    <a:blipFill>
                      <a:blip r:embed="rId7"/>
                      <a:stretch>
                        <a:fillRect/>
                      </a:stretch>
                    </a:blipFill>
                    <a:ln w="19050">
                      <a:solidFill>
                        <a:schemeClr val="tx1"/>
                      </a:solidFill>
                    </a:ln>
                  </p:spPr>
                  <p:txBody>
                    <a:bodyPr/>
                    <a:lstStyle/>
                    <a:p>
                      <a:r>
                        <a:rPr lang="en-GB">
                          <a:noFill/>
                        </a:rPr>
                        <a:t> </a:t>
                      </a:r>
                    </a:p>
                  </p:txBody>
                </p:sp>
              </mc:Fallback>
            </mc:AlternateContent>
            <p:cxnSp>
              <p:nvCxnSpPr>
                <p:cNvPr id="54" name="Straight Connector 53">
                  <a:extLst>
                    <a:ext uri="{FF2B5EF4-FFF2-40B4-BE49-F238E27FC236}">
                      <a16:creationId xmlns:a16="http://schemas.microsoft.com/office/drawing/2014/main" id="{92A4D51E-3E21-6B41-A8E2-997D5E255B1F}"/>
                    </a:ext>
                  </a:extLst>
                </p:cNvPr>
                <p:cNvCxnSpPr>
                  <a:cxnSpLocks/>
                  <a:stCxn id="87" idx="2"/>
                  <a:endCxn id="53" idx="0"/>
                </p:cNvCxnSpPr>
                <p:nvPr/>
              </p:nvCxnSpPr>
              <p:spPr>
                <a:xfrm>
                  <a:off x="1462706" y="5360214"/>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DCC658B-AFDD-8148-901C-CB53BBAA7FA9}"/>
                    </a:ext>
                  </a:extLst>
                </p:cNvPr>
                <p:cNvCxnSpPr>
                  <a:cxnSpLocks/>
                  <a:stCxn id="52" idx="6"/>
                  <a:endCxn id="75" idx="1"/>
                </p:cNvCxnSpPr>
                <p:nvPr/>
              </p:nvCxnSpPr>
              <p:spPr>
                <a:xfrm>
                  <a:off x="2015119" y="4431175"/>
                  <a:ext cx="268588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19484D9-5D4A-E448-B8D8-DBC86884B2EC}"/>
                    </a:ext>
                  </a:extLst>
                </p:cNvPr>
                <p:cNvCxnSpPr>
                  <a:cxnSpLocks/>
                  <a:stCxn id="75" idx="3"/>
                  <a:endCxn id="67" idx="2"/>
                </p:cNvCxnSpPr>
                <p:nvPr/>
              </p:nvCxnSpPr>
              <p:spPr>
                <a:xfrm flipV="1">
                  <a:off x="4845002" y="4431175"/>
                  <a:ext cx="47720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D9F36D4-524C-AD49-A8B1-2F87ADCDC20B}"/>
                    </a:ext>
                  </a:extLst>
                </p:cNvPr>
                <p:cNvCxnSpPr>
                  <a:cxnSpLocks/>
                  <a:stCxn id="53" idx="6"/>
                  <a:endCxn id="75" idx="2"/>
                </p:cNvCxnSpPr>
                <p:nvPr/>
              </p:nvCxnSpPr>
              <p:spPr>
                <a:xfrm flipV="1">
                  <a:off x="4097087" y="4504644"/>
                  <a:ext cx="675915" cy="1281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5451D9CD-CB0E-0046-854D-BD8141AA1129}"/>
                    </a:ext>
                  </a:extLst>
                </p:cNvPr>
                <p:cNvGrpSpPr/>
                <p:nvPr/>
              </p:nvGrpSpPr>
              <p:grpSpPr>
                <a:xfrm>
                  <a:off x="3167961" y="5102759"/>
                  <a:ext cx="746267" cy="302649"/>
                  <a:chOff x="3231123" y="4635548"/>
                  <a:chExt cx="746267" cy="302649"/>
                </a:xfrm>
              </p:grpSpPr>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1693FE36-0FE8-7F44-BEF7-36C511BFDEB0}"/>
                          </a:ext>
                        </a:extLst>
                      </p:cNvPr>
                      <p:cNvSpPr txBox="1"/>
                      <p:nvPr/>
                    </p:nvSpPr>
                    <p:spPr>
                      <a:xfrm>
                        <a:off x="3483922" y="4635548"/>
                        <a:ext cx="493468" cy="2830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3</m:t>
                                  </m:r>
                                </m:sup>
                              </m:sSubSup>
                            </m:oMath>
                          </m:oMathPara>
                        </a14:m>
                        <a:endParaRPr lang="en-GB" dirty="0"/>
                      </a:p>
                    </p:txBody>
                  </p:sp>
                </mc:Choice>
                <mc:Fallback xmlns="">
                  <p:sp>
                    <p:nvSpPr>
                      <p:cNvPr id="16" name="TextBox 15">
                        <a:extLst>
                          <a:ext uri="{FF2B5EF4-FFF2-40B4-BE49-F238E27FC236}">
                            <a16:creationId xmlns:a16="http://schemas.microsoft.com/office/drawing/2014/main" id="{2CC113AD-8B91-C64C-917A-2F073EA281B9}"/>
                          </a:ext>
                        </a:extLst>
                      </p:cNvPr>
                      <p:cNvSpPr txBox="1">
                        <a:spLocks noRot="1" noChangeAspect="1" noMove="1" noResize="1" noEditPoints="1" noAdjustHandles="1" noChangeArrowheads="1" noChangeShapeType="1" noTextEdit="1"/>
                      </p:cNvSpPr>
                      <p:nvPr/>
                    </p:nvSpPr>
                    <p:spPr>
                      <a:xfrm>
                        <a:off x="3483922" y="4635548"/>
                        <a:ext cx="493468" cy="283026"/>
                      </a:xfrm>
                      <a:prstGeom prst="rect">
                        <a:avLst/>
                      </a:prstGeom>
                      <a:blipFill>
                        <a:blip r:embed="rId8"/>
                        <a:stretch>
                          <a:fillRect l="-10000" b="-21739"/>
                        </a:stretch>
                      </a:blipFill>
                    </p:spPr>
                    <p:txBody>
                      <a:bodyPr/>
                      <a:lstStyle/>
                      <a:p>
                        <a:r>
                          <a:rPr lang="en-GB">
                            <a:noFill/>
                          </a:rPr>
                          <a:t> </a:t>
                        </a:r>
                      </a:p>
                    </p:txBody>
                  </p:sp>
                </mc:Fallback>
              </mc:AlternateContent>
              <p:sp>
                <p:nvSpPr>
                  <p:cNvPr id="90" name="Rectangle 89">
                    <a:extLst>
                      <a:ext uri="{FF2B5EF4-FFF2-40B4-BE49-F238E27FC236}">
                        <a16:creationId xmlns:a16="http://schemas.microsoft.com/office/drawing/2014/main" id="{88971437-020D-D54B-8316-4037D68B2354}"/>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Rectangle 90">
                    <a:extLst>
                      <a:ext uri="{FF2B5EF4-FFF2-40B4-BE49-F238E27FC236}">
                        <a16:creationId xmlns:a16="http://schemas.microsoft.com/office/drawing/2014/main" id="{E4D5CEB9-16DC-B44C-8469-A03131FD6AD6}"/>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2" name="Rectangle 91">
                    <a:extLst>
                      <a:ext uri="{FF2B5EF4-FFF2-40B4-BE49-F238E27FC236}">
                        <a16:creationId xmlns:a16="http://schemas.microsoft.com/office/drawing/2014/main" id="{6E95EDD3-E5A4-6F45-8FBB-09842FF0E645}"/>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9" name="Group 58">
                  <a:extLst>
                    <a:ext uri="{FF2B5EF4-FFF2-40B4-BE49-F238E27FC236}">
                      <a16:creationId xmlns:a16="http://schemas.microsoft.com/office/drawing/2014/main" id="{F499759B-C8A5-5B42-B27C-91D1A6E2A801}"/>
                    </a:ext>
                  </a:extLst>
                </p:cNvPr>
                <p:cNvGrpSpPr/>
                <p:nvPr/>
              </p:nvGrpSpPr>
              <p:grpSpPr>
                <a:xfrm>
                  <a:off x="1347799" y="5105753"/>
                  <a:ext cx="719463" cy="298747"/>
                  <a:chOff x="1006826" y="4638542"/>
                  <a:chExt cx="719463" cy="298747"/>
                </a:xfrm>
              </p:grpSpPr>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9D811714-D5D2-094E-9A25-5A7053561F35}"/>
                          </a:ext>
                        </a:extLst>
                      </p:cNvPr>
                      <p:cNvSpPr txBox="1"/>
                      <p:nvPr/>
                    </p:nvSpPr>
                    <p:spPr>
                      <a:xfrm>
                        <a:off x="1232821" y="4638542"/>
                        <a:ext cx="493468" cy="2816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2</m:t>
                                  </m:r>
                                </m:sup>
                              </m:sSubSup>
                            </m:oMath>
                          </m:oMathPara>
                        </a14:m>
                        <a:endParaRPr lang="en-GB" dirty="0"/>
                      </a:p>
                    </p:txBody>
                  </p:sp>
                </mc:Choice>
                <mc:Fallback xmlns="">
                  <p:sp>
                    <p:nvSpPr>
                      <p:cNvPr id="10" name="TextBox 9">
                        <a:extLst>
                          <a:ext uri="{FF2B5EF4-FFF2-40B4-BE49-F238E27FC236}">
                            <a16:creationId xmlns:a16="http://schemas.microsoft.com/office/drawing/2014/main" id="{60A77D58-7593-2F4D-8AC6-F1AAA0D57098}"/>
                          </a:ext>
                        </a:extLst>
                      </p:cNvPr>
                      <p:cNvSpPr txBox="1">
                        <a:spLocks noRot="1" noChangeAspect="1" noMove="1" noResize="1" noEditPoints="1" noAdjustHandles="1" noChangeArrowheads="1" noChangeShapeType="1" noTextEdit="1"/>
                      </p:cNvSpPr>
                      <p:nvPr/>
                    </p:nvSpPr>
                    <p:spPr>
                      <a:xfrm>
                        <a:off x="1232821" y="4638542"/>
                        <a:ext cx="493468" cy="281616"/>
                      </a:xfrm>
                      <a:prstGeom prst="rect">
                        <a:avLst/>
                      </a:prstGeom>
                      <a:blipFill>
                        <a:blip r:embed="rId9"/>
                        <a:stretch>
                          <a:fillRect l="-10000" r="-2500" b="-21739"/>
                        </a:stretch>
                      </a:blipFill>
                    </p:spPr>
                    <p:txBody>
                      <a:bodyPr/>
                      <a:lstStyle/>
                      <a:p>
                        <a:r>
                          <a:rPr lang="en-GB">
                            <a:noFill/>
                          </a:rPr>
                          <a:t> </a:t>
                        </a:r>
                      </a:p>
                    </p:txBody>
                  </p:sp>
                </mc:Fallback>
              </mc:AlternateContent>
              <p:sp>
                <p:nvSpPr>
                  <p:cNvPr id="86" name="Rectangle 85">
                    <a:extLst>
                      <a:ext uri="{FF2B5EF4-FFF2-40B4-BE49-F238E27FC236}">
                        <a16:creationId xmlns:a16="http://schemas.microsoft.com/office/drawing/2014/main" id="{C60A1074-1150-434C-9FDE-53D73C955D34}"/>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F758823D-829D-9B4E-BC5D-C095C4FA78C1}"/>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3AF68769-7F77-AF4A-8AA1-C920EAD0F2C4}"/>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2419904A-9FBE-234C-AB3A-3C7AB76C914C}"/>
                        </a:ext>
                      </a:extLst>
                    </p:cNvPr>
                    <p:cNvSpPr txBox="1"/>
                    <p:nvPr/>
                  </p:nvSpPr>
                  <p:spPr>
                    <a:xfrm>
                      <a:off x="4926886" y="5599411"/>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sub>
                            </m:sSub>
                          </m:oMath>
                        </m:oMathPara>
                      </a14:m>
                      <a:endParaRPr lang="en-GB" baseline="-25000" dirty="0"/>
                    </a:p>
                  </p:txBody>
                </p:sp>
              </mc:Choice>
              <mc:Fallback xmlns="">
                <p:sp>
                  <p:nvSpPr>
                    <p:cNvPr id="209" name="TextBox 208">
                      <a:extLst>
                        <a:ext uri="{FF2B5EF4-FFF2-40B4-BE49-F238E27FC236}">
                          <a16:creationId xmlns:a16="http://schemas.microsoft.com/office/drawing/2014/main" id="{38B4DAA1-0CD1-8744-A618-E1EF5BC59250}"/>
                        </a:ext>
                      </a:extLst>
                    </p:cNvPr>
                    <p:cNvSpPr txBox="1">
                      <a:spLocks noRot="1" noChangeAspect="1" noMove="1" noResize="1" noEditPoints="1" noAdjustHandles="1" noChangeArrowheads="1" noChangeShapeType="1" noTextEdit="1"/>
                    </p:cNvSpPr>
                    <p:nvPr/>
                  </p:nvSpPr>
                  <p:spPr>
                    <a:xfrm>
                      <a:off x="4926886" y="5599411"/>
                      <a:ext cx="1898399" cy="396000"/>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61" name="Straight Connector 60">
                  <a:extLst>
                    <a:ext uri="{FF2B5EF4-FFF2-40B4-BE49-F238E27FC236}">
                      <a16:creationId xmlns:a16="http://schemas.microsoft.com/office/drawing/2014/main" id="{843B2B9C-D87F-AC4B-BD63-BA3FE702599A}"/>
                    </a:ext>
                  </a:extLst>
                </p:cNvPr>
                <p:cNvCxnSpPr>
                  <a:cxnSpLocks/>
                  <a:stCxn id="60" idx="0"/>
                  <a:endCxn id="79" idx="2"/>
                </p:cNvCxnSpPr>
                <p:nvPr/>
              </p:nvCxnSpPr>
              <p:spPr>
                <a:xfrm flipV="1">
                  <a:off x="5876086" y="5360214"/>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56A3751-EBFB-974E-ACF1-F8DF30952903}"/>
                    </a:ext>
                  </a:extLst>
                </p:cNvPr>
                <p:cNvCxnSpPr>
                  <a:cxnSpLocks/>
                  <a:stCxn id="79" idx="0"/>
                  <a:endCxn id="67" idx="4"/>
                </p:cNvCxnSpPr>
                <p:nvPr/>
              </p:nvCxnSpPr>
              <p:spPr>
                <a:xfrm flipH="1" flipV="1">
                  <a:off x="5876085" y="4629175"/>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7DF8051-2593-F841-A8BF-06BBC563650E}"/>
                    </a:ext>
                  </a:extLst>
                </p:cNvPr>
                <p:cNvCxnSpPr>
                  <a:cxnSpLocks/>
                  <a:stCxn id="67" idx="4"/>
                  <a:endCxn id="83" idx="0"/>
                </p:cNvCxnSpPr>
                <p:nvPr/>
              </p:nvCxnSpPr>
              <p:spPr>
                <a:xfrm>
                  <a:off x="5876085" y="4629175"/>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EA597A5-2679-1B46-8535-0FC33F17D252}"/>
                    </a:ext>
                  </a:extLst>
                </p:cNvPr>
                <p:cNvCxnSpPr>
                  <a:cxnSpLocks/>
                  <a:stCxn id="68" idx="0"/>
                  <a:endCxn id="83" idx="2"/>
                </p:cNvCxnSpPr>
                <p:nvPr/>
              </p:nvCxnSpPr>
              <p:spPr>
                <a:xfrm flipV="1">
                  <a:off x="7694004" y="5358415"/>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CEB1144-9BA4-1241-BD26-24496E314BE2}"/>
                    </a:ext>
                  </a:extLst>
                </p:cNvPr>
                <p:cNvCxnSpPr>
                  <a:cxnSpLocks/>
                  <a:stCxn id="83" idx="0"/>
                  <a:endCxn id="66" idx="4"/>
                </p:cNvCxnSpPr>
                <p:nvPr/>
              </p:nvCxnSpPr>
              <p:spPr>
                <a:xfrm flipH="1" flipV="1">
                  <a:off x="7692979" y="4925950"/>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9C8BB50D-86E7-2547-9C04-651A32131975}"/>
                        </a:ext>
                      </a:extLst>
                    </p:cNvPr>
                    <p:cNvSpPr txBox="1"/>
                    <p:nvPr/>
                  </p:nvSpPr>
                  <p:spPr>
                    <a:xfrm>
                      <a:off x="6612979" y="4529950"/>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i="1">
                                    <a:latin typeface="Cambria Math" panose="02040503050406030204" pitchFamily="18" charset="0"/>
                                  </a:rPr>
                                  <m:t>𝑡</m:t>
                                </m:r>
                              </m:sub>
                            </m:sSub>
                          </m:oMath>
                        </m:oMathPara>
                      </a14:m>
                      <a:endParaRPr lang="en-GB" dirty="0"/>
                    </a:p>
                  </p:txBody>
                </p:sp>
              </mc:Choice>
              <mc:Fallback xmlns="">
                <p:sp>
                  <p:nvSpPr>
                    <p:cNvPr id="215" name="TextBox 214">
                      <a:extLst>
                        <a:ext uri="{FF2B5EF4-FFF2-40B4-BE49-F238E27FC236}">
                          <a16:creationId xmlns:a16="http://schemas.microsoft.com/office/drawing/2014/main" id="{93E1CCB5-6138-1740-ADB6-4951C888EFAA}"/>
                        </a:ext>
                      </a:extLst>
                    </p:cNvPr>
                    <p:cNvSpPr txBox="1">
                      <a:spLocks noRot="1" noChangeAspect="1" noMove="1" noResize="1" noEditPoints="1" noAdjustHandles="1" noChangeArrowheads="1" noChangeShapeType="1" noTextEdit="1"/>
                    </p:cNvSpPr>
                    <p:nvPr/>
                  </p:nvSpPr>
                  <p:spPr>
                    <a:xfrm>
                      <a:off x="6612979" y="4529950"/>
                      <a:ext cx="2160000" cy="396000"/>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687EA66-035F-CC4B-AA32-1418FC9F2BCC}"/>
                        </a:ext>
                      </a:extLst>
                    </p:cNvPr>
                    <p:cNvSpPr txBox="1"/>
                    <p:nvPr/>
                  </p:nvSpPr>
                  <p:spPr>
                    <a:xfrm>
                      <a:off x="5322205" y="4233175"/>
                      <a:ext cx="1107760" cy="396000"/>
                    </a:xfrm>
                    <a:prstGeom prst="ellipse">
                      <a:avLst/>
                    </a:prstGeom>
                    <a:noFill/>
                    <a:ln w="9525">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b="0" i="1">
                                    <a:latin typeface="Cambria Math" panose="02040503050406030204" pitchFamily="18" charset="0"/>
                                  </a:rPr>
                                  <m:t>𝐸𝑝𝑖𝑑</m:t>
                                </m:r>
                              </m:e>
                              <m:sub>
                                <m:r>
                                  <a:rPr lang="de-DE" b="0" i="1">
                                    <a:latin typeface="Cambria Math" panose="02040503050406030204" pitchFamily="18" charset="0"/>
                                  </a:rPr>
                                  <m:t>𝑡</m:t>
                                </m:r>
                              </m:sub>
                            </m:sSub>
                          </m:oMath>
                        </m:oMathPara>
                      </a14:m>
                      <a:endParaRPr lang="en-GB" dirty="0"/>
                    </a:p>
                  </p:txBody>
                </p:sp>
              </mc:Choice>
              <mc:Fallback xmlns="">
                <p:sp>
                  <p:nvSpPr>
                    <p:cNvPr id="67" name="TextBox 66">
                      <a:extLst>
                        <a:ext uri="{FF2B5EF4-FFF2-40B4-BE49-F238E27FC236}">
                          <a16:creationId xmlns:a16="http://schemas.microsoft.com/office/drawing/2014/main" id="{5687EA66-035F-CC4B-AA32-1418FC9F2BCC}"/>
                        </a:ext>
                      </a:extLst>
                    </p:cNvPr>
                    <p:cNvSpPr txBox="1">
                      <a:spLocks noRot="1" noChangeAspect="1" noMove="1" noResize="1" noEditPoints="1" noAdjustHandles="1" noChangeArrowheads="1" noChangeShapeType="1" noTextEdit="1"/>
                    </p:cNvSpPr>
                    <p:nvPr/>
                  </p:nvSpPr>
                  <p:spPr>
                    <a:xfrm>
                      <a:off x="5322205" y="4233175"/>
                      <a:ext cx="1107760" cy="396000"/>
                    </a:xfrm>
                    <a:prstGeom prst="ellipse">
                      <a:avLst/>
                    </a:prstGeom>
                    <a:blipFill>
                      <a:blip r:embed="rId12"/>
                      <a:stretch>
                        <a:fillRect b="-6061"/>
                      </a:stretch>
                    </a:blipFill>
                    <a:ln w="9525">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4BC1BA8F-0B76-344D-AC4A-F43AAD927AA6}"/>
                        </a:ext>
                      </a:extLst>
                    </p:cNvPr>
                    <p:cNvSpPr txBox="1"/>
                    <p:nvPr/>
                  </p:nvSpPr>
                  <p:spPr>
                    <a:xfrm>
                      <a:off x="6876075" y="5595365"/>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sub>
                            </m:sSub>
                          </m:oMath>
                        </m:oMathPara>
                      </a14:m>
                      <a:endParaRPr lang="en-GB" baseline="-25000" dirty="0"/>
                    </a:p>
                  </p:txBody>
                </p:sp>
              </mc:Choice>
              <mc:Fallback xmlns="">
                <p:sp>
                  <p:nvSpPr>
                    <p:cNvPr id="68" name="TextBox 67">
                      <a:extLst>
                        <a:ext uri="{FF2B5EF4-FFF2-40B4-BE49-F238E27FC236}">
                          <a16:creationId xmlns:a16="http://schemas.microsoft.com/office/drawing/2014/main" id="{4BC1BA8F-0B76-344D-AC4A-F43AAD927AA6}"/>
                        </a:ext>
                      </a:extLst>
                    </p:cNvPr>
                    <p:cNvSpPr txBox="1">
                      <a:spLocks noRot="1" noChangeAspect="1" noMove="1" noResize="1" noEditPoints="1" noAdjustHandles="1" noChangeArrowheads="1" noChangeShapeType="1" noTextEdit="1"/>
                    </p:cNvSpPr>
                    <p:nvPr/>
                  </p:nvSpPr>
                  <p:spPr>
                    <a:xfrm>
                      <a:off x="6876075" y="5595365"/>
                      <a:ext cx="1635858" cy="380587"/>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69" name="Straight Connector 68">
                  <a:extLst>
                    <a:ext uri="{FF2B5EF4-FFF2-40B4-BE49-F238E27FC236}">
                      <a16:creationId xmlns:a16="http://schemas.microsoft.com/office/drawing/2014/main" id="{E3896E0A-0346-E445-BB53-AF3EA400C937}"/>
                    </a:ext>
                  </a:extLst>
                </p:cNvPr>
                <p:cNvCxnSpPr>
                  <a:cxnSpLocks/>
                  <a:stCxn id="79" idx="2"/>
                  <a:endCxn id="68" idx="0"/>
                </p:cNvCxnSpPr>
                <p:nvPr/>
              </p:nvCxnSpPr>
              <p:spPr>
                <a:xfrm>
                  <a:off x="5877552" y="5360214"/>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9A6AAF89-B624-7E4B-8D9A-8CD626496996}"/>
                    </a:ext>
                  </a:extLst>
                </p:cNvPr>
                <p:cNvGrpSpPr/>
                <p:nvPr/>
              </p:nvGrpSpPr>
              <p:grpSpPr>
                <a:xfrm>
                  <a:off x="7582807" y="5109656"/>
                  <a:ext cx="565398" cy="295752"/>
                  <a:chOff x="3231123" y="4642445"/>
                  <a:chExt cx="565398" cy="295752"/>
                </a:xfrm>
              </p:grpSpPr>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7701B313-7D6E-934D-BA3E-24CD6A2EB3ED}"/>
                          </a:ext>
                        </a:extLst>
                      </p:cNvPr>
                      <p:cNvSpPr txBox="1"/>
                      <p:nvPr/>
                    </p:nvSpPr>
                    <p:spPr>
                      <a:xfrm>
                        <a:off x="3491245" y="4642445"/>
                        <a:ext cx="305276"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3</m:t>
                                  </m:r>
                                </m:sup>
                              </m:sSubSup>
                            </m:oMath>
                          </m:oMathPara>
                        </a14:m>
                        <a:endParaRPr lang="en-GB" dirty="0"/>
                      </a:p>
                    </p:txBody>
                  </p:sp>
                </mc:Choice>
                <mc:Fallback xmlns="">
                  <p:sp>
                    <p:nvSpPr>
                      <p:cNvPr id="220" name="TextBox 219">
                        <a:extLst>
                          <a:ext uri="{FF2B5EF4-FFF2-40B4-BE49-F238E27FC236}">
                            <a16:creationId xmlns:a16="http://schemas.microsoft.com/office/drawing/2014/main" id="{C609F08B-6A1B-A041-AED5-4DE1DD2BB3FF}"/>
                          </a:ext>
                        </a:extLst>
                      </p:cNvPr>
                      <p:cNvSpPr txBox="1">
                        <a:spLocks noRot="1" noChangeAspect="1" noMove="1" noResize="1" noEditPoints="1" noAdjustHandles="1" noChangeArrowheads="1" noChangeShapeType="1" noTextEdit="1"/>
                      </p:cNvSpPr>
                      <p:nvPr/>
                    </p:nvSpPr>
                    <p:spPr>
                      <a:xfrm>
                        <a:off x="3491245" y="4642445"/>
                        <a:ext cx="305276" cy="280205"/>
                      </a:xfrm>
                      <a:prstGeom prst="rect">
                        <a:avLst/>
                      </a:prstGeom>
                      <a:blipFill>
                        <a:blip r:embed="rId14"/>
                        <a:stretch>
                          <a:fillRect l="-16000" r="-4000" b="-20833"/>
                        </a:stretch>
                      </a:blipFill>
                    </p:spPr>
                    <p:txBody>
                      <a:bodyPr/>
                      <a:lstStyle/>
                      <a:p>
                        <a:r>
                          <a:rPr lang="en-GB">
                            <a:noFill/>
                          </a:rPr>
                          <a:t> </a:t>
                        </a:r>
                      </a:p>
                    </p:txBody>
                  </p:sp>
                </mc:Fallback>
              </mc:AlternateContent>
              <p:sp>
                <p:nvSpPr>
                  <p:cNvPr id="82" name="Rectangle 81">
                    <a:extLst>
                      <a:ext uri="{FF2B5EF4-FFF2-40B4-BE49-F238E27FC236}">
                        <a16:creationId xmlns:a16="http://schemas.microsoft.com/office/drawing/2014/main" id="{780BC1C1-4D68-AC45-96DC-B0C9EF154EF4}"/>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Rectangle 82">
                    <a:extLst>
                      <a:ext uri="{FF2B5EF4-FFF2-40B4-BE49-F238E27FC236}">
                        <a16:creationId xmlns:a16="http://schemas.microsoft.com/office/drawing/2014/main" id="{1F1DA470-C50C-D84A-B771-25841EC7EA38}"/>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Rectangle 83">
                    <a:extLst>
                      <a:ext uri="{FF2B5EF4-FFF2-40B4-BE49-F238E27FC236}">
                        <a16:creationId xmlns:a16="http://schemas.microsoft.com/office/drawing/2014/main" id="{45CBE7B5-7504-AE40-B724-39F4A2A2BB43}"/>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1" name="Group 70">
                  <a:extLst>
                    <a:ext uri="{FF2B5EF4-FFF2-40B4-BE49-F238E27FC236}">
                      <a16:creationId xmlns:a16="http://schemas.microsoft.com/office/drawing/2014/main" id="{1EB14D31-91F9-3045-90D3-52FB4131DFA0}"/>
                    </a:ext>
                  </a:extLst>
                </p:cNvPr>
                <p:cNvGrpSpPr/>
                <p:nvPr/>
              </p:nvGrpSpPr>
              <p:grpSpPr>
                <a:xfrm>
                  <a:off x="5762645" y="5105753"/>
                  <a:ext cx="531271" cy="298747"/>
                  <a:chOff x="1006826" y="4638542"/>
                  <a:chExt cx="531271" cy="298747"/>
                </a:xfrm>
              </p:grpSpPr>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309BCBEA-BD35-7F4C-B042-1346101FD7BC}"/>
                          </a:ext>
                        </a:extLst>
                      </p:cNvPr>
                      <p:cNvSpPr txBox="1"/>
                      <p:nvPr/>
                    </p:nvSpPr>
                    <p:spPr>
                      <a:xfrm>
                        <a:off x="1232821" y="4638542"/>
                        <a:ext cx="305276" cy="278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2</m:t>
                                  </m:r>
                                </m:sup>
                              </m:sSubSup>
                            </m:oMath>
                          </m:oMathPara>
                        </a14:m>
                        <a:endParaRPr lang="en-GB" dirty="0"/>
                      </a:p>
                    </p:txBody>
                  </p:sp>
                </mc:Choice>
                <mc:Fallback xmlns="">
                  <p:sp>
                    <p:nvSpPr>
                      <p:cNvPr id="225" name="TextBox 224">
                        <a:extLst>
                          <a:ext uri="{FF2B5EF4-FFF2-40B4-BE49-F238E27FC236}">
                            <a16:creationId xmlns:a16="http://schemas.microsoft.com/office/drawing/2014/main" id="{A0839262-0AB7-FA42-B8EC-26699ABD291D}"/>
                          </a:ext>
                        </a:extLst>
                      </p:cNvPr>
                      <p:cNvSpPr txBox="1">
                        <a:spLocks noRot="1" noChangeAspect="1" noMove="1" noResize="1" noEditPoints="1" noAdjustHandles="1" noChangeArrowheads="1" noChangeShapeType="1" noTextEdit="1"/>
                      </p:cNvSpPr>
                      <p:nvPr/>
                    </p:nvSpPr>
                    <p:spPr>
                      <a:xfrm>
                        <a:off x="1232821" y="4638542"/>
                        <a:ext cx="305276" cy="278794"/>
                      </a:xfrm>
                      <a:prstGeom prst="rect">
                        <a:avLst/>
                      </a:prstGeom>
                      <a:blipFill>
                        <a:blip r:embed="rId15"/>
                        <a:stretch>
                          <a:fillRect l="-16000" r="-4000" b="-21739"/>
                        </a:stretch>
                      </a:blipFill>
                    </p:spPr>
                    <p:txBody>
                      <a:bodyPr/>
                      <a:lstStyle/>
                      <a:p>
                        <a:r>
                          <a:rPr lang="en-GB">
                            <a:noFill/>
                          </a:rPr>
                          <a:t> </a:t>
                        </a:r>
                      </a:p>
                    </p:txBody>
                  </p:sp>
                </mc:Fallback>
              </mc:AlternateContent>
              <p:sp>
                <p:nvSpPr>
                  <p:cNvPr id="78" name="Rectangle 77">
                    <a:extLst>
                      <a:ext uri="{FF2B5EF4-FFF2-40B4-BE49-F238E27FC236}">
                        <a16:creationId xmlns:a16="http://schemas.microsoft.com/office/drawing/2014/main" id="{240D86FC-EAF1-6946-8043-C404FEBB5E2D}"/>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42E08E76-1F45-E848-B5A0-0EB018501AB5}"/>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A6E614A4-FFEA-A647-8AAE-9BA49B65862F}"/>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 name="Group 71">
                  <a:extLst>
                    <a:ext uri="{FF2B5EF4-FFF2-40B4-BE49-F238E27FC236}">
                      <a16:creationId xmlns:a16="http://schemas.microsoft.com/office/drawing/2014/main" id="{07F1B2A9-7E03-C341-8276-3C1FB91BE88D}"/>
                    </a:ext>
                  </a:extLst>
                </p:cNvPr>
                <p:cNvGrpSpPr/>
                <p:nvPr/>
              </p:nvGrpSpPr>
              <p:grpSpPr>
                <a:xfrm>
                  <a:off x="4651584" y="4011645"/>
                  <a:ext cx="328551" cy="529611"/>
                  <a:chOff x="4651584" y="4011645"/>
                  <a:chExt cx="328551" cy="529611"/>
                </a:xfrm>
              </p:grpSpPr>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8D387453-C187-6346-BD8F-29B52C83986D}"/>
                          </a:ext>
                        </a:extLst>
                      </p:cNvPr>
                      <p:cNvSpPr txBox="1"/>
                      <p:nvPr/>
                    </p:nvSpPr>
                    <p:spPr>
                      <a:xfrm>
                        <a:off x="4651584" y="4011645"/>
                        <a:ext cx="328551" cy="2819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73" name="TextBox 72">
                        <a:extLst>
                          <a:ext uri="{FF2B5EF4-FFF2-40B4-BE49-F238E27FC236}">
                            <a16:creationId xmlns:a16="http://schemas.microsoft.com/office/drawing/2014/main" id="{8D387453-C187-6346-BD8F-29B52C83986D}"/>
                          </a:ext>
                        </a:extLst>
                      </p:cNvPr>
                      <p:cNvSpPr txBox="1">
                        <a:spLocks noRot="1" noChangeAspect="1" noMove="1" noResize="1" noEditPoints="1" noAdjustHandles="1" noChangeArrowheads="1" noChangeShapeType="1" noTextEdit="1"/>
                      </p:cNvSpPr>
                      <p:nvPr/>
                    </p:nvSpPr>
                    <p:spPr>
                      <a:xfrm>
                        <a:off x="4651584" y="4011645"/>
                        <a:ext cx="328551" cy="281937"/>
                      </a:xfrm>
                      <a:prstGeom prst="rect">
                        <a:avLst/>
                      </a:prstGeom>
                      <a:blipFill>
                        <a:blip r:embed="rId16"/>
                        <a:stretch>
                          <a:fillRect l="-11111" t="-4348" r="-3704" b="-21739"/>
                        </a:stretch>
                      </a:blipFill>
                    </p:spPr>
                    <p:txBody>
                      <a:bodyPr/>
                      <a:lstStyle/>
                      <a:p>
                        <a:r>
                          <a:rPr lang="en-GB">
                            <a:noFill/>
                          </a:rPr>
                          <a:t> </a:t>
                        </a:r>
                      </a:p>
                    </p:txBody>
                  </p:sp>
                </mc:Fallback>
              </mc:AlternateContent>
              <p:sp>
                <p:nvSpPr>
                  <p:cNvPr id="74" name="Rectangle 73">
                    <a:extLst>
                      <a:ext uri="{FF2B5EF4-FFF2-40B4-BE49-F238E27FC236}">
                        <a16:creationId xmlns:a16="http://schemas.microsoft.com/office/drawing/2014/main" id="{0862878A-9468-4C41-8F9E-1B1280F02FD6}"/>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DEA2621-FBFF-8448-9635-DC24B6D225F1}"/>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EF4EF89-C828-8B42-A72C-8D013E904338}"/>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sp>
        <p:nvSpPr>
          <p:cNvPr id="93" name="TextBox 92">
            <a:extLst>
              <a:ext uri="{FF2B5EF4-FFF2-40B4-BE49-F238E27FC236}">
                <a16:creationId xmlns:a16="http://schemas.microsoft.com/office/drawing/2014/main" id="{4F88B37C-668C-F64F-B45E-548DFF51C102}"/>
              </a:ext>
            </a:extLst>
          </p:cNvPr>
          <p:cNvSpPr txBox="1"/>
          <p:nvPr/>
        </p:nvSpPr>
        <p:spPr>
          <a:xfrm>
            <a:off x="5108943" y="6184028"/>
            <a:ext cx="3381496" cy="553998"/>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Dynamic Junction Tree Algorithm. In </a:t>
            </a:r>
            <a:r>
              <a:rPr lang="en-GB" sz="1000" i="1" dirty="0">
                <a:solidFill>
                  <a:schemeClr val="accent3"/>
                </a:solidFill>
              </a:rPr>
              <a:t>ICCS-18 Proceedings of the International Conference on Conceptual Structures</a:t>
            </a:r>
            <a:r>
              <a:rPr lang="en-GB" sz="1000" dirty="0">
                <a:solidFill>
                  <a:schemeClr val="accent3"/>
                </a:solidFill>
              </a:rPr>
              <a:t>, 2018.</a:t>
            </a:r>
          </a:p>
        </p:txBody>
      </p:sp>
    </p:spTree>
    <p:extLst>
      <p:ext uri="{BB962C8B-B14F-4D97-AF65-F5344CB8AC3E}">
        <p14:creationId xmlns:p14="http://schemas.microsoft.com/office/powerpoint/2010/main" val="2519063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normAutofit/>
          </a:bodyPr>
          <a:lstStyle/>
          <a:p>
            <a:r>
              <a:rPr lang="en-GB" dirty="0"/>
              <a:t>PDM: </a:t>
            </a:r>
            <a:r>
              <a:rPr lang="en-GB" dirty="0" err="1"/>
              <a:t>Incluster</a:t>
            </a:r>
            <a:r>
              <a:rPr lang="en-GB" dirty="0"/>
              <a:t> &amp; </a:t>
            </a:r>
            <a:r>
              <a:rPr lang="en-GB" dirty="0" err="1"/>
              <a:t>Outcluster</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39C8A8-2A43-EA43-8E15-36558C75DA13}"/>
                  </a:ext>
                </a:extLst>
              </p:cNvPr>
              <p:cNvSpPr>
                <a:spLocks noGrp="1"/>
              </p:cNvSpPr>
              <p:nvPr>
                <p:ph idx="1"/>
              </p:nvPr>
            </p:nvSpPr>
            <p:spPr>
              <a:xfrm>
                <a:off x="628650" y="1158240"/>
                <a:ext cx="7886700" cy="2981605"/>
              </a:xfrm>
            </p:spPr>
            <p:txBody>
              <a:bodyPr>
                <a:normAutofit fontScale="92500" lnSpcReduction="20000"/>
              </a:bodyPr>
              <a:lstStyle/>
              <a:p>
                <a:r>
                  <a:rPr lang="en-GB" dirty="0"/>
                  <a:t>Parcluster that contains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𝑰</m:t>
                        </m:r>
                      </m:e>
                      <m:sub>
                        <m:r>
                          <a:rPr lang="en-GB" i="1">
                            <a:latin typeface="Cambria Math" panose="02040503050406030204" pitchFamily="18" charset="0"/>
                          </a:rPr>
                          <m:t>𝑡</m:t>
                        </m:r>
                        <m:r>
                          <a:rPr lang="en-GB" i="1">
                            <a:latin typeface="Cambria Math" panose="02040503050406030204" pitchFamily="18" charset="0"/>
                          </a:rPr>
                          <m:t>−1</m:t>
                        </m:r>
                      </m:sub>
                    </m:sSub>
                  </m:oMath>
                </a14:m>
                <a:r>
                  <a:rPr lang="en-GB" dirty="0"/>
                  <a:t> ➝ </a:t>
                </a:r>
                <a:r>
                  <a:rPr lang="en-GB" dirty="0" err="1">
                    <a:solidFill>
                      <a:schemeClr val="accent1"/>
                    </a:solidFill>
                  </a:rPr>
                  <a:t>incluster</a:t>
                </a:r>
                <a:endParaRPr lang="en-GB" dirty="0">
                  <a:solidFill>
                    <a:schemeClr val="accent1"/>
                  </a:solidFill>
                </a:endParaRPr>
              </a:p>
              <a:p>
                <a:pPr lvl="1"/>
                <a:r>
                  <a:rPr lang="en-GB" dirty="0"/>
                  <a:t>From the perspective of </a:t>
                </a:r>
                <a14:m>
                  <m:oMath xmlns:m="http://schemas.openxmlformats.org/officeDocument/2006/math">
                    <m:r>
                      <a:rPr lang="en-GB" i="1">
                        <a:latin typeface="Cambria Math" panose="02040503050406030204" pitchFamily="18" charset="0"/>
                      </a:rPr>
                      <m:t>𝑡</m:t>
                    </m:r>
                  </m:oMath>
                </a14:m>
                <a:r>
                  <a:rPr lang="en-GB" dirty="0"/>
                  <a:t>: separates past from present</a:t>
                </a:r>
              </a:p>
              <a:p>
                <a:pPr lvl="1"/>
                <a:r>
                  <a:rPr lang="en-GB" dirty="0"/>
                  <a:t>Receives </a:t>
                </a:r>
                <a:r>
                  <a:rPr lang="en-GB" i="1" dirty="0"/>
                  <a:t>in</a:t>
                </a:r>
                <a:r>
                  <a:rPr lang="en-GB" dirty="0"/>
                  <a:t>coming information from </a:t>
                </a:r>
                <a:r>
                  <a:rPr lang="en-GB" dirty="0" err="1"/>
                  <a:t>outcluster</a:t>
                </a:r>
                <a:r>
                  <a:rPr lang="en-GB" dirty="0"/>
                  <a:t> of previous step</a:t>
                </a:r>
              </a:p>
              <a:p>
                <a:r>
                  <a:rPr lang="en-GB" dirty="0"/>
                  <a:t>Parcluster that contains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𝑰</m:t>
                        </m:r>
                      </m:e>
                      <m:sub>
                        <m:r>
                          <a:rPr lang="en-GB" i="1">
                            <a:latin typeface="Cambria Math" panose="02040503050406030204" pitchFamily="18" charset="0"/>
                          </a:rPr>
                          <m:t>𝑡</m:t>
                        </m:r>
                      </m:sub>
                    </m:sSub>
                  </m:oMath>
                </a14:m>
                <a:r>
                  <a:rPr lang="en-GB" dirty="0"/>
                  <a:t> ➝ </a:t>
                </a:r>
                <a:r>
                  <a:rPr lang="en-GB" dirty="0" err="1">
                    <a:solidFill>
                      <a:schemeClr val="accent1"/>
                    </a:solidFill>
                  </a:rPr>
                  <a:t>outcluster</a:t>
                </a:r>
                <a:endParaRPr lang="en-GB" dirty="0">
                  <a:solidFill>
                    <a:schemeClr val="accent1"/>
                  </a:solidFill>
                </a:endParaRPr>
              </a:p>
              <a:p>
                <a:pPr lvl="1"/>
                <a:r>
                  <a:rPr lang="en-GB" dirty="0"/>
                  <a:t>From the perspective of </a:t>
                </a:r>
                <a14:m>
                  <m:oMath xmlns:m="http://schemas.openxmlformats.org/officeDocument/2006/math">
                    <m:r>
                      <a:rPr lang="en-GB" i="1">
                        <a:latin typeface="Cambria Math" panose="02040503050406030204" pitchFamily="18" charset="0"/>
                      </a:rPr>
                      <m:t>𝑡</m:t>
                    </m:r>
                  </m:oMath>
                </a14:m>
                <a:r>
                  <a:rPr lang="en-GB" dirty="0"/>
                  <a:t>: separates present from future</a:t>
                </a:r>
              </a:p>
              <a:p>
                <a:pPr lvl="1"/>
                <a:r>
                  <a:rPr lang="en-GB" dirty="0"/>
                  <a:t>Sends information </a:t>
                </a:r>
                <a:r>
                  <a:rPr lang="en-GB" i="1" dirty="0"/>
                  <a:t>out</a:t>
                </a:r>
                <a:r>
                  <a:rPr lang="en-GB" dirty="0"/>
                  <a:t> to </a:t>
                </a:r>
                <a:r>
                  <a:rPr lang="en-GB" dirty="0" err="1"/>
                  <a:t>incluster</a:t>
                </a:r>
                <a:r>
                  <a:rPr lang="en-GB" dirty="0"/>
                  <a:t> of next step</a:t>
                </a:r>
              </a:p>
              <a:p>
                <a:r>
                  <a:rPr lang="en-GB" dirty="0"/>
                  <a:t>Present will become past for the next step so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𝑰</m:t>
                        </m:r>
                      </m:e>
                      <m:sub>
                        <m:r>
                          <a:rPr lang="en-GB" i="1">
                            <a:latin typeface="Cambria Math" panose="02040503050406030204" pitchFamily="18" charset="0"/>
                          </a:rPr>
                          <m:t>𝑡</m:t>
                        </m:r>
                        <m:r>
                          <a:rPr lang="en-GB" i="1">
                            <a:latin typeface="Cambria Math" panose="02040503050406030204" pitchFamily="18" charset="0"/>
                          </a:rPr>
                          <m:t>−1</m:t>
                        </m:r>
                      </m:sub>
                    </m:sSub>
                  </m:oMath>
                </a14:m>
                <a:r>
                  <a:rPr lang="en-GB" dirty="0"/>
                  <a:t> and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𝑰</m:t>
                        </m:r>
                      </m:e>
                      <m:sub>
                        <m:r>
                          <a:rPr lang="en-GB" i="1">
                            <a:latin typeface="Cambria Math" panose="02040503050406030204" pitchFamily="18" charset="0"/>
                          </a:rPr>
                          <m:t>𝑡</m:t>
                        </m:r>
                      </m:sub>
                    </m:sSub>
                  </m:oMath>
                </a14:m>
                <a:r>
                  <a:rPr lang="en-GB" dirty="0"/>
                  <a:t> needed</a:t>
                </a:r>
              </a:p>
            </p:txBody>
          </p:sp>
        </mc:Choice>
        <mc:Fallback xmlns="">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idx="1"/>
              </p:nvPr>
            </p:nvSpPr>
            <p:spPr>
              <a:xfrm>
                <a:off x="628650" y="1158240"/>
                <a:ext cx="7886700" cy="2981605"/>
              </a:xfrm>
              <a:blipFill>
                <a:blip r:embed="rId3"/>
                <a:stretch>
                  <a:fillRect l="-1286" t="-5508" b="-211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D388435-DA7F-E44A-9635-810EEDCAAB36}"/>
              </a:ext>
            </a:extLst>
          </p:cNvPr>
          <p:cNvSpPr>
            <a:spLocks noGrp="1"/>
          </p:cNvSpPr>
          <p:nvPr>
            <p:ph type="sldNum" sz="quarter" idx="12"/>
          </p:nvPr>
        </p:nvSpPr>
        <p:spPr/>
        <p:txBody>
          <a:bodyPr/>
          <a:lstStyle/>
          <a:p>
            <a:fld id="{67C9959E-8E6B-B04C-9955-EA096F41CA7A}" type="slidenum">
              <a:rPr lang="en-GB" smtClean="0"/>
              <a:t>35</a:t>
            </a:fld>
            <a:endParaRPr lang="en-GB"/>
          </a:p>
        </p:txBody>
      </p:sp>
      <p:grpSp>
        <p:nvGrpSpPr>
          <p:cNvPr id="39" name="Group 38">
            <a:extLst>
              <a:ext uri="{FF2B5EF4-FFF2-40B4-BE49-F238E27FC236}">
                <a16:creationId xmlns:a16="http://schemas.microsoft.com/office/drawing/2014/main" id="{B4181A45-DE81-4948-9B7B-CF89EBB9E7C3}"/>
              </a:ext>
            </a:extLst>
          </p:cNvPr>
          <p:cNvGrpSpPr/>
          <p:nvPr/>
        </p:nvGrpSpPr>
        <p:grpSpPr>
          <a:xfrm>
            <a:off x="411989" y="4134821"/>
            <a:ext cx="8320021" cy="2404092"/>
            <a:chOff x="474037" y="4011645"/>
            <a:chExt cx="8320021" cy="2404092"/>
          </a:xfrm>
        </p:grpSpPr>
        <p:sp>
          <p:nvSpPr>
            <p:cNvPr id="40" name="TextBox 39">
              <a:extLst>
                <a:ext uri="{FF2B5EF4-FFF2-40B4-BE49-F238E27FC236}">
                  <a16:creationId xmlns:a16="http://schemas.microsoft.com/office/drawing/2014/main" id="{D93600B2-6204-6142-8976-2DF729B985DC}"/>
                </a:ext>
              </a:extLst>
            </p:cNvPr>
            <p:cNvSpPr txBox="1"/>
            <p:nvPr/>
          </p:nvSpPr>
          <p:spPr>
            <a:xfrm>
              <a:off x="4029208" y="6046405"/>
              <a:ext cx="1200970" cy="369332"/>
            </a:xfrm>
            <a:prstGeom prst="rect">
              <a:avLst/>
            </a:prstGeom>
            <a:noFill/>
          </p:spPr>
          <p:txBody>
            <a:bodyPr wrap="none" rtlCol="0">
              <a:spAutoFit/>
            </a:bodyPr>
            <a:lstStyle/>
            <a:p>
              <a:r>
                <a:rPr lang="en-GB" dirty="0">
                  <a:solidFill>
                    <a:schemeClr val="accent1"/>
                  </a:solidFill>
                </a:rPr>
                <a:t>Time slices</a:t>
              </a:r>
            </a:p>
          </p:txBody>
        </p:sp>
        <p:grpSp>
          <p:nvGrpSpPr>
            <p:cNvPr id="41" name="Group 40">
              <a:extLst>
                <a:ext uri="{FF2B5EF4-FFF2-40B4-BE49-F238E27FC236}">
                  <a16:creationId xmlns:a16="http://schemas.microsoft.com/office/drawing/2014/main" id="{0CCDCB6A-4906-854D-8AF8-2498C54E541F}"/>
                </a:ext>
              </a:extLst>
            </p:cNvPr>
            <p:cNvGrpSpPr/>
            <p:nvPr/>
          </p:nvGrpSpPr>
          <p:grpSpPr>
            <a:xfrm>
              <a:off x="474037" y="4011645"/>
              <a:ext cx="8320021" cy="2051697"/>
              <a:chOff x="474037" y="4011645"/>
              <a:chExt cx="8320021" cy="2051697"/>
            </a:xfrm>
          </p:grpSpPr>
          <p:sp>
            <p:nvSpPr>
              <p:cNvPr id="42" name="Rectangle 41">
                <a:extLst>
                  <a:ext uri="{FF2B5EF4-FFF2-40B4-BE49-F238E27FC236}">
                    <a16:creationId xmlns:a16="http://schemas.microsoft.com/office/drawing/2014/main" id="{A7440176-81D6-0F44-8435-B1FD7FB46A4D}"/>
                  </a:ext>
                </a:extLst>
              </p:cNvPr>
              <p:cNvSpPr/>
              <p:nvPr/>
            </p:nvSpPr>
            <p:spPr>
              <a:xfrm>
                <a:off x="474037" y="4011645"/>
                <a:ext cx="4305874" cy="205169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tangle 42">
                <a:extLst>
                  <a:ext uri="{FF2B5EF4-FFF2-40B4-BE49-F238E27FC236}">
                    <a16:creationId xmlns:a16="http://schemas.microsoft.com/office/drawing/2014/main" id="{976BC0ED-C5DE-B24A-A172-80F8AEC789E8}"/>
                  </a:ext>
                </a:extLst>
              </p:cNvPr>
              <p:cNvSpPr/>
              <p:nvPr/>
            </p:nvSpPr>
            <p:spPr>
              <a:xfrm>
                <a:off x="4777191" y="4011645"/>
                <a:ext cx="4016867" cy="205169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4" name="Group 43">
                <a:extLst>
                  <a:ext uri="{FF2B5EF4-FFF2-40B4-BE49-F238E27FC236}">
                    <a16:creationId xmlns:a16="http://schemas.microsoft.com/office/drawing/2014/main" id="{49413C21-CBA7-F246-80CC-F97430AE3083}"/>
                  </a:ext>
                </a:extLst>
              </p:cNvPr>
              <p:cNvGrpSpPr/>
              <p:nvPr/>
            </p:nvGrpSpPr>
            <p:grpSpPr>
              <a:xfrm>
                <a:off x="512040" y="4011645"/>
                <a:ext cx="8260939" cy="1983766"/>
                <a:chOff x="512040" y="4011645"/>
                <a:chExt cx="8260939" cy="1983766"/>
              </a:xfrm>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4F2D248-DCB4-054A-B7E5-A9308049CE85}"/>
                        </a:ext>
                      </a:extLst>
                    </p:cNvPr>
                    <p:cNvSpPr txBox="1"/>
                    <p:nvPr/>
                  </p:nvSpPr>
                  <p:spPr>
                    <a:xfrm>
                      <a:off x="512040" y="5599411"/>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baseline="-25000" dirty="0"/>
                    </a:p>
                  </p:txBody>
                </p:sp>
              </mc:Choice>
              <mc:Fallback xmlns="">
                <p:sp>
                  <p:nvSpPr>
                    <p:cNvPr id="5" name="TextBox 4">
                      <a:extLst>
                        <a:ext uri="{FF2B5EF4-FFF2-40B4-BE49-F238E27FC236}">
                          <a16:creationId xmlns:a16="http://schemas.microsoft.com/office/drawing/2014/main" id="{4396327E-B83C-374B-B9C0-65213CBCF29A}"/>
                        </a:ext>
                      </a:extLst>
                    </p:cNvPr>
                    <p:cNvSpPr txBox="1">
                      <a:spLocks noRot="1" noChangeAspect="1" noMove="1" noResize="1" noEditPoints="1" noAdjustHandles="1" noChangeArrowheads="1" noChangeShapeType="1" noTextEdit="1"/>
                    </p:cNvSpPr>
                    <p:nvPr/>
                  </p:nvSpPr>
                  <p:spPr>
                    <a:xfrm>
                      <a:off x="512040" y="5599411"/>
                      <a:ext cx="1898399" cy="396000"/>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46" name="Straight Connector 45">
                  <a:extLst>
                    <a:ext uri="{FF2B5EF4-FFF2-40B4-BE49-F238E27FC236}">
                      <a16:creationId xmlns:a16="http://schemas.microsoft.com/office/drawing/2014/main" id="{E53937CF-85F0-464A-8EF1-54589BF50160}"/>
                    </a:ext>
                  </a:extLst>
                </p:cNvPr>
                <p:cNvCxnSpPr>
                  <a:cxnSpLocks/>
                  <a:stCxn id="45" idx="0"/>
                  <a:endCxn id="87" idx="2"/>
                </p:cNvCxnSpPr>
                <p:nvPr/>
              </p:nvCxnSpPr>
              <p:spPr>
                <a:xfrm flipV="1">
                  <a:off x="1461240" y="5360214"/>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9CBC2AA-2568-8A49-AE32-BB39048BC263}"/>
                    </a:ext>
                  </a:extLst>
                </p:cNvPr>
                <p:cNvCxnSpPr>
                  <a:cxnSpLocks/>
                  <a:stCxn id="87" idx="0"/>
                  <a:endCxn id="52" idx="4"/>
                </p:cNvCxnSpPr>
                <p:nvPr/>
              </p:nvCxnSpPr>
              <p:spPr>
                <a:xfrm flipH="1" flipV="1">
                  <a:off x="1461239" y="4629175"/>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B653CD7-5EB5-394C-B49A-4EE393C91FB1}"/>
                    </a:ext>
                  </a:extLst>
                </p:cNvPr>
                <p:cNvCxnSpPr>
                  <a:cxnSpLocks/>
                  <a:stCxn id="52" idx="4"/>
                  <a:endCxn id="91" idx="0"/>
                </p:cNvCxnSpPr>
                <p:nvPr/>
              </p:nvCxnSpPr>
              <p:spPr>
                <a:xfrm>
                  <a:off x="1461239" y="4629175"/>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7CD284D-0A90-984A-802C-29A343CC8DB5}"/>
                    </a:ext>
                  </a:extLst>
                </p:cNvPr>
                <p:cNvCxnSpPr>
                  <a:cxnSpLocks/>
                  <a:stCxn id="53" idx="0"/>
                  <a:endCxn id="91" idx="2"/>
                </p:cNvCxnSpPr>
                <p:nvPr/>
              </p:nvCxnSpPr>
              <p:spPr>
                <a:xfrm flipV="1">
                  <a:off x="3279158" y="5358415"/>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66DDBD1-FB98-F24E-89C8-AD7A071C1AB9}"/>
                    </a:ext>
                  </a:extLst>
                </p:cNvPr>
                <p:cNvCxnSpPr>
                  <a:cxnSpLocks/>
                  <a:stCxn id="91" idx="0"/>
                  <a:endCxn id="51" idx="4"/>
                </p:cNvCxnSpPr>
                <p:nvPr/>
              </p:nvCxnSpPr>
              <p:spPr>
                <a:xfrm flipH="1" flipV="1">
                  <a:off x="3278133" y="4925950"/>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FE966CF5-F24F-5C4A-8B68-037A136654A0}"/>
                        </a:ext>
                      </a:extLst>
                    </p:cNvPr>
                    <p:cNvSpPr txBox="1"/>
                    <p:nvPr/>
                  </p:nvSpPr>
                  <p:spPr>
                    <a:xfrm>
                      <a:off x="2198133" y="4529950"/>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dirty="0"/>
                    </a:p>
                  </p:txBody>
                </p:sp>
              </mc:Choice>
              <mc:Fallback xmlns="">
                <p:sp>
                  <p:nvSpPr>
                    <p:cNvPr id="19" name="TextBox 18">
                      <a:extLst>
                        <a:ext uri="{FF2B5EF4-FFF2-40B4-BE49-F238E27FC236}">
                          <a16:creationId xmlns:a16="http://schemas.microsoft.com/office/drawing/2014/main" id="{9D4714D8-516C-1947-BCDD-124311382495}"/>
                        </a:ext>
                      </a:extLst>
                    </p:cNvPr>
                    <p:cNvSpPr txBox="1">
                      <a:spLocks noRot="1" noChangeAspect="1" noMove="1" noResize="1" noEditPoints="1" noAdjustHandles="1" noChangeArrowheads="1" noChangeShapeType="1" noTextEdit="1"/>
                    </p:cNvSpPr>
                    <p:nvPr/>
                  </p:nvSpPr>
                  <p:spPr>
                    <a:xfrm>
                      <a:off x="2198133" y="4529950"/>
                      <a:ext cx="2160000" cy="396000"/>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0C862854-34E9-AB47-AF8B-81FDF8FDD088}"/>
                        </a:ext>
                      </a:extLst>
                    </p:cNvPr>
                    <p:cNvSpPr txBox="1"/>
                    <p:nvPr/>
                  </p:nvSpPr>
                  <p:spPr>
                    <a:xfrm>
                      <a:off x="907359" y="4233175"/>
                      <a:ext cx="1107760" cy="396000"/>
                    </a:xfrm>
                    <a:prstGeom prst="ellipse">
                      <a:avLst/>
                    </a:prstGeom>
                    <a:solidFill>
                      <a:schemeClr val="bg2"/>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𝑬𝒑𝒊𝒅</m:t>
                                </m:r>
                              </m:e>
                              <m:sub>
                                <m:r>
                                  <a:rPr lang="de-DE" b="1" i="1">
                                    <a:latin typeface="Cambria Math" panose="02040503050406030204" pitchFamily="18" charset="0"/>
                                  </a:rPr>
                                  <m:t>𝒕</m:t>
                                </m:r>
                                <m:r>
                                  <a:rPr lang="de-DE" b="1" i="1">
                                    <a:latin typeface="Cambria Math" panose="02040503050406030204" pitchFamily="18" charset="0"/>
                                  </a:rPr>
                                  <m:t>−</m:t>
                                </m:r>
                                <m:r>
                                  <a:rPr lang="de-DE" b="1" i="1">
                                    <a:latin typeface="Cambria Math" panose="02040503050406030204" pitchFamily="18" charset="0"/>
                                  </a:rPr>
                                  <m:t>𝟏</m:t>
                                </m:r>
                              </m:sub>
                            </m:sSub>
                          </m:oMath>
                        </m:oMathPara>
                      </a14:m>
                      <a:endParaRPr lang="en-GB" b="1" dirty="0"/>
                    </a:p>
                  </p:txBody>
                </p:sp>
              </mc:Choice>
              <mc:Fallback xmlns="">
                <p:sp>
                  <p:nvSpPr>
                    <p:cNvPr id="52" name="TextBox 51">
                      <a:extLst>
                        <a:ext uri="{FF2B5EF4-FFF2-40B4-BE49-F238E27FC236}">
                          <a16:creationId xmlns:a16="http://schemas.microsoft.com/office/drawing/2014/main" id="{0C862854-34E9-AB47-AF8B-81FDF8FDD088}"/>
                        </a:ext>
                      </a:extLst>
                    </p:cNvPr>
                    <p:cNvSpPr txBox="1">
                      <a:spLocks noRot="1" noChangeAspect="1" noMove="1" noResize="1" noEditPoints="1" noAdjustHandles="1" noChangeArrowheads="1" noChangeShapeType="1" noTextEdit="1"/>
                    </p:cNvSpPr>
                    <p:nvPr/>
                  </p:nvSpPr>
                  <p:spPr>
                    <a:xfrm>
                      <a:off x="907359" y="4233175"/>
                      <a:ext cx="1107760" cy="396000"/>
                    </a:xfrm>
                    <a:prstGeom prst="ellipse">
                      <a:avLst/>
                    </a:prstGeom>
                    <a:blipFill>
                      <a:blip r:embed="rId6"/>
                      <a:stretch>
                        <a:fillRect b="-5882"/>
                      </a:stretch>
                    </a:blipFill>
                    <a:ln w="1905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372B211A-E690-B44A-9C25-99F8AEEC3669}"/>
                        </a:ext>
                      </a:extLst>
                    </p:cNvPr>
                    <p:cNvSpPr txBox="1"/>
                    <p:nvPr/>
                  </p:nvSpPr>
                  <p:spPr>
                    <a:xfrm>
                      <a:off x="2461229" y="5595365"/>
                      <a:ext cx="1635858" cy="380587"/>
                    </a:xfrm>
                    <a:prstGeom prst="ellipse">
                      <a:avLst/>
                    </a:prstGeom>
                    <a:solidFill>
                      <a:schemeClr val="bg2"/>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1" i="1" smtClean="0">
                                    <a:latin typeface="Cambria Math" panose="02040503050406030204" pitchFamily="18" charset="0"/>
                                  </a:rPr>
                                </m:ctrlPr>
                              </m:sSubPr>
                              <m:e>
                                <m:r>
                                  <a:rPr lang="de-DE" b="1" i="1">
                                    <a:latin typeface="Cambria Math" panose="02040503050406030204" pitchFamily="18" charset="0"/>
                                  </a:rPr>
                                  <m:t>𝑺𝒊𝒄𝒌</m:t>
                                </m:r>
                                <m:d>
                                  <m:dPr>
                                    <m:ctrlPr>
                                      <a:rPr lang="de-DE" b="1" i="1">
                                        <a:latin typeface="Cambria Math" panose="02040503050406030204" pitchFamily="18" charset="0"/>
                                      </a:rPr>
                                    </m:ctrlPr>
                                  </m:dPr>
                                  <m:e>
                                    <m:r>
                                      <a:rPr lang="de-DE" b="1" i="1">
                                        <a:latin typeface="Cambria Math" panose="02040503050406030204" pitchFamily="18" charset="0"/>
                                      </a:rPr>
                                      <m:t>𝑿</m:t>
                                    </m:r>
                                  </m:e>
                                </m:d>
                              </m:e>
                              <m:sub>
                                <m:r>
                                  <a:rPr lang="de-DE" b="1" i="1">
                                    <a:latin typeface="Cambria Math" panose="02040503050406030204" pitchFamily="18" charset="0"/>
                                  </a:rPr>
                                  <m:t>𝒕</m:t>
                                </m:r>
                                <m:r>
                                  <a:rPr lang="de-DE" b="1" i="1">
                                    <a:latin typeface="Cambria Math" panose="02040503050406030204" pitchFamily="18" charset="0"/>
                                  </a:rPr>
                                  <m:t>−</m:t>
                                </m:r>
                                <m:r>
                                  <a:rPr lang="de-DE" b="1" i="1">
                                    <a:latin typeface="Cambria Math" panose="02040503050406030204" pitchFamily="18" charset="0"/>
                                  </a:rPr>
                                  <m:t>𝟏</m:t>
                                </m:r>
                              </m:sub>
                            </m:sSub>
                          </m:oMath>
                        </m:oMathPara>
                      </a14:m>
                      <a:endParaRPr lang="en-GB" b="1" baseline="-25000" dirty="0"/>
                    </a:p>
                  </p:txBody>
                </p:sp>
              </mc:Choice>
              <mc:Fallback xmlns="">
                <p:sp>
                  <p:nvSpPr>
                    <p:cNvPr id="53" name="TextBox 52">
                      <a:extLst>
                        <a:ext uri="{FF2B5EF4-FFF2-40B4-BE49-F238E27FC236}">
                          <a16:creationId xmlns:a16="http://schemas.microsoft.com/office/drawing/2014/main" id="{372B211A-E690-B44A-9C25-99F8AEEC3669}"/>
                        </a:ext>
                      </a:extLst>
                    </p:cNvPr>
                    <p:cNvSpPr txBox="1">
                      <a:spLocks noRot="1" noChangeAspect="1" noMove="1" noResize="1" noEditPoints="1" noAdjustHandles="1" noChangeArrowheads="1" noChangeShapeType="1" noTextEdit="1"/>
                    </p:cNvSpPr>
                    <p:nvPr/>
                  </p:nvSpPr>
                  <p:spPr>
                    <a:xfrm>
                      <a:off x="2461229" y="5595365"/>
                      <a:ext cx="1635858" cy="380587"/>
                    </a:xfrm>
                    <a:prstGeom prst="ellipse">
                      <a:avLst/>
                    </a:prstGeom>
                    <a:blipFill>
                      <a:blip r:embed="rId7"/>
                      <a:stretch>
                        <a:fillRect/>
                      </a:stretch>
                    </a:blipFill>
                    <a:ln w="19050">
                      <a:solidFill>
                        <a:schemeClr val="tx1"/>
                      </a:solidFill>
                    </a:ln>
                  </p:spPr>
                  <p:txBody>
                    <a:bodyPr/>
                    <a:lstStyle/>
                    <a:p>
                      <a:r>
                        <a:rPr lang="en-GB">
                          <a:noFill/>
                        </a:rPr>
                        <a:t> </a:t>
                      </a:r>
                    </a:p>
                  </p:txBody>
                </p:sp>
              </mc:Fallback>
            </mc:AlternateContent>
            <p:cxnSp>
              <p:nvCxnSpPr>
                <p:cNvPr id="54" name="Straight Connector 53">
                  <a:extLst>
                    <a:ext uri="{FF2B5EF4-FFF2-40B4-BE49-F238E27FC236}">
                      <a16:creationId xmlns:a16="http://schemas.microsoft.com/office/drawing/2014/main" id="{92A4D51E-3E21-6B41-A8E2-997D5E255B1F}"/>
                    </a:ext>
                  </a:extLst>
                </p:cNvPr>
                <p:cNvCxnSpPr>
                  <a:cxnSpLocks/>
                  <a:stCxn id="87" idx="2"/>
                  <a:endCxn id="53" idx="0"/>
                </p:cNvCxnSpPr>
                <p:nvPr/>
              </p:nvCxnSpPr>
              <p:spPr>
                <a:xfrm>
                  <a:off x="1462706" y="5360214"/>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DCC658B-AFDD-8148-901C-CB53BBAA7FA9}"/>
                    </a:ext>
                  </a:extLst>
                </p:cNvPr>
                <p:cNvCxnSpPr>
                  <a:cxnSpLocks/>
                  <a:stCxn id="52" idx="6"/>
                  <a:endCxn id="75" idx="1"/>
                </p:cNvCxnSpPr>
                <p:nvPr/>
              </p:nvCxnSpPr>
              <p:spPr>
                <a:xfrm>
                  <a:off x="2015119" y="4431175"/>
                  <a:ext cx="268588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19484D9-5D4A-E448-B8D8-DBC86884B2EC}"/>
                    </a:ext>
                  </a:extLst>
                </p:cNvPr>
                <p:cNvCxnSpPr>
                  <a:cxnSpLocks/>
                  <a:stCxn id="75" idx="3"/>
                  <a:endCxn id="67" idx="2"/>
                </p:cNvCxnSpPr>
                <p:nvPr/>
              </p:nvCxnSpPr>
              <p:spPr>
                <a:xfrm flipV="1">
                  <a:off x="4845002" y="4431175"/>
                  <a:ext cx="47720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D9F36D4-524C-AD49-A8B1-2F87ADCDC20B}"/>
                    </a:ext>
                  </a:extLst>
                </p:cNvPr>
                <p:cNvCxnSpPr>
                  <a:cxnSpLocks/>
                  <a:stCxn id="53" idx="6"/>
                  <a:endCxn id="75" idx="2"/>
                </p:cNvCxnSpPr>
                <p:nvPr/>
              </p:nvCxnSpPr>
              <p:spPr>
                <a:xfrm flipV="1">
                  <a:off x="4097087" y="4504644"/>
                  <a:ext cx="675915" cy="1281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5451D9CD-CB0E-0046-854D-BD8141AA1129}"/>
                    </a:ext>
                  </a:extLst>
                </p:cNvPr>
                <p:cNvGrpSpPr/>
                <p:nvPr/>
              </p:nvGrpSpPr>
              <p:grpSpPr>
                <a:xfrm>
                  <a:off x="3167961" y="5102759"/>
                  <a:ext cx="746267" cy="302649"/>
                  <a:chOff x="3231123" y="4635548"/>
                  <a:chExt cx="746267" cy="302649"/>
                </a:xfrm>
              </p:grpSpPr>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1693FE36-0FE8-7F44-BEF7-36C511BFDEB0}"/>
                          </a:ext>
                        </a:extLst>
                      </p:cNvPr>
                      <p:cNvSpPr txBox="1"/>
                      <p:nvPr/>
                    </p:nvSpPr>
                    <p:spPr>
                      <a:xfrm>
                        <a:off x="3483922" y="4635548"/>
                        <a:ext cx="493468" cy="2830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3</m:t>
                                  </m:r>
                                </m:sup>
                              </m:sSubSup>
                            </m:oMath>
                          </m:oMathPara>
                        </a14:m>
                        <a:endParaRPr lang="en-GB" dirty="0"/>
                      </a:p>
                    </p:txBody>
                  </p:sp>
                </mc:Choice>
                <mc:Fallback xmlns="">
                  <p:sp>
                    <p:nvSpPr>
                      <p:cNvPr id="16" name="TextBox 15">
                        <a:extLst>
                          <a:ext uri="{FF2B5EF4-FFF2-40B4-BE49-F238E27FC236}">
                            <a16:creationId xmlns:a16="http://schemas.microsoft.com/office/drawing/2014/main" id="{2CC113AD-8B91-C64C-917A-2F073EA281B9}"/>
                          </a:ext>
                        </a:extLst>
                      </p:cNvPr>
                      <p:cNvSpPr txBox="1">
                        <a:spLocks noRot="1" noChangeAspect="1" noMove="1" noResize="1" noEditPoints="1" noAdjustHandles="1" noChangeArrowheads="1" noChangeShapeType="1" noTextEdit="1"/>
                      </p:cNvSpPr>
                      <p:nvPr/>
                    </p:nvSpPr>
                    <p:spPr>
                      <a:xfrm>
                        <a:off x="3483922" y="4635548"/>
                        <a:ext cx="493468" cy="283026"/>
                      </a:xfrm>
                      <a:prstGeom prst="rect">
                        <a:avLst/>
                      </a:prstGeom>
                      <a:blipFill>
                        <a:blip r:embed="rId8"/>
                        <a:stretch>
                          <a:fillRect l="-10000" b="-21739"/>
                        </a:stretch>
                      </a:blipFill>
                    </p:spPr>
                    <p:txBody>
                      <a:bodyPr/>
                      <a:lstStyle/>
                      <a:p>
                        <a:r>
                          <a:rPr lang="en-GB">
                            <a:noFill/>
                          </a:rPr>
                          <a:t> </a:t>
                        </a:r>
                      </a:p>
                    </p:txBody>
                  </p:sp>
                </mc:Fallback>
              </mc:AlternateContent>
              <p:sp>
                <p:nvSpPr>
                  <p:cNvPr id="90" name="Rectangle 89">
                    <a:extLst>
                      <a:ext uri="{FF2B5EF4-FFF2-40B4-BE49-F238E27FC236}">
                        <a16:creationId xmlns:a16="http://schemas.microsoft.com/office/drawing/2014/main" id="{88971437-020D-D54B-8316-4037D68B2354}"/>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Rectangle 90">
                    <a:extLst>
                      <a:ext uri="{FF2B5EF4-FFF2-40B4-BE49-F238E27FC236}">
                        <a16:creationId xmlns:a16="http://schemas.microsoft.com/office/drawing/2014/main" id="{E4D5CEB9-16DC-B44C-8469-A03131FD6AD6}"/>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2" name="Rectangle 91">
                    <a:extLst>
                      <a:ext uri="{FF2B5EF4-FFF2-40B4-BE49-F238E27FC236}">
                        <a16:creationId xmlns:a16="http://schemas.microsoft.com/office/drawing/2014/main" id="{6E95EDD3-E5A4-6F45-8FBB-09842FF0E645}"/>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9" name="Group 58">
                  <a:extLst>
                    <a:ext uri="{FF2B5EF4-FFF2-40B4-BE49-F238E27FC236}">
                      <a16:creationId xmlns:a16="http://schemas.microsoft.com/office/drawing/2014/main" id="{F499759B-C8A5-5B42-B27C-91D1A6E2A801}"/>
                    </a:ext>
                  </a:extLst>
                </p:cNvPr>
                <p:cNvGrpSpPr/>
                <p:nvPr/>
              </p:nvGrpSpPr>
              <p:grpSpPr>
                <a:xfrm>
                  <a:off x="1347799" y="5105753"/>
                  <a:ext cx="719463" cy="298747"/>
                  <a:chOff x="1006826" y="4638542"/>
                  <a:chExt cx="719463" cy="298747"/>
                </a:xfrm>
              </p:grpSpPr>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9D811714-D5D2-094E-9A25-5A7053561F35}"/>
                          </a:ext>
                        </a:extLst>
                      </p:cNvPr>
                      <p:cNvSpPr txBox="1"/>
                      <p:nvPr/>
                    </p:nvSpPr>
                    <p:spPr>
                      <a:xfrm>
                        <a:off x="1232821" y="4638542"/>
                        <a:ext cx="493468" cy="2816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2</m:t>
                                  </m:r>
                                </m:sup>
                              </m:sSubSup>
                            </m:oMath>
                          </m:oMathPara>
                        </a14:m>
                        <a:endParaRPr lang="en-GB" dirty="0"/>
                      </a:p>
                    </p:txBody>
                  </p:sp>
                </mc:Choice>
                <mc:Fallback xmlns="">
                  <p:sp>
                    <p:nvSpPr>
                      <p:cNvPr id="10" name="TextBox 9">
                        <a:extLst>
                          <a:ext uri="{FF2B5EF4-FFF2-40B4-BE49-F238E27FC236}">
                            <a16:creationId xmlns:a16="http://schemas.microsoft.com/office/drawing/2014/main" id="{60A77D58-7593-2F4D-8AC6-F1AAA0D57098}"/>
                          </a:ext>
                        </a:extLst>
                      </p:cNvPr>
                      <p:cNvSpPr txBox="1">
                        <a:spLocks noRot="1" noChangeAspect="1" noMove="1" noResize="1" noEditPoints="1" noAdjustHandles="1" noChangeArrowheads="1" noChangeShapeType="1" noTextEdit="1"/>
                      </p:cNvSpPr>
                      <p:nvPr/>
                    </p:nvSpPr>
                    <p:spPr>
                      <a:xfrm>
                        <a:off x="1232821" y="4638542"/>
                        <a:ext cx="493468" cy="281616"/>
                      </a:xfrm>
                      <a:prstGeom prst="rect">
                        <a:avLst/>
                      </a:prstGeom>
                      <a:blipFill>
                        <a:blip r:embed="rId9"/>
                        <a:stretch>
                          <a:fillRect l="-10000" r="-2500" b="-21739"/>
                        </a:stretch>
                      </a:blipFill>
                    </p:spPr>
                    <p:txBody>
                      <a:bodyPr/>
                      <a:lstStyle/>
                      <a:p>
                        <a:r>
                          <a:rPr lang="en-GB">
                            <a:noFill/>
                          </a:rPr>
                          <a:t> </a:t>
                        </a:r>
                      </a:p>
                    </p:txBody>
                  </p:sp>
                </mc:Fallback>
              </mc:AlternateContent>
              <p:sp>
                <p:nvSpPr>
                  <p:cNvPr id="86" name="Rectangle 85">
                    <a:extLst>
                      <a:ext uri="{FF2B5EF4-FFF2-40B4-BE49-F238E27FC236}">
                        <a16:creationId xmlns:a16="http://schemas.microsoft.com/office/drawing/2014/main" id="{C60A1074-1150-434C-9FDE-53D73C955D34}"/>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F758823D-829D-9B4E-BC5D-C095C4FA78C1}"/>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3AF68769-7F77-AF4A-8AA1-C920EAD0F2C4}"/>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2419904A-9FBE-234C-AB3A-3C7AB76C914C}"/>
                        </a:ext>
                      </a:extLst>
                    </p:cNvPr>
                    <p:cNvSpPr txBox="1"/>
                    <p:nvPr/>
                  </p:nvSpPr>
                  <p:spPr>
                    <a:xfrm>
                      <a:off x="4926886" y="5599411"/>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sub>
                            </m:sSub>
                          </m:oMath>
                        </m:oMathPara>
                      </a14:m>
                      <a:endParaRPr lang="en-GB" baseline="-25000" dirty="0"/>
                    </a:p>
                  </p:txBody>
                </p:sp>
              </mc:Choice>
              <mc:Fallback xmlns="">
                <p:sp>
                  <p:nvSpPr>
                    <p:cNvPr id="209" name="TextBox 208">
                      <a:extLst>
                        <a:ext uri="{FF2B5EF4-FFF2-40B4-BE49-F238E27FC236}">
                          <a16:creationId xmlns:a16="http://schemas.microsoft.com/office/drawing/2014/main" id="{38B4DAA1-0CD1-8744-A618-E1EF5BC59250}"/>
                        </a:ext>
                      </a:extLst>
                    </p:cNvPr>
                    <p:cNvSpPr txBox="1">
                      <a:spLocks noRot="1" noChangeAspect="1" noMove="1" noResize="1" noEditPoints="1" noAdjustHandles="1" noChangeArrowheads="1" noChangeShapeType="1" noTextEdit="1"/>
                    </p:cNvSpPr>
                    <p:nvPr/>
                  </p:nvSpPr>
                  <p:spPr>
                    <a:xfrm>
                      <a:off x="4926886" y="5599411"/>
                      <a:ext cx="1898399" cy="396000"/>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61" name="Straight Connector 60">
                  <a:extLst>
                    <a:ext uri="{FF2B5EF4-FFF2-40B4-BE49-F238E27FC236}">
                      <a16:creationId xmlns:a16="http://schemas.microsoft.com/office/drawing/2014/main" id="{843B2B9C-D87F-AC4B-BD63-BA3FE702599A}"/>
                    </a:ext>
                  </a:extLst>
                </p:cNvPr>
                <p:cNvCxnSpPr>
                  <a:cxnSpLocks/>
                  <a:stCxn id="60" idx="0"/>
                  <a:endCxn id="79" idx="2"/>
                </p:cNvCxnSpPr>
                <p:nvPr/>
              </p:nvCxnSpPr>
              <p:spPr>
                <a:xfrm flipV="1">
                  <a:off x="5876086" y="5360214"/>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56A3751-EBFB-974E-ACF1-F8DF30952903}"/>
                    </a:ext>
                  </a:extLst>
                </p:cNvPr>
                <p:cNvCxnSpPr>
                  <a:cxnSpLocks/>
                  <a:stCxn id="79" idx="0"/>
                  <a:endCxn id="67" idx="4"/>
                </p:cNvCxnSpPr>
                <p:nvPr/>
              </p:nvCxnSpPr>
              <p:spPr>
                <a:xfrm flipH="1" flipV="1">
                  <a:off x="5876085" y="4629175"/>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7DF8051-2593-F841-A8BF-06BBC563650E}"/>
                    </a:ext>
                  </a:extLst>
                </p:cNvPr>
                <p:cNvCxnSpPr>
                  <a:cxnSpLocks/>
                  <a:stCxn id="67" idx="4"/>
                  <a:endCxn id="83" idx="0"/>
                </p:cNvCxnSpPr>
                <p:nvPr/>
              </p:nvCxnSpPr>
              <p:spPr>
                <a:xfrm>
                  <a:off x="5876085" y="4629175"/>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EA597A5-2679-1B46-8535-0FC33F17D252}"/>
                    </a:ext>
                  </a:extLst>
                </p:cNvPr>
                <p:cNvCxnSpPr>
                  <a:cxnSpLocks/>
                  <a:stCxn id="68" idx="0"/>
                  <a:endCxn id="83" idx="2"/>
                </p:cNvCxnSpPr>
                <p:nvPr/>
              </p:nvCxnSpPr>
              <p:spPr>
                <a:xfrm flipV="1">
                  <a:off x="7694004" y="5358415"/>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CEB1144-9BA4-1241-BD26-24496E314BE2}"/>
                    </a:ext>
                  </a:extLst>
                </p:cNvPr>
                <p:cNvCxnSpPr>
                  <a:cxnSpLocks/>
                  <a:stCxn id="83" idx="0"/>
                  <a:endCxn id="66" idx="4"/>
                </p:cNvCxnSpPr>
                <p:nvPr/>
              </p:nvCxnSpPr>
              <p:spPr>
                <a:xfrm flipH="1" flipV="1">
                  <a:off x="7692979" y="4925950"/>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9C8BB50D-86E7-2547-9C04-651A32131975}"/>
                        </a:ext>
                      </a:extLst>
                    </p:cNvPr>
                    <p:cNvSpPr txBox="1"/>
                    <p:nvPr/>
                  </p:nvSpPr>
                  <p:spPr>
                    <a:xfrm>
                      <a:off x="6612979" y="4529950"/>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i="1">
                                    <a:latin typeface="Cambria Math" panose="02040503050406030204" pitchFamily="18" charset="0"/>
                                  </a:rPr>
                                  <m:t>𝑡</m:t>
                                </m:r>
                              </m:sub>
                            </m:sSub>
                          </m:oMath>
                        </m:oMathPara>
                      </a14:m>
                      <a:endParaRPr lang="en-GB" dirty="0"/>
                    </a:p>
                  </p:txBody>
                </p:sp>
              </mc:Choice>
              <mc:Fallback xmlns="">
                <p:sp>
                  <p:nvSpPr>
                    <p:cNvPr id="215" name="TextBox 214">
                      <a:extLst>
                        <a:ext uri="{FF2B5EF4-FFF2-40B4-BE49-F238E27FC236}">
                          <a16:creationId xmlns:a16="http://schemas.microsoft.com/office/drawing/2014/main" id="{93E1CCB5-6138-1740-ADB6-4951C888EFAA}"/>
                        </a:ext>
                      </a:extLst>
                    </p:cNvPr>
                    <p:cNvSpPr txBox="1">
                      <a:spLocks noRot="1" noChangeAspect="1" noMove="1" noResize="1" noEditPoints="1" noAdjustHandles="1" noChangeArrowheads="1" noChangeShapeType="1" noTextEdit="1"/>
                    </p:cNvSpPr>
                    <p:nvPr/>
                  </p:nvSpPr>
                  <p:spPr>
                    <a:xfrm>
                      <a:off x="6612979" y="4529950"/>
                      <a:ext cx="2160000" cy="396000"/>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687EA66-035F-CC4B-AA32-1418FC9F2BCC}"/>
                        </a:ext>
                      </a:extLst>
                    </p:cNvPr>
                    <p:cNvSpPr txBox="1"/>
                    <p:nvPr/>
                  </p:nvSpPr>
                  <p:spPr>
                    <a:xfrm>
                      <a:off x="5322205" y="4233175"/>
                      <a:ext cx="1107760" cy="396000"/>
                    </a:xfrm>
                    <a:prstGeom prst="ellipse">
                      <a:avLst/>
                    </a:prstGeom>
                    <a:noFill/>
                    <a:ln w="9525">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b="0" i="1">
                                    <a:latin typeface="Cambria Math" panose="02040503050406030204" pitchFamily="18" charset="0"/>
                                  </a:rPr>
                                  <m:t>𝐸𝑝𝑖𝑑</m:t>
                                </m:r>
                              </m:e>
                              <m:sub>
                                <m:r>
                                  <a:rPr lang="de-DE" b="0" i="1">
                                    <a:latin typeface="Cambria Math" panose="02040503050406030204" pitchFamily="18" charset="0"/>
                                  </a:rPr>
                                  <m:t>𝑡</m:t>
                                </m:r>
                              </m:sub>
                            </m:sSub>
                          </m:oMath>
                        </m:oMathPara>
                      </a14:m>
                      <a:endParaRPr lang="en-GB" dirty="0"/>
                    </a:p>
                  </p:txBody>
                </p:sp>
              </mc:Choice>
              <mc:Fallback xmlns="">
                <p:sp>
                  <p:nvSpPr>
                    <p:cNvPr id="67" name="TextBox 66">
                      <a:extLst>
                        <a:ext uri="{FF2B5EF4-FFF2-40B4-BE49-F238E27FC236}">
                          <a16:creationId xmlns:a16="http://schemas.microsoft.com/office/drawing/2014/main" id="{5687EA66-035F-CC4B-AA32-1418FC9F2BCC}"/>
                        </a:ext>
                      </a:extLst>
                    </p:cNvPr>
                    <p:cNvSpPr txBox="1">
                      <a:spLocks noRot="1" noChangeAspect="1" noMove="1" noResize="1" noEditPoints="1" noAdjustHandles="1" noChangeArrowheads="1" noChangeShapeType="1" noTextEdit="1"/>
                    </p:cNvSpPr>
                    <p:nvPr/>
                  </p:nvSpPr>
                  <p:spPr>
                    <a:xfrm>
                      <a:off x="5322205" y="4233175"/>
                      <a:ext cx="1107760" cy="396000"/>
                    </a:xfrm>
                    <a:prstGeom prst="ellipse">
                      <a:avLst/>
                    </a:prstGeom>
                    <a:blipFill>
                      <a:blip r:embed="rId12"/>
                      <a:stretch>
                        <a:fillRect b="-6061"/>
                      </a:stretch>
                    </a:blipFill>
                    <a:ln w="9525">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4BC1BA8F-0B76-344D-AC4A-F43AAD927AA6}"/>
                        </a:ext>
                      </a:extLst>
                    </p:cNvPr>
                    <p:cNvSpPr txBox="1"/>
                    <p:nvPr/>
                  </p:nvSpPr>
                  <p:spPr>
                    <a:xfrm>
                      <a:off x="6876075" y="5595365"/>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sub>
                            </m:sSub>
                          </m:oMath>
                        </m:oMathPara>
                      </a14:m>
                      <a:endParaRPr lang="en-GB" baseline="-25000" dirty="0"/>
                    </a:p>
                  </p:txBody>
                </p:sp>
              </mc:Choice>
              <mc:Fallback xmlns="">
                <p:sp>
                  <p:nvSpPr>
                    <p:cNvPr id="68" name="TextBox 67">
                      <a:extLst>
                        <a:ext uri="{FF2B5EF4-FFF2-40B4-BE49-F238E27FC236}">
                          <a16:creationId xmlns:a16="http://schemas.microsoft.com/office/drawing/2014/main" id="{4BC1BA8F-0B76-344D-AC4A-F43AAD927AA6}"/>
                        </a:ext>
                      </a:extLst>
                    </p:cNvPr>
                    <p:cNvSpPr txBox="1">
                      <a:spLocks noRot="1" noChangeAspect="1" noMove="1" noResize="1" noEditPoints="1" noAdjustHandles="1" noChangeArrowheads="1" noChangeShapeType="1" noTextEdit="1"/>
                    </p:cNvSpPr>
                    <p:nvPr/>
                  </p:nvSpPr>
                  <p:spPr>
                    <a:xfrm>
                      <a:off x="6876075" y="5595365"/>
                      <a:ext cx="1635858" cy="380587"/>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69" name="Straight Connector 68">
                  <a:extLst>
                    <a:ext uri="{FF2B5EF4-FFF2-40B4-BE49-F238E27FC236}">
                      <a16:creationId xmlns:a16="http://schemas.microsoft.com/office/drawing/2014/main" id="{E3896E0A-0346-E445-BB53-AF3EA400C937}"/>
                    </a:ext>
                  </a:extLst>
                </p:cNvPr>
                <p:cNvCxnSpPr>
                  <a:cxnSpLocks/>
                  <a:stCxn id="79" idx="2"/>
                  <a:endCxn id="68" idx="0"/>
                </p:cNvCxnSpPr>
                <p:nvPr/>
              </p:nvCxnSpPr>
              <p:spPr>
                <a:xfrm>
                  <a:off x="5877552" y="5360214"/>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9A6AAF89-B624-7E4B-8D9A-8CD626496996}"/>
                    </a:ext>
                  </a:extLst>
                </p:cNvPr>
                <p:cNvGrpSpPr/>
                <p:nvPr/>
              </p:nvGrpSpPr>
              <p:grpSpPr>
                <a:xfrm>
                  <a:off x="7582807" y="5109656"/>
                  <a:ext cx="565398" cy="295752"/>
                  <a:chOff x="3231123" y="4642445"/>
                  <a:chExt cx="565398" cy="295752"/>
                </a:xfrm>
              </p:grpSpPr>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7701B313-7D6E-934D-BA3E-24CD6A2EB3ED}"/>
                          </a:ext>
                        </a:extLst>
                      </p:cNvPr>
                      <p:cNvSpPr txBox="1"/>
                      <p:nvPr/>
                    </p:nvSpPr>
                    <p:spPr>
                      <a:xfrm>
                        <a:off x="3491245" y="4642445"/>
                        <a:ext cx="305276"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3</m:t>
                                  </m:r>
                                </m:sup>
                              </m:sSubSup>
                            </m:oMath>
                          </m:oMathPara>
                        </a14:m>
                        <a:endParaRPr lang="en-GB" dirty="0"/>
                      </a:p>
                    </p:txBody>
                  </p:sp>
                </mc:Choice>
                <mc:Fallback xmlns="">
                  <p:sp>
                    <p:nvSpPr>
                      <p:cNvPr id="220" name="TextBox 219">
                        <a:extLst>
                          <a:ext uri="{FF2B5EF4-FFF2-40B4-BE49-F238E27FC236}">
                            <a16:creationId xmlns:a16="http://schemas.microsoft.com/office/drawing/2014/main" id="{C609F08B-6A1B-A041-AED5-4DE1DD2BB3FF}"/>
                          </a:ext>
                        </a:extLst>
                      </p:cNvPr>
                      <p:cNvSpPr txBox="1">
                        <a:spLocks noRot="1" noChangeAspect="1" noMove="1" noResize="1" noEditPoints="1" noAdjustHandles="1" noChangeArrowheads="1" noChangeShapeType="1" noTextEdit="1"/>
                      </p:cNvSpPr>
                      <p:nvPr/>
                    </p:nvSpPr>
                    <p:spPr>
                      <a:xfrm>
                        <a:off x="3491245" y="4642445"/>
                        <a:ext cx="305276" cy="280205"/>
                      </a:xfrm>
                      <a:prstGeom prst="rect">
                        <a:avLst/>
                      </a:prstGeom>
                      <a:blipFill>
                        <a:blip r:embed="rId14"/>
                        <a:stretch>
                          <a:fillRect l="-16000" r="-4000" b="-20833"/>
                        </a:stretch>
                      </a:blipFill>
                    </p:spPr>
                    <p:txBody>
                      <a:bodyPr/>
                      <a:lstStyle/>
                      <a:p>
                        <a:r>
                          <a:rPr lang="en-GB">
                            <a:noFill/>
                          </a:rPr>
                          <a:t> </a:t>
                        </a:r>
                      </a:p>
                    </p:txBody>
                  </p:sp>
                </mc:Fallback>
              </mc:AlternateContent>
              <p:sp>
                <p:nvSpPr>
                  <p:cNvPr id="82" name="Rectangle 81">
                    <a:extLst>
                      <a:ext uri="{FF2B5EF4-FFF2-40B4-BE49-F238E27FC236}">
                        <a16:creationId xmlns:a16="http://schemas.microsoft.com/office/drawing/2014/main" id="{780BC1C1-4D68-AC45-96DC-B0C9EF154EF4}"/>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Rectangle 82">
                    <a:extLst>
                      <a:ext uri="{FF2B5EF4-FFF2-40B4-BE49-F238E27FC236}">
                        <a16:creationId xmlns:a16="http://schemas.microsoft.com/office/drawing/2014/main" id="{1F1DA470-C50C-D84A-B771-25841EC7EA38}"/>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Rectangle 83">
                    <a:extLst>
                      <a:ext uri="{FF2B5EF4-FFF2-40B4-BE49-F238E27FC236}">
                        <a16:creationId xmlns:a16="http://schemas.microsoft.com/office/drawing/2014/main" id="{45CBE7B5-7504-AE40-B724-39F4A2A2BB43}"/>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1" name="Group 70">
                  <a:extLst>
                    <a:ext uri="{FF2B5EF4-FFF2-40B4-BE49-F238E27FC236}">
                      <a16:creationId xmlns:a16="http://schemas.microsoft.com/office/drawing/2014/main" id="{1EB14D31-91F9-3045-90D3-52FB4131DFA0}"/>
                    </a:ext>
                  </a:extLst>
                </p:cNvPr>
                <p:cNvGrpSpPr/>
                <p:nvPr/>
              </p:nvGrpSpPr>
              <p:grpSpPr>
                <a:xfrm>
                  <a:off x="5762645" y="5105753"/>
                  <a:ext cx="531271" cy="298747"/>
                  <a:chOff x="1006826" y="4638542"/>
                  <a:chExt cx="531271" cy="298747"/>
                </a:xfrm>
              </p:grpSpPr>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309BCBEA-BD35-7F4C-B042-1346101FD7BC}"/>
                          </a:ext>
                        </a:extLst>
                      </p:cNvPr>
                      <p:cNvSpPr txBox="1"/>
                      <p:nvPr/>
                    </p:nvSpPr>
                    <p:spPr>
                      <a:xfrm>
                        <a:off x="1232821" y="4638542"/>
                        <a:ext cx="305276" cy="278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2</m:t>
                                  </m:r>
                                </m:sup>
                              </m:sSubSup>
                            </m:oMath>
                          </m:oMathPara>
                        </a14:m>
                        <a:endParaRPr lang="en-GB" dirty="0"/>
                      </a:p>
                    </p:txBody>
                  </p:sp>
                </mc:Choice>
                <mc:Fallback xmlns="">
                  <p:sp>
                    <p:nvSpPr>
                      <p:cNvPr id="225" name="TextBox 224">
                        <a:extLst>
                          <a:ext uri="{FF2B5EF4-FFF2-40B4-BE49-F238E27FC236}">
                            <a16:creationId xmlns:a16="http://schemas.microsoft.com/office/drawing/2014/main" id="{A0839262-0AB7-FA42-B8EC-26699ABD291D}"/>
                          </a:ext>
                        </a:extLst>
                      </p:cNvPr>
                      <p:cNvSpPr txBox="1">
                        <a:spLocks noRot="1" noChangeAspect="1" noMove="1" noResize="1" noEditPoints="1" noAdjustHandles="1" noChangeArrowheads="1" noChangeShapeType="1" noTextEdit="1"/>
                      </p:cNvSpPr>
                      <p:nvPr/>
                    </p:nvSpPr>
                    <p:spPr>
                      <a:xfrm>
                        <a:off x="1232821" y="4638542"/>
                        <a:ext cx="305276" cy="278794"/>
                      </a:xfrm>
                      <a:prstGeom prst="rect">
                        <a:avLst/>
                      </a:prstGeom>
                      <a:blipFill>
                        <a:blip r:embed="rId15"/>
                        <a:stretch>
                          <a:fillRect l="-16000" r="-4000" b="-21739"/>
                        </a:stretch>
                      </a:blipFill>
                    </p:spPr>
                    <p:txBody>
                      <a:bodyPr/>
                      <a:lstStyle/>
                      <a:p>
                        <a:r>
                          <a:rPr lang="en-GB">
                            <a:noFill/>
                          </a:rPr>
                          <a:t> </a:t>
                        </a:r>
                      </a:p>
                    </p:txBody>
                  </p:sp>
                </mc:Fallback>
              </mc:AlternateContent>
              <p:sp>
                <p:nvSpPr>
                  <p:cNvPr id="78" name="Rectangle 77">
                    <a:extLst>
                      <a:ext uri="{FF2B5EF4-FFF2-40B4-BE49-F238E27FC236}">
                        <a16:creationId xmlns:a16="http://schemas.microsoft.com/office/drawing/2014/main" id="{240D86FC-EAF1-6946-8043-C404FEBB5E2D}"/>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42E08E76-1F45-E848-B5A0-0EB018501AB5}"/>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A6E614A4-FFEA-A647-8AAE-9BA49B65862F}"/>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 name="Group 71">
                  <a:extLst>
                    <a:ext uri="{FF2B5EF4-FFF2-40B4-BE49-F238E27FC236}">
                      <a16:creationId xmlns:a16="http://schemas.microsoft.com/office/drawing/2014/main" id="{07F1B2A9-7E03-C341-8276-3C1FB91BE88D}"/>
                    </a:ext>
                  </a:extLst>
                </p:cNvPr>
                <p:cNvGrpSpPr/>
                <p:nvPr/>
              </p:nvGrpSpPr>
              <p:grpSpPr>
                <a:xfrm>
                  <a:off x="4651584" y="4011645"/>
                  <a:ext cx="328551" cy="529611"/>
                  <a:chOff x="4651584" y="4011645"/>
                  <a:chExt cx="328551" cy="529611"/>
                </a:xfrm>
              </p:grpSpPr>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8D387453-C187-6346-BD8F-29B52C83986D}"/>
                          </a:ext>
                        </a:extLst>
                      </p:cNvPr>
                      <p:cNvSpPr txBox="1"/>
                      <p:nvPr/>
                    </p:nvSpPr>
                    <p:spPr>
                      <a:xfrm>
                        <a:off x="4651584" y="4011645"/>
                        <a:ext cx="328551" cy="2819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73" name="TextBox 72">
                        <a:extLst>
                          <a:ext uri="{FF2B5EF4-FFF2-40B4-BE49-F238E27FC236}">
                            <a16:creationId xmlns:a16="http://schemas.microsoft.com/office/drawing/2014/main" id="{8D387453-C187-6346-BD8F-29B52C83986D}"/>
                          </a:ext>
                        </a:extLst>
                      </p:cNvPr>
                      <p:cNvSpPr txBox="1">
                        <a:spLocks noRot="1" noChangeAspect="1" noMove="1" noResize="1" noEditPoints="1" noAdjustHandles="1" noChangeArrowheads="1" noChangeShapeType="1" noTextEdit="1"/>
                      </p:cNvSpPr>
                      <p:nvPr/>
                    </p:nvSpPr>
                    <p:spPr>
                      <a:xfrm>
                        <a:off x="4651584" y="4011645"/>
                        <a:ext cx="328551" cy="281937"/>
                      </a:xfrm>
                      <a:prstGeom prst="rect">
                        <a:avLst/>
                      </a:prstGeom>
                      <a:blipFill>
                        <a:blip r:embed="rId16"/>
                        <a:stretch>
                          <a:fillRect l="-11111" t="-4348" r="-3704" b="-21739"/>
                        </a:stretch>
                      </a:blipFill>
                    </p:spPr>
                    <p:txBody>
                      <a:bodyPr/>
                      <a:lstStyle/>
                      <a:p>
                        <a:r>
                          <a:rPr lang="en-GB">
                            <a:noFill/>
                          </a:rPr>
                          <a:t> </a:t>
                        </a:r>
                      </a:p>
                    </p:txBody>
                  </p:sp>
                </mc:Fallback>
              </mc:AlternateContent>
              <p:sp>
                <p:nvSpPr>
                  <p:cNvPr id="74" name="Rectangle 73">
                    <a:extLst>
                      <a:ext uri="{FF2B5EF4-FFF2-40B4-BE49-F238E27FC236}">
                        <a16:creationId xmlns:a16="http://schemas.microsoft.com/office/drawing/2014/main" id="{0862878A-9468-4C41-8F9E-1B1280F02FD6}"/>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DEA2621-FBFF-8448-9635-DC24B6D225F1}"/>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EF4EF89-C828-8B42-A72C-8D013E904338}"/>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sp>
        <p:nvSpPr>
          <p:cNvPr id="93" name="TextBox 92">
            <a:extLst>
              <a:ext uri="{FF2B5EF4-FFF2-40B4-BE49-F238E27FC236}">
                <a16:creationId xmlns:a16="http://schemas.microsoft.com/office/drawing/2014/main" id="{904CB29C-0E8E-A246-ACF4-72E2E2CE7780}"/>
              </a:ext>
            </a:extLst>
          </p:cNvPr>
          <p:cNvSpPr txBox="1"/>
          <p:nvPr/>
        </p:nvSpPr>
        <p:spPr>
          <a:xfrm>
            <a:off x="5108943" y="6184028"/>
            <a:ext cx="3381496" cy="553998"/>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Dynamic Junction Tree Algorithm. In </a:t>
            </a:r>
            <a:r>
              <a:rPr lang="en-GB" sz="1000" i="1" dirty="0">
                <a:solidFill>
                  <a:schemeClr val="accent3"/>
                </a:solidFill>
              </a:rPr>
              <a:t>ICCS-18 Proceedings of the International Conference on Conceptual Structures</a:t>
            </a:r>
            <a:r>
              <a:rPr lang="en-GB" sz="1000" dirty="0">
                <a:solidFill>
                  <a:schemeClr val="accent3"/>
                </a:solidFill>
              </a:rPr>
              <a:t>, 2018.</a:t>
            </a:r>
          </a:p>
        </p:txBody>
      </p:sp>
    </p:spTree>
    <p:extLst>
      <p:ext uri="{BB962C8B-B14F-4D97-AF65-F5344CB8AC3E}">
        <p14:creationId xmlns:p14="http://schemas.microsoft.com/office/powerpoint/2010/main" val="380358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lstStyle/>
          <a:p>
            <a:r>
              <a:rPr lang="en-GB" dirty="0"/>
              <a:t>Dynamic FO Jtrees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39C8A8-2A43-EA43-8E15-36558C75DA13}"/>
                  </a:ext>
                </a:extLst>
              </p:cNvPr>
              <p:cNvSpPr>
                <a:spLocks noGrp="1"/>
              </p:cNvSpPr>
              <p:nvPr>
                <p:ph idx="1"/>
              </p:nvPr>
            </p:nvSpPr>
            <p:spPr>
              <a:xfrm>
                <a:off x="628650" y="1158240"/>
                <a:ext cx="7886700" cy="3000111"/>
              </a:xfrm>
            </p:spPr>
            <p:txBody>
              <a:bodyPr>
                <a:normAutofit lnSpcReduction="10000"/>
              </a:bodyPr>
              <a:lstStyle/>
              <a:p>
                <a:r>
                  <a:rPr lang="en-GB" dirty="0"/>
                  <a:t>Given an </a:t>
                </a:r>
                <a:r>
                  <a:rPr lang="en-GB" dirty="0">
                    <a:solidFill>
                      <a:schemeClr val="tx1"/>
                    </a:solidFill>
                  </a:rPr>
                  <a:t>interface </a:t>
                </a:r>
                <a14:m>
                  <m:oMath xmlns:m="http://schemas.openxmlformats.org/officeDocument/2006/math">
                    <m:sSub>
                      <m:sSubPr>
                        <m:ctrlPr>
                          <a:rPr lang="en-GB" i="1">
                            <a:solidFill>
                              <a:schemeClr val="tx1"/>
                            </a:solidFill>
                            <a:latin typeface="Cambria Math" panose="02040503050406030204" pitchFamily="18" charset="0"/>
                          </a:rPr>
                        </m:ctrlPr>
                      </m:sSubPr>
                      <m:e>
                        <m:r>
                          <a:rPr lang="en-GB" b="1" i="1">
                            <a:solidFill>
                              <a:schemeClr val="tx1"/>
                            </a:solidFill>
                            <a:latin typeface="Cambria Math" panose="02040503050406030204" pitchFamily="18" charset="0"/>
                          </a:rPr>
                          <m:t>𝑰</m:t>
                        </m:r>
                      </m:e>
                      <m:sub>
                        <m:r>
                          <a:rPr lang="en-GB" i="1">
                            <a:solidFill>
                              <a:schemeClr val="tx1"/>
                            </a:solidFill>
                            <a:latin typeface="Cambria Math" panose="02040503050406030204" pitchFamily="18" charset="0"/>
                          </a:rPr>
                          <m:t>𝑡</m:t>
                        </m:r>
                        <m:r>
                          <a:rPr lang="en-GB" i="1">
                            <a:solidFill>
                              <a:schemeClr val="tx1"/>
                            </a:solidFill>
                            <a:latin typeface="Cambria Math" panose="02040503050406030204" pitchFamily="18" charset="0"/>
                          </a:rPr>
                          <m:t>−1</m:t>
                        </m:r>
                      </m:sub>
                    </m:sSub>
                  </m:oMath>
                </a14:m>
                <a:r>
                  <a:rPr lang="en-GB" dirty="0">
                    <a:solidFill>
                      <a:schemeClr val="tx1"/>
                    </a:solidFill>
                  </a:rPr>
                  <a:t> </a:t>
                </a:r>
                <a:r>
                  <a:rPr lang="en-GB" dirty="0"/>
                  <a:t>for a PDM </a:t>
                </a:r>
                <a14:m>
                  <m:oMath xmlns:m="http://schemas.openxmlformats.org/officeDocument/2006/math">
                    <m:r>
                      <a:rPr lang="en-GB" i="1" dirty="0" smtClean="0">
                        <a:latin typeface="Cambria Math" panose="02040503050406030204" pitchFamily="18" charset="0"/>
                      </a:rPr>
                      <m:t>𝐺</m:t>
                    </m:r>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𝐺</m:t>
                            </m:r>
                          </m:e>
                          <m:sub>
                            <m:r>
                              <a:rPr lang="de-DE" b="0" i="1" dirty="0" smtClean="0">
                                <a:latin typeface="Cambria Math" panose="02040503050406030204" pitchFamily="18" charset="0"/>
                              </a:rPr>
                              <m:t>0</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𝐺</m:t>
                            </m:r>
                          </m:e>
                          <m:sub>
                            <m:r>
                              <a:rPr lang="de-DE" b="0" i="1" dirty="0" smtClean="0">
                                <a:latin typeface="Cambria Math" panose="02040503050406030204" pitchFamily="18" charset="0"/>
                                <a:ea typeface="Cambria Math" panose="02040503050406030204" pitchFamily="18" charset="0"/>
                              </a:rPr>
                              <m:t>→</m:t>
                            </m:r>
                          </m:sub>
                        </m:sSub>
                      </m:e>
                    </m:d>
                  </m:oMath>
                </a14:m>
                <a:endParaRPr lang="en-GB" dirty="0"/>
              </a:p>
              <a:p>
                <a:r>
                  <a:rPr lang="en-GB" dirty="0"/>
                  <a:t>Build two FO jtrees </a:t>
                </a:r>
                <a14:m>
                  <m:oMath xmlns:m="http://schemas.openxmlformats.org/officeDocument/2006/math">
                    <m:d>
                      <m:dPr>
                        <m:ctrlPr>
                          <a:rPr lang="de-DE" b="0" i="1" smtClean="0">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𝐽</m:t>
                            </m:r>
                          </m:e>
                          <m:sub>
                            <m:r>
                              <a:rPr lang="de-DE" i="1">
                                <a:latin typeface="Cambria Math" panose="02040503050406030204" pitchFamily="18" charset="0"/>
                              </a:rPr>
                              <m:t>0</m:t>
                            </m:r>
                          </m:sub>
                        </m:sSub>
                        <m:r>
                          <a:rPr lang="de-DE" b="0" i="1" smtClean="0">
                            <a:latin typeface="Cambria Math" panose="02040503050406030204" pitchFamily="18" charset="0"/>
                          </a:rPr>
                          <m:t>,</m:t>
                        </m:r>
                        <m:sSub>
                          <m:sSubPr>
                            <m:ctrlPr>
                              <a:rPr lang="de-DE" i="1" dirty="0">
                                <a:latin typeface="Cambria Math" panose="02040503050406030204" pitchFamily="18" charset="0"/>
                              </a:rPr>
                            </m:ctrlPr>
                          </m:sSubPr>
                          <m:e>
                            <m:r>
                              <a:rPr lang="en-GB" i="1" dirty="0">
                                <a:latin typeface="Cambria Math" panose="02040503050406030204" pitchFamily="18" charset="0"/>
                              </a:rPr>
                              <m:t>𝐽</m:t>
                            </m:r>
                          </m:e>
                          <m:sub>
                            <m:r>
                              <a:rPr lang="en-GB" i="1" dirty="0">
                                <a:latin typeface="Cambria Math" panose="02040503050406030204" pitchFamily="18" charset="0"/>
                                <a:ea typeface="Cambria Math" panose="02040503050406030204" pitchFamily="18" charset="0"/>
                              </a:rPr>
                              <m:t>→</m:t>
                            </m:r>
                          </m:sub>
                        </m:sSub>
                      </m:e>
                    </m:d>
                  </m:oMath>
                </a14:m>
                <a:r>
                  <a:rPr lang="en-GB" dirty="0"/>
                  <a:t> for </a:t>
                </a:r>
                <a14:m>
                  <m:oMath xmlns:m="http://schemas.openxmlformats.org/officeDocument/2006/math">
                    <m:r>
                      <a:rPr lang="de-DE" b="0" i="1" dirty="0" smtClean="0">
                        <a:latin typeface="Cambria Math" panose="02040503050406030204" pitchFamily="18" charset="0"/>
                      </a:rPr>
                      <m:t>𝐺</m:t>
                    </m:r>
                  </m:oMath>
                </a14:m>
                <a:endParaRPr lang="en-GB" dirty="0"/>
              </a:p>
              <a:p>
                <a:pPr lvl="1"/>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𝐽</m:t>
                        </m:r>
                      </m:e>
                      <m:sub>
                        <m:r>
                          <a:rPr lang="de-DE" b="0" i="1" smtClean="0">
                            <a:latin typeface="Cambria Math" panose="02040503050406030204" pitchFamily="18" charset="0"/>
                          </a:rPr>
                          <m:t>0</m:t>
                        </m:r>
                      </m:sub>
                    </m:sSub>
                  </m:oMath>
                </a14:m>
                <a:r>
                  <a:rPr lang="en-GB" dirty="0"/>
                  <a:t> for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𝐺</m:t>
                        </m:r>
                      </m:e>
                      <m:sub>
                        <m:r>
                          <a:rPr lang="de-DE" i="1" dirty="0">
                            <a:latin typeface="Cambria Math" panose="02040503050406030204" pitchFamily="18" charset="0"/>
                          </a:rPr>
                          <m:t>0</m:t>
                        </m:r>
                      </m:sub>
                    </m:sSub>
                    <m:r>
                      <a:rPr lang="de-DE" i="1" dirty="0" smtClean="0">
                        <a:latin typeface="Cambria Math" panose="02040503050406030204" pitchFamily="18" charset="0"/>
                        <a:ea typeface="Cambria Math" panose="02040503050406030204" pitchFamily="18" charset="0"/>
                      </a:rPr>
                      <m:t>∪</m:t>
                    </m:r>
                    <m:d>
                      <m:dPr>
                        <m:begChr m:val="{"/>
                        <m:endChr m:val="}"/>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𝜙</m:t>
                        </m:r>
                        <m:d>
                          <m:dPr>
                            <m:ctrlPr>
                              <a:rPr lang="de-DE" b="0" i="1" dirty="0" smtClean="0">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b="1" i="1">
                                    <a:latin typeface="Cambria Math" panose="02040503050406030204" pitchFamily="18" charset="0"/>
                                  </a:rPr>
                                  <m:t>𝑰</m:t>
                                </m:r>
                              </m:e>
                              <m:sub>
                                <m:r>
                                  <a:rPr lang="de-DE" i="1">
                                    <a:latin typeface="Cambria Math" panose="02040503050406030204" pitchFamily="18" charset="0"/>
                                  </a:rPr>
                                  <m:t>0</m:t>
                                </m:r>
                              </m:sub>
                            </m:sSub>
                          </m:e>
                        </m:d>
                      </m:e>
                    </m:d>
                  </m:oMath>
                </a14:m>
                <a:endParaRPr lang="en-GB" dirty="0"/>
              </a:p>
              <a:p>
                <a:pPr lvl="2"/>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𝑰</m:t>
                        </m:r>
                      </m:e>
                      <m:sub>
                        <m:r>
                          <a:rPr lang="de-DE" b="0" i="1" smtClean="0">
                            <a:latin typeface="Cambria Math" panose="02040503050406030204" pitchFamily="18" charset="0"/>
                          </a:rPr>
                          <m:t>0</m:t>
                        </m:r>
                      </m:sub>
                    </m:sSub>
                  </m:oMath>
                </a14:m>
                <a:r>
                  <a:rPr lang="en-GB" dirty="0"/>
                  <a:t> in one parcluster (</a:t>
                </a:r>
                <a:r>
                  <a:rPr lang="en-GB" dirty="0" err="1"/>
                  <a:t>outcluster</a:t>
                </a:r>
                <a:r>
                  <a:rPr lang="en-GB" dirty="0"/>
                  <a:t>)</a:t>
                </a:r>
              </a:p>
              <a:p>
                <a:pPr lvl="1"/>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𝐽</m:t>
                        </m:r>
                      </m:e>
                      <m:sub>
                        <m:r>
                          <a:rPr lang="en-GB" i="1" dirty="0" smtClean="0">
                            <a:latin typeface="Cambria Math" panose="02040503050406030204" pitchFamily="18" charset="0"/>
                            <a:ea typeface="Cambria Math" panose="02040503050406030204" pitchFamily="18" charset="0"/>
                          </a:rPr>
                          <m:t>→</m:t>
                        </m:r>
                      </m:sub>
                    </m:sSub>
                  </m:oMath>
                </a14:m>
                <a:r>
                  <a:rPr lang="en-GB" dirty="0"/>
                  <a:t> for </a:t>
                </a:r>
                <a14:m>
                  <m:oMath xmlns:m="http://schemas.openxmlformats.org/officeDocument/2006/math">
                    <m:sSubSup>
                      <m:sSubSupPr>
                        <m:ctrlPr>
                          <a:rPr lang="de-DE" i="1" dirty="0" smtClean="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rPr>
                          <m:t>𝐺</m:t>
                        </m:r>
                      </m:e>
                      <m:sub>
                        <m:r>
                          <a:rPr lang="de-DE" i="1" dirty="0">
                            <a:latin typeface="Cambria Math" panose="02040503050406030204" pitchFamily="18" charset="0"/>
                            <a:ea typeface="Cambria Math" panose="02040503050406030204" pitchFamily="18" charset="0"/>
                          </a:rPr>
                          <m:t>→</m:t>
                        </m:r>
                      </m:sub>
                      <m:sup>
                        <m:r>
                          <a:rPr lang="de-DE" b="0" i="1" dirty="0" smtClean="0">
                            <a:latin typeface="Cambria Math" panose="02040503050406030204" pitchFamily="18" charset="0"/>
                            <a:ea typeface="Cambria Math" panose="02040503050406030204" pitchFamily="18" charset="0"/>
                          </a:rPr>
                          <m:t>1.5</m:t>
                        </m:r>
                      </m:sup>
                    </m:sSubSup>
                    <m:r>
                      <a:rPr lang="de-DE" i="1" dirty="0">
                        <a:latin typeface="Cambria Math" panose="02040503050406030204" pitchFamily="18" charset="0"/>
                        <a:ea typeface="Cambria Math" panose="02040503050406030204" pitchFamily="18" charset="0"/>
                      </a:rPr>
                      <m:t>∪</m:t>
                    </m:r>
                    <m:d>
                      <m:dPr>
                        <m:begChr m:val="{"/>
                        <m:endChr m:val="}"/>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𝜙</m:t>
                        </m:r>
                        <m:d>
                          <m:dPr>
                            <m:ctrlPr>
                              <a:rPr lang="de-DE" i="1" dirty="0">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b="1" i="1">
                                    <a:latin typeface="Cambria Math" panose="02040503050406030204" pitchFamily="18" charset="0"/>
                                  </a:rPr>
                                  <m:t>𝑰</m:t>
                                </m:r>
                              </m:e>
                              <m:sub>
                                <m:r>
                                  <a:rPr lang="de-DE" b="0" i="1" smtClean="0">
                                    <a:latin typeface="Cambria Math" panose="02040503050406030204" pitchFamily="18" charset="0"/>
                                  </a:rPr>
                                  <m:t>𝑡</m:t>
                                </m:r>
                                <m:r>
                                  <a:rPr lang="de-DE" b="0" i="1" smtClean="0">
                                    <a:latin typeface="Cambria Math" panose="02040503050406030204" pitchFamily="18" charset="0"/>
                                  </a:rPr>
                                  <m:t>−1</m:t>
                                </m:r>
                              </m:sub>
                            </m:sSub>
                          </m:e>
                        </m:d>
                        <m:r>
                          <a:rPr lang="de-DE" b="0" i="1" smtClean="0">
                            <a:latin typeface="Cambria Math" panose="02040503050406030204" pitchFamily="18" charset="0"/>
                          </a:rPr>
                          <m:t>,</m:t>
                        </m:r>
                        <m:r>
                          <a:rPr lang="de-DE" i="1" dirty="0">
                            <a:latin typeface="Cambria Math" panose="02040503050406030204" pitchFamily="18" charset="0"/>
                            <a:ea typeface="Cambria Math" panose="02040503050406030204" pitchFamily="18" charset="0"/>
                          </a:rPr>
                          <m:t>𝜙</m:t>
                        </m:r>
                        <m:d>
                          <m:dPr>
                            <m:ctrlPr>
                              <a:rPr lang="de-DE" i="1" dirty="0">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b="1" i="1">
                                    <a:latin typeface="Cambria Math" panose="02040503050406030204" pitchFamily="18" charset="0"/>
                                  </a:rPr>
                                  <m:t>𝑰</m:t>
                                </m:r>
                              </m:e>
                              <m:sub>
                                <m:r>
                                  <a:rPr lang="de-DE" i="1">
                                    <a:latin typeface="Cambria Math" panose="02040503050406030204" pitchFamily="18" charset="0"/>
                                  </a:rPr>
                                  <m:t>𝑡</m:t>
                                </m:r>
                              </m:sub>
                            </m:sSub>
                          </m:e>
                        </m:d>
                      </m:e>
                    </m:d>
                  </m:oMath>
                </a14:m>
                <a:endParaRPr lang="en-GB" dirty="0"/>
              </a:p>
              <a:p>
                <a:pPr lvl="2"/>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𝑰</m:t>
                        </m:r>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a14:m>
                <a:r>
                  <a:rPr lang="en-GB" dirty="0"/>
                  <a:t> in one parcluster (</a:t>
                </a:r>
                <a:r>
                  <a:rPr lang="en-GB" dirty="0" err="1"/>
                  <a:t>incluster</a:t>
                </a:r>
                <a:r>
                  <a:rPr lang="en-GB" dirty="0"/>
                  <a:t>)</a:t>
                </a:r>
              </a:p>
              <a:p>
                <a:pPr lvl="2"/>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𝑰</m:t>
                        </m:r>
                      </m:e>
                      <m:sub>
                        <m:r>
                          <a:rPr lang="de-DE" b="0" i="1" smtClean="0">
                            <a:latin typeface="Cambria Math" panose="02040503050406030204" pitchFamily="18" charset="0"/>
                          </a:rPr>
                          <m:t>𝑡</m:t>
                        </m:r>
                      </m:sub>
                    </m:sSub>
                  </m:oMath>
                </a14:m>
                <a:r>
                  <a:rPr lang="en-GB" dirty="0"/>
                  <a:t> in one parcluster (</a:t>
                </a:r>
                <a:r>
                  <a:rPr lang="en-GB" dirty="0" err="1"/>
                  <a:t>outcluster</a:t>
                </a:r>
                <a:r>
                  <a:rPr lang="en-GB" dirty="0"/>
                  <a:t>)</a:t>
                </a:r>
              </a:p>
              <a:p>
                <a:pPr lvl="1"/>
                <a:r>
                  <a:rPr lang="en-GB" dirty="0"/>
                  <a:t>Standard FO jtree construction works</a:t>
                </a:r>
              </a:p>
              <a:p>
                <a:pPr lvl="2"/>
                <a:endParaRPr lang="en-GB" dirty="0"/>
              </a:p>
            </p:txBody>
          </p:sp>
        </mc:Choice>
        <mc:Fallback xmlns="">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idx="1"/>
              </p:nvPr>
            </p:nvSpPr>
            <p:spPr>
              <a:xfrm>
                <a:off x="628650" y="1158240"/>
                <a:ext cx="7886700" cy="3000111"/>
              </a:xfrm>
              <a:blipFill>
                <a:blip r:embed="rId2"/>
                <a:stretch>
                  <a:fillRect l="-1447" t="-4219" b="-126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D388435-DA7F-E44A-9635-810EEDCAAB36}"/>
              </a:ext>
            </a:extLst>
          </p:cNvPr>
          <p:cNvSpPr>
            <a:spLocks noGrp="1"/>
          </p:cNvSpPr>
          <p:nvPr>
            <p:ph type="sldNum" sz="quarter" idx="12"/>
          </p:nvPr>
        </p:nvSpPr>
        <p:spPr/>
        <p:txBody>
          <a:bodyPr/>
          <a:lstStyle/>
          <a:p>
            <a:fld id="{67C9959E-8E6B-B04C-9955-EA096F41CA7A}" type="slidenum">
              <a:rPr lang="en-GB" smtClean="0"/>
              <a:t>36</a:t>
            </a:fld>
            <a:endParaRPr lang="en-GB"/>
          </a:p>
        </p:txBody>
      </p:sp>
      <p:grpSp>
        <p:nvGrpSpPr>
          <p:cNvPr id="39" name="Group 38">
            <a:extLst>
              <a:ext uri="{FF2B5EF4-FFF2-40B4-BE49-F238E27FC236}">
                <a16:creationId xmlns:a16="http://schemas.microsoft.com/office/drawing/2014/main" id="{B4181A45-DE81-4948-9B7B-CF89EBB9E7C3}"/>
              </a:ext>
            </a:extLst>
          </p:cNvPr>
          <p:cNvGrpSpPr/>
          <p:nvPr/>
        </p:nvGrpSpPr>
        <p:grpSpPr>
          <a:xfrm>
            <a:off x="411989" y="4134821"/>
            <a:ext cx="8320021" cy="2404092"/>
            <a:chOff x="474037" y="4011645"/>
            <a:chExt cx="8320021" cy="2404092"/>
          </a:xfrm>
        </p:grpSpPr>
        <p:sp>
          <p:nvSpPr>
            <p:cNvPr id="40" name="TextBox 39">
              <a:extLst>
                <a:ext uri="{FF2B5EF4-FFF2-40B4-BE49-F238E27FC236}">
                  <a16:creationId xmlns:a16="http://schemas.microsoft.com/office/drawing/2014/main" id="{D93600B2-6204-6142-8976-2DF729B985DC}"/>
                </a:ext>
              </a:extLst>
            </p:cNvPr>
            <p:cNvSpPr txBox="1"/>
            <p:nvPr/>
          </p:nvSpPr>
          <p:spPr>
            <a:xfrm>
              <a:off x="4029208" y="6046405"/>
              <a:ext cx="1200970" cy="369332"/>
            </a:xfrm>
            <a:prstGeom prst="rect">
              <a:avLst/>
            </a:prstGeom>
            <a:noFill/>
          </p:spPr>
          <p:txBody>
            <a:bodyPr wrap="none" rtlCol="0">
              <a:spAutoFit/>
            </a:bodyPr>
            <a:lstStyle/>
            <a:p>
              <a:r>
                <a:rPr lang="en-GB" dirty="0">
                  <a:solidFill>
                    <a:schemeClr val="accent1"/>
                  </a:solidFill>
                </a:rPr>
                <a:t>Time slices</a:t>
              </a:r>
            </a:p>
          </p:txBody>
        </p:sp>
        <p:grpSp>
          <p:nvGrpSpPr>
            <p:cNvPr id="41" name="Group 40">
              <a:extLst>
                <a:ext uri="{FF2B5EF4-FFF2-40B4-BE49-F238E27FC236}">
                  <a16:creationId xmlns:a16="http://schemas.microsoft.com/office/drawing/2014/main" id="{0CCDCB6A-4906-854D-8AF8-2498C54E541F}"/>
                </a:ext>
              </a:extLst>
            </p:cNvPr>
            <p:cNvGrpSpPr/>
            <p:nvPr/>
          </p:nvGrpSpPr>
          <p:grpSpPr>
            <a:xfrm>
              <a:off x="474037" y="4011645"/>
              <a:ext cx="8320021" cy="2051697"/>
              <a:chOff x="474037" y="4011645"/>
              <a:chExt cx="8320021" cy="2051697"/>
            </a:xfrm>
          </p:grpSpPr>
          <p:sp>
            <p:nvSpPr>
              <p:cNvPr id="42" name="Rectangle 41">
                <a:extLst>
                  <a:ext uri="{FF2B5EF4-FFF2-40B4-BE49-F238E27FC236}">
                    <a16:creationId xmlns:a16="http://schemas.microsoft.com/office/drawing/2014/main" id="{A7440176-81D6-0F44-8435-B1FD7FB46A4D}"/>
                  </a:ext>
                </a:extLst>
              </p:cNvPr>
              <p:cNvSpPr/>
              <p:nvPr/>
            </p:nvSpPr>
            <p:spPr>
              <a:xfrm>
                <a:off x="474037" y="4011645"/>
                <a:ext cx="4305874" cy="205169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tangle 42">
                <a:extLst>
                  <a:ext uri="{FF2B5EF4-FFF2-40B4-BE49-F238E27FC236}">
                    <a16:creationId xmlns:a16="http://schemas.microsoft.com/office/drawing/2014/main" id="{976BC0ED-C5DE-B24A-A172-80F8AEC789E8}"/>
                  </a:ext>
                </a:extLst>
              </p:cNvPr>
              <p:cNvSpPr/>
              <p:nvPr/>
            </p:nvSpPr>
            <p:spPr>
              <a:xfrm>
                <a:off x="4777191" y="4011645"/>
                <a:ext cx="4016867" cy="205169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4" name="Group 43">
                <a:extLst>
                  <a:ext uri="{FF2B5EF4-FFF2-40B4-BE49-F238E27FC236}">
                    <a16:creationId xmlns:a16="http://schemas.microsoft.com/office/drawing/2014/main" id="{49413C21-CBA7-F246-80CC-F97430AE3083}"/>
                  </a:ext>
                </a:extLst>
              </p:cNvPr>
              <p:cNvGrpSpPr/>
              <p:nvPr/>
            </p:nvGrpSpPr>
            <p:grpSpPr>
              <a:xfrm>
                <a:off x="512040" y="4011645"/>
                <a:ext cx="8260939" cy="1983766"/>
                <a:chOff x="512040" y="4011645"/>
                <a:chExt cx="8260939" cy="1983766"/>
              </a:xfrm>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4F2D248-DCB4-054A-B7E5-A9308049CE85}"/>
                        </a:ext>
                      </a:extLst>
                    </p:cNvPr>
                    <p:cNvSpPr txBox="1"/>
                    <p:nvPr/>
                  </p:nvSpPr>
                  <p:spPr>
                    <a:xfrm>
                      <a:off x="512040" y="5599411"/>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baseline="-25000" dirty="0"/>
                    </a:p>
                  </p:txBody>
                </p:sp>
              </mc:Choice>
              <mc:Fallback xmlns="">
                <p:sp>
                  <p:nvSpPr>
                    <p:cNvPr id="5" name="TextBox 4">
                      <a:extLst>
                        <a:ext uri="{FF2B5EF4-FFF2-40B4-BE49-F238E27FC236}">
                          <a16:creationId xmlns:a16="http://schemas.microsoft.com/office/drawing/2014/main" id="{4396327E-B83C-374B-B9C0-65213CBCF29A}"/>
                        </a:ext>
                      </a:extLst>
                    </p:cNvPr>
                    <p:cNvSpPr txBox="1">
                      <a:spLocks noRot="1" noChangeAspect="1" noMove="1" noResize="1" noEditPoints="1" noAdjustHandles="1" noChangeArrowheads="1" noChangeShapeType="1" noTextEdit="1"/>
                    </p:cNvSpPr>
                    <p:nvPr/>
                  </p:nvSpPr>
                  <p:spPr>
                    <a:xfrm>
                      <a:off x="512040" y="5599411"/>
                      <a:ext cx="1898399" cy="396000"/>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46" name="Straight Connector 45">
                  <a:extLst>
                    <a:ext uri="{FF2B5EF4-FFF2-40B4-BE49-F238E27FC236}">
                      <a16:creationId xmlns:a16="http://schemas.microsoft.com/office/drawing/2014/main" id="{E53937CF-85F0-464A-8EF1-54589BF50160}"/>
                    </a:ext>
                  </a:extLst>
                </p:cNvPr>
                <p:cNvCxnSpPr>
                  <a:cxnSpLocks/>
                  <a:stCxn id="45" idx="0"/>
                  <a:endCxn id="87" idx="2"/>
                </p:cNvCxnSpPr>
                <p:nvPr/>
              </p:nvCxnSpPr>
              <p:spPr>
                <a:xfrm flipV="1">
                  <a:off x="1461240" y="5360214"/>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9CBC2AA-2568-8A49-AE32-BB39048BC263}"/>
                    </a:ext>
                  </a:extLst>
                </p:cNvPr>
                <p:cNvCxnSpPr>
                  <a:cxnSpLocks/>
                  <a:stCxn id="87" idx="0"/>
                  <a:endCxn id="52" idx="4"/>
                </p:cNvCxnSpPr>
                <p:nvPr/>
              </p:nvCxnSpPr>
              <p:spPr>
                <a:xfrm flipH="1" flipV="1">
                  <a:off x="1461239" y="4629175"/>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B653CD7-5EB5-394C-B49A-4EE393C91FB1}"/>
                    </a:ext>
                  </a:extLst>
                </p:cNvPr>
                <p:cNvCxnSpPr>
                  <a:cxnSpLocks/>
                  <a:stCxn id="52" idx="4"/>
                  <a:endCxn id="91" idx="0"/>
                </p:cNvCxnSpPr>
                <p:nvPr/>
              </p:nvCxnSpPr>
              <p:spPr>
                <a:xfrm>
                  <a:off x="1461239" y="4629175"/>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7CD284D-0A90-984A-802C-29A343CC8DB5}"/>
                    </a:ext>
                  </a:extLst>
                </p:cNvPr>
                <p:cNvCxnSpPr>
                  <a:cxnSpLocks/>
                  <a:stCxn id="53" idx="0"/>
                  <a:endCxn id="91" idx="2"/>
                </p:cNvCxnSpPr>
                <p:nvPr/>
              </p:nvCxnSpPr>
              <p:spPr>
                <a:xfrm flipV="1">
                  <a:off x="3279158" y="5358415"/>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66DDBD1-FB98-F24E-89C8-AD7A071C1AB9}"/>
                    </a:ext>
                  </a:extLst>
                </p:cNvPr>
                <p:cNvCxnSpPr>
                  <a:cxnSpLocks/>
                  <a:stCxn id="91" idx="0"/>
                  <a:endCxn id="51" idx="4"/>
                </p:cNvCxnSpPr>
                <p:nvPr/>
              </p:nvCxnSpPr>
              <p:spPr>
                <a:xfrm flipH="1" flipV="1">
                  <a:off x="3278133" y="4925950"/>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FE966CF5-F24F-5C4A-8B68-037A136654A0}"/>
                        </a:ext>
                      </a:extLst>
                    </p:cNvPr>
                    <p:cNvSpPr txBox="1"/>
                    <p:nvPr/>
                  </p:nvSpPr>
                  <p:spPr>
                    <a:xfrm>
                      <a:off x="2198133" y="4529950"/>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dirty="0"/>
                    </a:p>
                  </p:txBody>
                </p:sp>
              </mc:Choice>
              <mc:Fallback xmlns="">
                <p:sp>
                  <p:nvSpPr>
                    <p:cNvPr id="19" name="TextBox 18">
                      <a:extLst>
                        <a:ext uri="{FF2B5EF4-FFF2-40B4-BE49-F238E27FC236}">
                          <a16:creationId xmlns:a16="http://schemas.microsoft.com/office/drawing/2014/main" id="{9D4714D8-516C-1947-BCDD-124311382495}"/>
                        </a:ext>
                      </a:extLst>
                    </p:cNvPr>
                    <p:cNvSpPr txBox="1">
                      <a:spLocks noRot="1" noChangeAspect="1" noMove="1" noResize="1" noEditPoints="1" noAdjustHandles="1" noChangeArrowheads="1" noChangeShapeType="1" noTextEdit="1"/>
                    </p:cNvSpPr>
                    <p:nvPr/>
                  </p:nvSpPr>
                  <p:spPr>
                    <a:xfrm>
                      <a:off x="2198133" y="4529950"/>
                      <a:ext cx="2160000" cy="396000"/>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0C862854-34E9-AB47-AF8B-81FDF8FDD088}"/>
                        </a:ext>
                      </a:extLst>
                    </p:cNvPr>
                    <p:cNvSpPr txBox="1"/>
                    <p:nvPr/>
                  </p:nvSpPr>
                  <p:spPr>
                    <a:xfrm>
                      <a:off x="907359" y="4233175"/>
                      <a:ext cx="1107760" cy="396000"/>
                    </a:xfrm>
                    <a:prstGeom prst="ellipse">
                      <a:avLst/>
                    </a:prstGeom>
                    <a:solidFill>
                      <a:schemeClr val="bg2"/>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𝑬𝒑𝒊𝒅</m:t>
                                </m:r>
                              </m:e>
                              <m:sub>
                                <m:r>
                                  <a:rPr lang="de-DE" b="1" i="1">
                                    <a:latin typeface="Cambria Math" panose="02040503050406030204" pitchFamily="18" charset="0"/>
                                  </a:rPr>
                                  <m:t>𝒕</m:t>
                                </m:r>
                                <m:r>
                                  <a:rPr lang="de-DE" b="1" i="1">
                                    <a:latin typeface="Cambria Math" panose="02040503050406030204" pitchFamily="18" charset="0"/>
                                  </a:rPr>
                                  <m:t>−</m:t>
                                </m:r>
                                <m:r>
                                  <a:rPr lang="de-DE" b="1" i="1">
                                    <a:latin typeface="Cambria Math" panose="02040503050406030204" pitchFamily="18" charset="0"/>
                                  </a:rPr>
                                  <m:t>𝟏</m:t>
                                </m:r>
                              </m:sub>
                            </m:sSub>
                          </m:oMath>
                        </m:oMathPara>
                      </a14:m>
                      <a:endParaRPr lang="en-GB" b="1" dirty="0"/>
                    </a:p>
                  </p:txBody>
                </p:sp>
              </mc:Choice>
              <mc:Fallback xmlns="">
                <p:sp>
                  <p:nvSpPr>
                    <p:cNvPr id="52" name="TextBox 51">
                      <a:extLst>
                        <a:ext uri="{FF2B5EF4-FFF2-40B4-BE49-F238E27FC236}">
                          <a16:creationId xmlns:a16="http://schemas.microsoft.com/office/drawing/2014/main" id="{0C862854-34E9-AB47-AF8B-81FDF8FDD088}"/>
                        </a:ext>
                      </a:extLst>
                    </p:cNvPr>
                    <p:cNvSpPr txBox="1">
                      <a:spLocks noRot="1" noChangeAspect="1" noMove="1" noResize="1" noEditPoints="1" noAdjustHandles="1" noChangeArrowheads="1" noChangeShapeType="1" noTextEdit="1"/>
                    </p:cNvSpPr>
                    <p:nvPr/>
                  </p:nvSpPr>
                  <p:spPr>
                    <a:xfrm>
                      <a:off x="907359" y="4233175"/>
                      <a:ext cx="1107760" cy="396000"/>
                    </a:xfrm>
                    <a:prstGeom prst="ellipse">
                      <a:avLst/>
                    </a:prstGeom>
                    <a:blipFill>
                      <a:blip r:embed="rId6"/>
                      <a:stretch>
                        <a:fillRect b="-5882"/>
                      </a:stretch>
                    </a:blipFill>
                    <a:ln w="1905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372B211A-E690-B44A-9C25-99F8AEEC3669}"/>
                        </a:ext>
                      </a:extLst>
                    </p:cNvPr>
                    <p:cNvSpPr txBox="1"/>
                    <p:nvPr/>
                  </p:nvSpPr>
                  <p:spPr>
                    <a:xfrm>
                      <a:off x="2461229" y="5595365"/>
                      <a:ext cx="1635858" cy="380587"/>
                    </a:xfrm>
                    <a:prstGeom prst="ellipse">
                      <a:avLst/>
                    </a:prstGeom>
                    <a:solidFill>
                      <a:schemeClr val="bg2"/>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1" i="1" smtClean="0">
                                    <a:latin typeface="Cambria Math" panose="02040503050406030204" pitchFamily="18" charset="0"/>
                                  </a:rPr>
                                </m:ctrlPr>
                              </m:sSubPr>
                              <m:e>
                                <m:r>
                                  <a:rPr lang="de-DE" b="1" i="1">
                                    <a:latin typeface="Cambria Math" panose="02040503050406030204" pitchFamily="18" charset="0"/>
                                  </a:rPr>
                                  <m:t>𝑺𝒊𝒄𝒌</m:t>
                                </m:r>
                                <m:d>
                                  <m:dPr>
                                    <m:ctrlPr>
                                      <a:rPr lang="de-DE" b="1" i="1">
                                        <a:latin typeface="Cambria Math" panose="02040503050406030204" pitchFamily="18" charset="0"/>
                                      </a:rPr>
                                    </m:ctrlPr>
                                  </m:dPr>
                                  <m:e>
                                    <m:r>
                                      <a:rPr lang="de-DE" b="1" i="1">
                                        <a:latin typeface="Cambria Math" panose="02040503050406030204" pitchFamily="18" charset="0"/>
                                      </a:rPr>
                                      <m:t>𝑿</m:t>
                                    </m:r>
                                  </m:e>
                                </m:d>
                              </m:e>
                              <m:sub>
                                <m:r>
                                  <a:rPr lang="de-DE" b="1" i="1">
                                    <a:latin typeface="Cambria Math" panose="02040503050406030204" pitchFamily="18" charset="0"/>
                                  </a:rPr>
                                  <m:t>𝒕</m:t>
                                </m:r>
                                <m:r>
                                  <a:rPr lang="de-DE" b="1" i="1">
                                    <a:latin typeface="Cambria Math" panose="02040503050406030204" pitchFamily="18" charset="0"/>
                                  </a:rPr>
                                  <m:t>−</m:t>
                                </m:r>
                                <m:r>
                                  <a:rPr lang="de-DE" b="1" i="1">
                                    <a:latin typeface="Cambria Math" panose="02040503050406030204" pitchFamily="18" charset="0"/>
                                  </a:rPr>
                                  <m:t>𝟏</m:t>
                                </m:r>
                              </m:sub>
                            </m:sSub>
                          </m:oMath>
                        </m:oMathPara>
                      </a14:m>
                      <a:endParaRPr lang="en-GB" b="1" baseline="-25000" dirty="0"/>
                    </a:p>
                  </p:txBody>
                </p:sp>
              </mc:Choice>
              <mc:Fallback xmlns="">
                <p:sp>
                  <p:nvSpPr>
                    <p:cNvPr id="53" name="TextBox 52">
                      <a:extLst>
                        <a:ext uri="{FF2B5EF4-FFF2-40B4-BE49-F238E27FC236}">
                          <a16:creationId xmlns:a16="http://schemas.microsoft.com/office/drawing/2014/main" id="{372B211A-E690-B44A-9C25-99F8AEEC3669}"/>
                        </a:ext>
                      </a:extLst>
                    </p:cNvPr>
                    <p:cNvSpPr txBox="1">
                      <a:spLocks noRot="1" noChangeAspect="1" noMove="1" noResize="1" noEditPoints="1" noAdjustHandles="1" noChangeArrowheads="1" noChangeShapeType="1" noTextEdit="1"/>
                    </p:cNvSpPr>
                    <p:nvPr/>
                  </p:nvSpPr>
                  <p:spPr>
                    <a:xfrm>
                      <a:off x="2461229" y="5595365"/>
                      <a:ext cx="1635858" cy="380587"/>
                    </a:xfrm>
                    <a:prstGeom prst="ellipse">
                      <a:avLst/>
                    </a:prstGeom>
                    <a:blipFill>
                      <a:blip r:embed="rId7"/>
                      <a:stretch>
                        <a:fillRect/>
                      </a:stretch>
                    </a:blipFill>
                    <a:ln w="19050">
                      <a:solidFill>
                        <a:schemeClr val="tx1"/>
                      </a:solidFill>
                    </a:ln>
                  </p:spPr>
                  <p:txBody>
                    <a:bodyPr/>
                    <a:lstStyle/>
                    <a:p>
                      <a:r>
                        <a:rPr lang="en-GB">
                          <a:noFill/>
                        </a:rPr>
                        <a:t> </a:t>
                      </a:r>
                    </a:p>
                  </p:txBody>
                </p:sp>
              </mc:Fallback>
            </mc:AlternateContent>
            <p:cxnSp>
              <p:nvCxnSpPr>
                <p:cNvPr id="54" name="Straight Connector 53">
                  <a:extLst>
                    <a:ext uri="{FF2B5EF4-FFF2-40B4-BE49-F238E27FC236}">
                      <a16:creationId xmlns:a16="http://schemas.microsoft.com/office/drawing/2014/main" id="{92A4D51E-3E21-6B41-A8E2-997D5E255B1F}"/>
                    </a:ext>
                  </a:extLst>
                </p:cNvPr>
                <p:cNvCxnSpPr>
                  <a:cxnSpLocks/>
                  <a:stCxn id="87" idx="2"/>
                  <a:endCxn id="53" idx="0"/>
                </p:cNvCxnSpPr>
                <p:nvPr/>
              </p:nvCxnSpPr>
              <p:spPr>
                <a:xfrm>
                  <a:off x="1462706" y="5360214"/>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DCC658B-AFDD-8148-901C-CB53BBAA7FA9}"/>
                    </a:ext>
                  </a:extLst>
                </p:cNvPr>
                <p:cNvCxnSpPr>
                  <a:cxnSpLocks/>
                  <a:stCxn id="52" idx="6"/>
                  <a:endCxn id="75" idx="1"/>
                </p:cNvCxnSpPr>
                <p:nvPr/>
              </p:nvCxnSpPr>
              <p:spPr>
                <a:xfrm>
                  <a:off x="2015119" y="4431175"/>
                  <a:ext cx="268588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19484D9-5D4A-E448-B8D8-DBC86884B2EC}"/>
                    </a:ext>
                  </a:extLst>
                </p:cNvPr>
                <p:cNvCxnSpPr>
                  <a:cxnSpLocks/>
                  <a:stCxn id="75" idx="3"/>
                  <a:endCxn id="67" idx="2"/>
                </p:cNvCxnSpPr>
                <p:nvPr/>
              </p:nvCxnSpPr>
              <p:spPr>
                <a:xfrm flipV="1">
                  <a:off x="4845002" y="4431175"/>
                  <a:ext cx="47720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D9F36D4-524C-AD49-A8B1-2F87ADCDC20B}"/>
                    </a:ext>
                  </a:extLst>
                </p:cNvPr>
                <p:cNvCxnSpPr>
                  <a:cxnSpLocks/>
                  <a:stCxn id="53" idx="6"/>
                  <a:endCxn id="75" idx="2"/>
                </p:cNvCxnSpPr>
                <p:nvPr/>
              </p:nvCxnSpPr>
              <p:spPr>
                <a:xfrm flipV="1">
                  <a:off x="4097087" y="4504644"/>
                  <a:ext cx="675915" cy="1281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5451D9CD-CB0E-0046-854D-BD8141AA1129}"/>
                    </a:ext>
                  </a:extLst>
                </p:cNvPr>
                <p:cNvGrpSpPr/>
                <p:nvPr/>
              </p:nvGrpSpPr>
              <p:grpSpPr>
                <a:xfrm>
                  <a:off x="3167961" y="5102759"/>
                  <a:ext cx="746267" cy="302649"/>
                  <a:chOff x="3231123" y="4635548"/>
                  <a:chExt cx="746267" cy="302649"/>
                </a:xfrm>
              </p:grpSpPr>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1693FE36-0FE8-7F44-BEF7-36C511BFDEB0}"/>
                          </a:ext>
                        </a:extLst>
                      </p:cNvPr>
                      <p:cNvSpPr txBox="1"/>
                      <p:nvPr/>
                    </p:nvSpPr>
                    <p:spPr>
                      <a:xfrm>
                        <a:off x="3483922" y="4635548"/>
                        <a:ext cx="493468" cy="2830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3</m:t>
                                  </m:r>
                                </m:sup>
                              </m:sSubSup>
                            </m:oMath>
                          </m:oMathPara>
                        </a14:m>
                        <a:endParaRPr lang="en-GB" dirty="0"/>
                      </a:p>
                    </p:txBody>
                  </p:sp>
                </mc:Choice>
                <mc:Fallback xmlns="">
                  <p:sp>
                    <p:nvSpPr>
                      <p:cNvPr id="16" name="TextBox 15">
                        <a:extLst>
                          <a:ext uri="{FF2B5EF4-FFF2-40B4-BE49-F238E27FC236}">
                            <a16:creationId xmlns:a16="http://schemas.microsoft.com/office/drawing/2014/main" id="{2CC113AD-8B91-C64C-917A-2F073EA281B9}"/>
                          </a:ext>
                        </a:extLst>
                      </p:cNvPr>
                      <p:cNvSpPr txBox="1">
                        <a:spLocks noRot="1" noChangeAspect="1" noMove="1" noResize="1" noEditPoints="1" noAdjustHandles="1" noChangeArrowheads="1" noChangeShapeType="1" noTextEdit="1"/>
                      </p:cNvSpPr>
                      <p:nvPr/>
                    </p:nvSpPr>
                    <p:spPr>
                      <a:xfrm>
                        <a:off x="3483922" y="4635548"/>
                        <a:ext cx="493468" cy="283026"/>
                      </a:xfrm>
                      <a:prstGeom prst="rect">
                        <a:avLst/>
                      </a:prstGeom>
                      <a:blipFill>
                        <a:blip r:embed="rId8"/>
                        <a:stretch>
                          <a:fillRect l="-10000" b="-21739"/>
                        </a:stretch>
                      </a:blipFill>
                    </p:spPr>
                    <p:txBody>
                      <a:bodyPr/>
                      <a:lstStyle/>
                      <a:p>
                        <a:r>
                          <a:rPr lang="en-GB">
                            <a:noFill/>
                          </a:rPr>
                          <a:t> </a:t>
                        </a:r>
                      </a:p>
                    </p:txBody>
                  </p:sp>
                </mc:Fallback>
              </mc:AlternateContent>
              <p:sp>
                <p:nvSpPr>
                  <p:cNvPr id="90" name="Rectangle 89">
                    <a:extLst>
                      <a:ext uri="{FF2B5EF4-FFF2-40B4-BE49-F238E27FC236}">
                        <a16:creationId xmlns:a16="http://schemas.microsoft.com/office/drawing/2014/main" id="{88971437-020D-D54B-8316-4037D68B2354}"/>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Rectangle 90">
                    <a:extLst>
                      <a:ext uri="{FF2B5EF4-FFF2-40B4-BE49-F238E27FC236}">
                        <a16:creationId xmlns:a16="http://schemas.microsoft.com/office/drawing/2014/main" id="{E4D5CEB9-16DC-B44C-8469-A03131FD6AD6}"/>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2" name="Rectangle 91">
                    <a:extLst>
                      <a:ext uri="{FF2B5EF4-FFF2-40B4-BE49-F238E27FC236}">
                        <a16:creationId xmlns:a16="http://schemas.microsoft.com/office/drawing/2014/main" id="{6E95EDD3-E5A4-6F45-8FBB-09842FF0E645}"/>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9" name="Group 58">
                  <a:extLst>
                    <a:ext uri="{FF2B5EF4-FFF2-40B4-BE49-F238E27FC236}">
                      <a16:creationId xmlns:a16="http://schemas.microsoft.com/office/drawing/2014/main" id="{F499759B-C8A5-5B42-B27C-91D1A6E2A801}"/>
                    </a:ext>
                  </a:extLst>
                </p:cNvPr>
                <p:cNvGrpSpPr/>
                <p:nvPr/>
              </p:nvGrpSpPr>
              <p:grpSpPr>
                <a:xfrm>
                  <a:off x="1347799" y="5105753"/>
                  <a:ext cx="719463" cy="298747"/>
                  <a:chOff x="1006826" y="4638542"/>
                  <a:chExt cx="719463" cy="298747"/>
                </a:xfrm>
              </p:grpSpPr>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9D811714-D5D2-094E-9A25-5A7053561F35}"/>
                          </a:ext>
                        </a:extLst>
                      </p:cNvPr>
                      <p:cNvSpPr txBox="1"/>
                      <p:nvPr/>
                    </p:nvSpPr>
                    <p:spPr>
                      <a:xfrm>
                        <a:off x="1232821" y="4638542"/>
                        <a:ext cx="493468" cy="2816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2</m:t>
                                  </m:r>
                                </m:sup>
                              </m:sSubSup>
                            </m:oMath>
                          </m:oMathPara>
                        </a14:m>
                        <a:endParaRPr lang="en-GB" dirty="0"/>
                      </a:p>
                    </p:txBody>
                  </p:sp>
                </mc:Choice>
                <mc:Fallback xmlns="">
                  <p:sp>
                    <p:nvSpPr>
                      <p:cNvPr id="10" name="TextBox 9">
                        <a:extLst>
                          <a:ext uri="{FF2B5EF4-FFF2-40B4-BE49-F238E27FC236}">
                            <a16:creationId xmlns:a16="http://schemas.microsoft.com/office/drawing/2014/main" id="{60A77D58-7593-2F4D-8AC6-F1AAA0D57098}"/>
                          </a:ext>
                        </a:extLst>
                      </p:cNvPr>
                      <p:cNvSpPr txBox="1">
                        <a:spLocks noRot="1" noChangeAspect="1" noMove="1" noResize="1" noEditPoints="1" noAdjustHandles="1" noChangeArrowheads="1" noChangeShapeType="1" noTextEdit="1"/>
                      </p:cNvSpPr>
                      <p:nvPr/>
                    </p:nvSpPr>
                    <p:spPr>
                      <a:xfrm>
                        <a:off x="1232821" y="4638542"/>
                        <a:ext cx="493468" cy="281616"/>
                      </a:xfrm>
                      <a:prstGeom prst="rect">
                        <a:avLst/>
                      </a:prstGeom>
                      <a:blipFill>
                        <a:blip r:embed="rId9"/>
                        <a:stretch>
                          <a:fillRect l="-10000" r="-2500" b="-21739"/>
                        </a:stretch>
                      </a:blipFill>
                    </p:spPr>
                    <p:txBody>
                      <a:bodyPr/>
                      <a:lstStyle/>
                      <a:p>
                        <a:r>
                          <a:rPr lang="en-GB">
                            <a:noFill/>
                          </a:rPr>
                          <a:t> </a:t>
                        </a:r>
                      </a:p>
                    </p:txBody>
                  </p:sp>
                </mc:Fallback>
              </mc:AlternateContent>
              <p:sp>
                <p:nvSpPr>
                  <p:cNvPr id="86" name="Rectangle 85">
                    <a:extLst>
                      <a:ext uri="{FF2B5EF4-FFF2-40B4-BE49-F238E27FC236}">
                        <a16:creationId xmlns:a16="http://schemas.microsoft.com/office/drawing/2014/main" id="{C60A1074-1150-434C-9FDE-53D73C955D34}"/>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F758823D-829D-9B4E-BC5D-C095C4FA78C1}"/>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3AF68769-7F77-AF4A-8AA1-C920EAD0F2C4}"/>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2419904A-9FBE-234C-AB3A-3C7AB76C914C}"/>
                        </a:ext>
                      </a:extLst>
                    </p:cNvPr>
                    <p:cNvSpPr txBox="1"/>
                    <p:nvPr/>
                  </p:nvSpPr>
                  <p:spPr>
                    <a:xfrm>
                      <a:off x="4926886" y="5599411"/>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sub>
                            </m:sSub>
                          </m:oMath>
                        </m:oMathPara>
                      </a14:m>
                      <a:endParaRPr lang="en-GB" baseline="-25000" dirty="0"/>
                    </a:p>
                  </p:txBody>
                </p:sp>
              </mc:Choice>
              <mc:Fallback xmlns="">
                <p:sp>
                  <p:nvSpPr>
                    <p:cNvPr id="209" name="TextBox 208">
                      <a:extLst>
                        <a:ext uri="{FF2B5EF4-FFF2-40B4-BE49-F238E27FC236}">
                          <a16:creationId xmlns:a16="http://schemas.microsoft.com/office/drawing/2014/main" id="{38B4DAA1-0CD1-8744-A618-E1EF5BC59250}"/>
                        </a:ext>
                      </a:extLst>
                    </p:cNvPr>
                    <p:cNvSpPr txBox="1">
                      <a:spLocks noRot="1" noChangeAspect="1" noMove="1" noResize="1" noEditPoints="1" noAdjustHandles="1" noChangeArrowheads="1" noChangeShapeType="1" noTextEdit="1"/>
                    </p:cNvSpPr>
                    <p:nvPr/>
                  </p:nvSpPr>
                  <p:spPr>
                    <a:xfrm>
                      <a:off x="4926886" y="5599411"/>
                      <a:ext cx="1898399" cy="396000"/>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61" name="Straight Connector 60">
                  <a:extLst>
                    <a:ext uri="{FF2B5EF4-FFF2-40B4-BE49-F238E27FC236}">
                      <a16:creationId xmlns:a16="http://schemas.microsoft.com/office/drawing/2014/main" id="{843B2B9C-D87F-AC4B-BD63-BA3FE702599A}"/>
                    </a:ext>
                  </a:extLst>
                </p:cNvPr>
                <p:cNvCxnSpPr>
                  <a:cxnSpLocks/>
                  <a:stCxn id="60" idx="0"/>
                  <a:endCxn id="79" idx="2"/>
                </p:cNvCxnSpPr>
                <p:nvPr/>
              </p:nvCxnSpPr>
              <p:spPr>
                <a:xfrm flipV="1">
                  <a:off x="5876086" y="5360214"/>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56A3751-EBFB-974E-ACF1-F8DF30952903}"/>
                    </a:ext>
                  </a:extLst>
                </p:cNvPr>
                <p:cNvCxnSpPr>
                  <a:cxnSpLocks/>
                  <a:stCxn id="79" idx="0"/>
                  <a:endCxn id="67" idx="4"/>
                </p:cNvCxnSpPr>
                <p:nvPr/>
              </p:nvCxnSpPr>
              <p:spPr>
                <a:xfrm flipH="1" flipV="1">
                  <a:off x="5876085" y="4629175"/>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7DF8051-2593-F841-A8BF-06BBC563650E}"/>
                    </a:ext>
                  </a:extLst>
                </p:cNvPr>
                <p:cNvCxnSpPr>
                  <a:cxnSpLocks/>
                  <a:stCxn id="67" idx="4"/>
                  <a:endCxn id="83" idx="0"/>
                </p:cNvCxnSpPr>
                <p:nvPr/>
              </p:nvCxnSpPr>
              <p:spPr>
                <a:xfrm>
                  <a:off x="5876085" y="4629175"/>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EA597A5-2679-1B46-8535-0FC33F17D252}"/>
                    </a:ext>
                  </a:extLst>
                </p:cNvPr>
                <p:cNvCxnSpPr>
                  <a:cxnSpLocks/>
                  <a:stCxn id="68" idx="0"/>
                  <a:endCxn id="83" idx="2"/>
                </p:cNvCxnSpPr>
                <p:nvPr/>
              </p:nvCxnSpPr>
              <p:spPr>
                <a:xfrm flipV="1">
                  <a:off x="7694004" y="5358415"/>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CEB1144-9BA4-1241-BD26-24496E314BE2}"/>
                    </a:ext>
                  </a:extLst>
                </p:cNvPr>
                <p:cNvCxnSpPr>
                  <a:cxnSpLocks/>
                  <a:stCxn id="83" idx="0"/>
                  <a:endCxn id="66" idx="4"/>
                </p:cNvCxnSpPr>
                <p:nvPr/>
              </p:nvCxnSpPr>
              <p:spPr>
                <a:xfrm flipH="1" flipV="1">
                  <a:off x="7692979" y="4925950"/>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9C8BB50D-86E7-2547-9C04-651A32131975}"/>
                        </a:ext>
                      </a:extLst>
                    </p:cNvPr>
                    <p:cNvSpPr txBox="1"/>
                    <p:nvPr/>
                  </p:nvSpPr>
                  <p:spPr>
                    <a:xfrm>
                      <a:off x="6612979" y="4529950"/>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i="1">
                                    <a:latin typeface="Cambria Math" panose="02040503050406030204" pitchFamily="18" charset="0"/>
                                  </a:rPr>
                                  <m:t>𝑡</m:t>
                                </m:r>
                              </m:sub>
                            </m:sSub>
                          </m:oMath>
                        </m:oMathPara>
                      </a14:m>
                      <a:endParaRPr lang="en-GB" dirty="0"/>
                    </a:p>
                  </p:txBody>
                </p:sp>
              </mc:Choice>
              <mc:Fallback xmlns="">
                <p:sp>
                  <p:nvSpPr>
                    <p:cNvPr id="215" name="TextBox 214">
                      <a:extLst>
                        <a:ext uri="{FF2B5EF4-FFF2-40B4-BE49-F238E27FC236}">
                          <a16:creationId xmlns:a16="http://schemas.microsoft.com/office/drawing/2014/main" id="{93E1CCB5-6138-1740-ADB6-4951C888EFAA}"/>
                        </a:ext>
                      </a:extLst>
                    </p:cNvPr>
                    <p:cNvSpPr txBox="1">
                      <a:spLocks noRot="1" noChangeAspect="1" noMove="1" noResize="1" noEditPoints="1" noAdjustHandles="1" noChangeArrowheads="1" noChangeShapeType="1" noTextEdit="1"/>
                    </p:cNvSpPr>
                    <p:nvPr/>
                  </p:nvSpPr>
                  <p:spPr>
                    <a:xfrm>
                      <a:off x="6612979" y="4529950"/>
                      <a:ext cx="2160000" cy="396000"/>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687EA66-035F-CC4B-AA32-1418FC9F2BCC}"/>
                        </a:ext>
                      </a:extLst>
                    </p:cNvPr>
                    <p:cNvSpPr txBox="1"/>
                    <p:nvPr/>
                  </p:nvSpPr>
                  <p:spPr>
                    <a:xfrm>
                      <a:off x="5322205" y="4233175"/>
                      <a:ext cx="1107760" cy="396000"/>
                    </a:xfrm>
                    <a:prstGeom prst="ellipse">
                      <a:avLst/>
                    </a:prstGeom>
                    <a:noFill/>
                    <a:ln w="9525">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b="0" i="1">
                                    <a:latin typeface="Cambria Math" panose="02040503050406030204" pitchFamily="18" charset="0"/>
                                  </a:rPr>
                                  <m:t>𝐸𝑝𝑖𝑑</m:t>
                                </m:r>
                              </m:e>
                              <m:sub>
                                <m:r>
                                  <a:rPr lang="de-DE" b="0" i="1">
                                    <a:latin typeface="Cambria Math" panose="02040503050406030204" pitchFamily="18" charset="0"/>
                                  </a:rPr>
                                  <m:t>𝑡</m:t>
                                </m:r>
                              </m:sub>
                            </m:sSub>
                          </m:oMath>
                        </m:oMathPara>
                      </a14:m>
                      <a:endParaRPr lang="en-GB" dirty="0"/>
                    </a:p>
                  </p:txBody>
                </p:sp>
              </mc:Choice>
              <mc:Fallback xmlns="">
                <p:sp>
                  <p:nvSpPr>
                    <p:cNvPr id="67" name="TextBox 66">
                      <a:extLst>
                        <a:ext uri="{FF2B5EF4-FFF2-40B4-BE49-F238E27FC236}">
                          <a16:creationId xmlns:a16="http://schemas.microsoft.com/office/drawing/2014/main" id="{5687EA66-035F-CC4B-AA32-1418FC9F2BCC}"/>
                        </a:ext>
                      </a:extLst>
                    </p:cNvPr>
                    <p:cNvSpPr txBox="1">
                      <a:spLocks noRot="1" noChangeAspect="1" noMove="1" noResize="1" noEditPoints="1" noAdjustHandles="1" noChangeArrowheads="1" noChangeShapeType="1" noTextEdit="1"/>
                    </p:cNvSpPr>
                    <p:nvPr/>
                  </p:nvSpPr>
                  <p:spPr>
                    <a:xfrm>
                      <a:off x="5322205" y="4233175"/>
                      <a:ext cx="1107760" cy="396000"/>
                    </a:xfrm>
                    <a:prstGeom prst="ellipse">
                      <a:avLst/>
                    </a:prstGeom>
                    <a:blipFill>
                      <a:blip r:embed="rId12"/>
                      <a:stretch>
                        <a:fillRect b="-6061"/>
                      </a:stretch>
                    </a:blipFill>
                    <a:ln w="9525">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4BC1BA8F-0B76-344D-AC4A-F43AAD927AA6}"/>
                        </a:ext>
                      </a:extLst>
                    </p:cNvPr>
                    <p:cNvSpPr txBox="1"/>
                    <p:nvPr/>
                  </p:nvSpPr>
                  <p:spPr>
                    <a:xfrm>
                      <a:off x="6876075" y="5595365"/>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sub>
                            </m:sSub>
                          </m:oMath>
                        </m:oMathPara>
                      </a14:m>
                      <a:endParaRPr lang="en-GB" baseline="-25000" dirty="0"/>
                    </a:p>
                  </p:txBody>
                </p:sp>
              </mc:Choice>
              <mc:Fallback xmlns="">
                <p:sp>
                  <p:nvSpPr>
                    <p:cNvPr id="68" name="TextBox 67">
                      <a:extLst>
                        <a:ext uri="{FF2B5EF4-FFF2-40B4-BE49-F238E27FC236}">
                          <a16:creationId xmlns:a16="http://schemas.microsoft.com/office/drawing/2014/main" id="{4BC1BA8F-0B76-344D-AC4A-F43AAD927AA6}"/>
                        </a:ext>
                      </a:extLst>
                    </p:cNvPr>
                    <p:cNvSpPr txBox="1">
                      <a:spLocks noRot="1" noChangeAspect="1" noMove="1" noResize="1" noEditPoints="1" noAdjustHandles="1" noChangeArrowheads="1" noChangeShapeType="1" noTextEdit="1"/>
                    </p:cNvSpPr>
                    <p:nvPr/>
                  </p:nvSpPr>
                  <p:spPr>
                    <a:xfrm>
                      <a:off x="6876075" y="5595365"/>
                      <a:ext cx="1635858" cy="380587"/>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69" name="Straight Connector 68">
                  <a:extLst>
                    <a:ext uri="{FF2B5EF4-FFF2-40B4-BE49-F238E27FC236}">
                      <a16:creationId xmlns:a16="http://schemas.microsoft.com/office/drawing/2014/main" id="{E3896E0A-0346-E445-BB53-AF3EA400C937}"/>
                    </a:ext>
                  </a:extLst>
                </p:cNvPr>
                <p:cNvCxnSpPr>
                  <a:cxnSpLocks/>
                  <a:stCxn id="79" idx="2"/>
                  <a:endCxn id="68" idx="0"/>
                </p:cNvCxnSpPr>
                <p:nvPr/>
              </p:nvCxnSpPr>
              <p:spPr>
                <a:xfrm>
                  <a:off x="5877552" y="5360214"/>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9A6AAF89-B624-7E4B-8D9A-8CD626496996}"/>
                    </a:ext>
                  </a:extLst>
                </p:cNvPr>
                <p:cNvGrpSpPr/>
                <p:nvPr/>
              </p:nvGrpSpPr>
              <p:grpSpPr>
                <a:xfrm>
                  <a:off x="7582807" y="5109656"/>
                  <a:ext cx="565398" cy="295752"/>
                  <a:chOff x="3231123" y="4642445"/>
                  <a:chExt cx="565398" cy="295752"/>
                </a:xfrm>
              </p:grpSpPr>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7701B313-7D6E-934D-BA3E-24CD6A2EB3ED}"/>
                          </a:ext>
                        </a:extLst>
                      </p:cNvPr>
                      <p:cNvSpPr txBox="1"/>
                      <p:nvPr/>
                    </p:nvSpPr>
                    <p:spPr>
                      <a:xfrm>
                        <a:off x="3491245" y="4642445"/>
                        <a:ext cx="305276"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3</m:t>
                                  </m:r>
                                </m:sup>
                              </m:sSubSup>
                            </m:oMath>
                          </m:oMathPara>
                        </a14:m>
                        <a:endParaRPr lang="en-GB" dirty="0"/>
                      </a:p>
                    </p:txBody>
                  </p:sp>
                </mc:Choice>
                <mc:Fallback xmlns="">
                  <p:sp>
                    <p:nvSpPr>
                      <p:cNvPr id="220" name="TextBox 219">
                        <a:extLst>
                          <a:ext uri="{FF2B5EF4-FFF2-40B4-BE49-F238E27FC236}">
                            <a16:creationId xmlns:a16="http://schemas.microsoft.com/office/drawing/2014/main" id="{C609F08B-6A1B-A041-AED5-4DE1DD2BB3FF}"/>
                          </a:ext>
                        </a:extLst>
                      </p:cNvPr>
                      <p:cNvSpPr txBox="1">
                        <a:spLocks noRot="1" noChangeAspect="1" noMove="1" noResize="1" noEditPoints="1" noAdjustHandles="1" noChangeArrowheads="1" noChangeShapeType="1" noTextEdit="1"/>
                      </p:cNvSpPr>
                      <p:nvPr/>
                    </p:nvSpPr>
                    <p:spPr>
                      <a:xfrm>
                        <a:off x="3491245" y="4642445"/>
                        <a:ext cx="305276" cy="280205"/>
                      </a:xfrm>
                      <a:prstGeom prst="rect">
                        <a:avLst/>
                      </a:prstGeom>
                      <a:blipFill>
                        <a:blip r:embed="rId14"/>
                        <a:stretch>
                          <a:fillRect l="-16000" r="-4000" b="-20833"/>
                        </a:stretch>
                      </a:blipFill>
                    </p:spPr>
                    <p:txBody>
                      <a:bodyPr/>
                      <a:lstStyle/>
                      <a:p>
                        <a:r>
                          <a:rPr lang="en-GB">
                            <a:noFill/>
                          </a:rPr>
                          <a:t> </a:t>
                        </a:r>
                      </a:p>
                    </p:txBody>
                  </p:sp>
                </mc:Fallback>
              </mc:AlternateContent>
              <p:sp>
                <p:nvSpPr>
                  <p:cNvPr id="82" name="Rectangle 81">
                    <a:extLst>
                      <a:ext uri="{FF2B5EF4-FFF2-40B4-BE49-F238E27FC236}">
                        <a16:creationId xmlns:a16="http://schemas.microsoft.com/office/drawing/2014/main" id="{780BC1C1-4D68-AC45-96DC-B0C9EF154EF4}"/>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Rectangle 82">
                    <a:extLst>
                      <a:ext uri="{FF2B5EF4-FFF2-40B4-BE49-F238E27FC236}">
                        <a16:creationId xmlns:a16="http://schemas.microsoft.com/office/drawing/2014/main" id="{1F1DA470-C50C-D84A-B771-25841EC7EA38}"/>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Rectangle 83">
                    <a:extLst>
                      <a:ext uri="{FF2B5EF4-FFF2-40B4-BE49-F238E27FC236}">
                        <a16:creationId xmlns:a16="http://schemas.microsoft.com/office/drawing/2014/main" id="{45CBE7B5-7504-AE40-B724-39F4A2A2BB43}"/>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1" name="Group 70">
                  <a:extLst>
                    <a:ext uri="{FF2B5EF4-FFF2-40B4-BE49-F238E27FC236}">
                      <a16:creationId xmlns:a16="http://schemas.microsoft.com/office/drawing/2014/main" id="{1EB14D31-91F9-3045-90D3-52FB4131DFA0}"/>
                    </a:ext>
                  </a:extLst>
                </p:cNvPr>
                <p:cNvGrpSpPr/>
                <p:nvPr/>
              </p:nvGrpSpPr>
              <p:grpSpPr>
                <a:xfrm>
                  <a:off x="5762645" y="5105753"/>
                  <a:ext cx="531271" cy="298747"/>
                  <a:chOff x="1006826" y="4638542"/>
                  <a:chExt cx="531271" cy="298747"/>
                </a:xfrm>
              </p:grpSpPr>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309BCBEA-BD35-7F4C-B042-1346101FD7BC}"/>
                          </a:ext>
                        </a:extLst>
                      </p:cNvPr>
                      <p:cNvSpPr txBox="1"/>
                      <p:nvPr/>
                    </p:nvSpPr>
                    <p:spPr>
                      <a:xfrm>
                        <a:off x="1232821" y="4638542"/>
                        <a:ext cx="305276" cy="278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2</m:t>
                                  </m:r>
                                </m:sup>
                              </m:sSubSup>
                            </m:oMath>
                          </m:oMathPara>
                        </a14:m>
                        <a:endParaRPr lang="en-GB" dirty="0"/>
                      </a:p>
                    </p:txBody>
                  </p:sp>
                </mc:Choice>
                <mc:Fallback xmlns="">
                  <p:sp>
                    <p:nvSpPr>
                      <p:cNvPr id="225" name="TextBox 224">
                        <a:extLst>
                          <a:ext uri="{FF2B5EF4-FFF2-40B4-BE49-F238E27FC236}">
                            <a16:creationId xmlns:a16="http://schemas.microsoft.com/office/drawing/2014/main" id="{A0839262-0AB7-FA42-B8EC-26699ABD291D}"/>
                          </a:ext>
                        </a:extLst>
                      </p:cNvPr>
                      <p:cNvSpPr txBox="1">
                        <a:spLocks noRot="1" noChangeAspect="1" noMove="1" noResize="1" noEditPoints="1" noAdjustHandles="1" noChangeArrowheads="1" noChangeShapeType="1" noTextEdit="1"/>
                      </p:cNvSpPr>
                      <p:nvPr/>
                    </p:nvSpPr>
                    <p:spPr>
                      <a:xfrm>
                        <a:off x="1232821" y="4638542"/>
                        <a:ext cx="305276" cy="278794"/>
                      </a:xfrm>
                      <a:prstGeom prst="rect">
                        <a:avLst/>
                      </a:prstGeom>
                      <a:blipFill>
                        <a:blip r:embed="rId15"/>
                        <a:stretch>
                          <a:fillRect l="-16000" r="-4000" b="-21739"/>
                        </a:stretch>
                      </a:blipFill>
                    </p:spPr>
                    <p:txBody>
                      <a:bodyPr/>
                      <a:lstStyle/>
                      <a:p>
                        <a:r>
                          <a:rPr lang="en-GB">
                            <a:noFill/>
                          </a:rPr>
                          <a:t> </a:t>
                        </a:r>
                      </a:p>
                    </p:txBody>
                  </p:sp>
                </mc:Fallback>
              </mc:AlternateContent>
              <p:sp>
                <p:nvSpPr>
                  <p:cNvPr id="78" name="Rectangle 77">
                    <a:extLst>
                      <a:ext uri="{FF2B5EF4-FFF2-40B4-BE49-F238E27FC236}">
                        <a16:creationId xmlns:a16="http://schemas.microsoft.com/office/drawing/2014/main" id="{240D86FC-EAF1-6946-8043-C404FEBB5E2D}"/>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42E08E76-1F45-E848-B5A0-0EB018501AB5}"/>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A6E614A4-FFEA-A647-8AAE-9BA49B65862F}"/>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 name="Group 71">
                  <a:extLst>
                    <a:ext uri="{FF2B5EF4-FFF2-40B4-BE49-F238E27FC236}">
                      <a16:creationId xmlns:a16="http://schemas.microsoft.com/office/drawing/2014/main" id="{07F1B2A9-7E03-C341-8276-3C1FB91BE88D}"/>
                    </a:ext>
                  </a:extLst>
                </p:cNvPr>
                <p:cNvGrpSpPr/>
                <p:nvPr/>
              </p:nvGrpSpPr>
              <p:grpSpPr>
                <a:xfrm>
                  <a:off x="4651584" y="4011645"/>
                  <a:ext cx="328551" cy="529611"/>
                  <a:chOff x="4651584" y="4011645"/>
                  <a:chExt cx="328551" cy="529611"/>
                </a:xfrm>
              </p:grpSpPr>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8D387453-C187-6346-BD8F-29B52C83986D}"/>
                          </a:ext>
                        </a:extLst>
                      </p:cNvPr>
                      <p:cNvSpPr txBox="1"/>
                      <p:nvPr/>
                    </p:nvSpPr>
                    <p:spPr>
                      <a:xfrm>
                        <a:off x="4651584" y="4011645"/>
                        <a:ext cx="328551" cy="2819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73" name="TextBox 72">
                        <a:extLst>
                          <a:ext uri="{FF2B5EF4-FFF2-40B4-BE49-F238E27FC236}">
                            <a16:creationId xmlns:a16="http://schemas.microsoft.com/office/drawing/2014/main" id="{8D387453-C187-6346-BD8F-29B52C83986D}"/>
                          </a:ext>
                        </a:extLst>
                      </p:cNvPr>
                      <p:cNvSpPr txBox="1">
                        <a:spLocks noRot="1" noChangeAspect="1" noMove="1" noResize="1" noEditPoints="1" noAdjustHandles="1" noChangeArrowheads="1" noChangeShapeType="1" noTextEdit="1"/>
                      </p:cNvSpPr>
                      <p:nvPr/>
                    </p:nvSpPr>
                    <p:spPr>
                      <a:xfrm>
                        <a:off x="4651584" y="4011645"/>
                        <a:ext cx="328551" cy="281937"/>
                      </a:xfrm>
                      <a:prstGeom prst="rect">
                        <a:avLst/>
                      </a:prstGeom>
                      <a:blipFill>
                        <a:blip r:embed="rId16"/>
                        <a:stretch>
                          <a:fillRect l="-11111" t="-4348" r="-3704" b="-21739"/>
                        </a:stretch>
                      </a:blipFill>
                    </p:spPr>
                    <p:txBody>
                      <a:bodyPr/>
                      <a:lstStyle/>
                      <a:p>
                        <a:r>
                          <a:rPr lang="en-GB">
                            <a:noFill/>
                          </a:rPr>
                          <a:t> </a:t>
                        </a:r>
                      </a:p>
                    </p:txBody>
                  </p:sp>
                </mc:Fallback>
              </mc:AlternateContent>
              <p:sp>
                <p:nvSpPr>
                  <p:cNvPr id="74" name="Rectangle 73">
                    <a:extLst>
                      <a:ext uri="{FF2B5EF4-FFF2-40B4-BE49-F238E27FC236}">
                        <a16:creationId xmlns:a16="http://schemas.microsoft.com/office/drawing/2014/main" id="{0862878A-9468-4C41-8F9E-1B1280F02FD6}"/>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DEA2621-FBFF-8448-9635-DC24B6D225F1}"/>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EF4EF89-C828-8B42-A72C-8D013E904338}"/>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524BF87-CD48-A249-BE8D-85083C4A707F}"/>
                  </a:ext>
                </a:extLst>
              </p:cNvPr>
              <p:cNvSpPr txBox="1"/>
              <p:nvPr/>
            </p:nvSpPr>
            <p:spPr>
              <a:xfrm>
                <a:off x="5700597" y="2387973"/>
                <a:ext cx="3278526" cy="923330"/>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An FO jtree </a:t>
                </a:r>
                <a14:m>
                  <m:oMath xmlns:m="http://schemas.openxmlformats.org/officeDocument/2006/math">
                    <m:r>
                      <a:rPr lang="en-GB" i="1" dirty="0" smtClean="0">
                        <a:latin typeface="Cambria Math" panose="02040503050406030204" pitchFamily="18" charset="0"/>
                      </a:rPr>
                      <m:t>𝐽</m:t>
                    </m:r>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𝑉</m:t>
                        </m:r>
                        <m:r>
                          <a:rPr lang="de-DE" b="0" i="1" dirty="0" smtClean="0">
                            <a:latin typeface="Cambria Math" panose="02040503050406030204" pitchFamily="18" charset="0"/>
                          </a:rPr>
                          <m:t>,</m:t>
                        </m:r>
                        <m:r>
                          <a:rPr lang="de-DE" b="0" i="1" dirty="0" smtClean="0">
                            <a:latin typeface="Cambria Math" panose="02040503050406030204" pitchFamily="18" charset="0"/>
                          </a:rPr>
                          <m:t>𝐸</m:t>
                        </m:r>
                      </m:e>
                    </m:d>
                  </m:oMath>
                </a14:m>
                <a:r>
                  <a:rPr lang="en-GB" dirty="0"/>
                  <a:t> consists</a:t>
                </a:r>
                <a:br>
                  <a:rPr lang="en-GB" dirty="0"/>
                </a:br>
                <a:r>
                  <a:rPr lang="en-GB" dirty="0"/>
                  <a:t>of a set of parclusters </a:t>
                </a:r>
                <a14:m>
                  <m:oMath xmlns:m="http://schemas.openxmlformats.org/officeDocument/2006/math">
                    <m:r>
                      <a:rPr lang="de-DE" i="1" dirty="0">
                        <a:latin typeface="Cambria Math" panose="02040503050406030204" pitchFamily="18" charset="0"/>
                      </a:rPr>
                      <m:t>𝑉</m:t>
                    </m:r>
                  </m:oMath>
                </a14:m>
                <a:r>
                  <a:rPr lang="en-GB" dirty="0"/>
                  <a:t> as nodes</a:t>
                </a:r>
                <a:br>
                  <a:rPr lang="en-GB" dirty="0"/>
                </a:br>
                <a:r>
                  <a:rPr lang="en-GB" dirty="0"/>
                  <a:t>and a set of undirected edges </a:t>
                </a:r>
                <a14:m>
                  <m:oMath xmlns:m="http://schemas.openxmlformats.org/officeDocument/2006/math">
                    <m:r>
                      <a:rPr lang="de-DE" i="1" dirty="0">
                        <a:latin typeface="Cambria Math" panose="02040503050406030204" pitchFamily="18" charset="0"/>
                      </a:rPr>
                      <m:t>𝐸</m:t>
                    </m:r>
                  </m:oMath>
                </a14:m>
                <a:endParaRPr lang="en-GB" dirty="0"/>
              </a:p>
            </p:txBody>
          </p:sp>
        </mc:Choice>
        <mc:Fallback xmlns="">
          <p:sp>
            <p:nvSpPr>
              <p:cNvPr id="5" name="TextBox 4">
                <a:extLst>
                  <a:ext uri="{FF2B5EF4-FFF2-40B4-BE49-F238E27FC236}">
                    <a16:creationId xmlns:a16="http://schemas.microsoft.com/office/drawing/2014/main" id="{9524BF87-CD48-A249-BE8D-85083C4A707F}"/>
                  </a:ext>
                </a:extLst>
              </p:cNvPr>
              <p:cNvSpPr txBox="1">
                <a:spLocks noRot="1" noChangeAspect="1" noMove="1" noResize="1" noEditPoints="1" noAdjustHandles="1" noChangeArrowheads="1" noChangeShapeType="1" noTextEdit="1"/>
              </p:cNvSpPr>
              <p:nvPr/>
            </p:nvSpPr>
            <p:spPr>
              <a:xfrm>
                <a:off x="5700597" y="2387973"/>
                <a:ext cx="3278526" cy="923330"/>
              </a:xfrm>
              <a:prstGeom prst="rect">
                <a:avLst/>
              </a:prstGeom>
              <a:blipFill>
                <a:blip r:embed="rId17"/>
                <a:stretch>
                  <a:fillRect/>
                </a:stretch>
              </a:blipFill>
            </p:spPr>
            <p:txBody>
              <a:bodyPr/>
              <a:lstStyle/>
              <a:p>
                <a:r>
                  <a:rPr lang="en-GB">
                    <a:noFill/>
                  </a:rPr>
                  <a:t> </a:t>
                </a:r>
              </a:p>
            </p:txBody>
          </p:sp>
        </mc:Fallback>
      </mc:AlternateContent>
      <p:sp>
        <p:nvSpPr>
          <p:cNvPr id="93" name="TextBox 92">
            <a:extLst>
              <a:ext uri="{FF2B5EF4-FFF2-40B4-BE49-F238E27FC236}">
                <a16:creationId xmlns:a16="http://schemas.microsoft.com/office/drawing/2014/main" id="{EA1049EB-A147-8D40-994C-151621BA328F}"/>
              </a:ext>
            </a:extLst>
          </p:cNvPr>
          <p:cNvSpPr txBox="1"/>
          <p:nvPr/>
        </p:nvSpPr>
        <p:spPr>
          <a:xfrm>
            <a:off x="5108943" y="6184028"/>
            <a:ext cx="3381496" cy="553998"/>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Dynamic Junction Tree Algorithm. In </a:t>
            </a:r>
            <a:r>
              <a:rPr lang="en-GB" sz="1000" i="1" dirty="0">
                <a:solidFill>
                  <a:schemeClr val="accent3"/>
                </a:solidFill>
              </a:rPr>
              <a:t>ICCS-18 Proceedings of the International Conference on Conceptual Structures</a:t>
            </a:r>
            <a:r>
              <a:rPr lang="en-GB" sz="1000" dirty="0">
                <a:solidFill>
                  <a:schemeClr val="accent3"/>
                </a:solidFill>
              </a:rPr>
              <a:t>, 2018.</a:t>
            </a:r>
          </a:p>
        </p:txBody>
      </p:sp>
    </p:spTree>
    <p:extLst>
      <p:ext uri="{BB962C8B-B14F-4D97-AF65-F5344CB8AC3E}">
        <p14:creationId xmlns:p14="http://schemas.microsoft.com/office/powerpoint/2010/main" val="409864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lstStyle/>
          <a:p>
            <a:r>
              <a:rPr lang="en-GB" dirty="0"/>
              <a:t>Dynamic FO Jtrees: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39C8A8-2A43-EA43-8E15-36558C75DA13}"/>
                  </a:ext>
                </a:extLst>
              </p:cNvPr>
              <p:cNvSpPr>
                <a:spLocks noGrp="1"/>
              </p:cNvSpPr>
              <p:nvPr>
                <p:ph idx="1"/>
              </p:nvPr>
            </p:nvSpPr>
            <p:spPr/>
            <p:txBody>
              <a:bodyPr>
                <a:normAutofit/>
              </a:bodyPr>
              <a:lstStyle/>
              <a:p>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𝐽</m:t>
                        </m:r>
                      </m:e>
                      <m:sub>
                        <m:r>
                          <a:rPr lang="de-DE" b="0" i="1" smtClean="0">
                            <a:latin typeface="Cambria Math" panose="02040503050406030204" pitchFamily="18" charset="0"/>
                          </a:rPr>
                          <m:t>0</m:t>
                        </m:r>
                      </m:sub>
                    </m:sSub>
                  </m:oMath>
                </a14:m>
                <a:r>
                  <a:rPr lang="en-GB" dirty="0"/>
                  <a:t> for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𝐺</m:t>
                        </m:r>
                      </m:e>
                      <m:sub>
                        <m:r>
                          <a:rPr lang="de-DE" i="1" dirty="0">
                            <a:latin typeface="Cambria Math" panose="02040503050406030204" pitchFamily="18" charset="0"/>
                          </a:rPr>
                          <m:t>0</m:t>
                        </m:r>
                      </m:sub>
                    </m:sSub>
                    <m:r>
                      <a:rPr lang="de-DE" i="1" dirty="0" smtClean="0">
                        <a:latin typeface="Cambria Math" panose="02040503050406030204" pitchFamily="18" charset="0"/>
                        <a:ea typeface="Cambria Math" panose="02040503050406030204" pitchFamily="18" charset="0"/>
                      </a:rPr>
                      <m:t>∪</m:t>
                    </m:r>
                    <m:d>
                      <m:dPr>
                        <m:begChr m:val="{"/>
                        <m:endChr m:val="}"/>
                        <m:ctrlPr>
                          <a:rPr lang="de-DE" b="0" i="1" dirty="0" smtClean="0">
                            <a:latin typeface="Cambria Math" panose="02040503050406030204" pitchFamily="18" charset="0"/>
                            <a:ea typeface="Cambria Math" panose="02040503050406030204" pitchFamily="18" charset="0"/>
                          </a:rPr>
                        </m:ctrlPr>
                      </m:dPr>
                      <m:e>
                        <m:sSubSup>
                          <m:sSubSupPr>
                            <m:ctrlPr>
                              <a:rPr lang="de-DE" b="0" i="1" dirty="0" smtClean="0">
                                <a:latin typeface="Cambria Math" panose="02040503050406030204" pitchFamily="18" charset="0"/>
                                <a:ea typeface="Cambria Math" panose="02040503050406030204" pitchFamily="18" charset="0"/>
                              </a:rPr>
                            </m:ctrlPr>
                          </m:sSubSupPr>
                          <m:e>
                            <m:r>
                              <a:rPr lang="de-DE" b="0" i="1" dirty="0" smtClean="0">
                                <a:latin typeface="Cambria Math" panose="02040503050406030204" pitchFamily="18" charset="0"/>
                                <a:ea typeface="Cambria Math" panose="02040503050406030204" pitchFamily="18" charset="0"/>
                              </a:rPr>
                              <m:t>𝑔</m:t>
                            </m:r>
                          </m:e>
                          <m:sub>
                            <m:r>
                              <a:rPr lang="de-DE" b="0" i="1" dirty="0" smtClean="0">
                                <a:latin typeface="Cambria Math" panose="02040503050406030204" pitchFamily="18" charset="0"/>
                                <a:ea typeface="Cambria Math" panose="02040503050406030204" pitchFamily="18" charset="0"/>
                              </a:rPr>
                              <m:t>0</m:t>
                            </m:r>
                          </m:sub>
                          <m:sup>
                            <m:r>
                              <a:rPr lang="de-DE" b="0" i="1" dirty="0" smtClean="0">
                                <a:latin typeface="Cambria Math" panose="02040503050406030204" pitchFamily="18" charset="0"/>
                                <a:ea typeface="Cambria Math" panose="02040503050406030204" pitchFamily="18" charset="0"/>
                              </a:rPr>
                              <m:t>𝐼</m:t>
                            </m:r>
                          </m:sup>
                        </m:sSubSup>
                      </m:e>
                    </m:d>
                  </m:oMath>
                </a14:m>
                <a:endParaRPr lang="en-GB" dirty="0"/>
              </a:p>
              <a:p>
                <a:endParaRPr lang="en-GB" dirty="0"/>
              </a:p>
              <a:p>
                <a:endParaRPr lang="en-GB" dirty="0"/>
              </a:p>
              <a:p>
                <a:endParaRPr lang="en-GB" dirty="0"/>
              </a:p>
              <a:p>
                <a:endParaRPr lang="en-GB" dirty="0"/>
              </a:p>
              <a:p>
                <a:endParaRPr lang="en-GB" dirty="0"/>
              </a:p>
              <a:p>
                <a:r>
                  <a:rPr lang="en-GB" dirty="0"/>
                  <a:t>Here, both parclusters contain the interface variables</a:t>
                </a:r>
              </a:p>
              <a:p>
                <a:pPr lvl="1"/>
                <a:r>
                  <a:rPr lang="en-GB" dirty="0"/>
                  <a:t>Both could be </a:t>
                </a:r>
                <a:r>
                  <a:rPr lang="en-GB" dirty="0" err="1"/>
                  <a:t>outcluster</a:t>
                </a:r>
                <a:endParaRPr lang="en-GB" dirty="0"/>
              </a:p>
              <a:p>
                <a:pPr lvl="1"/>
                <a:r>
                  <a:rPr lang="en-GB" dirty="0" err="1"/>
                  <a:t>Outcluster</a:t>
                </a:r>
                <a:r>
                  <a:rPr lang="en-GB" dirty="0"/>
                  <a:t> determined by which parcluster contains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𝑔</m:t>
                        </m:r>
                      </m:e>
                      <m:sup>
                        <m:r>
                          <a:rPr lang="de-DE" i="1">
                            <a:latin typeface="Cambria Math" panose="02040503050406030204" pitchFamily="18" charset="0"/>
                          </a:rPr>
                          <m:t>𝐼</m:t>
                        </m:r>
                      </m:sup>
                    </m:sSup>
                  </m:oMath>
                </a14:m>
                <a:endParaRPr lang="en-GB" dirty="0"/>
              </a:p>
              <a:p>
                <a:pPr lvl="1"/>
                <a:endParaRPr lang="en-GB" dirty="0"/>
              </a:p>
              <a:p>
                <a:pPr lvl="1"/>
                <a:endParaRPr lang="en-GB" dirty="0"/>
              </a:p>
              <a:p>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idx="1"/>
              </p:nvPr>
            </p:nvSpPr>
            <p:spPr>
              <a:blipFill>
                <a:blip r:embed="rId2"/>
                <a:stretch>
                  <a:fillRect l="-1447" t="-151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D388435-DA7F-E44A-9635-810EEDCAAB36}"/>
              </a:ext>
            </a:extLst>
          </p:cNvPr>
          <p:cNvSpPr>
            <a:spLocks noGrp="1"/>
          </p:cNvSpPr>
          <p:nvPr>
            <p:ph type="sldNum" sz="quarter" idx="12"/>
          </p:nvPr>
        </p:nvSpPr>
        <p:spPr/>
        <p:txBody>
          <a:bodyPr/>
          <a:lstStyle/>
          <a:p>
            <a:fld id="{67C9959E-8E6B-B04C-9955-EA096F41CA7A}" type="slidenum">
              <a:rPr lang="en-GB" smtClean="0"/>
              <a:t>37</a:t>
            </a:fld>
            <a:endParaRPr lang="en-GB"/>
          </a:p>
        </p:txBody>
      </p:sp>
      <p:grpSp>
        <p:nvGrpSpPr>
          <p:cNvPr id="5" name="Group 4">
            <a:extLst>
              <a:ext uri="{FF2B5EF4-FFF2-40B4-BE49-F238E27FC236}">
                <a16:creationId xmlns:a16="http://schemas.microsoft.com/office/drawing/2014/main" id="{2077A2B6-7BD2-EB4B-9661-BDCCE412CC9B}"/>
              </a:ext>
            </a:extLst>
          </p:cNvPr>
          <p:cNvGrpSpPr/>
          <p:nvPr/>
        </p:nvGrpSpPr>
        <p:grpSpPr>
          <a:xfrm>
            <a:off x="895235" y="1807233"/>
            <a:ext cx="4885518" cy="1984234"/>
            <a:chOff x="395023" y="1997032"/>
            <a:chExt cx="4885518" cy="1984234"/>
          </a:xfrm>
        </p:grpSpPr>
        <p:grpSp>
          <p:nvGrpSpPr>
            <p:cNvPr id="93" name="Group 92">
              <a:extLst>
                <a:ext uri="{FF2B5EF4-FFF2-40B4-BE49-F238E27FC236}">
                  <a16:creationId xmlns:a16="http://schemas.microsoft.com/office/drawing/2014/main" id="{9AF4701B-D01D-0E4B-B66D-9E28C230F400}"/>
                </a:ext>
              </a:extLst>
            </p:cNvPr>
            <p:cNvGrpSpPr/>
            <p:nvPr/>
          </p:nvGrpSpPr>
          <p:grpSpPr>
            <a:xfrm>
              <a:off x="395023" y="1997032"/>
              <a:ext cx="4865134" cy="1984234"/>
              <a:chOff x="2349570" y="2066076"/>
              <a:chExt cx="4865134" cy="1984234"/>
            </a:xfrm>
          </p:grpSpPr>
          <p:sp>
            <p:nvSpPr>
              <p:cNvPr id="94" name="Rectangle 93">
                <a:extLst>
                  <a:ext uri="{FF2B5EF4-FFF2-40B4-BE49-F238E27FC236}">
                    <a16:creationId xmlns:a16="http://schemas.microsoft.com/office/drawing/2014/main" id="{D84C87EB-9E4A-C342-8577-2FAEC1D726C7}"/>
                  </a:ext>
                </a:extLst>
              </p:cNvPr>
              <p:cNvSpPr/>
              <p:nvPr/>
            </p:nvSpPr>
            <p:spPr>
              <a:xfrm>
                <a:off x="2349570" y="2066076"/>
                <a:ext cx="4865134" cy="198423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5" name="Group 94">
                <a:extLst>
                  <a:ext uri="{FF2B5EF4-FFF2-40B4-BE49-F238E27FC236}">
                    <a16:creationId xmlns:a16="http://schemas.microsoft.com/office/drawing/2014/main" id="{C525A0AA-86C7-8046-8E4F-90B626BE4FEF}"/>
                  </a:ext>
                </a:extLst>
              </p:cNvPr>
              <p:cNvGrpSpPr/>
              <p:nvPr/>
            </p:nvGrpSpPr>
            <p:grpSpPr>
              <a:xfrm>
                <a:off x="2403536" y="2271506"/>
                <a:ext cx="4244687" cy="1762236"/>
                <a:chOff x="2426602" y="1448798"/>
                <a:chExt cx="4244687" cy="1762236"/>
              </a:xfrm>
            </p:grpSpPr>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BC9DE85C-34B4-D649-9F44-4B4259AB6B71}"/>
                        </a:ext>
                      </a:extLst>
                    </p:cNvPr>
                    <p:cNvSpPr txBox="1"/>
                    <p:nvPr/>
                  </p:nvSpPr>
                  <p:spPr>
                    <a:xfrm>
                      <a:off x="2825196" y="2815034"/>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b="0" i="1" smtClean="0">
                                    <a:latin typeface="Cambria Math" panose="02040503050406030204" pitchFamily="18" charset="0"/>
                                  </a:rPr>
                                  <m:t>0</m:t>
                                </m:r>
                              </m:sub>
                            </m:sSub>
                          </m:oMath>
                        </m:oMathPara>
                      </a14:m>
                      <a:endParaRPr lang="en-GB" baseline="-25000" dirty="0"/>
                    </a:p>
                  </p:txBody>
                </p:sp>
              </mc:Choice>
              <mc:Fallback xmlns="">
                <p:sp>
                  <p:nvSpPr>
                    <p:cNvPr id="8" name="TextBox 7">
                      <a:extLst>
                        <a:ext uri="{FF2B5EF4-FFF2-40B4-BE49-F238E27FC236}">
                          <a16:creationId xmlns:a16="http://schemas.microsoft.com/office/drawing/2014/main" id="{34C3A4A5-453D-964C-933F-4B25C58F451D}"/>
                        </a:ext>
                      </a:extLst>
                    </p:cNvPr>
                    <p:cNvSpPr txBox="1">
                      <a:spLocks noRot="1" noChangeAspect="1" noMove="1" noResize="1" noEditPoints="1" noAdjustHandles="1" noChangeArrowheads="1" noChangeShapeType="1" noTextEdit="1"/>
                    </p:cNvSpPr>
                    <p:nvPr/>
                  </p:nvSpPr>
                  <p:spPr>
                    <a:xfrm>
                      <a:off x="2825196" y="2815034"/>
                      <a:ext cx="1898399" cy="396000"/>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97" name="Straight Connector 96">
                  <a:extLst>
                    <a:ext uri="{FF2B5EF4-FFF2-40B4-BE49-F238E27FC236}">
                      <a16:creationId xmlns:a16="http://schemas.microsoft.com/office/drawing/2014/main" id="{525BFEAD-B84A-8B41-91F4-7F17EBC0B7A7}"/>
                    </a:ext>
                  </a:extLst>
                </p:cNvPr>
                <p:cNvCxnSpPr>
                  <a:cxnSpLocks/>
                  <a:stCxn id="96" idx="0"/>
                  <a:endCxn id="114" idx="2"/>
                </p:cNvCxnSpPr>
                <p:nvPr/>
              </p:nvCxnSpPr>
              <p:spPr>
                <a:xfrm flipV="1">
                  <a:off x="3774396" y="2575837"/>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E9FBF2F-BE83-A34C-B0A5-714D325AE090}"/>
                    </a:ext>
                  </a:extLst>
                </p:cNvPr>
                <p:cNvCxnSpPr>
                  <a:cxnSpLocks/>
                  <a:stCxn id="114" idx="0"/>
                  <a:endCxn id="103" idx="4"/>
                </p:cNvCxnSpPr>
                <p:nvPr/>
              </p:nvCxnSpPr>
              <p:spPr>
                <a:xfrm flipH="1" flipV="1">
                  <a:off x="3774395" y="1844798"/>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4DD4C7B-8C4F-FC4B-9501-02DED2E7C82B}"/>
                    </a:ext>
                  </a:extLst>
                </p:cNvPr>
                <p:cNvCxnSpPr>
                  <a:cxnSpLocks/>
                  <a:stCxn id="103" idx="4"/>
                  <a:endCxn id="118" idx="0"/>
                </p:cNvCxnSpPr>
                <p:nvPr/>
              </p:nvCxnSpPr>
              <p:spPr>
                <a:xfrm>
                  <a:off x="3774395" y="1844798"/>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1B118B8-ACC3-7F4D-BF0A-AE840B8FA490}"/>
                    </a:ext>
                  </a:extLst>
                </p:cNvPr>
                <p:cNvCxnSpPr>
                  <a:cxnSpLocks/>
                  <a:stCxn id="104" idx="0"/>
                  <a:endCxn id="118" idx="2"/>
                </p:cNvCxnSpPr>
                <p:nvPr/>
              </p:nvCxnSpPr>
              <p:spPr>
                <a:xfrm flipV="1">
                  <a:off x="5592314" y="2574038"/>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07F6DC3-5D2C-7B40-B76B-781939A3A4E7}"/>
                    </a:ext>
                  </a:extLst>
                </p:cNvPr>
                <p:cNvCxnSpPr>
                  <a:cxnSpLocks/>
                  <a:stCxn id="118" idx="0"/>
                  <a:endCxn id="102" idx="4"/>
                </p:cNvCxnSpPr>
                <p:nvPr/>
              </p:nvCxnSpPr>
              <p:spPr>
                <a:xfrm flipH="1" flipV="1">
                  <a:off x="5591289" y="2141573"/>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492F8AF4-F646-6745-9A5D-FCB8170BB2F8}"/>
                        </a:ext>
                      </a:extLst>
                    </p:cNvPr>
                    <p:cNvSpPr txBox="1"/>
                    <p:nvPr/>
                  </p:nvSpPr>
                  <p:spPr>
                    <a:xfrm>
                      <a:off x="4511289" y="1745573"/>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b="0" i="1" smtClean="0">
                                    <a:latin typeface="Cambria Math" panose="02040503050406030204" pitchFamily="18" charset="0"/>
                                  </a:rPr>
                                  <m:t>0</m:t>
                                </m:r>
                              </m:sub>
                            </m:sSub>
                          </m:oMath>
                        </m:oMathPara>
                      </a14:m>
                      <a:endParaRPr lang="en-GB" dirty="0"/>
                    </a:p>
                  </p:txBody>
                </p:sp>
              </mc:Choice>
              <mc:Fallback xmlns="">
                <p:sp>
                  <p:nvSpPr>
                    <p:cNvPr id="14" name="TextBox 13">
                      <a:extLst>
                        <a:ext uri="{FF2B5EF4-FFF2-40B4-BE49-F238E27FC236}">
                          <a16:creationId xmlns:a16="http://schemas.microsoft.com/office/drawing/2014/main" id="{1464CF54-8F5B-2549-A33D-1C2881943112}"/>
                        </a:ext>
                      </a:extLst>
                    </p:cNvPr>
                    <p:cNvSpPr txBox="1">
                      <a:spLocks noRot="1" noChangeAspect="1" noMove="1" noResize="1" noEditPoints="1" noAdjustHandles="1" noChangeArrowheads="1" noChangeShapeType="1" noTextEdit="1"/>
                    </p:cNvSpPr>
                    <p:nvPr/>
                  </p:nvSpPr>
                  <p:spPr>
                    <a:xfrm>
                      <a:off x="4511289" y="1745573"/>
                      <a:ext cx="2160000" cy="396000"/>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8D16AC2F-FA43-EB4B-AACA-30582CDBFB86}"/>
                        </a:ext>
                      </a:extLst>
                    </p:cNvPr>
                    <p:cNvSpPr txBox="1"/>
                    <p:nvPr/>
                  </p:nvSpPr>
                  <p:spPr>
                    <a:xfrm>
                      <a:off x="3220515" y="1448798"/>
                      <a:ext cx="1107760" cy="396000"/>
                    </a:xfrm>
                    <a:prstGeom prst="ellipse">
                      <a:avLst/>
                    </a:prstGeom>
                    <a:solidFill>
                      <a:schemeClr val="bg2"/>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1" i="1" smtClean="0">
                                    <a:latin typeface="Cambria Math" panose="02040503050406030204" pitchFamily="18" charset="0"/>
                                  </a:rPr>
                                </m:ctrlPr>
                              </m:sSubPr>
                              <m:e>
                                <m:r>
                                  <a:rPr lang="de-DE" b="1" i="1">
                                    <a:latin typeface="Cambria Math" panose="02040503050406030204" pitchFamily="18" charset="0"/>
                                  </a:rPr>
                                  <m:t>𝑬𝒑𝒊𝒅</m:t>
                                </m:r>
                              </m:e>
                              <m:sub>
                                <m:r>
                                  <a:rPr lang="de-DE" b="1" i="1" smtClean="0">
                                    <a:latin typeface="Cambria Math" panose="02040503050406030204" pitchFamily="18" charset="0"/>
                                  </a:rPr>
                                  <m:t>𝟎</m:t>
                                </m:r>
                              </m:sub>
                            </m:sSub>
                          </m:oMath>
                        </m:oMathPara>
                      </a14:m>
                      <a:endParaRPr lang="en-GB" b="1" dirty="0"/>
                    </a:p>
                  </p:txBody>
                </p:sp>
              </mc:Choice>
              <mc:Fallback xmlns="">
                <p:sp>
                  <p:nvSpPr>
                    <p:cNvPr id="103" name="TextBox 102">
                      <a:extLst>
                        <a:ext uri="{FF2B5EF4-FFF2-40B4-BE49-F238E27FC236}">
                          <a16:creationId xmlns:a16="http://schemas.microsoft.com/office/drawing/2014/main" id="{8D16AC2F-FA43-EB4B-AACA-30582CDBFB86}"/>
                        </a:ext>
                      </a:extLst>
                    </p:cNvPr>
                    <p:cNvSpPr txBox="1">
                      <a:spLocks noRot="1" noChangeAspect="1" noMove="1" noResize="1" noEditPoints="1" noAdjustHandles="1" noChangeArrowheads="1" noChangeShapeType="1" noTextEdit="1"/>
                    </p:cNvSpPr>
                    <p:nvPr/>
                  </p:nvSpPr>
                  <p:spPr>
                    <a:xfrm>
                      <a:off x="3220515" y="1448798"/>
                      <a:ext cx="1107760" cy="396000"/>
                    </a:xfrm>
                    <a:prstGeom prst="ellipse">
                      <a:avLst/>
                    </a:prstGeom>
                    <a:blipFill>
                      <a:blip r:embed="rId6"/>
                      <a:stretch>
                        <a:fillRect b="-294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B18E7E99-BBE4-C043-ABE5-BF6F280E3102}"/>
                        </a:ext>
                      </a:extLst>
                    </p:cNvPr>
                    <p:cNvSpPr txBox="1"/>
                    <p:nvPr/>
                  </p:nvSpPr>
                  <p:spPr>
                    <a:xfrm>
                      <a:off x="4774385" y="2810988"/>
                      <a:ext cx="1635858" cy="380587"/>
                    </a:xfrm>
                    <a:prstGeom prst="ellipse">
                      <a:avLst/>
                    </a:prstGeom>
                    <a:solidFill>
                      <a:schemeClr val="bg2"/>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1" i="1" smtClean="0">
                                    <a:latin typeface="Cambria Math" panose="02040503050406030204" pitchFamily="18" charset="0"/>
                                  </a:rPr>
                                </m:ctrlPr>
                              </m:sSubPr>
                              <m:e>
                                <m:r>
                                  <a:rPr lang="de-DE" b="1" i="1">
                                    <a:latin typeface="Cambria Math" panose="02040503050406030204" pitchFamily="18" charset="0"/>
                                  </a:rPr>
                                  <m:t>𝑺𝒊𝒄𝒌</m:t>
                                </m:r>
                                <m:d>
                                  <m:dPr>
                                    <m:ctrlPr>
                                      <a:rPr lang="de-DE" b="1" i="1">
                                        <a:latin typeface="Cambria Math" panose="02040503050406030204" pitchFamily="18" charset="0"/>
                                      </a:rPr>
                                    </m:ctrlPr>
                                  </m:dPr>
                                  <m:e>
                                    <m:r>
                                      <a:rPr lang="de-DE" b="1" i="1">
                                        <a:latin typeface="Cambria Math" panose="02040503050406030204" pitchFamily="18" charset="0"/>
                                      </a:rPr>
                                      <m:t>𝑿</m:t>
                                    </m:r>
                                  </m:e>
                                </m:d>
                              </m:e>
                              <m:sub>
                                <m:r>
                                  <a:rPr lang="de-DE" b="1" i="1" smtClean="0">
                                    <a:latin typeface="Cambria Math" panose="02040503050406030204" pitchFamily="18" charset="0"/>
                                  </a:rPr>
                                  <m:t>𝟎</m:t>
                                </m:r>
                              </m:sub>
                            </m:sSub>
                          </m:oMath>
                        </m:oMathPara>
                      </a14:m>
                      <a:endParaRPr lang="en-GB" b="1" baseline="-25000" dirty="0"/>
                    </a:p>
                  </p:txBody>
                </p:sp>
              </mc:Choice>
              <mc:Fallback xmlns="">
                <p:sp>
                  <p:nvSpPr>
                    <p:cNvPr id="104" name="TextBox 103">
                      <a:extLst>
                        <a:ext uri="{FF2B5EF4-FFF2-40B4-BE49-F238E27FC236}">
                          <a16:creationId xmlns:a16="http://schemas.microsoft.com/office/drawing/2014/main" id="{B18E7E99-BBE4-C043-ABE5-BF6F280E3102}"/>
                        </a:ext>
                      </a:extLst>
                    </p:cNvPr>
                    <p:cNvSpPr txBox="1">
                      <a:spLocks noRot="1" noChangeAspect="1" noMove="1" noResize="1" noEditPoints="1" noAdjustHandles="1" noChangeArrowheads="1" noChangeShapeType="1" noTextEdit="1"/>
                    </p:cNvSpPr>
                    <p:nvPr/>
                  </p:nvSpPr>
                  <p:spPr>
                    <a:xfrm>
                      <a:off x="4774385" y="2810988"/>
                      <a:ext cx="1635858" cy="380587"/>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105" name="Straight Connector 104">
                  <a:extLst>
                    <a:ext uri="{FF2B5EF4-FFF2-40B4-BE49-F238E27FC236}">
                      <a16:creationId xmlns:a16="http://schemas.microsoft.com/office/drawing/2014/main" id="{C8DB534D-D670-6D4B-9408-040627A4DCC3}"/>
                    </a:ext>
                  </a:extLst>
                </p:cNvPr>
                <p:cNvCxnSpPr>
                  <a:cxnSpLocks/>
                  <a:stCxn id="114" idx="2"/>
                  <a:endCxn id="104" idx="0"/>
                </p:cNvCxnSpPr>
                <p:nvPr/>
              </p:nvCxnSpPr>
              <p:spPr>
                <a:xfrm>
                  <a:off x="3775862" y="2575837"/>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CB09EC68-BDAA-9846-93A5-0393DCA2E8A8}"/>
                    </a:ext>
                  </a:extLst>
                </p:cNvPr>
                <p:cNvGrpSpPr/>
                <p:nvPr/>
              </p:nvGrpSpPr>
              <p:grpSpPr>
                <a:xfrm>
                  <a:off x="5481117" y="2316663"/>
                  <a:ext cx="558009" cy="304368"/>
                  <a:chOff x="5481117" y="2316663"/>
                  <a:chExt cx="558009" cy="304368"/>
                </a:xfrm>
              </p:grpSpPr>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40163A7D-73DE-854A-BA79-895364FE7482}"/>
                          </a:ext>
                        </a:extLst>
                      </p:cNvPr>
                      <p:cNvSpPr txBox="1"/>
                      <p:nvPr/>
                    </p:nvSpPr>
                    <p:spPr>
                      <a:xfrm>
                        <a:off x="5733850" y="2316663"/>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3</m:t>
                                  </m:r>
                                </m:sup>
                              </m:sSubSup>
                            </m:oMath>
                          </m:oMathPara>
                        </a14:m>
                        <a:endParaRPr lang="en-GB" dirty="0"/>
                      </a:p>
                    </p:txBody>
                  </p:sp>
                </mc:Choice>
                <mc:Fallback xmlns="">
                  <p:sp>
                    <p:nvSpPr>
                      <p:cNvPr id="28" name="TextBox 27">
                        <a:extLst>
                          <a:ext uri="{FF2B5EF4-FFF2-40B4-BE49-F238E27FC236}">
                            <a16:creationId xmlns:a16="http://schemas.microsoft.com/office/drawing/2014/main" id="{26E5B2CC-3528-5046-A42C-35D013F7F013}"/>
                          </a:ext>
                        </a:extLst>
                      </p:cNvPr>
                      <p:cNvSpPr txBox="1">
                        <a:spLocks noRot="1" noChangeAspect="1" noMove="1" noResize="1" noEditPoints="1" noAdjustHandles="1" noChangeArrowheads="1" noChangeShapeType="1" noTextEdit="1"/>
                      </p:cNvSpPr>
                      <p:nvPr/>
                    </p:nvSpPr>
                    <p:spPr>
                      <a:xfrm>
                        <a:off x="5733850" y="2316663"/>
                        <a:ext cx="305276" cy="283860"/>
                      </a:xfrm>
                      <a:prstGeom prst="rect">
                        <a:avLst/>
                      </a:prstGeom>
                      <a:blipFill>
                        <a:blip r:embed="rId8"/>
                        <a:stretch>
                          <a:fillRect l="-16000" r="-4000" b="-26087"/>
                        </a:stretch>
                      </a:blipFill>
                    </p:spPr>
                    <p:txBody>
                      <a:bodyPr/>
                      <a:lstStyle/>
                      <a:p>
                        <a:r>
                          <a:rPr lang="en-GB">
                            <a:noFill/>
                          </a:rPr>
                          <a:t> </a:t>
                        </a:r>
                      </a:p>
                    </p:txBody>
                  </p:sp>
                </mc:Fallback>
              </mc:AlternateContent>
              <p:sp>
                <p:nvSpPr>
                  <p:cNvPr id="117" name="Rectangle 116">
                    <a:extLst>
                      <a:ext uri="{FF2B5EF4-FFF2-40B4-BE49-F238E27FC236}">
                        <a16:creationId xmlns:a16="http://schemas.microsoft.com/office/drawing/2014/main" id="{F4A4DC3B-0635-E349-9EB0-8F1F3035B167}"/>
                      </a:ext>
                    </a:extLst>
                  </p:cNvPr>
                  <p:cNvSpPr/>
                  <p:nvPr/>
                </p:nvSpPr>
                <p:spPr>
                  <a:xfrm>
                    <a:off x="5481117" y="239123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8" name="Rectangle 117">
                    <a:extLst>
                      <a:ext uri="{FF2B5EF4-FFF2-40B4-BE49-F238E27FC236}">
                        <a16:creationId xmlns:a16="http://schemas.microsoft.com/office/drawing/2014/main" id="{EE156E44-30EF-DC4B-817D-299FDE1C6A1C}"/>
                      </a:ext>
                    </a:extLst>
                  </p:cNvPr>
                  <p:cNvSpPr/>
                  <p:nvPr/>
                </p:nvSpPr>
                <p:spPr>
                  <a:xfrm>
                    <a:off x="5520314" y="243003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9" name="Rectangle 118">
                    <a:extLst>
                      <a:ext uri="{FF2B5EF4-FFF2-40B4-BE49-F238E27FC236}">
                        <a16:creationId xmlns:a16="http://schemas.microsoft.com/office/drawing/2014/main" id="{EB82A7AC-EB92-3541-85D8-3337161E5F88}"/>
                      </a:ext>
                    </a:extLst>
                  </p:cNvPr>
                  <p:cNvSpPr/>
                  <p:nvPr/>
                </p:nvSpPr>
                <p:spPr>
                  <a:xfrm>
                    <a:off x="5562951" y="247703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7" name="Group 106">
                  <a:extLst>
                    <a:ext uri="{FF2B5EF4-FFF2-40B4-BE49-F238E27FC236}">
                      <a16:creationId xmlns:a16="http://schemas.microsoft.com/office/drawing/2014/main" id="{AA751AAF-7740-EC4A-A650-FCA07C536E93}"/>
                    </a:ext>
                  </a:extLst>
                </p:cNvPr>
                <p:cNvGrpSpPr/>
                <p:nvPr/>
              </p:nvGrpSpPr>
              <p:grpSpPr>
                <a:xfrm>
                  <a:off x="3660955" y="2321376"/>
                  <a:ext cx="531271" cy="298747"/>
                  <a:chOff x="3660955" y="2321376"/>
                  <a:chExt cx="531271" cy="298747"/>
                </a:xfrm>
              </p:grpSpPr>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E4208982-15D5-3B49-88E5-4BB170355029}"/>
                          </a:ext>
                        </a:extLst>
                      </p:cNvPr>
                      <p:cNvSpPr txBox="1"/>
                      <p:nvPr/>
                    </p:nvSpPr>
                    <p:spPr>
                      <a:xfrm>
                        <a:off x="3886950" y="2321376"/>
                        <a:ext cx="305276"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2</m:t>
                                  </m:r>
                                </m:sup>
                              </m:sSubSup>
                            </m:oMath>
                          </m:oMathPara>
                        </a14:m>
                        <a:endParaRPr lang="en-GB" dirty="0"/>
                      </a:p>
                    </p:txBody>
                  </p:sp>
                </mc:Choice>
                <mc:Fallback xmlns="">
                  <p:sp>
                    <p:nvSpPr>
                      <p:cNvPr id="24" name="TextBox 23">
                        <a:extLst>
                          <a:ext uri="{FF2B5EF4-FFF2-40B4-BE49-F238E27FC236}">
                            <a16:creationId xmlns:a16="http://schemas.microsoft.com/office/drawing/2014/main" id="{BAB9A1D4-CA85-8A4D-B76A-D2B2D902E97F}"/>
                          </a:ext>
                        </a:extLst>
                      </p:cNvPr>
                      <p:cNvSpPr txBox="1">
                        <a:spLocks noRot="1" noChangeAspect="1" noMove="1" noResize="1" noEditPoints="1" noAdjustHandles="1" noChangeArrowheads="1" noChangeShapeType="1" noTextEdit="1"/>
                      </p:cNvSpPr>
                      <p:nvPr/>
                    </p:nvSpPr>
                    <p:spPr>
                      <a:xfrm>
                        <a:off x="3886950" y="2321376"/>
                        <a:ext cx="305276" cy="282450"/>
                      </a:xfrm>
                      <a:prstGeom prst="rect">
                        <a:avLst/>
                      </a:prstGeom>
                      <a:blipFill>
                        <a:blip r:embed="rId9"/>
                        <a:stretch>
                          <a:fillRect l="-16000" r="-4000" b="-21739"/>
                        </a:stretch>
                      </a:blipFill>
                    </p:spPr>
                    <p:txBody>
                      <a:bodyPr/>
                      <a:lstStyle/>
                      <a:p>
                        <a:r>
                          <a:rPr lang="en-GB">
                            <a:noFill/>
                          </a:rPr>
                          <a:t> </a:t>
                        </a:r>
                      </a:p>
                    </p:txBody>
                  </p:sp>
                </mc:Fallback>
              </mc:AlternateContent>
              <p:sp>
                <p:nvSpPr>
                  <p:cNvPr id="113" name="Rectangle 112">
                    <a:extLst>
                      <a:ext uri="{FF2B5EF4-FFF2-40B4-BE49-F238E27FC236}">
                        <a16:creationId xmlns:a16="http://schemas.microsoft.com/office/drawing/2014/main" id="{74410D3A-6934-504E-95C3-F134E7C2D32A}"/>
                      </a:ext>
                    </a:extLst>
                  </p:cNvPr>
                  <p:cNvSpPr/>
                  <p:nvPr/>
                </p:nvSpPr>
                <p:spPr>
                  <a:xfrm>
                    <a:off x="3660955" y="2385922"/>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7763606D-397A-2F49-8432-67D49A208A61}"/>
                      </a:ext>
                    </a:extLst>
                  </p:cNvPr>
                  <p:cNvSpPr/>
                  <p:nvPr/>
                </p:nvSpPr>
                <p:spPr>
                  <a:xfrm>
                    <a:off x="3702062" y="2428237"/>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F7AED00F-0120-4740-B9FE-12C8892D6B86}"/>
                      </a:ext>
                    </a:extLst>
                  </p:cNvPr>
                  <p:cNvSpPr/>
                  <p:nvPr/>
                </p:nvSpPr>
                <p:spPr>
                  <a:xfrm>
                    <a:off x="3736941" y="247252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08" name="Straight Connector 107">
                  <a:extLst>
                    <a:ext uri="{FF2B5EF4-FFF2-40B4-BE49-F238E27FC236}">
                      <a16:creationId xmlns:a16="http://schemas.microsoft.com/office/drawing/2014/main" id="{E82E07D5-4DB3-9F45-8A6D-152597ED5866}"/>
                    </a:ext>
                  </a:extLst>
                </p:cNvPr>
                <p:cNvCxnSpPr>
                  <a:cxnSpLocks/>
                  <a:stCxn id="103" idx="2"/>
                  <a:endCxn id="111" idx="3"/>
                </p:cNvCxnSpPr>
                <p:nvPr/>
              </p:nvCxnSpPr>
              <p:spPr>
                <a:xfrm flipH="1">
                  <a:off x="2897196" y="1646798"/>
                  <a:ext cx="323319" cy="13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455FE7AE-31B9-A048-9205-61C69E74C2CC}"/>
                    </a:ext>
                  </a:extLst>
                </p:cNvPr>
                <p:cNvGrpSpPr/>
                <p:nvPr/>
              </p:nvGrpSpPr>
              <p:grpSpPr>
                <a:xfrm>
                  <a:off x="2426602" y="1478758"/>
                  <a:ext cx="470594" cy="283860"/>
                  <a:chOff x="2426602" y="1478758"/>
                  <a:chExt cx="470594" cy="283860"/>
                </a:xfrm>
              </p:grpSpPr>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0887D3B9-F23F-304E-B928-FBB32B3C4994}"/>
                          </a:ext>
                        </a:extLst>
                      </p:cNvPr>
                      <p:cNvSpPr txBox="1"/>
                      <p:nvPr/>
                    </p:nvSpPr>
                    <p:spPr>
                      <a:xfrm>
                        <a:off x="2426602" y="1478758"/>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1</m:t>
                                  </m:r>
                                </m:sup>
                              </m:sSubSup>
                            </m:oMath>
                          </m:oMathPara>
                        </a14:m>
                        <a:endParaRPr lang="en-GB" dirty="0"/>
                      </a:p>
                    </p:txBody>
                  </p:sp>
                </mc:Choice>
                <mc:Fallback xmlns="">
                  <p:sp>
                    <p:nvSpPr>
                      <p:cNvPr id="22" name="TextBox 21">
                        <a:extLst>
                          <a:ext uri="{FF2B5EF4-FFF2-40B4-BE49-F238E27FC236}">
                            <a16:creationId xmlns:a16="http://schemas.microsoft.com/office/drawing/2014/main" id="{403C3351-911D-6C4B-906E-49678421A23E}"/>
                          </a:ext>
                        </a:extLst>
                      </p:cNvPr>
                      <p:cNvSpPr txBox="1">
                        <a:spLocks noRot="1" noChangeAspect="1" noMove="1" noResize="1" noEditPoints="1" noAdjustHandles="1" noChangeArrowheads="1" noChangeShapeType="1" noTextEdit="1"/>
                      </p:cNvSpPr>
                      <p:nvPr/>
                    </p:nvSpPr>
                    <p:spPr>
                      <a:xfrm>
                        <a:off x="2426602" y="1478758"/>
                        <a:ext cx="305276" cy="283860"/>
                      </a:xfrm>
                      <a:prstGeom prst="rect">
                        <a:avLst/>
                      </a:prstGeom>
                      <a:blipFill>
                        <a:blip r:embed="rId10"/>
                        <a:stretch>
                          <a:fillRect l="-12000" r="-4000" b="-21739"/>
                        </a:stretch>
                      </a:blipFill>
                    </p:spPr>
                    <p:txBody>
                      <a:bodyPr/>
                      <a:lstStyle/>
                      <a:p>
                        <a:r>
                          <a:rPr lang="en-GB">
                            <a:noFill/>
                          </a:rPr>
                          <a:t> </a:t>
                        </a:r>
                      </a:p>
                    </p:txBody>
                  </p:sp>
                </mc:Fallback>
              </mc:AlternateContent>
              <p:sp>
                <p:nvSpPr>
                  <p:cNvPr id="111" name="Rectangle 110">
                    <a:extLst>
                      <a:ext uri="{FF2B5EF4-FFF2-40B4-BE49-F238E27FC236}">
                        <a16:creationId xmlns:a16="http://schemas.microsoft.com/office/drawing/2014/main" id="{63A75B02-757F-9240-83E5-8154C7C76581}"/>
                      </a:ext>
                    </a:extLst>
                  </p:cNvPr>
                  <p:cNvSpPr/>
                  <p:nvPr/>
                </p:nvSpPr>
                <p:spPr>
                  <a:xfrm>
                    <a:off x="2753196" y="1576172"/>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cxnSp>
          <p:nvCxnSpPr>
            <p:cNvPr id="120" name="Straight Connector 119">
              <a:extLst>
                <a:ext uri="{FF2B5EF4-FFF2-40B4-BE49-F238E27FC236}">
                  <a16:creationId xmlns:a16="http://schemas.microsoft.com/office/drawing/2014/main" id="{13919D37-FD37-E047-8267-5E1B1C141A49}"/>
                </a:ext>
              </a:extLst>
            </p:cNvPr>
            <p:cNvCxnSpPr>
              <a:cxnSpLocks/>
              <a:endCxn id="124" idx="1"/>
            </p:cNvCxnSpPr>
            <p:nvPr/>
          </p:nvCxnSpPr>
          <p:spPr>
            <a:xfrm>
              <a:off x="2350662" y="2416562"/>
              <a:ext cx="268588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07A93452-FFB8-8C42-9E17-49AF7DEE6281}"/>
                </a:ext>
              </a:extLst>
            </p:cNvPr>
            <p:cNvCxnSpPr>
              <a:cxnSpLocks/>
              <a:endCxn id="124" idx="2"/>
            </p:cNvCxnSpPr>
            <p:nvPr/>
          </p:nvCxnSpPr>
          <p:spPr>
            <a:xfrm flipV="1">
              <a:off x="4432630" y="2490031"/>
              <a:ext cx="675915" cy="1281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DB4D066C-1DF5-8548-97FD-14B1A13E06DD}"/>
                    </a:ext>
                  </a:extLst>
                </p:cNvPr>
                <p:cNvSpPr txBox="1"/>
                <p:nvPr/>
              </p:nvSpPr>
              <p:spPr>
                <a:xfrm>
                  <a:off x="4987127" y="1997032"/>
                  <a:ext cx="293414" cy="2825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lumMod val="50000"/>
                                    <a:lumOff val="50000"/>
                                  </a:schemeClr>
                                </a:solidFill>
                                <a:latin typeface="Cambria Math" panose="02040503050406030204" pitchFamily="18" charset="0"/>
                              </a:rPr>
                            </m:ctrlPr>
                          </m:sSubSupPr>
                          <m:e>
                            <m:r>
                              <a:rPr lang="de-DE" b="0" i="1" smtClean="0">
                                <a:solidFill>
                                  <a:schemeClr val="tx1">
                                    <a:lumMod val="50000"/>
                                    <a:lumOff val="50000"/>
                                  </a:schemeClr>
                                </a:solidFill>
                                <a:latin typeface="Cambria Math" panose="02040503050406030204" pitchFamily="18" charset="0"/>
                              </a:rPr>
                              <m:t>𝑔</m:t>
                            </m:r>
                          </m:e>
                          <m:sub>
                            <m:r>
                              <a:rPr lang="de-DE" b="0" i="1" smtClean="0">
                                <a:solidFill>
                                  <a:schemeClr val="tx1">
                                    <a:lumMod val="50000"/>
                                    <a:lumOff val="50000"/>
                                  </a:schemeClr>
                                </a:solidFill>
                                <a:latin typeface="Cambria Math" panose="02040503050406030204" pitchFamily="18" charset="0"/>
                              </a:rPr>
                              <m:t>0</m:t>
                            </m:r>
                          </m:sub>
                          <m:sup>
                            <m:r>
                              <a:rPr lang="de-DE" b="0" i="1" smtClean="0">
                                <a:solidFill>
                                  <a:schemeClr val="tx1">
                                    <a:lumMod val="50000"/>
                                    <a:lumOff val="50000"/>
                                  </a:schemeClr>
                                </a:solidFill>
                                <a:latin typeface="Cambria Math" panose="02040503050406030204" pitchFamily="18" charset="0"/>
                              </a:rPr>
                              <m:t>𝐼</m:t>
                            </m:r>
                          </m:sup>
                        </m:sSubSup>
                      </m:oMath>
                    </m:oMathPara>
                  </a14:m>
                  <a:endParaRPr lang="en-GB" dirty="0">
                    <a:solidFill>
                      <a:schemeClr val="tx1">
                        <a:lumMod val="50000"/>
                        <a:lumOff val="50000"/>
                      </a:schemeClr>
                    </a:solidFill>
                  </a:endParaRPr>
                </a:p>
              </p:txBody>
            </p:sp>
          </mc:Choice>
          <mc:Fallback xmlns="">
            <p:sp>
              <p:nvSpPr>
                <p:cNvPr id="122" name="TextBox 121">
                  <a:extLst>
                    <a:ext uri="{FF2B5EF4-FFF2-40B4-BE49-F238E27FC236}">
                      <a16:creationId xmlns:a16="http://schemas.microsoft.com/office/drawing/2014/main" id="{DB4D066C-1DF5-8548-97FD-14B1A13E06DD}"/>
                    </a:ext>
                  </a:extLst>
                </p:cNvPr>
                <p:cNvSpPr txBox="1">
                  <a:spLocks noRot="1" noChangeAspect="1" noMove="1" noResize="1" noEditPoints="1" noAdjustHandles="1" noChangeArrowheads="1" noChangeShapeType="1" noTextEdit="1"/>
                </p:cNvSpPr>
                <p:nvPr/>
              </p:nvSpPr>
              <p:spPr>
                <a:xfrm>
                  <a:off x="4987127" y="1997032"/>
                  <a:ext cx="293414" cy="282578"/>
                </a:xfrm>
                <a:prstGeom prst="rect">
                  <a:avLst/>
                </a:prstGeom>
                <a:blipFill>
                  <a:blip r:embed="rId11"/>
                  <a:stretch>
                    <a:fillRect l="-21739" r="-4348" b="-16667"/>
                  </a:stretch>
                </a:blipFill>
              </p:spPr>
              <p:txBody>
                <a:bodyPr/>
                <a:lstStyle/>
                <a:p>
                  <a:r>
                    <a:rPr lang="en-GB">
                      <a:noFill/>
                    </a:rPr>
                    <a:t> </a:t>
                  </a:r>
                </a:p>
              </p:txBody>
            </p:sp>
          </mc:Fallback>
        </mc:AlternateContent>
        <p:sp>
          <p:nvSpPr>
            <p:cNvPr id="123" name="Rectangle 122">
              <a:extLst>
                <a:ext uri="{FF2B5EF4-FFF2-40B4-BE49-F238E27FC236}">
                  <a16:creationId xmlns:a16="http://schemas.microsoft.com/office/drawing/2014/main" id="{E62F1F9F-3B3C-274D-B38B-A15B26B5B6CF}"/>
                </a:ext>
              </a:extLst>
            </p:cNvPr>
            <p:cNvSpPr/>
            <p:nvPr/>
          </p:nvSpPr>
          <p:spPr>
            <a:xfrm>
              <a:off x="4994644" y="2310643"/>
              <a:ext cx="144000" cy="144000"/>
            </a:xfrm>
            <a:prstGeom prst="rect">
              <a:avLst/>
            </a:prstGeom>
            <a:solidFill>
              <a:schemeClr val="accent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66F1CE9D-DFC8-7E4F-B491-BF834854374C}"/>
                </a:ext>
              </a:extLst>
            </p:cNvPr>
            <p:cNvSpPr/>
            <p:nvPr/>
          </p:nvSpPr>
          <p:spPr>
            <a:xfrm>
              <a:off x="5036545" y="2346031"/>
              <a:ext cx="144000" cy="144000"/>
            </a:xfrm>
            <a:prstGeom prst="rect">
              <a:avLst/>
            </a:prstGeom>
            <a:solidFill>
              <a:schemeClr val="accent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Rectangle 124">
              <a:extLst>
                <a:ext uri="{FF2B5EF4-FFF2-40B4-BE49-F238E27FC236}">
                  <a16:creationId xmlns:a16="http://schemas.microsoft.com/office/drawing/2014/main" id="{49703072-8479-2D4C-BA82-BC4FBBF05207}"/>
                </a:ext>
              </a:extLst>
            </p:cNvPr>
            <p:cNvSpPr/>
            <p:nvPr/>
          </p:nvSpPr>
          <p:spPr>
            <a:xfrm>
              <a:off x="5071594" y="2382643"/>
              <a:ext cx="144000" cy="144000"/>
            </a:xfrm>
            <a:prstGeom prst="rect">
              <a:avLst/>
            </a:prstGeom>
            <a:solidFill>
              <a:schemeClr val="accent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8EFE59DF-E2AD-0243-BF31-EA4B4C92CC7E}"/>
                  </a:ext>
                </a:extLst>
              </p:cNvPr>
              <p:cNvSpPr/>
              <p:nvPr/>
            </p:nvSpPr>
            <p:spPr>
              <a:xfrm>
                <a:off x="7154693" y="2473459"/>
                <a:ext cx="478080" cy="3749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accent3"/>
                              </a:solidFill>
                              <a:latin typeface="Cambria Math" panose="02040503050406030204" pitchFamily="18" charset="0"/>
                            </a:rPr>
                          </m:ctrlPr>
                        </m:sSubSupPr>
                        <m:e>
                          <m:r>
                            <a:rPr lang="de-DE" i="1">
                              <a:solidFill>
                                <a:schemeClr val="accent3"/>
                              </a:solidFill>
                              <a:latin typeface="Cambria Math" panose="02040503050406030204" pitchFamily="18" charset="0"/>
                            </a:rPr>
                            <m:t>𝑔</m:t>
                          </m:r>
                        </m:e>
                        <m:sub>
                          <m:r>
                            <a:rPr lang="de-DE" b="0" i="1" smtClean="0">
                              <a:solidFill>
                                <a:schemeClr val="accent3"/>
                              </a:solidFill>
                              <a:latin typeface="Cambria Math" panose="02040503050406030204" pitchFamily="18" charset="0"/>
                            </a:rPr>
                            <m:t>0</m:t>
                          </m:r>
                        </m:sub>
                        <m:sup>
                          <m:r>
                            <a:rPr lang="de-DE" i="1">
                              <a:solidFill>
                                <a:schemeClr val="accent3"/>
                              </a:solidFill>
                              <a:latin typeface="Cambria Math" panose="02040503050406030204" pitchFamily="18" charset="0"/>
                            </a:rPr>
                            <m:t>𝐼</m:t>
                          </m:r>
                        </m:sup>
                      </m:sSubSup>
                    </m:oMath>
                  </m:oMathPara>
                </a14:m>
                <a:endParaRPr lang="en-GB" dirty="0">
                  <a:solidFill>
                    <a:schemeClr val="accent3"/>
                  </a:solidFill>
                </a:endParaRPr>
              </a:p>
            </p:txBody>
          </p:sp>
        </mc:Choice>
        <mc:Fallback xmlns="">
          <p:sp>
            <p:nvSpPr>
              <p:cNvPr id="12" name="Rectangle 11">
                <a:extLst>
                  <a:ext uri="{FF2B5EF4-FFF2-40B4-BE49-F238E27FC236}">
                    <a16:creationId xmlns:a16="http://schemas.microsoft.com/office/drawing/2014/main" id="{8EFE59DF-E2AD-0243-BF31-EA4B4C92CC7E}"/>
                  </a:ext>
                </a:extLst>
              </p:cNvPr>
              <p:cNvSpPr>
                <a:spLocks noRot="1" noChangeAspect="1" noMove="1" noResize="1" noEditPoints="1" noAdjustHandles="1" noChangeArrowheads="1" noChangeShapeType="1" noTextEdit="1"/>
              </p:cNvSpPr>
              <p:nvPr/>
            </p:nvSpPr>
            <p:spPr>
              <a:xfrm>
                <a:off x="7154693" y="2473459"/>
                <a:ext cx="478080" cy="374911"/>
              </a:xfrm>
              <a:prstGeom prst="rect">
                <a:avLst/>
              </a:prstGeom>
              <a:blipFill>
                <a:blip r:embed="rId17"/>
                <a:stretch>
                  <a:fillRect b="-6667"/>
                </a:stretch>
              </a:blipFill>
            </p:spPr>
            <p:txBody>
              <a:bodyPr/>
              <a:lstStyle/>
              <a:p>
                <a:r>
                  <a:rPr lang="en-GB">
                    <a:noFill/>
                  </a:rPr>
                  <a:t> </a:t>
                </a:r>
              </a:p>
            </p:txBody>
          </p:sp>
        </mc:Fallback>
      </mc:AlternateContent>
      <p:sp>
        <p:nvSpPr>
          <p:cNvPr id="13" name="TextBox 12">
            <a:extLst>
              <a:ext uri="{FF2B5EF4-FFF2-40B4-BE49-F238E27FC236}">
                <a16:creationId xmlns:a16="http://schemas.microsoft.com/office/drawing/2014/main" id="{32701976-16EC-2F42-8F97-ED654569C554}"/>
              </a:ext>
            </a:extLst>
          </p:cNvPr>
          <p:cNvSpPr txBox="1"/>
          <p:nvPr/>
        </p:nvSpPr>
        <p:spPr>
          <a:xfrm>
            <a:off x="7939472" y="2473459"/>
            <a:ext cx="943592" cy="369332"/>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GB" dirty="0"/>
              <a:t>Remove</a:t>
            </a:r>
          </a:p>
        </p:txBody>
      </p:sp>
      <p:cxnSp>
        <p:nvCxnSpPr>
          <p:cNvPr id="15" name="Straight Arrow Connector 14">
            <a:extLst>
              <a:ext uri="{FF2B5EF4-FFF2-40B4-BE49-F238E27FC236}">
                <a16:creationId xmlns:a16="http://schemas.microsoft.com/office/drawing/2014/main" id="{B9249600-ACAF-5B47-9F6C-445C6F835A59}"/>
              </a:ext>
            </a:extLst>
          </p:cNvPr>
          <p:cNvCxnSpPr>
            <a:cxnSpLocks/>
            <a:stCxn id="13" idx="1"/>
            <a:endCxn id="12" idx="3"/>
          </p:cNvCxnSpPr>
          <p:nvPr/>
        </p:nvCxnSpPr>
        <p:spPr>
          <a:xfrm flipH="1">
            <a:off x="7632773" y="2658125"/>
            <a:ext cx="306699" cy="2790"/>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B066692F-FCAE-CD49-960E-DAF3FBF3A567}"/>
              </a:ext>
            </a:extLst>
          </p:cNvPr>
          <p:cNvGrpSpPr/>
          <p:nvPr/>
        </p:nvGrpSpPr>
        <p:grpSpPr>
          <a:xfrm>
            <a:off x="6190359" y="1770618"/>
            <a:ext cx="1708397" cy="2318846"/>
            <a:chOff x="6190359" y="1770618"/>
            <a:chExt cx="1708397" cy="2318846"/>
          </a:xfrm>
        </p:grpSpPr>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9F3F2E38-0F42-104A-8BA5-2F71EB29C3EA}"/>
                    </a:ext>
                  </a:extLst>
                </p:cNvPr>
                <p:cNvSpPr txBox="1"/>
                <p:nvPr/>
              </p:nvSpPr>
              <p:spPr>
                <a:xfrm>
                  <a:off x="6344618" y="2525474"/>
                  <a:ext cx="639278"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1</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2</m:t>
                            </m:r>
                          </m:sup>
                        </m:sSubSup>
                      </m:oMath>
                    </m:oMathPara>
                  </a14:m>
                  <a:endParaRPr lang="en-GB" dirty="0"/>
                </a:p>
              </p:txBody>
            </p:sp>
          </mc:Choice>
          <mc:Fallback xmlns="">
            <p:sp>
              <p:nvSpPr>
                <p:cNvPr id="127" name="TextBox 126">
                  <a:extLst>
                    <a:ext uri="{FF2B5EF4-FFF2-40B4-BE49-F238E27FC236}">
                      <a16:creationId xmlns:a16="http://schemas.microsoft.com/office/drawing/2014/main" id="{9F3F2E38-0F42-104A-8BA5-2F71EB29C3EA}"/>
                    </a:ext>
                  </a:extLst>
                </p:cNvPr>
                <p:cNvSpPr txBox="1">
                  <a:spLocks noRot="1" noChangeAspect="1" noMove="1" noResize="1" noEditPoints="1" noAdjustHandles="1" noChangeArrowheads="1" noChangeShapeType="1" noTextEdit="1"/>
                </p:cNvSpPr>
                <p:nvPr/>
              </p:nvSpPr>
              <p:spPr>
                <a:xfrm>
                  <a:off x="6344618" y="2525474"/>
                  <a:ext cx="639278" cy="282450"/>
                </a:xfrm>
                <a:prstGeom prst="rect">
                  <a:avLst/>
                </a:prstGeom>
                <a:blipFill>
                  <a:blip r:embed="rId18"/>
                  <a:stretch>
                    <a:fillRect l="-9804" r="-1961"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D60A0CA3-0CCF-EF43-A9AB-24DA11C0BECC}"/>
                    </a:ext>
                  </a:extLst>
                </p:cNvPr>
                <p:cNvSpPr txBox="1"/>
                <p:nvPr/>
              </p:nvSpPr>
              <p:spPr>
                <a:xfrm>
                  <a:off x="6511619" y="3805604"/>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3</m:t>
                            </m:r>
                          </m:sup>
                        </m:sSubSup>
                      </m:oMath>
                    </m:oMathPara>
                  </a14:m>
                  <a:endParaRPr lang="en-GB" dirty="0"/>
                </a:p>
              </p:txBody>
            </p:sp>
          </mc:Choice>
          <mc:Fallback xmlns="">
            <p:sp>
              <p:nvSpPr>
                <p:cNvPr id="128" name="TextBox 127">
                  <a:extLst>
                    <a:ext uri="{FF2B5EF4-FFF2-40B4-BE49-F238E27FC236}">
                      <a16:creationId xmlns:a16="http://schemas.microsoft.com/office/drawing/2014/main" id="{D60A0CA3-0CCF-EF43-A9AB-24DA11C0BECC}"/>
                    </a:ext>
                  </a:extLst>
                </p:cNvPr>
                <p:cNvSpPr txBox="1">
                  <a:spLocks noRot="1" noChangeAspect="1" noMove="1" noResize="1" noEditPoints="1" noAdjustHandles="1" noChangeArrowheads="1" noChangeShapeType="1" noTextEdit="1"/>
                </p:cNvSpPr>
                <p:nvPr/>
              </p:nvSpPr>
              <p:spPr>
                <a:xfrm>
                  <a:off x="6511619" y="3805604"/>
                  <a:ext cx="305276" cy="283860"/>
                </a:xfrm>
                <a:prstGeom prst="rect">
                  <a:avLst/>
                </a:prstGeom>
                <a:blipFill>
                  <a:blip r:embed="rId19"/>
                  <a:stretch>
                    <a:fillRect l="-16000" r="-4000" b="-272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ABF37B1F-5469-C047-8971-B3228E639DEE}"/>
                    </a:ext>
                  </a:extLst>
                </p:cNvPr>
                <p:cNvSpPr txBox="1"/>
                <p:nvPr/>
              </p:nvSpPr>
              <p:spPr>
                <a:xfrm>
                  <a:off x="6190360" y="1770618"/>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accent3"/>
                            </a:solidFill>
                            <a:latin typeface="Cambria Math" panose="02040503050406030204" pitchFamily="18" charset="0"/>
                          </a:rPr>
                          <m:t>𝐸𝑝𝑖</m:t>
                        </m:r>
                        <m:sSub>
                          <m:sSubPr>
                            <m:ctrlPr>
                              <a:rPr lang="de-DE" b="0" i="1" dirty="0" smtClean="0">
                                <a:solidFill>
                                  <a:schemeClr val="accent3"/>
                                </a:solidFill>
                                <a:latin typeface="Cambria Math" panose="02040503050406030204" pitchFamily="18" charset="0"/>
                              </a:rPr>
                            </m:ctrlPr>
                          </m:sSubPr>
                          <m:e>
                            <m:r>
                              <a:rPr lang="en-GB" i="1" dirty="0" smtClean="0">
                                <a:solidFill>
                                  <a:schemeClr val="accent3"/>
                                </a:solidFill>
                                <a:latin typeface="Cambria Math" panose="02040503050406030204" pitchFamily="18" charset="0"/>
                              </a:rPr>
                              <m:t>𝑑</m:t>
                            </m:r>
                          </m:e>
                          <m:sub>
                            <m:r>
                              <a:rPr lang="de-DE" b="0" i="1" dirty="0" smtClean="0">
                                <a:solidFill>
                                  <a:schemeClr val="accent3"/>
                                </a:solidFill>
                                <a:latin typeface="Cambria Math" panose="02040503050406030204" pitchFamily="18" charset="0"/>
                              </a:rPr>
                              <m:t>0</m:t>
                            </m:r>
                          </m:sub>
                        </m:sSub>
                        <m:r>
                          <a:rPr lang="en-GB" i="1" dirty="0">
                            <a:solidFill>
                              <a:schemeClr val="accent3"/>
                            </a:solidFill>
                            <a:latin typeface="Cambria Math" panose="02040503050406030204" pitchFamily="18" charset="0"/>
                          </a:rPr>
                          <m:t> </m:t>
                        </m:r>
                        <m:r>
                          <a:rPr lang="en-GB" i="1" dirty="0" err="1">
                            <a:solidFill>
                              <a:schemeClr val="accent3"/>
                            </a:solidFill>
                            <a:latin typeface="Cambria Math" panose="02040503050406030204" pitchFamily="18" charset="0"/>
                          </a:rPr>
                          <m:t>𝑆𝑖𝑐𝑘</m:t>
                        </m:r>
                        <m:sSub>
                          <m:sSubPr>
                            <m:ctrlPr>
                              <a:rPr lang="de-DE" b="0" i="1" dirty="0" smtClean="0">
                                <a:solidFill>
                                  <a:schemeClr val="accent3"/>
                                </a:solidFill>
                                <a:latin typeface="Cambria Math" panose="02040503050406030204" pitchFamily="18" charset="0"/>
                              </a:rPr>
                            </m:ctrlPr>
                          </m:sSubPr>
                          <m:e>
                            <m:d>
                              <m:dPr>
                                <m:ctrlPr>
                                  <a:rPr lang="de-DE" b="0" i="1" dirty="0" smtClean="0">
                                    <a:solidFill>
                                      <a:schemeClr val="accent3"/>
                                    </a:solidFill>
                                    <a:latin typeface="Cambria Math" panose="02040503050406030204" pitchFamily="18" charset="0"/>
                                  </a:rPr>
                                </m:ctrlPr>
                              </m:dPr>
                              <m:e>
                                <m:r>
                                  <a:rPr lang="de-DE" b="0" i="1" dirty="0" smtClean="0">
                                    <a:solidFill>
                                      <a:schemeClr val="accent3"/>
                                    </a:solidFill>
                                    <a:latin typeface="Cambria Math" panose="02040503050406030204" pitchFamily="18" charset="0"/>
                                  </a:rPr>
                                  <m:t>𝑋</m:t>
                                </m:r>
                              </m:e>
                            </m:d>
                          </m:e>
                          <m:sub>
                            <m:r>
                              <a:rPr lang="de-DE" b="0" i="1" dirty="0" smtClean="0">
                                <a:solidFill>
                                  <a:schemeClr val="accent3"/>
                                </a:solidFill>
                                <a:latin typeface="Cambria Math" panose="02040503050406030204" pitchFamily="18" charset="0"/>
                              </a:rPr>
                              <m:t>0</m:t>
                            </m:r>
                          </m:sub>
                        </m:sSub>
                      </m:oMath>
                    </m:oMathPara>
                  </a14:m>
                  <a:endParaRPr lang="de-DE" i="1" dirty="0">
                    <a:solidFill>
                      <a:schemeClr val="accent1">
                        <a:lumMod val="40000"/>
                        <a:lumOff val="6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i="1" dirty="0" err="1">
                            <a:solidFill>
                              <a:schemeClr val="tx1"/>
                            </a:solidFill>
                            <a:latin typeface="Cambria Math" panose="02040503050406030204" pitchFamily="18" charset="0"/>
                          </a:rPr>
                          <m:t>𝑇𝑟𝑎𝑣𝑒𝑙</m:t>
                        </m:r>
                        <m:sSub>
                          <m:sSubPr>
                            <m:ctrlPr>
                              <a:rPr lang="de-DE" b="0" i="1" dirty="0" smtClean="0">
                                <a:solidFill>
                                  <a:schemeClr val="tx1"/>
                                </a:solidFill>
                                <a:latin typeface="Cambria Math" panose="02040503050406030204" pitchFamily="18" charset="0"/>
                              </a:rPr>
                            </m:ctrlPr>
                          </m:sSubPr>
                          <m:e>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0</m:t>
                            </m:r>
                          </m:sub>
                        </m:sSub>
                        <m:r>
                          <a:rPr lang="de-DE" b="0" i="1" dirty="0"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129" name="TextBox 128">
                  <a:extLst>
                    <a:ext uri="{FF2B5EF4-FFF2-40B4-BE49-F238E27FC236}">
                      <a16:creationId xmlns:a16="http://schemas.microsoft.com/office/drawing/2014/main" id="{ABF37B1F-5469-C047-8971-B3228E639DEE}"/>
                    </a:ext>
                  </a:extLst>
                </p:cNvPr>
                <p:cNvSpPr txBox="1">
                  <a:spLocks noRot="1" noChangeAspect="1" noMove="1" noResize="1" noEditPoints="1" noAdjustHandles="1" noChangeArrowheads="1" noChangeShapeType="1" noTextEdit="1"/>
                </p:cNvSpPr>
                <p:nvPr/>
              </p:nvSpPr>
              <p:spPr>
                <a:xfrm>
                  <a:off x="6190360" y="1770618"/>
                  <a:ext cx="1705233" cy="715089"/>
                </a:xfrm>
                <a:prstGeom prst="roundRect">
                  <a:avLst/>
                </a:prstGeom>
                <a:blipFill>
                  <a:blip r:embed="rId20"/>
                  <a:stretch>
                    <a:fillRect l="-730" r="-730" b="-169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BD7FA6EA-8690-054C-8534-321ED36E59E4}"/>
                    </a:ext>
                  </a:extLst>
                </p:cNvPr>
                <p:cNvSpPr txBox="1"/>
                <p:nvPr/>
              </p:nvSpPr>
              <p:spPr>
                <a:xfrm>
                  <a:off x="6190359" y="3072659"/>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𝐸𝑝𝑖</m:t>
                        </m:r>
                        <m:sSub>
                          <m:sSubPr>
                            <m:ctrlPr>
                              <a:rPr lang="de-DE" b="0" i="1" dirty="0" smtClean="0">
                                <a:latin typeface="Cambria Math" panose="02040503050406030204" pitchFamily="18" charset="0"/>
                              </a:rPr>
                            </m:ctrlPr>
                          </m:sSubPr>
                          <m:e>
                            <m:r>
                              <a:rPr lang="en-GB" dirty="0" smtClean="0">
                                <a:latin typeface="Cambria Math" panose="02040503050406030204" pitchFamily="18" charset="0"/>
                              </a:rPr>
                              <m:t>𝑑</m:t>
                            </m:r>
                          </m:e>
                          <m:sub>
                            <m:r>
                              <a:rPr lang="de-DE" b="0" i="1" dirty="0" smtClean="0">
                                <a:latin typeface="Cambria Math" panose="02040503050406030204" pitchFamily="18" charset="0"/>
                              </a:rPr>
                              <m:t>0</m:t>
                            </m:r>
                          </m:sub>
                        </m:sSub>
                        <m:r>
                          <a:rPr lang="en-GB" dirty="0">
                            <a:latin typeface="Cambria Math" panose="02040503050406030204" pitchFamily="18" charset="0"/>
                          </a:rPr>
                          <m:t> </m:t>
                        </m:r>
                        <m:r>
                          <a:rPr lang="en-GB" dirty="0" err="1">
                            <a:latin typeface="Cambria Math" panose="02040503050406030204" pitchFamily="18" charset="0"/>
                          </a:rPr>
                          <m:t>𝑆𝑖𝑐𝑘</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e>
                            </m:d>
                          </m:e>
                          <m:sub>
                            <m:r>
                              <a:rPr lang="de-DE" b="0" i="1" dirty="0" smtClean="0">
                                <a:latin typeface="Cambria Math" panose="02040503050406030204" pitchFamily="18" charset="0"/>
                              </a:rPr>
                              <m:t>0</m:t>
                            </m:r>
                          </m:sub>
                        </m:sSub>
                      </m:oMath>
                    </m:oMathPara>
                  </a14:m>
                  <a:endParaRPr lang="de-DE" dirty="0"/>
                </a:p>
                <a:p>
                  <a:pPr/>
                  <a14:m>
                    <m:oMathPara xmlns:m="http://schemas.openxmlformats.org/officeDocument/2006/math">
                      <m:oMathParaPr>
                        <m:jc m:val="centerGroup"/>
                      </m:oMathParaPr>
                      <m:oMath xmlns:m="http://schemas.openxmlformats.org/officeDocument/2006/math">
                        <m:r>
                          <a:rPr lang="en-GB" dirty="0">
                            <a:latin typeface="Cambria Math" panose="02040503050406030204" pitchFamily="18" charset="0"/>
                          </a:rPr>
                          <m:t>𝑇𝑟𝑒𝑎𝑡</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r>
                                  <a:rPr lang="de-DE" b="0" i="1" dirty="0" smtClean="0">
                                    <a:latin typeface="Cambria Math" panose="02040503050406030204" pitchFamily="18" charset="0"/>
                                  </a:rPr>
                                  <m:t>𝑀</m:t>
                                </m:r>
                              </m:e>
                            </m:d>
                          </m:e>
                          <m:sub>
                            <m:r>
                              <a:rPr lang="de-DE" b="0" i="1" dirty="0" smtClean="0">
                                <a:latin typeface="Cambria Math" panose="02040503050406030204" pitchFamily="18" charset="0"/>
                              </a:rPr>
                              <m:t>0</m:t>
                            </m:r>
                          </m:sub>
                        </m:sSub>
                        <m:r>
                          <a:rPr lang="de-DE" b="0" i="1" dirty="0" smtClean="0">
                            <a:latin typeface="Cambria Math" panose="02040503050406030204" pitchFamily="18" charset="0"/>
                          </a:rPr>
                          <m:t>     </m:t>
                        </m:r>
                      </m:oMath>
                    </m:oMathPara>
                  </a14:m>
                  <a:endParaRPr lang="en-GB" dirty="0"/>
                </a:p>
              </p:txBody>
            </p:sp>
          </mc:Choice>
          <mc:Fallback xmlns="">
            <p:sp>
              <p:nvSpPr>
                <p:cNvPr id="130" name="TextBox 129">
                  <a:extLst>
                    <a:ext uri="{FF2B5EF4-FFF2-40B4-BE49-F238E27FC236}">
                      <a16:creationId xmlns:a16="http://schemas.microsoft.com/office/drawing/2014/main" id="{BD7FA6EA-8690-054C-8534-321ED36E59E4}"/>
                    </a:ext>
                  </a:extLst>
                </p:cNvPr>
                <p:cNvSpPr txBox="1">
                  <a:spLocks noRot="1" noChangeAspect="1" noMove="1" noResize="1" noEditPoints="1" noAdjustHandles="1" noChangeArrowheads="1" noChangeShapeType="1" noTextEdit="1"/>
                </p:cNvSpPr>
                <p:nvPr/>
              </p:nvSpPr>
              <p:spPr>
                <a:xfrm>
                  <a:off x="6190359" y="3072659"/>
                  <a:ext cx="1705233" cy="715089"/>
                </a:xfrm>
                <a:prstGeom prst="roundRect">
                  <a:avLst/>
                </a:prstGeom>
                <a:blipFill>
                  <a:blip r:embed="rId21"/>
                  <a:stretch>
                    <a:fillRect l="-1460" r="-1460"/>
                  </a:stretch>
                </a:blipFill>
                <a:ln>
                  <a:solidFill>
                    <a:schemeClr val="tx1"/>
                  </a:solidFill>
                </a:ln>
              </p:spPr>
              <p:txBody>
                <a:bodyPr/>
                <a:lstStyle/>
                <a:p>
                  <a:r>
                    <a:rPr lang="en-GB">
                      <a:noFill/>
                    </a:rPr>
                    <a:t> </a:t>
                  </a:r>
                </a:p>
              </p:txBody>
            </p:sp>
          </mc:Fallback>
        </mc:AlternateContent>
        <p:cxnSp>
          <p:nvCxnSpPr>
            <p:cNvPr id="131" name="Straight Connector 130">
              <a:extLst>
                <a:ext uri="{FF2B5EF4-FFF2-40B4-BE49-F238E27FC236}">
                  <a16:creationId xmlns:a16="http://schemas.microsoft.com/office/drawing/2014/main" id="{5A9EB064-156F-3E40-8DD8-5F94F8BDA5FC}"/>
                </a:ext>
              </a:extLst>
            </p:cNvPr>
            <p:cNvCxnSpPr>
              <a:cxnSpLocks/>
              <a:stCxn id="130" idx="0"/>
              <a:endCxn id="129" idx="2"/>
            </p:cNvCxnSpPr>
            <p:nvPr/>
          </p:nvCxnSpPr>
          <p:spPr>
            <a:xfrm flipV="1">
              <a:off x="7042976" y="2485707"/>
              <a:ext cx="1" cy="586952"/>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72003779-3D17-7046-9714-636809022A83}"/>
                    </a:ext>
                  </a:extLst>
                </p:cNvPr>
                <p:cNvSpPr txBox="1"/>
                <p:nvPr/>
              </p:nvSpPr>
              <p:spPr>
                <a:xfrm rot="5400000">
                  <a:off x="7563977" y="2153447"/>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i="1">
                                <a:solidFill>
                                  <a:schemeClr val="bg1"/>
                                </a:solidFill>
                                <a:latin typeface="Cambria Math" panose="02040503050406030204" pitchFamily="18" charset="0"/>
                              </a:rPr>
                              <m:t>0</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49" name="TextBox 48">
                  <a:extLst>
                    <a:ext uri="{FF2B5EF4-FFF2-40B4-BE49-F238E27FC236}">
                      <a16:creationId xmlns:a16="http://schemas.microsoft.com/office/drawing/2014/main" id="{72003779-3D17-7046-9714-636809022A83}"/>
                    </a:ext>
                  </a:extLst>
                </p:cNvPr>
                <p:cNvSpPr txBox="1">
                  <a:spLocks noRot="1" noChangeAspect="1" noMove="1" noResize="1" noEditPoints="1" noAdjustHandles="1" noChangeArrowheads="1" noChangeShapeType="1" noTextEdit="1"/>
                </p:cNvSpPr>
                <p:nvPr/>
              </p:nvSpPr>
              <p:spPr>
                <a:xfrm rot="5400000">
                  <a:off x="7563977" y="2153447"/>
                  <a:ext cx="270879" cy="387207"/>
                </a:xfrm>
                <a:prstGeom prst="round1Rect">
                  <a:avLst>
                    <a:gd name="adj" fmla="val 40865"/>
                  </a:avLst>
                </a:prstGeom>
                <a:blipFill>
                  <a:blip r:embed="rId22"/>
                  <a:stretch>
                    <a:fillRect l="-6452" r="-3226"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722AC870-4003-8743-890D-41D7F4172B7A}"/>
                    </a:ext>
                  </a:extLst>
                </p:cNvPr>
                <p:cNvSpPr txBox="1"/>
                <p:nvPr/>
              </p:nvSpPr>
              <p:spPr>
                <a:xfrm rot="5400000">
                  <a:off x="7630324" y="3519317"/>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0</m:t>
                            </m:r>
                          </m:sub>
                          <m:sup>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50" name="TextBox 49">
                  <a:extLst>
                    <a:ext uri="{FF2B5EF4-FFF2-40B4-BE49-F238E27FC236}">
                      <a16:creationId xmlns:a16="http://schemas.microsoft.com/office/drawing/2014/main" id="{722AC870-4003-8743-890D-41D7F4172B7A}"/>
                    </a:ext>
                  </a:extLst>
                </p:cNvPr>
                <p:cNvSpPr txBox="1">
                  <a:spLocks noRot="1" noChangeAspect="1" noMove="1" noResize="1" noEditPoints="1" noAdjustHandles="1" noChangeArrowheads="1" noChangeShapeType="1" noTextEdit="1"/>
                </p:cNvSpPr>
                <p:nvPr/>
              </p:nvSpPr>
              <p:spPr>
                <a:xfrm rot="5400000">
                  <a:off x="7630324" y="3519317"/>
                  <a:ext cx="270879" cy="265984"/>
                </a:xfrm>
                <a:prstGeom prst="round1Rect">
                  <a:avLst>
                    <a:gd name="adj" fmla="val 40865"/>
                  </a:avLst>
                </a:prstGeom>
                <a:blipFill>
                  <a:blip r:embed="rId23"/>
                  <a:stretch>
                    <a:fillRect l="-4545" b="-9091"/>
                  </a:stretch>
                </a:blipFill>
                <a:ln>
                  <a:noFill/>
                </a:ln>
              </p:spPr>
              <p:txBody>
                <a:bodyPr/>
                <a:lstStyle/>
                <a:p>
                  <a:r>
                    <a:rPr lang="en-GB">
                      <a:noFill/>
                    </a:rPr>
                    <a:t> </a:t>
                  </a:r>
                </a:p>
              </p:txBody>
            </p:sp>
          </mc:Fallback>
        </mc:AlternateContent>
      </p:grpSp>
    </p:spTree>
    <p:extLst>
      <p:ext uri="{BB962C8B-B14F-4D97-AF65-F5344CB8AC3E}">
        <p14:creationId xmlns:p14="http://schemas.microsoft.com/office/powerpoint/2010/main" val="3197853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lstStyle/>
          <a:p>
            <a:r>
              <a:rPr lang="en-GB" dirty="0"/>
              <a:t>Dynamic FO Jtrees: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39C8A8-2A43-EA43-8E15-36558C75DA13}"/>
                  </a:ext>
                </a:extLst>
              </p:cNvPr>
              <p:cNvSpPr>
                <a:spLocks noGrp="1"/>
              </p:cNvSpPr>
              <p:nvPr>
                <p:ph idx="1"/>
              </p:nvPr>
            </p:nvSpPr>
            <p:spPr>
              <a:xfrm>
                <a:off x="628650" y="1158240"/>
                <a:ext cx="7886700" cy="3000111"/>
              </a:xfrm>
            </p:spPr>
            <p:txBody>
              <a:bodyPr>
                <a:normAutofit/>
              </a:bodyPr>
              <a:lstStyle/>
              <a:p>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𝐽</m:t>
                        </m:r>
                      </m:e>
                      <m:sub>
                        <m:r>
                          <a:rPr lang="en-GB" i="1" dirty="0" smtClean="0">
                            <a:latin typeface="Cambria Math" panose="02040503050406030204" pitchFamily="18" charset="0"/>
                            <a:ea typeface="Cambria Math" panose="02040503050406030204" pitchFamily="18" charset="0"/>
                          </a:rPr>
                          <m:t>→</m:t>
                        </m:r>
                      </m:sub>
                    </m:sSub>
                  </m:oMath>
                </a14:m>
                <a:r>
                  <a:rPr lang="en-GB" dirty="0"/>
                  <a:t> for </a:t>
                </a:r>
                <a14:m>
                  <m:oMath xmlns:m="http://schemas.openxmlformats.org/officeDocument/2006/math">
                    <m:sSubSup>
                      <m:sSubSupPr>
                        <m:ctrlPr>
                          <a:rPr lang="de-DE" i="1" dirty="0" smtClean="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rPr>
                          <m:t>𝐺</m:t>
                        </m:r>
                      </m:e>
                      <m:sub>
                        <m:r>
                          <a:rPr lang="de-DE" i="1" dirty="0">
                            <a:latin typeface="Cambria Math" panose="02040503050406030204" pitchFamily="18" charset="0"/>
                            <a:ea typeface="Cambria Math" panose="02040503050406030204" pitchFamily="18" charset="0"/>
                          </a:rPr>
                          <m:t>→</m:t>
                        </m:r>
                      </m:sub>
                      <m:sup>
                        <m:r>
                          <a:rPr lang="de-DE" b="0" i="1" dirty="0" smtClean="0">
                            <a:latin typeface="Cambria Math" panose="02040503050406030204" pitchFamily="18" charset="0"/>
                            <a:ea typeface="Cambria Math" panose="02040503050406030204" pitchFamily="18" charset="0"/>
                          </a:rPr>
                          <m:t>1.5</m:t>
                        </m:r>
                      </m:sup>
                    </m:sSubSup>
                    <m:r>
                      <a:rPr lang="de-DE" i="1" dirty="0">
                        <a:latin typeface="Cambria Math" panose="02040503050406030204" pitchFamily="18" charset="0"/>
                        <a:ea typeface="Cambria Math" panose="02040503050406030204" pitchFamily="18" charset="0"/>
                      </a:rPr>
                      <m:t>∪</m:t>
                    </m:r>
                    <m:d>
                      <m:dPr>
                        <m:begChr m:val="{"/>
                        <m:endChr m:val="}"/>
                        <m:ctrlPr>
                          <a:rPr lang="de-DE" i="1" dirty="0">
                            <a:latin typeface="Cambria Math" panose="02040503050406030204" pitchFamily="18" charset="0"/>
                            <a:ea typeface="Cambria Math" panose="02040503050406030204" pitchFamily="18" charset="0"/>
                          </a:rPr>
                        </m:ctrlPr>
                      </m:dPr>
                      <m:e>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𝑡</m:t>
                            </m:r>
                            <m:r>
                              <a:rPr lang="de-DE" i="1">
                                <a:latin typeface="Cambria Math" panose="02040503050406030204" pitchFamily="18" charset="0"/>
                              </a:rPr>
                              <m:t>−1</m:t>
                            </m:r>
                          </m:sub>
                          <m:sup>
                            <m:r>
                              <a:rPr lang="de-DE" i="1">
                                <a:latin typeface="Cambria Math" panose="02040503050406030204" pitchFamily="18" charset="0"/>
                              </a:rPr>
                              <m:t>𝐼</m:t>
                            </m:r>
                          </m:sup>
                        </m:sSubSup>
                        <m:r>
                          <a:rPr lang="de-DE" b="0" i="1" smtClean="0">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𝑡</m:t>
                            </m:r>
                          </m:sub>
                          <m:sup>
                            <m:r>
                              <a:rPr lang="de-DE" i="1">
                                <a:latin typeface="Cambria Math" panose="02040503050406030204" pitchFamily="18" charset="0"/>
                              </a:rPr>
                              <m:t>𝐼</m:t>
                            </m:r>
                          </m:sup>
                        </m:sSubSup>
                      </m:e>
                    </m:d>
                  </m:oMath>
                </a14:m>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idx="1"/>
              </p:nvPr>
            </p:nvSpPr>
            <p:spPr>
              <a:xfrm>
                <a:off x="628650" y="1158240"/>
                <a:ext cx="7886700" cy="3000111"/>
              </a:xfrm>
              <a:blipFill>
                <a:blip r:embed="rId2"/>
                <a:stretch>
                  <a:fillRect l="-1447" t="-253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D388435-DA7F-E44A-9635-810EEDCAAB36}"/>
              </a:ext>
            </a:extLst>
          </p:cNvPr>
          <p:cNvSpPr>
            <a:spLocks noGrp="1"/>
          </p:cNvSpPr>
          <p:nvPr>
            <p:ph type="sldNum" sz="quarter" idx="12"/>
          </p:nvPr>
        </p:nvSpPr>
        <p:spPr/>
        <p:txBody>
          <a:bodyPr/>
          <a:lstStyle/>
          <a:p>
            <a:fld id="{67C9959E-8E6B-B04C-9955-EA096F41CA7A}" type="slidenum">
              <a:rPr lang="en-GB" smtClean="0"/>
              <a:t>38</a:t>
            </a:fld>
            <a:endParaRPr lang="en-GB"/>
          </a:p>
        </p:txBody>
      </p:sp>
      <p:grpSp>
        <p:nvGrpSpPr>
          <p:cNvPr id="8" name="Group 7">
            <a:extLst>
              <a:ext uri="{FF2B5EF4-FFF2-40B4-BE49-F238E27FC236}">
                <a16:creationId xmlns:a16="http://schemas.microsoft.com/office/drawing/2014/main" id="{3C5CCC25-70ED-3E4E-A26E-EB79139B7328}"/>
              </a:ext>
            </a:extLst>
          </p:cNvPr>
          <p:cNvGrpSpPr/>
          <p:nvPr/>
        </p:nvGrpSpPr>
        <p:grpSpPr>
          <a:xfrm>
            <a:off x="383274" y="4156631"/>
            <a:ext cx="8509877" cy="2051697"/>
            <a:chOff x="759289" y="4142960"/>
            <a:chExt cx="8509877" cy="2051697"/>
          </a:xfrm>
        </p:grpSpPr>
        <p:grpSp>
          <p:nvGrpSpPr>
            <p:cNvPr id="126" name="Group 125">
              <a:extLst>
                <a:ext uri="{FF2B5EF4-FFF2-40B4-BE49-F238E27FC236}">
                  <a16:creationId xmlns:a16="http://schemas.microsoft.com/office/drawing/2014/main" id="{38FFFACB-EDEE-5342-A7AA-E69C95DF3CB7}"/>
                </a:ext>
              </a:extLst>
            </p:cNvPr>
            <p:cNvGrpSpPr/>
            <p:nvPr/>
          </p:nvGrpSpPr>
          <p:grpSpPr>
            <a:xfrm>
              <a:off x="759289" y="4142960"/>
              <a:ext cx="8509877" cy="2051697"/>
              <a:chOff x="838061" y="4011645"/>
              <a:chExt cx="8509877" cy="2051697"/>
            </a:xfrm>
          </p:grpSpPr>
          <p:sp>
            <p:nvSpPr>
              <p:cNvPr id="127" name="Rectangle 126">
                <a:extLst>
                  <a:ext uri="{FF2B5EF4-FFF2-40B4-BE49-F238E27FC236}">
                    <a16:creationId xmlns:a16="http://schemas.microsoft.com/office/drawing/2014/main" id="{AB42FE8D-2B2C-384B-883E-1CCE9522F83C}"/>
                  </a:ext>
                </a:extLst>
              </p:cNvPr>
              <p:cNvSpPr/>
              <p:nvPr/>
            </p:nvSpPr>
            <p:spPr>
              <a:xfrm>
                <a:off x="838061" y="4011645"/>
                <a:ext cx="3941607" cy="205169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8" name="Rectangle 127">
                <a:extLst>
                  <a:ext uri="{FF2B5EF4-FFF2-40B4-BE49-F238E27FC236}">
                    <a16:creationId xmlns:a16="http://schemas.microsoft.com/office/drawing/2014/main" id="{3B6D3059-6649-6C4F-8134-03EA05AA9AB4}"/>
                  </a:ext>
                </a:extLst>
              </p:cNvPr>
              <p:cNvSpPr/>
              <p:nvPr/>
            </p:nvSpPr>
            <p:spPr>
              <a:xfrm>
                <a:off x="4777191" y="4011645"/>
                <a:ext cx="4570747" cy="205169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29" name="Group 128">
                <a:extLst>
                  <a:ext uri="{FF2B5EF4-FFF2-40B4-BE49-F238E27FC236}">
                    <a16:creationId xmlns:a16="http://schemas.microsoft.com/office/drawing/2014/main" id="{F12E104C-7C94-E748-A0A4-788156341C30}"/>
                  </a:ext>
                </a:extLst>
              </p:cNvPr>
              <p:cNvGrpSpPr/>
              <p:nvPr/>
            </p:nvGrpSpPr>
            <p:grpSpPr>
              <a:xfrm>
                <a:off x="907359" y="4011645"/>
                <a:ext cx="7865620" cy="1983766"/>
                <a:chOff x="907359" y="4011645"/>
                <a:chExt cx="7865620" cy="1983766"/>
              </a:xfrm>
            </p:grpSpPr>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5AA8D4A7-B4FC-6341-AEDC-5BC0BB27F1F6}"/>
                        </a:ext>
                      </a:extLst>
                    </p:cNvPr>
                    <p:cNvSpPr txBox="1"/>
                    <p:nvPr/>
                  </p:nvSpPr>
                  <p:spPr>
                    <a:xfrm>
                      <a:off x="907359" y="4233175"/>
                      <a:ext cx="110776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𝐸𝑝𝑖𝑑</m:t>
                                </m:r>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dirty="0"/>
                    </a:p>
                  </p:txBody>
                </p:sp>
              </mc:Choice>
              <mc:Fallback xmlns="">
                <p:sp>
                  <p:nvSpPr>
                    <p:cNvPr id="74" name="TextBox 73">
                      <a:extLst>
                        <a:ext uri="{FF2B5EF4-FFF2-40B4-BE49-F238E27FC236}">
                          <a16:creationId xmlns:a16="http://schemas.microsoft.com/office/drawing/2014/main" id="{03748600-6D8F-9A4E-8457-01B1F1832AD0}"/>
                        </a:ext>
                      </a:extLst>
                    </p:cNvPr>
                    <p:cNvSpPr txBox="1">
                      <a:spLocks noRot="1" noChangeAspect="1" noMove="1" noResize="1" noEditPoints="1" noAdjustHandles="1" noChangeArrowheads="1" noChangeShapeType="1" noTextEdit="1"/>
                    </p:cNvSpPr>
                    <p:nvPr/>
                  </p:nvSpPr>
                  <p:spPr>
                    <a:xfrm>
                      <a:off x="907359" y="4233175"/>
                      <a:ext cx="1107760" cy="396000"/>
                    </a:xfrm>
                    <a:prstGeom prst="ellipse">
                      <a:avLst/>
                    </a:prstGeom>
                    <a:blipFill>
                      <a:blip r:embed="rId15"/>
                      <a:stretch>
                        <a:fillRect b="-303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40599E23-04D3-AC4C-B596-F30250D28152}"/>
                        </a:ext>
                      </a:extLst>
                    </p:cNvPr>
                    <p:cNvSpPr txBox="1"/>
                    <p:nvPr/>
                  </p:nvSpPr>
                  <p:spPr>
                    <a:xfrm>
                      <a:off x="2461229" y="5595365"/>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r>
                                  <a:rPr lang="de-DE" i="1">
                                    <a:latin typeface="Cambria Math" panose="02040503050406030204" pitchFamily="18" charset="0"/>
                                  </a:rPr>
                                  <m:t>−1</m:t>
                                </m:r>
                              </m:sub>
                            </m:sSub>
                          </m:oMath>
                        </m:oMathPara>
                      </a14:m>
                      <a:endParaRPr lang="en-GB" baseline="-25000" dirty="0"/>
                    </a:p>
                  </p:txBody>
                </p:sp>
              </mc:Choice>
              <mc:Fallback xmlns="">
                <p:sp>
                  <p:nvSpPr>
                    <p:cNvPr id="131" name="TextBox 130">
                      <a:extLst>
                        <a:ext uri="{FF2B5EF4-FFF2-40B4-BE49-F238E27FC236}">
                          <a16:creationId xmlns:a16="http://schemas.microsoft.com/office/drawing/2014/main" id="{40599E23-04D3-AC4C-B596-F30250D28152}"/>
                        </a:ext>
                      </a:extLst>
                    </p:cNvPr>
                    <p:cNvSpPr txBox="1">
                      <a:spLocks noRot="1" noChangeAspect="1" noMove="1" noResize="1" noEditPoints="1" noAdjustHandles="1" noChangeArrowheads="1" noChangeShapeType="1" noTextEdit="1"/>
                    </p:cNvSpPr>
                    <p:nvPr/>
                  </p:nvSpPr>
                  <p:spPr>
                    <a:xfrm>
                      <a:off x="2461229" y="5595365"/>
                      <a:ext cx="1635858" cy="380587"/>
                    </a:xfrm>
                    <a:prstGeom prst="ellipse">
                      <a:avLst/>
                    </a:prstGeom>
                    <a:blipFill>
                      <a:blip r:embed="rId16"/>
                      <a:stretch>
                        <a:fillRect/>
                      </a:stretch>
                    </a:blipFill>
                    <a:ln>
                      <a:solidFill>
                        <a:schemeClr val="tx1"/>
                      </a:solidFill>
                    </a:ln>
                  </p:spPr>
                  <p:txBody>
                    <a:bodyPr/>
                    <a:lstStyle/>
                    <a:p>
                      <a:r>
                        <a:rPr lang="en-GB">
                          <a:noFill/>
                        </a:rPr>
                        <a:t> </a:t>
                      </a:r>
                    </a:p>
                  </p:txBody>
                </p:sp>
              </mc:Fallback>
            </mc:AlternateContent>
            <p:cxnSp>
              <p:nvCxnSpPr>
                <p:cNvPr id="132" name="Straight Connector 131">
                  <a:extLst>
                    <a:ext uri="{FF2B5EF4-FFF2-40B4-BE49-F238E27FC236}">
                      <a16:creationId xmlns:a16="http://schemas.microsoft.com/office/drawing/2014/main" id="{F9253EBF-2FBB-F14A-B804-6015ED6F870F}"/>
                    </a:ext>
                  </a:extLst>
                </p:cNvPr>
                <p:cNvCxnSpPr>
                  <a:cxnSpLocks/>
                  <a:stCxn id="130" idx="6"/>
                  <a:endCxn id="150" idx="1"/>
                </p:cNvCxnSpPr>
                <p:nvPr/>
              </p:nvCxnSpPr>
              <p:spPr>
                <a:xfrm>
                  <a:off x="2015119" y="4431175"/>
                  <a:ext cx="268588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E7F86116-20EF-F448-8145-49F3185A075A}"/>
                    </a:ext>
                  </a:extLst>
                </p:cNvPr>
                <p:cNvCxnSpPr>
                  <a:cxnSpLocks/>
                  <a:stCxn id="150" idx="3"/>
                  <a:endCxn id="142" idx="2"/>
                </p:cNvCxnSpPr>
                <p:nvPr/>
              </p:nvCxnSpPr>
              <p:spPr>
                <a:xfrm flipV="1">
                  <a:off x="4845002" y="4431175"/>
                  <a:ext cx="47720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D2D8889-8115-3D4A-B9B3-E3C56ADB6990}"/>
                    </a:ext>
                  </a:extLst>
                </p:cNvPr>
                <p:cNvCxnSpPr>
                  <a:cxnSpLocks/>
                  <a:stCxn id="131" idx="6"/>
                  <a:endCxn id="150" idx="2"/>
                </p:cNvCxnSpPr>
                <p:nvPr/>
              </p:nvCxnSpPr>
              <p:spPr>
                <a:xfrm flipV="1">
                  <a:off x="4097087" y="4504644"/>
                  <a:ext cx="675915" cy="1281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D837D847-36A9-3E4F-9241-06B9F0A70413}"/>
                        </a:ext>
                      </a:extLst>
                    </p:cNvPr>
                    <p:cNvSpPr txBox="1"/>
                    <p:nvPr/>
                  </p:nvSpPr>
                  <p:spPr>
                    <a:xfrm>
                      <a:off x="4926886" y="5599411"/>
                      <a:ext cx="1898399"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𝑇𝑟𝑎𝑣𝑒𝑙</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sub>
                            </m:sSub>
                          </m:oMath>
                        </m:oMathPara>
                      </a14:m>
                      <a:endParaRPr lang="en-GB" baseline="-25000" dirty="0"/>
                    </a:p>
                  </p:txBody>
                </p:sp>
              </mc:Choice>
              <mc:Fallback xmlns="">
                <p:sp>
                  <p:nvSpPr>
                    <p:cNvPr id="82" name="TextBox 81">
                      <a:extLst>
                        <a:ext uri="{FF2B5EF4-FFF2-40B4-BE49-F238E27FC236}">
                          <a16:creationId xmlns:a16="http://schemas.microsoft.com/office/drawing/2014/main" id="{EB8787AF-40E5-B347-ACEF-6B5006038931}"/>
                        </a:ext>
                      </a:extLst>
                    </p:cNvPr>
                    <p:cNvSpPr txBox="1">
                      <a:spLocks noRot="1" noChangeAspect="1" noMove="1" noResize="1" noEditPoints="1" noAdjustHandles="1" noChangeArrowheads="1" noChangeShapeType="1" noTextEdit="1"/>
                    </p:cNvSpPr>
                    <p:nvPr/>
                  </p:nvSpPr>
                  <p:spPr>
                    <a:xfrm>
                      <a:off x="4926886" y="5599411"/>
                      <a:ext cx="1898399" cy="396000"/>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136" name="Straight Connector 135">
                  <a:extLst>
                    <a:ext uri="{FF2B5EF4-FFF2-40B4-BE49-F238E27FC236}">
                      <a16:creationId xmlns:a16="http://schemas.microsoft.com/office/drawing/2014/main" id="{2AF0D1E4-B8A4-484A-95B0-AF2A4AB617BD}"/>
                    </a:ext>
                  </a:extLst>
                </p:cNvPr>
                <p:cNvCxnSpPr>
                  <a:cxnSpLocks/>
                  <a:stCxn id="135" idx="0"/>
                  <a:endCxn id="154" idx="2"/>
                </p:cNvCxnSpPr>
                <p:nvPr/>
              </p:nvCxnSpPr>
              <p:spPr>
                <a:xfrm flipV="1">
                  <a:off x="5876086" y="5360214"/>
                  <a:ext cx="1466"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7BB6750D-5D13-A343-80AD-F093F7FA3295}"/>
                    </a:ext>
                  </a:extLst>
                </p:cNvPr>
                <p:cNvCxnSpPr>
                  <a:cxnSpLocks/>
                  <a:stCxn id="154" idx="0"/>
                  <a:endCxn id="142" idx="4"/>
                </p:cNvCxnSpPr>
                <p:nvPr/>
              </p:nvCxnSpPr>
              <p:spPr>
                <a:xfrm flipH="1" flipV="1">
                  <a:off x="5876085" y="4629175"/>
                  <a:ext cx="1467" cy="583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33C4340-4851-E048-B6ED-CD32DE9585E4}"/>
                    </a:ext>
                  </a:extLst>
                </p:cNvPr>
                <p:cNvCxnSpPr>
                  <a:cxnSpLocks/>
                  <a:stCxn id="142" idx="4"/>
                  <a:endCxn id="158" idx="0"/>
                </p:cNvCxnSpPr>
                <p:nvPr/>
              </p:nvCxnSpPr>
              <p:spPr>
                <a:xfrm>
                  <a:off x="5876085" y="4629175"/>
                  <a:ext cx="1817919" cy="58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36215885-43B5-2D4D-B646-7DC1179EE1C3}"/>
                    </a:ext>
                  </a:extLst>
                </p:cNvPr>
                <p:cNvCxnSpPr>
                  <a:cxnSpLocks/>
                  <a:stCxn id="143" idx="0"/>
                  <a:endCxn id="158" idx="2"/>
                </p:cNvCxnSpPr>
                <p:nvPr/>
              </p:nvCxnSpPr>
              <p:spPr>
                <a:xfrm flipV="1">
                  <a:off x="7694004" y="5358415"/>
                  <a:ext cx="0" cy="236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50F42229-BE12-2B4B-9890-6424423E2005}"/>
                    </a:ext>
                  </a:extLst>
                </p:cNvPr>
                <p:cNvCxnSpPr>
                  <a:cxnSpLocks/>
                  <a:stCxn id="158" idx="0"/>
                  <a:endCxn id="141" idx="4"/>
                </p:cNvCxnSpPr>
                <p:nvPr/>
              </p:nvCxnSpPr>
              <p:spPr>
                <a:xfrm flipH="1" flipV="1">
                  <a:off x="7692979" y="4925950"/>
                  <a:ext cx="1025" cy="288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80363338-6990-E944-83C1-29BAB059DFB1}"/>
                        </a:ext>
                      </a:extLst>
                    </p:cNvPr>
                    <p:cNvSpPr txBox="1"/>
                    <p:nvPr/>
                  </p:nvSpPr>
                  <p:spPr>
                    <a:xfrm>
                      <a:off x="6612979" y="4529950"/>
                      <a:ext cx="216000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m:t>
                            </m:r>
                            <m:r>
                              <a:rPr lang="de-DE" i="1">
                                <a:latin typeface="Cambria Math" panose="02040503050406030204" pitchFamily="18" charset="0"/>
                              </a:rPr>
                              <m:t>𝑡</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r>
                                      <a:rPr lang="de-DE" i="1">
                                        <a:latin typeface="Cambria Math" panose="02040503050406030204" pitchFamily="18" charset="0"/>
                                      </a:rPr>
                                      <m:t>𝑀</m:t>
                                    </m:r>
                                  </m:e>
                                </m:d>
                              </m:e>
                              <m:sub>
                                <m:r>
                                  <a:rPr lang="de-DE" i="1">
                                    <a:latin typeface="Cambria Math" panose="02040503050406030204" pitchFamily="18" charset="0"/>
                                  </a:rPr>
                                  <m:t>𝑡</m:t>
                                </m:r>
                              </m:sub>
                            </m:sSub>
                          </m:oMath>
                        </m:oMathPara>
                      </a14:m>
                      <a:endParaRPr lang="en-GB" dirty="0"/>
                    </a:p>
                  </p:txBody>
                </p:sp>
              </mc:Choice>
              <mc:Fallback xmlns="">
                <p:sp>
                  <p:nvSpPr>
                    <p:cNvPr id="88" name="TextBox 87">
                      <a:extLst>
                        <a:ext uri="{FF2B5EF4-FFF2-40B4-BE49-F238E27FC236}">
                          <a16:creationId xmlns:a16="http://schemas.microsoft.com/office/drawing/2014/main" id="{31D5E34D-FD12-8045-90F8-4F83F7F4F7DF}"/>
                        </a:ext>
                      </a:extLst>
                    </p:cNvPr>
                    <p:cNvSpPr txBox="1">
                      <a:spLocks noRot="1" noChangeAspect="1" noMove="1" noResize="1" noEditPoints="1" noAdjustHandles="1" noChangeArrowheads="1" noChangeShapeType="1" noTextEdit="1"/>
                    </p:cNvSpPr>
                    <p:nvPr/>
                  </p:nvSpPr>
                  <p:spPr>
                    <a:xfrm>
                      <a:off x="6612979" y="4529950"/>
                      <a:ext cx="2160000" cy="396000"/>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8D9F2ECF-D80E-4E47-BF72-00C58C2501AF}"/>
                        </a:ext>
                      </a:extLst>
                    </p:cNvPr>
                    <p:cNvSpPr txBox="1"/>
                    <p:nvPr/>
                  </p:nvSpPr>
                  <p:spPr>
                    <a:xfrm>
                      <a:off x="5322205" y="4233175"/>
                      <a:ext cx="1107760" cy="3960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𝐸𝑝𝑖𝑑</m:t>
                                </m:r>
                              </m:e>
                              <m:sub>
                                <m:r>
                                  <a:rPr lang="de-DE" i="1">
                                    <a:latin typeface="Cambria Math" panose="02040503050406030204" pitchFamily="18" charset="0"/>
                                  </a:rPr>
                                  <m:t>𝑡</m:t>
                                </m:r>
                              </m:sub>
                            </m:sSub>
                          </m:oMath>
                        </m:oMathPara>
                      </a14:m>
                      <a:endParaRPr lang="en-GB" dirty="0"/>
                    </a:p>
                  </p:txBody>
                </p:sp>
              </mc:Choice>
              <mc:Fallback xmlns="">
                <p:sp>
                  <p:nvSpPr>
                    <p:cNvPr id="89" name="TextBox 88">
                      <a:extLst>
                        <a:ext uri="{FF2B5EF4-FFF2-40B4-BE49-F238E27FC236}">
                          <a16:creationId xmlns:a16="http://schemas.microsoft.com/office/drawing/2014/main" id="{C6250798-DCBD-584F-B4AC-D6F90BDB17DC}"/>
                        </a:ext>
                      </a:extLst>
                    </p:cNvPr>
                    <p:cNvSpPr txBox="1">
                      <a:spLocks noRot="1" noChangeAspect="1" noMove="1" noResize="1" noEditPoints="1" noAdjustHandles="1" noChangeArrowheads="1" noChangeShapeType="1" noTextEdit="1"/>
                    </p:cNvSpPr>
                    <p:nvPr/>
                  </p:nvSpPr>
                  <p:spPr>
                    <a:xfrm>
                      <a:off x="5322205" y="4233175"/>
                      <a:ext cx="1107760" cy="396000"/>
                    </a:xfrm>
                    <a:prstGeom prst="ellipse">
                      <a:avLst/>
                    </a:prstGeom>
                    <a:blipFill>
                      <a:blip r:embed="rId19"/>
                      <a:stretch>
                        <a:fillRect b="-303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3" name="TextBox 142">
                      <a:extLst>
                        <a:ext uri="{FF2B5EF4-FFF2-40B4-BE49-F238E27FC236}">
                          <a16:creationId xmlns:a16="http://schemas.microsoft.com/office/drawing/2014/main" id="{1FD1CA07-8999-B342-87A0-4CED8ADA7EA1}"/>
                        </a:ext>
                      </a:extLst>
                    </p:cNvPr>
                    <p:cNvSpPr txBox="1"/>
                    <p:nvPr/>
                  </p:nvSpPr>
                  <p:spPr>
                    <a:xfrm>
                      <a:off x="6876075" y="5595365"/>
                      <a:ext cx="1635858" cy="38058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sub>
                            </m:sSub>
                          </m:oMath>
                        </m:oMathPara>
                      </a14:m>
                      <a:endParaRPr lang="en-GB" baseline="-25000" dirty="0"/>
                    </a:p>
                  </p:txBody>
                </p:sp>
              </mc:Choice>
              <mc:Fallback xmlns="">
                <p:sp>
                  <p:nvSpPr>
                    <p:cNvPr id="143" name="TextBox 142">
                      <a:extLst>
                        <a:ext uri="{FF2B5EF4-FFF2-40B4-BE49-F238E27FC236}">
                          <a16:creationId xmlns:a16="http://schemas.microsoft.com/office/drawing/2014/main" id="{1FD1CA07-8999-B342-87A0-4CED8ADA7EA1}"/>
                        </a:ext>
                      </a:extLst>
                    </p:cNvPr>
                    <p:cNvSpPr txBox="1">
                      <a:spLocks noRot="1" noChangeAspect="1" noMove="1" noResize="1" noEditPoints="1" noAdjustHandles="1" noChangeArrowheads="1" noChangeShapeType="1" noTextEdit="1"/>
                    </p:cNvSpPr>
                    <p:nvPr/>
                  </p:nvSpPr>
                  <p:spPr>
                    <a:xfrm>
                      <a:off x="6876075" y="5595365"/>
                      <a:ext cx="1635858" cy="380587"/>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144" name="Straight Connector 143">
                  <a:extLst>
                    <a:ext uri="{FF2B5EF4-FFF2-40B4-BE49-F238E27FC236}">
                      <a16:creationId xmlns:a16="http://schemas.microsoft.com/office/drawing/2014/main" id="{9F924EB0-569F-1D4F-92EF-9825EF68014F}"/>
                    </a:ext>
                  </a:extLst>
                </p:cNvPr>
                <p:cNvCxnSpPr>
                  <a:cxnSpLocks/>
                  <a:stCxn id="154" idx="2"/>
                  <a:endCxn id="143" idx="0"/>
                </p:cNvCxnSpPr>
                <p:nvPr/>
              </p:nvCxnSpPr>
              <p:spPr>
                <a:xfrm>
                  <a:off x="5877552" y="5360214"/>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5" name="Group 144">
                  <a:extLst>
                    <a:ext uri="{FF2B5EF4-FFF2-40B4-BE49-F238E27FC236}">
                      <a16:creationId xmlns:a16="http://schemas.microsoft.com/office/drawing/2014/main" id="{BDA2A5B8-1345-FB4F-8622-AF485618C0AD}"/>
                    </a:ext>
                  </a:extLst>
                </p:cNvPr>
                <p:cNvGrpSpPr/>
                <p:nvPr/>
              </p:nvGrpSpPr>
              <p:grpSpPr>
                <a:xfrm>
                  <a:off x="7582807" y="5109656"/>
                  <a:ext cx="565398" cy="295752"/>
                  <a:chOff x="3231123" y="4642445"/>
                  <a:chExt cx="565398" cy="295752"/>
                </a:xfrm>
              </p:grpSpPr>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4A47EBDF-C125-B342-A54E-92AC509D82A0}"/>
                          </a:ext>
                        </a:extLst>
                      </p:cNvPr>
                      <p:cNvSpPr txBox="1"/>
                      <p:nvPr/>
                    </p:nvSpPr>
                    <p:spPr>
                      <a:xfrm>
                        <a:off x="3491245" y="4642445"/>
                        <a:ext cx="305276"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3</m:t>
                                  </m:r>
                                </m:sup>
                              </m:sSubSup>
                            </m:oMath>
                          </m:oMathPara>
                        </a14:m>
                        <a:endParaRPr lang="en-GB" dirty="0"/>
                      </a:p>
                    </p:txBody>
                  </p:sp>
                </mc:Choice>
                <mc:Fallback xmlns="">
                  <p:sp>
                    <p:nvSpPr>
                      <p:cNvPr id="103" name="TextBox 102">
                        <a:extLst>
                          <a:ext uri="{FF2B5EF4-FFF2-40B4-BE49-F238E27FC236}">
                            <a16:creationId xmlns:a16="http://schemas.microsoft.com/office/drawing/2014/main" id="{1C47D803-13C9-DD43-B555-9EE59C001DF4}"/>
                          </a:ext>
                        </a:extLst>
                      </p:cNvPr>
                      <p:cNvSpPr txBox="1">
                        <a:spLocks noRot="1" noChangeAspect="1" noMove="1" noResize="1" noEditPoints="1" noAdjustHandles="1" noChangeArrowheads="1" noChangeShapeType="1" noTextEdit="1"/>
                      </p:cNvSpPr>
                      <p:nvPr/>
                    </p:nvSpPr>
                    <p:spPr>
                      <a:xfrm>
                        <a:off x="3491245" y="4642445"/>
                        <a:ext cx="305276" cy="280205"/>
                      </a:xfrm>
                      <a:prstGeom prst="rect">
                        <a:avLst/>
                      </a:prstGeom>
                      <a:blipFill>
                        <a:blip r:embed="rId21"/>
                        <a:stretch>
                          <a:fillRect l="-16000" r="-4000" b="-21739"/>
                        </a:stretch>
                      </a:blipFill>
                    </p:spPr>
                    <p:txBody>
                      <a:bodyPr/>
                      <a:lstStyle/>
                      <a:p>
                        <a:r>
                          <a:rPr lang="en-GB">
                            <a:noFill/>
                          </a:rPr>
                          <a:t> </a:t>
                        </a:r>
                      </a:p>
                    </p:txBody>
                  </p:sp>
                </mc:Fallback>
              </mc:AlternateContent>
              <p:sp>
                <p:nvSpPr>
                  <p:cNvPr id="157" name="Rectangle 156">
                    <a:extLst>
                      <a:ext uri="{FF2B5EF4-FFF2-40B4-BE49-F238E27FC236}">
                        <a16:creationId xmlns:a16="http://schemas.microsoft.com/office/drawing/2014/main" id="{C338637A-16CB-0C49-94EE-CAAC2A93EEF9}"/>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8" name="Rectangle 157">
                    <a:extLst>
                      <a:ext uri="{FF2B5EF4-FFF2-40B4-BE49-F238E27FC236}">
                        <a16:creationId xmlns:a16="http://schemas.microsoft.com/office/drawing/2014/main" id="{E19798F9-259F-6642-9FA8-A3897D28E070}"/>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9" name="Rectangle 158">
                    <a:extLst>
                      <a:ext uri="{FF2B5EF4-FFF2-40B4-BE49-F238E27FC236}">
                        <a16:creationId xmlns:a16="http://schemas.microsoft.com/office/drawing/2014/main" id="{3D4B9335-264C-F446-8F0A-1D623846157B}"/>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6" name="Group 145">
                  <a:extLst>
                    <a:ext uri="{FF2B5EF4-FFF2-40B4-BE49-F238E27FC236}">
                      <a16:creationId xmlns:a16="http://schemas.microsoft.com/office/drawing/2014/main" id="{40372BBB-464A-DC4F-943E-71BE0B2D9DBA}"/>
                    </a:ext>
                  </a:extLst>
                </p:cNvPr>
                <p:cNvGrpSpPr/>
                <p:nvPr/>
              </p:nvGrpSpPr>
              <p:grpSpPr>
                <a:xfrm>
                  <a:off x="5762645" y="5105753"/>
                  <a:ext cx="531271" cy="298747"/>
                  <a:chOff x="1006826" y="4638542"/>
                  <a:chExt cx="531271" cy="298747"/>
                </a:xfrm>
              </p:grpSpPr>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CBB39006-7E9B-2E4B-9A5F-455CFD8EBA02}"/>
                          </a:ext>
                        </a:extLst>
                      </p:cNvPr>
                      <p:cNvSpPr txBox="1"/>
                      <p:nvPr/>
                    </p:nvSpPr>
                    <p:spPr>
                      <a:xfrm>
                        <a:off x="1232821" y="4638542"/>
                        <a:ext cx="305276" cy="278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2</m:t>
                                  </m:r>
                                </m:sup>
                              </m:sSubSup>
                            </m:oMath>
                          </m:oMathPara>
                        </a14:m>
                        <a:endParaRPr lang="en-GB" dirty="0"/>
                      </a:p>
                    </p:txBody>
                  </p:sp>
                </mc:Choice>
                <mc:Fallback xmlns="">
                  <p:sp>
                    <p:nvSpPr>
                      <p:cNvPr id="99" name="TextBox 98">
                        <a:extLst>
                          <a:ext uri="{FF2B5EF4-FFF2-40B4-BE49-F238E27FC236}">
                            <a16:creationId xmlns:a16="http://schemas.microsoft.com/office/drawing/2014/main" id="{C4DF210F-AC79-DA49-98C5-274423116825}"/>
                          </a:ext>
                        </a:extLst>
                      </p:cNvPr>
                      <p:cNvSpPr txBox="1">
                        <a:spLocks noRot="1" noChangeAspect="1" noMove="1" noResize="1" noEditPoints="1" noAdjustHandles="1" noChangeArrowheads="1" noChangeShapeType="1" noTextEdit="1"/>
                      </p:cNvSpPr>
                      <p:nvPr/>
                    </p:nvSpPr>
                    <p:spPr>
                      <a:xfrm>
                        <a:off x="1232821" y="4638542"/>
                        <a:ext cx="305276" cy="278794"/>
                      </a:xfrm>
                      <a:prstGeom prst="rect">
                        <a:avLst/>
                      </a:prstGeom>
                      <a:blipFill>
                        <a:blip r:embed="rId22"/>
                        <a:stretch>
                          <a:fillRect l="-16000" t="-4348" r="-8000" b="-26087"/>
                        </a:stretch>
                      </a:blipFill>
                    </p:spPr>
                    <p:txBody>
                      <a:bodyPr/>
                      <a:lstStyle/>
                      <a:p>
                        <a:r>
                          <a:rPr lang="en-GB">
                            <a:noFill/>
                          </a:rPr>
                          <a:t> </a:t>
                        </a:r>
                      </a:p>
                    </p:txBody>
                  </p:sp>
                </mc:Fallback>
              </mc:AlternateContent>
              <p:sp>
                <p:nvSpPr>
                  <p:cNvPr id="153" name="Rectangle 152">
                    <a:extLst>
                      <a:ext uri="{FF2B5EF4-FFF2-40B4-BE49-F238E27FC236}">
                        <a16:creationId xmlns:a16="http://schemas.microsoft.com/office/drawing/2014/main" id="{FB17AB74-9369-DA41-862A-74C164E3DDAA}"/>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01AAE4BE-370F-D24C-BB6B-5BAD99CB7B77}"/>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2E280AA2-C008-FE4C-990F-444B264EA10C}"/>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7" name="Group 146">
                  <a:extLst>
                    <a:ext uri="{FF2B5EF4-FFF2-40B4-BE49-F238E27FC236}">
                      <a16:creationId xmlns:a16="http://schemas.microsoft.com/office/drawing/2014/main" id="{4F78FDC0-794F-E847-AF62-3DED341AAF84}"/>
                    </a:ext>
                  </a:extLst>
                </p:cNvPr>
                <p:cNvGrpSpPr/>
                <p:nvPr/>
              </p:nvGrpSpPr>
              <p:grpSpPr>
                <a:xfrm>
                  <a:off x="4651584" y="4011645"/>
                  <a:ext cx="321435" cy="529611"/>
                  <a:chOff x="4651584" y="4011645"/>
                  <a:chExt cx="321435" cy="529611"/>
                </a:xfrm>
              </p:grpSpPr>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B988E5B5-935D-894F-B77D-A94DBA19DE20}"/>
                          </a:ext>
                        </a:extLst>
                      </p:cNvPr>
                      <p:cNvSpPr txBox="1"/>
                      <p:nvPr/>
                    </p:nvSpPr>
                    <p:spPr>
                      <a:xfrm>
                        <a:off x="4651584" y="4011645"/>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95" name="TextBox 94">
                        <a:extLst>
                          <a:ext uri="{FF2B5EF4-FFF2-40B4-BE49-F238E27FC236}">
                            <a16:creationId xmlns:a16="http://schemas.microsoft.com/office/drawing/2014/main" id="{93F53CD8-2BE1-D34F-A293-57E33B1EEC29}"/>
                          </a:ext>
                        </a:extLst>
                      </p:cNvPr>
                      <p:cNvSpPr txBox="1">
                        <a:spLocks noRot="1" noChangeAspect="1" noMove="1" noResize="1" noEditPoints="1" noAdjustHandles="1" noChangeArrowheads="1" noChangeShapeType="1" noTextEdit="1"/>
                      </p:cNvSpPr>
                      <p:nvPr/>
                    </p:nvSpPr>
                    <p:spPr>
                      <a:xfrm>
                        <a:off x="4651584" y="4011645"/>
                        <a:ext cx="321435" cy="276999"/>
                      </a:xfrm>
                      <a:prstGeom prst="rect">
                        <a:avLst/>
                      </a:prstGeom>
                      <a:blipFill>
                        <a:blip r:embed="rId23"/>
                        <a:stretch>
                          <a:fillRect l="-20000" t="-4348" r="-4000" b="-21739"/>
                        </a:stretch>
                      </a:blipFill>
                    </p:spPr>
                    <p:txBody>
                      <a:bodyPr/>
                      <a:lstStyle/>
                      <a:p>
                        <a:r>
                          <a:rPr lang="en-GB">
                            <a:noFill/>
                          </a:rPr>
                          <a:t> </a:t>
                        </a:r>
                      </a:p>
                    </p:txBody>
                  </p:sp>
                </mc:Fallback>
              </mc:AlternateContent>
              <p:sp>
                <p:nvSpPr>
                  <p:cNvPr id="149" name="Rectangle 148">
                    <a:extLst>
                      <a:ext uri="{FF2B5EF4-FFF2-40B4-BE49-F238E27FC236}">
                        <a16:creationId xmlns:a16="http://schemas.microsoft.com/office/drawing/2014/main" id="{9664778A-2F6D-AF48-A57D-6A8249C87ECB}"/>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3444367D-7D27-E241-B2B3-B295E6F42109}"/>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1F41355C-DBAB-F542-845F-E33252BDDDBD}"/>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cxnSp>
          <p:nvCxnSpPr>
            <p:cNvPr id="160" name="Straight Connector 159">
              <a:extLst>
                <a:ext uri="{FF2B5EF4-FFF2-40B4-BE49-F238E27FC236}">
                  <a16:creationId xmlns:a16="http://schemas.microsoft.com/office/drawing/2014/main" id="{5CF21DF5-CAD8-0640-B205-298764F379E6}"/>
                </a:ext>
              </a:extLst>
            </p:cNvPr>
            <p:cNvCxnSpPr>
              <a:cxnSpLocks/>
              <a:endCxn id="164" idx="1"/>
            </p:cNvCxnSpPr>
            <p:nvPr/>
          </p:nvCxnSpPr>
          <p:spPr>
            <a:xfrm>
              <a:off x="6354163" y="4562490"/>
              <a:ext cx="2685883" cy="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3020D7F9-10C8-E946-A378-9937FDD71842}"/>
                </a:ext>
              </a:extLst>
            </p:cNvPr>
            <p:cNvCxnSpPr>
              <a:cxnSpLocks/>
              <a:endCxn id="164" idx="2"/>
            </p:cNvCxnSpPr>
            <p:nvPr/>
          </p:nvCxnSpPr>
          <p:spPr>
            <a:xfrm flipV="1">
              <a:off x="8436131" y="4635959"/>
              <a:ext cx="675915" cy="1281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0E2F6B62-5B6C-2C4C-A23C-71E482D8325A}"/>
                    </a:ext>
                  </a:extLst>
                </p:cNvPr>
                <p:cNvSpPr txBox="1"/>
                <p:nvPr/>
              </p:nvSpPr>
              <p:spPr>
                <a:xfrm>
                  <a:off x="8990628" y="4142960"/>
                  <a:ext cx="278538" cy="2789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bg2"/>
                                </a:solidFill>
                                <a:latin typeface="Cambria Math" panose="02040503050406030204" pitchFamily="18" charset="0"/>
                              </a:rPr>
                            </m:ctrlPr>
                          </m:sSubSupPr>
                          <m:e>
                            <m:r>
                              <a:rPr lang="de-DE" b="0" i="1" smtClean="0">
                                <a:solidFill>
                                  <a:schemeClr val="bg2"/>
                                </a:solidFill>
                                <a:latin typeface="Cambria Math" panose="02040503050406030204" pitchFamily="18" charset="0"/>
                              </a:rPr>
                              <m:t>𝑔</m:t>
                            </m:r>
                          </m:e>
                          <m:sub>
                            <m:r>
                              <a:rPr lang="de-DE" b="0" i="1" smtClean="0">
                                <a:solidFill>
                                  <a:schemeClr val="bg2"/>
                                </a:solidFill>
                                <a:latin typeface="Cambria Math" panose="02040503050406030204" pitchFamily="18" charset="0"/>
                              </a:rPr>
                              <m:t>𝑡</m:t>
                            </m:r>
                          </m:sub>
                          <m:sup>
                            <m:r>
                              <a:rPr lang="de-DE" b="0" i="1" smtClean="0">
                                <a:solidFill>
                                  <a:schemeClr val="bg2"/>
                                </a:solidFill>
                                <a:latin typeface="Cambria Math" panose="02040503050406030204" pitchFamily="18" charset="0"/>
                              </a:rPr>
                              <m:t>𝐼</m:t>
                            </m:r>
                          </m:sup>
                        </m:sSubSup>
                      </m:oMath>
                    </m:oMathPara>
                  </a14:m>
                  <a:endParaRPr lang="en-GB" dirty="0">
                    <a:solidFill>
                      <a:schemeClr val="bg2"/>
                    </a:solidFill>
                  </a:endParaRPr>
                </a:p>
              </p:txBody>
            </p:sp>
          </mc:Choice>
          <mc:Fallback xmlns="">
            <p:sp>
              <p:nvSpPr>
                <p:cNvPr id="162" name="TextBox 161">
                  <a:extLst>
                    <a:ext uri="{FF2B5EF4-FFF2-40B4-BE49-F238E27FC236}">
                      <a16:creationId xmlns:a16="http://schemas.microsoft.com/office/drawing/2014/main" id="{0E2F6B62-5B6C-2C4C-A23C-71E482D8325A}"/>
                    </a:ext>
                  </a:extLst>
                </p:cNvPr>
                <p:cNvSpPr txBox="1">
                  <a:spLocks noRot="1" noChangeAspect="1" noMove="1" noResize="1" noEditPoints="1" noAdjustHandles="1" noChangeArrowheads="1" noChangeShapeType="1" noTextEdit="1"/>
                </p:cNvSpPr>
                <p:nvPr/>
              </p:nvSpPr>
              <p:spPr>
                <a:xfrm>
                  <a:off x="8990628" y="4142960"/>
                  <a:ext cx="278538" cy="278923"/>
                </a:xfrm>
                <a:prstGeom prst="rect">
                  <a:avLst/>
                </a:prstGeom>
                <a:blipFill>
                  <a:blip r:embed="rId24"/>
                  <a:stretch>
                    <a:fillRect l="-17391" t="-4348" r="-4348" b="-26087"/>
                  </a:stretch>
                </a:blipFill>
              </p:spPr>
              <p:txBody>
                <a:bodyPr/>
                <a:lstStyle/>
                <a:p>
                  <a:r>
                    <a:rPr lang="en-GB">
                      <a:noFill/>
                    </a:rPr>
                    <a:t> </a:t>
                  </a:r>
                </a:p>
              </p:txBody>
            </p:sp>
          </mc:Fallback>
        </mc:AlternateContent>
        <p:sp>
          <p:nvSpPr>
            <p:cNvPr id="163" name="Rectangle 162">
              <a:extLst>
                <a:ext uri="{FF2B5EF4-FFF2-40B4-BE49-F238E27FC236}">
                  <a16:creationId xmlns:a16="http://schemas.microsoft.com/office/drawing/2014/main" id="{63396A40-C8D9-6146-8F53-B037767E3038}"/>
                </a:ext>
              </a:extLst>
            </p:cNvPr>
            <p:cNvSpPr/>
            <p:nvPr/>
          </p:nvSpPr>
          <p:spPr>
            <a:xfrm>
              <a:off x="8998145" y="4456571"/>
              <a:ext cx="144000" cy="144000"/>
            </a:xfrm>
            <a:prstGeom prst="rect">
              <a:avLst/>
            </a:prstGeom>
            <a:solidFill>
              <a:schemeClr val="accent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9B703324-8F72-1840-9647-F291A7664F73}"/>
                </a:ext>
              </a:extLst>
            </p:cNvPr>
            <p:cNvSpPr/>
            <p:nvPr/>
          </p:nvSpPr>
          <p:spPr>
            <a:xfrm>
              <a:off x="9040046" y="4491959"/>
              <a:ext cx="144000" cy="144000"/>
            </a:xfrm>
            <a:prstGeom prst="rect">
              <a:avLst/>
            </a:prstGeom>
            <a:solidFill>
              <a:schemeClr val="accent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7E76E8FA-C307-A444-8FD8-10721528C9D5}"/>
                </a:ext>
              </a:extLst>
            </p:cNvPr>
            <p:cNvSpPr/>
            <p:nvPr/>
          </p:nvSpPr>
          <p:spPr>
            <a:xfrm>
              <a:off x="9075095" y="4528571"/>
              <a:ext cx="144000" cy="144000"/>
            </a:xfrm>
            <a:prstGeom prst="rect">
              <a:avLst/>
            </a:prstGeom>
            <a:solidFill>
              <a:schemeClr val="accent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6" name="Straight Connector 165">
              <a:extLst>
                <a:ext uri="{FF2B5EF4-FFF2-40B4-BE49-F238E27FC236}">
                  <a16:creationId xmlns:a16="http://schemas.microsoft.com/office/drawing/2014/main" id="{3A9F71D1-B326-D540-BD22-2D9241BEA0E8}"/>
                </a:ext>
              </a:extLst>
            </p:cNvPr>
            <p:cNvCxnSpPr>
              <a:cxnSpLocks/>
              <a:stCxn id="130" idx="5"/>
              <a:endCxn id="170" idx="1"/>
            </p:cNvCxnSpPr>
            <p:nvPr/>
          </p:nvCxnSpPr>
          <p:spPr>
            <a:xfrm>
              <a:off x="1774119" y="4702497"/>
              <a:ext cx="618292" cy="6314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1BC030E-1BE3-5948-B0DE-9D5B7F9F36CE}"/>
                </a:ext>
              </a:extLst>
            </p:cNvPr>
            <p:cNvCxnSpPr>
              <a:cxnSpLocks/>
              <a:stCxn id="131" idx="1"/>
              <a:endCxn id="170" idx="2"/>
            </p:cNvCxnSpPr>
            <p:nvPr/>
          </p:nvCxnSpPr>
          <p:spPr>
            <a:xfrm flipH="1" flipV="1">
              <a:off x="2464411" y="5405916"/>
              <a:ext cx="157612" cy="3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1D0A7575-EB46-7A47-AD56-2243CF45BA5F}"/>
                    </a:ext>
                  </a:extLst>
                </p:cNvPr>
                <p:cNvSpPr txBox="1"/>
                <p:nvPr/>
              </p:nvSpPr>
              <p:spPr>
                <a:xfrm>
                  <a:off x="2342993" y="4912917"/>
                  <a:ext cx="493468" cy="2817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lumMod val="50000"/>
                                    <a:lumOff val="50000"/>
                                  </a:schemeClr>
                                </a:solidFill>
                                <a:latin typeface="Cambria Math" panose="02040503050406030204" pitchFamily="18" charset="0"/>
                              </a:rPr>
                            </m:ctrlPr>
                          </m:sSubSupPr>
                          <m:e>
                            <m:r>
                              <a:rPr lang="de-DE" b="0" i="1" smtClean="0">
                                <a:solidFill>
                                  <a:schemeClr val="tx1">
                                    <a:lumMod val="50000"/>
                                    <a:lumOff val="50000"/>
                                  </a:schemeClr>
                                </a:solidFill>
                                <a:latin typeface="Cambria Math" panose="02040503050406030204" pitchFamily="18" charset="0"/>
                              </a:rPr>
                              <m:t>𝑔</m:t>
                            </m:r>
                          </m:e>
                          <m:sub>
                            <m:r>
                              <a:rPr lang="de-DE" b="0" i="1" smtClean="0">
                                <a:solidFill>
                                  <a:schemeClr val="tx1">
                                    <a:lumMod val="50000"/>
                                    <a:lumOff val="50000"/>
                                  </a:schemeClr>
                                </a:solidFill>
                                <a:latin typeface="Cambria Math" panose="02040503050406030204" pitchFamily="18" charset="0"/>
                              </a:rPr>
                              <m:t>𝑡</m:t>
                            </m:r>
                            <m:r>
                              <a:rPr lang="de-DE" b="0" i="1" smtClean="0">
                                <a:solidFill>
                                  <a:schemeClr val="tx1">
                                    <a:lumMod val="50000"/>
                                    <a:lumOff val="50000"/>
                                  </a:schemeClr>
                                </a:solidFill>
                                <a:latin typeface="Cambria Math" panose="02040503050406030204" pitchFamily="18" charset="0"/>
                              </a:rPr>
                              <m:t>−1</m:t>
                            </m:r>
                          </m:sub>
                          <m:sup>
                            <m:r>
                              <a:rPr lang="de-DE" b="0" i="1" smtClean="0">
                                <a:solidFill>
                                  <a:schemeClr val="tx1">
                                    <a:lumMod val="50000"/>
                                    <a:lumOff val="50000"/>
                                  </a:schemeClr>
                                </a:solidFill>
                                <a:latin typeface="Cambria Math" panose="02040503050406030204" pitchFamily="18" charset="0"/>
                              </a:rPr>
                              <m:t>𝐼</m:t>
                            </m:r>
                          </m:sup>
                        </m:sSubSup>
                      </m:oMath>
                    </m:oMathPara>
                  </a14:m>
                  <a:endParaRPr lang="en-GB" dirty="0">
                    <a:solidFill>
                      <a:schemeClr val="tx1">
                        <a:lumMod val="50000"/>
                        <a:lumOff val="50000"/>
                      </a:schemeClr>
                    </a:solidFill>
                  </a:endParaRPr>
                </a:p>
              </p:txBody>
            </p:sp>
          </mc:Choice>
          <mc:Fallback xmlns="">
            <p:sp>
              <p:nvSpPr>
                <p:cNvPr id="168" name="TextBox 167">
                  <a:extLst>
                    <a:ext uri="{FF2B5EF4-FFF2-40B4-BE49-F238E27FC236}">
                      <a16:creationId xmlns:a16="http://schemas.microsoft.com/office/drawing/2014/main" id="{1D0A7575-EB46-7A47-AD56-2243CF45BA5F}"/>
                    </a:ext>
                  </a:extLst>
                </p:cNvPr>
                <p:cNvSpPr txBox="1">
                  <a:spLocks noRot="1" noChangeAspect="1" noMove="1" noResize="1" noEditPoints="1" noAdjustHandles="1" noChangeArrowheads="1" noChangeShapeType="1" noTextEdit="1"/>
                </p:cNvSpPr>
                <p:nvPr/>
              </p:nvSpPr>
              <p:spPr>
                <a:xfrm>
                  <a:off x="2342993" y="4912917"/>
                  <a:ext cx="493468" cy="281744"/>
                </a:xfrm>
                <a:prstGeom prst="rect">
                  <a:avLst/>
                </a:prstGeom>
                <a:blipFill>
                  <a:blip r:embed="rId25"/>
                  <a:stretch>
                    <a:fillRect l="-10000" b="-21739"/>
                  </a:stretch>
                </a:blipFill>
              </p:spPr>
              <p:txBody>
                <a:bodyPr/>
                <a:lstStyle/>
                <a:p>
                  <a:r>
                    <a:rPr lang="en-GB">
                      <a:noFill/>
                    </a:rPr>
                    <a:t> </a:t>
                  </a:r>
                </a:p>
              </p:txBody>
            </p:sp>
          </mc:Fallback>
        </mc:AlternateContent>
        <p:sp>
          <p:nvSpPr>
            <p:cNvPr id="169" name="Rectangle 168">
              <a:extLst>
                <a:ext uri="{FF2B5EF4-FFF2-40B4-BE49-F238E27FC236}">
                  <a16:creationId xmlns:a16="http://schemas.microsoft.com/office/drawing/2014/main" id="{3B4AE674-04DB-6340-BA6C-6369DE424E3F}"/>
                </a:ext>
              </a:extLst>
            </p:cNvPr>
            <p:cNvSpPr/>
            <p:nvPr/>
          </p:nvSpPr>
          <p:spPr>
            <a:xfrm>
              <a:off x="2350510" y="5226528"/>
              <a:ext cx="144000" cy="144000"/>
            </a:xfrm>
            <a:prstGeom prst="rect">
              <a:avLst/>
            </a:prstGeom>
            <a:solidFill>
              <a:schemeClr val="accent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DD18248F-89A0-9940-BC96-DC05C395BFDC}"/>
                </a:ext>
              </a:extLst>
            </p:cNvPr>
            <p:cNvSpPr/>
            <p:nvPr/>
          </p:nvSpPr>
          <p:spPr>
            <a:xfrm>
              <a:off x="2392411" y="5261916"/>
              <a:ext cx="144000" cy="144000"/>
            </a:xfrm>
            <a:prstGeom prst="rect">
              <a:avLst/>
            </a:prstGeom>
            <a:solidFill>
              <a:schemeClr val="accent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5903EC38-E12C-044F-A19B-924A4BE79E1E}"/>
                </a:ext>
              </a:extLst>
            </p:cNvPr>
            <p:cNvSpPr/>
            <p:nvPr/>
          </p:nvSpPr>
          <p:spPr>
            <a:xfrm>
              <a:off x="2427460" y="5298528"/>
              <a:ext cx="144000" cy="144000"/>
            </a:xfrm>
            <a:prstGeom prst="rect">
              <a:avLst/>
            </a:prstGeom>
            <a:solidFill>
              <a:schemeClr val="accent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 name="Group 4">
            <a:extLst>
              <a:ext uri="{FF2B5EF4-FFF2-40B4-BE49-F238E27FC236}">
                <a16:creationId xmlns:a16="http://schemas.microsoft.com/office/drawing/2014/main" id="{2E8AD344-D188-DF49-BD2C-E2C828FF6B90}"/>
              </a:ext>
            </a:extLst>
          </p:cNvPr>
          <p:cNvGrpSpPr/>
          <p:nvPr/>
        </p:nvGrpSpPr>
        <p:grpSpPr>
          <a:xfrm>
            <a:off x="3414120" y="1770618"/>
            <a:ext cx="4484636" cy="2318846"/>
            <a:chOff x="3414120" y="1770618"/>
            <a:chExt cx="4484636" cy="2318846"/>
          </a:xfrm>
        </p:grpSpPr>
        <mc:AlternateContent xmlns:mc="http://schemas.openxmlformats.org/markup-compatibility/2006">
          <mc:Choice xmlns:a14="http://schemas.microsoft.com/office/drawing/2010/main" Requires="a14">
            <p:sp>
              <p:nvSpPr>
                <p:cNvPr id="182" name="TextBox 181">
                  <a:extLst>
                    <a:ext uri="{FF2B5EF4-FFF2-40B4-BE49-F238E27FC236}">
                      <a16:creationId xmlns:a16="http://schemas.microsoft.com/office/drawing/2014/main" id="{4523EC11-08AC-C843-B133-3C6D89DD2230}"/>
                    </a:ext>
                  </a:extLst>
                </p:cNvPr>
                <p:cNvSpPr txBox="1"/>
                <p:nvPr/>
              </p:nvSpPr>
              <p:spPr>
                <a:xfrm>
                  <a:off x="6510156" y="2525813"/>
                  <a:ext cx="305276"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2</m:t>
                            </m:r>
                          </m:sup>
                        </m:sSubSup>
                      </m:oMath>
                    </m:oMathPara>
                  </a14:m>
                  <a:endParaRPr lang="en-GB" dirty="0"/>
                </a:p>
              </p:txBody>
            </p:sp>
          </mc:Choice>
          <mc:Fallback>
            <p:sp>
              <p:nvSpPr>
                <p:cNvPr id="182" name="TextBox 181">
                  <a:extLst>
                    <a:ext uri="{FF2B5EF4-FFF2-40B4-BE49-F238E27FC236}">
                      <a16:creationId xmlns:a16="http://schemas.microsoft.com/office/drawing/2014/main" id="{4523EC11-08AC-C843-B133-3C6D89DD2230}"/>
                    </a:ext>
                  </a:extLst>
                </p:cNvPr>
                <p:cNvSpPr txBox="1">
                  <a:spLocks noRot="1" noChangeAspect="1" noMove="1" noResize="1" noEditPoints="1" noAdjustHandles="1" noChangeArrowheads="1" noChangeShapeType="1" noTextEdit="1"/>
                </p:cNvSpPr>
                <p:nvPr/>
              </p:nvSpPr>
              <p:spPr>
                <a:xfrm>
                  <a:off x="6510156" y="2525813"/>
                  <a:ext cx="305276" cy="282450"/>
                </a:xfrm>
                <a:prstGeom prst="rect">
                  <a:avLst/>
                </a:prstGeom>
                <a:blipFill>
                  <a:blip r:embed="rId26"/>
                  <a:stretch>
                    <a:fillRect l="-20000" t="-4348" r="-4000" b="-21739"/>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83" name="TextBox 182">
                  <a:extLst>
                    <a:ext uri="{FF2B5EF4-FFF2-40B4-BE49-F238E27FC236}">
                      <a16:creationId xmlns:a16="http://schemas.microsoft.com/office/drawing/2014/main" id="{78E9984D-ED07-B24C-A0D1-6E79CFE7D33C}"/>
                    </a:ext>
                  </a:extLst>
                </p:cNvPr>
                <p:cNvSpPr txBox="1"/>
                <p:nvPr/>
              </p:nvSpPr>
              <p:spPr>
                <a:xfrm>
                  <a:off x="6511619" y="3805604"/>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3</m:t>
                            </m:r>
                          </m:sup>
                        </m:sSubSup>
                      </m:oMath>
                    </m:oMathPara>
                  </a14:m>
                  <a:endParaRPr lang="en-GB" dirty="0"/>
                </a:p>
              </p:txBody>
            </p:sp>
          </mc:Choice>
          <mc:Fallback>
            <p:sp>
              <p:nvSpPr>
                <p:cNvPr id="183" name="TextBox 182">
                  <a:extLst>
                    <a:ext uri="{FF2B5EF4-FFF2-40B4-BE49-F238E27FC236}">
                      <a16:creationId xmlns:a16="http://schemas.microsoft.com/office/drawing/2014/main" id="{78E9984D-ED07-B24C-A0D1-6E79CFE7D33C}"/>
                    </a:ext>
                  </a:extLst>
                </p:cNvPr>
                <p:cNvSpPr txBox="1">
                  <a:spLocks noRot="1" noChangeAspect="1" noMove="1" noResize="1" noEditPoints="1" noAdjustHandles="1" noChangeArrowheads="1" noChangeShapeType="1" noTextEdit="1"/>
                </p:cNvSpPr>
                <p:nvPr/>
              </p:nvSpPr>
              <p:spPr>
                <a:xfrm>
                  <a:off x="6511619" y="3805604"/>
                  <a:ext cx="305276" cy="283860"/>
                </a:xfrm>
                <a:prstGeom prst="rect">
                  <a:avLst/>
                </a:prstGeom>
                <a:blipFill>
                  <a:blip r:embed="rId27"/>
                  <a:stretch>
                    <a:fillRect l="-16000" t="-4545" r="-4000" b="-227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4" name="TextBox 183">
                  <a:extLst>
                    <a:ext uri="{FF2B5EF4-FFF2-40B4-BE49-F238E27FC236}">
                      <a16:creationId xmlns:a16="http://schemas.microsoft.com/office/drawing/2014/main" id="{42CD4B40-653E-0545-82FB-CBF6CC5BC53E}"/>
                    </a:ext>
                  </a:extLst>
                </p:cNvPr>
                <p:cNvSpPr txBox="1"/>
                <p:nvPr/>
              </p:nvSpPr>
              <p:spPr>
                <a:xfrm>
                  <a:off x="6190360" y="1770618"/>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accent3"/>
                            </a:solidFill>
                            <a:latin typeface="Cambria Math" panose="02040503050406030204" pitchFamily="18" charset="0"/>
                          </a:rPr>
                          <m:t>𝐸𝑝𝑖</m:t>
                        </m:r>
                        <m:sSub>
                          <m:sSubPr>
                            <m:ctrlPr>
                              <a:rPr lang="de-DE" b="0" i="1" dirty="0" smtClean="0">
                                <a:solidFill>
                                  <a:schemeClr val="accent3"/>
                                </a:solidFill>
                                <a:latin typeface="Cambria Math" panose="02040503050406030204" pitchFamily="18" charset="0"/>
                              </a:rPr>
                            </m:ctrlPr>
                          </m:sSubPr>
                          <m:e>
                            <m:r>
                              <a:rPr lang="en-GB" i="1" dirty="0" smtClean="0">
                                <a:solidFill>
                                  <a:schemeClr val="accent3"/>
                                </a:solidFill>
                                <a:latin typeface="Cambria Math" panose="02040503050406030204" pitchFamily="18" charset="0"/>
                              </a:rPr>
                              <m:t>𝑑</m:t>
                            </m:r>
                          </m:e>
                          <m:sub>
                            <m:r>
                              <a:rPr lang="de-DE" b="0" i="1" dirty="0" smtClean="0">
                                <a:solidFill>
                                  <a:schemeClr val="accent3"/>
                                </a:solidFill>
                                <a:latin typeface="Cambria Math" panose="02040503050406030204" pitchFamily="18" charset="0"/>
                              </a:rPr>
                              <m:t>𝑡</m:t>
                            </m:r>
                          </m:sub>
                        </m:sSub>
                        <m:r>
                          <a:rPr lang="en-GB" i="1" dirty="0">
                            <a:solidFill>
                              <a:schemeClr val="accent3"/>
                            </a:solidFill>
                            <a:latin typeface="Cambria Math" panose="02040503050406030204" pitchFamily="18" charset="0"/>
                          </a:rPr>
                          <m:t> </m:t>
                        </m:r>
                        <m:r>
                          <a:rPr lang="en-GB" i="1" dirty="0" err="1">
                            <a:solidFill>
                              <a:schemeClr val="accent3"/>
                            </a:solidFill>
                            <a:latin typeface="Cambria Math" panose="02040503050406030204" pitchFamily="18" charset="0"/>
                          </a:rPr>
                          <m:t>𝑆𝑖𝑐𝑘</m:t>
                        </m:r>
                        <m:sSub>
                          <m:sSubPr>
                            <m:ctrlPr>
                              <a:rPr lang="de-DE" b="0" i="1" dirty="0" smtClean="0">
                                <a:solidFill>
                                  <a:schemeClr val="accent3"/>
                                </a:solidFill>
                                <a:latin typeface="Cambria Math" panose="02040503050406030204" pitchFamily="18" charset="0"/>
                              </a:rPr>
                            </m:ctrlPr>
                          </m:sSubPr>
                          <m:e>
                            <m:d>
                              <m:dPr>
                                <m:ctrlPr>
                                  <a:rPr lang="de-DE" b="0" i="1" dirty="0" smtClean="0">
                                    <a:solidFill>
                                      <a:schemeClr val="accent3"/>
                                    </a:solidFill>
                                    <a:latin typeface="Cambria Math" panose="02040503050406030204" pitchFamily="18" charset="0"/>
                                  </a:rPr>
                                </m:ctrlPr>
                              </m:dPr>
                              <m:e>
                                <m:r>
                                  <a:rPr lang="de-DE" b="0" i="1" dirty="0" smtClean="0">
                                    <a:solidFill>
                                      <a:schemeClr val="accent3"/>
                                    </a:solidFill>
                                    <a:latin typeface="Cambria Math" panose="02040503050406030204" pitchFamily="18" charset="0"/>
                                  </a:rPr>
                                  <m:t>𝑋</m:t>
                                </m:r>
                              </m:e>
                            </m:d>
                          </m:e>
                          <m:sub>
                            <m:r>
                              <a:rPr lang="de-DE" b="0" i="1" dirty="0" smtClean="0">
                                <a:solidFill>
                                  <a:schemeClr val="accent3"/>
                                </a:solidFill>
                                <a:latin typeface="Cambria Math" panose="02040503050406030204" pitchFamily="18" charset="0"/>
                              </a:rPr>
                              <m:t>𝑡</m:t>
                            </m:r>
                          </m:sub>
                        </m:sSub>
                      </m:oMath>
                    </m:oMathPara>
                  </a14:m>
                  <a:endParaRPr lang="de-DE" i="1" dirty="0">
                    <a:solidFill>
                      <a:schemeClr val="accent1">
                        <a:lumMod val="40000"/>
                        <a:lumOff val="6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i="1" dirty="0" err="1">
                            <a:solidFill>
                              <a:schemeClr val="tx1"/>
                            </a:solidFill>
                            <a:latin typeface="Cambria Math" panose="02040503050406030204" pitchFamily="18" charset="0"/>
                          </a:rPr>
                          <m:t>𝑇𝑟𝑎𝑣𝑒𝑙</m:t>
                        </m:r>
                        <m:sSub>
                          <m:sSubPr>
                            <m:ctrlPr>
                              <a:rPr lang="de-DE" b="0" i="1" dirty="0" smtClean="0">
                                <a:solidFill>
                                  <a:schemeClr val="tx1"/>
                                </a:solidFill>
                                <a:latin typeface="Cambria Math" panose="02040503050406030204" pitchFamily="18" charset="0"/>
                              </a:rPr>
                            </m:ctrlPr>
                          </m:sSubPr>
                          <m:e>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𝑡</m:t>
                            </m:r>
                          </m:sub>
                        </m:sSub>
                        <m:r>
                          <a:rPr lang="de-DE" b="0" i="1" dirty="0"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184" name="TextBox 183">
                  <a:extLst>
                    <a:ext uri="{FF2B5EF4-FFF2-40B4-BE49-F238E27FC236}">
                      <a16:creationId xmlns:a16="http://schemas.microsoft.com/office/drawing/2014/main" id="{42CD4B40-653E-0545-82FB-CBF6CC5BC53E}"/>
                    </a:ext>
                  </a:extLst>
                </p:cNvPr>
                <p:cNvSpPr txBox="1">
                  <a:spLocks noRot="1" noChangeAspect="1" noMove="1" noResize="1" noEditPoints="1" noAdjustHandles="1" noChangeArrowheads="1" noChangeShapeType="1" noTextEdit="1"/>
                </p:cNvSpPr>
                <p:nvPr/>
              </p:nvSpPr>
              <p:spPr>
                <a:xfrm>
                  <a:off x="6190360" y="1770618"/>
                  <a:ext cx="1705233" cy="715089"/>
                </a:xfrm>
                <a:prstGeom prst="roundRect">
                  <a:avLst/>
                </a:prstGeom>
                <a:blipFill>
                  <a:blip r:embed="rId28"/>
                  <a:stretch>
                    <a:fillRect b="-169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5" name="TextBox 184">
                  <a:extLst>
                    <a:ext uri="{FF2B5EF4-FFF2-40B4-BE49-F238E27FC236}">
                      <a16:creationId xmlns:a16="http://schemas.microsoft.com/office/drawing/2014/main" id="{A70A1E6D-93E1-4C41-AC78-7FF3F1F15495}"/>
                    </a:ext>
                  </a:extLst>
                </p:cNvPr>
                <p:cNvSpPr txBox="1"/>
                <p:nvPr/>
              </p:nvSpPr>
              <p:spPr>
                <a:xfrm>
                  <a:off x="6190359" y="3072659"/>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𝐸𝑝𝑖</m:t>
                        </m:r>
                        <m:sSub>
                          <m:sSubPr>
                            <m:ctrlPr>
                              <a:rPr lang="de-DE" b="0" i="1" dirty="0" smtClean="0">
                                <a:latin typeface="Cambria Math" panose="02040503050406030204" pitchFamily="18" charset="0"/>
                              </a:rPr>
                            </m:ctrlPr>
                          </m:sSubPr>
                          <m:e>
                            <m:r>
                              <a:rPr lang="en-GB" dirty="0" smtClean="0">
                                <a:latin typeface="Cambria Math" panose="02040503050406030204" pitchFamily="18" charset="0"/>
                              </a:rPr>
                              <m:t>𝑑</m:t>
                            </m:r>
                          </m:e>
                          <m:sub>
                            <m:r>
                              <a:rPr lang="de-DE" b="0" i="1" dirty="0" smtClean="0">
                                <a:latin typeface="Cambria Math" panose="02040503050406030204" pitchFamily="18" charset="0"/>
                              </a:rPr>
                              <m:t>𝑡</m:t>
                            </m:r>
                          </m:sub>
                        </m:sSub>
                        <m:r>
                          <a:rPr lang="en-GB" dirty="0">
                            <a:latin typeface="Cambria Math" panose="02040503050406030204" pitchFamily="18" charset="0"/>
                          </a:rPr>
                          <m:t> </m:t>
                        </m:r>
                        <m:r>
                          <a:rPr lang="en-GB" dirty="0" err="1">
                            <a:latin typeface="Cambria Math" panose="02040503050406030204" pitchFamily="18" charset="0"/>
                          </a:rPr>
                          <m:t>𝑆𝑖𝑐𝑘</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e>
                            </m:d>
                          </m:e>
                          <m:sub>
                            <m:r>
                              <a:rPr lang="de-DE" b="0" i="1" dirty="0" smtClean="0">
                                <a:latin typeface="Cambria Math" panose="02040503050406030204" pitchFamily="18" charset="0"/>
                              </a:rPr>
                              <m:t>𝑡</m:t>
                            </m:r>
                          </m:sub>
                        </m:sSub>
                      </m:oMath>
                    </m:oMathPara>
                  </a14:m>
                  <a:endParaRPr lang="de-DE" dirty="0"/>
                </a:p>
                <a:p>
                  <a:pPr/>
                  <a14:m>
                    <m:oMathPara xmlns:m="http://schemas.openxmlformats.org/officeDocument/2006/math">
                      <m:oMathParaPr>
                        <m:jc m:val="centerGroup"/>
                      </m:oMathParaPr>
                      <m:oMath xmlns:m="http://schemas.openxmlformats.org/officeDocument/2006/math">
                        <m:r>
                          <a:rPr lang="en-GB" dirty="0">
                            <a:latin typeface="Cambria Math" panose="02040503050406030204" pitchFamily="18" charset="0"/>
                          </a:rPr>
                          <m:t>𝑇𝑟𝑒𝑎𝑡</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r>
                                  <a:rPr lang="de-DE" b="0" i="1" dirty="0" smtClean="0">
                                    <a:latin typeface="Cambria Math" panose="02040503050406030204" pitchFamily="18" charset="0"/>
                                  </a:rPr>
                                  <m:t>𝑀</m:t>
                                </m:r>
                              </m:e>
                            </m:d>
                          </m:e>
                          <m:sub>
                            <m:r>
                              <a:rPr lang="de-DE" b="0" i="1" dirty="0" smtClean="0">
                                <a:latin typeface="Cambria Math" panose="02040503050406030204" pitchFamily="18" charset="0"/>
                              </a:rPr>
                              <m:t>𝑡</m:t>
                            </m:r>
                          </m:sub>
                        </m:sSub>
                        <m:r>
                          <a:rPr lang="de-DE" b="0" i="1" dirty="0" smtClean="0">
                            <a:latin typeface="Cambria Math" panose="02040503050406030204" pitchFamily="18" charset="0"/>
                          </a:rPr>
                          <m:t>    </m:t>
                        </m:r>
                      </m:oMath>
                    </m:oMathPara>
                  </a14:m>
                  <a:endParaRPr lang="en-GB" dirty="0"/>
                </a:p>
              </p:txBody>
            </p:sp>
          </mc:Choice>
          <mc:Fallback xmlns="">
            <p:sp>
              <p:nvSpPr>
                <p:cNvPr id="185" name="TextBox 184">
                  <a:extLst>
                    <a:ext uri="{FF2B5EF4-FFF2-40B4-BE49-F238E27FC236}">
                      <a16:creationId xmlns:a16="http://schemas.microsoft.com/office/drawing/2014/main" id="{A70A1E6D-93E1-4C41-AC78-7FF3F1F15495}"/>
                    </a:ext>
                  </a:extLst>
                </p:cNvPr>
                <p:cNvSpPr txBox="1">
                  <a:spLocks noRot="1" noChangeAspect="1" noMove="1" noResize="1" noEditPoints="1" noAdjustHandles="1" noChangeArrowheads="1" noChangeShapeType="1" noTextEdit="1"/>
                </p:cNvSpPr>
                <p:nvPr/>
              </p:nvSpPr>
              <p:spPr>
                <a:xfrm>
                  <a:off x="6190359" y="3072659"/>
                  <a:ext cx="1705233" cy="715089"/>
                </a:xfrm>
                <a:prstGeom prst="roundRect">
                  <a:avLst/>
                </a:prstGeom>
                <a:blipFill>
                  <a:blip r:embed="rId29"/>
                  <a:stretch>
                    <a:fillRect/>
                  </a:stretch>
                </a:blipFill>
                <a:ln>
                  <a:solidFill>
                    <a:schemeClr val="tx1"/>
                  </a:solidFill>
                </a:ln>
              </p:spPr>
              <p:txBody>
                <a:bodyPr/>
                <a:lstStyle/>
                <a:p>
                  <a:r>
                    <a:rPr lang="en-GB">
                      <a:noFill/>
                    </a:rPr>
                    <a:t> </a:t>
                  </a:r>
                </a:p>
              </p:txBody>
            </p:sp>
          </mc:Fallback>
        </mc:AlternateContent>
        <p:cxnSp>
          <p:nvCxnSpPr>
            <p:cNvPr id="186" name="Straight Connector 185">
              <a:extLst>
                <a:ext uri="{FF2B5EF4-FFF2-40B4-BE49-F238E27FC236}">
                  <a16:creationId xmlns:a16="http://schemas.microsoft.com/office/drawing/2014/main" id="{548B88C1-D0E3-B74A-8992-92D0E21EC7EA}"/>
                </a:ext>
              </a:extLst>
            </p:cNvPr>
            <p:cNvCxnSpPr>
              <a:cxnSpLocks/>
              <a:stCxn id="185" idx="0"/>
              <a:endCxn id="184" idx="2"/>
            </p:cNvCxnSpPr>
            <p:nvPr/>
          </p:nvCxnSpPr>
          <p:spPr>
            <a:xfrm flipV="1">
              <a:off x="7042976" y="2485707"/>
              <a:ext cx="1" cy="586952"/>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88" name="Rectangle 187">
                  <a:extLst>
                    <a:ext uri="{FF2B5EF4-FFF2-40B4-BE49-F238E27FC236}">
                      <a16:creationId xmlns:a16="http://schemas.microsoft.com/office/drawing/2014/main" id="{65F76CBB-41B0-574F-839A-DACA61E76E74}"/>
                    </a:ext>
                  </a:extLst>
                </p:cNvPr>
                <p:cNvSpPr/>
                <p:nvPr/>
              </p:nvSpPr>
              <p:spPr>
                <a:xfrm>
                  <a:off x="7154693" y="2473459"/>
                  <a:ext cx="478080" cy="3749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accent3"/>
                                </a:solidFill>
                                <a:latin typeface="Cambria Math" panose="02040503050406030204" pitchFamily="18" charset="0"/>
                              </a:rPr>
                            </m:ctrlPr>
                          </m:sSubSupPr>
                          <m:e>
                            <m:r>
                              <a:rPr lang="de-DE" i="1">
                                <a:solidFill>
                                  <a:schemeClr val="accent3"/>
                                </a:solidFill>
                                <a:latin typeface="Cambria Math" panose="02040503050406030204" pitchFamily="18" charset="0"/>
                              </a:rPr>
                              <m:t>𝑔</m:t>
                            </m:r>
                          </m:e>
                          <m:sub>
                            <m:r>
                              <a:rPr lang="de-DE" b="0" i="1" smtClean="0">
                                <a:solidFill>
                                  <a:schemeClr val="accent3"/>
                                </a:solidFill>
                                <a:latin typeface="Cambria Math" panose="02040503050406030204" pitchFamily="18" charset="0"/>
                              </a:rPr>
                              <m:t>𝑡</m:t>
                            </m:r>
                          </m:sub>
                          <m:sup>
                            <m:r>
                              <a:rPr lang="de-DE" i="1">
                                <a:solidFill>
                                  <a:schemeClr val="accent3"/>
                                </a:solidFill>
                                <a:latin typeface="Cambria Math" panose="02040503050406030204" pitchFamily="18" charset="0"/>
                              </a:rPr>
                              <m:t>𝐼</m:t>
                            </m:r>
                          </m:sup>
                        </m:sSubSup>
                      </m:oMath>
                    </m:oMathPara>
                  </a14:m>
                  <a:endParaRPr lang="en-GB" dirty="0">
                    <a:solidFill>
                      <a:schemeClr val="accent3"/>
                    </a:solidFill>
                  </a:endParaRPr>
                </a:p>
              </p:txBody>
            </p:sp>
          </mc:Choice>
          <mc:Fallback xmlns="">
            <p:sp>
              <p:nvSpPr>
                <p:cNvPr id="188" name="Rectangle 187">
                  <a:extLst>
                    <a:ext uri="{FF2B5EF4-FFF2-40B4-BE49-F238E27FC236}">
                      <a16:creationId xmlns:a16="http://schemas.microsoft.com/office/drawing/2014/main" id="{65F76CBB-41B0-574F-839A-DACA61E76E74}"/>
                    </a:ext>
                  </a:extLst>
                </p:cNvPr>
                <p:cNvSpPr>
                  <a:spLocks noRot="1" noChangeAspect="1" noMove="1" noResize="1" noEditPoints="1" noAdjustHandles="1" noChangeArrowheads="1" noChangeShapeType="1" noTextEdit="1"/>
                </p:cNvSpPr>
                <p:nvPr/>
              </p:nvSpPr>
              <p:spPr>
                <a:xfrm>
                  <a:off x="7154693" y="2473459"/>
                  <a:ext cx="478080" cy="374911"/>
                </a:xfrm>
                <a:prstGeom prst="rect">
                  <a:avLst/>
                </a:prstGeom>
                <a:blipFill>
                  <a:blip r:embed="rId30"/>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1" name="TextBox 190">
                  <a:extLst>
                    <a:ext uri="{FF2B5EF4-FFF2-40B4-BE49-F238E27FC236}">
                      <a16:creationId xmlns:a16="http://schemas.microsoft.com/office/drawing/2014/main" id="{835ED62B-BF09-3E4D-BD72-23AFF01D50AD}"/>
                    </a:ext>
                  </a:extLst>
                </p:cNvPr>
                <p:cNvSpPr txBox="1"/>
                <p:nvPr/>
              </p:nvSpPr>
              <p:spPr>
                <a:xfrm>
                  <a:off x="3414120" y="1770618"/>
                  <a:ext cx="2116454"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accent3"/>
                            </a:solidFill>
                            <a:latin typeface="Cambria Math" panose="02040503050406030204" pitchFamily="18" charset="0"/>
                          </a:rPr>
                          <m:t>𝐸𝑝𝑖</m:t>
                        </m:r>
                        <m:sSub>
                          <m:sSubPr>
                            <m:ctrlPr>
                              <a:rPr lang="de-DE" b="0" i="1" dirty="0" smtClean="0">
                                <a:solidFill>
                                  <a:schemeClr val="accent3"/>
                                </a:solidFill>
                                <a:latin typeface="Cambria Math" panose="02040503050406030204" pitchFamily="18" charset="0"/>
                              </a:rPr>
                            </m:ctrlPr>
                          </m:sSubPr>
                          <m:e>
                            <m:r>
                              <a:rPr lang="en-GB" i="1" dirty="0" smtClean="0">
                                <a:solidFill>
                                  <a:schemeClr val="accent3"/>
                                </a:solidFill>
                                <a:latin typeface="Cambria Math" panose="02040503050406030204" pitchFamily="18" charset="0"/>
                              </a:rPr>
                              <m:t>𝑑</m:t>
                            </m:r>
                          </m:e>
                          <m:sub>
                            <m:r>
                              <a:rPr lang="de-DE" b="0" i="1" dirty="0" smtClean="0">
                                <a:solidFill>
                                  <a:schemeClr val="accent3"/>
                                </a:solidFill>
                                <a:latin typeface="Cambria Math" panose="02040503050406030204" pitchFamily="18" charset="0"/>
                              </a:rPr>
                              <m:t>𝑡</m:t>
                            </m:r>
                            <m:r>
                              <a:rPr lang="de-DE" b="0" i="1" dirty="0" smtClean="0">
                                <a:solidFill>
                                  <a:schemeClr val="accent3"/>
                                </a:solidFill>
                                <a:latin typeface="Cambria Math" panose="02040503050406030204" pitchFamily="18" charset="0"/>
                              </a:rPr>
                              <m:t>−1</m:t>
                            </m:r>
                          </m:sub>
                        </m:sSub>
                        <m:r>
                          <a:rPr lang="en-GB" i="1" dirty="0">
                            <a:solidFill>
                              <a:schemeClr val="accent3"/>
                            </a:solidFill>
                            <a:latin typeface="Cambria Math" panose="02040503050406030204" pitchFamily="18" charset="0"/>
                          </a:rPr>
                          <m:t> </m:t>
                        </m:r>
                        <m:r>
                          <a:rPr lang="en-GB" i="1" dirty="0" err="1">
                            <a:solidFill>
                              <a:schemeClr val="accent3"/>
                            </a:solidFill>
                            <a:latin typeface="Cambria Math" panose="02040503050406030204" pitchFamily="18" charset="0"/>
                          </a:rPr>
                          <m:t>𝑆𝑖𝑐𝑘</m:t>
                        </m:r>
                        <m:sSub>
                          <m:sSubPr>
                            <m:ctrlPr>
                              <a:rPr lang="de-DE" b="0" i="1" dirty="0" smtClean="0">
                                <a:solidFill>
                                  <a:schemeClr val="accent3"/>
                                </a:solidFill>
                                <a:latin typeface="Cambria Math" panose="02040503050406030204" pitchFamily="18" charset="0"/>
                              </a:rPr>
                            </m:ctrlPr>
                          </m:sSubPr>
                          <m:e>
                            <m:d>
                              <m:dPr>
                                <m:ctrlPr>
                                  <a:rPr lang="de-DE" b="0" i="1" dirty="0" smtClean="0">
                                    <a:solidFill>
                                      <a:schemeClr val="accent3"/>
                                    </a:solidFill>
                                    <a:latin typeface="Cambria Math" panose="02040503050406030204" pitchFamily="18" charset="0"/>
                                  </a:rPr>
                                </m:ctrlPr>
                              </m:dPr>
                              <m:e>
                                <m:r>
                                  <a:rPr lang="de-DE" b="0" i="1" dirty="0" smtClean="0">
                                    <a:solidFill>
                                      <a:schemeClr val="accent3"/>
                                    </a:solidFill>
                                    <a:latin typeface="Cambria Math" panose="02040503050406030204" pitchFamily="18" charset="0"/>
                                  </a:rPr>
                                  <m:t>𝑋</m:t>
                                </m:r>
                              </m:e>
                            </m:d>
                          </m:e>
                          <m:sub>
                            <m:r>
                              <a:rPr lang="de-DE" b="0" i="1" dirty="0" smtClean="0">
                                <a:solidFill>
                                  <a:schemeClr val="accent3"/>
                                </a:solidFill>
                                <a:latin typeface="Cambria Math" panose="02040503050406030204" pitchFamily="18" charset="0"/>
                              </a:rPr>
                              <m:t>𝑡</m:t>
                            </m:r>
                            <m:r>
                              <a:rPr lang="de-DE" b="0" i="1" dirty="0" smtClean="0">
                                <a:solidFill>
                                  <a:schemeClr val="accent3"/>
                                </a:solidFill>
                                <a:latin typeface="Cambria Math" panose="02040503050406030204" pitchFamily="18" charset="0"/>
                              </a:rPr>
                              <m:t>−1</m:t>
                            </m:r>
                          </m:sub>
                        </m:sSub>
                      </m:oMath>
                    </m:oMathPara>
                  </a14:m>
                  <a:endParaRPr lang="de-DE" i="1" dirty="0">
                    <a:solidFill>
                      <a:schemeClr val="accent3"/>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𝐸𝑝𝑖𝑑</m:t>
                            </m:r>
                          </m:e>
                          <m:sub>
                            <m:r>
                              <a:rPr lang="de-DE" b="0" i="1" dirty="0" smtClean="0">
                                <a:solidFill>
                                  <a:schemeClr val="tx1"/>
                                </a:solidFill>
                                <a:latin typeface="Cambria Math" panose="02040503050406030204" pitchFamily="18" charset="0"/>
                              </a:rPr>
                              <m:t>𝑡</m:t>
                            </m:r>
                          </m:sub>
                        </m:sSub>
                      </m:oMath>
                    </m:oMathPara>
                  </a14:m>
                  <a:endParaRPr lang="en-GB" dirty="0">
                    <a:solidFill>
                      <a:schemeClr val="tx1"/>
                    </a:solidFill>
                  </a:endParaRPr>
                </a:p>
              </p:txBody>
            </p:sp>
          </mc:Choice>
          <mc:Fallback xmlns="">
            <p:sp>
              <p:nvSpPr>
                <p:cNvPr id="191" name="TextBox 190">
                  <a:extLst>
                    <a:ext uri="{FF2B5EF4-FFF2-40B4-BE49-F238E27FC236}">
                      <a16:creationId xmlns:a16="http://schemas.microsoft.com/office/drawing/2014/main" id="{835ED62B-BF09-3E4D-BD72-23AFF01D50AD}"/>
                    </a:ext>
                  </a:extLst>
                </p:cNvPr>
                <p:cNvSpPr txBox="1">
                  <a:spLocks noRot="1" noChangeAspect="1" noMove="1" noResize="1" noEditPoints="1" noAdjustHandles="1" noChangeArrowheads="1" noChangeShapeType="1" noTextEdit="1"/>
                </p:cNvSpPr>
                <p:nvPr/>
              </p:nvSpPr>
              <p:spPr>
                <a:xfrm>
                  <a:off x="3414120" y="1770618"/>
                  <a:ext cx="2116454" cy="715089"/>
                </a:xfrm>
                <a:prstGeom prst="roundRect">
                  <a:avLst/>
                </a:prstGeom>
                <a:blipFill>
                  <a:blip r:embed="rId31"/>
                  <a:stretch>
                    <a:fillRect/>
                  </a:stretch>
                </a:blipFill>
                <a:ln>
                  <a:solidFill>
                    <a:schemeClr val="tx1"/>
                  </a:solidFill>
                </a:ln>
              </p:spPr>
              <p:txBody>
                <a:bodyPr/>
                <a:lstStyle/>
                <a:p>
                  <a:r>
                    <a:rPr lang="en-GB">
                      <a:noFill/>
                    </a:rPr>
                    <a:t> </a:t>
                  </a:r>
                </a:p>
              </p:txBody>
            </p:sp>
          </mc:Fallback>
        </mc:AlternateContent>
        <p:cxnSp>
          <p:nvCxnSpPr>
            <p:cNvPr id="192" name="Straight Connector 191">
              <a:extLst>
                <a:ext uri="{FF2B5EF4-FFF2-40B4-BE49-F238E27FC236}">
                  <a16:creationId xmlns:a16="http://schemas.microsoft.com/office/drawing/2014/main" id="{931BE118-0594-694F-AFB7-E202042A0EC3}"/>
                </a:ext>
              </a:extLst>
            </p:cNvPr>
            <p:cNvCxnSpPr>
              <a:cxnSpLocks/>
              <a:stCxn id="184" idx="1"/>
              <a:endCxn id="191" idx="3"/>
            </p:cNvCxnSpPr>
            <p:nvPr/>
          </p:nvCxnSpPr>
          <p:spPr>
            <a:xfrm flipH="1">
              <a:off x="5530574" y="2128163"/>
              <a:ext cx="659786" cy="0"/>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94" name="TextBox 193">
                  <a:extLst>
                    <a:ext uri="{FF2B5EF4-FFF2-40B4-BE49-F238E27FC236}">
                      <a16:creationId xmlns:a16="http://schemas.microsoft.com/office/drawing/2014/main" id="{05304ADB-D739-3A48-8506-C87EE2C7273A}"/>
                    </a:ext>
                  </a:extLst>
                </p:cNvPr>
                <p:cNvSpPr txBox="1"/>
                <p:nvPr/>
              </p:nvSpPr>
              <p:spPr>
                <a:xfrm>
                  <a:off x="3883930" y="2531762"/>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194" name="TextBox 193">
                  <a:extLst>
                    <a:ext uri="{FF2B5EF4-FFF2-40B4-BE49-F238E27FC236}">
                      <a16:creationId xmlns:a16="http://schemas.microsoft.com/office/drawing/2014/main" id="{05304ADB-D739-3A48-8506-C87EE2C7273A}"/>
                    </a:ext>
                  </a:extLst>
                </p:cNvPr>
                <p:cNvSpPr txBox="1">
                  <a:spLocks noRot="1" noChangeAspect="1" noMove="1" noResize="1" noEditPoints="1" noAdjustHandles="1" noChangeArrowheads="1" noChangeShapeType="1" noTextEdit="1"/>
                </p:cNvSpPr>
                <p:nvPr/>
              </p:nvSpPr>
              <p:spPr>
                <a:xfrm>
                  <a:off x="3883930" y="2531762"/>
                  <a:ext cx="321435" cy="276999"/>
                </a:xfrm>
                <a:prstGeom prst="rect">
                  <a:avLst/>
                </a:prstGeom>
                <a:blipFill>
                  <a:blip r:embed="rId32"/>
                  <a:stretch>
                    <a:fillRect l="-15385" r="-3846" b="-260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5" name="Rectangle 194">
                  <a:extLst>
                    <a:ext uri="{FF2B5EF4-FFF2-40B4-BE49-F238E27FC236}">
                      <a16:creationId xmlns:a16="http://schemas.microsoft.com/office/drawing/2014/main" id="{00059343-548D-0F4A-AC7D-EF1799ABE693}"/>
                    </a:ext>
                  </a:extLst>
                </p:cNvPr>
                <p:cNvSpPr/>
                <p:nvPr/>
              </p:nvSpPr>
              <p:spPr>
                <a:xfrm>
                  <a:off x="4528467" y="2479408"/>
                  <a:ext cx="678134" cy="374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accent3"/>
                                </a:solidFill>
                                <a:latin typeface="Cambria Math" panose="02040503050406030204" pitchFamily="18" charset="0"/>
                              </a:rPr>
                            </m:ctrlPr>
                          </m:sSubSupPr>
                          <m:e>
                            <m:r>
                              <a:rPr lang="de-DE" i="1">
                                <a:solidFill>
                                  <a:schemeClr val="accent3"/>
                                </a:solidFill>
                                <a:latin typeface="Cambria Math" panose="02040503050406030204" pitchFamily="18" charset="0"/>
                              </a:rPr>
                              <m:t>𝑔</m:t>
                            </m:r>
                          </m:e>
                          <m:sub>
                            <m:r>
                              <a:rPr lang="de-DE" b="0" i="1" smtClean="0">
                                <a:solidFill>
                                  <a:schemeClr val="accent3"/>
                                </a:solidFill>
                                <a:latin typeface="Cambria Math" panose="02040503050406030204" pitchFamily="18" charset="0"/>
                              </a:rPr>
                              <m:t>𝑡</m:t>
                            </m:r>
                            <m:r>
                              <a:rPr lang="de-DE" b="0" i="1" smtClean="0">
                                <a:solidFill>
                                  <a:schemeClr val="accent3"/>
                                </a:solidFill>
                                <a:latin typeface="Cambria Math" panose="02040503050406030204" pitchFamily="18" charset="0"/>
                              </a:rPr>
                              <m:t>−1</m:t>
                            </m:r>
                          </m:sub>
                          <m:sup>
                            <m:r>
                              <a:rPr lang="de-DE" i="1">
                                <a:solidFill>
                                  <a:schemeClr val="accent3"/>
                                </a:solidFill>
                                <a:latin typeface="Cambria Math" panose="02040503050406030204" pitchFamily="18" charset="0"/>
                              </a:rPr>
                              <m:t>𝐼</m:t>
                            </m:r>
                          </m:sup>
                        </m:sSubSup>
                      </m:oMath>
                    </m:oMathPara>
                  </a14:m>
                  <a:endParaRPr lang="en-GB" dirty="0">
                    <a:solidFill>
                      <a:schemeClr val="accent3"/>
                    </a:solidFill>
                  </a:endParaRPr>
                </a:p>
              </p:txBody>
            </p:sp>
          </mc:Choice>
          <mc:Fallback xmlns="">
            <p:sp>
              <p:nvSpPr>
                <p:cNvPr id="195" name="Rectangle 194">
                  <a:extLst>
                    <a:ext uri="{FF2B5EF4-FFF2-40B4-BE49-F238E27FC236}">
                      <a16:creationId xmlns:a16="http://schemas.microsoft.com/office/drawing/2014/main" id="{00059343-548D-0F4A-AC7D-EF1799ABE693}"/>
                    </a:ext>
                  </a:extLst>
                </p:cNvPr>
                <p:cNvSpPr>
                  <a:spLocks noRot="1" noChangeAspect="1" noMove="1" noResize="1" noEditPoints="1" noAdjustHandles="1" noChangeArrowheads="1" noChangeShapeType="1" noTextEdit="1"/>
                </p:cNvSpPr>
                <p:nvPr/>
              </p:nvSpPr>
              <p:spPr>
                <a:xfrm>
                  <a:off x="4528467" y="2479408"/>
                  <a:ext cx="678134" cy="374077"/>
                </a:xfrm>
                <a:prstGeom prst="rect">
                  <a:avLst/>
                </a:prstGeom>
                <a:blipFill>
                  <a:blip r:embed="rId33"/>
                  <a:stretch>
                    <a:fillRect b="-32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0568BD5E-D3CF-D34E-AC02-C0CAF1828903}"/>
                    </a:ext>
                  </a:extLst>
                </p:cNvPr>
                <p:cNvSpPr txBox="1"/>
                <p:nvPr/>
              </p:nvSpPr>
              <p:spPr>
                <a:xfrm rot="5400000">
                  <a:off x="7563977" y="2153447"/>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65" name="TextBox 64">
                  <a:extLst>
                    <a:ext uri="{FF2B5EF4-FFF2-40B4-BE49-F238E27FC236}">
                      <a16:creationId xmlns:a16="http://schemas.microsoft.com/office/drawing/2014/main" id="{0568BD5E-D3CF-D34E-AC02-C0CAF1828903}"/>
                    </a:ext>
                  </a:extLst>
                </p:cNvPr>
                <p:cNvSpPr txBox="1">
                  <a:spLocks noRot="1" noChangeAspect="1" noMove="1" noResize="1" noEditPoints="1" noAdjustHandles="1" noChangeArrowheads="1" noChangeShapeType="1" noTextEdit="1"/>
                </p:cNvSpPr>
                <p:nvPr/>
              </p:nvSpPr>
              <p:spPr>
                <a:xfrm rot="5400000">
                  <a:off x="7563977" y="2153447"/>
                  <a:ext cx="270879" cy="387207"/>
                </a:xfrm>
                <a:prstGeom prst="round1Rect">
                  <a:avLst>
                    <a:gd name="adj" fmla="val 40865"/>
                  </a:avLst>
                </a:prstGeom>
                <a:blipFill>
                  <a:blip r:embed="rId34"/>
                  <a:stretch>
                    <a:fillRect l="-6452" r="-3226"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6DF0217E-62EB-6241-ACF7-1177A934477E}"/>
                    </a:ext>
                  </a:extLst>
                </p:cNvPr>
                <p:cNvSpPr txBox="1"/>
                <p:nvPr/>
              </p:nvSpPr>
              <p:spPr>
                <a:xfrm rot="5400000">
                  <a:off x="7630324" y="3519317"/>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66" name="TextBox 65">
                  <a:extLst>
                    <a:ext uri="{FF2B5EF4-FFF2-40B4-BE49-F238E27FC236}">
                      <a16:creationId xmlns:a16="http://schemas.microsoft.com/office/drawing/2014/main" id="{6DF0217E-62EB-6241-ACF7-1177A934477E}"/>
                    </a:ext>
                  </a:extLst>
                </p:cNvPr>
                <p:cNvSpPr txBox="1">
                  <a:spLocks noRot="1" noChangeAspect="1" noMove="1" noResize="1" noEditPoints="1" noAdjustHandles="1" noChangeArrowheads="1" noChangeShapeType="1" noTextEdit="1"/>
                </p:cNvSpPr>
                <p:nvPr/>
              </p:nvSpPr>
              <p:spPr>
                <a:xfrm rot="5400000">
                  <a:off x="7630324" y="3519317"/>
                  <a:ext cx="270879" cy="265984"/>
                </a:xfrm>
                <a:prstGeom prst="round1Rect">
                  <a:avLst>
                    <a:gd name="adj" fmla="val 40865"/>
                  </a:avLst>
                </a:prstGeom>
                <a:blipFill>
                  <a:blip r:embed="rId35"/>
                  <a:stretch>
                    <a:fillRect l="-4545"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E636FDC2-2A99-B04E-A7F5-5A3B7E849704}"/>
                    </a:ext>
                  </a:extLst>
                </p:cNvPr>
                <p:cNvSpPr txBox="1"/>
                <p:nvPr/>
              </p:nvSpPr>
              <p:spPr>
                <a:xfrm rot="5400000">
                  <a:off x="5209232" y="2153447"/>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67" name="TextBox 66">
                  <a:extLst>
                    <a:ext uri="{FF2B5EF4-FFF2-40B4-BE49-F238E27FC236}">
                      <a16:creationId xmlns:a16="http://schemas.microsoft.com/office/drawing/2014/main" id="{E636FDC2-2A99-B04E-A7F5-5A3B7E849704}"/>
                    </a:ext>
                  </a:extLst>
                </p:cNvPr>
                <p:cNvSpPr txBox="1">
                  <a:spLocks noRot="1" noChangeAspect="1" noMove="1" noResize="1" noEditPoints="1" noAdjustHandles="1" noChangeArrowheads="1" noChangeShapeType="1" noTextEdit="1"/>
                </p:cNvSpPr>
                <p:nvPr/>
              </p:nvSpPr>
              <p:spPr>
                <a:xfrm rot="5400000">
                  <a:off x="5209232" y="2153447"/>
                  <a:ext cx="270879" cy="387207"/>
                </a:xfrm>
                <a:prstGeom prst="round1Rect">
                  <a:avLst>
                    <a:gd name="adj" fmla="val 40865"/>
                  </a:avLst>
                </a:prstGeom>
                <a:blipFill>
                  <a:blip r:embed="rId36"/>
                  <a:stretch>
                    <a:fillRect b="-9091"/>
                  </a:stretch>
                </a:blipFill>
                <a:ln>
                  <a:noFill/>
                </a:ln>
              </p:spPr>
              <p:txBody>
                <a:bodyPr/>
                <a:lstStyle/>
                <a:p>
                  <a:r>
                    <a:rPr lang="en-GB">
                      <a:noFill/>
                    </a:rPr>
                    <a:t> </a:t>
                  </a:r>
                </a:p>
              </p:txBody>
            </p:sp>
          </mc:Fallback>
        </mc:AlternateContent>
      </p:grpSp>
      <p:sp>
        <p:nvSpPr>
          <p:cNvPr id="68" name="TextBox 67">
            <a:extLst>
              <a:ext uri="{FF2B5EF4-FFF2-40B4-BE49-F238E27FC236}">
                <a16:creationId xmlns:a16="http://schemas.microsoft.com/office/drawing/2014/main" id="{B62783F1-0B1B-DF41-8639-E2E7DC58AF96}"/>
              </a:ext>
            </a:extLst>
          </p:cNvPr>
          <p:cNvSpPr txBox="1"/>
          <p:nvPr/>
        </p:nvSpPr>
        <p:spPr>
          <a:xfrm>
            <a:off x="7939472" y="2473459"/>
            <a:ext cx="943592" cy="369332"/>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GB" dirty="0"/>
              <a:t>Remove</a:t>
            </a:r>
          </a:p>
        </p:txBody>
      </p:sp>
      <p:cxnSp>
        <p:nvCxnSpPr>
          <p:cNvPr id="69" name="Straight Arrow Connector 68">
            <a:extLst>
              <a:ext uri="{FF2B5EF4-FFF2-40B4-BE49-F238E27FC236}">
                <a16:creationId xmlns:a16="http://schemas.microsoft.com/office/drawing/2014/main" id="{3CFA2E4D-D608-AB43-A94E-F5AC38CFE3A0}"/>
              </a:ext>
            </a:extLst>
          </p:cNvPr>
          <p:cNvCxnSpPr>
            <a:cxnSpLocks/>
            <a:stCxn id="68" idx="1"/>
          </p:cNvCxnSpPr>
          <p:nvPr/>
        </p:nvCxnSpPr>
        <p:spPr>
          <a:xfrm flipH="1">
            <a:off x="7632773" y="2658125"/>
            <a:ext cx="306699" cy="2790"/>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423CE03D-D04E-8346-A21A-521E907808D8}"/>
              </a:ext>
            </a:extLst>
          </p:cNvPr>
          <p:cNvCxnSpPr>
            <a:cxnSpLocks/>
            <a:endCxn id="195" idx="2"/>
          </p:cNvCxnSpPr>
          <p:nvPr/>
        </p:nvCxnSpPr>
        <p:spPr>
          <a:xfrm rot="10800000" flipV="1">
            <a:off x="4867535" y="2658125"/>
            <a:ext cx="3025489" cy="195360"/>
          </a:xfrm>
          <a:prstGeom prst="curvedConnector4">
            <a:avLst>
              <a:gd name="adj1" fmla="val 5835"/>
              <a:gd name="adj2" fmla="val 168595"/>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824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normAutofit/>
          </a:bodyPr>
          <a:lstStyle/>
          <a:p>
            <a:r>
              <a:rPr lang="en-GB" dirty="0"/>
              <a:t>Dynamic FO Jtrees: Unrolling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39C8A8-2A43-EA43-8E15-36558C75DA13}"/>
                  </a:ext>
                </a:extLst>
              </p:cNvPr>
              <p:cNvSpPr>
                <a:spLocks noGrp="1"/>
              </p:cNvSpPr>
              <p:nvPr>
                <p:ph idx="1"/>
              </p:nvPr>
            </p:nvSpPr>
            <p:spPr/>
            <p:txBody>
              <a:bodyPr>
                <a:normAutofit/>
              </a:bodyPr>
              <a:lstStyle/>
              <a:p>
                <a:r>
                  <a:rPr lang="en-GB" dirty="0"/>
                  <a:t>Given two FO jtrees </a:t>
                </a:r>
                <a14:m>
                  <m:oMath xmlns:m="http://schemas.openxmlformats.org/officeDocument/2006/math">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𝐽</m:t>
                            </m:r>
                          </m:e>
                          <m:sub>
                            <m:r>
                              <a:rPr lang="de-DE" i="1">
                                <a:latin typeface="Cambria Math" panose="02040503050406030204" pitchFamily="18" charset="0"/>
                              </a:rPr>
                              <m:t>0</m:t>
                            </m:r>
                          </m:sub>
                        </m:sSub>
                        <m:r>
                          <a:rPr lang="de-DE" i="1">
                            <a:latin typeface="Cambria Math" panose="02040503050406030204" pitchFamily="18" charset="0"/>
                          </a:rPr>
                          <m:t>,</m:t>
                        </m:r>
                        <m:sSub>
                          <m:sSubPr>
                            <m:ctrlPr>
                              <a:rPr lang="de-DE" i="1" dirty="0">
                                <a:latin typeface="Cambria Math" panose="02040503050406030204" pitchFamily="18" charset="0"/>
                              </a:rPr>
                            </m:ctrlPr>
                          </m:sSubPr>
                          <m:e>
                            <m:r>
                              <a:rPr lang="en-GB" i="1" dirty="0">
                                <a:latin typeface="Cambria Math" panose="02040503050406030204" pitchFamily="18" charset="0"/>
                              </a:rPr>
                              <m:t>𝐽</m:t>
                            </m:r>
                          </m:e>
                          <m:sub>
                            <m:r>
                              <a:rPr lang="en-GB" i="1" dirty="0">
                                <a:latin typeface="Cambria Math" panose="02040503050406030204" pitchFamily="18" charset="0"/>
                                <a:ea typeface="Cambria Math" panose="02040503050406030204" pitchFamily="18" charset="0"/>
                              </a:rPr>
                              <m:t>→</m:t>
                            </m:r>
                          </m:sub>
                        </m:sSub>
                      </m:e>
                    </m:d>
                  </m:oMath>
                </a14:m>
                <a:r>
                  <a:rPr lang="en-GB" dirty="0"/>
                  <a:t> for </a:t>
                </a:r>
                <a14:m>
                  <m:oMath xmlns:m="http://schemas.openxmlformats.org/officeDocument/2006/math">
                    <m:r>
                      <a:rPr lang="de-DE" i="1" dirty="0">
                        <a:latin typeface="Cambria Math" panose="02040503050406030204" pitchFamily="18" charset="0"/>
                      </a:rPr>
                      <m:t>𝐺</m:t>
                    </m:r>
                  </m:oMath>
                </a14:m>
                <a:r>
                  <a:rPr lang="en-GB" dirty="0"/>
                  <a:t> and a number </a:t>
                </a:r>
                <a14:m>
                  <m:oMath xmlns:m="http://schemas.openxmlformats.org/officeDocument/2006/math">
                    <m:r>
                      <a:rPr lang="en-GB" i="1" dirty="0" smtClean="0">
                        <a:latin typeface="Cambria Math" panose="02040503050406030204" pitchFamily="18" charset="0"/>
                      </a:rPr>
                      <m:t>𝑇</m:t>
                    </m:r>
                  </m:oMath>
                </a14:m>
                <a:r>
                  <a:rPr lang="en-GB" dirty="0"/>
                  <a:t>, unroll the FO jtree by</a:t>
                </a:r>
              </a:p>
              <a:p>
                <a:pPr lvl="1"/>
                <a:r>
                  <a:rPr lang="en-GB" dirty="0"/>
                  <a:t>For </a:t>
                </a:r>
                <a14:m>
                  <m:oMath xmlns:m="http://schemas.openxmlformats.org/officeDocument/2006/math">
                    <m:r>
                      <a:rPr lang="en-GB" i="1" smtClean="0">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=0</m:t>
                    </m:r>
                  </m:oMath>
                </a14:m>
                <a:r>
                  <a:rPr lang="en-GB" dirty="0"/>
                  <a:t>, taking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𝐽</m:t>
                        </m:r>
                      </m:e>
                      <m:sub>
                        <m:r>
                          <a:rPr lang="de-DE" i="1">
                            <a:latin typeface="Cambria Math" panose="02040503050406030204" pitchFamily="18" charset="0"/>
                          </a:rPr>
                          <m:t>0</m:t>
                        </m:r>
                      </m:sub>
                    </m:sSub>
                    <m:r>
                      <a:rPr lang="de-DE" b="0" i="1" smtClean="0">
                        <a:latin typeface="Cambria Math" panose="02040503050406030204" pitchFamily="18" charset="0"/>
                      </a:rPr>
                      <m:t>=</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𝑉</m:t>
                            </m:r>
                          </m:e>
                          <m:sub>
                            <m:r>
                              <a:rPr lang="de-DE" b="0" i="1" smtClean="0">
                                <a:latin typeface="Cambria Math" panose="02040503050406030204" pitchFamily="18" charset="0"/>
                              </a:rPr>
                              <m:t>0</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0</m:t>
                            </m:r>
                          </m:sub>
                        </m:sSub>
                      </m:e>
                    </m:d>
                  </m:oMath>
                </a14:m>
                <a:endParaRPr lang="en-GB" dirty="0"/>
              </a:p>
              <a:p>
                <a:pPr lvl="1"/>
                <a:r>
                  <a:rPr lang="en-GB" dirty="0"/>
                  <a:t>For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&lt;</m:t>
                    </m:r>
                    <m:r>
                      <a:rPr lang="de-DE" b="0" i="1" smtClean="0">
                        <a:latin typeface="Cambria Math" panose="02040503050406030204" pitchFamily="18" charset="0"/>
                        <a:ea typeface="Cambria Math" panose="02040503050406030204" pitchFamily="18" charset="0"/>
                      </a:rPr>
                      <m:t>𝑇</m:t>
                    </m:r>
                  </m:oMath>
                </a14:m>
                <a:r>
                  <a:rPr lang="en-GB" dirty="0"/>
                  <a:t>, taking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𝐽</m:t>
                        </m:r>
                      </m:e>
                      <m:sub>
                        <m:r>
                          <a:rPr lang="en-GB" i="1" dirty="0">
                            <a:latin typeface="Cambria Math" panose="02040503050406030204" pitchFamily="18" charset="0"/>
                            <a:ea typeface="Cambria Math" panose="02040503050406030204" pitchFamily="18" charset="0"/>
                          </a:rPr>
                          <m:t>→</m:t>
                        </m:r>
                      </m:sub>
                    </m:sSub>
                    <m:r>
                      <a:rPr lang="de-DE" i="1">
                        <a:latin typeface="Cambria Math" panose="02040503050406030204" pitchFamily="18" charset="0"/>
                      </a:rPr>
                      <m:t>=</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𝑉</m:t>
                            </m:r>
                          </m:e>
                          <m:sub>
                            <m:r>
                              <a:rPr lang="en-GB" i="1" dirty="0">
                                <a:latin typeface="Cambria Math" panose="02040503050406030204" pitchFamily="18" charset="0"/>
                                <a:ea typeface="Cambria Math" panose="02040503050406030204" pitchFamily="18" charset="0"/>
                              </a:rPr>
                              <m:t>→</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𝐸</m:t>
                            </m:r>
                          </m:e>
                          <m:sub>
                            <m:r>
                              <a:rPr lang="en-GB" i="1" dirty="0">
                                <a:latin typeface="Cambria Math" panose="02040503050406030204" pitchFamily="18" charset="0"/>
                                <a:ea typeface="Cambria Math" panose="02040503050406030204" pitchFamily="18" charset="0"/>
                              </a:rPr>
                              <m:t>→</m:t>
                            </m:r>
                          </m:sub>
                        </m:sSub>
                      </m:e>
                    </m:d>
                  </m:oMath>
                </a14:m>
                <a:r>
                  <a:rPr lang="en-GB" dirty="0"/>
                  <a:t> instantiated for </a:t>
                </a:r>
                <a14:m>
                  <m:oMath xmlns:m="http://schemas.openxmlformats.org/officeDocument/2006/math">
                    <m:r>
                      <a:rPr lang="en-GB" i="1">
                        <a:latin typeface="Cambria Math" panose="02040503050406030204" pitchFamily="18" charset="0"/>
                        <a:ea typeface="Cambria Math" panose="02040503050406030204" pitchFamily="18" charset="0"/>
                      </a:rPr>
                      <m:t>𝜏</m:t>
                    </m:r>
                  </m:oMath>
                </a14:m>
                <a:endParaRPr lang="en-GB" dirty="0"/>
              </a:p>
              <a:p>
                <a:pPr lvl="1"/>
                <a:r>
                  <a:rPr lang="en-GB" dirty="0"/>
                  <a:t>For all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𝜏</m:t>
                    </m:r>
                  </m:oMath>
                </a14:m>
                <a:r>
                  <a:rPr lang="en-GB" dirty="0"/>
                  <a:t>, adding an edge between </a:t>
                </a:r>
                <a:r>
                  <a:rPr lang="en-GB" dirty="0" err="1"/>
                  <a:t>outcluster</a:t>
                </a:r>
                <a:r>
                  <a:rPr lang="en-GB" dirty="0"/>
                  <a:t> of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−1</m:t>
                    </m:r>
                  </m:oMath>
                </a14:m>
                <a:r>
                  <a:rPr lang="en-GB" dirty="0"/>
                  <a:t> and </a:t>
                </a:r>
                <a:r>
                  <a:rPr lang="en-GB" dirty="0" err="1"/>
                  <a:t>incluster</a:t>
                </a:r>
                <a:r>
                  <a:rPr lang="en-GB" dirty="0"/>
                  <a:t> of </a:t>
                </a:r>
                <a14:m>
                  <m:oMath xmlns:m="http://schemas.openxmlformats.org/officeDocument/2006/math">
                    <m:r>
                      <a:rPr lang="en-GB" i="1">
                        <a:latin typeface="Cambria Math" panose="02040503050406030204" pitchFamily="18" charset="0"/>
                        <a:ea typeface="Cambria Math" panose="02040503050406030204" pitchFamily="18" charset="0"/>
                      </a:rPr>
                      <m:t>𝜏</m:t>
                    </m:r>
                  </m:oMath>
                </a14:m>
                <a:endParaRPr lang="en-GB" dirty="0"/>
              </a:p>
              <a:p>
                <a:r>
                  <a:rPr lang="en-GB" dirty="0"/>
                  <a:t>Formally,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𝐽</m:t>
                        </m:r>
                      </m:e>
                      <m:sub>
                        <m:r>
                          <a:rPr lang="de-DE" b="0" i="1" dirty="0" smtClean="0">
                            <a:latin typeface="Cambria Math" panose="02040503050406030204" pitchFamily="18" charset="0"/>
                          </a:rPr>
                          <m:t>0:</m:t>
                        </m:r>
                        <m:r>
                          <a:rPr lang="de-DE" b="0" i="1" dirty="0" smtClean="0">
                            <a:latin typeface="Cambria Math" panose="02040503050406030204" pitchFamily="18" charset="0"/>
                          </a:rPr>
                          <m:t>𝑇</m:t>
                        </m:r>
                      </m:sub>
                    </m:sSub>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𝑉</m:t>
                        </m:r>
                        <m:r>
                          <a:rPr lang="de-DE" b="0" i="1" dirty="0" smtClean="0">
                            <a:latin typeface="Cambria Math" panose="02040503050406030204" pitchFamily="18" charset="0"/>
                          </a:rPr>
                          <m:t>,</m:t>
                        </m:r>
                        <m:r>
                          <a:rPr lang="de-DE" b="0" i="1" dirty="0" smtClean="0">
                            <a:latin typeface="Cambria Math" panose="02040503050406030204" pitchFamily="18" charset="0"/>
                          </a:rPr>
                          <m:t>𝐸</m:t>
                        </m:r>
                      </m:e>
                    </m:d>
                  </m:oMath>
                </a14:m>
                <a:r>
                  <a:rPr lang="en-GB" dirty="0"/>
                  <a:t> where</a:t>
                </a:r>
              </a:p>
              <a:p>
                <a:pPr marL="457200" lvl="1" indent="0">
                  <a:buNone/>
                </a:pPr>
                <a14:m>
                  <m:oMathPara xmlns:m="http://schemas.openxmlformats.org/officeDocument/2006/math">
                    <m:oMathParaPr>
                      <m:jc m:val="centerGroup"/>
                    </m:oMathParaPr>
                    <m:oMath xmlns:m="http://schemas.openxmlformats.org/officeDocument/2006/math">
                      <m:r>
                        <a:rPr lang="de-DE" i="1" dirty="0">
                          <a:latin typeface="Cambria Math" panose="02040503050406030204" pitchFamily="18" charset="0"/>
                        </a:rPr>
                        <m:t>𝑉</m:t>
                      </m:r>
                      <m:r>
                        <a:rPr lang="de-DE" b="0" i="1" dirty="0"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𝑉</m:t>
                          </m:r>
                        </m:e>
                        <m:sub>
                          <m:r>
                            <a:rPr lang="de-DE" i="1">
                              <a:latin typeface="Cambria Math" panose="02040503050406030204" pitchFamily="18" charset="0"/>
                            </a:rPr>
                            <m:t>0</m:t>
                          </m:r>
                        </m:sub>
                      </m:sSub>
                      <m:r>
                        <a:rPr lang="de-DE" i="1" smtClean="0">
                          <a:latin typeface="Cambria Math" panose="02040503050406030204" pitchFamily="18" charset="0"/>
                          <a:ea typeface="Cambria Math" panose="02040503050406030204" pitchFamily="18" charset="0"/>
                        </a:rPr>
                        <m:t>∪</m:t>
                      </m:r>
                      <m:nary>
                        <m:naryPr>
                          <m:chr m:val="⋃"/>
                          <m:ctrlPr>
                            <a:rPr lang="de-DE" i="1" smtClean="0">
                              <a:latin typeface="Cambria Math" panose="02040503050406030204" pitchFamily="18" charset="0"/>
                              <a:ea typeface="Cambria Math" panose="02040503050406030204" pitchFamily="18" charset="0"/>
                            </a:rPr>
                          </m:ctrlPr>
                        </m:naryPr>
                        <m:sub>
                          <m:r>
                            <a:rPr lang="en-GB"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𝑇</m:t>
                          </m:r>
                        </m:sup>
                        <m:e>
                          <m:sSub>
                            <m:sSubPr>
                              <m:ctrlPr>
                                <a:rPr lang="de-DE" i="1">
                                  <a:latin typeface="Cambria Math" panose="02040503050406030204" pitchFamily="18" charset="0"/>
                                </a:rPr>
                              </m:ctrlPr>
                            </m:sSubPr>
                            <m:e>
                              <m:r>
                                <a:rPr lang="de-DE" i="1">
                                  <a:latin typeface="Cambria Math" panose="02040503050406030204" pitchFamily="18" charset="0"/>
                                </a:rPr>
                                <m:t>𝑉</m:t>
                              </m:r>
                            </m:e>
                            <m:sub>
                              <m:r>
                                <a:rPr lang="en-GB" i="1">
                                  <a:latin typeface="Cambria Math" panose="02040503050406030204" pitchFamily="18" charset="0"/>
                                  <a:ea typeface="Cambria Math" panose="02040503050406030204" pitchFamily="18" charset="0"/>
                                </a:rPr>
                                <m:t>𝜏</m:t>
                              </m:r>
                            </m:sub>
                          </m:sSub>
                        </m:e>
                      </m:nary>
                    </m:oMath>
                  </m:oMathPara>
                </a14:m>
                <a:endParaRPr lang="de-DE" i="1" dirty="0">
                  <a:latin typeface="Cambria Math" panose="02040503050406030204" pitchFamily="18" charset="0"/>
                  <a:ea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𝐸</m:t>
                      </m:r>
                      <m:r>
                        <a:rPr lang="de-DE" i="1" dirty="0">
                          <a:latin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𝐸</m:t>
                          </m:r>
                        </m:e>
                        <m:sub>
                          <m:r>
                            <a:rPr lang="de-DE" i="1">
                              <a:latin typeface="Cambria Math" panose="02040503050406030204" pitchFamily="18" charset="0"/>
                            </a:rPr>
                            <m:t>0</m:t>
                          </m:r>
                        </m:sub>
                      </m:sSub>
                      <m:r>
                        <a:rPr lang="de-DE" i="1">
                          <a:latin typeface="Cambria Math" panose="02040503050406030204" pitchFamily="18" charset="0"/>
                          <a:ea typeface="Cambria Math" panose="02040503050406030204" pitchFamily="18" charset="0"/>
                        </a:rPr>
                        <m:t>∪</m:t>
                      </m:r>
                      <m:nary>
                        <m:naryPr>
                          <m:chr m:val="⋃"/>
                          <m:ctrlPr>
                            <a:rPr lang="de-DE" i="1">
                              <a:latin typeface="Cambria Math" panose="02040503050406030204" pitchFamily="18" charset="0"/>
                              <a:ea typeface="Cambria Math" panose="02040503050406030204" pitchFamily="18" charset="0"/>
                            </a:rPr>
                          </m:ctrlPr>
                        </m:naryPr>
                        <m:sub>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𝑇</m:t>
                          </m:r>
                        </m:sup>
                        <m:e>
                          <m:sSub>
                            <m:sSubPr>
                              <m:ctrlPr>
                                <a:rPr lang="de-DE" i="1">
                                  <a:latin typeface="Cambria Math" panose="02040503050406030204" pitchFamily="18" charset="0"/>
                                </a:rPr>
                              </m:ctrlPr>
                            </m:sSubPr>
                            <m:e>
                              <m:r>
                                <a:rPr lang="de-DE" b="0" i="1" smtClean="0">
                                  <a:latin typeface="Cambria Math" panose="02040503050406030204" pitchFamily="18" charset="0"/>
                                </a:rPr>
                                <m:t>𝐸</m:t>
                              </m:r>
                            </m:e>
                            <m:sub>
                              <m:r>
                                <a:rPr lang="en-GB" i="1">
                                  <a:latin typeface="Cambria Math" panose="02040503050406030204" pitchFamily="18" charset="0"/>
                                  <a:ea typeface="Cambria Math" panose="02040503050406030204" pitchFamily="18" charset="0"/>
                                </a:rPr>
                                <m:t>𝜏</m:t>
                              </m:r>
                            </m:sub>
                          </m:sSub>
                        </m:e>
                      </m:nary>
                      <m:r>
                        <a:rPr lang="en-GB" i="1" smtClean="0">
                          <a:latin typeface="Cambria Math" panose="02040503050406030204" pitchFamily="18" charset="0"/>
                          <a:ea typeface="Cambria Math" panose="02040503050406030204" pitchFamily="18" charset="0"/>
                        </a:rPr>
                        <m:t>∪</m:t>
                      </m:r>
                      <m:nary>
                        <m:naryPr>
                          <m:chr m:val="⋃"/>
                          <m:ctrlPr>
                            <a:rPr lang="de-DE" i="1">
                              <a:latin typeface="Cambria Math" panose="02040503050406030204" pitchFamily="18" charset="0"/>
                              <a:ea typeface="Cambria Math" panose="02040503050406030204" pitchFamily="18" charset="0"/>
                            </a:rPr>
                          </m:ctrlPr>
                        </m:naryPr>
                        <m:sub>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𝑇</m:t>
                          </m:r>
                        </m:sup>
                        <m:e>
                          <m:d>
                            <m:dPr>
                              <m:begChr m:val="{"/>
                              <m:endChr m:val="}"/>
                              <m:ctrlPr>
                                <a:rPr lang="de-DE" b="0" i="1" smtClean="0">
                                  <a:latin typeface="Cambria Math" panose="02040503050406030204" pitchFamily="18" charset="0"/>
                                  <a:ea typeface="Cambria Math" panose="02040503050406030204" pitchFamily="18" charset="0"/>
                                </a:rPr>
                              </m:ctrlPr>
                            </m:dPr>
                            <m:e>
                              <m:d>
                                <m:dPr>
                                  <m:begChr m:val="{"/>
                                  <m:endChr m:val="}"/>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𝑜𝑢𝑡</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𝑖𝑛</m:t>
                                  </m:r>
                                </m:e>
                              </m:d>
                            </m:e>
                            <m:e>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𝐶</m:t>
                                  </m:r>
                                </m:e>
                                <m:sub>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𝑜𝑢𝑡</m:t>
                                  </m:r>
                                </m:sup>
                              </m:sSubSup>
                              <m:r>
                                <a:rPr lang="de-DE" i="1" smtClean="0">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𝐶</m:t>
                                  </m:r>
                                </m:e>
                                <m:sub>
                                  <m:r>
                                    <a:rPr lang="en-GB" i="1">
                                      <a:latin typeface="Cambria Math" panose="02040503050406030204" pitchFamily="18" charset="0"/>
                                      <a:ea typeface="Cambria Math" panose="02040503050406030204" pitchFamily="18" charset="0"/>
                                    </a:rPr>
                                    <m:t>𝜏</m:t>
                                  </m:r>
                                </m:sub>
                                <m:sup>
                                  <m:r>
                                    <a:rPr lang="de-DE" b="0" i="1" smtClean="0">
                                      <a:latin typeface="Cambria Math" panose="02040503050406030204" pitchFamily="18" charset="0"/>
                                      <a:ea typeface="Cambria Math" panose="02040503050406030204" pitchFamily="18" charset="0"/>
                                    </a:rPr>
                                    <m:t>𝑖𝑛</m:t>
                                  </m:r>
                                </m:sup>
                              </m:sSubSup>
                            </m:e>
                          </m:d>
                        </m:e>
                      </m:nary>
                    </m:oMath>
                  </m:oMathPara>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idx="1"/>
              </p:nvPr>
            </p:nvSpPr>
            <p:spPr>
              <a:blipFill>
                <a:blip r:embed="rId2"/>
                <a:stretch>
                  <a:fillRect l="-1447" t="-1768" b="-3106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D388435-DA7F-E44A-9635-810EEDCAAB36}"/>
              </a:ext>
            </a:extLst>
          </p:cNvPr>
          <p:cNvSpPr>
            <a:spLocks noGrp="1"/>
          </p:cNvSpPr>
          <p:nvPr>
            <p:ph type="sldNum" sz="quarter" idx="12"/>
          </p:nvPr>
        </p:nvSpPr>
        <p:spPr/>
        <p:txBody>
          <a:bodyPr/>
          <a:lstStyle/>
          <a:p>
            <a:fld id="{67C9959E-8E6B-B04C-9955-EA096F41CA7A}" type="slidenum">
              <a:rPr lang="en-GB" smtClean="0"/>
              <a:t>39</a:t>
            </a:fld>
            <a:endParaRPr lang="en-GB"/>
          </a:p>
        </p:txBody>
      </p:sp>
    </p:spTree>
    <p:extLst>
      <p:ext uri="{BB962C8B-B14F-4D97-AF65-F5344CB8AC3E}">
        <p14:creationId xmlns:p14="http://schemas.microsoft.com/office/powerpoint/2010/main" val="7024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95E818-08E0-A049-BDC3-DA6A3B453E50}"/>
              </a:ext>
            </a:extLst>
          </p:cNvPr>
          <p:cNvSpPr>
            <a:spLocks noGrp="1"/>
          </p:cNvSpPr>
          <p:nvPr>
            <p:ph type="title"/>
          </p:nvPr>
        </p:nvSpPr>
        <p:spPr/>
        <p:txBody>
          <a:bodyPr/>
          <a:lstStyle/>
          <a:p>
            <a:r>
              <a:rPr lang="en-GB" dirty="0"/>
              <a:t>A Note on Naming Conventions</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24F629E4-E12E-AC47-A62C-3AEA742CAD7F}"/>
                  </a:ext>
                </a:extLst>
              </p:cNvPr>
              <p:cNvSpPr>
                <a:spLocks noGrp="1"/>
              </p:cNvSpPr>
              <p:nvPr>
                <p:ph idx="1"/>
              </p:nvPr>
            </p:nvSpPr>
            <p:spPr/>
            <p:txBody>
              <a:bodyPr/>
              <a:lstStyle/>
              <a:p>
                <a:r>
                  <a:rPr lang="en-GB" dirty="0"/>
                  <a:t>Common names for the same thing in PGMs</a:t>
                </a:r>
              </a:p>
              <a:p>
                <a:pPr lvl="1"/>
                <a:r>
                  <a:rPr lang="en-GB" dirty="0">
                    <a:solidFill>
                      <a:schemeClr val="accent1"/>
                    </a:solidFill>
                  </a:rPr>
                  <a:t>Dynamic</a:t>
                </a:r>
              </a:p>
              <a:p>
                <a:pPr lvl="2"/>
                <a:r>
                  <a:rPr lang="en-GB" dirty="0"/>
                  <a:t>BUT: </a:t>
                </a:r>
                <a:r>
                  <a:rPr lang="en-GB" i="1" dirty="0"/>
                  <a:t>stationary</a:t>
                </a:r>
                <a:r>
                  <a:rPr lang="en-GB" dirty="0"/>
                  <a:t> in terms of how a state changes from the previous the current one </a:t>
                </a:r>
              </a:p>
              <a:p>
                <a:pPr lvl="3"/>
                <a:r>
                  <a:rPr lang="en-GB" dirty="0"/>
                  <a:t>State does change and has an influence on the next one</a:t>
                </a:r>
              </a:p>
              <a:p>
                <a:pPr lvl="1"/>
                <a:r>
                  <a:rPr lang="en-GB" dirty="0">
                    <a:solidFill>
                      <a:schemeClr val="accent1"/>
                    </a:solidFill>
                  </a:rPr>
                  <a:t>Temporal</a:t>
                </a:r>
              </a:p>
              <a:p>
                <a:pPr lvl="2"/>
                <a:r>
                  <a:rPr lang="en-GB" dirty="0"/>
                  <a:t>Changes between states considered due to time moving forward, i.e., a temporal state sequence</a:t>
                </a:r>
              </a:p>
              <a:p>
                <a:pPr lvl="3"/>
                <a:r>
                  <a:rPr lang="en-GB" dirty="0"/>
                  <a:t>Implicit direction of edges towards the future</a:t>
                </a:r>
              </a:p>
              <a:p>
                <a:pPr lvl="3"/>
                <a:r>
                  <a:rPr lang="en-GB" dirty="0"/>
                  <a:t>Simplifying assumption: Discrete time steps indexed by integer (</a:t>
                </a:r>
                <a14:m>
                  <m:oMath xmlns:m="http://schemas.openxmlformats.org/officeDocument/2006/math">
                    <m:r>
                      <a:rPr lang="en-GB" i="1" dirty="0" smtClean="0">
                        <a:latin typeface="Cambria Math" panose="02040503050406030204" pitchFamily="18" charset="0"/>
                      </a:rPr>
                      <m:t>𝑡</m:t>
                    </m:r>
                  </m:oMath>
                </a14:m>
                <a:r>
                  <a:rPr lang="en-GB" dirty="0"/>
                  <a:t>)</a:t>
                </a:r>
              </a:p>
              <a:p>
                <a:pPr lvl="1"/>
                <a:r>
                  <a:rPr lang="en-GB" dirty="0">
                    <a:solidFill>
                      <a:schemeClr val="accent1"/>
                    </a:solidFill>
                  </a:rPr>
                  <a:t>Sequential</a:t>
                </a:r>
              </a:p>
              <a:p>
                <a:pPr lvl="2"/>
                <a:r>
                  <a:rPr lang="en-GB" dirty="0"/>
                  <a:t>Generalised version of the notion “temporal” as the sequence may occur not only due to time moving forward but because of something else (e.g., spatial movement, sequence of words in text; implicitly, then also time moves forward)</a:t>
                </a:r>
              </a:p>
            </p:txBody>
          </p:sp>
        </mc:Choice>
        <mc:Fallback xmlns="">
          <p:sp>
            <p:nvSpPr>
              <p:cNvPr id="7" name="Content Placeholder 6">
                <a:extLst>
                  <a:ext uri="{FF2B5EF4-FFF2-40B4-BE49-F238E27FC236}">
                    <a16:creationId xmlns:a16="http://schemas.microsoft.com/office/drawing/2014/main" id="{24F629E4-E12E-AC47-A62C-3AEA742CAD7F}"/>
                  </a:ext>
                </a:extLst>
              </p:cNvPr>
              <p:cNvSpPr>
                <a:spLocks noGrp="1" noRot="1" noChangeAspect="1" noMove="1" noResize="1" noEditPoints="1" noAdjustHandles="1" noChangeArrowheads="1" noChangeShapeType="1" noTextEdit="1"/>
              </p:cNvSpPr>
              <p:nvPr>
                <p:ph idx="1"/>
              </p:nvPr>
            </p:nvSpPr>
            <p:spPr>
              <a:blipFill>
                <a:blip r:embed="rId2"/>
                <a:stretch>
                  <a:fillRect l="-1447" t="-1768" r="-643" b="-1263"/>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F84F7E34-BCAF-894F-87ED-9040B242A8C5}"/>
              </a:ext>
            </a:extLst>
          </p:cNvPr>
          <p:cNvSpPr>
            <a:spLocks noGrp="1"/>
          </p:cNvSpPr>
          <p:nvPr>
            <p:ph type="sldNum" sz="quarter" idx="12"/>
          </p:nvPr>
        </p:nvSpPr>
        <p:spPr/>
        <p:txBody>
          <a:bodyPr/>
          <a:lstStyle/>
          <a:p>
            <a:fld id="{DB7C4649-800D-CB47-881A-AA04BFFFB18C}" type="slidenum">
              <a:rPr lang="en-US" smtClean="0"/>
              <a:t>4</a:t>
            </a:fld>
            <a:endParaRPr lang="en-US"/>
          </a:p>
        </p:txBody>
      </p:sp>
    </p:spTree>
    <p:extLst>
      <p:ext uri="{BB962C8B-B14F-4D97-AF65-F5344CB8AC3E}">
        <p14:creationId xmlns:p14="http://schemas.microsoft.com/office/powerpoint/2010/main" val="3020035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388435-DA7F-E44A-9635-810EEDCAAB36}"/>
              </a:ext>
            </a:extLst>
          </p:cNvPr>
          <p:cNvSpPr>
            <a:spLocks noGrp="1"/>
          </p:cNvSpPr>
          <p:nvPr>
            <p:ph type="sldNum" sz="quarter" idx="12"/>
          </p:nvPr>
        </p:nvSpPr>
        <p:spPr/>
        <p:txBody>
          <a:bodyPr/>
          <a:lstStyle/>
          <a:p>
            <a:fld id="{67C9959E-8E6B-B04C-9955-EA096F41CA7A}" type="slidenum">
              <a:rPr lang="en-GB" smtClean="0"/>
              <a:t>40</a:t>
            </a:fld>
            <a:endParaRPr lang="en-GB"/>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39C8A8-2A43-EA43-8E15-36558C75DA13}"/>
                  </a:ext>
                </a:extLst>
              </p:cNvPr>
              <p:cNvSpPr>
                <a:spLocks noGrp="1"/>
              </p:cNvSpPr>
              <p:nvPr>
                <p:ph idx="4294967295"/>
              </p:nvPr>
            </p:nvSpPr>
            <p:spPr>
              <a:xfrm>
                <a:off x="311927" y="242376"/>
                <a:ext cx="7886700" cy="5018088"/>
              </a:xfrm>
            </p:spPr>
            <p:txBody>
              <a:bodyPr>
                <a:normAutofit/>
              </a:bodyPr>
              <a:lstStyle/>
              <a:p>
                <a14:m>
                  <m:oMath xmlns:m="http://schemas.openxmlformats.org/officeDocument/2006/math">
                    <m:r>
                      <a:rPr lang="en-GB" i="1">
                        <a:latin typeface="Cambria Math" panose="02040503050406030204" pitchFamily="18" charset="0"/>
                      </a:rPr>
                      <m:t>𝑇</m:t>
                    </m:r>
                    <m:r>
                      <a:rPr lang="en-GB" i="1">
                        <a:latin typeface="Cambria Math" panose="02040503050406030204" pitchFamily="18" charset="0"/>
                      </a:rPr>
                      <m:t>=2</m:t>
                    </m:r>
                  </m:oMath>
                </a14:m>
                <a:endParaRPr lang="en-GB" i="1" dirty="0">
                  <a:latin typeface="Cambria Math" panose="02040503050406030204" pitchFamily="18" charset="0"/>
                  <a:ea typeface="Cambria Math" panose="02040503050406030204" pitchFamily="18" charset="0"/>
                </a:endParaRPr>
              </a:p>
              <a:p>
                <a:pPr lvl="1"/>
                <a14:m>
                  <m:oMath xmlns:m="http://schemas.openxmlformats.org/officeDocument/2006/math">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m:t>
                    </m:r>
                  </m:oMath>
                </a14:m>
                <a:endParaRPr lang="en-GB" dirty="0"/>
              </a:p>
              <a:p>
                <a:endParaRPr lang="en-GB" i="1" dirty="0">
                  <a:latin typeface="Cambria Math" panose="02040503050406030204" pitchFamily="18" charset="0"/>
                  <a:ea typeface="Cambria Math" panose="02040503050406030204" pitchFamily="18" charset="0"/>
                </a:endParaRPr>
              </a:p>
              <a:p>
                <a:endParaRPr lang="en-GB" i="1" dirty="0">
                  <a:latin typeface="Cambria Math" panose="02040503050406030204" pitchFamily="18" charset="0"/>
                  <a:ea typeface="Cambria Math" panose="02040503050406030204" pitchFamily="18" charset="0"/>
                </a:endParaRPr>
              </a:p>
              <a:p>
                <a:pPr lvl="1"/>
                <a:endParaRPr lang="en-GB" i="1" dirty="0">
                  <a:latin typeface="Cambria Math" panose="02040503050406030204" pitchFamily="18" charset="0"/>
                  <a:ea typeface="Cambria Math" panose="02040503050406030204" pitchFamily="18" charset="0"/>
                </a:endParaRPr>
              </a:p>
              <a:p>
                <a:pPr lvl="1"/>
                <a:endParaRPr lang="en-GB" i="1" dirty="0">
                  <a:latin typeface="Cambria Math" panose="02040503050406030204" pitchFamily="18" charset="0"/>
                  <a:ea typeface="Cambria Math" panose="02040503050406030204" pitchFamily="18" charset="0"/>
                </a:endParaRPr>
              </a:p>
              <a:p>
                <a:pPr lvl="1"/>
                <a:endParaRPr lang="en-GB" i="1" dirty="0">
                  <a:latin typeface="Cambria Math" panose="02040503050406030204" pitchFamily="18" charset="0"/>
                  <a:ea typeface="Cambria Math" panose="02040503050406030204" pitchFamily="18" charset="0"/>
                </a:endParaRPr>
              </a:p>
              <a:p>
                <a:pPr lvl="1"/>
                <a14:m>
                  <m:oMath xmlns:m="http://schemas.openxmlformats.org/officeDocument/2006/math">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=1</m:t>
                    </m:r>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idx="4294967295"/>
              </p:nvPr>
            </p:nvSpPr>
            <p:spPr>
              <a:xfrm>
                <a:off x="311927" y="242376"/>
                <a:ext cx="7886700" cy="5018088"/>
              </a:xfrm>
              <a:blipFill>
                <a:blip r:embed="rId2"/>
                <a:stretch>
                  <a:fillRect l="-1447" t="-1515"/>
                </a:stretch>
              </a:blipFill>
            </p:spPr>
            <p:txBody>
              <a:bodyPr/>
              <a:lstStyle/>
              <a:p>
                <a:r>
                  <a:rPr lang="en-GB">
                    <a:noFill/>
                  </a:rPr>
                  <a:t> </a:t>
                </a:r>
              </a:p>
            </p:txBody>
          </p:sp>
        </mc:Fallback>
      </mc:AlternateContent>
      <p:sp>
        <p:nvSpPr>
          <p:cNvPr id="43" name="Rectangle 42">
            <a:extLst>
              <a:ext uri="{FF2B5EF4-FFF2-40B4-BE49-F238E27FC236}">
                <a16:creationId xmlns:a16="http://schemas.microsoft.com/office/drawing/2014/main" id="{FB11535B-6830-C741-A0E6-A9CDF3AEEE8F}"/>
              </a:ext>
            </a:extLst>
          </p:cNvPr>
          <p:cNvSpPr/>
          <p:nvPr/>
        </p:nvSpPr>
        <p:spPr>
          <a:xfrm>
            <a:off x="1693052" y="3901440"/>
            <a:ext cx="2115182" cy="24426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42" name="Rectangle 41">
            <a:extLst>
              <a:ext uri="{FF2B5EF4-FFF2-40B4-BE49-F238E27FC236}">
                <a16:creationId xmlns:a16="http://schemas.microsoft.com/office/drawing/2014/main" id="{7F02734C-5C41-F34C-A363-DEDADED5A1CA}"/>
              </a:ext>
            </a:extLst>
          </p:cNvPr>
          <p:cNvSpPr/>
          <p:nvPr/>
        </p:nvSpPr>
        <p:spPr>
          <a:xfrm>
            <a:off x="3802781" y="3901441"/>
            <a:ext cx="4395846" cy="244265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41" name="Rectangle 40">
            <a:extLst>
              <a:ext uri="{FF2B5EF4-FFF2-40B4-BE49-F238E27FC236}">
                <a16:creationId xmlns:a16="http://schemas.microsoft.com/office/drawing/2014/main" id="{EAF9C759-9B64-1B48-8F62-3B3B47B7AB1A}"/>
              </a:ext>
            </a:extLst>
          </p:cNvPr>
          <p:cNvSpPr/>
          <p:nvPr/>
        </p:nvSpPr>
        <p:spPr>
          <a:xfrm>
            <a:off x="3817484" y="819493"/>
            <a:ext cx="1797458" cy="26081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cxnSp>
        <p:nvCxnSpPr>
          <p:cNvPr id="8" name="Straight Connector 7">
            <a:extLst>
              <a:ext uri="{FF2B5EF4-FFF2-40B4-BE49-F238E27FC236}">
                <a16:creationId xmlns:a16="http://schemas.microsoft.com/office/drawing/2014/main" id="{18750C1B-9D6A-6742-9213-C72A6647134E}"/>
              </a:ext>
            </a:extLst>
          </p:cNvPr>
          <p:cNvCxnSpPr>
            <a:cxnSpLocks/>
            <a:stCxn id="60" idx="3"/>
            <a:endCxn id="30" idx="1"/>
          </p:cNvCxnSpPr>
          <p:nvPr/>
        </p:nvCxnSpPr>
        <p:spPr>
          <a:xfrm>
            <a:off x="3471885" y="4355975"/>
            <a:ext cx="61734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BF53E61-B05F-F84F-B949-67B7678B653D}"/>
              </a:ext>
            </a:extLst>
          </p:cNvPr>
          <p:cNvGrpSpPr/>
          <p:nvPr/>
        </p:nvGrpSpPr>
        <p:grpSpPr>
          <a:xfrm>
            <a:off x="4089225" y="3998430"/>
            <a:ext cx="4017398" cy="2318846"/>
            <a:chOff x="4139248" y="4009782"/>
            <a:chExt cx="4017398" cy="2318846"/>
          </a:xfrm>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2691344-FFAA-4942-8B9C-62EC94C5EE4C}"/>
                    </a:ext>
                  </a:extLst>
                </p:cNvPr>
                <p:cNvSpPr txBox="1"/>
                <p:nvPr/>
              </p:nvSpPr>
              <p:spPr>
                <a:xfrm>
                  <a:off x="6765474" y="4764977"/>
                  <a:ext cx="305276"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1</m:t>
                            </m:r>
                          </m:sub>
                          <m:sup>
                            <m:r>
                              <a:rPr lang="de-DE" b="0" i="1" smtClean="0">
                                <a:latin typeface="Cambria Math" panose="02040503050406030204" pitchFamily="18" charset="0"/>
                              </a:rPr>
                              <m:t>2</m:t>
                            </m:r>
                          </m:sup>
                        </m:sSubSup>
                      </m:oMath>
                    </m:oMathPara>
                  </a14:m>
                  <a:endParaRPr lang="en-GB" dirty="0"/>
                </a:p>
              </p:txBody>
            </p:sp>
          </mc:Choice>
          <mc:Fallback xmlns="">
            <p:sp>
              <p:nvSpPr>
                <p:cNvPr id="24" name="TextBox 23">
                  <a:extLst>
                    <a:ext uri="{FF2B5EF4-FFF2-40B4-BE49-F238E27FC236}">
                      <a16:creationId xmlns:a16="http://schemas.microsoft.com/office/drawing/2014/main" id="{42691344-FFAA-4942-8B9C-62EC94C5EE4C}"/>
                    </a:ext>
                  </a:extLst>
                </p:cNvPr>
                <p:cNvSpPr txBox="1">
                  <a:spLocks noRot="1" noChangeAspect="1" noMove="1" noResize="1" noEditPoints="1" noAdjustHandles="1" noChangeArrowheads="1" noChangeShapeType="1" noTextEdit="1"/>
                </p:cNvSpPr>
                <p:nvPr/>
              </p:nvSpPr>
              <p:spPr>
                <a:xfrm>
                  <a:off x="6765474" y="4764977"/>
                  <a:ext cx="305276" cy="282450"/>
                </a:xfrm>
                <a:prstGeom prst="rect">
                  <a:avLst/>
                </a:prstGeom>
                <a:blipFill>
                  <a:blip r:embed="rId3"/>
                  <a:stretch>
                    <a:fillRect l="-16000" b="-208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BCA7CFD-CAA2-BB49-8D82-F59442417DE8}"/>
                    </a:ext>
                  </a:extLst>
                </p:cNvPr>
                <p:cNvSpPr txBox="1"/>
                <p:nvPr/>
              </p:nvSpPr>
              <p:spPr>
                <a:xfrm>
                  <a:off x="6766937" y="6044768"/>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1</m:t>
                            </m:r>
                          </m:sub>
                          <m:sup>
                            <m:r>
                              <a:rPr lang="de-DE" b="0" i="1" smtClean="0">
                                <a:latin typeface="Cambria Math" panose="02040503050406030204" pitchFamily="18" charset="0"/>
                              </a:rPr>
                              <m:t>3</m:t>
                            </m:r>
                          </m:sup>
                        </m:sSubSup>
                      </m:oMath>
                    </m:oMathPara>
                  </a14:m>
                  <a:endParaRPr lang="en-GB" dirty="0"/>
                </a:p>
              </p:txBody>
            </p:sp>
          </mc:Choice>
          <mc:Fallback xmlns="">
            <p:sp>
              <p:nvSpPr>
                <p:cNvPr id="25" name="TextBox 24">
                  <a:extLst>
                    <a:ext uri="{FF2B5EF4-FFF2-40B4-BE49-F238E27FC236}">
                      <a16:creationId xmlns:a16="http://schemas.microsoft.com/office/drawing/2014/main" id="{FBCA7CFD-CAA2-BB49-8D82-F59442417DE8}"/>
                    </a:ext>
                  </a:extLst>
                </p:cNvPr>
                <p:cNvSpPr txBox="1">
                  <a:spLocks noRot="1" noChangeAspect="1" noMove="1" noResize="1" noEditPoints="1" noAdjustHandles="1" noChangeArrowheads="1" noChangeShapeType="1" noTextEdit="1"/>
                </p:cNvSpPr>
                <p:nvPr/>
              </p:nvSpPr>
              <p:spPr>
                <a:xfrm>
                  <a:off x="6766937" y="6044768"/>
                  <a:ext cx="305276" cy="283860"/>
                </a:xfrm>
                <a:prstGeom prst="rect">
                  <a:avLst/>
                </a:prstGeom>
                <a:blipFill>
                  <a:blip r:embed="rId4"/>
                  <a:stretch>
                    <a:fillRect l="-16000" r="-4000" b="-260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757CFF7-47CE-8E49-9722-4C8B01A312F3}"/>
                    </a:ext>
                  </a:extLst>
                </p:cNvPr>
                <p:cNvSpPr txBox="1"/>
                <p:nvPr/>
              </p:nvSpPr>
              <p:spPr>
                <a:xfrm>
                  <a:off x="6445678" y="4009782"/>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1</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1</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i="1" dirty="0" err="1">
                            <a:solidFill>
                              <a:schemeClr val="tx1"/>
                            </a:solidFill>
                            <a:latin typeface="Cambria Math" panose="02040503050406030204" pitchFamily="18" charset="0"/>
                          </a:rPr>
                          <m:t>𝑇𝑟𝑎𝑣𝑒𝑙</m:t>
                        </m:r>
                        <m:sSub>
                          <m:sSubPr>
                            <m:ctrlPr>
                              <a:rPr lang="de-DE" b="0" i="1" dirty="0" smtClean="0">
                                <a:solidFill>
                                  <a:schemeClr val="tx1"/>
                                </a:solidFill>
                                <a:latin typeface="Cambria Math" panose="02040503050406030204" pitchFamily="18" charset="0"/>
                              </a:rPr>
                            </m:ctrlPr>
                          </m:sSubPr>
                          <m:e>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1</m:t>
                            </m:r>
                          </m:sub>
                        </m:sSub>
                        <m:r>
                          <a:rPr lang="de-DE" b="0" i="1" dirty="0"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26" name="TextBox 25">
                  <a:extLst>
                    <a:ext uri="{FF2B5EF4-FFF2-40B4-BE49-F238E27FC236}">
                      <a16:creationId xmlns:a16="http://schemas.microsoft.com/office/drawing/2014/main" id="{3757CFF7-47CE-8E49-9722-4C8B01A312F3}"/>
                    </a:ext>
                  </a:extLst>
                </p:cNvPr>
                <p:cNvSpPr txBox="1">
                  <a:spLocks noRot="1" noChangeAspect="1" noMove="1" noResize="1" noEditPoints="1" noAdjustHandles="1" noChangeArrowheads="1" noChangeShapeType="1" noTextEdit="1"/>
                </p:cNvSpPr>
                <p:nvPr/>
              </p:nvSpPr>
              <p:spPr>
                <a:xfrm>
                  <a:off x="6445678" y="4009782"/>
                  <a:ext cx="1705233" cy="715089"/>
                </a:xfrm>
                <a:prstGeom prst="roundRect">
                  <a:avLst/>
                </a:prstGeom>
                <a:blipFill>
                  <a:blip r:embed="rId5"/>
                  <a:stretch>
                    <a:fillRect l="-741" b="-172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47692AD-D622-5E46-9B30-C5817A8530DF}"/>
                    </a:ext>
                  </a:extLst>
                </p:cNvPr>
                <p:cNvSpPr txBox="1"/>
                <p:nvPr/>
              </p:nvSpPr>
              <p:spPr>
                <a:xfrm>
                  <a:off x="6445677" y="5311823"/>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𝐸𝑝𝑖</m:t>
                        </m:r>
                        <m:sSub>
                          <m:sSubPr>
                            <m:ctrlPr>
                              <a:rPr lang="de-DE" b="0" i="1" dirty="0" smtClean="0">
                                <a:latin typeface="Cambria Math" panose="02040503050406030204" pitchFamily="18" charset="0"/>
                              </a:rPr>
                            </m:ctrlPr>
                          </m:sSubPr>
                          <m:e>
                            <m:r>
                              <a:rPr lang="en-GB" dirty="0" smtClean="0">
                                <a:latin typeface="Cambria Math" panose="02040503050406030204" pitchFamily="18" charset="0"/>
                              </a:rPr>
                              <m:t>𝑑</m:t>
                            </m:r>
                          </m:e>
                          <m:sub>
                            <m:r>
                              <a:rPr lang="de-DE" b="0" i="1" dirty="0" smtClean="0">
                                <a:latin typeface="Cambria Math" panose="02040503050406030204" pitchFamily="18" charset="0"/>
                              </a:rPr>
                              <m:t>1</m:t>
                            </m:r>
                          </m:sub>
                        </m:sSub>
                        <m:r>
                          <a:rPr lang="en-GB" dirty="0">
                            <a:latin typeface="Cambria Math" panose="02040503050406030204" pitchFamily="18" charset="0"/>
                          </a:rPr>
                          <m:t> </m:t>
                        </m:r>
                        <m:r>
                          <a:rPr lang="en-GB" dirty="0" err="1">
                            <a:latin typeface="Cambria Math" panose="02040503050406030204" pitchFamily="18" charset="0"/>
                          </a:rPr>
                          <m:t>𝑆𝑖𝑐𝑘</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e>
                            </m:d>
                          </m:e>
                          <m:sub>
                            <m:r>
                              <a:rPr lang="de-DE" b="0" i="1" dirty="0" smtClean="0">
                                <a:latin typeface="Cambria Math" panose="02040503050406030204" pitchFamily="18" charset="0"/>
                              </a:rPr>
                              <m:t>1</m:t>
                            </m:r>
                          </m:sub>
                        </m:sSub>
                      </m:oMath>
                    </m:oMathPara>
                  </a14:m>
                  <a:endParaRPr lang="de-DE" dirty="0"/>
                </a:p>
                <a:p>
                  <a:pPr/>
                  <a14:m>
                    <m:oMathPara xmlns:m="http://schemas.openxmlformats.org/officeDocument/2006/math">
                      <m:oMathParaPr>
                        <m:jc m:val="centerGroup"/>
                      </m:oMathParaPr>
                      <m:oMath xmlns:m="http://schemas.openxmlformats.org/officeDocument/2006/math">
                        <m:r>
                          <a:rPr lang="en-GB" dirty="0">
                            <a:latin typeface="Cambria Math" panose="02040503050406030204" pitchFamily="18" charset="0"/>
                          </a:rPr>
                          <m:t>𝑇𝑟𝑒𝑎𝑡</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r>
                                  <a:rPr lang="de-DE" b="0" i="1" dirty="0" smtClean="0">
                                    <a:latin typeface="Cambria Math" panose="02040503050406030204" pitchFamily="18" charset="0"/>
                                  </a:rPr>
                                  <m:t>𝑀</m:t>
                                </m:r>
                              </m:e>
                            </m:d>
                          </m:e>
                          <m:sub>
                            <m:r>
                              <a:rPr lang="de-DE" b="0" i="1" dirty="0" smtClean="0">
                                <a:latin typeface="Cambria Math" panose="02040503050406030204" pitchFamily="18" charset="0"/>
                              </a:rPr>
                              <m:t>1</m:t>
                            </m:r>
                          </m:sub>
                        </m:sSub>
                        <m:r>
                          <a:rPr lang="de-DE" b="0" i="1" dirty="0" smtClean="0">
                            <a:latin typeface="Cambria Math" panose="02040503050406030204" pitchFamily="18" charset="0"/>
                          </a:rPr>
                          <m:t>    </m:t>
                        </m:r>
                      </m:oMath>
                    </m:oMathPara>
                  </a14:m>
                  <a:endParaRPr lang="en-GB" dirty="0"/>
                </a:p>
              </p:txBody>
            </p:sp>
          </mc:Choice>
          <mc:Fallback xmlns="">
            <p:sp>
              <p:nvSpPr>
                <p:cNvPr id="27" name="TextBox 26">
                  <a:extLst>
                    <a:ext uri="{FF2B5EF4-FFF2-40B4-BE49-F238E27FC236}">
                      <a16:creationId xmlns:a16="http://schemas.microsoft.com/office/drawing/2014/main" id="{F47692AD-D622-5E46-9B30-C5817A8530DF}"/>
                    </a:ext>
                  </a:extLst>
                </p:cNvPr>
                <p:cNvSpPr txBox="1">
                  <a:spLocks noRot="1" noChangeAspect="1" noMove="1" noResize="1" noEditPoints="1" noAdjustHandles="1" noChangeArrowheads="1" noChangeShapeType="1" noTextEdit="1"/>
                </p:cNvSpPr>
                <p:nvPr/>
              </p:nvSpPr>
              <p:spPr>
                <a:xfrm>
                  <a:off x="6445677" y="5311823"/>
                  <a:ext cx="1705233" cy="715089"/>
                </a:xfrm>
                <a:prstGeom prst="roundRect">
                  <a:avLst/>
                </a:prstGeom>
                <a:blipFill>
                  <a:blip r:embed="rId6"/>
                  <a:stretch>
                    <a:fillRect l="-741"/>
                  </a:stretch>
                </a:blipFill>
                <a:ln>
                  <a:solidFill>
                    <a:schemeClr val="tx1"/>
                  </a:solidFill>
                </a:ln>
              </p:spPr>
              <p:txBody>
                <a:bodyPr/>
                <a:lstStyle/>
                <a:p>
                  <a:r>
                    <a:rPr lang="en-GB">
                      <a:noFill/>
                    </a:rPr>
                    <a:t> </a:t>
                  </a:r>
                </a:p>
              </p:txBody>
            </p:sp>
          </mc:Fallback>
        </mc:AlternateContent>
        <p:cxnSp>
          <p:nvCxnSpPr>
            <p:cNvPr id="28" name="Straight Connector 27">
              <a:extLst>
                <a:ext uri="{FF2B5EF4-FFF2-40B4-BE49-F238E27FC236}">
                  <a16:creationId xmlns:a16="http://schemas.microsoft.com/office/drawing/2014/main" id="{7587669A-84DE-FF4B-8F1C-F90F8C0B7C62}"/>
                </a:ext>
              </a:extLst>
            </p:cNvPr>
            <p:cNvCxnSpPr>
              <a:cxnSpLocks/>
              <a:stCxn id="27" idx="0"/>
              <a:endCxn id="26" idx="2"/>
            </p:cNvCxnSpPr>
            <p:nvPr/>
          </p:nvCxnSpPr>
          <p:spPr>
            <a:xfrm flipV="1">
              <a:off x="7298294" y="4724871"/>
              <a:ext cx="1" cy="586952"/>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40C9DBE-7FDC-9840-B204-E9FEBB080FB5}"/>
                    </a:ext>
                  </a:extLst>
                </p:cNvPr>
                <p:cNvSpPr txBox="1"/>
                <p:nvPr/>
              </p:nvSpPr>
              <p:spPr>
                <a:xfrm>
                  <a:off x="4139248" y="4009782"/>
                  <a:ext cx="1646644"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0</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0</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𝐸𝑝𝑖𝑑</m:t>
                            </m:r>
                          </m:e>
                          <m:sub>
                            <m:r>
                              <a:rPr lang="de-DE" b="0" i="1" dirty="0" smtClean="0">
                                <a:solidFill>
                                  <a:schemeClr val="tx1"/>
                                </a:solidFill>
                                <a:latin typeface="Cambria Math" panose="02040503050406030204" pitchFamily="18" charset="0"/>
                              </a:rPr>
                              <m:t>1</m:t>
                            </m:r>
                          </m:sub>
                        </m:sSub>
                      </m:oMath>
                    </m:oMathPara>
                  </a14:m>
                  <a:endParaRPr lang="en-GB" dirty="0">
                    <a:solidFill>
                      <a:schemeClr val="tx1"/>
                    </a:solidFill>
                  </a:endParaRPr>
                </a:p>
              </p:txBody>
            </p:sp>
          </mc:Choice>
          <mc:Fallback xmlns="">
            <p:sp>
              <p:nvSpPr>
                <p:cNvPr id="30" name="TextBox 29">
                  <a:extLst>
                    <a:ext uri="{FF2B5EF4-FFF2-40B4-BE49-F238E27FC236}">
                      <a16:creationId xmlns:a16="http://schemas.microsoft.com/office/drawing/2014/main" id="{140C9DBE-7FDC-9840-B204-E9FEBB080FB5}"/>
                    </a:ext>
                  </a:extLst>
                </p:cNvPr>
                <p:cNvSpPr txBox="1">
                  <a:spLocks noRot="1" noChangeAspect="1" noMove="1" noResize="1" noEditPoints="1" noAdjustHandles="1" noChangeArrowheads="1" noChangeShapeType="1" noTextEdit="1"/>
                </p:cNvSpPr>
                <p:nvPr/>
              </p:nvSpPr>
              <p:spPr>
                <a:xfrm>
                  <a:off x="4139248" y="4009782"/>
                  <a:ext cx="1646644" cy="715089"/>
                </a:xfrm>
                <a:prstGeom prst="roundRect">
                  <a:avLst/>
                </a:prstGeom>
                <a:blipFill>
                  <a:blip r:embed="rId7"/>
                  <a:stretch>
                    <a:fillRect l="-1515"/>
                  </a:stretch>
                </a:blipFill>
                <a:ln>
                  <a:solidFill>
                    <a:schemeClr val="tx1"/>
                  </a:solidFill>
                </a:ln>
              </p:spPr>
              <p:txBody>
                <a:bodyPr/>
                <a:lstStyle/>
                <a:p>
                  <a:r>
                    <a:rPr lang="en-GB">
                      <a:noFill/>
                    </a:rPr>
                    <a:t> </a:t>
                  </a:r>
                </a:p>
              </p:txBody>
            </p:sp>
          </mc:Fallback>
        </mc:AlternateContent>
        <p:cxnSp>
          <p:nvCxnSpPr>
            <p:cNvPr id="31" name="Straight Connector 30">
              <a:extLst>
                <a:ext uri="{FF2B5EF4-FFF2-40B4-BE49-F238E27FC236}">
                  <a16:creationId xmlns:a16="http://schemas.microsoft.com/office/drawing/2014/main" id="{2576A835-6B6C-2A47-BB67-0EB72A7ED0F9}"/>
                </a:ext>
              </a:extLst>
            </p:cNvPr>
            <p:cNvCxnSpPr>
              <a:cxnSpLocks/>
              <a:stCxn id="26" idx="1"/>
              <a:endCxn id="30" idx="3"/>
            </p:cNvCxnSpPr>
            <p:nvPr/>
          </p:nvCxnSpPr>
          <p:spPr>
            <a:xfrm flipH="1">
              <a:off x="5785892" y="4367327"/>
              <a:ext cx="659786" cy="0"/>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8542FB9-1706-E243-A42A-06F48F0F02B5}"/>
                    </a:ext>
                  </a:extLst>
                </p:cNvPr>
                <p:cNvSpPr txBox="1"/>
                <p:nvPr/>
              </p:nvSpPr>
              <p:spPr>
                <a:xfrm>
                  <a:off x="4457320" y="4770089"/>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33" name="TextBox 32">
                  <a:extLst>
                    <a:ext uri="{FF2B5EF4-FFF2-40B4-BE49-F238E27FC236}">
                      <a16:creationId xmlns:a16="http://schemas.microsoft.com/office/drawing/2014/main" id="{C8542FB9-1706-E243-A42A-06F48F0F02B5}"/>
                    </a:ext>
                  </a:extLst>
                </p:cNvPr>
                <p:cNvSpPr txBox="1">
                  <a:spLocks noRot="1" noChangeAspect="1" noMove="1" noResize="1" noEditPoints="1" noAdjustHandles="1" noChangeArrowheads="1" noChangeShapeType="1" noTextEdit="1"/>
                </p:cNvSpPr>
                <p:nvPr/>
              </p:nvSpPr>
              <p:spPr>
                <a:xfrm>
                  <a:off x="4457320" y="4770089"/>
                  <a:ext cx="321435" cy="276999"/>
                </a:xfrm>
                <a:prstGeom prst="rect">
                  <a:avLst/>
                </a:prstGeom>
                <a:blipFill>
                  <a:blip r:embed="rId9"/>
                  <a:stretch>
                    <a:fillRect l="-15385" t="-4348" r="-3846"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2E0707A3-4A55-1E40-9807-C6EFD6A7453B}"/>
                    </a:ext>
                  </a:extLst>
                </p:cNvPr>
                <p:cNvSpPr txBox="1"/>
                <p:nvPr/>
              </p:nvSpPr>
              <p:spPr>
                <a:xfrm rot="5400000">
                  <a:off x="7821867" y="439995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44" name="TextBox 43">
                  <a:extLst>
                    <a:ext uri="{FF2B5EF4-FFF2-40B4-BE49-F238E27FC236}">
                      <a16:creationId xmlns:a16="http://schemas.microsoft.com/office/drawing/2014/main" id="{2E0707A3-4A55-1E40-9807-C6EFD6A7453B}"/>
                    </a:ext>
                  </a:extLst>
                </p:cNvPr>
                <p:cNvSpPr txBox="1">
                  <a:spLocks noRot="1" noChangeAspect="1" noMove="1" noResize="1" noEditPoints="1" noAdjustHandles="1" noChangeArrowheads="1" noChangeShapeType="1" noTextEdit="1"/>
                </p:cNvSpPr>
                <p:nvPr/>
              </p:nvSpPr>
              <p:spPr>
                <a:xfrm rot="5400000">
                  <a:off x="7821867" y="4399958"/>
                  <a:ext cx="270879" cy="387207"/>
                </a:xfrm>
                <a:prstGeom prst="round1Rect">
                  <a:avLst>
                    <a:gd name="adj" fmla="val 40865"/>
                  </a:avLst>
                </a:prstGeom>
                <a:blipFill>
                  <a:blip r:embed="rId11"/>
                  <a:stretch>
                    <a:fillRect l="-6250"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AE94ED5-99FA-8A43-8BCC-F3D23B0B2D86}"/>
                    </a:ext>
                  </a:extLst>
                </p:cNvPr>
                <p:cNvSpPr txBox="1"/>
                <p:nvPr/>
              </p:nvSpPr>
              <p:spPr>
                <a:xfrm rot="5400000">
                  <a:off x="7888214" y="5756303"/>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45" name="TextBox 44">
                  <a:extLst>
                    <a:ext uri="{FF2B5EF4-FFF2-40B4-BE49-F238E27FC236}">
                      <a16:creationId xmlns:a16="http://schemas.microsoft.com/office/drawing/2014/main" id="{7AE94ED5-99FA-8A43-8BCC-F3D23B0B2D86}"/>
                    </a:ext>
                  </a:extLst>
                </p:cNvPr>
                <p:cNvSpPr txBox="1">
                  <a:spLocks noRot="1" noChangeAspect="1" noMove="1" noResize="1" noEditPoints="1" noAdjustHandles="1" noChangeArrowheads="1" noChangeShapeType="1" noTextEdit="1"/>
                </p:cNvSpPr>
                <p:nvPr/>
              </p:nvSpPr>
              <p:spPr>
                <a:xfrm rot="5400000">
                  <a:off x="7888214" y="5756303"/>
                  <a:ext cx="270879" cy="265984"/>
                </a:xfrm>
                <a:prstGeom prst="round1Rect">
                  <a:avLst>
                    <a:gd name="adj" fmla="val 40865"/>
                  </a:avLst>
                </a:prstGeom>
                <a:blipFill>
                  <a:blip r:embed="rId12"/>
                  <a:stretch>
                    <a:fillRect l="-4545"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66ECFFC-1039-874C-93C7-0B5ED8562F48}"/>
                    </a:ext>
                  </a:extLst>
                </p:cNvPr>
                <p:cNvSpPr txBox="1"/>
                <p:nvPr/>
              </p:nvSpPr>
              <p:spPr>
                <a:xfrm rot="5400000">
                  <a:off x="5448072" y="439995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46" name="TextBox 45">
                  <a:extLst>
                    <a:ext uri="{FF2B5EF4-FFF2-40B4-BE49-F238E27FC236}">
                      <a16:creationId xmlns:a16="http://schemas.microsoft.com/office/drawing/2014/main" id="{266ECFFC-1039-874C-93C7-0B5ED8562F48}"/>
                    </a:ext>
                  </a:extLst>
                </p:cNvPr>
                <p:cNvSpPr txBox="1">
                  <a:spLocks noRot="1" noChangeAspect="1" noMove="1" noResize="1" noEditPoints="1" noAdjustHandles="1" noChangeArrowheads="1" noChangeShapeType="1" noTextEdit="1"/>
                </p:cNvSpPr>
                <p:nvPr/>
              </p:nvSpPr>
              <p:spPr>
                <a:xfrm rot="5400000">
                  <a:off x="5448072" y="4399958"/>
                  <a:ext cx="270879" cy="387207"/>
                </a:xfrm>
                <a:prstGeom prst="round1Rect">
                  <a:avLst>
                    <a:gd name="adj" fmla="val 40865"/>
                  </a:avLst>
                </a:prstGeom>
                <a:blipFill>
                  <a:blip r:embed="rId13"/>
                  <a:stretch>
                    <a:fillRect b="-9091"/>
                  </a:stretch>
                </a:blipFill>
                <a:ln>
                  <a:noFill/>
                </a:ln>
              </p:spPr>
              <p:txBody>
                <a:bodyPr/>
                <a:lstStyle/>
                <a:p>
                  <a:r>
                    <a:rPr lang="en-GB">
                      <a:noFill/>
                    </a:rPr>
                    <a:t> </a:t>
                  </a:r>
                </a:p>
              </p:txBody>
            </p:sp>
          </mc:Fallback>
        </mc:AlternateContent>
      </p:grpSp>
      <p:grpSp>
        <p:nvGrpSpPr>
          <p:cNvPr id="49" name="Group 48">
            <a:extLst>
              <a:ext uri="{FF2B5EF4-FFF2-40B4-BE49-F238E27FC236}">
                <a16:creationId xmlns:a16="http://schemas.microsoft.com/office/drawing/2014/main" id="{5185E489-C575-1548-A076-2880FE15EB66}"/>
              </a:ext>
            </a:extLst>
          </p:cNvPr>
          <p:cNvGrpSpPr/>
          <p:nvPr/>
        </p:nvGrpSpPr>
        <p:grpSpPr>
          <a:xfrm>
            <a:off x="3862014" y="1044295"/>
            <a:ext cx="1708397" cy="2318846"/>
            <a:chOff x="6190359" y="1770618"/>
            <a:chExt cx="1708397" cy="2318846"/>
          </a:xfrm>
        </p:grpSpPr>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15449DA1-9C79-5446-AD72-C24BB8B54E5A}"/>
                    </a:ext>
                  </a:extLst>
                </p:cNvPr>
                <p:cNvSpPr txBox="1"/>
                <p:nvPr/>
              </p:nvSpPr>
              <p:spPr>
                <a:xfrm>
                  <a:off x="6344618" y="2525474"/>
                  <a:ext cx="639278"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1</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2</m:t>
                            </m:r>
                          </m:sup>
                        </m:sSubSup>
                      </m:oMath>
                    </m:oMathPara>
                  </a14:m>
                  <a:endParaRPr lang="en-GB" dirty="0"/>
                </a:p>
              </p:txBody>
            </p:sp>
          </mc:Choice>
          <mc:Fallback xmlns="">
            <p:sp>
              <p:nvSpPr>
                <p:cNvPr id="50" name="TextBox 49">
                  <a:extLst>
                    <a:ext uri="{FF2B5EF4-FFF2-40B4-BE49-F238E27FC236}">
                      <a16:creationId xmlns:a16="http://schemas.microsoft.com/office/drawing/2014/main" id="{15449DA1-9C79-5446-AD72-C24BB8B54E5A}"/>
                    </a:ext>
                  </a:extLst>
                </p:cNvPr>
                <p:cNvSpPr txBox="1">
                  <a:spLocks noRot="1" noChangeAspect="1" noMove="1" noResize="1" noEditPoints="1" noAdjustHandles="1" noChangeArrowheads="1" noChangeShapeType="1" noTextEdit="1"/>
                </p:cNvSpPr>
                <p:nvPr/>
              </p:nvSpPr>
              <p:spPr>
                <a:xfrm>
                  <a:off x="6344618" y="2525474"/>
                  <a:ext cx="639278" cy="282450"/>
                </a:xfrm>
                <a:prstGeom prst="rect">
                  <a:avLst/>
                </a:prstGeom>
                <a:blipFill>
                  <a:blip r:embed="rId14"/>
                  <a:stretch>
                    <a:fillRect l="-5769"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6801357-278E-6345-8674-D1483CBA4E58}"/>
                    </a:ext>
                  </a:extLst>
                </p:cNvPr>
                <p:cNvSpPr txBox="1"/>
                <p:nvPr/>
              </p:nvSpPr>
              <p:spPr>
                <a:xfrm>
                  <a:off x="6511619" y="3805604"/>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3</m:t>
                            </m:r>
                          </m:sup>
                        </m:sSubSup>
                      </m:oMath>
                    </m:oMathPara>
                  </a14:m>
                  <a:endParaRPr lang="en-GB" dirty="0"/>
                </a:p>
              </p:txBody>
            </p:sp>
          </mc:Choice>
          <mc:Fallback xmlns="">
            <p:sp>
              <p:nvSpPr>
                <p:cNvPr id="51" name="TextBox 50">
                  <a:extLst>
                    <a:ext uri="{FF2B5EF4-FFF2-40B4-BE49-F238E27FC236}">
                      <a16:creationId xmlns:a16="http://schemas.microsoft.com/office/drawing/2014/main" id="{D6801357-278E-6345-8674-D1483CBA4E58}"/>
                    </a:ext>
                  </a:extLst>
                </p:cNvPr>
                <p:cNvSpPr txBox="1">
                  <a:spLocks noRot="1" noChangeAspect="1" noMove="1" noResize="1" noEditPoints="1" noAdjustHandles="1" noChangeArrowheads="1" noChangeShapeType="1" noTextEdit="1"/>
                </p:cNvSpPr>
                <p:nvPr/>
              </p:nvSpPr>
              <p:spPr>
                <a:xfrm>
                  <a:off x="6511619" y="3805604"/>
                  <a:ext cx="305276" cy="283860"/>
                </a:xfrm>
                <a:prstGeom prst="rect">
                  <a:avLst/>
                </a:prstGeom>
                <a:blipFill>
                  <a:blip r:embed="rId15"/>
                  <a:stretch>
                    <a:fillRect l="-16000" r="-4000" b="-2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9911D0F8-5E28-5C44-AE35-7DAE87B8224C}"/>
                    </a:ext>
                  </a:extLst>
                </p:cNvPr>
                <p:cNvSpPr txBox="1"/>
                <p:nvPr/>
              </p:nvSpPr>
              <p:spPr>
                <a:xfrm>
                  <a:off x="6190360" y="1770618"/>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accent3"/>
                            </a:solidFill>
                            <a:latin typeface="Cambria Math" panose="02040503050406030204" pitchFamily="18" charset="0"/>
                          </a:rPr>
                          <m:t>𝐸𝑝𝑖</m:t>
                        </m:r>
                        <m:sSub>
                          <m:sSubPr>
                            <m:ctrlPr>
                              <a:rPr lang="de-DE" b="0" i="1" dirty="0" smtClean="0">
                                <a:solidFill>
                                  <a:schemeClr val="accent3"/>
                                </a:solidFill>
                                <a:latin typeface="Cambria Math" panose="02040503050406030204" pitchFamily="18" charset="0"/>
                              </a:rPr>
                            </m:ctrlPr>
                          </m:sSubPr>
                          <m:e>
                            <m:r>
                              <a:rPr lang="en-GB" i="1" dirty="0" smtClean="0">
                                <a:solidFill>
                                  <a:schemeClr val="accent3"/>
                                </a:solidFill>
                                <a:latin typeface="Cambria Math" panose="02040503050406030204" pitchFamily="18" charset="0"/>
                              </a:rPr>
                              <m:t>𝑑</m:t>
                            </m:r>
                          </m:e>
                          <m:sub>
                            <m:r>
                              <a:rPr lang="de-DE" b="0" i="1" dirty="0" smtClean="0">
                                <a:solidFill>
                                  <a:schemeClr val="accent3"/>
                                </a:solidFill>
                                <a:latin typeface="Cambria Math" panose="02040503050406030204" pitchFamily="18" charset="0"/>
                              </a:rPr>
                              <m:t>0</m:t>
                            </m:r>
                          </m:sub>
                        </m:sSub>
                        <m:r>
                          <a:rPr lang="en-GB" i="1" dirty="0">
                            <a:solidFill>
                              <a:schemeClr val="accent3"/>
                            </a:solidFill>
                            <a:latin typeface="Cambria Math" panose="02040503050406030204" pitchFamily="18" charset="0"/>
                          </a:rPr>
                          <m:t> </m:t>
                        </m:r>
                        <m:r>
                          <a:rPr lang="en-GB" i="1" dirty="0" err="1">
                            <a:solidFill>
                              <a:schemeClr val="accent3"/>
                            </a:solidFill>
                            <a:latin typeface="Cambria Math" panose="02040503050406030204" pitchFamily="18" charset="0"/>
                          </a:rPr>
                          <m:t>𝑆𝑖𝑐𝑘</m:t>
                        </m:r>
                        <m:sSub>
                          <m:sSubPr>
                            <m:ctrlPr>
                              <a:rPr lang="de-DE" b="0" i="1" dirty="0" smtClean="0">
                                <a:solidFill>
                                  <a:schemeClr val="accent3"/>
                                </a:solidFill>
                                <a:latin typeface="Cambria Math" panose="02040503050406030204" pitchFamily="18" charset="0"/>
                              </a:rPr>
                            </m:ctrlPr>
                          </m:sSubPr>
                          <m:e>
                            <m:d>
                              <m:dPr>
                                <m:ctrlPr>
                                  <a:rPr lang="de-DE" b="0" i="1" dirty="0" smtClean="0">
                                    <a:solidFill>
                                      <a:schemeClr val="accent3"/>
                                    </a:solidFill>
                                    <a:latin typeface="Cambria Math" panose="02040503050406030204" pitchFamily="18" charset="0"/>
                                  </a:rPr>
                                </m:ctrlPr>
                              </m:dPr>
                              <m:e>
                                <m:r>
                                  <a:rPr lang="de-DE" b="0" i="1" dirty="0" smtClean="0">
                                    <a:solidFill>
                                      <a:schemeClr val="accent3"/>
                                    </a:solidFill>
                                    <a:latin typeface="Cambria Math" panose="02040503050406030204" pitchFamily="18" charset="0"/>
                                  </a:rPr>
                                  <m:t>𝑋</m:t>
                                </m:r>
                              </m:e>
                            </m:d>
                          </m:e>
                          <m:sub>
                            <m:r>
                              <a:rPr lang="de-DE" b="0" i="1" dirty="0" smtClean="0">
                                <a:solidFill>
                                  <a:schemeClr val="accent3"/>
                                </a:solidFill>
                                <a:latin typeface="Cambria Math" panose="02040503050406030204" pitchFamily="18" charset="0"/>
                              </a:rPr>
                              <m:t>0</m:t>
                            </m:r>
                          </m:sub>
                        </m:sSub>
                      </m:oMath>
                    </m:oMathPara>
                  </a14:m>
                  <a:endParaRPr lang="de-DE" i="1" dirty="0">
                    <a:solidFill>
                      <a:schemeClr val="accent1">
                        <a:lumMod val="40000"/>
                        <a:lumOff val="6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i="1" dirty="0" err="1">
                            <a:solidFill>
                              <a:schemeClr val="tx1"/>
                            </a:solidFill>
                            <a:latin typeface="Cambria Math" panose="02040503050406030204" pitchFamily="18" charset="0"/>
                          </a:rPr>
                          <m:t>𝑇𝑟𝑎𝑣𝑒𝑙</m:t>
                        </m:r>
                        <m:sSub>
                          <m:sSubPr>
                            <m:ctrlPr>
                              <a:rPr lang="de-DE" b="0" i="1" dirty="0" smtClean="0">
                                <a:solidFill>
                                  <a:schemeClr val="tx1"/>
                                </a:solidFill>
                                <a:latin typeface="Cambria Math" panose="02040503050406030204" pitchFamily="18" charset="0"/>
                              </a:rPr>
                            </m:ctrlPr>
                          </m:sSubPr>
                          <m:e>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0</m:t>
                            </m:r>
                          </m:sub>
                        </m:sSub>
                        <m:r>
                          <a:rPr lang="de-DE" b="0" i="1" dirty="0"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52" name="TextBox 51">
                  <a:extLst>
                    <a:ext uri="{FF2B5EF4-FFF2-40B4-BE49-F238E27FC236}">
                      <a16:creationId xmlns:a16="http://schemas.microsoft.com/office/drawing/2014/main" id="{9911D0F8-5E28-5C44-AE35-7DAE87B8224C}"/>
                    </a:ext>
                  </a:extLst>
                </p:cNvPr>
                <p:cNvSpPr txBox="1">
                  <a:spLocks noRot="1" noChangeAspect="1" noMove="1" noResize="1" noEditPoints="1" noAdjustHandles="1" noChangeArrowheads="1" noChangeShapeType="1" noTextEdit="1"/>
                </p:cNvSpPr>
                <p:nvPr/>
              </p:nvSpPr>
              <p:spPr>
                <a:xfrm>
                  <a:off x="6190360" y="1770618"/>
                  <a:ext cx="1705233" cy="715089"/>
                </a:xfrm>
                <a:prstGeom prst="roundRect">
                  <a:avLst/>
                </a:prstGeom>
                <a:blipFill>
                  <a:blip r:embed="rId16"/>
                  <a:stretch>
                    <a:fillRect l="-735" r="-147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9A2CE3A0-09D0-1546-BF34-CEE13ECB5741}"/>
                    </a:ext>
                  </a:extLst>
                </p:cNvPr>
                <p:cNvSpPr txBox="1"/>
                <p:nvPr/>
              </p:nvSpPr>
              <p:spPr>
                <a:xfrm>
                  <a:off x="6190359" y="3072659"/>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𝐸𝑝𝑖</m:t>
                        </m:r>
                        <m:sSub>
                          <m:sSubPr>
                            <m:ctrlPr>
                              <a:rPr lang="de-DE" b="0" i="1" dirty="0" smtClean="0">
                                <a:latin typeface="Cambria Math" panose="02040503050406030204" pitchFamily="18" charset="0"/>
                              </a:rPr>
                            </m:ctrlPr>
                          </m:sSubPr>
                          <m:e>
                            <m:r>
                              <a:rPr lang="en-GB" dirty="0" smtClean="0">
                                <a:latin typeface="Cambria Math" panose="02040503050406030204" pitchFamily="18" charset="0"/>
                              </a:rPr>
                              <m:t>𝑑</m:t>
                            </m:r>
                          </m:e>
                          <m:sub>
                            <m:r>
                              <a:rPr lang="de-DE" b="0" i="1" dirty="0" smtClean="0">
                                <a:latin typeface="Cambria Math" panose="02040503050406030204" pitchFamily="18" charset="0"/>
                              </a:rPr>
                              <m:t>0</m:t>
                            </m:r>
                          </m:sub>
                        </m:sSub>
                        <m:r>
                          <a:rPr lang="en-GB" dirty="0">
                            <a:latin typeface="Cambria Math" panose="02040503050406030204" pitchFamily="18" charset="0"/>
                          </a:rPr>
                          <m:t> </m:t>
                        </m:r>
                        <m:r>
                          <a:rPr lang="en-GB" dirty="0" err="1">
                            <a:latin typeface="Cambria Math" panose="02040503050406030204" pitchFamily="18" charset="0"/>
                          </a:rPr>
                          <m:t>𝑆𝑖𝑐𝑘</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e>
                            </m:d>
                          </m:e>
                          <m:sub>
                            <m:r>
                              <a:rPr lang="de-DE" b="0" i="1" dirty="0" smtClean="0">
                                <a:latin typeface="Cambria Math" panose="02040503050406030204" pitchFamily="18" charset="0"/>
                              </a:rPr>
                              <m:t>0</m:t>
                            </m:r>
                          </m:sub>
                        </m:sSub>
                      </m:oMath>
                    </m:oMathPara>
                  </a14:m>
                  <a:endParaRPr lang="de-DE" dirty="0"/>
                </a:p>
                <a:p>
                  <a:pPr/>
                  <a14:m>
                    <m:oMathPara xmlns:m="http://schemas.openxmlformats.org/officeDocument/2006/math">
                      <m:oMathParaPr>
                        <m:jc m:val="centerGroup"/>
                      </m:oMathParaPr>
                      <m:oMath xmlns:m="http://schemas.openxmlformats.org/officeDocument/2006/math">
                        <m:r>
                          <a:rPr lang="en-GB" dirty="0">
                            <a:latin typeface="Cambria Math" panose="02040503050406030204" pitchFamily="18" charset="0"/>
                          </a:rPr>
                          <m:t>𝑇𝑟𝑒𝑎𝑡</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r>
                                  <a:rPr lang="de-DE" b="0" i="1" dirty="0" smtClean="0">
                                    <a:latin typeface="Cambria Math" panose="02040503050406030204" pitchFamily="18" charset="0"/>
                                  </a:rPr>
                                  <m:t>𝑀</m:t>
                                </m:r>
                              </m:e>
                            </m:d>
                          </m:e>
                          <m:sub>
                            <m:r>
                              <a:rPr lang="de-DE" b="0" i="1" dirty="0" smtClean="0">
                                <a:latin typeface="Cambria Math" panose="02040503050406030204" pitchFamily="18" charset="0"/>
                              </a:rPr>
                              <m:t>0</m:t>
                            </m:r>
                          </m:sub>
                        </m:sSub>
                        <m:r>
                          <a:rPr lang="de-DE" b="0" i="1" dirty="0" smtClean="0">
                            <a:latin typeface="Cambria Math" panose="02040503050406030204" pitchFamily="18" charset="0"/>
                          </a:rPr>
                          <m:t>     </m:t>
                        </m:r>
                      </m:oMath>
                    </m:oMathPara>
                  </a14:m>
                  <a:endParaRPr lang="en-GB" dirty="0"/>
                </a:p>
              </p:txBody>
            </p:sp>
          </mc:Choice>
          <mc:Fallback xmlns="">
            <p:sp>
              <p:nvSpPr>
                <p:cNvPr id="53" name="TextBox 52">
                  <a:extLst>
                    <a:ext uri="{FF2B5EF4-FFF2-40B4-BE49-F238E27FC236}">
                      <a16:creationId xmlns:a16="http://schemas.microsoft.com/office/drawing/2014/main" id="{9A2CE3A0-09D0-1546-BF34-CEE13ECB5741}"/>
                    </a:ext>
                  </a:extLst>
                </p:cNvPr>
                <p:cNvSpPr txBox="1">
                  <a:spLocks noRot="1" noChangeAspect="1" noMove="1" noResize="1" noEditPoints="1" noAdjustHandles="1" noChangeArrowheads="1" noChangeShapeType="1" noTextEdit="1"/>
                </p:cNvSpPr>
                <p:nvPr/>
              </p:nvSpPr>
              <p:spPr>
                <a:xfrm>
                  <a:off x="6190359" y="3072659"/>
                  <a:ext cx="1705233" cy="715089"/>
                </a:xfrm>
                <a:prstGeom prst="roundRect">
                  <a:avLst/>
                </a:prstGeom>
                <a:blipFill>
                  <a:blip r:embed="rId17"/>
                  <a:stretch>
                    <a:fillRect l="-1471" r="-2206"/>
                  </a:stretch>
                </a:blipFill>
                <a:ln>
                  <a:solidFill>
                    <a:schemeClr val="tx1"/>
                  </a:solidFill>
                </a:ln>
              </p:spPr>
              <p:txBody>
                <a:bodyPr/>
                <a:lstStyle/>
                <a:p>
                  <a:r>
                    <a:rPr lang="en-GB">
                      <a:noFill/>
                    </a:rPr>
                    <a:t> </a:t>
                  </a:r>
                </a:p>
              </p:txBody>
            </p:sp>
          </mc:Fallback>
        </mc:AlternateContent>
        <p:cxnSp>
          <p:nvCxnSpPr>
            <p:cNvPr id="54" name="Straight Connector 53">
              <a:extLst>
                <a:ext uri="{FF2B5EF4-FFF2-40B4-BE49-F238E27FC236}">
                  <a16:creationId xmlns:a16="http://schemas.microsoft.com/office/drawing/2014/main" id="{B19B8CA0-EB23-3043-987A-D66014C1330D}"/>
                </a:ext>
              </a:extLst>
            </p:cNvPr>
            <p:cNvCxnSpPr>
              <a:cxnSpLocks/>
              <a:stCxn id="53" idx="0"/>
              <a:endCxn id="52" idx="2"/>
            </p:cNvCxnSpPr>
            <p:nvPr/>
          </p:nvCxnSpPr>
          <p:spPr>
            <a:xfrm flipV="1">
              <a:off x="7042976" y="2485707"/>
              <a:ext cx="1" cy="586952"/>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02BB6F4D-5755-704A-9868-543D5092A438}"/>
                    </a:ext>
                  </a:extLst>
                </p:cNvPr>
                <p:cNvSpPr txBox="1"/>
                <p:nvPr/>
              </p:nvSpPr>
              <p:spPr>
                <a:xfrm rot="5400000">
                  <a:off x="7563977" y="2153447"/>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i="1">
                                <a:solidFill>
                                  <a:schemeClr val="bg1"/>
                                </a:solidFill>
                                <a:latin typeface="Cambria Math" panose="02040503050406030204" pitchFamily="18" charset="0"/>
                              </a:rPr>
                              <m:t>0</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55" name="TextBox 54">
                  <a:extLst>
                    <a:ext uri="{FF2B5EF4-FFF2-40B4-BE49-F238E27FC236}">
                      <a16:creationId xmlns:a16="http://schemas.microsoft.com/office/drawing/2014/main" id="{02BB6F4D-5755-704A-9868-543D5092A438}"/>
                    </a:ext>
                  </a:extLst>
                </p:cNvPr>
                <p:cNvSpPr txBox="1">
                  <a:spLocks noRot="1" noChangeAspect="1" noMove="1" noResize="1" noEditPoints="1" noAdjustHandles="1" noChangeArrowheads="1" noChangeShapeType="1" noTextEdit="1"/>
                </p:cNvSpPr>
                <p:nvPr/>
              </p:nvSpPr>
              <p:spPr>
                <a:xfrm rot="5400000">
                  <a:off x="7563977" y="2153447"/>
                  <a:ext cx="270879" cy="387207"/>
                </a:xfrm>
                <a:prstGeom prst="round1Rect">
                  <a:avLst>
                    <a:gd name="adj" fmla="val 40865"/>
                  </a:avLst>
                </a:prstGeom>
                <a:blipFill>
                  <a:blip r:embed="rId18"/>
                  <a:stretch>
                    <a:fillRect l="-13333" r="-3333"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C9B0E529-3102-A348-9A05-A9E6E0B1EBD0}"/>
                    </a:ext>
                  </a:extLst>
                </p:cNvPr>
                <p:cNvSpPr txBox="1"/>
                <p:nvPr/>
              </p:nvSpPr>
              <p:spPr>
                <a:xfrm rot="5400000">
                  <a:off x="7630324" y="3519317"/>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0</m:t>
                            </m:r>
                          </m:sub>
                          <m:sup>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56" name="TextBox 55">
                  <a:extLst>
                    <a:ext uri="{FF2B5EF4-FFF2-40B4-BE49-F238E27FC236}">
                      <a16:creationId xmlns:a16="http://schemas.microsoft.com/office/drawing/2014/main" id="{C9B0E529-3102-A348-9A05-A9E6E0B1EBD0}"/>
                    </a:ext>
                  </a:extLst>
                </p:cNvPr>
                <p:cNvSpPr txBox="1">
                  <a:spLocks noRot="1" noChangeAspect="1" noMove="1" noResize="1" noEditPoints="1" noAdjustHandles="1" noChangeArrowheads="1" noChangeShapeType="1" noTextEdit="1"/>
                </p:cNvSpPr>
                <p:nvPr/>
              </p:nvSpPr>
              <p:spPr>
                <a:xfrm rot="5400000">
                  <a:off x="7630324" y="3519317"/>
                  <a:ext cx="270879" cy="265984"/>
                </a:xfrm>
                <a:prstGeom prst="round1Rect">
                  <a:avLst>
                    <a:gd name="adj" fmla="val 40865"/>
                  </a:avLst>
                </a:prstGeom>
                <a:blipFill>
                  <a:blip r:embed="rId19"/>
                  <a:stretch>
                    <a:fillRect l="-9091" b="-9091"/>
                  </a:stretch>
                </a:blipFill>
                <a:ln>
                  <a:noFill/>
                </a:ln>
              </p:spPr>
              <p:txBody>
                <a:bodyPr/>
                <a:lstStyle/>
                <a:p>
                  <a:r>
                    <a:rPr lang="en-GB">
                      <a:noFill/>
                    </a:rPr>
                    <a:t> </a:t>
                  </a:r>
                </a:p>
              </p:txBody>
            </p:sp>
          </mc:Fallback>
        </mc:AlternateContent>
      </p:grpSp>
      <p:grpSp>
        <p:nvGrpSpPr>
          <p:cNvPr id="57" name="Group 56">
            <a:extLst>
              <a:ext uri="{FF2B5EF4-FFF2-40B4-BE49-F238E27FC236}">
                <a16:creationId xmlns:a16="http://schemas.microsoft.com/office/drawing/2014/main" id="{B3E1F3CC-5473-EB45-B2F2-54F4D7051A10}"/>
              </a:ext>
            </a:extLst>
          </p:cNvPr>
          <p:cNvGrpSpPr/>
          <p:nvPr/>
        </p:nvGrpSpPr>
        <p:grpSpPr>
          <a:xfrm>
            <a:off x="1766651" y="3998430"/>
            <a:ext cx="1708397" cy="2318846"/>
            <a:chOff x="6190359" y="1770618"/>
            <a:chExt cx="1708397" cy="2318846"/>
          </a:xfrm>
        </p:grpSpPr>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69C0FF43-8536-6E40-83E8-5722D659CE42}"/>
                    </a:ext>
                  </a:extLst>
                </p:cNvPr>
                <p:cNvSpPr txBox="1"/>
                <p:nvPr/>
              </p:nvSpPr>
              <p:spPr>
                <a:xfrm>
                  <a:off x="6344618" y="2525474"/>
                  <a:ext cx="639278"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1</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2</m:t>
                            </m:r>
                          </m:sup>
                        </m:sSubSup>
                      </m:oMath>
                    </m:oMathPara>
                  </a14:m>
                  <a:endParaRPr lang="en-GB" dirty="0"/>
                </a:p>
              </p:txBody>
            </p:sp>
          </mc:Choice>
          <mc:Fallback xmlns="">
            <p:sp>
              <p:nvSpPr>
                <p:cNvPr id="58" name="TextBox 57">
                  <a:extLst>
                    <a:ext uri="{FF2B5EF4-FFF2-40B4-BE49-F238E27FC236}">
                      <a16:creationId xmlns:a16="http://schemas.microsoft.com/office/drawing/2014/main" id="{69C0FF43-8536-6E40-83E8-5722D659CE42}"/>
                    </a:ext>
                  </a:extLst>
                </p:cNvPr>
                <p:cNvSpPr txBox="1">
                  <a:spLocks noRot="1" noChangeAspect="1" noMove="1" noResize="1" noEditPoints="1" noAdjustHandles="1" noChangeArrowheads="1" noChangeShapeType="1" noTextEdit="1"/>
                </p:cNvSpPr>
                <p:nvPr/>
              </p:nvSpPr>
              <p:spPr>
                <a:xfrm>
                  <a:off x="6344618" y="2525474"/>
                  <a:ext cx="639278" cy="282450"/>
                </a:xfrm>
                <a:prstGeom prst="rect">
                  <a:avLst/>
                </a:prstGeom>
                <a:blipFill>
                  <a:blip r:embed="rId20"/>
                  <a:stretch>
                    <a:fillRect l="-7692" b="-208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17C150B9-7591-9442-AC98-DCE9878C7276}"/>
                    </a:ext>
                  </a:extLst>
                </p:cNvPr>
                <p:cNvSpPr txBox="1"/>
                <p:nvPr/>
              </p:nvSpPr>
              <p:spPr>
                <a:xfrm>
                  <a:off x="6511619" y="3805604"/>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3</m:t>
                            </m:r>
                          </m:sup>
                        </m:sSubSup>
                      </m:oMath>
                    </m:oMathPara>
                  </a14:m>
                  <a:endParaRPr lang="en-GB" dirty="0"/>
                </a:p>
              </p:txBody>
            </p:sp>
          </mc:Choice>
          <mc:Fallback xmlns="">
            <p:sp>
              <p:nvSpPr>
                <p:cNvPr id="59" name="TextBox 58">
                  <a:extLst>
                    <a:ext uri="{FF2B5EF4-FFF2-40B4-BE49-F238E27FC236}">
                      <a16:creationId xmlns:a16="http://schemas.microsoft.com/office/drawing/2014/main" id="{17C150B9-7591-9442-AC98-DCE9878C7276}"/>
                    </a:ext>
                  </a:extLst>
                </p:cNvPr>
                <p:cNvSpPr txBox="1">
                  <a:spLocks noRot="1" noChangeAspect="1" noMove="1" noResize="1" noEditPoints="1" noAdjustHandles="1" noChangeArrowheads="1" noChangeShapeType="1" noTextEdit="1"/>
                </p:cNvSpPr>
                <p:nvPr/>
              </p:nvSpPr>
              <p:spPr>
                <a:xfrm>
                  <a:off x="6511619" y="3805604"/>
                  <a:ext cx="305276" cy="283860"/>
                </a:xfrm>
                <a:prstGeom prst="rect">
                  <a:avLst/>
                </a:prstGeom>
                <a:blipFill>
                  <a:blip r:embed="rId21"/>
                  <a:stretch>
                    <a:fillRect l="-16000" r="-4000" b="-3043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CD08FFAB-5625-CD4F-A39C-DC30688CB6B1}"/>
                    </a:ext>
                  </a:extLst>
                </p:cNvPr>
                <p:cNvSpPr txBox="1"/>
                <p:nvPr/>
              </p:nvSpPr>
              <p:spPr>
                <a:xfrm>
                  <a:off x="6190360" y="1770618"/>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accent3"/>
                            </a:solidFill>
                            <a:latin typeface="Cambria Math" panose="02040503050406030204" pitchFamily="18" charset="0"/>
                          </a:rPr>
                          <m:t>𝐸𝑝𝑖</m:t>
                        </m:r>
                        <m:sSub>
                          <m:sSubPr>
                            <m:ctrlPr>
                              <a:rPr lang="de-DE" b="0" i="1" dirty="0" smtClean="0">
                                <a:solidFill>
                                  <a:schemeClr val="accent3"/>
                                </a:solidFill>
                                <a:latin typeface="Cambria Math" panose="02040503050406030204" pitchFamily="18" charset="0"/>
                              </a:rPr>
                            </m:ctrlPr>
                          </m:sSubPr>
                          <m:e>
                            <m:r>
                              <a:rPr lang="en-GB" i="1" dirty="0" smtClean="0">
                                <a:solidFill>
                                  <a:schemeClr val="accent3"/>
                                </a:solidFill>
                                <a:latin typeface="Cambria Math" panose="02040503050406030204" pitchFamily="18" charset="0"/>
                              </a:rPr>
                              <m:t>𝑑</m:t>
                            </m:r>
                          </m:e>
                          <m:sub>
                            <m:r>
                              <a:rPr lang="de-DE" b="0" i="1" dirty="0" smtClean="0">
                                <a:solidFill>
                                  <a:schemeClr val="accent3"/>
                                </a:solidFill>
                                <a:latin typeface="Cambria Math" panose="02040503050406030204" pitchFamily="18" charset="0"/>
                              </a:rPr>
                              <m:t>0</m:t>
                            </m:r>
                          </m:sub>
                        </m:sSub>
                        <m:r>
                          <a:rPr lang="en-GB" i="1" dirty="0">
                            <a:solidFill>
                              <a:schemeClr val="accent3"/>
                            </a:solidFill>
                            <a:latin typeface="Cambria Math" panose="02040503050406030204" pitchFamily="18" charset="0"/>
                          </a:rPr>
                          <m:t> </m:t>
                        </m:r>
                        <m:r>
                          <a:rPr lang="en-GB" i="1" dirty="0" err="1">
                            <a:solidFill>
                              <a:schemeClr val="accent3"/>
                            </a:solidFill>
                            <a:latin typeface="Cambria Math" panose="02040503050406030204" pitchFamily="18" charset="0"/>
                          </a:rPr>
                          <m:t>𝑆𝑖𝑐𝑘</m:t>
                        </m:r>
                        <m:sSub>
                          <m:sSubPr>
                            <m:ctrlPr>
                              <a:rPr lang="de-DE" b="0" i="1" dirty="0" smtClean="0">
                                <a:solidFill>
                                  <a:schemeClr val="accent3"/>
                                </a:solidFill>
                                <a:latin typeface="Cambria Math" panose="02040503050406030204" pitchFamily="18" charset="0"/>
                              </a:rPr>
                            </m:ctrlPr>
                          </m:sSubPr>
                          <m:e>
                            <m:d>
                              <m:dPr>
                                <m:ctrlPr>
                                  <a:rPr lang="de-DE" b="0" i="1" dirty="0" smtClean="0">
                                    <a:solidFill>
                                      <a:schemeClr val="accent3"/>
                                    </a:solidFill>
                                    <a:latin typeface="Cambria Math" panose="02040503050406030204" pitchFamily="18" charset="0"/>
                                  </a:rPr>
                                </m:ctrlPr>
                              </m:dPr>
                              <m:e>
                                <m:r>
                                  <a:rPr lang="de-DE" b="0" i="1" dirty="0" smtClean="0">
                                    <a:solidFill>
                                      <a:schemeClr val="accent3"/>
                                    </a:solidFill>
                                    <a:latin typeface="Cambria Math" panose="02040503050406030204" pitchFamily="18" charset="0"/>
                                  </a:rPr>
                                  <m:t>𝑋</m:t>
                                </m:r>
                              </m:e>
                            </m:d>
                          </m:e>
                          <m:sub>
                            <m:r>
                              <a:rPr lang="de-DE" b="0" i="1" dirty="0" smtClean="0">
                                <a:solidFill>
                                  <a:schemeClr val="accent3"/>
                                </a:solidFill>
                                <a:latin typeface="Cambria Math" panose="02040503050406030204" pitchFamily="18" charset="0"/>
                              </a:rPr>
                              <m:t>0</m:t>
                            </m:r>
                          </m:sub>
                        </m:sSub>
                      </m:oMath>
                    </m:oMathPara>
                  </a14:m>
                  <a:endParaRPr lang="de-DE" i="1" dirty="0">
                    <a:solidFill>
                      <a:schemeClr val="accent1">
                        <a:lumMod val="40000"/>
                        <a:lumOff val="6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i="1" dirty="0" err="1">
                            <a:solidFill>
                              <a:schemeClr val="tx1"/>
                            </a:solidFill>
                            <a:latin typeface="Cambria Math" panose="02040503050406030204" pitchFamily="18" charset="0"/>
                          </a:rPr>
                          <m:t>𝑇𝑟𝑎𝑣𝑒𝑙</m:t>
                        </m:r>
                        <m:sSub>
                          <m:sSubPr>
                            <m:ctrlPr>
                              <a:rPr lang="de-DE" b="0" i="1" dirty="0" smtClean="0">
                                <a:solidFill>
                                  <a:schemeClr val="tx1"/>
                                </a:solidFill>
                                <a:latin typeface="Cambria Math" panose="02040503050406030204" pitchFamily="18" charset="0"/>
                              </a:rPr>
                            </m:ctrlPr>
                          </m:sSubPr>
                          <m:e>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0</m:t>
                            </m:r>
                          </m:sub>
                        </m:sSub>
                        <m:r>
                          <a:rPr lang="de-DE" b="0" i="1" dirty="0"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60" name="TextBox 59">
                  <a:extLst>
                    <a:ext uri="{FF2B5EF4-FFF2-40B4-BE49-F238E27FC236}">
                      <a16:creationId xmlns:a16="http://schemas.microsoft.com/office/drawing/2014/main" id="{CD08FFAB-5625-CD4F-A39C-DC30688CB6B1}"/>
                    </a:ext>
                  </a:extLst>
                </p:cNvPr>
                <p:cNvSpPr txBox="1">
                  <a:spLocks noRot="1" noChangeAspect="1" noMove="1" noResize="1" noEditPoints="1" noAdjustHandles="1" noChangeArrowheads="1" noChangeShapeType="1" noTextEdit="1"/>
                </p:cNvSpPr>
                <p:nvPr/>
              </p:nvSpPr>
              <p:spPr>
                <a:xfrm>
                  <a:off x="6190360" y="1770618"/>
                  <a:ext cx="1705233" cy="715089"/>
                </a:xfrm>
                <a:prstGeom prst="roundRect">
                  <a:avLst/>
                </a:prstGeom>
                <a:blipFill>
                  <a:blip r:embed="rId22"/>
                  <a:stretch>
                    <a:fillRect l="-735" r="-1471" b="-172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CE10608F-AC37-3F4F-889E-BEA5D5829169}"/>
                    </a:ext>
                  </a:extLst>
                </p:cNvPr>
                <p:cNvSpPr txBox="1"/>
                <p:nvPr/>
              </p:nvSpPr>
              <p:spPr>
                <a:xfrm>
                  <a:off x="6190359" y="3072659"/>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𝐸𝑝𝑖</m:t>
                        </m:r>
                        <m:sSub>
                          <m:sSubPr>
                            <m:ctrlPr>
                              <a:rPr lang="de-DE" b="0" i="1" dirty="0" smtClean="0">
                                <a:latin typeface="Cambria Math" panose="02040503050406030204" pitchFamily="18" charset="0"/>
                              </a:rPr>
                            </m:ctrlPr>
                          </m:sSubPr>
                          <m:e>
                            <m:r>
                              <a:rPr lang="en-GB" dirty="0" smtClean="0">
                                <a:latin typeface="Cambria Math" panose="02040503050406030204" pitchFamily="18" charset="0"/>
                              </a:rPr>
                              <m:t>𝑑</m:t>
                            </m:r>
                          </m:e>
                          <m:sub>
                            <m:r>
                              <a:rPr lang="de-DE" b="0" i="1" dirty="0" smtClean="0">
                                <a:latin typeface="Cambria Math" panose="02040503050406030204" pitchFamily="18" charset="0"/>
                              </a:rPr>
                              <m:t>0</m:t>
                            </m:r>
                          </m:sub>
                        </m:sSub>
                        <m:r>
                          <a:rPr lang="en-GB" dirty="0">
                            <a:latin typeface="Cambria Math" panose="02040503050406030204" pitchFamily="18" charset="0"/>
                          </a:rPr>
                          <m:t> </m:t>
                        </m:r>
                        <m:r>
                          <a:rPr lang="en-GB" dirty="0" err="1">
                            <a:latin typeface="Cambria Math" panose="02040503050406030204" pitchFamily="18" charset="0"/>
                          </a:rPr>
                          <m:t>𝑆𝑖𝑐𝑘</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e>
                            </m:d>
                          </m:e>
                          <m:sub>
                            <m:r>
                              <a:rPr lang="de-DE" b="0" i="1" dirty="0" smtClean="0">
                                <a:latin typeface="Cambria Math" panose="02040503050406030204" pitchFamily="18" charset="0"/>
                              </a:rPr>
                              <m:t>0</m:t>
                            </m:r>
                          </m:sub>
                        </m:sSub>
                      </m:oMath>
                    </m:oMathPara>
                  </a14:m>
                  <a:endParaRPr lang="de-DE" dirty="0"/>
                </a:p>
                <a:p>
                  <a:pPr/>
                  <a14:m>
                    <m:oMathPara xmlns:m="http://schemas.openxmlformats.org/officeDocument/2006/math">
                      <m:oMathParaPr>
                        <m:jc m:val="centerGroup"/>
                      </m:oMathParaPr>
                      <m:oMath xmlns:m="http://schemas.openxmlformats.org/officeDocument/2006/math">
                        <m:r>
                          <a:rPr lang="en-GB" dirty="0">
                            <a:latin typeface="Cambria Math" panose="02040503050406030204" pitchFamily="18" charset="0"/>
                          </a:rPr>
                          <m:t>𝑇𝑟𝑒𝑎𝑡</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r>
                                  <a:rPr lang="de-DE" b="0" i="1" dirty="0" smtClean="0">
                                    <a:latin typeface="Cambria Math" panose="02040503050406030204" pitchFamily="18" charset="0"/>
                                  </a:rPr>
                                  <m:t>𝑀</m:t>
                                </m:r>
                              </m:e>
                            </m:d>
                          </m:e>
                          <m:sub>
                            <m:r>
                              <a:rPr lang="de-DE" b="0" i="1" dirty="0" smtClean="0">
                                <a:latin typeface="Cambria Math" panose="02040503050406030204" pitchFamily="18" charset="0"/>
                              </a:rPr>
                              <m:t>0</m:t>
                            </m:r>
                          </m:sub>
                        </m:sSub>
                        <m:r>
                          <a:rPr lang="de-DE" b="0" i="1" dirty="0" smtClean="0">
                            <a:latin typeface="Cambria Math" panose="02040503050406030204" pitchFamily="18" charset="0"/>
                          </a:rPr>
                          <m:t>     </m:t>
                        </m:r>
                      </m:oMath>
                    </m:oMathPara>
                  </a14:m>
                  <a:endParaRPr lang="en-GB" dirty="0"/>
                </a:p>
              </p:txBody>
            </p:sp>
          </mc:Choice>
          <mc:Fallback xmlns="">
            <p:sp>
              <p:nvSpPr>
                <p:cNvPr id="61" name="TextBox 60">
                  <a:extLst>
                    <a:ext uri="{FF2B5EF4-FFF2-40B4-BE49-F238E27FC236}">
                      <a16:creationId xmlns:a16="http://schemas.microsoft.com/office/drawing/2014/main" id="{CE10608F-AC37-3F4F-889E-BEA5D5829169}"/>
                    </a:ext>
                  </a:extLst>
                </p:cNvPr>
                <p:cNvSpPr txBox="1">
                  <a:spLocks noRot="1" noChangeAspect="1" noMove="1" noResize="1" noEditPoints="1" noAdjustHandles="1" noChangeArrowheads="1" noChangeShapeType="1" noTextEdit="1"/>
                </p:cNvSpPr>
                <p:nvPr/>
              </p:nvSpPr>
              <p:spPr>
                <a:xfrm>
                  <a:off x="6190359" y="3072659"/>
                  <a:ext cx="1705233" cy="715089"/>
                </a:xfrm>
                <a:prstGeom prst="roundRect">
                  <a:avLst/>
                </a:prstGeom>
                <a:blipFill>
                  <a:blip r:embed="rId23"/>
                  <a:stretch>
                    <a:fillRect l="-1471" r="-2206"/>
                  </a:stretch>
                </a:blipFill>
                <a:ln>
                  <a:solidFill>
                    <a:schemeClr val="tx1"/>
                  </a:solidFill>
                </a:ln>
              </p:spPr>
              <p:txBody>
                <a:bodyPr/>
                <a:lstStyle/>
                <a:p>
                  <a:r>
                    <a:rPr lang="en-GB">
                      <a:noFill/>
                    </a:rPr>
                    <a:t> </a:t>
                  </a:r>
                </a:p>
              </p:txBody>
            </p:sp>
          </mc:Fallback>
        </mc:AlternateContent>
        <p:cxnSp>
          <p:nvCxnSpPr>
            <p:cNvPr id="62" name="Straight Connector 61">
              <a:extLst>
                <a:ext uri="{FF2B5EF4-FFF2-40B4-BE49-F238E27FC236}">
                  <a16:creationId xmlns:a16="http://schemas.microsoft.com/office/drawing/2014/main" id="{1B2E7443-234E-9C49-8ABD-3E9F2DAC5F96}"/>
                </a:ext>
              </a:extLst>
            </p:cNvPr>
            <p:cNvCxnSpPr>
              <a:cxnSpLocks/>
              <a:stCxn id="61" idx="0"/>
              <a:endCxn id="60" idx="2"/>
            </p:cNvCxnSpPr>
            <p:nvPr/>
          </p:nvCxnSpPr>
          <p:spPr>
            <a:xfrm flipV="1">
              <a:off x="7042976" y="2485707"/>
              <a:ext cx="1" cy="586952"/>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F200B718-835F-D94B-9F02-B766A53DD1DA}"/>
                    </a:ext>
                  </a:extLst>
                </p:cNvPr>
                <p:cNvSpPr txBox="1"/>
                <p:nvPr/>
              </p:nvSpPr>
              <p:spPr>
                <a:xfrm rot="5400000">
                  <a:off x="7563977" y="2153447"/>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i="1">
                                <a:solidFill>
                                  <a:schemeClr val="bg1"/>
                                </a:solidFill>
                                <a:latin typeface="Cambria Math" panose="02040503050406030204" pitchFamily="18" charset="0"/>
                              </a:rPr>
                              <m:t>0</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63" name="TextBox 62">
                  <a:extLst>
                    <a:ext uri="{FF2B5EF4-FFF2-40B4-BE49-F238E27FC236}">
                      <a16:creationId xmlns:a16="http://schemas.microsoft.com/office/drawing/2014/main" id="{F200B718-835F-D94B-9F02-B766A53DD1DA}"/>
                    </a:ext>
                  </a:extLst>
                </p:cNvPr>
                <p:cNvSpPr txBox="1">
                  <a:spLocks noRot="1" noChangeAspect="1" noMove="1" noResize="1" noEditPoints="1" noAdjustHandles="1" noChangeArrowheads="1" noChangeShapeType="1" noTextEdit="1"/>
                </p:cNvSpPr>
                <p:nvPr/>
              </p:nvSpPr>
              <p:spPr>
                <a:xfrm rot="5400000">
                  <a:off x="7563977" y="2153447"/>
                  <a:ext cx="270879" cy="387207"/>
                </a:xfrm>
                <a:prstGeom prst="round1Rect">
                  <a:avLst>
                    <a:gd name="adj" fmla="val 40865"/>
                  </a:avLst>
                </a:prstGeom>
                <a:blipFill>
                  <a:blip r:embed="rId24"/>
                  <a:stretch>
                    <a:fillRect l="-9677" r="-3226"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E8ECED13-C56C-DE45-99C0-9988D010CEDE}"/>
                    </a:ext>
                  </a:extLst>
                </p:cNvPr>
                <p:cNvSpPr txBox="1"/>
                <p:nvPr/>
              </p:nvSpPr>
              <p:spPr>
                <a:xfrm rot="5400000">
                  <a:off x="7630324" y="3519317"/>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0</m:t>
                            </m:r>
                          </m:sub>
                          <m:sup>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64" name="TextBox 63">
                  <a:extLst>
                    <a:ext uri="{FF2B5EF4-FFF2-40B4-BE49-F238E27FC236}">
                      <a16:creationId xmlns:a16="http://schemas.microsoft.com/office/drawing/2014/main" id="{E8ECED13-C56C-DE45-99C0-9988D010CEDE}"/>
                    </a:ext>
                  </a:extLst>
                </p:cNvPr>
                <p:cNvSpPr txBox="1">
                  <a:spLocks noRot="1" noChangeAspect="1" noMove="1" noResize="1" noEditPoints="1" noAdjustHandles="1" noChangeArrowheads="1" noChangeShapeType="1" noTextEdit="1"/>
                </p:cNvSpPr>
                <p:nvPr/>
              </p:nvSpPr>
              <p:spPr>
                <a:xfrm rot="5400000">
                  <a:off x="7630324" y="3519317"/>
                  <a:ext cx="270879" cy="265984"/>
                </a:xfrm>
                <a:prstGeom prst="round1Rect">
                  <a:avLst>
                    <a:gd name="adj" fmla="val 40865"/>
                  </a:avLst>
                </a:prstGeom>
                <a:blipFill>
                  <a:blip r:embed="rId25"/>
                  <a:stretch>
                    <a:fillRect l="-9091" b="-8696"/>
                  </a:stretch>
                </a:blipFill>
                <a:ln>
                  <a:noFill/>
                </a:ln>
              </p:spPr>
              <p:txBody>
                <a:bodyPr/>
                <a:lstStyle/>
                <a:p>
                  <a:r>
                    <a:rPr lang="en-GB">
                      <a:noFill/>
                    </a:rPr>
                    <a:t> </a:t>
                  </a:r>
                </a:p>
              </p:txBody>
            </p:sp>
          </mc:Fallback>
        </mc:AlternateContent>
      </p:grpSp>
    </p:spTree>
    <p:extLst>
      <p:ext uri="{BB962C8B-B14F-4D97-AF65-F5344CB8AC3E}">
        <p14:creationId xmlns:p14="http://schemas.microsoft.com/office/powerpoint/2010/main" val="332618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normAutofit fontScale="90000"/>
              </a:bodyPr>
              <a:lstStyle/>
              <a:p>
                <a:r>
                  <a:rPr lang="en-GB" dirty="0"/>
                  <a:t>Dynamic FO Jtrees: Unrolling – </a:t>
                </a:r>
                <a14:m>
                  <m:oMath xmlns:m="http://schemas.openxmlformats.org/officeDocument/2006/math">
                    <m:r>
                      <a:rPr lang="en-GB" i="1">
                        <a:latin typeface="Cambria Math" panose="02040503050406030204" pitchFamily="18" charset="0"/>
                      </a:rPr>
                      <m:t>𝑇</m:t>
                    </m:r>
                    <m:r>
                      <a:rPr lang="en-GB" i="1">
                        <a:latin typeface="Cambria Math" panose="02040503050406030204" pitchFamily="18" charset="0"/>
                      </a:rPr>
                      <m:t>=2</m:t>
                    </m:r>
                  </m:oMath>
                </a14:m>
                <a:endParaRPr lang="en-GB" dirty="0"/>
              </a:p>
            </p:txBody>
          </p:sp>
        </mc:Choice>
        <mc:Fallback xmlns="">
          <p:sp>
            <p:nvSpPr>
              <p:cNvPr id="2" name="Title 1">
                <a:extLst>
                  <a:ext uri="{FF2B5EF4-FFF2-40B4-BE49-F238E27FC236}">
                    <a16:creationId xmlns:a16="http://schemas.microsoft.com/office/drawing/2014/main" id="{533BF771-AF1E-044C-8F91-784784FF6CA4}"/>
                  </a:ext>
                </a:extLst>
              </p:cNvPr>
              <p:cNvSpPr>
                <a:spLocks noGrp="1" noRot="1" noChangeAspect="1" noMove="1" noResize="1" noEditPoints="1" noAdjustHandles="1" noChangeArrowheads="1" noChangeShapeType="1" noTextEdit="1"/>
              </p:cNvSpPr>
              <p:nvPr>
                <p:ph type="title"/>
              </p:nvPr>
            </p:nvSpPr>
            <p:spPr>
              <a:blipFill>
                <a:blip r:embed="rId2"/>
                <a:stretch>
                  <a:fillRect l="-2733" t="-15789" b="-315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39C8A8-2A43-EA43-8E15-36558C75DA13}"/>
                  </a:ext>
                </a:extLst>
              </p:cNvPr>
              <p:cNvSpPr>
                <a:spLocks noGrp="1"/>
              </p:cNvSpPr>
              <p:nvPr>
                <p:ph idx="1"/>
              </p:nvPr>
            </p:nvSpPr>
            <p:spPr/>
            <p:txBody>
              <a:bodyPr>
                <a:normAutofit/>
              </a:bodyPr>
              <a:lstStyle/>
              <a:p>
                <a14:m>
                  <m:oMath xmlns:m="http://schemas.openxmlformats.org/officeDocument/2006/math">
                    <m:r>
                      <a:rPr lang="en-GB" i="1" smtClean="0">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𝑇</m:t>
                    </m:r>
                    <m:r>
                      <a:rPr lang="de-DE" b="0" i="1" smtClean="0">
                        <a:latin typeface="Cambria Math" panose="02040503050406030204" pitchFamily="18" charset="0"/>
                        <a:ea typeface="Cambria Math" panose="02040503050406030204" pitchFamily="18" charset="0"/>
                      </a:rPr>
                      <m:t>=2</m:t>
                    </m:r>
                  </m:oMath>
                </a14:m>
                <a:endParaRPr lang="en-GB" dirty="0"/>
              </a:p>
              <a:p>
                <a:pPr lvl="1"/>
                <a:endParaRPr lang="en-GB" dirty="0"/>
              </a:p>
              <a:p>
                <a:pPr lvl="1"/>
                <a:endParaRPr lang="en-GB" dirty="0"/>
              </a:p>
              <a:p>
                <a:pPr lvl="1"/>
                <a:endParaRPr lang="en-GB" dirty="0"/>
              </a:p>
              <a:p>
                <a:pPr lvl="1"/>
                <a:endParaRPr lang="en-GB" dirty="0"/>
              </a:p>
              <a:p>
                <a:pPr lvl="1"/>
                <a:endParaRPr lang="en-GB" dirty="0"/>
              </a:p>
              <a:p>
                <a:endParaRPr lang="en-GB" dirty="0"/>
              </a:p>
              <a:p>
                <a:r>
                  <a:rPr lang="en-GB" dirty="0">
                    <a:solidFill>
                      <a:srgbClr val="C00000"/>
                    </a:solidFill>
                  </a:rPr>
                  <a:t>Unrolling unnecessary!</a:t>
                </a:r>
              </a:p>
              <a:p>
                <a:pPr lvl="1"/>
                <a:r>
                  <a:rPr lang="en-GB" dirty="0"/>
                  <a:t>Because of the interface, current FO jtree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𝐽</m:t>
                        </m:r>
                      </m:e>
                      <m:sub>
                        <m:r>
                          <a:rPr lang="en-GB" i="1" dirty="0">
                            <a:latin typeface="Cambria Math" panose="02040503050406030204" pitchFamily="18" charset="0"/>
                            <a:ea typeface="Cambria Math" panose="02040503050406030204" pitchFamily="18" charset="0"/>
                          </a:rPr>
                          <m:t>𝜏</m:t>
                        </m:r>
                      </m:sub>
                    </m:sSub>
                  </m:oMath>
                </a14:m>
                <a:r>
                  <a:rPr lang="en-GB" dirty="0"/>
                  <a:t> enough to answer queries about current step </a:t>
                </a:r>
                <a14:m>
                  <m:oMath xmlns:m="http://schemas.openxmlformats.org/officeDocument/2006/math">
                    <m:r>
                      <a:rPr lang="en-GB" i="1" dirty="0">
                        <a:latin typeface="Cambria Math" panose="02040503050406030204" pitchFamily="18" charset="0"/>
                        <a:ea typeface="Cambria Math" panose="02040503050406030204" pitchFamily="18" charset="0"/>
                      </a:rPr>
                      <m:t>𝜏</m:t>
                    </m:r>
                  </m:oMath>
                </a14:m>
                <a:endParaRPr lang="en-GB" dirty="0"/>
              </a:p>
              <a:p>
                <a:pPr lvl="2"/>
                <a:r>
                  <a:rPr lang="en-GB" dirty="0"/>
                  <a:t>Inference within one step ➝ LJT</a:t>
                </a:r>
              </a:p>
              <a:p>
                <a:pPr lvl="2"/>
                <a:r>
                  <a:rPr lang="en-GB" dirty="0"/>
                  <a:t>Moving forward ➝ send message from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𝐶</m:t>
                        </m:r>
                      </m:e>
                      <m:sub>
                        <m:r>
                          <a:rPr lang="en-GB" i="1">
                            <a:latin typeface="Cambria Math" panose="02040503050406030204" pitchFamily="18" charset="0"/>
                            <a:ea typeface="Cambria Math" panose="02040503050406030204" pitchFamily="18" charset="0"/>
                          </a:rPr>
                          <m:t>𝜏</m:t>
                        </m:r>
                      </m:sub>
                      <m:sup>
                        <m:r>
                          <a:rPr lang="de-DE" i="1">
                            <a:latin typeface="Cambria Math" panose="02040503050406030204" pitchFamily="18" charset="0"/>
                          </a:rPr>
                          <m:t>𝑜𝑢𝑡</m:t>
                        </m:r>
                      </m:sup>
                    </m:sSubSup>
                  </m:oMath>
                </a14:m>
                <a:r>
                  <a:rPr lang="en-GB" dirty="0"/>
                  <a:t> to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𝐶</m:t>
                        </m:r>
                      </m:e>
                      <m:sub>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rPr>
                          <m:t>𝑖𝑛</m:t>
                        </m:r>
                      </m:sup>
                    </m:sSubSup>
                  </m:oMath>
                </a14:m>
                <a:endParaRPr lang="en-GB" dirty="0"/>
              </a:p>
              <a:p>
                <a:pPr lvl="1"/>
                <a:endParaRPr lang="en-GB" dirty="0"/>
              </a:p>
              <a:p>
                <a:endParaRPr lang="en-GB" dirty="0"/>
              </a:p>
            </p:txBody>
          </p:sp>
        </mc:Choice>
        <mc:Fallback xmlns="">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idx="1"/>
              </p:nvPr>
            </p:nvSpPr>
            <p:spPr>
              <a:blipFill>
                <a:blip r:embed="rId3"/>
                <a:stretch>
                  <a:fillRect l="-1447" t="-151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D388435-DA7F-E44A-9635-810EEDCAAB36}"/>
              </a:ext>
            </a:extLst>
          </p:cNvPr>
          <p:cNvSpPr>
            <a:spLocks noGrp="1"/>
          </p:cNvSpPr>
          <p:nvPr>
            <p:ph type="sldNum" sz="quarter" idx="12"/>
          </p:nvPr>
        </p:nvSpPr>
        <p:spPr/>
        <p:txBody>
          <a:bodyPr/>
          <a:lstStyle/>
          <a:p>
            <a:fld id="{67C9959E-8E6B-B04C-9955-EA096F41CA7A}" type="slidenum">
              <a:rPr lang="en-GB" smtClean="0"/>
              <a:t>41</a:t>
            </a:fld>
            <a:endParaRPr lang="en-GB"/>
          </a:p>
        </p:txBody>
      </p:sp>
      <p:grpSp>
        <p:nvGrpSpPr>
          <p:cNvPr id="5" name="Group 4">
            <a:extLst>
              <a:ext uri="{FF2B5EF4-FFF2-40B4-BE49-F238E27FC236}">
                <a16:creationId xmlns:a16="http://schemas.microsoft.com/office/drawing/2014/main" id="{9253F99B-E5D5-694C-A15E-59E81D5CDE81}"/>
              </a:ext>
            </a:extLst>
          </p:cNvPr>
          <p:cNvGrpSpPr/>
          <p:nvPr/>
        </p:nvGrpSpPr>
        <p:grpSpPr>
          <a:xfrm>
            <a:off x="370432" y="1771650"/>
            <a:ext cx="8403135" cy="2085975"/>
            <a:chOff x="340815" y="1914525"/>
            <a:chExt cx="11155859" cy="2428178"/>
          </a:xfrm>
        </p:grpSpPr>
        <p:sp>
          <p:nvSpPr>
            <p:cNvPr id="59" name="Rectangle 58">
              <a:extLst>
                <a:ext uri="{FF2B5EF4-FFF2-40B4-BE49-F238E27FC236}">
                  <a16:creationId xmlns:a16="http://schemas.microsoft.com/office/drawing/2014/main" id="{CE073B46-7F66-154A-9099-ADE140216FA1}"/>
                </a:ext>
              </a:extLst>
            </p:cNvPr>
            <p:cNvSpPr/>
            <p:nvPr/>
          </p:nvSpPr>
          <p:spPr>
            <a:xfrm>
              <a:off x="7065431" y="1914525"/>
              <a:ext cx="4431243" cy="24281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p>
          </p:txBody>
        </p:sp>
        <p:cxnSp>
          <p:nvCxnSpPr>
            <p:cNvPr id="56" name="Straight Connector 55">
              <a:extLst>
                <a:ext uri="{FF2B5EF4-FFF2-40B4-BE49-F238E27FC236}">
                  <a16:creationId xmlns:a16="http://schemas.microsoft.com/office/drawing/2014/main" id="{1AC1E4AA-4F4B-B147-AB7D-9E9776235328}"/>
                </a:ext>
              </a:extLst>
            </p:cNvPr>
            <p:cNvCxnSpPr>
              <a:cxnSpLocks/>
            </p:cNvCxnSpPr>
            <p:nvPr/>
          </p:nvCxnSpPr>
          <p:spPr>
            <a:xfrm>
              <a:off x="5078285" y="2381149"/>
              <a:ext cx="4137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8068E3F8-3DB3-5042-9910-9B44AEF1B5E8}"/>
                </a:ext>
              </a:extLst>
            </p:cNvPr>
            <p:cNvSpPr/>
            <p:nvPr/>
          </p:nvSpPr>
          <p:spPr>
            <a:xfrm>
              <a:off x="340815" y="1914525"/>
              <a:ext cx="2115182" cy="24281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p>
          </p:txBody>
        </p:sp>
        <p:sp>
          <p:nvSpPr>
            <p:cNvPr id="42" name="Rectangle 41">
              <a:extLst>
                <a:ext uri="{FF2B5EF4-FFF2-40B4-BE49-F238E27FC236}">
                  <a16:creationId xmlns:a16="http://schemas.microsoft.com/office/drawing/2014/main" id="{911A8D24-1BF1-A743-A293-E7401B73C058}"/>
                </a:ext>
              </a:extLst>
            </p:cNvPr>
            <p:cNvSpPr/>
            <p:nvPr/>
          </p:nvSpPr>
          <p:spPr>
            <a:xfrm>
              <a:off x="2450543" y="1914525"/>
              <a:ext cx="4614888" cy="242817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p>
          </p:txBody>
        </p:sp>
        <p:cxnSp>
          <p:nvCxnSpPr>
            <p:cNvPr id="43" name="Straight Connector 42">
              <a:extLst>
                <a:ext uri="{FF2B5EF4-FFF2-40B4-BE49-F238E27FC236}">
                  <a16:creationId xmlns:a16="http://schemas.microsoft.com/office/drawing/2014/main" id="{DC043DF0-CDDC-F344-92DF-EB5ED8DD7994}"/>
                </a:ext>
              </a:extLst>
            </p:cNvPr>
            <p:cNvCxnSpPr>
              <a:cxnSpLocks/>
              <a:stCxn id="82" idx="3"/>
              <a:endCxn id="65" idx="1"/>
            </p:cNvCxnSpPr>
            <p:nvPr/>
          </p:nvCxnSpPr>
          <p:spPr>
            <a:xfrm>
              <a:off x="2119649" y="2333963"/>
              <a:ext cx="61733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5918B658-2887-7748-9CD5-C23F2240D431}"/>
                </a:ext>
              </a:extLst>
            </p:cNvPr>
            <p:cNvGrpSpPr/>
            <p:nvPr/>
          </p:nvGrpSpPr>
          <p:grpSpPr>
            <a:xfrm>
              <a:off x="2736988" y="1997040"/>
              <a:ext cx="4017403" cy="2289803"/>
              <a:chOff x="4139248" y="4009782"/>
              <a:chExt cx="4017403" cy="2289803"/>
            </a:xfrm>
          </p:grpSpPr>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4B75C93F-2871-A047-A7F0-088A7AEC12C5}"/>
                      </a:ext>
                    </a:extLst>
                  </p:cNvPr>
                  <p:cNvSpPr txBox="1"/>
                  <p:nvPr/>
                </p:nvSpPr>
                <p:spPr>
                  <a:xfrm>
                    <a:off x="6765474" y="4764976"/>
                    <a:ext cx="314025" cy="2536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2</m:t>
                              </m:r>
                            </m:sup>
                          </m:sSubSup>
                        </m:oMath>
                      </m:oMathPara>
                    </a14:m>
                    <a:endParaRPr lang="en-GB" sz="1400" dirty="0"/>
                  </a:p>
                </p:txBody>
              </p:sp>
            </mc:Choice>
            <mc:Fallback xmlns="">
              <p:sp>
                <p:nvSpPr>
                  <p:cNvPr id="60" name="TextBox 59">
                    <a:extLst>
                      <a:ext uri="{FF2B5EF4-FFF2-40B4-BE49-F238E27FC236}">
                        <a16:creationId xmlns:a16="http://schemas.microsoft.com/office/drawing/2014/main" id="{4B75C93F-2871-A047-A7F0-088A7AEC12C5}"/>
                      </a:ext>
                    </a:extLst>
                  </p:cNvPr>
                  <p:cNvSpPr txBox="1">
                    <a:spLocks noRot="1" noChangeAspect="1" noMove="1" noResize="1" noEditPoints="1" noAdjustHandles="1" noChangeArrowheads="1" noChangeShapeType="1" noTextEdit="1"/>
                  </p:cNvSpPr>
                  <p:nvPr/>
                </p:nvSpPr>
                <p:spPr>
                  <a:xfrm>
                    <a:off x="6765474" y="4764976"/>
                    <a:ext cx="314025" cy="253623"/>
                  </a:xfrm>
                  <a:prstGeom prst="rect">
                    <a:avLst/>
                  </a:prstGeom>
                  <a:blipFill>
                    <a:blip r:embed="rId4"/>
                    <a:stretch>
                      <a:fillRect l="-15000"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FFDCE408-FB0E-E04E-B966-CDE16F307DBF}"/>
                      </a:ext>
                    </a:extLst>
                  </p:cNvPr>
                  <p:cNvSpPr txBox="1"/>
                  <p:nvPr/>
                </p:nvSpPr>
                <p:spPr>
                  <a:xfrm>
                    <a:off x="6766937" y="6044768"/>
                    <a:ext cx="314025" cy="2548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3</m:t>
                              </m:r>
                            </m:sup>
                          </m:sSubSup>
                        </m:oMath>
                      </m:oMathPara>
                    </a14:m>
                    <a:endParaRPr lang="en-GB" sz="1400" dirty="0"/>
                  </a:p>
                </p:txBody>
              </p:sp>
            </mc:Choice>
            <mc:Fallback xmlns="">
              <p:sp>
                <p:nvSpPr>
                  <p:cNvPr id="61" name="TextBox 60">
                    <a:extLst>
                      <a:ext uri="{FF2B5EF4-FFF2-40B4-BE49-F238E27FC236}">
                        <a16:creationId xmlns:a16="http://schemas.microsoft.com/office/drawing/2014/main" id="{FFDCE408-FB0E-E04E-B966-CDE16F307DBF}"/>
                      </a:ext>
                    </a:extLst>
                  </p:cNvPr>
                  <p:cNvSpPr txBox="1">
                    <a:spLocks noRot="1" noChangeAspect="1" noMove="1" noResize="1" noEditPoints="1" noAdjustHandles="1" noChangeArrowheads="1" noChangeShapeType="1" noTextEdit="1"/>
                  </p:cNvSpPr>
                  <p:nvPr/>
                </p:nvSpPr>
                <p:spPr>
                  <a:xfrm>
                    <a:off x="6766937" y="6044768"/>
                    <a:ext cx="314025" cy="254817"/>
                  </a:xfrm>
                  <a:prstGeom prst="rect">
                    <a:avLst/>
                  </a:prstGeom>
                  <a:blipFill>
                    <a:blip r:embed="rId5"/>
                    <a:stretch>
                      <a:fillRect l="-15000"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4692026C-8B74-AC4C-B1FF-8CACB02FFEA1}"/>
                      </a:ext>
                    </a:extLst>
                  </p:cNvPr>
                  <p:cNvSpPr txBox="1"/>
                  <p:nvPr/>
                </p:nvSpPr>
                <p:spPr>
                  <a:xfrm>
                    <a:off x="6445678" y="4009782"/>
                    <a:ext cx="1705233" cy="67384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tx1">
                                  <a:lumMod val="50000"/>
                                  <a:lumOff val="50000"/>
                                </a:schemeClr>
                              </a:solidFill>
                              <a:latin typeface="Cambria Math" panose="02040503050406030204" pitchFamily="18" charset="0"/>
                            </a:rPr>
                            <m:t>𝐸𝑝𝑖</m:t>
                          </m:r>
                          <m:sSub>
                            <m:sSubPr>
                              <m:ctrlPr>
                                <a:rPr lang="de-DE" sz="1400" b="0" i="1" dirty="0" smtClean="0">
                                  <a:solidFill>
                                    <a:schemeClr val="tx1">
                                      <a:lumMod val="50000"/>
                                      <a:lumOff val="50000"/>
                                    </a:schemeClr>
                                  </a:solidFill>
                                  <a:latin typeface="Cambria Math" panose="02040503050406030204" pitchFamily="18" charset="0"/>
                                </a:rPr>
                              </m:ctrlPr>
                            </m:sSubPr>
                            <m:e>
                              <m:r>
                                <a:rPr lang="en-GB" sz="1400" i="1" dirty="0" smtClean="0">
                                  <a:solidFill>
                                    <a:schemeClr val="tx1">
                                      <a:lumMod val="50000"/>
                                      <a:lumOff val="50000"/>
                                    </a:schemeClr>
                                  </a:solidFill>
                                  <a:latin typeface="Cambria Math" panose="02040503050406030204" pitchFamily="18" charset="0"/>
                                </a:rPr>
                                <m:t>𝑑</m:t>
                              </m:r>
                            </m:e>
                            <m:sub>
                              <m:r>
                                <a:rPr lang="de-DE" sz="1400" b="0" i="1" dirty="0" smtClean="0">
                                  <a:solidFill>
                                    <a:schemeClr val="tx1">
                                      <a:lumMod val="50000"/>
                                      <a:lumOff val="50000"/>
                                    </a:schemeClr>
                                  </a:solidFill>
                                  <a:latin typeface="Cambria Math" panose="02040503050406030204" pitchFamily="18" charset="0"/>
                                </a:rPr>
                                <m:t>1</m:t>
                              </m:r>
                            </m:sub>
                          </m:sSub>
                          <m:r>
                            <a:rPr lang="en-GB" sz="1400" i="1" dirty="0">
                              <a:solidFill>
                                <a:schemeClr val="tx1">
                                  <a:lumMod val="50000"/>
                                  <a:lumOff val="50000"/>
                                </a:schemeClr>
                              </a:solidFill>
                              <a:latin typeface="Cambria Math" panose="02040503050406030204" pitchFamily="18" charset="0"/>
                            </a:rPr>
                            <m:t> </m:t>
                          </m:r>
                          <m:r>
                            <a:rPr lang="en-GB" sz="1400" i="1" dirty="0" err="1">
                              <a:solidFill>
                                <a:schemeClr val="tx1">
                                  <a:lumMod val="50000"/>
                                  <a:lumOff val="50000"/>
                                </a:schemeClr>
                              </a:solidFill>
                              <a:latin typeface="Cambria Math" panose="02040503050406030204" pitchFamily="18" charset="0"/>
                            </a:rPr>
                            <m:t>𝑆𝑖𝑐𝑘</m:t>
                          </m:r>
                          <m:sSub>
                            <m:sSubPr>
                              <m:ctrlPr>
                                <a:rPr lang="de-DE" sz="1400" b="0" i="1" dirty="0" smtClean="0">
                                  <a:solidFill>
                                    <a:schemeClr val="tx1">
                                      <a:lumMod val="50000"/>
                                      <a:lumOff val="50000"/>
                                    </a:schemeClr>
                                  </a:solidFill>
                                  <a:latin typeface="Cambria Math" panose="02040503050406030204" pitchFamily="18" charset="0"/>
                                </a:rPr>
                              </m:ctrlPr>
                            </m:sSubPr>
                            <m:e>
                              <m:d>
                                <m:dPr>
                                  <m:ctrlPr>
                                    <a:rPr lang="de-DE" sz="1400" b="0" i="1" dirty="0" smtClean="0">
                                      <a:solidFill>
                                        <a:schemeClr val="tx1">
                                          <a:lumMod val="50000"/>
                                          <a:lumOff val="50000"/>
                                        </a:schemeClr>
                                      </a:solidFill>
                                      <a:latin typeface="Cambria Math" panose="02040503050406030204" pitchFamily="18" charset="0"/>
                                    </a:rPr>
                                  </m:ctrlPr>
                                </m:dPr>
                                <m:e>
                                  <m:r>
                                    <a:rPr lang="de-DE" sz="1400" b="0" i="1" dirty="0" smtClean="0">
                                      <a:solidFill>
                                        <a:schemeClr val="tx1">
                                          <a:lumMod val="50000"/>
                                          <a:lumOff val="50000"/>
                                        </a:schemeClr>
                                      </a:solidFill>
                                      <a:latin typeface="Cambria Math" panose="02040503050406030204" pitchFamily="18" charset="0"/>
                                    </a:rPr>
                                    <m:t>𝑋</m:t>
                                  </m:r>
                                </m:e>
                              </m:d>
                            </m:e>
                            <m:sub>
                              <m:r>
                                <a:rPr lang="de-DE" sz="1400" b="0" i="1" dirty="0" smtClean="0">
                                  <a:solidFill>
                                    <a:schemeClr val="tx1">
                                      <a:lumMod val="50000"/>
                                      <a:lumOff val="50000"/>
                                    </a:schemeClr>
                                  </a:solidFill>
                                  <a:latin typeface="Cambria Math" panose="02040503050406030204" pitchFamily="18" charset="0"/>
                                </a:rPr>
                                <m:t>1</m:t>
                              </m:r>
                            </m:sub>
                          </m:sSub>
                        </m:oMath>
                      </m:oMathPara>
                    </a14:m>
                    <a:endParaRPr lang="de-DE" sz="1400"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err="1">
                              <a:solidFill>
                                <a:schemeClr val="tx1"/>
                              </a:solidFill>
                              <a:latin typeface="Cambria Math" panose="02040503050406030204" pitchFamily="18" charset="0"/>
                            </a:rPr>
                            <m:t>𝑇𝑟𝑎𝑣𝑒𝑙</m:t>
                          </m:r>
                          <m:sSub>
                            <m:sSubPr>
                              <m:ctrlPr>
                                <a:rPr lang="de-DE" sz="1400" b="0" i="1" dirty="0" smtClean="0">
                                  <a:solidFill>
                                    <a:schemeClr val="tx1"/>
                                  </a:solidFill>
                                  <a:latin typeface="Cambria Math" panose="02040503050406030204" pitchFamily="18" charset="0"/>
                                </a:rPr>
                              </m:ctrlPr>
                            </m:sSubPr>
                            <m:e>
                              <m:d>
                                <m:dPr>
                                  <m:ctrlPr>
                                    <a:rPr lang="de-DE" sz="1400" b="0" i="1" dirty="0" smtClean="0">
                                      <a:solidFill>
                                        <a:schemeClr val="tx1"/>
                                      </a:solidFill>
                                      <a:latin typeface="Cambria Math" panose="02040503050406030204" pitchFamily="18" charset="0"/>
                                    </a:rPr>
                                  </m:ctrlPr>
                                </m:dPr>
                                <m:e>
                                  <m:r>
                                    <a:rPr lang="de-DE" sz="1400" b="0" i="1" dirty="0" smtClean="0">
                                      <a:solidFill>
                                        <a:schemeClr val="tx1"/>
                                      </a:solidFill>
                                      <a:latin typeface="Cambria Math" panose="02040503050406030204" pitchFamily="18" charset="0"/>
                                    </a:rPr>
                                    <m:t>𝑋</m:t>
                                  </m:r>
                                </m:e>
                              </m:d>
                            </m:e>
                            <m:sub>
                              <m:r>
                                <a:rPr lang="de-DE" sz="1400" b="0" i="1" dirty="0" smtClean="0">
                                  <a:solidFill>
                                    <a:schemeClr val="tx1"/>
                                  </a:solidFill>
                                  <a:latin typeface="Cambria Math" panose="02040503050406030204" pitchFamily="18" charset="0"/>
                                </a:rPr>
                                <m:t>1</m:t>
                              </m:r>
                            </m:sub>
                          </m:sSub>
                          <m:r>
                            <a:rPr lang="de-DE" sz="1400" b="0" i="1" dirty="0" smtClean="0">
                              <a:solidFill>
                                <a:schemeClr val="tx1"/>
                              </a:solidFill>
                              <a:latin typeface="Cambria Math" panose="02040503050406030204" pitchFamily="18" charset="0"/>
                            </a:rPr>
                            <m:t>      </m:t>
                          </m:r>
                        </m:oMath>
                      </m:oMathPara>
                    </a14:m>
                    <a:endParaRPr lang="en-GB" sz="1400" dirty="0">
                      <a:solidFill>
                        <a:schemeClr val="tx1"/>
                      </a:solidFill>
                    </a:endParaRPr>
                  </a:p>
                </p:txBody>
              </p:sp>
            </mc:Choice>
            <mc:Fallback xmlns="">
              <p:sp>
                <p:nvSpPr>
                  <p:cNvPr id="62" name="TextBox 61">
                    <a:extLst>
                      <a:ext uri="{FF2B5EF4-FFF2-40B4-BE49-F238E27FC236}">
                        <a16:creationId xmlns:a16="http://schemas.microsoft.com/office/drawing/2014/main" id="{4692026C-8B74-AC4C-B1FF-8CACB02FFEA1}"/>
                      </a:ext>
                    </a:extLst>
                  </p:cNvPr>
                  <p:cNvSpPr txBox="1">
                    <a:spLocks noRot="1" noChangeAspect="1" noMove="1" noResize="1" noEditPoints="1" noAdjustHandles="1" noChangeArrowheads="1" noChangeShapeType="1" noTextEdit="1"/>
                  </p:cNvSpPr>
                  <p:nvPr/>
                </p:nvSpPr>
                <p:spPr>
                  <a:xfrm>
                    <a:off x="6445678" y="4009782"/>
                    <a:ext cx="1705233" cy="673847"/>
                  </a:xfrm>
                  <a:prstGeom prst="roundRect">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208D639-4DC0-294A-8401-D47E78345A9D}"/>
                      </a:ext>
                    </a:extLst>
                  </p:cNvPr>
                  <p:cNvSpPr txBox="1"/>
                  <p:nvPr/>
                </p:nvSpPr>
                <p:spPr>
                  <a:xfrm>
                    <a:off x="6445677" y="5311824"/>
                    <a:ext cx="1705233" cy="67384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𝐸𝑝𝑖</m:t>
                          </m:r>
                          <m:sSub>
                            <m:sSubPr>
                              <m:ctrlPr>
                                <a:rPr lang="de-DE" sz="1400" b="0" i="1" dirty="0" smtClean="0">
                                  <a:latin typeface="Cambria Math" panose="02040503050406030204" pitchFamily="18" charset="0"/>
                                </a:rPr>
                              </m:ctrlPr>
                            </m:sSubPr>
                            <m:e>
                              <m:r>
                                <a:rPr lang="en-GB" sz="1400" dirty="0" smtClean="0">
                                  <a:latin typeface="Cambria Math" panose="02040503050406030204" pitchFamily="18" charset="0"/>
                                </a:rPr>
                                <m:t>𝑑</m:t>
                              </m:r>
                            </m:e>
                            <m:sub>
                              <m:r>
                                <a:rPr lang="de-DE" sz="1400" b="0" i="1" dirty="0" smtClean="0">
                                  <a:latin typeface="Cambria Math" panose="02040503050406030204" pitchFamily="18" charset="0"/>
                                </a:rPr>
                                <m:t>1</m:t>
                              </m:r>
                            </m:sub>
                          </m:sSub>
                          <m:r>
                            <a:rPr lang="en-GB" sz="1400" dirty="0">
                              <a:latin typeface="Cambria Math" panose="02040503050406030204" pitchFamily="18" charset="0"/>
                            </a:rPr>
                            <m:t> </m:t>
                          </m:r>
                          <m:r>
                            <a:rPr lang="en-GB" sz="1400" dirty="0" err="1">
                              <a:latin typeface="Cambria Math" panose="02040503050406030204" pitchFamily="18" charset="0"/>
                            </a:rPr>
                            <m:t>𝑆𝑖𝑐𝑘</m:t>
                          </m:r>
                          <m:sSub>
                            <m:sSubPr>
                              <m:ctrlPr>
                                <a:rPr lang="de-DE" sz="1400" b="0" i="1" dirty="0" smtClean="0">
                                  <a:latin typeface="Cambria Math" panose="02040503050406030204" pitchFamily="18" charset="0"/>
                                </a:rPr>
                              </m:ctrlPr>
                            </m:sSubPr>
                            <m:e>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𝑋</m:t>
                                  </m:r>
                                </m:e>
                              </m:d>
                            </m:e>
                            <m:sub>
                              <m:r>
                                <a:rPr lang="de-DE" sz="1400" b="0" i="1" dirty="0" smtClean="0">
                                  <a:latin typeface="Cambria Math" panose="02040503050406030204" pitchFamily="18" charset="0"/>
                                </a:rPr>
                                <m:t>1</m:t>
                              </m:r>
                            </m:sub>
                          </m:sSub>
                        </m:oMath>
                      </m:oMathPara>
                    </a14:m>
                    <a:endParaRPr lang="de-DE" sz="1400" dirty="0"/>
                  </a:p>
                  <a:p>
                    <a:pPr/>
                    <a14:m>
                      <m:oMathPara xmlns:m="http://schemas.openxmlformats.org/officeDocument/2006/math">
                        <m:oMathParaPr>
                          <m:jc m:val="centerGroup"/>
                        </m:oMathParaPr>
                        <m:oMath xmlns:m="http://schemas.openxmlformats.org/officeDocument/2006/math">
                          <m:r>
                            <a:rPr lang="en-GB" sz="1400" dirty="0">
                              <a:latin typeface="Cambria Math" panose="02040503050406030204" pitchFamily="18" charset="0"/>
                            </a:rPr>
                            <m:t>𝑇𝑟𝑒𝑎𝑡</m:t>
                          </m:r>
                          <m:sSub>
                            <m:sSubPr>
                              <m:ctrlPr>
                                <a:rPr lang="de-DE" sz="1400" b="0" i="1" dirty="0" smtClean="0">
                                  <a:latin typeface="Cambria Math" panose="02040503050406030204" pitchFamily="18" charset="0"/>
                                </a:rPr>
                              </m:ctrlPr>
                            </m:sSubPr>
                            <m:e>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𝑋</m:t>
                                  </m:r>
                                  <m:r>
                                    <a:rPr lang="de-DE" sz="1400" b="0" i="1" dirty="0" smtClean="0">
                                      <a:latin typeface="Cambria Math" panose="02040503050406030204" pitchFamily="18" charset="0"/>
                                    </a:rPr>
                                    <m:t>,</m:t>
                                  </m:r>
                                  <m:r>
                                    <a:rPr lang="de-DE" sz="1400" b="0" i="1" dirty="0" smtClean="0">
                                      <a:latin typeface="Cambria Math" panose="02040503050406030204" pitchFamily="18" charset="0"/>
                                    </a:rPr>
                                    <m:t>𝑀</m:t>
                                  </m:r>
                                </m:e>
                              </m:d>
                            </m:e>
                            <m:sub>
                              <m:r>
                                <a:rPr lang="de-DE" sz="1400" b="0" i="1" dirty="0" smtClean="0">
                                  <a:latin typeface="Cambria Math" panose="02040503050406030204" pitchFamily="18" charset="0"/>
                                </a:rPr>
                                <m:t>1</m:t>
                              </m:r>
                            </m:sub>
                          </m:sSub>
                          <m:r>
                            <a:rPr lang="de-DE" sz="1400" b="0" i="1" dirty="0" smtClean="0">
                              <a:latin typeface="Cambria Math" panose="02040503050406030204" pitchFamily="18" charset="0"/>
                            </a:rPr>
                            <m:t>    </m:t>
                          </m:r>
                        </m:oMath>
                      </m:oMathPara>
                    </a14:m>
                    <a:endParaRPr lang="en-GB" sz="1400" dirty="0"/>
                  </a:p>
                </p:txBody>
              </p:sp>
            </mc:Choice>
            <mc:Fallback xmlns="">
              <p:sp>
                <p:nvSpPr>
                  <p:cNvPr id="63" name="TextBox 62">
                    <a:extLst>
                      <a:ext uri="{FF2B5EF4-FFF2-40B4-BE49-F238E27FC236}">
                        <a16:creationId xmlns:a16="http://schemas.microsoft.com/office/drawing/2014/main" id="{6208D639-4DC0-294A-8401-D47E78345A9D}"/>
                      </a:ext>
                    </a:extLst>
                  </p:cNvPr>
                  <p:cNvSpPr txBox="1">
                    <a:spLocks noRot="1" noChangeAspect="1" noMove="1" noResize="1" noEditPoints="1" noAdjustHandles="1" noChangeArrowheads="1" noChangeShapeType="1" noTextEdit="1"/>
                  </p:cNvSpPr>
                  <p:nvPr/>
                </p:nvSpPr>
                <p:spPr>
                  <a:xfrm>
                    <a:off x="6445677" y="5311824"/>
                    <a:ext cx="1705233" cy="673847"/>
                  </a:xfrm>
                  <a:prstGeom prst="roundRect">
                    <a:avLst/>
                  </a:prstGeom>
                  <a:blipFill>
                    <a:blip r:embed="rId7"/>
                    <a:stretch>
                      <a:fillRect l="-971" r="-1942"/>
                    </a:stretch>
                  </a:blipFill>
                  <a:ln>
                    <a:solidFill>
                      <a:schemeClr val="tx1"/>
                    </a:solidFill>
                  </a:ln>
                </p:spPr>
                <p:txBody>
                  <a:bodyPr/>
                  <a:lstStyle/>
                  <a:p>
                    <a:r>
                      <a:rPr lang="en-GB">
                        <a:noFill/>
                      </a:rPr>
                      <a:t> </a:t>
                    </a:r>
                  </a:p>
                </p:txBody>
              </p:sp>
            </mc:Fallback>
          </mc:AlternateContent>
          <p:cxnSp>
            <p:nvCxnSpPr>
              <p:cNvPr id="64" name="Straight Connector 63">
                <a:extLst>
                  <a:ext uri="{FF2B5EF4-FFF2-40B4-BE49-F238E27FC236}">
                    <a16:creationId xmlns:a16="http://schemas.microsoft.com/office/drawing/2014/main" id="{7253957C-70A4-FA42-B69D-ACA12CE3E93B}"/>
                  </a:ext>
                </a:extLst>
              </p:cNvPr>
              <p:cNvCxnSpPr>
                <a:cxnSpLocks/>
                <a:stCxn id="63" idx="0"/>
                <a:endCxn id="62" idx="2"/>
              </p:cNvCxnSpPr>
              <p:nvPr/>
            </p:nvCxnSpPr>
            <p:spPr>
              <a:xfrm flipV="1">
                <a:off x="7298293" y="4683629"/>
                <a:ext cx="1" cy="628194"/>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C4BD800F-17F2-C84C-B52B-3462AFA53BDE}"/>
                      </a:ext>
                    </a:extLst>
                  </p:cNvPr>
                  <p:cNvSpPr txBox="1"/>
                  <p:nvPr/>
                </p:nvSpPr>
                <p:spPr>
                  <a:xfrm>
                    <a:off x="4139248" y="4009782"/>
                    <a:ext cx="1646644" cy="67384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tx1">
                                  <a:lumMod val="50000"/>
                                  <a:lumOff val="50000"/>
                                </a:schemeClr>
                              </a:solidFill>
                              <a:latin typeface="Cambria Math" panose="02040503050406030204" pitchFamily="18" charset="0"/>
                            </a:rPr>
                            <m:t>𝐸𝑝𝑖</m:t>
                          </m:r>
                          <m:sSub>
                            <m:sSubPr>
                              <m:ctrlPr>
                                <a:rPr lang="de-DE" sz="1400" b="0" i="1" dirty="0" smtClean="0">
                                  <a:solidFill>
                                    <a:schemeClr val="tx1">
                                      <a:lumMod val="50000"/>
                                      <a:lumOff val="50000"/>
                                    </a:schemeClr>
                                  </a:solidFill>
                                  <a:latin typeface="Cambria Math" panose="02040503050406030204" pitchFamily="18" charset="0"/>
                                </a:rPr>
                              </m:ctrlPr>
                            </m:sSubPr>
                            <m:e>
                              <m:r>
                                <a:rPr lang="en-GB" sz="1400" i="1" dirty="0" smtClean="0">
                                  <a:solidFill>
                                    <a:schemeClr val="tx1">
                                      <a:lumMod val="50000"/>
                                      <a:lumOff val="50000"/>
                                    </a:schemeClr>
                                  </a:solidFill>
                                  <a:latin typeface="Cambria Math" panose="02040503050406030204" pitchFamily="18" charset="0"/>
                                </a:rPr>
                                <m:t>𝑑</m:t>
                              </m:r>
                            </m:e>
                            <m:sub>
                              <m:r>
                                <a:rPr lang="de-DE" sz="1400" b="0" i="1" dirty="0" smtClean="0">
                                  <a:solidFill>
                                    <a:schemeClr val="tx1">
                                      <a:lumMod val="50000"/>
                                      <a:lumOff val="50000"/>
                                    </a:schemeClr>
                                  </a:solidFill>
                                  <a:latin typeface="Cambria Math" panose="02040503050406030204" pitchFamily="18" charset="0"/>
                                </a:rPr>
                                <m:t>0</m:t>
                              </m:r>
                            </m:sub>
                          </m:sSub>
                          <m:r>
                            <a:rPr lang="en-GB" sz="1400" i="1" dirty="0">
                              <a:solidFill>
                                <a:schemeClr val="tx1">
                                  <a:lumMod val="50000"/>
                                  <a:lumOff val="50000"/>
                                </a:schemeClr>
                              </a:solidFill>
                              <a:latin typeface="Cambria Math" panose="02040503050406030204" pitchFamily="18" charset="0"/>
                            </a:rPr>
                            <m:t> </m:t>
                          </m:r>
                          <m:r>
                            <a:rPr lang="en-GB" sz="1400" i="1" dirty="0" err="1">
                              <a:solidFill>
                                <a:schemeClr val="tx1">
                                  <a:lumMod val="50000"/>
                                  <a:lumOff val="50000"/>
                                </a:schemeClr>
                              </a:solidFill>
                              <a:latin typeface="Cambria Math" panose="02040503050406030204" pitchFamily="18" charset="0"/>
                            </a:rPr>
                            <m:t>𝑆𝑖𝑐𝑘</m:t>
                          </m:r>
                          <m:sSub>
                            <m:sSubPr>
                              <m:ctrlPr>
                                <a:rPr lang="de-DE" sz="1400" b="0" i="1" dirty="0" smtClean="0">
                                  <a:solidFill>
                                    <a:schemeClr val="tx1">
                                      <a:lumMod val="50000"/>
                                      <a:lumOff val="50000"/>
                                    </a:schemeClr>
                                  </a:solidFill>
                                  <a:latin typeface="Cambria Math" panose="02040503050406030204" pitchFamily="18" charset="0"/>
                                </a:rPr>
                              </m:ctrlPr>
                            </m:sSubPr>
                            <m:e>
                              <m:d>
                                <m:dPr>
                                  <m:ctrlPr>
                                    <a:rPr lang="de-DE" sz="1400" b="0" i="1" dirty="0" smtClean="0">
                                      <a:solidFill>
                                        <a:schemeClr val="tx1">
                                          <a:lumMod val="50000"/>
                                          <a:lumOff val="50000"/>
                                        </a:schemeClr>
                                      </a:solidFill>
                                      <a:latin typeface="Cambria Math" panose="02040503050406030204" pitchFamily="18" charset="0"/>
                                    </a:rPr>
                                  </m:ctrlPr>
                                </m:dPr>
                                <m:e>
                                  <m:r>
                                    <a:rPr lang="de-DE" sz="1400" b="0" i="1" dirty="0" smtClean="0">
                                      <a:solidFill>
                                        <a:schemeClr val="tx1">
                                          <a:lumMod val="50000"/>
                                          <a:lumOff val="50000"/>
                                        </a:schemeClr>
                                      </a:solidFill>
                                      <a:latin typeface="Cambria Math" panose="02040503050406030204" pitchFamily="18" charset="0"/>
                                    </a:rPr>
                                    <m:t>𝑋</m:t>
                                  </m:r>
                                </m:e>
                              </m:d>
                            </m:e>
                            <m:sub>
                              <m:r>
                                <a:rPr lang="de-DE" sz="1400" b="0" i="1" dirty="0" smtClean="0">
                                  <a:solidFill>
                                    <a:schemeClr val="tx1">
                                      <a:lumMod val="50000"/>
                                      <a:lumOff val="50000"/>
                                    </a:schemeClr>
                                  </a:solidFill>
                                  <a:latin typeface="Cambria Math" panose="02040503050406030204" pitchFamily="18" charset="0"/>
                                </a:rPr>
                                <m:t>0</m:t>
                              </m:r>
                            </m:sub>
                          </m:sSub>
                        </m:oMath>
                      </m:oMathPara>
                    </a14:m>
                    <a:endParaRPr lang="de-DE" sz="1400"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sz="1400" b="0" i="1" dirty="0" smtClean="0">
                                  <a:solidFill>
                                    <a:schemeClr val="tx1"/>
                                  </a:solidFill>
                                  <a:latin typeface="Cambria Math" panose="02040503050406030204" pitchFamily="18" charset="0"/>
                                </a:rPr>
                              </m:ctrlPr>
                            </m:sSubPr>
                            <m:e>
                              <m:r>
                                <a:rPr lang="de-DE" sz="1400" b="0" i="1" dirty="0" smtClean="0">
                                  <a:solidFill>
                                    <a:schemeClr val="tx1"/>
                                  </a:solidFill>
                                  <a:latin typeface="Cambria Math" panose="02040503050406030204" pitchFamily="18" charset="0"/>
                                </a:rPr>
                                <m:t>𝐸𝑝𝑖𝑑</m:t>
                              </m:r>
                            </m:e>
                            <m:sub>
                              <m:r>
                                <a:rPr lang="de-DE" sz="1400" b="0" i="1" dirty="0"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65" name="TextBox 64">
                    <a:extLst>
                      <a:ext uri="{FF2B5EF4-FFF2-40B4-BE49-F238E27FC236}">
                        <a16:creationId xmlns:a16="http://schemas.microsoft.com/office/drawing/2014/main" id="{C4BD800F-17F2-C84C-B52B-3462AFA53BDE}"/>
                      </a:ext>
                    </a:extLst>
                  </p:cNvPr>
                  <p:cNvSpPr txBox="1">
                    <a:spLocks noRot="1" noChangeAspect="1" noMove="1" noResize="1" noEditPoints="1" noAdjustHandles="1" noChangeArrowheads="1" noChangeShapeType="1" noTextEdit="1"/>
                  </p:cNvSpPr>
                  <p:nvPr/>
                </p:nvSpPr>
                <p:spPr>
                  <a:xfrm>
                    <a:off x="4139248" y="4009782"/>
                    <a:ext cx="1646644" cy="673847"/>
                  </a:xfrm>
                  <a:prstGeom prst="roundRect">
                    <a:avLst/>
                  </a:prstGeom>
                  <a:blipFill>
                    <a:blip r:embed="rId8"/>
                    <a:stretch>
                      <a:fillRect l="-2000"/>
                    </a:stretch>
                  </a:blipFill>
                  <a:ln>
                    <a:solidFill>
                      <a:schemeClr val="tx1"/>
                    </a:solidFill>
                  </a:ln>
                </p:spPr>
                <p:txBody>
                  <a:bodyPr/>
                  <a:lstStyle/>
                  <a:p>
                    <a:r>
                      <a:rPr lang="en-GB">
                        <a:noFill/>
                      </a:rPr>
                      <a:t> </a:t>
                    </a:r>
                  </a:p>
                </p:txBody>
              </p:sp>
            </mc:Fallback>
          </mc:AlternateContent>
          <p:cxnSp>
            <p:nvCxnSpPr>
              <p:cNvPr id="66" name="Straight Connector 65">
                <a:extLst>
                  <a:ext uri="{FF2B5EF4-FFF2-40B4-BE49-F238E27FC236}">
                    <a16:creationId xmlns:a16="http://schemas.microsoft.com/office/drawing/2014/main" id="{52389C0C-B737-1543-9B89-6729AFB0B39F}"/>
                  </a:ext>
                </a:extLst>
              </p:cNvPr>
              <p:cNvCxnSpPr>
                <a:cxnSpLocks/>
                <a:stCxn id="62" idx="1"/>
                <a:endCxn id="65" idx="3"/>
              </p:cNvCxnSpPr>
              <p:nvPr/>
            </p:nvCxnSpPr>
            <p:spPr>
              <a:xfrm flipH="1">
                <a:off x="5785892" y="4346706"/>
                <a:ext cx="659786" cy="0"/>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FDD4E05E-ABE8-3A49-A14F-AB86426920F3}"/>
                      </a:ext>
                    </a:extLst>
                  </p:cNvPr>
                  <p:cNvSpPr txBox="1"/>
                  <p:nvPr/>
                </p:nvSpPr>
                <p:spPr>
                  <a:xfrm>
                    <a:off x="4457320" y="4770089"/>
                    <a:ext cx="331476" cy="2507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𝑔</m:t>
                              </m:r>
                            </m:e>
                            <m:sup>
                              <m:r>
                                <a:rPr lang="de-DE" sz="1400" b="0" i="1" smtClean="0">
                                  <a:latin typeface="Cambria Math" panose="02040503050406030204" pitchFamily="18" charset="0"/>
                                </a:rPr>
                                <m:t>𝐸</m:t>
                              </m:r>
                            </m:sup>
                          </m:sSup>
                        </m:oMath>
                      </m:oMathPara>
                    </a14:m>
                    <a:endParaRPr lang="en-GB" sz="1400" dirty="0"/>
                  </a:p>
                </p:txBody>
              </p:sp>
            </mc:Choice>
            <mc:Fallback xmlns="">
              <p:sp>
                <p:nvSpPr>
                  <p:cNvPr id="74" name="TextBox 73">
                    <a:extLst>
                      <a:ext uri="{FF2B5EF4-FFF2-40B4-BE49-F238E27FC236}">
                        <a16:creationId xmlns:a16="http://schemas.microsoft.com/office/drawing/2014/main" id="{FDD4E05E-ABE8-3A49-A14F-AB86426920F3}"/>
                      </a:ext>
                    </a:extLst>
                  </p:cNvPr>
                  <p:cNvSpPr txBox="1">
                    <a:spLocks noRot="1" noChangeAspect="1" noMove="1" noResize="1" noEditPoints="1" noAdjustHandles="1" noChangeArrowheads="1" noChangeShapeType="1" noTextEdit="1"/>
                  </p:cNvSpPr>
                  <p:nvPr/>
                </p:nvSpPr>
                <p:spPr>
                  <a:xfrm>
                    <a:off x="4457320" y="4770089"/>
                    <a:ext cx="331476" cy="250787"/>
                  </a:xfrm>
                  <a:prstGeom prst="rect">
                    <a:avLst/>
                  </a:prstGeom>
                  <a:blipFill>
                    <a:blip r:embed="rId9"/>
                    <a:stretch>
                      <a:fillRect l="-14286" b="-235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EF1D0CC5-BAD2-BF4F-A963-04F383E6BCC7}"/>
                      </a:ext>
                    </a:extLst>
                  </p:cNvPr>
                  <p:cNvSpPr txBox="1"/>
                  <p:nvPr/>
                </p:nvSpPr>
                <p:spPr>
                  <a:xfrm rot="5400000">
                    <a:off x="7821868" y="435560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1</m:t>
                              </m:r>
                            </m:sub>
                            <m:sup>
                              <m:r>
                                <a:rPr lang="de-DE" sz="1100" i="1">
                                  <a:solidFill>
                                    <a:schemeClr val="bg1"/>
                                  </a:solidFill>
                                  <a:latin typeface="Cambria Math" panose="02040503050406030204" pitchFamily="18" charset="0"/>
                                </a:rPr>
                                <m:t>𝑜𝑢𝑡</m:t>
                              </m:r>
                            </m:sup>
                          </m:sSubSup>
                        </m:oMath>
                      </m:oMathPara>
                    </a14:m>
                    <a:endParaRPr lang="en-GB" sz="1100" dirty="0">
                      <a:solidFill>
                        <a:schemeClr val="bg1"/>
                      </a:solidFill>
                    </a:endParaRPr>
                  </a:p>
                </p:txBody>
              </p:sp>
            </mc:Choice>
            <mc:Fallback xmlns="">
              <p:sp>
                <p:nvSpPr>
                  <p:cNvPr id="76" name="TextBox 75">
                    <a:extLst>
                      <a:ext uri="{FF2B5EF4-FFF2-40B4-BE49-F238E27FC236}">
                        <a16:creationId xmlns:a16="http://schemas.microsoft.com/office/drawing/2014/main" id="{EF1D0CC5-BAD2-BF4F-A963-04F383E6BCC7}"/>
                      </a:ext>
                    </a:extLst>
                  </p:cNvPr>
                  <p:cNvSpPr txBox="1">
                    <a:spLocks noRot="1" noChangeAspect="1" noMove="1" noResize="1" noEditPoints="1" noAdjustHandles="1" noChangeArrowheads="1" noChangeShapeType="1" noTextEdit="1"/>
                  </p:cNvSpPr>
                  <p:nvPr/>
                </p:nvSpPr>
                <p:spPr>
                  <a:xfrm rot="5400000">
                    <a:off x="7821868" y="4355608"/>
                    <a:ext cx="270879" cy="387207"/>
                  </a:xfrm>
                  <a:prstGeom prst="round1Rect">
                    <a:avLst>
                      <a:gd name="adj" fmla="val 40865"/>
                    </a:avLst>
                  </a:prstGeom>
                  <a:blipFill>
                    <a:blip r:embed="rId10"/>
                    <a:stretch>
                      <a:fillRect l="-8333" r="-4167"/>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9D56AD12-E706-B744-8827-91136DC95A78}"/>
                      </a:ext>
                    </a:extLst>
                  </p:cNvPr>
                  <p:cNvSpPr txBox="1"/>
                  <p:nvPr/>
                </p:nvSpPr>
                <p:spPr>
                  <a:xfrm rot="5400000">
                    <a:off x="7888219" y="5723040"/>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1</m:t>
                              </m:r>
                            </m:sub>
                            <m:sup>
                              <m:r>
                                <a:rPr lang="de-DE" sz="1100" b="0" i="1" smtClean="0">
                                  <a:solidFill>
                                    <a:schemeClr val="bg1"/>
                                  </a:solidFill>
                                  <a:latin typeface="Cambria Math" panose="02040503050406030204" pitchFamily="18" charset="0"/>
                                </a:rPr>
                                <m:t>1</m:t>
                              </m:r>
                            </m:sup>
                          </m:sSubSup>
                        </m:oMath>
                      </m:oMathPara>
                    </a14:m>
                    <a:endParaRPr lang="en-GB" sz="1100" dirty="0">
                      <a:solidFill>
                        <a:schemeClr val="bg1"/>
                      </a:solidFill>
                    </a:endParaRPr>
                  </a:p>
                </p:txBody>
              </p:sp>
            </mc:Choice>
            <mc:Fallback xmlns="">
              <p:sp>
                <p:nvSpPr>
                  <p:cNvPr id="77" name="TextBox 76">
                    <a:extLst>
                      <a:ext uri="{FF2B5EF4-FFF2-40B4-BE49-F238E27FC236}">
                        <a16:creationId xmlns:a16="http://schemas.microsoft.com/office/drawing/2014/main" id="{9D56AD12-E706-B744-8827-91136DC95A78}"/>
                      </a:ext>
                    </a:extLst>
                  </p:cNvPr>
                  <p:cNvSpPr txBox="1">
                    <a:spLocks noRot="1" noChangeAspect="1" noMove="1" noResize="1" noEditPoints="1" noAdjustHandles="1" noChangeArrowheads="1" noChangeShapeType="1" noTextEdit="1"/>
                  </p:cNvSpPr>
                  <p:nvPr/>
                </p:nvSpPr>
                <p:spPr>
                  <a:xfrm rot="5400000">
                    <a:off x="7888219" y="5723040"/>
                    <a:ext cx="270879" cy="265984"/>
                  </a:xfrm>
                  <a:prstGeom prst="round1Rect">
                    <a:avLst>
                      <a:gd name="adj" fmla="val 40865"/>
                    </a:avLst>
                  </a:prstGeom>
                  <a:blipFill>
                    <a:blip r:embed="rId11"/>
                    <a:stretch>
                      <a:fillRect l="-5882"/>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5FE34017-783C-714A-99AE-7D5AFABEF2DD}"/>
                      </a:ext>
                    </a:extLst>
                  </p:cNvPr>
                  <p:cNvSpPr txBox="1"/>
                  <p:nvPr/>
                </p:nvSpPr>
                <p:spPr>
                  <a:xfrm rot="5400000">
                    <a:off x="5448071" y="435560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1</m:t>
                              </m:r>
                            </m:sub>
                            <m:sup>
                              <m:r>
                                <a:rPr lang="de-DE" sz="1100" b="0" i="1" smtClean="0">
                                  <a:solidFill>
                                    <a:schemeClr val="bg1"/>
                                  </a:solidFill>
                                  <a:latin typeface="Cambria Math" panose="02040503050406030204" pitchFamily="18" charset="0"/>
                                </a:rPr>
                                <m:t>𝑖𝑛</m:t>
                              </m:r>
                            </m:sup>
                          </m:sSubSup>
                        </m:oMath>
                      </m:oMathPara>
                    </a14:m>
                    <a:endParaRPr lang="en-GB" sz="1100" dirty="0">
                      <a:solidFill>
                        <a:schemeClr val="bg1"/>
                      </a:solidFill>
                    </a:endParaRPr>
                  </a:p>
                </p:txBody>
              </p:sp>
            </mc:Choice>
            <mc:Fallback xmlns="">
              <p:sp>
                <p:nvSpPr>
                  <p:cNvPr id="78" name="TextBox 77">
                    <a:extLst>
                      <a:ext uri="{FF2B5EF4-FFF2-40B4-BE49-F238E27FC236}">
                        <a16:creationId xmlns:a16="http://schemas.microsoft.com/office/drawing/2014/main" id="{5FE34017-783C-714A-99AE-7D5AFABEF2DD}"/>
                      </a:ext>
                    </a:extLst>
                  </p:cNvPr>
                  <p:cNvSpPr txBox="1">
                    <a:spLocks noRot="1" noChangeAspect="1" noMove="1" noResize="1" noEditPoints="1" noAdjustHandles="1" noChangeArrowheads="1" noChangeShapeType="1" noTextEdit="1"/>
                  </p:cNvSpPr>
                  <p:nvPr/>
                </p:nvSpPr>
                <p:spPr>
                  <a:xfrm rot="5400000">
                    <a:off x="5448071" y="4355608"/>
                    <a:ext cx="270879" cy="387207"/>
                  </a:xfrm>
                  <a:prstGeom prst="round1Rect">
                    <a:avLst>
                      <a:gd name="adj" fmla="val 40865"/>
                    </a:avLst>
                  </a:prstGeom>
                  <a:blipFill>
                    <a:blip r:embed="rId12"/>
                    <a:stretch>
                      <a:fillRect b="-5000"/>
                    </a:stretch>
                  </a:blipFill>
                  <a:ln>
                    <a:noFill/>
                  </a:ln>
                </p:spPr>
                <p:txBody>
                  <a:bodyPr/>
                  <a:lstStyle/>
                  <a:p>
                    <a:r>
                      <a:rPr lang="en-GB">
                        <a:noFill/>
                      </a:rPr>
                      <a:t> </a:t>
                    </a:r>
                  </a:p>
                </p:txBody>
              </p:sp>
            </mc:Fallback>
          </mc:AlternateContent>
        </p:grpSp>
        <p:grpSp>
          <p:nvGrpSpPr>
            <p:cNvPr id="79" name="Group 78">
              <a:extLst>
                <a:ext uri="{FF2B5EF4-FFF2-40B4-BE49-F238E27FC236}">
                  <a16:creationId xmlns:a16="http://schemas.microsoft.com/office/drawing/2014/main" id="{D531FC9F-23F5-F348-A681-B74AC6657B6C}"/>
                </a:ext>
              </a:extLst>
            </p:cNvPr>
            <p:cNvGrpSpPr/>
            <p:nvPr/>
          </p:nvGrpSpPr>
          <p:grpSpPr>
            <a:xfrm>
              <a:off x="414414" y="1997040"/>
              <a:ext cx="1708402" cy="2291893"/>
              <a:chOff x="6190359" y="1770618"/>
              <a:chExt cx="1708402" cy="2291893"/>
            </a:xfrm>
          </p:grpSpPr>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7393C97A-4C0C-5B43-A632-3FE62D11E1A7}"/>
                      </a:ext>
                    </a:extLst>
                  </p:cNvPr>
                  <p:cNvSpPr txBox="1"/>
                  <p:nvPr/>
                </p:nvSpPr>
                <p:spPr>
                  <a:xfrm>
                    <a:off x="6344617" y="2525474"/>
                    <a:ext cx="658440" cy="2556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0</m:t>
                              </m:r>
                            </m:sub>
                            <m:sup>
                              <m:r>
                                <a:rPr lang="de-DE" sz="1400" b="0" i="1" smtClean="0">
                                  <a:latin typeface="Cambria Math" panose="02040503050406030204" pitchFamily="18" charset="0"/>
                                </a:rPr>
                                <m:t>1</m:t>
                              </m:r>
                            </m:sup>
                          </m:sSubSup>
                          <m:r>
                            <a:rPr lang="de-DE" sz="1400" b="0" i="1" smtClean="0">
                              <a:latin typeface="Cambria Math" panose="02040503050406030204" pitchFamily="18" charset="0"/>
                            </a:rPr>
                            <m:t>,</m:t>
                          </m:r>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0</m:t>
                              </m:r>
                            </m:sub>
                            <m:sup>
                              <m:r>
                                <a:rPr lang="de-DE" sz="1400" b="0" i="1" smtClean="0">
                                  <a:latin typeface="Cambria Math" panose="02040503050406030204" pitchFamily="18" charset="0"/>
                                </a:rPr>
                                <m:t>2</m:t>
                              </m:r>
                            </m:sup>
                          </m:sSubSup>
                        </m:oMath>
                      </m:oMathPara>
                    </a14:m>
                    <a:endParaRPr lang="en-GB" sz="1400" dirty="0"/>
                  </a:p>
                </p:txBody>
              </p:sp>
            </mc:Choice>
            <mc:Fallback xmlns="">
              <p:sp>
                <p:nvSpPr>
                  <p:cNvPr id="80" name="TextBox 79">
                    <a:extLst>
                      <a:ext uri="{FF2B5EF4-FFF2-40B4-BE49-F238E27FC236}">
                        <a16:creationId xmlns:a16="http://schemas.microsoft.com/office/drawing/2014/main" id="{7393C97A-4C0C-5B43-A632-3FE62D11E1A7}"/>
                      </a:ext>
                    </a:extLst>
                  </p:cNvPr>
                  <p:cNvSpPr txBox="1">
                    <a:spLocks noRot="1" noChangeAspect="1" noMove="1" noResize="1" noEditPoints="1" noAdjustHandles="1" noChangeArrowheads="1" noChangeShapeType="1" noTextEdit="1"/>
                  </p:cNvSpPr>
                  <p:nvPr/>
                </p:nvSpPr>
                <p:spPr>
                  <a:xfrm>
                    <a:off x="6344617" y="2525474"/>
                    <a:ext cx="658440" cy="255639"/>
                  </a:xfrm>
                  <a:prstGeom prst="rect">
                    <a:avLst/>
                  </a:prstGeom>
                  <a:blipFill>
                    <a:blip r:embed="rId13"/>
                    <a:stretch>
                      <a:fillRect l="-7500" b="-2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51DA3A5E-2172-6148-A28F-6A65652F2290}"/>
                      </a:ext>
                    </a:extLst>
                  </p:cNvPr>
                  <p:cNvSpPr txBox="1"/>
                  <p:nvPr/>
                </p:nvSpPr>
                <p:spPr>
                  <a:xfrm>
                    <a:off x="6511619" y="3805604"/>
                    <a:ext cx="314025" cy="2569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0</m:t>
                              </m:r>
                            </m:sub>
                            <m:sup>
                              <m:r>
                                <a:rPr lang="de-DE" sz="1400" b="0" i="1" smtClean="0">
                                  <a:latin typeface="Cambria Math" panose="02040503050406030204" pitchFamily="18" charset="0"/>
                                </a:rPr>
                                <m:t>3</m:t>
                              </m:r>
                            </m:sup>
                          </m:sSubSup>
                        </m:oMath>
                      </m:oMathPara>
                    </a14:m>
                    <a:endParaRPr lang="en-GB" sz="1400" dirty="0"/>
                  </a:p>
                </p:txBody>
              </p:sp>
            </mc:Choice>
            <mc:Fallback xmlns="">
              <p:sp>
                <p:nvSpPr>
                  <p:cNvPr id="81" name="TextBox 80">
                    <a:extLst>
                      <a:ext uri="{FF2B5EF4-FFF2-40B4-BE49-F238E27FC236}">
                        <a16:creationId xmlns:a16="http://schemas.microsoft.com/office/drawing/2014/main" id="{51DA3A5E-2172-6148-A28F-6A65652F2290}"/>
                      </a:ext>
                    </a:extLst>
                  </p:cNvPr>
                  <p:cNvSpPr txBox="1">
                    <a:spLocks noRot="1" noChangeAspect="1" noMove="1" noResize="1" noEditPoints="1" noAdjustHandles="1" noChangeArrowheads="1" noChangeShapeType="1" noTextEdit="1"/>
                  </p:cNvSpPr>
                  <p:nvPr/>
                </p:nvSpPr>
                <p:spPr>
                  <a:xfrm>
                    <a:off x="6511619" y="3805604"/>
                    <a:ext cx="314025" cy="256907"/>
                  </a:xfrm>
                  <a:prstGeom prst="rect">
                    <a:avLst/>
                  </a:prstGeom>
                  <a:blipFill>
                    <a:blip r:embed="rId14"/>
                    <a:stretch>
                      <a:fillRect l="-21053" r="-5263"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A0D321A4-909E-B343-83E7-1D5241ABBA1B}"/>
                      </a:ext>
                    </a:extLst>
                  </p:cNvPr>
                  <p:cNvSpPr txBox="1"/>
                  <p:nvPr/>
                </p:nvSpPr>
                <p:spPr>
                  <a:xfrm>
                    <a:off x="6190360" y="1770618"/>
                    <a:ext cx="1705233" cy="67384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accent3"/>
                              </a:solidFill>
                              <a:latin typeface="Cambria Math" panose="02040503050406030204" pitchFamily="18" charset="0"/>
                            </a:rPr>
                            <m:t>𝐸𝑝𝑖</m:t>
                          </m:r>
                          <m:sSub>
                            <m:sSubPr>
                              <m:ctrlPr>
                                <a:rPr lang="de-DE" sz="1400" b="0" i="1" dirty="0" smtClean="0">
                                  <a:solidFill>
                                    <a:schemeClr val="accent3"/>
                                  </a:solidFill>
                                  <a:latin typeface="Cambria Math" panose="02040503050406030204" pitchFamily="18" charset="0"/>
                                </a:rPr>
                              </m:ctrlPr>
                            </m:sSubPr>
                            <m:e>
                              <m:r>
                                <a:rPr lang="en-GB" sz="1400" i="1" dirty="0" smtClean="0">
                                  <a:solidFill>
                                    <a:schemeClr val="accent3"/>
                                  </a:solidFill>
                                  <a:latin typeface="Cambria Math" panose="02040503050406030204" pitchFamily="18" charset="0"/>
                                </a:rPr>
                                <m:t>𝑑</m:t>
                              </m:r>
                            </m:e>
                            <m:sub>
                              <m:r>
                                <a:rPr lang="de-DE" sz="1400" b="0" i="1" dirty="0" smtClean="0">
                                  <a:solidFill>
                                    <a:schemeClr val="accent3"/>
                                  </a:solidFill>
                                  <a:latin typeface="Cambria Math" panose="02040503050406030204" pitchFamily="18" charset="0"/>
                                </a:rPr>
                                <m:t>0</m:t>
                              </m:r>
                            </m:sub>
                          </m:sSub>
                          <m:r>
                            <a:rPr lang="en-GB" sz="1400" i="1" dirty="0">
                              <a:solidFill>
                                <a:schemeClr val="accent3"/>
                              </a:solidFill>
                              <a:latin typeface="Cambria Math" panose="02040503050406030204" pitchFamily="18" charset="0"/>
                            </a:rPr>
                            <m:t> </m:t>
                          </m:r>
                          <m:r>
                            <a:rPr lang="en-GB" sz="1400" i="1" dirty="0" err="1">
                              <a:solidFill>
                                <a:schemeClr val="accent3"/>
                              </a:solidFill>
                              <a:latin typeface="Cambria Math" panose="02040503050406030204" pitchFamily="18" charset="0"/>
                            </a:rPr>
                            <m:t>𝑆𝑖𝑐𝑘</m:t>
                          </m:r>
                          <m:sSub>
                            <m:sSubPr>
                              <m:ctrlPr>
                                <a:rPr lang="de-DE" sz="1400" b="0" i="1" dirty="0" smtClean="0">
                                  <a:solidFill>
                                    <a:schemeClr val="accent3"/>
                                  </a:solidFill>
                                  <a:latin typeface="Cambria Math" panose="02040503050406030204" pitchFamily="18" charset="0"/>
                                </a:rPr>
                              </m:ctrlPr>
                            </m:sSubPr>
                            <m:e>
                              <m:d>
                                <m:dPr>
                                  <m:ctrlPr>
                                    <a:rPr lang="de-DE" sz="1400" b="0" i="1" dirty="0" smtClean="0">
                                      <a:solidFill>
                                        <a:schemeClr val="accent3"/>
                                      </a:solidFill>
                                      <a:latin typeface="Cambria Math" panose="02040503050406030204" pitchFamily="18" charset="0"/>
                                    </a:rPr>
                                  </m:ctrlPr>
                                </m:dPr>
                                <m:e>
                                  <m:r>
                                    <a:rPr lang="de-DE" sz="1400" b="0" i="1" dirty="0" smtClean="0">
                                      <a:solidFill>
                                        <a:schemeClr val="accent3"/>
                                      </a:solidFill>
                                      <a:latin typeface="Cambria Math" panose="02040503050406030204" pitchFamily="18" charset="0"/>
                                    </a:rPr>
                                    <m:t>𝑋</m:t>
                                  </m:r>
                                </m:e>
                              </m:d>
                            </m:e>
                            <m:sub>
                              <m:r>
                                <a:rPr lang="de-DE" sz="1400" b="0" i="1" dirty="0" smtClean="0">
                                  <a:solidFill>
                                    <a:schemeClr val="accent3"/>
                                  </a:solidFill>
                                  <a:latin typeface="Cambria Math" panose="02040503050406030204" pitchFamily="18" charset="0"/>
                                </a:rPr>
                                <m:t>0</m:t>
                              </m:r>
                            </m:sub>
                          </m:sSub>
                        </m:oMath>
                      </m:oMathPara>
                    </a14:m>
                    <a:endParaRPr lang="de-DE" sz="1400" i="1" dirty="0">
                      <a:solidFill>
                        <a:schemeClr val="accent1">
                          <a:lumMod val="40000"/>
                          <a:lumOff val="6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err="1">
                              <a:solidFill>
                                <a:schemeClr val="tx1"/>
                              </a:solidFill>
                              <a:latin typeface="Cambria Math" panose="02040503050406030204" pitchFamily="18" charset="0"/>
                            </a:rPr>
                            <m:t>𝑇𝑟𝑎𝑣𝑒𝑙</m:t>
                          </m:r>
                          <m:sSub>
                            <m:sSubPr>
                              <m:ctrlPr>
                                <a:rPr lang="de-DE" sz="1400" b="0" i="1" dirty="0" smtClean="0">
                                  <a:solidFill>
                                    <a:schemeClr val="tx1"/>
                                  </a:solidFill>
                                  <a:latin typeface="Cambria Math" panose="02040503050406030204" pitchFamily="18" charset="0"/>
                                </a:rPr>
                              </m:ctrlPr>
                            </m:sSubPr>
                            <m:e>
                              <m:d>
                                <m:dPr>
                                  <m:ctrlPr>
                                    <a:rPr lang="de-DE" sz="1400" b="0" i="1" dirty="0" smtClean="0">
                                      <a:solidFill>
                                        <a:schemeClr val="tx1"/>
                                      </a:solidFill>
                                      <a:latin typeface="Cambria Math" panose="02040503050406030204" pitchFamily="18" charset="0"/>
                                    </a:rPr>
                                  </m:ctrlPr>
                                </m:dPr>
                                <m:e>
                                  <m:r>
                                    <a:rPr lang="de-DE" sz="1400" b="0" i="1" dirty="0" smtClean="0">
                                      <a:solidFill>
                                        <a:schemeClr val="tx1"/>
                                      </a:solidFill>
                                      <a:latin typeface="Cambria Math" panose="02040503050406030204" pitchFamily="18" charset="0"/>
                                    </a:rPr>
                                    <m:t>𝑋</m:t>
                                  </m:r>
                                </m:e>
                              </m:d>
                            </m:e>
                            <m:sub>
                              <m:r>
                                <a:rPr lang="de-DE" sz="1400" b="0" i="1" dirty="0" smtClean="0">
                                  <a:solidFill>
                                    <a:schemeClr val="tx1"/>
                                  </a:solidFill>
                                  <a:latin typeface="Cambria Math" panose="02040503050406030204" pitchFamily="18" charset="0"/>
                                </a:rPr>
                                <m:t>0</m:t>
                              </m:r>
                            </m:sub>
                          </m:sSub>
                          <m:r>
                            <a:rPr lang="de-DE" sz="1400" b="0" i="1" dirty="0" smtClean="0">
                              <a:solidFill>
                                <a:schemeClr val="tx1"/>
                              </a:solidFill>
                              <a:latin typeface="Cambria Math" panose="02040503050406030204" pitchFamily="18" charset="0"/>
                            </a:rPr>
                            <m:t>        </m:t>
                          </m:r>
                        </m:oMath>
                      </m:oMathPara>
                    </a14:m>
                    <a:endParaRPr lang="en-GB" sz="1400" dirty="0">
                      <a:solidFill>
                        <a:schemeClr val="tx1"/>
                      </a:solidFill>
                    </a:endParaRPr>
                  </a:p>
                </p:txBody>
              </p:sp>
            </mc:Choice>
            <mc:Fallback xmlns="">
              <p:sp>
                <p:nvSpPr>
                  <p:cNvPr id="82" name="TextBox 81">
                    <a:extLst>
                      <a:ext uri="{FF2B5EF4-FFF2-40B4-BE49-F238E27FC236}">
                        <a16:creationId xmlns:a16="http://schemas.microsoft.com/office/drawing/2014/main" id="{A0D321A4-909E-B343-83E7-1D5241ABBA1B}"/>
                      </a:ext>
                    </a:extLst>
                  </p:cNvPr>
                  <p:cNvSpPr txBox="1">
                    <a:spLocks noRot="1" noChangeAspect="1" noMove="1" noResize="1" noEditPoints="1" noAdjustHandles="1" noChangeArrowheads="1" noChangeShapeType="1" noTextEdit="1"/>
                  </p:cNvSpPr>
                  <p:nvPr/>
                </p:nvSpPr>
                <p:spPr>
                  <a:xfrm>
                    <a:off x="6190360" y="1770618"/>
                    <a:ext cx="1705233" cy="673847"/>
                  </a:xfrm>
                  <a:prstGeom prst="roundRect">
                    <a:avLst/>
                  </a:prstGeom>
                  <a:blipFill>
                    <a:blip r:embed="rId15"/>
                    <a:stretch>
                      <a:fillRect l="-1942" r="-291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4447F046-D754-FC41-8B26-41FB7227B5F8}"/>
                      </a:ext>
                    </a:extLst>
                  </p:cNvPr>
                  <p:cNvSpPr txBox="1"/>
                  <p:nvPr/>
                </p:nvSpPr>
                <p:spPr>
                  <a:xfrm>
                    <a:off x="6190359" y="3072659"/>
                    <a:ext cx="1705233" cy="67384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𝐸𝑝𝑖</m:t>
                          </m:r>
                          <m:sSub>
                            <m:sSubPr>
                              <m:ctrlPr>
                                <a:rPr lang="de-DE" sz="1400" b="0" i="1" dirty="0" smtClean="0">
                                  <a:latin typeface="Cambria Math" panose="02040503050406030204" pitchFamily="18" charset="0"/>
                                </a:rPr>
                              </m:ctrlPr>
                            </m:sSubPr>
                            <m:e>
                              <m:r>
                                <a:rPr lang="en-GB" sz="1400" dirty="0" smtClean="0">
                                  <a:latin typeface="Cambria Math" panose="02040503050406030204" pitchFamily="18" charset="0"/>
                                </a:rPr>
                                <m:t>𝑑</m:t>
                              </m:r>
                            </m:e>
                            <m:sub>
                              <m:r>
                                <a:rPr lang="de-DE" sz="1400" b="0" i="1" dirty="0" smtClean="0">
                                  <a:latin typeface="Cambria Math" panose="02040503050406030204" pitchFamily="18" charset="0"/>
                                </a:rPr>
                                <m:t>0</m:t>
                              </m:r>
                            </m:sub>
                          </m:sSub>
                          <m:r>
                            <a:rPr lang="en-GB" sz="1400" dirty="0">
                              <a:latin typeface="Cambria Math" panose="02040503050406030204" pitchFamily="18" charset="0"/>
                            </a:rPr>
                            <m:t> </m:t>
                          </m:r>
                          <m:r>
                            <a:rPr lang="en-GB" sz="1400" dirty="0" err="1">
                              <a:latin typeface="Cambria Math" panose="02040503050406030204" pitchFamily="18" charset="0"/>
                            </a:rPr>
                            <m:t>𝑆𝑖𝑐𝑘</m:t>
                          </m:r>
                          <m:sSub>
                            <m:sSubPr>
                              <m:ctrlPr>
                                <a:rPr lang="de-DE" sz="1400" b="0" i="1" dirty="0" smtClean="0">
                                  <a:latin typeface="Cambria Math" panose="02040503050406030204" pitchFamily="18" charset="0"/>
                                </a:rPr>
                              </m:ctrlPr>
                            </m:sSubPr>
                            <m:e>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𝑋</m:t>
                                  </m:r>
                                </m:e>
                              </m:d>
                            </m:e>
                            <m:sub>
                              <m:r>
                                <a:rPr lang="de-DE" sz="1400" b="0" i="1" dirty="0" smtClean="0">
                                  <a:latin typeface="Cambria Math" panose="02040503050406030204" pitchFamily="18" charset="0"/>
                                </a:rPr>
                                <m:t>0</m:t>
                              </m:r>
                            </m:sub>
                          </m:sSub>
                        </m:oMath>
                      </m:oMathPara>
                    </a14:m>
                    <a:endParaRPr lang="de-DE" sz="1400" dirty="0"/>
                  </a:p>
                  <a:p>
                    <a:pPr/>
                    <a14:m>
                      <m:oMathPara xmlns:m="http://schemas.openxmlformats.org/officeDocument/2006/math">
                        <m:oMathParaPr>
                          <m:jc m:val="centerGroup"/>
                        </m:oMathParaPr>
                        <m:oMath xmlns:m="http://schemas.openxmlformats.org/officeDocument/2006/math">
                          <m:r>
                            <a:rPr lang="en-GB" sz="1400" dirty="0">
                              <a:latin typeface="Cambria Math" panose="02040503050406030204" pitchFamily="18" charset="0"/>
                            </a:rPr>
                            <m:t>𝑇𝑟𝑒𝑎𝑡</m:t>
                          </m:r>
                          <m:sSub>
                            <m:sSubPr>
                              <m:ctrlPr>
                                <a:rPr lang="de-DE" sz="1400" b="0" i="1" dirty="0" smtClean="0">
                                  <a:latin typeface="Cambria Math" panose="02040503050406030204" pitchFamily="18" charset="0"/>
                                </a:rPr>
                              </m:ctrlPr>
                            </m:sSubPr>
                            <m:e>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𝑋</m:t>
                                  </m:r>
                                  <m:r>
                                    <a:rPr lang="de-DE" sz="1400" b="0" i="1" dirty="0" smtClean="0">
                                      <a:latin typeface="Cambria Math" panose="02040503050406030204" pitchFamily="18" charset="0"/>
                                    </a:rPr>
                                    <m:t>,</m:t>
                                  </m:r>
                                  <m:r>
                                    <a:rPr lang="de-DE" sz="1400" b="0" i="1" dirty="0" smtClean="0">
                                      <a:latin typeface="Cambria Math" panose="02040503050406030204" pitchFamily="18" charset="0"/>
                                    </a:rPr>
                                    <m:t>𝑀</m:t>
                                  </m:r>
                                </m:e>
                              </m:d>
                            </m:e>
                            <m:sub>
                              <m:r>
                                <a:rPr lang="de-DE" sz="1400" b="0" i="1" dirty="0" smtClean="0">
                                  <a:latin typeface="Cambria Math" panose="02040503050406030204" pitchFamily="18" charset="0"/>
                                </a:rPr>
                                <m:t>0</m:t>
                              </m:r>
                            </m:sub>
                          </m:sSub>
                          <m:r>
                            <a:rPr lang="de-DE" sz="1400" b="0" i="1" dirty="0" smtClean="0">
                              <a:latin typeface="Cambria Math" panose="02040503050406030204" pitchFamily="18" charset="0"/>
                            </a:rPr>
                            <m:t>     </m:t>
                          </m:r>
                        </m:oMath>
                      </m:oMathPara>
                    </a14:m>
                    <a:endParaRPr lang="en-GB" sz="1400" dirty="0"/>
                  </a:p>
                </p:txBody>
              </p:sp>
            </mc:Choice>
            <mc:Fallback xmlns="">
              <p:sp>
                <p:nvSpPr>
                  <p:cNvPr id="83" name="TextBox 82">
                    <a:extLst>
                      <a:ext uri="{FF2B5EF4-FFF2-40B4-BE49-F238E27FC236}">
                        <a16:creationId xmlns:a16="http://schemas.microsoft.com/office/drawing/2014/main" id="{4447F046-D754-FC41-8B26-41FB7227B5F8}"/>
                      </a:ext>
                    </a:extLst>
                  </p:cNvPr>
                  <p:cNvSpPr txBox="1">
                    <a:spLocks noRot="1" noChangeAspect="1" noMove="1" noResize="1" noEditPoints="1" noAdjustHandles="1" noChangeArrowheads="1" noChangeShapeType="1" noTextEdit="1"/>
                  </p:cNvSpPr>
                  <p:nvPr/>
                </p:nvSpPr>
                <p:spPr>
                  <a:xfrm>
                    <a:off x="6190359" y="3072659"/>
                    <a:ext cx="1705233" cy="673847"/>
                  </a:xfrm>
                  <a:prstGeom prst="roundRect">
                    <a:avLst/>
                  </a:prstGeom>
                  <a:blipFill>
                    <a:blip r:embed="rId16"/>
                    <a:stretch>
                      <a:fillRect l="-2913" r="-3883"/>
                    </a:stretch>
                  </a:blipFill>
                  <a:ln>
                    <a:solidFill>
                      <a:schemeClr val="tx1"/>
                    </a:solidFill>
                  </a:ln>
                </p:spPr>
                <p:txBody>
                  <a:bodyPr/>
                  <a:lstStyle/>
                  <a:p>
                    <a:r>
                      <a:rPr lang="en-GB">
                        <a:noFill/>
                      </a:rPr>
                      <a:t> </a:t>
                    </a:r>
                  </a:p>
                </p:txBody>
              </p:sp>
            </mc:Fallback>
          </mc:AlternateContent>
          <p:cxnSp>
            <p:nvCxnSpPr>
              <p:cNvPr id="84" name="Straight Connector 83">
                <a:extLst>
                  <a:ext uri="{FF2B5EF4-FFF2-40B4-BE49-F238E27FC236}">
                    <a16:creationId xmlns:a16="http://schemas.microsoft.com/office/drawing/2014/main" id="{C93B2094-9CA9-D343-82E1-60EA780AE458}"/>
                  </a:ext>
                </a:extLst>
              </p:cNvPr>
              <p:cNvCxnSpPr>
                <a:cxnSpLocks/>
                <a:stCxn id="83" idx="0"/>
                <a:endCxn id="82" idx="2"/>
              </p:cNvCxnSpPr>
              <p:nvPr/>
            </p:nvCxnSpPr>
            <p:spPr>
              <a:xfrm flipV="1">
                <a:off x="7042976" y="2444465"/>
                <a:ext cx="1" cy="628194"/>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73F692C3-DDC8-D548-9BD7-A601902618B2}"/>
                      </a:ext>
                    </a:extLst>
                  </p:cNvPr>
                  <p:cNvSpPr txBox="1"/>
                  <p:nvPr/>
                </p:nvSpPr>
                <p:spPr>
                  <a:xfrm rot="5400000">
                    <a:off x="7563976" y="2109096"/>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i="1">
                                  <a:solidFill>
                                    <a:schemeClr val="bg1"/>
                                  </a:solidFill>
                                  <a:latin typeface="Cambria Math" panose="02040503050406030204" pitchFamily="18" charset="0"/>
                                </a:rPr>
                                <m:t>0</m:t>
                              </m:r>
                            </m:sub>
                            <m:sup>
                              <m:r>
                                <a:rPr lang="de-DE" sz="1100" i="1">
                                  <a:solidFill>
                                    <a:schemeClr val="bg1"/>
                                  </a:solidFill>
                                  <a:latin typeface="Cambria Math" panose="02040503050406030204" pitchFamily="18" charset="0"/>
                                </a:rPr>
                                <m:t>𝑜𝑢𝑡</m:t>
                              </m:r>
                            </m:sup>
                          </m:sSubSup>
                        </m:oMath>
                      </m:oMathPara>
                    </a14:m>
                    <a:endParaRPr lang="en-GB" sz="1100" dirty="0">
                      <a:solidFill>
                        <a:schemeClr val="bg1"/>
                      </a:solidFill>
                    </a:endParaRPr>
                  </a:p>
                </p:txBody>
              </p:sp>
            </mc:Choice>
            <mc:Fallback xmlns="">
              <p:sp>
                <p:nvSpPr>
                  <p:cNvPr id="85" name="TextBox 84">
                    <a:extLst>
                      <a:ext uri="{FF2B5EF4-FFF2-40B4-BE49-F238E27FC236}">
                        <a16:creationId xmlns:a16="http://schemas.microsoft.com/office/drawing/2014/main" id="{73F692C3-DDC8-D548-9BD7-A601902618B2}"/>
                      </a:ext>
                    </a:extLst>
                  </p:cNvPr>
                  <p:cNvSpPr txBox="1">
                    <a:spLocks noRot="1" noChangeAspect="1" noMove="1" noResize="1" noEditPoints="1" noAdjustHandles="1" noChangeArrowheads="1" noChangeShapeType="1" noTextEdit="1"/>
                  </p:cNvSpPr>
                  <p:nvPr/>
                </p:nvSpPr>
                <p:spPr>
                  <a:xfrm rot="5400000">
                    <a:off x="7563976" y="2109096"/>
                    <a:ext cx="270879" cy="387207"/>
                  </a:xfrm>
                  <a:prstGeom prst="round1Rect">
                    <a:avLst>
                      <a:gd name="adj" fmla="val 40865"/>
                    </a:avLst>
                  </a:prstGeom>
                  <a:blipFill>
                    <a:blip r:embed="rId17"/>
                    <a:stretch>
                      <a:fillRect l="-12500" b="-5263"/>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567FCD1E-93B4-F640-9312-980741946000}"/>
                      </a:ext>
                    </a:extLst>
                  </p:cNvPr>
                  <p:cNvSpPr txBox="1"/>
                  <p:nvPr/>
                </p:nvSpPr>
                <p:spPr>
                  <a:xfrm rot="5400000">
                    <a:off x="7630329" y="3486055"/>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0</m:t>
                              </m:r>
                            </m:sub>
                            <m:sup>
                              <m:r>
                                <a:rPr lang="de-DE" sz="1100" b="0" i="1" smtClean="0">
                                  <a:solidFill>
                                    <a:schemeClr val="bg1"/>
                                  </a:solidFill>
                                  <a:latin typeface="Cambria Math" panose="02040503050406030204" pitchFamily="18" charset="0"/>
                                </a:rPr>
                                <m:t>1</m:t>
                              </m:r>
                            </m:sup>
                          </m:sSubSup>
                        </m:oMath>
                      </m:oMathPara>
                    </a14:m>
                    <a:endParaRPr lang="en-GB" sz="1100" dirty="0">
                      <a:solidFill>
                        <a:schemeClr val="bg1"/>
                      </a:solidFill>
                    </a:endParaRPr>
                  </a:p>
                </p:txBody>
              </p:sp>
            </mc:Choice>
            <mc:Fallback xmlns="">
              <p:sp>
                <p:nvSpPr>
                  <p:cNvPr id="86" name="TextBox 85">
                    <a:extLst>
                      <a:ext uri="{FF2B5EF4-FFF2-40B4-BE49-F238E27FC236}">
                        <a16:creationId xmlns:a16="http://schemas.microsoft.com/office/drawing/2014/main" id="{567FCD1E-93B4-F640-9312-980741946000}"/>
                      </a:ext>
                    </a:extLst>
                  </p:cNvPr>
                  <p:cNvSpPr txBox="1">
                    <a:spLocks noRot="1" noChangeAspect="1" noMove="1" noResize="1" noEditPoints="1" noAdjustHandles="1" noChangeArrowheads="1" noChangeShapeType="1" noTextEdit="1"/>
                  </p:cNvSpPr>
                  <p:nvPr/>
                </p:nvSpPr>
                <p:spPr>
                  <a:xfrm rot="5400000">
                    <a:off x="7630329" y="3486055"/>
                    <a:ext cx="270879" cy="265984"/>
                  </a:xfrm>
                  <a:prstGeom prst="round1Rect">
                    <a:avLst>
                      <a:gd name="adj" fmla="val 40865"/>
                    </a:avLst>
                  </a:prstGeom>
                  <a:blipFill>
                    <a:blip r:embed="rId18"/>
                    <a:stretch>
                      <a:fillRect l="-5882" b="-5263"/>
                    </a:stretch>
                  </a:blipFill>
                  <a:ln>
                    <a:noFill/>
                  </a:ln>
                </p:spPr>
                <p:txBody>
                  <a:bodyPr/>
                  <a:lstStyle/>
                  <a:p>
                    <a:r>
                      <a:rPr lang="en-GB">
                        <a:noFill/>
                      </a:rPr>
                      <a:t> </a:t>
                    </a:r>
                  </a:p>
                </p:txBody>
              </p:sp>
            </mc:Fallback>
          </mc:AlternateContent>
        </p:grpSp>
        <p:cxnSp>
          <p:nvCxnSpPr>
            <p:cNvPr id="102" name="Straight Connector 101">
              <a:extLst>
                <a:ext uri="{FF2B5EF4-FFF2-40B4-BE49-F238E27FC236}">
                  <a16:creationId xmlns:a16="http://schemas.microsoft.com/office/drawing/2014/main" id="{EE3864DE-96EE-2E4C-B645-F6A0D420A413}"/>
                </a:ext>
              </a:extLst>
            </p:cNvPr>
            <p:cNvCxnSpPr>
              <a:cxnSpLocks/>
              <a:stCxn id="62" idx="3"/>
              <a:endCxn id="109" idx="1"/>
            </p:cNvCxnSpPr>
            <p:nvPr/>
          </p:nvCxnSpPr>
          <p:spPr>
            <a:xfrm>
              <a:off x="6748650" y="2333963"/>
              <a:ext cx="62966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09108E82-998A-564E-8F21-877B64A3545F}"/>
                </a:ext>
              </a:extLst>
            </p:cNvPr>
            <p:cNvGrpSpPr/>
            <p:nvPr/>
          </p:nvGrpSpPr>
          <p:grpSpPr>
            <a:xfrm>
              <a:off x="7378318" y="1997040"/>
              <a:ext cx="4017403" cy="2290326"/>
              <a:chOff x="4139248" y="4009782"/>
              <a:chExt cx="4017403" cy="2290326"/>
            </a:xfrm>
          </p:grpSpPr>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EF137754-0876-AF42-99A1-022D3541A10E}"/>
                      </a:ext>
                    </a:extLst>
                  </p:cNvPr>
                  <p:cNvSpPr txBox="1"/>
                  <p:nvPr/>
                </p:nvSpPr>
                <p:spPr>
                  <a:xfrm>
                    <a:off x="6765474" y="4764978"/>
                    <a:ext cx="314025" cy="2540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2</m:t>
                              </m:r>
                            </m:sub>
                            <m:sup>
                              <m:r>
                                <a:rPr lang="de-DE" sz="1400" b="0" i="1" smtClean="0">
                                  <a:latin typeface="Cambria Math" panose="02040503050406030204" pitchFamily="18" charset="0"/>
                                </a:rPr>
                                <m:t>2</m:t>
                              </m:r>
                            </m:sup>
                          </m:sSubSup>
                        </m:oMath>
                      </m:oMathPara>
                    </a14:m>
                    <a:endParaRPr lang="en-GB" sz="1400" dirty="0"/>
                  </a:p>
                </p:txBody>
              </p:sp>
            </mc:Choice>
            <mc:Fallback xmlns="">
              <p:sp>
                <p:nvSpPr>
                  <p:cNvPr id="104" name="TextBox 103">
                    <a:extLst>
                      <a:ext uri="{FF2B5EF4-FFF2-40B4-BE49-F238E27FC236}">
                        <a16:creationId xmlns:a16="http://schemas.microsoft.com/office/drawing/2014/main" id="{EF137754-0876-AF42-99A1-022D3541A10E}"/>
                      </a:ext>
                    </a:extLst>
                  </p:cNvPr>
                  <p:cNvSpPr txBox="1">
                    <a:spLocks noRot="1" noChangeAspect="1" noMove="1" noResize="1" noEditPoints="1" noAdjustHandles="1" noChangeArrowheads="1" noChangeShapeType="1" noTextEdit="1"/>
                  </p:cNvSpPr>
                  <p:nvPr/>
                </p:nvSpPr>
                <p:spPr>
                  <a:xfrm>
                    <a:off x="6765474" y="4764978"/>
                    <a:ext cx="314025" cy="254071"/>
                  </a:xfrm>
                  <a:prstGeom prst="rect">
                    <a:avLst/>
                  </a:prstGeom>
                  <a:blipFill>
                    <a:blip r:embed="rId19"/>
                    <a:stretch>
                      <a:fillRect l="-15000" r="-5000"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837E80FA-8B7E-5645-8EE8-FBE2698B2CD1}"/>
                      </a:ext>
                    </a:extLst>
                  </p:cNvPr>
                  <p:cNvSpPr txBox="1"/>
                  <p:nvPr/>
                </p:nvSpPr>
                <p:spPr>
                  <a:xfrm>
                    <a:off x="6766937" y="6044768"/>
                    <a:ext cx="314025" cy="2553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2</m:t>
                              </m:r>
                            </m:sub>
                            <m:sup>
                              <m:r>
                                <a:rPr lang="de-DE" sz="1400" b="0" i="1" smtClean="0">
                                  <a:latin typeface="Cambria Math" panose="02040503050406030204" pitchFamily="18" charset="0"/>
                                </a:rPr>
                                <m:t>3</m:t>
                              </m:r>
                            </m:sup>
                          </m:sSubSup>
                        </m:oMath>
                      </m:oMathPara>
                    </a14:m>
                    <a:endParaRPr lang="en-GB" sz="1400" dirty="0"/>
                  </a:p>
                </p:txBody>
              </p:sp>
            </mc:Choice>
            <mc:Fallback xmlns="">
              <p:sp>
                <p:nvSpPr>
                  <p:cNvPr id="105" name="TextBox 104">
                    <a:extLst>
                      <a:ext uri="{FF2B5EF4-FFF2-40B4-BE49-F238E27FC236}">
                        <a16:creationId xmlns:a16="http://schemas.microsoft.com/office/drawing/2014/main" id="{837E80FA-8B7E-5645-8EE8-FBE2698B2CD1}"/>
                      </a:ext>
                    </a:extLst>
                  </p:cNvPr>
                  <p:cNvSpPr txBox="1">
                    <a:spLocks noRot="1" noChangeAspect="1" noMove="1" noResize="1" noEditPoints="1" noAdjustHandles="1" noChangeArrowheads="1" noChangeShapeType="1" noTextEdit="1"/>
                  </p:cNvSpPr>
                  <p:nvPr/>
                </p:nvSpPr>
                <p:spPr>
                  <a:xfrm>
                    <a:off x="6766937" y="6044768"/>
                    <a:ext cx="314025" cy="255340"/>
                  </a:xfrm>
                  <a:prstGeom prst="rect">
                    <a:avLst/>
                  </a:prstGeom>
                  <a:blipFill>
                    <a:blip r:embed="rId20"/>
                    <a:stretch>
                      <a:fillRect l="-10000" r="-5000"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DEEE9BCF-B99A-714B-ACDF-13C22E4A436B}"/>
                      </a:ext>
                    </a:extLst>
                  </p:cNvPr>
                  <p:cNvSpPr txBox="1"/>
                  <p:nvPr/>
                </p:nvSpPr>
                <p:spPr>
                  <a:xfrm>
                    <a:off x="6445678" y="4009782"/>
                    <a:ext cx="1705233" cy="67384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tx1">
                                  <a:lumMod val="50000"/>
                                  <a:lumOff val="50000"/>
                                </a:schemeClr>
                              </a:solidFill>
                              <a:latin typeface="Cambria Math" panose="02040503050406030204" pitchFamily="18" charset="0"/>
                            </a:rPr>
                            <m:t>𝐸𝑝𝑖</m:t>
                          </m:r>
                          <m:sSub>
                            <m:sSubPr>
                              <m:ctrlPr>
                                <a:rPr lang="de-DE" sz="1400" b="0" i="1" dirty="0" smtClean="0">
                                  <a:solidFill>
                                    <a:schemeClr val="tx1">
                                      <a:lumMod val="50000"/>
                                      <a:lumOff val="50000"/>
                                    </a:schemeClr>
                                  </a:solidFill>
                                  <a:latin typeface="Cambria Math" panose="02040503050406030204" pitchFamily="18" charset="0"/>
                                </a:rPr>
                              </m:ctrlPr>
                            </m:sSubPr>
                            <m:e>
                              <m:r>
                                <a:rPr lang="en-GB" sz="1400" i="1" dirty="0" smtClean="0">
                                  <a:solidFill>
                                    <a:schemeClr val="tx1">
                                      <a:lumMod val="50000"/>
                                      <a:lumOff val="50000"/>
                                    </a:schemeClr>
                                  </a:solidFill>
                                  <a:latin typeface="Cambria Math" panose="02040503050406030204" pitchFamily="18" charset="0"/>
                                </a:rPr>
                                <m:t>𝑑</m:t>
                              </m:r>
                            </m:e>
                            <m:sub>
                              <m:r>
                                <a:rPr lang="de-DE" sz="1400" b="0" i="1" dirty="0" smtClean="0">
                                  <a:solidFill>
                                    <a:schemeClr val="tx1">
                                      <a:lumMod val="50000"/>
                                      <a:lumOff val="50000"/>
                                    </a:schemeClr>
                                  </a:solidFill>
                                  <a:latin typeface="Cambria Math" panose="02040503050406030204" pitchFamily="18" charset="0"/>
                                </a:rPr>
                                <m:t>2</m:t>
                              </m:r>
                            </m:sub>
                          </m:sSub>
                          <m:r>
                            <a:rPr lang="en-GB" sz="1400" i="1" dirty="0">
                              <a:solidFill>
                                <a:schemeClr val="tx1">
                                  <a:lumMod val="50000"/>
                                  <a:lumOff val="50000"/>
                                </a:schemeClr>
                              </a:solidFill>
                              <a:latin typeface="Cambria Math" panose="02040503050406030204" pitchFamily="18" charset="0"/>
                            </a:rPr>
                            <m:t> </m:t>
                          </m:r>
                          <m:r>
                            <a:rPr lang="en-GB" sz="1400" i="1" dirty="0" err="1">
                              <a:solidFill>
                                <a:schemeClr val="tx1">
                                  <a:lumMod val="50000"/>
                                  <a:lumOff val="50000"/>
                                </a:schemeClr>
                              </a:solidFill>
                              <a:latin typeface="Cambria Math" panose="02040503050406030204" pitchFamily="18" charset="0"/>
                            </a:rPr>
                            <m:t>𝑆𝑖𝑐𝑘</m:t>
                          </m:r>
                          <m:sSub>
                            <m:sSubPr>
                              <m:ctrlPr>
                                <a:rPr lang="de-DE" sz="1400" b="0" i="1" dirty="0" smtClean="0">
                                  <a:solidFill>
                                    <a:schemeClr val="tx1">
                                      <a:lumMod val="50000"/>
                                      <a:lumOff val="50000"/>
                                    </a:schemeClr>
                                  </a:solidFill>
                                  <a:latin typeface="Cambria Math" panose="02040503050406030204" pitchFamily="18" charset="0"/>
                                </a:rPr>
                              </m:ctrlPr>
                            </m:sSubPr>
                            <m:e>
                              <m:d>
                                <m:dPr>
                                  <m:ctrlPr>
                                    <a:rPr lang="de-DE" sz="1400" b="0" i="1" dirty="0" smtClean="0">
                                      <a:solidFill>
                                        <a:schemeClr val="tx1">
                                          <a:lumMod val="50000"/>
                                          <a:lumOff val="50000"/>
                                        </a:schemeClr>
                                      </a:solidFill>
                                      <a:latin typeface="Cambria Math" panose="02040503050406030204" pitchFamily="18" charset="0"/>
                                    </a:rPr>
                                  </m:ctrlPr>
                                </m:dPr>
                                <m:e>
                                  <m:r>
                                    <a:rPr lang="de-DE" sz="1400" b="0" i="1" dirty="0" smtClean="0">
                                      <a:solidFill>
                                        <a:schemeClr val="tx1">
                                          <a:lumMod val="50000"/>
                                          <a:lumOff val="50000"/>
                                        </a:schemeClr>
                                      </a:solidFill>
                                      <a:latin typeface="Cambria Math" panose="02040503050406030204" pitchFamily="18" charset="0"/>
                                    </a:rPr>
                                    <m:t>𝑋</m:t>
                                  </m:r>
                                </m:e>
                              </m:d>
                            </m:e>
                            <m:sub>
                              <m:r>
                                <a:rPr lang="de-DE" sz="1400" b="0" i="1" dirty="0" smtClean="0">
                                  <a:solidFill>
                                    <a:schemeClr val="tx1">
                                      <a:lumMod val="50000"/>
                                      <a:lumOff val="50000"/>
                                    </a:schemeClr>
                                  </a:solidFill>
                                  <a:latin typeface="Cambria Math" panose="02040503050406030204" pitchFamily="18" charset="0"/>
                                </a:rPr>
                                <m:t>2</m:t>
                              </m:r>
                            </m:sub>
                          </m:sSub>
                        </m:oMath>
                      </m:oMathPara>
                    </a14:m>
                    <a:endParaRPr lang="de-DE" sz="1400"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err="1">
                              <a:solidFill>
                                <a:schemeClr val="tx1"/>
                              </a:solidFill>
                              <a:latin typeface="Cambria Math" panose="02040503050406030204" pitchFamily="18" charset="0"/>
                            </a:rPr>
                            <m:t>𝑇𝑟𝑎𝑣𝑒𝑙</m:t>
                          </m:r>
                          <m:sSub>
                            <m:sSubPr>
                              <m:ctrlPr>
                                <a:rPr lang="de-DE" sz="1400" b="0" i="1" dirty="0" smtClean="0">
                                  <a:solidFill>
                                    <a:schemeClr val="tx1"/>
                                  </a:solidFill>
                                  <a:latin typeface="Cambria Math" panose="02040503050406030204" pitchFamily="18" charset="0"/>
                                </a:rPr>
                              </m:ctrlPr>
                            </m:sSubPr>
                            <m:e>
                              <m:d>
                                <m:dPr>
                                  <m:ctrlPr>
                                    <a:rPr lang="de-DE" sz="1400" b="0" i="1" dirty="0" smtClean="0">
                                      <a:solidFill>
                                        <a:schemeClr val="tx1"/>
                                      </a:solidFill>
                                      <a:latin typeface="Cambria Math" panose="02040503050406030204" pitchFamily="18" charset="0"/>
                                    </a:rPr>
                                  </m:ctrlPr>
                                </m:dPr>
                                <m:e>
                                  <m:r>
                                    <a:rPr lang="de-DE" sz="1400" b="0" i="1" dirty="0" smtClean="0">
                                      <a:solidFill>
                                        <a:schemeClr val="tx1"/>
                                      </a:solidFill>
                                      <a:latin typeface="Cambria Math" panose="02040503050406030204" pitchFamily="18" charset="0"/>
                                    </a:rPr>
                                    <m:t>𝑋</m:t>
                                  </m:r>
                                </m:e>
                              </m:d>
                            </m:e>
                            <m:sub>
                              <m:r>
                                <a:rPr lang="de-DE" sz="1400" b="0" i="1" dirty="0" smtClean="0">
                                  <a:solidFill>
                                    <a:schemeClr val="tx1"/>
                                  </a:solidFill>
                                  <a:latin typeface="Cambria Math" panose="02040503050406030204" pitchFamily="18" charset="0"/>
                                </a:rPr>
                                <m:t>2</m:t>
                              </m:r>
                            </m:sub>
                          </m:sSub>
                          <m:r>
                            <a:rPr lang="de-DE" sz="1400" b="0" i="1" dirty="0" smtClean="0">
                              <a:solidFill>
                                <a:schemeClr val="tx1"/>
                              </a:solidFill>
                              <a:latin typeface="Cambria Math" panose="02040503050406030204" pitchFamily="18" charset="0"/>
                            </a:rPr>
                            <m:t>      </m:t>
                          </m:r>
                        </m:oMath>
                      </m:oMathPara>
                    </a14:m>
                    <a:endParaRPr lang="en-GB" sz="1400" dirty="0">
                      <a:solidFill>
                        <a:schemeClr val="tx1"/>
                      </a:solidFill>
                    </a:endParaRPr>
                  </a:p>
                </p:txBody>
              </p:sp>
            </mc:Choice>
            <mc:Fallback xmlns="">
              <p:sp>
                <p:nvSpPr>
                  <p:cNvPr id="106" name="TextBox 105">
                    <a:extLst>
                      <a:ext uri="{FF2B5EF4-FFF2-40B4-BE49-F238E27FC236}">
                        <a16:creationId xmlns:a16="http://schemas.microsoft.com/office/drawing/2014/main" id="{DEEE9BCF-B99A-714B-ACDF-13C22E4A436B}"/>
                      </a:ext>
                    </a:extLst>
                  </p:cNvPr>
                  <p:cNvSpPr txBox="1">
                    <a:spLocks noRot="1" noChangeAspect="1" noMove="1" noResize="1" noEditPoints="1" noAdjustHandles="1" noChangeArrowheads="1" noChangeShapeType="1" noTextEdit="1"/>
                  </p:cNvSpPr>
                  <p:nvPr/>
                </p:nvSpPr>
                <p:spPr>
                  <a:xfrm>
                    <a:off x="6445678" y="4009782"/>
                    <a:ext cx="1705233" cy="673847"/>
                  </a:xfrm>
                  <a:prstGeom prst="roundRect">
                    <a:avLst/>
                  </a:prstGeom>
                  <a:blipFill>
                    <a:blip r:embed="rId21"/>
                    <a:stretch>
                      <a:fillRect l="-96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F119271C-47E2-F240-958B-CF26D0E8D679}"/>
                      </a:ext>
                    </a:extLst>
                  </p:cNvPr>
                  <p:cNvSpPr txBox="1"/>
                  <p:nvPr/>
                </p:nvSpPr>
                <p:spPr>
                  <a:xfrm>
                    <a:off x="6445677" y="5311823"/>
                    <a:ext cx="1705233" cy="67384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𝐸𝑝𝑖</m:t>
                          </m:r>
                          <m:sSub>
                            <m:sSubPr>
                              <m:ctrlPr>
                                <a:rPr lang="de-DE" sz="1400" b="0" i="1" dirty="0" smtClean="0">
                                  <a:latin typeface="Cambria Math" panose="02040503050406030204" pitchFamily="18" charset="0"/>
                                </a:rPr>
                              </m:ctrlPr>
                            </m:sSubPr>
                            <m:e>
                              <m:r>
                                <a:rPr lang="en-GB" sz="1400" dirty="0" smtClean="0">
                                  <a:latin typeface="Cambria Math" panose="02040503050406030204" pitchFamily="18" charset="0"/>
                                </a:rPr>
                                <m:t>𝑑</m:t>
                              </m:r>
                            </m:e>
                            <m:sub>
                              <m:r>
                                <a:rPr lang="de-DE" sz="1400" b="0" i="1" dirty="0" smtClean="0">
                                  <a:latin typeface="Cambria Math" panose="02040503050406030204" pitchFamily="18" charset="0"/>
                                </a:rPr>
                                <m:t>2</m:t>
                              </m:r>
                            </m:sub>
                          </m:sSub>
                          <m:r>
                            <a:rPr lang="en-GB" sz="1400" dirty="0">
                              <a:latin typeface="Cambria Math" panose="02040503050406030204" pitchFamily="18" charset="0"/>
                            </a:rPr>
                            <m:t> </m:t>
                          </m:r>
                          <m:r>
                            <a:rPr lang="en-GB" sz="1400" dirty="0" err="1">
                              <a:latin typeface="Cambria Math" panose="02040503050406030204" pitchFamily="18" charset="0"/>
                            </a:rPr>
                            <m:t>𝑆𝑖𝑐𝑘</m:t>
                          </m:r>
                          <m:sSub>
                            <m:sSubPr>
                              <m:ctrlPr>
                                <a:rPr lang="de-DE" sz="1400" b="0" i="1" dirty="0" smtClean="0">
                                  <a:latin typeface="Cambria Math" panose="02040503050406030204" pitchFamily="18" charset="0"/>
                                </a:rPr>
                              </m:ctrlPr>
                            </m:sSubPr>
                            <m:e>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𝑋</m:t>
                                  </m:r>
                                </m:e>
                              </m:d>
                            </m:e>
                            <m:sub>
                              <m:r>
                                <a:rPr lang="de-DE" sz="1400" b="0" i="1" dirty="0" smtClean="0">
                                  <a:latin typeface="Cambria Math" panose="02040503050406030204" pitchFamily="18" charset="0"/>
                                </a:rPr>
                                <m:t>2</m:t>
                              </m:r>
                            </m:sub>
                          </m:sSub>
                        </m:oMath>
                      </m:oMathPara>
                    </a14:m>
                    <a:endParaRPr lang="de-DE" sz="1400" dirty="0"/>
                  </a:p>
                  <a:p>
                    <a:pPr/>
                    <a14:m>
                      <m:oMathPara xmlns:m="http://schemas.openxmlformats.org/officeDocument/2006/math">
                        <m:oMathParaPr>
                          <m:jc m:val="centerGroup"/>
                        </m:oMathParaPr>
                        <m:oMath xmlns:m="http://schemas.openxmlformats.org/officeDocument/2006/math">
                          <m:r>
                            <a:rPr lang="en-GB" sz="1400" dirty="0">
                              <a:latin typeface="Cambria Math" panose="02040503050406030204" pitchFamily="18" charset="0"/>
                            </a:rPr>
                            <m:t>𝑇𝑟𝑒𝑎𝑡</m:t>
                          </m:r>
                          <m:sSub>
                            <m:sSubPr>
                              <m:ctrlPr>
                                <a:rPr lang="de-DE" sz="1400" b="0" i="1" dirty="0" smtClean="0">
                                  <a:latin typeface="Cambria Math" panose="02040503050406030204" pitchFamily="18" charset="0"/>
                                </a:rPr>
                              </m:ctrlPr>
                            </m:sSubPr>
                            <m:e>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𝑋</m:t>
                                  </m:r>
                                  <m:r>
                                    <a:rPr lang="de-DE" sz="1400" b="0" i="1" dirty="0" smtClean="0">
                                      <a:latin typeface="Cambria Math" panose="02040503050406030204" pitchFamily="18" charset="0"/>
                                    </a:rPr>
                                    <m:t>,</m:t>
                                  </m:r>
                                  <m:r>
                                    <a:rPr lang="de-DE" sz="1400" b="0" i="1" dirty="0" smtClean="0">
                                      <a:latin typeface="Cambria Math" panose="02040503050406030204" pitchFamily="18" charset="0"/>
                                    </a:rPr>
                                    <m:t>𝑀</m:t>
                                  </m:r>
                                </m:e>
                              </m:d>
                            </m:e>
                            <m:sub>
                              <m:r>
                                <a:rPr lang="de-DE" sz="1400" b="0" i="1" dirty="0" smtClean="0">
                                  <a:latin typeface="Cambria Math" panose="02040503050406030204" pitchFamily="18" charset="0"/>
                                </a:rPr>
                                <m:t>2</m:t>
                              </m:r>
                            </m:sub>
                          </m:sSub>
                          <m:r>
                            <a:rPr lang="de-DE" sz="1400" b="0" i="1" dirty="0" smtClean="0">
                              <a:latin typeface="Cambria Math" panose="02040503050406030204" pitchFamily="18" charset="0"/>
                            </a:rPr>
                            <m:t>    </m:t>
                          </m:r>
                        </m:oMath>
                      </m:oMathPara>
                    </a14:m>
                    <a:endParaRPr lang="en-GB" sz="1400" dirty="0"/>
                  </a:p>
                </p:txBody>
              </p:sp>
            </mc:Choice>
            <mc:Fallback xmlns="">
              <p:sp>
                <p:nvSpPr>
                  <p:cNvPr id="107" name="TextBox 106">
                    <a:extLst>
                      <a:ext uri="{FF2B5EF4-FFF2-40B4-BE49-F238E27FC236}">
                        <a16:creationId xmlns:a16="http://schemas.microsoft.com/office/drawing/2014/main" id="{F119271C-47E2-F240-958B-CF26D0E8D679}"/>
                      </a:ext>
                    </a:extLst>
                  </p:cNvPr>
                  <p:cNvSpPr txBox="1">
                    <a:spLocks noRot="1" noChangeAspect="1" noMove="1" noResize="1" noEditPoints="1" noAdjustHandles="1" noChangeArrowheads="1" noChangeShapeType="1" noTextEdit="1"/>
                  </p:cNvSpPr>
                  <p:nvPr/>
                </p:nvSpPr>
                <p:spPr>
                  <a:xfrm>
                    <a:off x="6445677" y="5311823"/>
                    <a:ext cx="1705233" cy="673847"/>
                  </a:xfrm>
                  <a:prstGeom prst="roundRect">
                    <a:avLst/>
                  </a:prstGeom>
                  <a:blipFill>
                    <a:blip r:embed="rId22"/>
                    <a:stretch>
                      <a:fillRect l="-962" r="-1923"/>
                    </a:stretch>
                  </a:blipFill>
                  <a:ln>
                    <a:solidFill>
                      <a:schemeClr val="tx1"/>
                    </a:solidFill>
                  </a:ln>
                </p:spPr>
                <p:txBody>
                  <a:bodyPr/>
                  <a:lstStyle/>
                  <a:p>
                    <a:r>
                      <a:rPr lang="en-GB">
                        <a:noFill/>
                      </a:rPr>
                      <a:t> </a:t>
                    </a:r>
                  </a:p>
                </p:txBody>
              </p:sp>
            </mc:Fallback>
          </mc:AlternateContent>
          <p:cxnSp>
            <p:nvCxnSpPr>
              <p:cNvPr id="108" name="Straight Connector 107">
                <a:extLst>
                  <a:ext uri="{FF2B5EF4-FFF2-40B4-BE49-F238E27FC236}">
                    <a16:creationId xmlns:a16="http://schemas.microsoft.com/office/drawing/2014/main" id="{1E2535F1-1E7C-894C-992D-457C91954FFC}"/>
                  </a:ext>
                </a:extLst>
              </p:cNvPr>
              <p:cNvCxnSpPr>
                <a:cxnSpLocks/>
                <a:stCxn id="107" idx="0"/>
                <a:endCxn id="106" idx="2"/>
              </p:cNvCxnSpPr>
              <p:nvPr/>
            </p:nvCxnSpPr>
            <p:spPr>
              <a:xfrm flipV="1">
                <a:off x="7298293" y="4683629"/>
                <a:ext cx="1" cy="628193"/>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C1409DB0-C13A-FB41-B221-F752D52B96F5}"/>
                      </a:ext>
                    </a:extLst>
                  </p:cNvPr>
                  <p:cNvSpPr txBox="1"/>
                  <p:nvPr/>
                </p:nvSpPr>
                <p:spPr>
                  <a:xfrm>
                    <a:off x="4139248" y="4009782"/>
                    <a:ext cx="1646644" cy="67384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tx1">
                                  <a:lumMod val="50000"/>
                                  <a:lumOff val="50000"/>
                                </a:schemeClr>
                              </a:solidFill>
                              <a:latin typeface="Cambria Math" panose="02040503050406030204" pitchFamily="18" charset="0"/>
                            </a:rPr>
                            <m:t>𝐸𝑝𝑖</m:t>
                          </m:r>
                          <m:sSub>
                            <m:sSubPr>
                              <m:ctrlPr>
                                <a:rPr lang="de-DE" sz="1400" b="0" i="1" dirty="0" smtClean="0">
                                  <a:solidFill>
                                    <a:schemeClr val="tx1">
                                      <a:lumMod val="50000"/>
                                      <a:lumOff val="50000"/>
                                    </a:schemeClr>
                                  </a:solidFill>
                                  <a:latin typeface="Cambria Math" panose="02040503050406030204" pitchFamily="18" charset="0"/>
                                </a:rPr>
                              </m:ctrlPr>
                            </m:sSubPr>
                            <m:e>
                              <m:r>
                                <a:rPr lang="en-GB" sz="1400" i="1" dirty="0" smtClean="0">
                                  <a:solidFill>
                                    <a:schemeClr val="tx1">
                                      <a:lumMod val="50000"/>
                                      <a:lumOff val="50000"/>
                                    </a:schemeClr>
                                  </a:solidFill>
                                  <a:latin typeface="Cambria Math" panose="02040503050406030204" pitchFamily="18" charset="0"/>
                                </a:rPr>
                                <m:t>𝑑</m:t>
                              </m:r>
                            </m:e>
                            <m:sub>
                              <m:r>
                                <a:rPr lang="de-DE" sz="1400" b="0" i="1" dirty="0" smtClean="0">
                                  <a:solidFill>
                                    <a:schemeClr val="tx1">
                                      <a:lumMod val="50000"/>
                                      <a:lumOff val="50000"/>
                                    </a:schemeClr>
                                  </a:solidFill>
                                  <a:latin typeface="Cambria Math" panose="02040503050406030204" pitchFamily="18" charset="0"/>
                                </a:rPr>
                                <m:t>1</m:t>
                              </m:r>
                            </m:sub>
                          </m:sSub>
                          <m:r>
                            <a:rPr lang="en-GB" sz="1400" i="1" dirty="0">
                              <a:solidFill>
                                <a:schemeClr val="tx1">
                                  <a:lumMod val="50000"/>
                                  <a:lumOff val="50000"/>
                                </a:schemeClr>
                              </a:solidFill>
                              <a:latin typeface="Cambria Math" panose="02040503050406030204" pitchFamily="18" charset="0"/>
                            </a:rPr>
                            <m:t> </m:t>
                          </m:r>
                          <m:r>
                            <a:rPr lang="en-GB" sz="1400" i="1" dirty="0" err="1">
                              <a:solidFill>
                                <a:schemeClr val="tx1">
                                  <a:lumMod val="50000"/>
                                  <a:lumOff val="50000"/>
                                </a:schemeClr>
                              </a:solidFill>
                              <a:latin typeface="Cambria Math" panose="02040503050406030204" pitchFamily="18" charset="0"/>
                            </a:rPr>
                            <m:t>𝑆𝑖𝑐𝑘</m:t>
                          </m:r>
                          <m:sSub>
                            <m:sSubPr>
                              <m:ctrlPr>
                                <a:rPr lang="de-DE" sz="1400" b="0" i="1" dirty="0" smtClean="0">
                                  <a:solidFill>
                                    <a:schemeClr val="tx1">
                                      <a:lumMod val="50000"/>
                                      <a:lumOff val="50000"/>
                                    </a:schemeClr>
                                  </a:solidFill>
                                  <a:latin typeface="Cambria Math" panose="02040503050406030204" pitchFamily="18" charset="0"/>
                                </a:rPr>
                              </m:ctrlPr>
                            </m:sSubPr>
                            <m:e>
                              <m:d>
                                <m:dPr>
                                  <m:ctrlPr>
                                    <a:rPr lang="de-DE" sz="1400" b="0" i="1" dirty="0" smtClean="0">
                                      <a:solidFill>
                                        <a:schemeClr val="tx1">
                                          <a:lumMod val="50000"/>
                                          <a:lumOff val="50000"/>
                                        </a:schemeClr>
                                      </a:solidFill>
                                      <a:latin typeface="Cambria Math" panose="02040503050406030204" pitchFamily="18" charset="0"/>
                                    </a:rPr>
                                  </m:ctrlPr>
                                </m:dPr>
                                <m:e>
                                  <m:r>
                                    <a:rPr lang="de-DE" sz="1400" b="0" i="1" dirty="0" smtClean="0">
                                      <a:solidFill>
                                        <a:schemeClr val="tx1">
                                          <a:lumMod val="50000"/>
                                          <a:lumOff val="50000"/>
                                        </a:schemeClr>
                                      </a:solidFill>
                                      <a:latin typeface="Cambria Math" panose="02040503050406030204" pitchFamily="18" charset="0"/>
                                    </a:rPr>
                                    <m:t>𝑋</m:t>
                                  </m:r>
                                </m:e>
                              </m:d>
                            </m:e>
                            <m:sub>
                              <m:r>
                                <a:rPr lang="de-DE" sz="1400" b="0" i="1" dirty="0" smtClean="0">
                                  <a:solidFill>
                                    <a:schemeClr val="tx1">
                                      <a:lumMod val="50000"/>
                                      <a:lumOff val="50000"/>
                                    </a:schemeClr>
                                  </a:solidFill>
                                  <a:latin typeface="Cambria Math" panose="02040503050406030204" pitchFamily="18" charset="0"/>
                                </a:rPr>
                                <m:t>1</m:t>
                              </m:r>
                            </m:sub>
                          </m:sSub>
                        </m:oMath>
                      </m:oMathPara>
                    </a14:m>
                    <a:endParaRPr lang="de-DE" sz="1400"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sz="1400" b="0" i="1" dirty="0" smtClean="0">
                                  <a:solidFill>
                                    <a:schemeClr val="tx1"/>
                                  </a:solidFill>
                                  <a:latin typeface="Cambria Math" panose="02040503050406030204" pitchFamily="18" charset="0"/>
                                </a:rPr>
                              </m:ctrlPr>
                            </m:sSubPr>
                            <m:e>
                              <m:r>
                                <a:rPr lang="de-DE" sz="1400" b="0" i="1" dirty="0" smtClean="0">
                                  <a:solidFill>
                                    <a:schemeClr val="tx1"/>
                                  </a:solidFill>
                                  <a:latin typeface="Cambria Math" panose="02040503050406030204" pitchFamily="18" charset="0"/>
                                </a:rPr>
                                <m:t>𝐸𝑝𝑖𝑑</m:t>
                              </m:r>
                            </m:e>
                            <m:sub>
                              <m:r>
                                <a:rPr lang="de-DE" sz="1400" b="0" i="1" dirty="0"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109" name="TextBox 108">
                    <a:extLst>
                      <a:ext uri="{FF2B5EF4-FFF2-40B4-BE49-F238E27FC236}">
                        <a16:creationId xmlns:a16="http://schemas.microsoft.com/office/drawing/2014/main" id="{C1409DB0-C13A-FB41-B221-F752D52B96F5}"/>
                      </a:ext>
                    </a:extLst>
                  </p:cNvPr>
                  <p:cNvSpPr txBox="1">
                    <a:spLocks noRot="1" noChangeAspect="1" noMove="1" noResize="1" noEditPoints="1" noAdjustHandles="1" noChangeArrowheads="1" noChangeShapeType="1" noTextEdit="1"/>
                  </p:cNvSpPr>
                  <p:nvPr/>
                </p:nvSpPr>
                <p:spPr>
                  <a:xfrm>
                    <a:off x="4139248" y="4009782"/>
                    <a:ext cx="1646644" cy="673847"/>
                  </a:xfrm>
                  <a:prstGeom prst="roundRect">
                    <a:avLst/>
                  </a:prstGeom>
                  <a:blipFill>
                    <a:blip r:embed="rId23"/>
                    <a:stretch>
                      <a:fillRect l="-3030"/>
                    </a:stretch>
                  </a:blipFill>
                  <a:ln>
                    <a:solidFill>
                      <a:schemeClr val="tx1"/>
                    </a:solidFill>
                  </a:ln>
                </p:spPr>
                <p:txBody>
                  <a:bodyPr/>
                  <a:lstStyle/>
                  <a:p>
                    <a:r>
                      <a:rPr lang="en-GB">
                        <a:noFill/>
                      </a:rPr>
                      <a:t> </a:t>
                    </a:r>
                  </a:p>
                </p:txBody>
              </p:sp>
            </mc:Fallback>
          </mc:AlternateContent>
          <p:cxnSp>
            <p:nvCxnSpPr>
              <p:cNvPr id="110" name="Straight Connector 109">
                <a:extLst>
                  <a:ext uri="{FF2B5EF4-FFF2-40B4-BE49-F238E27FC236}">
                    <a16:creationId xmlns:a16="http://schemas.microsoft.com/office/drawing/2014/main" id="{3C0A0A49-EB5D-E540-9FFA-022BC8A1AB8B}"/>
                  </a:ext>
                </a:extLst>
              </p:cNvPr>
              <p:cNvCxnSpPr>
                <a:cxnSpLocks/>
                <a:stCxn id="106" idx="1"/>
                <a:endCxn id="109" idx="3"/>
              </p:cNvCxnSpPr>
              <p:nvPr/>
            </p:nvCxnSpPr>
            <p:spPr>
              <a:xfrm flipH="1">
                <a:off x="5785892" y="4346706"/>
                <a:ext cx="659786" cy="0"/>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9F256E4B-40F5-5A45-A8EC-7B00E0809F4E}"/>
                      </a:ext>
                    </a:extLst>
                  </p:cNvPr>
                  <p:cNvSpPr txBox="1"/>
                  <p:nvPr/>
                </p:nvSpPr>
                <p:spPr>
                  <a:xfrm>
                    <a:off x="4457320" y="4770089"/>
                    <a:ext cx="331476" cy="2507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𝑔</m:t>
                              </m:r>
                            </m:e>
                            <m:sup>
                              <m:r>
                                <a:rPr lang="de-DE" sz="1400" b="0" i="1" smtClean="0">
                                  <a:latin typeface="Cambria Math" panose="02040503050406030204" pitchFamily="18" charset="0"/>
                                </a:rPr>
                                <m:t>𝐸</m:t>
                              </m:r>
                            </m:sup>
                          </m:sSup>
                        </m:oMath>
                      </m:oMathPara>
                    </a14:m>
                    <a:endParaRPr lang="en-GB" sz="1400" dirty="0"/>
                  </a:p>
                </p:txBody>
              </p:sp>
            </mc:Choice>
            <mc:Fallback xmlns="">
              <p:sp>
                <p:nvSpPr>
                  <p:cNvPr id="112" name="TextBox 111">
                    <a:extLst>
                      <a:ext uri="{FF2B5EF4-FFF2-40B4-BE49-F238E27FC236}">
                        <a16:creationId xmlns:a16="http://schemas.microsoft.com/office/drawing/2014/main" id="{9F256E4B-40F5-5A45-A8EC-7B00E0809F4E}"/>
                      </a:ext>
                    </a:extLst>
                  </p:cNvPr>
                  <p:cNvSpPr txBox="1">
                    <a:spLocks noRot="1" noChangeAspect="1" noMove="1" noResize="1" noEditPoints="1" noAdjustHandles="1" noChangeArrowheads="1" noChangeShapeType="1" noTextEdit="1"/>
                  </p:cNvSpPr>
                  <p:nvPr/>
                </p:nvSpPr>
                <p:spPr>
                  <a:xfrm>
                    <a:off x="4457320" y="4770089"/>
                    <a:ext cx="331476" cy="250788"/>
                  </a:xfrm>
                  <a:prstGeom prst="rect">
                    <a:avLst/>
                  </a:prstGeom>
                  <a:blipFill>
                    <a:blip r:embed="rId24"/>
                    <a:stretch>
                      <a:fillRect l="-14286" b="-235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6195C9C8-4E8A-414E-8473-C549A1A6BDE6}"/>
                      </a:ext>
                    </a:extLst>
                  </p:cNvPr>
                  <p:cNvSpPr txBox="1"/>
                  <p:nvPr/>
                </p:nvSpPr>
                <p:spPr>
                  <a:xfrm rot="5400000">
                    <a:off x="7821868" y="435560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2</m:t>
                              </m:r>
                            </m:sub>
                            <m:sup>
                              <m:r>
                                <a:rPr lang="de-DE" sz="1100" i="1">
                                  <a:solidFill>
                                    <a:schemeClr val="bg1"/>
                                  </a:solidFill>
                                  <a:latin typeface="Cambria Math" panose="02040503050406030204" pitchFamily="18" charset="0"/>
                                </a:rPr>
                                <m:t>𝑜𝑢𝑡</m:t>
                              </m:r>
                            </m:sup>
                          </m:sSubSup>
                        </m:oMath>
                      </m:oMathPara>
                    </a14:m>
                    <a:endParaRPr lang="en-GB" sz="1100" dirty="0">
                      <a:solidFill>
                        <a:schemeClr val="bg1"/>
                      </a:solidFill>
                    </a:endParaRPr>
                  </a:p>
                </p:txBody>
              </p:sp>
            </mc:Choice>
            <mc:Fallback xmlns="">
              <p:sp>
                <p:nvSpPr>
                  <p:cNvPr id="114" name="TextBox 113">
                    <a:extLst>
                      <a:ext uri="{FF2B5EF4-FFF2-40B4-BE49-F238E27FC236}">
                        <a16:creationId xmlns:a16="http://schemas.microsoft.com/office/drawing/2014/main" id="{6195C9C8-4E8A-414E-8473-C549A1A6BDE6}"/>
                      </a:ext>
                    </a:extLst>
                  </p:cNvPr>
                  <p:cNvSpPr txBox="1">
                    <a:spLocks noRot="1" noChangeAspect="1" noMove="1" noResize="1" noEditPoints="1" noAdjustHandles="1" noChangeArrowheads="1" noChangeShapeType="1" noTextEdit="1"/>
                  </p:cNvSpPr>
                  <p:nvPr/>
                </p:nvSpPr>
                <p:spPr>
                  <a:xfrm rot="5400000">
                    <a:off x="7821868" y="4355608"/>
                    <a:ext cx="270879" cy="387207"/>
                  </a:xfrm>
                  <a:prstGeom prst="round1Rect">
                    <a:avLst>
                      <a:gd name="adj" fmla="val 40865"/>
                    </a:avLst>
                  </a:prstGeom>
                  <a:blipFill>
                    <a:blip r:embed="rId25"/>
                    <a:stretch>
                      <a:fillRect l="-12500"/>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DD15F91F-C70E-324A-9E2D-BA2E52BCFB4D}"/>
                      </a:ext>
                    </a:extLst>
                  </p:cNvPr>
                  <p:cNvSpPr txBox="1"/>
                  <p:nvPr/>
                </p:nvSpPr>
                <p:spPr>
                  <a:xfrm rot="5400000">
                    <a:off x="7888219" y="5723040"/>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2</m:t>
                              </m:r>
                            </m:sub>
                            <m:sup>
                              <m:r>
                                <a:rPr lang="de-DE" sz="1100" b="0" i="1" smtClean="0">
                                  <a:solidFill>
                                    <a:schemeClr val="bg1"/>
                                  </a:solidFill>
                                  <a:latin typeface="Cambria Math" panose="02040503050406030204" pitchFamily="18" charset="0"/>
                                </a:rPr>
                                <m:t>1</m:t>
                              </m:r>
                            </m:sup>
                          </m:sSubSup>
                        </m:oMath>
                      </m:oMathPara>
                    </a14:m>
                    <a:endParaRPr lang="en-GB" sz="1100" dirty="0">
                      <a:solidFill>
                        <a:schemeClr val="bg1"/>
                      </a:solidFill>
                    </a:endParaRPr>
                  </a:p>
                </p:txBody>
              </p:sp>
            </mc:Choice>
            <mc:Fallback xmlns="">
              <p:sp>
                <p:nvSpPr>
                  <p:cNvPr id="115" name="TextBox 114">
                    <a:extLst>
                      <a:ext uri="{FF2B5EF4-FFF2-40B4-BE49-F238E27FC236}">
                        <a16:creationId xmlns:a16="http://schemas.microsoft.com/office/drawing/2014/main" id="{DD15F91F-C70E-324A-9E2D-BA2E52BCFB4D}"/>
                      </a:ext>
                    </a:extLst>
                  </p:cNvPr>
                  <p:cNvSpPr txBox="1">
                    <a:spLocks noRot="1" noChangeAspect="1" noMove="1" noResize="1" noEditPoints="1" noAdjustHandles="1" noChangeArrowheads="1" noChangeShapeType="1" noTextEdit="1"/>
                  </p:cNvSpPr>
                  <p:nvPr/>
                </p:nvSpPr>
                <p:spPr>
                  <a:xfrm rot="5400000">
                    <a:off x="7888219" y="5723040"/>
                    <a:ext cx="270879" cy="265984"/>
                  </a:xfrm>
                  <a:prstGeom prst="round1Rect">
                    <a:avLst>
                      <a:gd name="adj" fmla="val 40865"/>
                    </a:avLst>
                  </a:prstGeom>
                  <a:blipFill>
                    <a:blip r:embed="rId26"/>
                    <a:stretch>
                      <a:fillRect l="-5882" b="-5263"/>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E09C7153-069B-7846-A3F1-1A884F67FB75}"/>
                      </a:ext>
                    </a:extLst>
                  </p:cNvPr>
                  <p:cNvSpPr txBox="1"/>
                  <p:nvPr/>
                </p:nvSpPr>
                <p:spPr>
                  <a:xfrm rot="5400000">
                    <a:off x="5448071" y="435560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2</m:t>
                              </m:r>
                            </m:sub>
                            <m:sup>
                              <m:r>
                                <a:rPr lang="de-DE" sz="1100" b="0" i="1" smtClean="0">
                                  <a:solidFill>
                                    <a:schemeClr val="bg1"/>
                                  </a:solidFill>
                                  <a:latin typeface="Cambria Math" panose="02040503050406030204" pitchFamily="18" charset="0"/>
                                </a:rPr>
                                <m:t>𝑖𝑛</m:t>
                              </m:r>
                            </m:sup>
                          </m:sSubSup>
                        </m:oMath>
                      </m:oMathPara>
                    </a14:m>
                    <a:endParaRPr lang="en-GB" sz="1100" dirty="0">
                      <a:solidFill>
                        <a:schemeClr val="bg1"/>
                      </a:solidFill>
                    </a:endParaRPr>
                  </a:p>
                </p:txBody>
              </p:sp>
            </mc:Choice>
            <mc:Fallback xmlns="">
              <p:sp>
                <p:nvSpPr>
                  <p:cNvPr id="116" name="TextBox 115">
                    <a:extLst>
                      <a:ext uri="{FF2B5EF4-FFF2-40B4-BE49-F238E27FC236}">
                        <a16:creationId xmlns:a16="http://schemas.microsoft.com/office/drawing/2014/main" id="{E09C7153-069B-7846-A3F1-1A884F67FB75}"/>
                      </a:ext>
                    </a:extLst>
                  </p:cNvPr>
                  <p:cNvSpPr txBox="1">
                    <a:spLocks noRot="1" noChangeAspect="1" noMove="1" noResize="1" noEditPoints="1" noAdjustHandles="1" noChangeArrowheads="1" noChangeShapeType="1" noTextEdit="1"/>
                  </p:cNvSpPr>
                  <p:nvPr/>
                </p:nvSpPr>
                <p:spPr>
                  <a:xfrm rot="5400000">
                    <a:off x="5448071" y="4355608"/>
                    <a:ext cx="270879" cy="387207"/>
                  </a:xfrm>
                  <a:prstGeom prst="round1Rect">
                    <a:avLst>
                      <a:gd name="adj" fmla="val 40865"/>
                    </a:avLst>
                  </a:prstGeom>
                  <a:blipFill>
                    <a:blip r:embed="rId27"/>
                    <a:stretch>
                      <a:fillRect b="-5000"/>
                    </a:stretch>
                  </a:blipFill>
                  <a:ln>
                    <a:noFill/>
                  </a:ln>
                </p:spPr>
                <p:txBody>
                  <a:bodyPr/>
                  <a:lstStyle/>
                  <a:p>
                    <a:r>
                      <a:rPr lang="en-GB">
                        <a:noFill/>
                      </a:rPr>
                      <a:t> </a:t>
                    </a:r>
                  </a:p>
                </p:txBody>
              </p:sp>
            </mc:Fallback>
          </mc:AlternateContent>
        </p:grpSp>
      </p:grpSp>
    </p:spTree>
    <p:extLst>
      <p:ext uri="{BB962C8B-B14F-4D97-AF65-F5344CB8AC3E}">
        <p14:creationId xmlns:p14="http://schemas.microsoft.com/office/powerpoint/2010/main" val="198084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82553-7905-B547-BB82-835F8C035B2F}"/>
              </a:ext>
            </a:extLst>
          </p:cNvPr>
          <p:cNvSpPr>
            <a:spLocks noGrp="1"/>
          </p:cNvSpPr>
          <p:nvPr>
            <p:ph type="title"/>
          </p:nvPr>
        </p:nvSpPr>
        <p:spPr/>
        <p:txBody>
          <a:bodyPr/>
          <a:lstStyle/>
          <a:p>
            <a:r>
              <a:rPr lang="en-GB" dirty="0"/>
              <a:t>Moving Forward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BD8B009-B036-9544-BD60-95DAC7EE6FEE}"/>
                  </a:ext>
                </a:extLst>
              </p:cNvPr>
              <p:cNvSpPr>
                <a:spLocks noGrp="1"/>
              </p:cNvSpPr>
              <p:nvPr>
                <p:ph idx="1"/>
              </p:nvPr>
            </p:nvSpPr>
            <p:spPr/>
            <p:txBody>
              <a:bodyPr>
                <a:normAutofit lnSpcReduction="10000"/>
              </a:bodyPr>
              <a:lstStyle/>
              <a:p>
                <a:r>
                  <a:rPr lang="en-GB" dirty="0"/>
                  <a:t>Inference within a step</a:t>
                </a:r>
                <a:r>
                  <a:rPr lang="de-DE" dirty="0">
                    <a:ea typeface="Cambria Math" panose="02040503050406030204" pitchFamily="18" charset="0"/>
                  </a:rPr>
                  <a:t> </a:t>
                </a:r>
                <a14:m>
                  <m:oMath xmlns:m="http://schemas.openxmlformats.org/officeDocument/2006/math">
                    <m:r>
                      <a:rPr lang="de-DE" i="1">
                        <a:latin typeface="Cambria Math" panose="02040503050406030204" pitchFamily="18" charset="0"/>
                        <a:ea typeface="Cambria Math" panose="02040503050406030204" pitchFamily="18" charset="0"/>
                      </a:rPr>
                      <m:t>𝜏</m:t>
                    </m:r>
                  </m:oMath>
                </a14:m>
                <a:r>
                  <a:rPr lang="en-GB" dirty="0"/>
                  <a:t> will follow LJT</a:t>
                </a:r>
              </a:p>
              <a:p>
                <a:pPr lvl="1"/>
                <a:r>
                  <a:rPr lang="en-GB" dirty="0"/>
                  <a:t>One can ask a set of queries for </a:t>
                </a:r>
                <a14:m>
                  <m:oMath xmlns:m="http://schemas.openxmlformats.org/officeDocument/2006/math">
                    <m:r>
                      <a:rPr lang="en-GB" i="1" dirty="0">
                        <a:latin typeface="Cambria Math" panose="02040503050406030204" pitchFamily="18" charset="0"/>
                        <a:ea typeface="Cambria Math" panose="02040503050406030204" pitchFamily="18" charset="0"/>
                      </a:rPr>
                      <m:t>𝜏</m:t>
                    </m:r>
                  </m:oMath>
                </a14:m>
                <a:r>
                  <a:rPr lang="en-GB" dirty="0"/>
                  <a:t> efficiently</a:t>
                </a:r>
              </a:p>
              <a:p>
                <a:pPr lvl="1"/>
                <a:r>
                  <a:rPr lang="en-GB" dirty="0"/>
                  <a:t>Ensures that all information is available at </a:t>
                </a:r>
                <a14:m>
                  <m:oMath xmlns:m="http://schemas.openxmlformats.org/officeDocument/2006/math">
                    <m:sSubSup>
                      <m:sSubSupPr>
                        <m:ctrlPr>
                          <a:rPr lang="de-DE" i="1">
                            <a:latin typeface="Cambria Math" panose="02040503050406030204" pitchFamily="18" charset="0"/>
                          </a:rPr>
                        </m:ctrlPr>
                      </m:sSubSupPr>
                      <m:e>
                        <m:r>
                          <a:rPr lang="de-DE" b="1" i="1">
                            <a:latin typeface="Cambria Math" panose="02040503050406030204" pitchFamily="18" charset="0"/>
                          </a:rPr>
                          <m:t>𝑪</m:t>
                        </m:r>
                      </m:e>
                      <m:sub>
                        <m:r>
                          <a:rPr lang="de-DE" i="1">
                            <a:latin typeface="Cambria Math" panose="02040503050406030204" pitchFamily="18" charset="0"/>
                            <a:ea typeface="Cambria Math" panose="02040503050406030204" pitchFamily="18" charset="0"/>
                          </a:rPr>
                          <m:t>𝜏</m:t>
                        </m:r>
                      </m:sub>
                      <m:sup>
                        <m:r>
                          <a:rPr lang="de-DE" i="1">
                            <a:latin typeface="Cambria Math" panose="02040503050406030204" pitchFamily="18" charset="0"/>
                            <a:ea typeface="Cambria Math" panose="02040503050406030204" pitchFamily="18" charset="0"/>
                          </a:rPr>
                          <m:t>𝑜𝑢𝑡</m:t>
                        </m:r>
                      </m:sup>
                    </m:sSubSup>
                  </m:oMath>
                </a14:m>
                <a:r>
                  <a:rPr lang="en-GB" dirty="0"/>
                  <a:t> to calculate the forward message that makes </a:t>
                </a:r>
                <a14:m>
                  <m:oMath xmlns:m="http://schemas.openxmlformats.org/officeDocument/2006/math">
                    <m:r>
                      <a:rPr lang="de-DE" i="1">
                        <a:latin typeface="Cambria Math" panose="02040503050406030204" pitchFamily="18" charset="0"/>
                        <a:ea typeface="Cambria Math" panose="02040503050406030204" pitchFamily="18" charset="0"/>
                      </a:rPr>
                      <m:t>𝜏</m:t>
                    </m:r>
                    <m:r>
                      <a:rPr lang="de-DE">
                        <a:latin typeface="Cambria Math" panose="02040503050406030204" pitchFamily="18" charset="0"/>
                        <a:ea typeface="Cambria Math" panose="02040503050406030204" pitchFamily="18" charset="0"/>
                      </a:rPr>
                      <m:t>+1</m:t>
                    </m:r>
                  </m:oMath>
                </a14:m>
                <a:r>
                  <a:rPr lang="en-GB" dirty="0"/>
                  <a:t> independent from </a:t>
                </a:r>
                <a14:m>
                  <m:oMath xmlns:m="http://schemas.openxmlformats.org/officeDocument/2006/math">
                    <m:r>
                      <a:rPr lang="de-DE" i="1">
                        <a:latin typeface="Cambria Math" panose="02040503050406030204" pitchFamily="18" charset="0"/>
                        <a:ea typeface="Cambria Math" panose="02040503050406030204" pitchFamily="18" charset="0"/>
                      </a:rPr>
                      <m:t>𝜏</m:t>
                    </m:r>
                  </m:oMath>
                </a14:m>
                <a:endParaRPr lang="en-GB" dirty="0"/>
              </a:p>
              <a:p>
                <a:r>
                  <a:rPr lang="en-GB" dirty="0"/>
                  <a:t>Moving forward:</a:t>
                </a:r>
              </a:p>
              <a:p>
                <a:pPr lvl="1"/>
                <a:r>
                  <a:rPr lang="en-GB" dirty="0"/>
                  <a:t>Calculate a forward message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𝛼</m:t>
                        </m:r>
                      </m:e>
                      <m:sub>
                        <m:r>
                          <a:rPr lang="de-DE" i="1">
                            <a:latin typeface="Cambria Math" panose="02040503050406030204" pitchFamily="18" charset="0"/>
                            <a:ea typeface="Cambria Math" panose="02040503050406030204" pitchFamily="18" charset="0"/>
                          </a:rPr>
                          <m:t>𝜏</m:t>
                        </m:r>
                      </m:sub>
                    </m:sSub>
                  </m:oMath>
                </a14:m>
                <a:r>
                  <a:rPr lang="en-GB" dirty="0"/>
                  <a:t> over the separator between </a:t>
                </a:r>
                <a14:m>
                  <m:oMath xmlns:m="http://schemas.openxmlformats.org/officeDocument/2006/math">
                    <m:sSubSup>
                      <m:sSubSupPr>
                        <m:ctrlPr>
                          <a:rPr lang="de-DE" b="0" i="1" smtClean="0">
                            <a:latin typeface="Cambria Math" panose="02040503050406030204" pitchFamily="18" charset="0"/>
                          </a:rPr>
                        </m:ctrlPr>
                      </m:sSubSupPr>
                      <m:e>
                        <m:r>
                          <a:rPr lang="de-DE" b="1" i="1" smtClean="0">
                            <a:latin typeface="Cambria Math" panose="02040503050406030204" pitchFamily="18" charset="0"/>
                          </a:rPr>
                          <m:t>𝑪</m:t>
                        </m:r>
                      </m:e>
                      <m:sub>
                        <m:r>
                          <a:rPr lang="de-DE" b="0" i="1" smtClean="0">
                            <a:latin typeface="Cambria Math" panose="02040503050406030204" pitchFamily="18" charset="0"/>
                            <a:ea typeface="Cambria Math" panose="02040503050406030204" pitchFamily="18" charset="0"/>
                          </a:rPr>
                          <m:t>𝜏</m:t>
                        </m:r>
                      </m:sub>
                      <m:sup>
                        <m:r>
                          <a:rPr lang="de-DE" b="0" i="1" smtClean="0">
                            <a:latin typeface="Cambria Math" panose="02040503050406030204" pitchFamily="18" charset="0"/>
                            <a:ea typeface="Cambria Math" panose="02040503050406030204" pitchFamily="18" charset="0"/>
                          </a:rPr>
                          <m:t>𝑜𝑢𝑡</m:t>
                        </m:r>
                      </m:sup>
                    </m:sSubSup>
                  </m:oMath>
                </a14:m>
                <a:r>
                  <a:rPr lang="en-GB" dirty="0"/>
                  <a:t> and</a:t>
                </a:r>
                <a:r>
                  <a:rPr lang="de-DE" dirty="0"/>
                  <a:t> </a:t>
                </a:r>
                <a14:m>
                  <m:oMath xmlns:m="http://schemas.openxmlformats.org/officeDocument/2006/math">
                    <m:sSubSup>
                      <m:sSubSupPr>
                        <m:ctrlPr>
                          <a:rPr lang="de-DE" i="1">
                            <a:latin typeface="Cambria Math" panose="02040503050406030204" pitchFamily="18" charset="0"/>
                          </a:rPr>
                        </m:ctrlPr>
                      </m:sSubSupPr>
                      <m:e>
                        <m:r>
                          <a:rPr lang="de-DE" b="1" i="1">
                            <a:latin typeface="Cambria Math" panose="02040503050406030204" pitchFamily="18" charset="0"/>
                          </a:rPr>
                          <m:t>𝑪</m:t>
                        </m:r>
                      </m:e>
                      <m:sub>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𝑖𝑛</m:t>
                        </m:r>
                      </m:sup>
                    </m:sSubSup>
                  </m:oMath>
                </a14:m>
                <a:r>
                  <a:rPr lang="en-GB" dirty="0"/>
                  <a:t> using local model </a:t>
                </a:r>
                <a14:m>
                  <m:oMath xmlns:m="http://schemas.openxmlformats.org/officeDocument/2006/math">
                    <m:sSubSup>
                      <m:sSubSupPr>
                        <m:ctrlPr>
                          <a:rPr lang="de-DE" i="1" dirty="0">
                            <a:latin typeface="Cambria Math" panose="02040503050406030204" pitchFamily="18" charset="0"/>
                          </a:rPr>
                        </m:ctrlPr>
                      </m:sSubSupPr>
                      <m:e>
                        <m:r>
                          <a:rPr lang="en-GB" i="1" dirty="0">
                            <a:latin typeface="Cambria Math" panose="02040503050406030204" pitchFamily="18" charset="0"/>
                          </a:rPr>
                          <m:t>𝐺</m:t>
                        </m:r>
                      </m:e>
                      <m:sub>
                        <m:r>
                          <a:rPr lang="de-DE" i="1">
                            <a:latin typeface="Cambria Math" panose="02040503050406030204" pitchFamily="18" charset="0"/>
                            <a:ea typeface="Cambria Math" panose="02040503050406030204" pitchFamily="18" charset="0"/>
                          </a:rPr>
                          <m:t>𝜏</m:t>
                        </m:r>
                      </m:sub>
                      <m:sup>
                        <m:r>
                          <a:rPr lang="de-DE" i="1" dirty="0">
                            <a:latin typeface="Cambria Math" panose="02040503050406030204" pitchFamily="18" charset="0"/>
                          </a:rPr>
                          <m:t>𝑜𝑢𝑡</m:t>
                        </m:r>
                      </m:sup>
                    </m:sSubSup>
                  </m:oMath>
                </a14:m>
                <a:r>
                  <a:rPr lang="en-GB" dirty="0"/>
                  <a:t> and messages </a:t>
                </a:r>
                <a14:m>
                  <m:oMath xmlns:m="http://schemas.openxmlformats.org/officeDocument/2006/math">
                    <m:sSubSup>
                      <m:sSubSupPr>
                        <m:ctrlPr>
                          <a:rPr lang="de-DE" b="0" i="1" dirty="0" smtClean="0">
                            <a:latin typeface="Cambria Math" panose="02040503050406030204" pitchFamily="18" charset="0"/>
                          </a:rPr>
                        </m:ctrlPr>
                      </m:sSubSupPr>
                      <m:e>
                        <m:r>
                          <a:rPr lang="en-GB" i="1" dirty="0">
                            <a:latin typeface="Cambria Math" panose="02040503050406030204" pitchFamily="18" charset="0"/>
                          </a:rPr>
                          <m:t>𝑚</m:t>
                        </m:r>
                      </m:e>
                      <m:sub>
                        <m:r>
                          <a:rPr lang="de-DE" i="1">
                            <a:latin typeface="Cambria Math" panose="02040503050406030204" pitchFamily="18" charset="0"/>
                            <a:ea typeface="Cambria Math" panose="02040503050406030204" pitchFamily="18" charset="0"/>
                          </a:rPr>
                          <m:t>𝜏</m:t>
                        </m:r>
                      </m:sub>
                      <m:sup>
                        <m:r>
                          <a:rPr lang="de-DE" i="1" dirty="0">
                            <a:latin typeface="Cambria Math" panose="02040503050406030204" pitchFamily="18" charset="0"/>
                          </a:rPr>
                          <m:t>𝑗</m:t>
                        </m:r>
                        <m:r>
                          <a:rPr lang="de-DE" i="1" dirty="0">
                            <a:latin typeface="Cambria Math" panose="02040503050406030204" pitchFamily="18" charset="0"/>
                          </a:rPr>
                          <m:t>,</m:t>
                        </m:r>
                        <m:r>
                          <a:rPr lang="de-DE" i="1" dirty="0">
                            <a:latin typeface="Cambria Math" panose="02040503050406030204" pitchFamily="18" charset="0"/>
                          </a:rPr>
                          <m:t>𝑜𝑢𝑡</m:t>
                        </m:r>
                      </m:sup>
                    </m:sSubSup>
                  </m:oMath>
                </a14:m>
                <a:endParaRPr lang="en-GB" dirty="0"/>
              </a:p>
              <a:p>
                <a:pPr lvl="1"/>
                <a:r>
                  <a:rPr lang="en-GB" dirty="0"/>
                  <a:t>Instantiate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𝐽</m:t>
                        </m:r>
                      </m:e>
                      <m:sub>
                        <m:r>
                          <a:rPr lang="en-GB" i="1" dirty="0" smtClean="0">
                            <a:latin typeface="Cambria Math" panose="02040503050406030204" pitchFamily="18" charset="0"/>
                            <a:ea typeface="Cambria Math" panose="02040503050406030204" pitchFamily="18" charset="0"/>
                          </a:rPr>
                          <m:t>→</m:t>
                        </m:r>
                      </m:sub>
                    </m:sSub>
                  </m:oMath>
                </a14:m>
                <a:r>
                  <a:rPr lang="en-GB" dirty="0"/>
                  <a:t> for </a:t>
                </a:r>
                <a14:m>
                  <m:oMath xmlns:m="http://schemas.openxmlformats.org/officeDocument/2006/math">
                    <m:r>
                      <a:rPr lang="de-DE"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+1</m:t>
                    </m:r>
                  </m:oMath>
                </a14:m>
                <a:endParaRPr lang="en-GB" dirty="0"/>
              </a:p>
              <a:p>
                <a:pPr lvl="1"/>
                <a:r>
                  <a:rPr lang="en-GB" dirty="0"/>
                  <a:t>Add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de-DE" i="1">
                            <a:latin typeface="Cambria Math" panose="02040503050406030204" pitchFamily="18" charset="0"/>
                            <a:ea typeface="Cambria Math" panose="02040503050406030204" pitchFamily="18" charset="0"/>
                          </a:rPr>
                          <m:t>𝜏</m:t>
                        </m:r>
                      </m:sub>
                    </m:sSub>
                  </m:oMath>
                </a14:m>
                <a:r>
                  <a:rPr lang="en-GB" dirty="0"/>
                  <a:t> to local model of </a:t>
                </a:r>
                <a14:m>
                  <m:oMath xmlns:m="http://schemas.openxmlformats.org/officeDocument/2006/math">
                    <m:sSubSup>
                      <m:sSubSupPr>
                        <m:ctrlPr>
                          <a:rPr lang="de-DE" i="1">
                            <a:latin typeface="Cambria Math" panose="02040503050406030204" pitchFamily="18" charset="0"/>
                          </a:rPr>
                        </m:ctrlPr>
                      </m:sSubSupPr>
                      <m:e>
                        <m:r>
                          <a:rPr lang="de-DE" b="1" i="1">
                            <a:latin typeface="Cambria Math" panose="02040503050406030204" pitchFamily="18" charset="0"/>
                          </a:rPr>
                          <m:t>𝑪</m:t>
                        </m:r>
                      </m:e>
                      <m:sub>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𝑖𝑛</m:t>
                        </m:r>
                      </m:sup>
                    </m:sSubSup>
                  </m:oMath>
                </a14:m>
                <a:endParaRPr lang="en-GB" dirty="0"/>
              </a:p>
              <a:p>
                <a:pPr lvl="1"/>
                <a:r>
                  <a:rPr lang="en-GB" dirty="0"/>
                  <a:t>Drop</a:t>
                </a:r>
                <a:r>
                  <a:rPr lang="de-DE" dirty="0"/>
                  <a:t>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𝐽</m:t>
                        </m:r>
                      </m:e>
                      <m:sub>
                        <m:r>
                          <a:rPr lang="en-GB" i="1" dirty="0">
                            <a:latin typeface="Cambria Math" panose="02040503050406030204" pitchFamily="18" charset="0"/>
                            <a:ea typeface="Cambria Math" panose="02040503050406030204" pitchFamily="18" charset="0"/>
                          </a:rPr>
                          <m:t>𝜏</m:t>
                        </m:r>
                      </m:sub>
                    </m:sSub>
                  </m:oMath>
                </a14:m>
                <a:endParaRPr lang="en-GB" dirty="0"/>
              </a:p>
              <a:p>
                <a:pPr lvl="1"/>
                <a:r>
                  <a:rPr lang="en-GB" dirty="0"/>
                  <a:t>Perform inference in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𝐽</m:t>
                        </m:r>
                      </m:e>
                      <m:sub>
                        <m:r>
                          <a:rPr lang="en-GB" i="1" dirty="0">
                            <a:latin typeface="Cambria Math" panose="02040503050406030204" pitchFamily="18" charset="0"/>
                            <a:ea typeface="Cambria Math" panose="02040503050406030204" pitchFamily="18" charset="0"/>
                          </a:rPr>
                          <m:t>𝜏</m:t>
                        </m:r>
                        <m:r>
                          <a:rPr lang="de-DE" b="0" i="1" dirty="0" smtClean="0">
                            <a:latin typeface="Cambria Math" panose="02040503050406030204" pitchFamily="18" charset="0"/>
                            <a:ea typeface="Cambria Math" panose="02040503050406030204" pitchFamily="18" charset="0"/>
                          </a:rPr>
                          <m:t>+1</m:t>
                        </m:r>
                      </m:sub>
                    </m:sSub>
                  </m:oMath>
                </a14:m>
                <a:endParaRPr lang="en-GB" dirty="0"/>
              </a:p>
              <a:p>
                <a:endParaRPr lang="en-GB" dirty="0"/>
              </a:p>
            </p:txBody>
          </p:sp>
        </mc:Choice>
        <mc:Fallback xmlns="">
          <p:sp>
            <p:nvSpPr>
              <p:cNvPr id="3" name="Content Placeholder 2">
                <a:extLst>
                  <a:ext uri="{FF2B5EF4-FFF2-40B4-BE49-F238E27FC236}">
                    <a16:creationId xmlns:a16="http://schemas.microsoft.com/office/drawing/2014/main" id="{FBD8B009-B036-9544-BD60-95DAC7EE6FEE}"/>
                  </a:ext>
                </a:extLst>
              </p:cNvPr>
              <p:cNvSpPr>
                <a:spLocks noGrp="1" noRot="1" noChangeAspect="1" noMove="1" noResize="1" noEditPoints="1" noAdjustHandles="1" noChangeArrowheads="1" noChangeShapeType="1" noTextEdit="1"/>
              </p:cNvSpPr>
              <p:nvPr>
                <p:ph idx="1"/>
              </p:nvPr>
            </p:nvSpPr>
            <p:spPr>
              <a:blipFill>
                <a:blip r:embed="rId2"/>
                <a:stretch>
                  <a:fillRect l="-1447" t="-252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046B8CF-9B37-C040-8EDF-11226B5990EA}"/>
              </a:ext>
            </a:extLst>
          </p:cNvPr>
          <p:cNvSpPr>
            <a:spLocks noGrp="1"/>
          </p:cNvSpPr>
          <p:nvPr>
            <p:ph type="sldNum" sz="quarter" idx="12"/>
          </p:nvPr>
        </p:nvSpPr>
        <p:spPr/>
        <p:txBody>
          <a:bodyPr/>
          <a:lstStyle/>
          <a:p>
            <a:fld id="{67C9959E-8E6B-B04C-9955-EA096F41CA7A}" type="slidenum">
              <a:rPr lang="en-GB" smtClean="0"/>
              <a:t>42</a:t>
            </a:fld>
            <a:endParaRPr lang="en-GB"/>
          </a:p>
        </p:txBody>
      </p:sp>
      <p:sp>
        <p:nvSpPr>
          <p:cNvPr id="5" name="TextBox 4">
            <a:extLst>
              <a:ext uri="{FF2B5EF4-FFF2-40B4-BE49-F238E27FC236}">
                <a16:creationId xmlns:a16="http://schemas.microsoft.com/office/drawing/2014/main" id="{0C02B36B-89EA-F840-9F42-AEB5E86D7C9F}"/>
              </a:ext>
            </a:extLst>
          </p:cNvPr>
          <p:cNvSpPr txBox="1"/>
          <p:nvPr/>
        </p:nvSpPr>
        <p:spPr>
          <a:xfrm>
            <a:off x="1933303" y="6321366"/>
            <a:ext cx="6487468" cy="400110"/>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Dynamic Junction Tree Algorithm. In </a:t>
            </a:r>
            <a:r>
              <a:rPr lang="en-GB" sz="1000" i="1" dirty="0">
                <a:solidFill>
                  <a:schemeClr val="accent3"/>
                </a:solidFill>
              </a:rPr>
              <a:t>ICCS-18 Proceedings of the International Conference on Conceptual Structures</a:t>
            </a:r>
            <a:r>
              <a:rPr lang="en-GB" sz="1000" dirty="0">
                <a:solidFill>
                  <a:schemeClr val="accent3"/>
                </a:solidFill>
              </a:rPr>
              <a:t>, 2018.</a:t>
            </a:r>
          </a:p>
        </p:txBody>
      </p:sp>
    </p:spTree>
    <p:extLst>
      <p:ext uri="{BB962C8B-B14F-4D97-AF65-F5344CB8AC3E}">
        <p14:creationId xmlns:p14="http://schemas.microsoft.com/office/powerpoint/2010/main" val="118273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82553-7905-B547-BB82-835F8C035B2F}"/>
              </a:ext>
            </a:extLst>
          </p:cNvPr>
          <p:cNvSpPr>
            <a:spLocks noGrp="1"/>
          </p:cNvSpPr>
          <p:nvPr>
            <p:ph type="title"/>
          </p:nvPr>
        </p:nvSpPr>
        <p:spPr/>
        <p:txBody>
          <a:bodyPr/>
          <a:lstStyle/>
          <a:p>
            <a:r>
              <a:rPr lang="en-GB" dirty="0"/>
              <a:t>Moving Forward: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BD8B009-B036-9544-BD60-95DAC7EE6FEE}"/>
                  </a:ext>
                </a:extLst>
              </p:cNvPr>
              <p:cNvSpPr>
                <a:spLocks noGrp="1"/>
              </p:cNvSpPr>
              <p:nvPr>
                <p:ph sz="half" idx="1"/>
              </p:nvPr>
            </p:nvSpPr>
            <p:spPr/>
            <p:txBody>
              <a:bodyPr>
                <a:normAutofit/>
              </a:bodyPr>
              <a:lstStyle/>
              <a:p>
                <a14:m>
                  <m:oMath xmlns:m="http://schemas.openxmlformats.org/officeDocument/2006/math">
                    <m:r>
                      <a:rPr lang="en-GB" i="1" smtClean="0">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=0</m:t>
                    </m:r>
                  </m:oMath>
                </a14:m>
                <a:endParaRPr lang="en-GB" dirty="0"/>
              </a:p>
              <a:p>
                <a:pPr lvl="1"/>
                <a:r>
                  <a:rPr lang="en-GB" dirty="0"/>
                  <a:t>Current FO jtree</a:t>
                </a:r>
              </a:p>
              <a:p>
                <a:pPr lvl="1"/>
                <a:r>
                  <a:rPr lang="en-GB" dirty="0"/>
                  <a:t>Intra-slice messages: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0</m:t>
                        </m:r>
                      </m:sub>
                      <m:sup>
                        <m:r>
                          <a:rPr lang="de-DE" i="1">
                            <a:latin typeface="Cambria Math" panose="02040503050406030204" pitchFamily="18" charset="0"/>
                          </a:rPr>
                          <m:t>1,</m:t>
                        </m:r>
                        <m:r>
                          <a:rPr lang="de-DE" i="1">
                            <a:latin typeface="Cambria Math" panose="02040503050406030204" pitchFamily="18" charset="0"/>
                          </a:rPr>
                          <m:t>𝑜𝑢𝑡</m:t>
                        </m:r>
                      </m:sup>
                    </m:sSubSup>
                  </m:oMath>
                </a14:m>
                <a:r>
                  <a:rPr lang="en-GB" dirty="0"/>
                  <a:t>,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0</m:t>
                        </m:r>
                      </m:sub>
                      <m:sup>
                        <m:r>
                          <a:rPr lang="de-DE" i="1">
                            <a:latin typeface="Cambria Math" panose="02040503050406030204" pitchFamily="18" charset="0"/>
                          </a:rPr>
                          <m:t>𝑜𝑢𝑡</m:t>
                        </m:r>
                        <m:r>
                          <a:rPr lang="de-DE" i="1">
                            <a:latin typeface="Cambria Math" panose="02040503050406030204" pitchFamily="18" charset="0"/>
                          </a:rPr>
                          <m:t>,1</m:t>
                        </m:r>
                      </m:sup>
                    </m:sSubSup>
                  </m:oMath>
                </a14:m>
                <a:endParaRPr lang="en-GB" dirty="0"/>
              </a:p>
              <a:p>
                <a:pPr lvl="1"/>
                <a:r>
                  <a:rPr lang="en-GB" dirty="0"/>
                  <a:t>Answer queries for </a:t>
                </a:r>
                <a14:m>
                  <m:oMath xmlns:m="http://schemas.openxmlformats.org/officeDocument/2006/math">
                    <m:r>
                      <a:rPr lang="en-GB" i="1" dirty="0" smtClean="0">
                        <a:latin typeface="Cambria Math" panose="02040503050406030204" pitchFamily="18" charset="0"/>
                      </a:rPr>
                      <m:t>𝑃</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𝑅</m:t>
                            </m:r>
                          </m:e>
                          <m:sub>
                            <m:r>
                              <a:rPr lang="de-DE" b="0" i="1" dirty="0" smtClean="0">
                                <a:latin typeface="Cambria Math" panose="02040503050406030204" pitchFamily="18" charset="0"/>
                              </a:rPr>
                              <m:t>0</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1" i="1" dirty="0" smtClean="0">
                                <a:latin typeface="Cambria Math" panose="02040503050406030204" pitchFamily="18" charset="0"/>
                              </a:rPr>
                              <m:t>𝑬</m:t>
                            </m:r>
                          </m:e>
                          <m:sub>
                            <m:r>
                              <a:rPr lang="de-DE" b="0" i="1" dirty="0" smtClean="0">
                                <a:latin typeface="Cambria Math" panose="02040503050406030204" pitchFamily="18" charset="0"/>
                              </a:rPr>
                              <m:t>0</m:t>
                            </m:r>
                          </m:sub>
                        </m:sSub>
                      </m:e>
                    </m:d>
                  </m:oMath>
                </a14:m>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endParaRPr lang="en-GB" dirty="0"/>
              </a:p>
            </p:txBody>
          </p:sp>
        </mc:Choice>
        <mc:Fallback xmlns="">
          <p:sp>
            <p:nvSpPr>
              <p:cNvPr id="3" name="Content Placeholder 2">
                <a:extLst>
                  <a:ext uri="{FF2B5EF4-FFF2-40B4-BE49-F238E27FC236}">
                    <a16:creationId xmlns:a16="http://schemas.microsoft.com/office/drawing/2014/main" id="{FBD8B009-B036-9544-BD60-95DAC7EE6FEE}"/>
                  </a:ext>
                </a:extLst>
              </p:cNvPr>
              <p:cNvSpPr>
                <a:spLocks noGrp="1" noRot="1" noChangeAspect="1" noMove="1" noResize="1" noEditPoints="1" noAdjustHandles="1" noChangeArrowheads="1" noChangeShapeType="1" noTextEdit="1"/>
              </p:cNvSpPr>
              <p:nvPr>
                <p:ph sz="half" idx="1"/>
              </p:nvPr>
            </p:nvSpPr>
            <p:spPr>
              <a:blipFill>
                <a:blip r:embed="rId2"/>
                <a:stretch>
                  <a:fillRect l="-2932" t="-125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7" name="Content Placeholder 106">
                <a:extLst>
                  <a:ext uri="{FF2B5EF4-FFF2-40B4-BE49-F238E27FC236}">
                    <a16:creationId xmlns:a16="http://schemas.microsoft.com/office/drawing/2014/main" id="{30A0C895-261A-8642-9AAE-CDB982114DBD}"/>
                  </a:ext>
                </a:extLst>
              </p:cNvPr>
              <p:cNvSpPr>
                <a:spLocks noGrp="1"/>
              </p:cNvSpPr>
              <p:nvPr>
                <p:ph sz="half" idx="2"/>
              </p:nvPr>
            </p:nvSpPr>
            <p:spPr/>
            <p:txBody>
              <a:bodyPr>
                <a:normAutofit/>
              </a:bodyPr>
              <a:lstStyle/>
              <a:p>
                <a:r>
                  <a:rPr lang="en-GB" dirty="0"/>
                  <a:t>Inter-slice message: </a:t>
                </a:r>
                <a14:m>
                  <m:oMath xmlns:m="http://schemas.openxmlformats.org/officeDocument/2006/math">
                    <m:sSub>
                      <m:sSubPr>
                        <m:ctrlPr>
                          <a:rPr lang="de-DE" i="1" smtClean="0">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𝛼</m:t>
                        </m:r>
                      </m:e>
                      <m:sub>
                        <m:r>
                          <a:rPr lang="de-DE" i="1">
                            <a:solidFill>
                              <a:schemeClr val="accent1"/>
                            </a:solidFill>
                            <a:latin typeface="Cambria Math" panose="02040503050406030204" pitchFamily="18" charset="0"/>
                            <a:ea typeface="Cambria Math" panose="02040503050406030204" pitchFamily="18" charset="0"/>
                          </a:rPr>
                          <m:t>0</m:t>
                        </m:r>
                      </m:sub>
                    </m:sSub>
                  </m:oMath>
                </a14:m>
                <a:endParaRPr lang="en-GB" dirty="0"/>
              </a:p>
              <a:p>
                <a:pPr lvl="1"/>
                <a:r>
                  <a:rPr lang="en-GB" dirty="0"/>
                  <a:t>Eliminate non-separator PRV </a:t>
                </a:r>
                <a14:m>
                  <m:oMath xmlns:m="http://schemas.openxmlformats.org/officeDocument/2006/math">
                    <m:r>
                      <a:rPr lang="en-GB" i="1" dirty="0">
                        <a:latin typeface="Cambria Math" panose="02040503050406030204" pitchFamily="18" charset="0"/>
                      </a:rPr>
                      <m:t>𝑇𝑟𝑎𝑣𝑒𝑙</m:t>
                    </m:r>
                    <m:sSub>
                      <m:sSubPr>
                        <m:ctrlPr>
                          <a:rPr lang="de-DE" i="1" dirty="0">
                            <a:latin typeface="Cambria Math" panose="02040503050406030204" pitchFamily="18" charset="0"/>
                          </a:rPr>
                        </m:ctrlPr>
                      </m:sSubPr>
                      <m:e>
                        <m:d>
                          <m:dPr>
                            <m:ctrlPr>
                              <a:rPr lang="de-DE" i="1" dirty="0">
                                <a:latin typeface="Cambria Math" panose="02040503050406030204" pitchFamily="18" charset="0"/>
                              </a:rPr>
                            </m:ctrlPr>
                          </m:dPr>
                          <m:e>
                            <m:r>
                              <a:rPr lang="de-DE" i="1" dirty="0">
                                <a:latin typeface="Cambria Math" panose="02040503050406030204" pitchFamily="18" charset="0"/>
                              </a:rPr>
                              <m:t>𝑋</m:t>
                            </m:r>
                          </m:e>
                        </m:d>
                      </m:e>
                      <m:sub>
                        <m:r>
                          <a:rPr lang="de-DE" i="1" dirty="0">
                            <a:latin typeface="Cambria Math" panose="02040503050406030204" pitchFamily="18" charset="0"/>
                          </a:rPr>
                          <m:t>0</m:t>
                        </m:r>
                      </m:sub>
                    </m:sSub>
                  </m:oMath>
                </a14:m>
                <a:r>
                  <a:rPr lang="en-GB" dirty="0"/>
                  <a:t> from local model </a:t>
                </a:r>
                <a14:m>
                  <m:oMath xmlns:m="http://schemas.openxmlformats.org/officeDocument/2006/math">
                    <m:sSubSup>
                      <m:sSubSupPr>
                        <m:ctrlPr>
                          <a:rPr lang="de-DE" i="1" dirty="0">
                            <a:latin typeface="Cambria Math" panose="02040503050406030204" pitchFamily="18" charset="0"/>
                          </a:rPr>
                        </m:ctrlPr>
                      </m:sSubSupPr>
                      <m:e>
                        <m:r>
                          <a:rPr lang="en-GB" i="1" dirty="0">
                            <a:latin typeface="Cambria Math" panose="02040503050406030204" pitchFamily="18" charset="0"/>
                          </a:rPr>
                          <m:t>𝐺</m:t>
                        </m:r>
                      </m:e>
                      <m:sub>
                        <m:r>
                          <a:rPr lang="de-DE" i="1" dirty="0">
                            <a:latin typeface="Cambria Math" panose="02040503050406030204" pitchFamily="18" charset="0"/>
                          </a:rPr>
                          <m:t>0</m:t>
                        </m:r>
                      </m:sub>
                      <m:sup>
                        <m:r>
                          <a:rPr lang="de-DE" i="1" dirty="0">
                            <a:latin typeface="Cambria Math" panose="02040503050406030204" pitchFamily="18" charset="0"/>
                          </a:rPr>
                          <m:t>𝑜𝑢𝑡</m:t>
                        </m:r>
                      </m:sup>
                    </m:sSubSup>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sSubSup>
                          <m:sSubSupPr>
                            <m:ctrlPr>
                              <a:rPr lang="de-DE" b="0" i="1" dirty="0" smtClean="0">
                                <a:latin typeface="Cambria Math" panose="02040503050406030204" pitchFamily="18" charset="0"/>
                              </a:rPr>
                            </m:ctrlPr>
                          </m:sSubSupPr>
                          <m:e>
                            <m:r>
                              <a:rPr lang="de-DE" b="0" i="1" dirty="0" smtClean="0">
                                <a:latin typeface="Cambria Math" panose="02040503050406030204" pitchFamily="18" charset="0"/>
                              </a:rPr>
                              <m:t>𝑔</m:t>
                            </m:r>
                          </m:e>
                          <m:sub>
                            <m:r>
                              <a:rPr lang="de-DE" b="0" i="1" dirty="0" smtClean="0">
                                <a:latin typeface="Cambria Math" panose="02040503050406030204" pitchFamily="18" charset="0"/>
                              </a:rPr>
                              <m:t>0</m:t>
                            </m:r>
                          </m:sub>
                          <m:sup>
                            <m:r>
                              <a:rPr lang="de-DE" b="0" i="1" dirty="0" smtClean="0">
                                <a:latin typeface="Cambria Math" panose="02040503050406030204" pitchFamily="18" charset="0"/>
                              </a:rPr>
                              <m:t>1</m:t>
                            </m:r>
                          </m:sup>
                        </m:sSubSup>
                        <m:r>
                          <a:rPr lang="de-DE" b="0" i="1" dirty="0" smtClean="0">
                            <a:latin typeface="Cambria Math" panose="02040503050406030204" pitchFamily="18" charset="0"/>
                          </a:rPr>
                          <m:t>,</m:t>
                        </m:r>
                        <m:sSubSup>
                          <m:sSubSupPr>
                            <m:ctrlPr>
                              <a:rPr lang="de-DE" b="0" i="1" dirty="0" smtClean="0">
                                <a:latin typeface="Cambria Math" panose="02040503050406030204" pitchFamily="18" charset="0"/>
                              </a:rPr>
                            </m:ctrlPr>
                          </m:sSubSupPr>
                          <m:e>
                            <m:r>
                              <a:rPr lang="de-DE" b="0" i="1" dirty="0" smtClean="0">
                                <a:latin typeface="Cambria Math" panose="02040503050406030204" pitchFamily="18" charset="0"/>
                              </a:rPr>
                              <m:t>𝑔</m:t>
                            </m:r>
                          </m:e>
                          <m:sub>
                            <m:r>
                              <a:rPr lang="de-DE" b="0" i="1" dirty="0" smtClean="0">
                                <a:latin typeface="Cambria Math" panose="02040503050406030204" pitchFamily="18" charset="0"/>
                              </a:rPr>
                              <m:t>0</m:t>
                            </m:r>
                          </m:sub>
                          <m:sup>
                            <m:r>
                              <a:rPr lang="de-DE" b="0" i="1" dirty="0" smtClean="0">
                                <a:latin typeface="Cambria Math" panose="02040503050406030204" pitchFamily="18" charset="0"/>
                              </a:rPr>
                              <m:t>2</m:t>
                            </m:r>
                          </m:sup>
                        </m:sSubSup>
                      </m:e>
                    </m:d>
                  </m:oMath>
                </a14:m>
                <a:r>
                  <a:rPr lang="en-GB" dirty="0"/>
                  <a:t> and </a:t>
                </a:r>
                <a14:m>
                  <m:oMath xmlns:m="http://schemas.openxmlformats.org/officeDocument/2006/math">
                    <m:sSubSup>
                      <m:sSubSupPr>
                        <m:ctrlPr>
                          <a:rPr lang="de-DE" b="0" i="1" dirty="0" smtClean="0">
                            <a:latin typeface="Cambria Math" panose="02040503050406030204" pitchFamily="18" charset="0"/>
                          </a:rPr>
                        </m:ctrlPr>
                      </m:sSubSupPr>
                      <m:e>
                        <m:r>
                          <a:rPr lang="en-GB" i="1" dirty="0">
                            <a:latin typeface="Cambria Math" panose="02040503050406030204" pitchFamily="18" charset="0"/>
                          </a:rPr>
                          <m:t>𝑚</m:t>
                        </m:r>
                      </m:e>
                      <m:sub>
                        <m:r>
                          <a:rPr lang="de-DE" b="0" i="1" dirty="0" smtClean="0">
                            <a:latin typeface="Cambria Math" panose="02040503050406030204" pitchFamily="18" charset="0"/>
                          </a:rPr>
                          <m:t>0</m:t>
                        </m:r>
                      </m:sub>
                      <m:sup>
                        <m:r>
                          <a:rPr lang="de-DE" b="0" i="1" dirty="0" smtClean="0">
                            <a:latin typeface="Cambria Math" panose="02040503050406030204" pitchFamily="18" charset="0"/>
                          </a:rPr>
                          <m:t>1</m:t>
                        </m:r>
                        <m:r>
                          <a:rPr lang="de-DE" i="1" dirty="0">
                            <a:latin typeface="Cambria Math" panose="02040503050406030204" pitchFamily="18" charset="0"/>
                          </a:rPr>
                          <m:t>,</m:t>
                        </m:r>
                        <m:r>
                          <a:rPr lang="de-DE" i="1" dirty="0">
                            <a:latin typeface="Cambria Math" panose="02040503050406030204" pitchFamily="18" charset="0"/>
                          </a:rPr>
                          <m:t>𝑜𝑢𝑡</m:t>
                        </m:r>
                      </m:sup>
                    </m:sSubSup>
                  </m:oMath>
                </a14:m>
                <a:endParaRPr lang="en-GB" dirty="0"/>
              </a:p>
              <a:p>
                <a:pPr lvl="1"/>
                <a:r>
                  <a:rPr lang="en-GB" dirty="0"/>
                  <a:t>Send result as message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de-DE" i="1">
                            <a:latin typeface="Cambria Math" panose="02040503050406030204" pitchFamily="18" charset="0"/>
                            <a:ea typeface="Cambria Math" panose="02040503050406030204" pitchFamily="18" charset="0"/>
                          </a:rPr>
                          <m:t>0</m:t>
                        </m:r>
                      </m:sub>
                    </m:sSub>
                  </m:oMath>
                </a14:m>
                <a:r>
                  <a:rPr lang="en-GB" dirty="0"/>
                  <a:t> to</a:t>
                </a:r>
                <a:r>
                  <a:rPr lang="en-GB" dirty="0">
                    <a:solidFill>
                      <a:schemeClr val="tx1"/>
                    </a:solidFill>
                  </a:rPr>
                  <a:t> </a:t>
                </a:r>
                <a14:m>
                  <m:oMath xmlns:m="http://schemas.openxmlformats.org/officeDocument/2006/math">
                    <m:sSubSup>
                      <m:sSubSupPr>
                        <m:ctrlPr>
                          <a:rPr lang="de-DE" i="1">
                            <a:solidFill>
                              <a:schemeClr val="tx1"/>
                            </a:solidFill>
                            <a:latin typeface="Cambria Math" panose="02040503050406030204" pitchFamily="18" charset="0"/>
                          </a:rPr>
                        </m:ctrlPr>
                      </m:sSubSupPr>
                      <m:e>
                        <m:r>
                          <a:rPr lang="de-DE" i="1">
                            <a:solidFill>
                              <a:schemeClr val="tx1"/>
                            </a:solidFill>
                            <a:latin typeface="Cambria Math" panose="02040503050406030204" pitchFamily="18" charset="0"/>
                          </a:rPr>
                          <m:t>𝐶</m:t>
                        </m:r>
                      </m:e>
                      <m:sub>
                        <m:r>
                          <a:rPr lang="de-DE" i="1">
                            <a:solidFill>
                              <a:schemeClr val="tx1"/>
                            </a:solidFill>
                            <a:latin typeface="Cambria Math" panose="02040503050406030204" pitchFamily="18" charset="0"/>
                          </a:rPr>
                          <m:t>1</m:t>
                        </m:r>
                      </m:sub>
                      <m:sup>
                        <m:r>
                          <a:rPr lang="de-DE" i="1">
                            <a:solidFill>
                              <a:schemeClr val="tx1"/>
                            </a:solidFill>
                            <a:latin typeface="Cambria Math" panose="02040503050406030204" pitchFamily="18" charset="0"/>
                          </a:rPr>
                          <m:t>𝑖𝑛</m:t>
                        </m:r>
                      </m:sup>
                    </m:sSubSup>
                  </m:oMath>
                </a14:m>
                <a:endParaRPr lang="en-GB" dirty="0"/>
              </a:p>
              <a:p>
                <a:endParaRPr lang="en-GB" dirty="0"/>
              </a:p>
            </p:txBody>
          </p:sp>
        </mc:Choice>
        <mc:Fallback xmlns="">
          <p:sp>
            <p:nvSpPr>
              <p:cNvPr id="107" name="Content Placeholder 106">
                <a:extLst>
                  <a:ext uri="{FF2B5EF4-FFF2-40B4-BE49-F238E27FC236}">
                    <a16:creationId xmlns:a16="http://schemas.microsoft.com/office/drawing/2014/main" id="{30A0C895-261A-8642-9AAE-CDB982114DBD}"/>
                  </a:ext>
                </a:extLst>
              </p:cNvPr>
              <p:cNvSpPr>
                <a:spLocks noGrp="1" noRot="1" noChangeAspect="1" noMove="1" noResize="1" noEditPoints="1" noAdjustHandles="1" noChangeArrowheads="1" noChangeShapeType="1" noTextEdit="1"/>
              </p:cNvSpPr>
              <p:nvPr>
                <p:ph sz="half" idx="2"/>
              </p:nvPr>
            </p:nvSpPr>
            <p:spPr>
              <a:blipFill>
                <a:blip r:embed="rId3"/>
                <a:stretch>
                  <a:fillRect l="-2606" t="-1763" r="-293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046B8CF-9B37-C040-8EDF-11226B5990EA}"/>
              </a:ext>
            </a:extLst>
          </p:cNvPr>
          <p:cNvSpPr>
            <a:spLocks noGrp="1"/>
          </p:cNvSpPr>
          <p:nvPr>
            <p:ph type="sldNum" sz="quarter" idx="12"/>
          </p:nvPr>
        </p:nvSpPr>
        <p:spPr/>
        <p:txBody>
          <a:bodyPr/>
          <a:lstStyle/>
          <a:p>
            <a:fld id="{67C9959E-8E6B-B04C-9955-EA096F41CA7A}" type="slidenum">
              <a:rPr lang="en-GB" smtClean="0"/>
              <a:t>43</a:t>
            </a:fld>
            <a:endParaRPr lang="en-GB"/>
          </a:p>
        </p:txBody>
      </p:sp>
      <p:cxnSp>
        <p:nvCxnSpPr>
          <p:cNvPr id="68" name="Straight Connector 67">
            <a:extLst>
              <a:ext uri="{FF2B5EF4-FFF2-40B4-BE49-F238E27FC236}">
                <a16:creationId xmlns:a16="http://schemas.microsoft.com/office/drawing/2014/main" id="{FA31ECF6-9A24-324D-89A0-BF13D285B69A}"/>
              </a:ext>
            </a:extLst>
          </p:cNvPr>
          <p:cNvCxnSpPr>
            <a:cxnSpLocks/>
            <a:endCxn id="75" idx="1"/>
          </p:cNvCxnSpPr>
          <p:nvPr/>
        </p:nvCxnSpPr>
        <p:spPr>
          <a:xfrm>
            <a:off x="3103257" y="4321976"/>
            <a:ext cx="282758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BDE3E9C2-B90E-1F4E-9CAB-F4C3D1DCCA69}"/>
              </a:ext>
            </a:extLst>
          </p:cNvPr>
          <p:cNvGrpSpPr/>
          <p:nvPr/>
        </p:nvGrpSpPr>
        <p:grpSpPr>
          <a:xfrm>
            <a:off x="5930839" y="3964431"/>
            <a:ext cx="1646644" cy="1037306"/>
            <a:chOff x="5940364" y="3711531"/>
            <a:chExt cx="1646644" cy="1037306"/>
          </a:xfrm>
        </p:grpSpPr>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AB52B6CC-B0D4-6241-9889-60C563A96EB1}"/>
                    </a:ext>
                  </a:extLst>
                </p:cNvPr>
                <p:cNvSpPr txBox="1"/>
                <p:nvPr/>
              </p:nvSpPr>
              <p:spPr>
                <a:xfrm>
                  <a:off x="5940364" y="3711531"/>
                  <a:ext cx="1646644"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0</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0</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𝐸𝑝𝑖𝑑</m:t>
                            </m:r>
                          </m:e>
                          <m:sub>
                            <m:r>
                              <a:rPr lang="de-DE" b="0" i="1" dirty="0" smtClean="0">
                                <a:solidFill>
                                  <a:schemeClr val="tx1"/>
                                </a:solidFill>
                                <a:latin typeface="Cambria Math" panose="02040503050406030204" pitchFamily="18" charset="0"/>
                              </a:rPr>
                              <m:t>1</m:t>
                            </m:r>
                          </m:sub>
                        </m:sSub>
                      </m:oMath>
                    </m:oMathPara>
                  </a14:m>
                  <a:endParaRPr lang="en-GB" dirty="0">
                    <a:solidFill>
                      <a:schemeClr val="tx1"/>
                    </a:solidFill>
                  </a:endParaRPr>
                </a:p>
              </p:txBody>
            </p:sp>
          </mc:Choice>
          <mc:Fallback xmlns="">
            <p:sp>
              <p:nvSpPr>
                <p:cNvPr id="75" name="TextBox 74">
                  <a:extLst>
                    <a:ext uri="{FF2B5EF4-FFF2-40B4-BE49-F238E27FC236}">
                      <a16:creationId xmlns:a16="http://schemas.microsoft.com/office/drawing/2014/main" id="{AB52B6CC-B0D4-6241-9889-60C563A96EB1}"/>
                    </a:ext>
                  </a:extLst>
                </p:cNvPr>
                <p:cNvSpPr txBox="1">
                  <a:spLocks noRot="1" noChangeAspect="1" noMove="1" noResize="1" noEditPoints="1" noAdjustHandles="1" noChangeArrowheads="1" noChangeShapeType="1" noTextEdit="1"/>
                </p:cNvSpPr>
                <p:nvPr/>
              </p:nvSpPr>
              <p:spPr>
                <a:xfrm>
                  <a:off x="5940364" y="3711531"/>
                  <a:ext cx="1646644" cy="715089"/>
                </a:xfrm>
                <a:prstGeom prst="roundRect">
                  <a:avLst/>
                </a:prstGeom>
                <a:blipFill>
                  <a:blip r:embed="rId4"/>
                  <a:stretch>
                    <a:fillRect l="-1515" b="-175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1F45FAAC-3306-5C4E-ADE0-FDC65221DB15}"/>
                    </a:ext>
                  </a:extLst>
                </p:cNvPr>
                <p:cNvSpPr txBox="1"/>
                <p:nvPr/>
              </p:nvSpPr>
              <p:spPr>
                <a:xfrm>
                  <a:off x="6258436" y="4471838"/>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78" name="TextBox 77">
                  <a:extLst>
                    <a:ext uri="{FF2B5EF4-FFF2-40B4-BE49-F238E27FC236}">
                      <a16:creationId xmlns:a16="http://schemas.microsoft.com/office/drawing/2014/main" id="{1F45FAAC-3306-5C4E-ADE0-FDC65221DB15}"/>
                    </a:ext>
                  </a:extLst>
                </p:cNvPr>
                <p:cNvSpPr txBox="1">
                  <a:spLocks noRot="1" noChangeAspect="1" noMove="1" noResize="1" noEditPoints="1" noAdjustHandles="1" noChangeArrowheads="1" noChangeShapeType="1" noTextEdit="1"/>
                </p:cNvSpPr>
                <p:nvPr/>
              </p:nvSpPr>
              <p:spPr>
                <a:xfrm>
                  <a:off x="6258436" y="4471838"/>
                  <a:ext cx="321435" cy="276999"/>
                </a:xfrm>
                <a:prstGeom prst="rect">
                  <a:avLst/>
                </a:prstGeom>
                <a:blipFill>
                  <a:blip r:embed="rId5"/>
                  <a:stretch>
                    <a:fillRect l="-20000" t="-4545" r="-4000" b="-227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F3F6D992-1A41-D54D-9E03-B9ACCF02C2D7}"/>
                    </a:ext>
                  </a:extLst>
                </p:cNvPr>
                <p:cNvSpPr txBox="1"/>
                <p:nvPr/>
              </p:nvSpPr>
              <p:spPr>
                <a:xfrm rot="5400000">
                  <a:off x="7249188" y="4101707"/>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82" name="TextBox 81">
                  <a:extLst>
                    <a:ext uri="{FF2B5EF4-FFF2-40B4-BE49-F238E27FC236}">
                      <a16:creationId xmlns:a16="http://schemas.microsoft.com/office/drawing/2014/main" id="{F3F6D992-1A41-D54D-9E03-B9ACCF02C2D7}"/>
                    </a:ext>
                  </a:extLst>
                </p:cNvPr>
                <p:cNvSpPr txBox="1">
                  <a:spLocks noRot="1" noChangeAspect="1" noMove="1" noResize="1" noEditPoints="1" noAdjustHandles="1" noChangeArrowheads="1" noChangeShapeType="1" noTextEdit="1"/>
                </p:cNvSpPr>
                <p:nvPr/>
              </p:nvSpPr>
              <p:spPr>
                <a:xfrm rot="5400000">
                  <a:off x="7249188" y="4101707"/>
                  <a:ext cx="270879" cy="387207"/>
                </a:xfrm>
                <a:prstGeom prst="round1Rect">
                  <a:avLst>
                    <a:gd name="adj" fmla="val 40865"/>
                  </a:avLst>
                </a:prstGeom>
                <a:blipFill>
                  <a:blip r:embed="rId6"/>
                  <a:stretch>
                    <a:fillRect b="-8696"/>
                  </a:stretch>
                </a:blipFill>
                <a:ln>
                  <a:noFill/>
                </a:ln>
              </p:spPr>
              <p:txBody>
                <a:bodyPr/>
                <a:lstStyle/>
                <a:p>
                  <a:r>
                    <a:rPr lang="en-GB">
                      <a:noFill/>
                    </a:rPr>
                    <a:t> </a:t>
                  </a:r>
                </a:p>
              </p:txBody>
            </p:sp>
          </mc:Fallback>
        </mc:AlternateContent>
      </p:grpSp>
      <p:grpSp>
        <p:nvGrpSpPr>
          <p:cNvPr id="91" name="Group 90">
            <a:extLst>
              <a:ext uri="{FF2B5EF4-FFF2-40B4-BE49-F238E27FC236}">
                <a16:creationId xmlns:a16="http://schemas.microsoft.com/office/drawing/2014/main" id="{4EE785BA-6A3C-0949-B702-4F93709CDC5C}"/>
              </a:ext>
            </a:extLst>
          </p:cNvPr>
          <p:cNvGrpSpPr/>
          <p:nvPr/>
        </p:nvGrpSpPr>
        <p:grpSpPr>
          <a:xfrm>
            <a:off x="1398024" y="3964431"/>
            <a:ext cx="1708397" cy="2318846"/>
            <a:chOff x="6190359" y="1770618"/>
            <a:chExt cx="1708397" cy="2318846"/>
          </a:xfrm>
        </p:grpSpPr>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2C18C909-FEC3-414B-BC21-7E2370B3EA0B}"/>
                    </a:ext>
                  </a:extLst>
                </p:cNvPr>
                <p:cNvSpPr txBox="1"/>
                <p:nvPr/>
              </p:nvSpPr>
              <p:spPr>
                <a:xfrm>
                  <a:off x="6344618" y="2525474"/>
                  <a:ext cx="639278"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1</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2</m:t>
                            </m:r>
                          </m:sup>
                        </m:sSubSup>
                      </m:oMath>
                    </m:oMathPara>
                  </a14:m>
                  <a:endParaRPr lang="en-GB" dirty="0"/>
                </a:p>
              </p:txBody>
            </p:sp>
          </mc:Choice>
          <mc:Fallback xmlns="">
            <p:sp>
              <p:nvSpPr>
                <p:cNvPr id="92" name="TextBox 91">
                  <a:extLst>
                    <a:ext uri="{FF2B5EF4-FFF2-40B4-BE49-F238E27FC236}">
                      <a16:creationId xmlns:a16="http://schemas.microsoft.com/office/drawing/2014/main" id="{2C18C909-FEC3-414B-BC21-7E2370B3EA0B}"/>
                    </a:ext>
                  </a:extLst>
                </p:cNvPr>
                <p:cNvSpPr txBox="1">
                  <a:spLocks noRot="1" noChangeAspect="1" noMove="1" noResize="1" noEditPoints="1" noAdjustHandles="1" noChangeArrowheads="1" noChangeShapeType="1" noTextEdit="1"/>
                </p:cNvSpPr>
                <p:nvPr/>
              </p:nvSpPr>
              <p:spPr>
                <a:xfrm>
                  <a:off x="6344618" y="2525474"/>
                  <a:ext cx="639278" cy="282450"/>
                </a:xfrm>
                <a:prstGeom prst="rect">
                  <a:avLst/>
                </a:prstGeom>
                <a:blipFill>
                  <a:blip r:embed="rId7"/>
                  <a:stretch>
                    <a:fillRect l="-7692" t="-4545" b="-227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A85154E1-7B37-AC4B-AB9C-9E97542D92CB}"/>
                    </a:ext>
                  </a:extLst>
                </p:cNvPr>
                <p:cNvSpPr txBox="1"/>
                <p:nvPr/>
              </p:nvSpPr>
              <p:spPr>
                <a:xfrm>
                  <a:off x="6511619" y="3805604"/>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3</m:t>
                            </m:r>
                          </m:sup>
                        </m:sSubSup>
                      </m:oMath>
                    </m:oMathPara>
                  </a14:m>
                  <a:endParaRPr lang="en-GB" dirty="0"/>
                </a:p>
              </p:txBody>
            </p:sp>
          </mc:Choice>
          <mc:Fallback xmlns="">
            <p:sp>
              <p:nvSpPr>
                <p:cNvPr id="93" name="TextBox 92">
                  <a:extLst>
                    <a:ext uri="{FF2B5EF4-FFF2-40B4-BE49-F238E27FC236}">
                      <a16:creationId xmlns:a16="http://schemas.microsoft.com/office/drawing/2014/main" id="{A85154E1-7B37-AC4B-AB9C-9E97542D92CB}"/>
                    </a:ext>
                  </a:extLst>
                </p:cNvPr>
                <p:cNvSpPr txBox="1">
                  <a:spLocks noRot="1" noChangeAspect="1" noMove="1" noResize="1" noEditPoints="1" noAdjustHandles="1" noChangeArrowheads="1" noChangeShapeType="1" noTextEdit="1"/>
                </p:cNvSpPr>
                <p:nvPr/>
              </p:nvSpPr>
              <p:spPr>
                <a:xfrm>
                  <a:off x="6511619" y="3805604"/>
                  <a:ext cx="305276" cy="283860"/>
                </a:xfrm>
                <a:prstGeom prst="rect">
                  <a:avLst/>
                </a:prstGeom>
                <a:blipFill>
                  <a:blip r:embed="rId8"/>
                  <a:stretch>
                    <a:fillRect l="-16000" r="-4000" b="-2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252A537A-1406-5149-9AF1-5FCD61341E8F}"/>
                    </a:ext>
                  </a:extLst>
                </p:cNvPr>
                <p:cNvSpPr txBox="1"/>
                <p:nvPr/>
              </p:nvSpPr>
              <p:spPr>
                <a:xfrm>
                  <a:off x="6190360" y="1770618"/>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accent3"/>
                            </a:solidFill>
                            <a:latin typeface="Cambria Math" panose="02040503050406030204" pitchFamily="18" charset="0"/>
                          </a:rPr>
                          <m:t>𝐸𝑝𝑖</m:t>
                        </m:r>
                        <m:sSub>
                          <m:sSubPr>
                            <m:ctrlPr>
                              <a:rPr lang="de-DE" b="0" i="1" dirty="0" smtClean="0">
                                <a:solidFill>
                                  <a:schemeClr val="accent3"/>
                                </a:solidFill>
                                <a:latin typeface="Cambria Math" panose="02040503050406030204" pitchFamily="18" charset="0"/>
                              </a:rPr>
                            </m:ctrlPr>
                          </m:sSubPr>
                          <m:e>
                            <m:r>
                              <a:rPr lang="en-GB" i="1" dirty="0" smtClean="0">
                                <a:solidFill>
                                  <a:schemeClr val="accent3"/>
                                </a:solidFill>
                                <a:latin typeface="Cambria Math" panose="02040503050406030204" pitchFamily="18" charset="0"/>
                              </a:rPr>
                              <m:t>𝑑</m:t>
                            </m:r>
                          </m:e>
                          <m:sub>
                            <m:r>
                              <a:rPr lang="de-DE" b="0" i="1" dirty="0" smtClean="0">
                                <a:solidFill>
                                  <a:schemeClr val="accent3"/>
                                </a:solidFill>
                                <a:latin typeface="Cambria Math" panose="02040503050406030204" pitchFamily="18" charset="0"/>
                              </a:rPr>
                              <m:t>0</m:t>
                            </m:r>
                          </m:sub>
                        </m:sSub>
                        <m:r>
                          <a:rPr lang="en-GB" i="1" dirty="0">
                            <a:solidFill>
                              <a:schemeClr val="accent3"/>
                            </a:solidFill>
                            <a:latin typeface="Cambria Math" panose="02040503050406030204" pitchFamily="18" charset="0"/>
                          </a:rPr>
                          <m:t> </m:t>
                        </m:r>
                        <m:r>
                          <a:rPr lang="en-GB" i="1" dirty="0" err="1">
                            <a:solidFill>
                              <a:schemeClr val="accent3"/>
                            </a:solidFill>
                            <a:latin typeface="Cambria Math" panose="02040503050406030204" pitchFamily="18" charset="0"/>
                          </a:rPr>
                          <m:t>𝑆𝑖𝑐𝑘</m:t>
                        </m:r>
                        <m:sSub>
                          <m:sSubPr>
                            <m:ctrlPr>
                              <a:rPr lang="de-DE" b="0" i="1" dirty="0" smtClean="0">
                                <a:solidFill>
                                  <a:schemeClr val="accent3"/>
                                </a:solidFill>
                                <a:latin typeface="Cambria Math" panose="02040503050406030204" pitchFamily="18" charset="0"/>
                              </a:rPr>
                            </m:ctrlPr>
                          </m:sSubPr>
                          <m:e>
                            <m:d>
                              <m:dPr>
                                <m:ctrlPr>
                                  <a:rPr lang="de-DE" b="0" i="1" dirty="0" smtClean="0">
                                    <a:solidFill>
                                      <a:schemeClr val="accent3"/>
                                    </a:solidFill>
                                    <a:latin typeface="Cambria Math" panose="02040503050406030204" pitchFamily="18" charset="0"/>
                                  </a:rPr>
                                </m:ctrlPr>
                              </m:dPr>
                              <m:e>
                                <m:r>
                                  <a:rPr lang="de-DE" b="0" i="1" dirty="0" smtClean="0">
                                    <a:solidFill>
                                      <a:schemeClr val="accent3"/>
                                    </a:solidFill>
                                    <a:latin typeface="Cambria Math" panose="02040503050406030204" pitchFamily="18" charset="0"/>
                                  </a:rPr>
                                  <m:t>𝑋</m:t>
                                </m:r>
                              </m:e>
                            </m:d>
                          </m:e>
                          <m:sub>
                            <m:r>
                              <a:rPr lang="de-DE" b="0" i="1" dirty="0" smtClean="0">
                                <a:solidFill>
                                  <a:schemeClr val="accent3"/>
                                </a:solidFill>
                                <a:latin typeface="Cambria Math" panose="02040503050406030204" pitchFamily="18" charset="0"/>
                              </a:rPr>
                              <m:t>0</m:t>
                            </m:r>
                          </m:sub>
                        </m:sSub>
                      </m:oMath>
                    </m:oMathPara>
                  </a14:m>
                  <a:endParaRPr lang="de-DE" i="1" dirty="0">
                    <a:solidFill>
                      <a:schemeClr val="accent1">
                        <a:lumMod val="40000"/>
                        <a:lumOff val="6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i="1" dirty="0" err="1">
                            <a:solidFill>
                              <a:schemeClr val="tx1"/>
                            </a:solidFill>
                            <a:latin typeface="Cambria Math" panose="02040503050406030204" pitchFamily="18" charset="0"/>
                          </a:rPr>
                          <m:t>𝑇𝑟𝑎𝑣𝑒𝑙</m:t>
                        </m:r>
                        <m:sSub>
                          <m:sSubPr>
                            <m:ctrlPr>
                              <a:rPr lang="de-DE" b="0" i="1" dirty="0" smtClean="0">
                                <a:solidFill>
                                  <a:schemeClr val="tx1"/>
                                </a:solidFill>
                                <a:latin typeface="Cambria Math" panose="02040503050406030204" pitchFamily="18" charset="0"/>
                              </a:rPr>
                            </m:ctrlPr>
                          </m:sSubPr>
                          <m:e>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0</m:t>
                            </m:r>
                          </m:sub>
                        </m:sSub>
                        <m:r>
                          <a:rPr lang="de-DE" b="0" i="1" dirty="0"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94" name="TextBox 93">
                  <a:extLst>
                    <a:ext uri="{FF2B5EF4-FFF2-40B4-BE49-F238E27FC236}">
                      <a16:creationId xmlns:a16="http://schemas.microsoft.com/office/drawing/2014/main" id="{252A537A-1406-5149-9AF1-5FCD61341E8F}"/>
                    </a:ext>
                  </a:extLst>
                </p:cNvPr>
                <p:cNvSpPr txBox="1">
                  <a:spLocks noRot="1" noChangeAspect="1" noMove="1" noResize="1" noEditPoints="1" noAdjustHandles="1" noChangeArrowheads="1" noChangeShapeType="1" noTextEdit="1"/>
                </p:cNvSpPr>
                <p:nvPr/>
              </p:nvSpPr>
              <p:spPr>
                <a:xfrm>
                  <a:off x="6190360" y="1770618"/>
                  <a:ext cx="1705233" cy="715089"/>
                </a:xfrm>
                <a:prstGeom prst="roundRect">
                  <a:avLst/>
                </a:prstGeom>
                <a:blipFill>
                  <a:blip r:embed="rId9"/>
                  <a:stretch>
                    <a:fillRect l="-735" r="-1471" b="-175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FE627568-E50A-444C-9DED-761D8FC7D658}"/>
                    </a:ext>
                  </a:extLst>
                </p:cNvPr>
                <p:cNvSpPr txBox="1"/>
                <p:nvPr/>
              </p:nvSpPr>
              <p:spPr>
                <a:xfrm>
                  <a:off x="6190359" y="3072659"/>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𝐸𝑝𝑖</m:t>
                        </m:r>
                        <m:sSub>
                          <m:sSubPr>
                            <m:ctrlPr>
                              <a:rPr lang="de-DE" b="0" i="1" dirty="0" smtClean="0">
                                <a:latin typeface="Cambria Math" panose="02040503050406030204" pitchFamily="18" charset="0"/>
                              </a:rPr>
                            </m:ctrlPr>
                          </m:sSubPr>
                          <m:e>
                            <m:r>
                              <a:rPr lang="en-GB" dirty="0" smtClean="0">
                                <a:latin typeface="Cambria Math" panose="02040503050406030204" pitchFamily="18" charset="0"/>
                              </a:rPr>
                              <m:t>𝑑</m:t>
                            </m:r>
                          </m:e>
                          <m:sub>
                            <m:r>
                              <a:rPr lang="de-DE" b="0" i="1" dirty="0" smtClean="0">
                                <a:latin typeface="Cambria Math" panose="02040503050406030204" pitchFamily="18" charset="0"/>
                              </a:rPr>
                              <m:t>0</m:t>
                            </m:r>
                          </m:sub>
                        </m:sSub>
                        <m:r>
                          <a:rPr lang="en-GB" dirty="0">
                            <a:latin typeface="Cambria Math" panose="02040503050406030204" pitchFamily="18" charset="0"/>
                          </a:rPr>
                          <m:t> </m:t>
                        </m:r>
                        <m:r>
                          <a:rPr lang="en-GB" dirty="0" err="1">
                            <a:latin typeface="Cambria Math" panose="02040503050406030204" pitchFamily="18" charset="0"/>
                          </a:rPr>
                          <m:t>𝑆𝑖𝑐𝑘</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e>
                            </m:d>
                          </m:e>
                          <m:sub>
                            <m:r>
                              <a:rPr lang="de-DE" b="0" i="1" dirty="0" smtClean="0">
                                <a:latin typeface="Cambria Math" panose="02040503050406030204" pitchFamily="18" charset="0"/>
                              </a:rPr>
                              <m:t>0</m:t>
                            </m:r>
                          </m:sub>
                        </m:sSub>
                      </m:oMath>
                    </m:oMathPara>
                  </a14:m>
                  <a:endParaRPr lang="de-DE" dirty="0"/>
                </a:p>
                <a:p>
                  <a:pPr/>
                  <a14:m>
                    <m:oMathPara xmlns:m="http://schemas.openxmlformats.org/officeDocument/2006/math">
                      <m:oMathParaPr>
                        <m:jc m:val="centerGroup"/>
                      </m:oMathParaPr>
                      <m:oMath xmlns:m="http://schemas.openxmlformats.org/officeDocument/2006/math">
                        <m:r>
                          <a:rPr lang="en-GB" dirty="0">
                            <a:latin typeface="Cambria Math" panose="02040503050406030204" pitchFamily="18" charset="0"/>
                          </a:rPr>
                          <m:t>𝑇𝑟𝑒𝑎𝑡</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r>
                                  <a:rPr lang="de-DE" b="0" i="1" dirty="0" smtClean="0">
                                    <a:latin typeface="Cambria Math" panose="02040503050406030204" pitchFamily="18" charset="0"/>
                                  </a:rPr>
                                  <m:t>𝑀</m:t>
                                </m:r>
                              </m:e>
                            </m:d>
                          </m:e>
                          <m:sub>
                            <m:r>
                              <a:rPr lang="de-DE" b="0" i="1" dirty="0" smtClean="0">
                                <a:latin typeface="Cambria Math" panose="02040503050406030204" pitchFamily="18" charset="0"/>
                              </a:rPr>
                              <m:t>0</m:t>
                            </m:r>
                          </m:sub>
                        </m:sSub>
                        <m:r>
                          <a:rPr lang="de-DE" b="0" i="1" dirty="0" smtClean="0">
                            <a:latin typeface="Cambria Math" panose="02040503050406030204" pitchFamily="18" charset="0"/>
                          </a:rPr>
                          <m:t>     </m:t>
                        </m:r>
                      </m:oMath>
                    </m:oMathPara>
                  </a14:m>
                  <a:endParaRPr lang="en-GB" dirty="0"/>
                </a:p>
              </p:txBody>
            </p:sp>
          </mc:Choice>
          <mc:Fallback xmlns="">
            <p:sp>
              <p:nvSpPr>
                <p:cNvPr id="95" name="TextBox 94">
                  <a:extLst>
                    <a:ext uri="{FF2B5EF4-FFF2-40B4-BE49-F238E27FC236}">
                      <a16:creationId xmlns:a16="http://schemas.microsoft.com/office/drawing/2014/main" id="{FE627568-E50A-444C-9DED-761D8FC7D658}"/>
                    </a:ext>
                  </a:extLst>
                </p:cNvPr>
                <p:cNvSpPr txBox="1">
                  <a:spLocks noRot="1" noChangeAspect="1" noMove="1" noResize="1" noEditPoints="1" noAdjustHandles="1" noChangeArrowheads="1" noChangeShapeType="1" noTextEdit="1"/>
                </p:cNvSpPr>
                <p:nvPr/>
              </p:nvSpPr>
              <p:spPr>
                <a:xfrm>
                  <a:off x="6190359" y="3072659"/>
                  <a:ext cx="1705233" cy="715089"/>
                </a:xfrm>
                <a:prstGeom prst="roundRect">
                  <a:avLst/>
                </a:prstGeom>
                <a:blipFill>
                  <a:blip r:embed="rId10"/>
                  <a:stretch>
                    <a:fillRect l="-1471" r="-2206"/>
                  </a:stretch>
                </a:blipFill>
                <a:ln>
                  <a:solidFill>
                    <a:schemeClr val="tx1"/>
                  </a:solidFill>
                </a:ln>
              </p:spPr>
              <p:txBody>
                <a:bodyPr/>
                <a:lstStyle/>
                <a:p>
                  <a:r>
                    <a:rPr lang="en-GB">
                      <a:noFill/>
                    </a:rPr>
                    <a:t> </a:t>
                  </a:r>
                </a:p>
              </p:txBody>
            </p:sp>
          </mc:Fallback>
        </mc:AlternateContent>
        <p:cxnSp>
          <p:nvCxnSpPr>
            <p:cNvPr id="96" name="Straight Connector 95">
              <a:extLst>
                <a:ext uri="{FF2B5EF4-FFF2-40B4-BE49-F238E27FC236}">
                  <a16:creationId xmlns:a16="http://schemas.microsoft.com/office/drawing/2014/main" id="{AD6FE8DE-2D4C-074B-B873-8D4674893A56}"/>
                </a:ext>
              </a:extLst>
            </p:cNvPr>
            <p:cNvCxnSpPr>
              <a:cxnSpLocks/>
              <a:stCxn id="95" idx="0"/>
              <a:endCxn id="94" idx="2"/>
            </p:cNvCxnSpPr>
            <p:nvPr/>
          </p:nvCxnSpPr>
          <p:spPr>
            <a:xfrm flipV="1">
              <a:off x="7042976" y="2485707"/>
              <a:ext cx="1" cy="586952"/>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CF963605-9AE2-6A47-8B12-620583E0D0E3}"/>
                    </a:ext>
                  </a:extLst>
                </p:cNvPr>
                <p:cNvSpPr txBox="1"/>
                <p:nvPr/>
              </p:nvSpPr>
              <p:spPr>
                <a:xfrm rot="5400000">
                  <a:off x="7563977" y="2153447"/>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i="1">
                                <a:solidFill>
                                  <a:schemeClr val="bg1"/>
                                </a:solidFill>
                                <a:latin typeface="Cambria Math" panose="02040503050406030204" pitchFamily="18" charset="0"/>
                              </a:rPr>
                              <m:t>0</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97" name="TextBox 96">
                  <a:extLst>
                    <a:ext uri="{FF2B5EF4-FFF2-40B4-BE49-F238E27FC236}">
                      <a16:creationId xmlns:a16="http://schemas.microsoft.com/office/drawing/2014/main" id="{CF963605-9AE2-6A47-8B12-620583E0D0E3}"/>
                    </a:ext>
                  </a:extLst>
                </p:cNvPr>
                <p:cNvSpPr txBox="1">
                  <a:spLocks noRot="1" noChangeAspect="1" noMove="1" noResize="1" noEditPoints="1" noAdjustHandles="1" noChangeArrowheads="1" noChangeShapeType="1" noTextEdit="1"/>
                </p:cNvSpPr>
                <p:nvPr/>
              </p:nvSpPr>
              <p:spPr>
                <a:xfrm rot="5400000">
                  <a:off x="7563977" y="2153447"/>
                  <a:ext cx="270879" cy="387207"/>
                </a:xfrm>
                <a:prstGeom prst="round1Rect">
                  <a:avLst>
                    <a:gd name="adj" fmla="val 40865"/>
                  </a:avLst>
                </a:prstGeom>
                <a:blipFill>
                  <a:blip r:embed="rId11"/>
                  <a:stretch>
                    <a:fillRect l="-9677" r="-3226"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F3940081-FC6C-514C-8B52-0DE2985CA26E}"/>
                    </a:ext>
                  </a:extLst>
                </p:cNvPr>
                <p:cNvSpPr txBox="1"/>
                <p:nvPr/>
              </p:nvSpPr>
              <p:spPr>
                <a:xfrm rot="5400000">
                  <a:off x="7630324" y="3519317"/>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0</m:t>
                            </m:r>
                          </m:sub>
                          <m:sup>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98" name="TextBox 97">
                  <a:extLst>
                    <a:ext uri="{FF2B5EF4-FFF2-40B4-BE49-F238E27FC236}">
                      <a16:creationId xmlns:a16="http://schemas.microsoft.com/office/drawing/2014/main" id="{F3940081-FC6C-514C-8B52-0DE2985CA26E}"/>
                    </a:ext>
                  </a:extLst>
                </p:cNvPr>
                <p:cNvSpPr txBox="1">
                  <a:spLocks noRot="1" noChangeAspect="1" noMove="1" noResize="1" noEditPoints="1" noAdjustHandles="1" noChangeArrowheads="1" noChangeShapeType="1" noTextEdit="1"/>
                </p:cNvSpPr>
                <p:nvPr/>
              </p:nvSpPr>
              <p:spPr>
                <a:xfrm rot="5400000">
                  <a:off x="7630324" y="3519317"/>
                  <a:ext cx="270879" cy="265984"/>
                </a:xfrm>
                <a:prstGeom prst="round1Rect">
                  <a:avLst>
                    <a:gd name="adj" fmla="val 40865"/>
                  </a:avLst>
                </a:prstGeom>
                <a:blipFill>
                  <a:blip r:embed="rId12"/>
                  <a:stretch>
                    <a:fillRect l="-9091" b="-9091"/>
                  </a:stretch>
                </a:blipFill>
                <a:ln>
                  <a:no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803567F4-E64D-8A42-8384-401CC22E2B21}"/>
                  </a:ext>
                </a:extLst>
              </p:cNvPr>
              <p:cNvSpPr txBox="1"/>
              <p:nvPr/>
            </p:nvSpPr>
            <p:spPr>
              <a:xfrm>
                <a:off x="2235961" y="5938535"/>
                <a:ext cx="864724" cy="4056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𝑚</m:t>
                          </m:r>
                        </m:e>
                        <m:sub>
                          <m:r>
                            <a:rPr lang="de-DE" b="0" i="1" smtClean="0">
                              <a:latin typeface="Cambria Math" panose="02040503050406030204" pitchFamily="18" charset="0"/>
                            </a:rPr>
                            <m:t>0</m:t>
                          </m:r>
                        </m:sub>
                        <m:sup>
                          <m:r>
                            <a:rPr lang="de-DE" b="0" i="1" smtClean="0">
                              <a:latin typeface="Cambria Math" panose="02040503050406030204" pitchFamily="18" charset="0"/>
                            </a:rPr>
                            <m:t>𝑜𝑢𝑡</m:t>
                          </m:r>
                          <m:r>
                            <a:rPr lang="de-DE" b="0" i="1" smtClean="0">
                              <a:latin typeface="Cambria Math" panose="02040503050406030204" pitchFamily="18" charset="0"/>
                            </a:rPr>
                            <m:t>,1</m:t>
                          </m:r>
                        </m:sup>
                      </m:sSubSup>
                    </m:oMath>
                  </m:oMathPara>
                </a14:m>
                <a:endParaRPr lang="en-GB" dirty="0"/>
              </a:p>
            </p:txBody>
          </p:sp>
        </mc:Choice>
        <mc:Fallback xmlns="">
          <p:sp>
            <p:nvSpPr>
              <p:cNvPr id="99" name="TextBox 98">
                <a:extLst>
                  <a:ext uri="{FF2B5EF4-FFF2-40B4-BE49-F238E27FC236}">
                    <a16:creationId xmlns:a16="http://schemas.microsoft.com/office/drawing/2014/main" id="{803567F4-E64D-8A42-8384-401CC22E2B21}"/>
                  </a:ext>
                </a:extLst>
              </p:cNvPr>
              <p:cNvSpPr txBox="1">
                <a:spLocks noRot="1" noChangeAspect="1" noMove="1" noResize="1" noEditPoints="1" noAdjustHandles="1" noChangeArrowheads="1" noChangeShapeType="1" noTextEdit="1"/>
              </p:cNvSpPr>
              <p:nvPr/>
            </p:nvSpPr>
            <p:spPr>
              <a:xfrm>
                <a:off x="2235961" y="5938535"/>
                <a:ext cx="864724" cy="405624"/>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0EEEFEFB-1EBA-9743-9BC7-284BB11D17A2}"/>
                  </a:ext>
                </a:extLst>
              </p:cNvPr>
              <p:cNvSpPr txBox="1"/>
              <p:nvPr/>
            </p:nvSpPr>
            <p:spPr>
              <a:xfrm>
                <a:off x="2235961" y="4681460"/>
                <a:ext cx="859787" cy="4056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𝑚</m:t>
                          </m:r>
                        </m:e>
                        <m:sub>
                          <m:r>
                            <a:rPr lang="de-DE" b="0" i="1" smtClean="0">
                              <a:latin typeface="Cambria Math" panose="02040503050406030204" pitchFamily="18" charset="0"/>
                            </a:rPr>
                            <m:t>0</m:t>
                          </m:r>
                        </m:sub>
                        <m:sup>
                          <m:r>
                            <a:rPr lang="de-DE" b="0" i="1" smtClean="0">
                              <a:latin typeface="Cambria Math" panose="02040503050406030204" pitchFamily="18" charset="0"/>
                            </a:rPr>
                            <m:t>1,</m:t>
                          </m:r>
                          <m:r>
                            <a:rPr lang="de-DE" b="0" i="1" smtClean="0">
                              <a:latin typeface="Cambria Math" panose="02040503050406030204" pitchFamily="18" charset="0"/>
                            </a:rPr>
                            <m:t>𝑜𝑢𝑡</m:t>
                          </m:r>
                        </m:sup>
                      </m:sSubSup>
                    </m:oMath>
                  </m:oMathPara>
                </a14:m>
                <a:endParaRPr lang="en-GB" dirty="0"/>
              </a:p>
            </p:txBody>
          </p:sp>
        </mc:Choice>
        <mc:Fallback xmlns="">
          <p:sp>
            <p:nvSpPr>
              <p:cNvPr id="101" name="TextBox 100">
                <a:extLst>
                  <a:ext uri="{FF2B5EF4-FFF2-40B4-BE49-F238E27FC236}">
                    <a16:creationId xmlns:a16="http://schemas.microsoft.com/office/drawing/2014/main" id="{0EEEFEFB-1EBA-9743-9BC7-284BB11D17A2}"/>
                  </a:ext>
                </a:extLst>
              </p:cNvPr>
              <p:cNvSpPr txBox="1">
                <a:spLocks noRot="1" noChangeAspect="1" noMove="1" noResize="1" noEditPoints="1" noAdjustHandles="1" noChangeArrowheads="1" noChangeShapeType="1" noTextEdit="1"/>
              </p:cNvSpPr>
              <p:nvPr/>
            </p:nvSpPr>
            <p:spPr>
              <a:xfrm>
                <a:off x="2235961" y="4681460"/>
                <a:ext cx="859787" cy="405624"/>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5" name="Rectangle 104">
                <a:extLst>
                  <a:ext uri="{FF2B5EF4-FFF2-40B4-BE49-F238E27FC236}">
                    <a16:creationId xmlns:a16="http://schemas.microsoft.com/office/drawing/2014/main" id="{9E0435CE-4F2A-3148-BDAE-CB0A2FE611B1}"/>
                  </a:ext>
                </a:extLst>
              </p:cNvPr>
              <p:cNvSpPr/>
              <p:nvPr/>
            </p:nvSpPr>
            <p:spPr>
              <a:xfrm>
                <a:off x="4060352" y="3715309"/>
                <a:ext cx="913392" cy="52322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accent1"/>
                          </a:solidFill>
                          <a:latin typeface="Cambria Math" panose="02040503050406030204" pitchFamily="18" charset="0"/>
                        </a:rPr>
                        <m:t>𝐸𝑝𝑖</m:t>
                      </m:r>
                      <m:sSub>
                        <m:sSubPr>
                          <m:ctrlPr>
                            <a:rPr lang="de-DE" sz="1400" i="1" dirty="0">
                              <a:solidFill>
                                <a:schemeClr val="accent1"/>
                              </a:solidFill>
                              <a:latin typeface="Cambria Math" panose="02040503050406030204" pitchFamily="18" charset="0"/>
                            </a:rPr>
                          </m:ctrlPr>
                        </m:sSubPr>
                        <m:e>
                          <m:r>
                            <a:rPr lang="en-GB" sz="1400" i="1" dirty="0">
                              <a:solidFill>
                                <a:schemeClr val="accent1"/>
                              </a:solidFill>
                              <a:latin typeface="Cambria Math" panose="02040503050406030204" pitchFamily="18" charset="0"/>
                            </a:rPr>
                            <m:t>𝑑</m:t>
                          </m:r>
                        </m:e>
                        <m:sub>
                          <m:r>
                            <a:rPr lang="de-DE" sz="1400" i="1" dirty="0">
                              <a:solidFill>
                                <a:schemeClr val="accent1"/>
                              </a:solidFill>
                              <a:latin typeface="Cambria Math" panose="02040503050406030204" pitchFamily="18" charset="0"/>
                            </a:rPr>
                            <m:t>0</m:t>
                          </m:r>
                        </m:sub>
                      </m:sSub>
                    </m:oMath>
                  </m:oMathPara>
                </a14:m>
                <a:endParaRPr lang="de-DE" sz="1400"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err="1">
                          <a:solidFill>
                            <a:schemeClr val="accent1"/>
                          </a:solidFill>
                          <a:latin typeface="Cambria Math" panose="02040503050406030204" pitchFamily="18" charset="0"/>
                        </a:rPr>
                        <m:t>𝑆𝑖𝑐𝑘</m:t>
                      </m:r>
                      <m:sSub>
                        <m:sSubPr>
                          <m:ctrlPr>
                            <a:rPr lang="de-DE" sz="1400" i="1" dirty="0">
                              <a:solidFill>
                                <a:schemeClr val="accent1"/>
                              </a:solidFill>
                              <a:latin typeface="Cambria Math" panose="02040503050406030204" pitchFamily="18" charset="0"/>
                            </a:rPr>
                          </m:ctrlPr>
                        </m:sSubPr>
                        <m:e>
                          <m:d>
                            <m:dPr>
                              <m:ctrlPr>
                                <a:rPr lang="de-DE" sz="1400" i="1" dirty="0">
                                  <a:solidFill>
                                    <a:schemeClr val="accent1"/>
                                  </a:solidFill>
                                  <a:latin typeface="Cambria Math" panose="02040503050406030204" pitchFamily="18" charset="0"/>
                                </a:rPr>
                              </m:ctrlPr>
                            </m:dPr>
                            <m:e>
                              <m:r>
                                <a:rPr lang="de-DE" sz="1400" i="1" dirty="0">
                                  <a:solidFill>
                                    <a:schemeClr val="accent1"/>
                                  </a:solidFill>
                                  <a:latin typeface="Cambria Math" panose="02040503050406030204" pitchFamily="18" charset="0"/>
                                </a:rPr>
                                <m:t>𝑋</m:t>
                              </m:r>
                            </m:e>
                          </m:d>
                        </m:e>
                        <m:sub>
                          <m:r>
                            <a:rPr lang="de-DE" sz="1400" i="1" dirty="0">
                              <a:solidFill>
                                <a:schemeClr val="accent1"/>
                              </a:solidFill>
                              <a:latin typeface="Cambria Math" panose="02040503050406030204" pitchFamily="18" charset="0"/>
                            </a:rPr>
                            <m:t>0</m:t>
                          </m:r>
                        </m:sub>
                      </m:sSub>
                    </m:oMath>
                  </m:oMathPara>
                </a14:m>
                <a:endParaRPr lang="de-DE" sz="1400" i="1" dirty="0">
                  <a:solidFill>
                    <a:schemeClr val="accent1"/>
                  </a:solidFill>
                  <a:latin typeface="Cambria Math" panose="02040503050406030204" pitchFamily="18" charset="0"/>
                </a:endParaRPr>
              </a:p>
            </p:txBody>
          </p:sp>
        </mc:Choice>
        <mc:Fallback xmlns="">
          <p:sp>
            <p:nvSpPr>
              <p:cNvPr id="105" name="Rectangle 104">
                <a:extLst>
                  <a:ext uri="{FF2B5EF4-FFF2-40B4-BE49-F238E27FC236}">
                    <a16:creationId xmlns:a16="http://schemas.microsoft.com/office/drawing/2014/main" id="{9E0435CE-4F2A-3148-BDAE-CB0A2FE611B1}"/>
                  </a:ext>
                </a:extLst>
              </p:cNvPr>
              <p:cNvSpPr>
                <a:spLocks noRot="1" noChangeAspect="1" noMove="1" noResize="1" noEditPoints="1" noAdjustHandles="1" noChangeArrowheads="1" noChangeShapeType="1" noTextEdit="1"/>
              </p:cNvSpPr>
              <p:nvPr/>
            </p:nvSpPr>
            <p:spPr>
              <a:xfrm>
                <a:off x="4060352" y="3715309"/>
                <a:ext cx="913392" cy="523220"/>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A1FEDC3C-BD74-AC4A-A0E4-EED00ECE0A46}"/>
                  </a:ext>
                </a:extLst>
              </p:cNvPr>
              <p:cNvSpPr/>
              <p:nvPr/>
            </p:nvSpPr>
            <p:spPr>
              <a:xfrm>
                <a:off x="3078922" y="4689634"/>
                <a:ext cx="4827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𝛼</m:t>
                          </m:r>
                        </m:e>
                        <m:sub>
                          <m:r>
                            <a:rPr lang="de-DE" i="1">
                              <a:solidFill>
                                <a:schemeClr val="accent1"/>
                              </a:solidFill>
                              <a:latin typeface="Cambria Math" panose="02040503050406030204" pitchFamily="18" charset="0"/>
                              <a:ea typeface="Cambria Math" panose="02040503050406030204" pitchFamily="18" charset="0"/>
                            </a:rPr>
                            <m:t>0</m:t>
                          </m:r>
                        </m:sub>
                      </m:sSub>
                    </m:oMath>
                  </m:oMathPara>
                </a14:m>
                <a:endParaRPr lang="en-GB" dirty="0"/>
              </a:p>
            </p:txBody>
          </p:sp>
        </mc:Choice>
        <mc:Fallback xmlns="">
          <p:sp>
            <p:nvSpPr>
              <p:cNvPr id="108" name="Rectangle 107">
                <a:extLst>
                  <a:ext uri="{FF2B5EF4-FFF2-40B4-BE49-F238E27FC236}">
                    <a16:creationId xmlns:a16="http://schemas.microsoft.com/office/drawing/2014/main" id="{A1FEDC3C-BD74-AC4A-A0E4-EED00ECE0A46}"/>
                  </a:ext>
                </a:extLst>
              </p:cNvPr>
              <p:cNvSpPr>
                <a:spLocks noRot="1" noChangeAspect="1" noMove="1" noResize="1" noEditPoints="1" noAdjustHandles="1" noChangeArrowheads="1" noChangeShapeType="1" noTextEdit="1"/>
              </p:cNvSpPr>
              <p:nvPr/>
            </p:nvSpPr>
            <p:spPr>
              <a:xfrm>
                <a:off x="3078922" y="4689634"/>
                <a:ext cx="482761" cy="369332"/>
              </a:xfrm>
              <a:prstGeom prst="rect">
                <a:avLst/>
              </a:prstGeom>
              <a:blipFill>
                <a:blip r:embed="rId16"/>
                <a:stretch>
                  <a:fillRect/>
                </a:stretch>
              </a:blipFill>
            </p:spPr>
            <p:txBody>
              <a:bodyPr/>
              <a:lstStyle/>
              <a:p>
                <a:r>
                  <a:rPr lang="en-GB">
                    <a:noFill/>
                  </a:rPr>
                  <a:t> </a:t>
                </a:r>
              </a:p>
            </p:txBody>
          </p:sp>
        </mc:Fallback>
      </mc:AlternateContent>
      <p:cxnSp>
        <p:nvCxnSpPr>
          <p:cNvPr id="109" name="Straight Connector 108">
            <a:extLst>
              <a:ext uri="{FF2B5EF4-FFF2-40B4-BE49-F238E27FC236}">
                <a16:creationId xmlns:a16="http://schemas.microsoft.com/office/drawing/2014/main" id="{9D9AFFCF-915A-DE41-A414-E8D0919948FA}"/>
              </a:ext>
            </a:extLst>
          </p:cNvPr>
          <p:cNvCxnSpPr>
            <a:cxnSpLocks/>
            <a:stCxn id="108" idx="3"/>
          </p:cNvCxnSpPr>
          <p:nvPr/>
        </p:nvCxnSpPr>
        <p:spPr>
          <a:xfrm>
            <a:off x="3561683" y="4874300"/>
            <a:ext cx="2482616" cy="0"/>
          </a:xfrm>
          <a:prstGeom prst="line">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EB6C2A71-4616-344B-8F12-7545ED752B2B}"/>
                  </a:ext>
                </a:extLst>
              </p:cNvPr>
              <p:cNvSpPr txBox="1"/>
              <p:nvPr/>
            </p:nvSpPr>
            <p:spPr>
              <a:xfrm>
                <a:off x="3707732" y="5217786"/>
                <a:ext cx="4752000"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14:m>
                  <m:oMath xmlns:m="http://schemas.openxmlformats.org/officeDocument/2006/math">
                    <m:sSub>
                      <m:sSubPr>
                        <m:ctrlPr>
                          <a:rPr lang="de-DE" i="1" smtClean="0">
                            <a:solidFill>
                              <a:schemeClr val="accent4"/>
                            </a:solidFill>
                            <a:latin typeface="Cambria Math" panose="02040503050406030204" pitchFamily="18" charset="0"/>
                            <a:ea typeface="Cambria Math" panose="02040503050406030204" pitchFamily="18" charset="0"/>
                          </a:rPr>
                        </m:ctrlPr>
                      </m:sSubPr>
                      <m:e>
                        <m:r>
                          <a:rPr lang="en-GB" i="1">
                            <a:solidFill>
                              <a:schemeClr val="accent4"/>
                            </a:solidFill>
                            <a:latin typeface="Cambria Math" panose="02040503050406030204" pitchFamily="18" charset="0"/>
                            <a:ea typeface="Cambria Math" panose="02040503050406030204" pitchFamily="18" charset="0"/>
                          </a:rPr>
                          <m:t>𝛼</m:t>
                        </m:r>
                      </m:e>
                      <m:sub>
                        <m:r>
                          <a:rPr lang="de-DE" i="1">
                            <a:solidFill>
                              <a:schemeClr val="accent4"/>
                            </a:solidFill>
                            <a:latin typeface="Cambria Math" panose="02040503050406030204" pitchFamily="18" charset="0"/>
                            <a:ea typeface="Cambria Math" panose="02040503050406030204" pitchFamily="18" charset="0"/>
                          </a:rPr>
                          <m:t>0</m:t>
                        </m:r>
                      </m:sub>
                    </m:sSub>
                  </m:oMath>
                </a14:m>
                <a:r>
                  <a:rPr lang="en-GB" dirty="0"/>
                  <a:t> contains all information from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𝐺</m:t>
                        </m:r>
                      </m:e>
                      <m:sub>
                        <m:r>
                          <a:rPr lang="de-DE" b="0" i="1" dirty="0" smtClean="0">
                            <a:latin typeface="Cambria Math" panose="02040503050406030204" pitchFamily="18" charset="0"/>
                          </a:rPr>
                          <m:t>0</m:t>
                        </m:r>
                      </m:sub>
                    </m:sSub>
                  </m:oMath>
                </a14:m>
                <a:r>
                  <a:rPr lang="en-GB" dirty="0"/>
                  <a:t> including </a:t>
                </a:r>
                <a14:m>
                  <m:oMath xmlns:m="http://schemas.openxmlformats.org/officeDocument/2006/math">
                    <m:sSub>
                      <m:sSubPr>
                        <m:ctrlPr>
                          <a:rPr lang="de-DE" b="0" i="1" dirty="0" smtClean="0">
                            <a:latin typeface="Cambria Math" panose="02040503050406030204" pitchFamily="18" charset="0"/>
                          </a:rPr>
                        </m:ctrlPr>
                      </m:sSubPr>
                      <m:e>
                        <m:r>
                          <a:rPr lang="en-GB" b="1" i="1" dirty="0" smtClean="0">
                            <a:latin typeface="Cambria Math" panose="02040503050406030204" pitchFamily="18" charset="0"/>
                          </a:rPr>
                          <m:t>𝑬</m:t>
                        </m:r>
                      </m:e>
                      <m:sub>
                        <m:r>
                          <a:rPr lang="de-DE" b="0" i="1" dirty="0" smtClean="0">
                            <a:latin typeface="Cambria Math" panose="02040503050406030204" pitchFamily="18" charset="0"/>
                          </a:rPr>
                          <m:t>0</m:t>
                        </m:r>
                      </m:sub>
                    </m:sSub>
                  </m:oMath>
                </a14:m>
                <a:r>
                  <a:rPr lang="en-GB" dirty="0"/>
                  <a:t>, making step </a:t>
                </a:r>
                <a14:m>
                  <m:oMath xmlns:m="http://schemas.openxmlformats.org/officeDocument/2006/math">
                    <m:r>
                      <a:rPr lang="en-GB" i="1" dirty="0" smtClean="0">
                        <a:latin typeface="Cambria Math" panose="02040503050406030204" pitchFamily="18" charset="0"/>
                      </a:rPr>
                      <m:t>0</m:t>
                    </m:r>
                  </m:oMath>
                </a14:m>
                <a:r>
                  <a:rPr lang="en-GB" dirty="0"/>
                  <a:t> and </a:t>
                </a:r>
                <a14:m>
                  <m:oMath xmlns:m="http://schemas.openxmlformats.org/officeDocument/2006/math">
                    <m:r>
                      <a:rPr lang="de-DE" b="0" i="1" dirty="0" smtClean="0">
                        <a:latin typeface="Cambria Math" panose="02040503050406030204" pitchFamily="18" charset="0"/>
                      </a:rPr>
                      <m:t>1</m:t>
                    </m:r>
                  </m:oMath>
                </a14:m>
                <a:r>
                  <a:rPr lang="en-GB" dirty="0"/>
                  <a:t> independent</a:t>
                </a:r>
              </a:p>
            </p:txBody>
          </p:sp>
        </mc:Choice>
        <mc:Fallback>
          <p:sp>
            <p:nvSpPr>
              <p:cNvPr id="5" name="TextBox 4">
                <a:extLst>
                  <a:ext uri="{FF2B5EF4-FFF2-40B4-BE49-F238E27FC236}">
                    <a16:creationId xmlns:a16="http://schemas.microsoft.com/office/drawing/2014/main" id="{EB6C2A71-4616-344B-8F12-7545ED752B2B}"/>
                  </a:ext>
                </a:extLst>
              </p:cNvPr>
              <p:cNvSpPr txBox="1">
                <a:spLocks noRot="1" noChangeAspect="1" noMove="1" noResize="1" noEditPoints="1" noAdjustHandles="1" noChangeArrowheads="1" noChangeShapeType="1" noTextEdit="1"/>
              </p:cNvSpPr>
              <p:nvPr/>
            </p:nvSpPr>
            <p:spPr>
              <a:xfrm>
                <a:off x="3707732" y="5217786"/>
                <a:ext cx="4752000" cy="646331"/>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FFD534D-B288-B84E-BB8C-F5100F87C7E4}"/>
                  </a:ext>
                </a:extLst>
              </p:cNvPr>
              <p:cNvSpPr txBox="1"/>
              <p:nvPr/>
            </p:nvSpPr>
            <p:spPr>
              <a:xfrm>
                <a:off x="4225150" y="5929889"/>
                <a:ext cx="3717164" cy="66075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Next: Instantiate an FO jtree for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1</m:t>
                    </m:r>
                  </m:oMath>
                </a14:m>
                <a:r>
                  <a:rPr lang="en-GB" dirty="0"/>
                  <a:t> and add </a:t>
                </a:r>
                <a14:m>
                  <m:oMath xmlns:m="http://schemas.openxmlformats.org/officeDocument/2006/math">
                    <m:sSub>
                      <m:sSubPr>
                        <m:ctrlPr>
                          <a:rPr lang="de-DE" i="1" smtClean="0">
                            <a:solidFill>
                              <a:schemeClr val="accent4"/>
                            </a:solidFill>
                            <a:latin typeface="Cambria Math" panose="02040503050406030204" pitchFamily="18" charset="0"/>
                            <a:ea typeface="Cambria Math" panose="02040503050406030204" pitchFamily="18" charset="0"/>
                          </a:rPr>
                        </m:ctrlPr>
                      </m:sSubPr>
                      <m:e>
                        <m:r>
                          <a:rPr lang="en-GB" i="1">
                            <a:solidFill>
                              <a:schemeClr val="accent4"/>
                            </a:solidFill>
                            <a:latin typeface="Cambria Math" panose="02040503050406030204" pitchFamily="18" charset="0"/>
                            <a:ea typeface="Cambria Math" panose="02040503050406030204" pitchFamily="18" charset="0"/>
                          </a:rPr>
                          <m:t>𝛼</m:t>
                        </m:r>
                      </m:e>
                      <m:sub>
                        <m:r>
                          <a:rPr lang="de-DE" i="1">
                            <a:solidFill>
                              <a:schemeClr val="accent4"/>
                            </a:solidFill>
                            <a:latin typeface="Cambria Math" panose="02040503050406030204" pitchFamily="18" charset="0"/>
                            <a:ea typeface="Cambria Math" panose="02040503050406030204" pitchFamily="18" charset="0"/>
                          </a:rPr>
                          <m:t>0</m:t>
                        </m:r>
                      </m:sub>
                    </m:sSub>
                  </m:oMath>
                </a14:m>
                <a:r>
                  <a:rPr lang="en-GB" dirty="0"/>
                  <a:t> to the local model of </a:t>
                </a:r>
                <a14:m>
                  <m:oMath xmlns:m="http://schemas.openxmlformats.org/officeDocument/2006/math">
                    <m:sSubSup>
                      <m:sSubSupPr>
                        <m:ctrlPr>
                          <a:rPr lang="de-DE" i="1" smtClean="0">
                            <a:solidFill>
                              <a:schemeClr val="bg2"/>
                            </a:solidFill>
                            <a:latin typeface="Cambria Math" panose="02040503050406030204" pitchFamily="18" charset="0"/>
                          </a:rPr>
                        </m:ctrlPr>
                      </m:sSubSupPr>
                      <m:e>
                        <m:r>
                          <a:rPr lang="de-DE" i="1">
                            <a:solidFill>
                              <a:schemeClr val="bg2"/>
                            </a:solidFill>
                            <a:latin typeface="Cambria Math" panose="02040503050406030204" pitchFamily="18" charset="0"/>
                          </a:rPr>
                          <m:t>𝐶</m:t>
                        </m:r>
                      </m:e>
                      <m:sub>
                        <m:r>
                          <a:rPr lang="de-DE" i="1">
                            <a:solidFill>
                              <a:schemeClr val="bg2"/>
                            </a:solidFill>
                            <a:latin typeface="Cambria Math" panose="02040503050406030204" pitchFamily="18" charset="0"/>
                          </a:rPr>
                          <m:t>1</m:t>
                        </m:r>
                      </m:sub>
                      <m:sup>
                        <m:r>
                          <a:rPr lang="de-DE" i="1">
                            <a:solidFill>
                              <a:schemeClr val="bg2"/>
                            </a:solidFill>
                            <a:latin typeface="Cambria Math" panose="02040503050406030204" pitchFamily="18" charset="0"/>
                          </a:rPr>
                          <m:t>𝑖𝑛</m:t>
                        </m:r>
                      </m:sup>
                    </m:sSubSup>
                  </m:oMath>
                </a14:m>
                <a:endParaRPr lang="en-GB" dirty="0">
                  <a:solidFill>
                    <a:schemeClr val="bg1"/>
                  </a:solidFill>
                </a:endParaRPr>
              </a:p>
            </p:txBody>
          </p:sp>
        </mc:Choice>
        <mc:Fallback xmlns="">
          <p:sp>
            <p:nvSpPr>
              <p:cNvPr id="25" name="TextBox 24">
                <a:extLst>
                  <a:ext uri="{FF2B5EF4-FFF2-40B4-BE49-F238E27FC236}">
                    <a16:creationId xmlns:a16="http://schemas.microsoft.com/office/drawing/2014/main" id="{5FFD534D-B288-B84E-BB8C-F5100F87C7E4}"/>
                  </a:ext>
                </a:extLst>
              </p:cNvPr>
              <p:cNvSpPr txBox="1">
                <a:spLocks noRot="1" noChangeAspect="1" noMove="1" noResize="1" noEditPoints="1" noAdjustHandles="1" noChangeArrowheads="1" noChangeShapeType="1" noTextEdit="1"/>
              </p:cNvSpPr>
              <p:nvPr/>
            </p:nvSpPr>
            <p:spPr>
              <a:xfrm>
                <a:off x="4225150" y="5929889"/>
                <a:ext cx="3717164" cy="660758"/>
              </a:xfrm>
              <a:prstGeom prst="rect">
                <a:avLst/>
              </a:prstGeom>
              <a:blipFill>
                <a:blip r:embed="rId18"/>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23305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8" grpId="0"/>
      <p:bldP spid="5"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82553-7905-B547-BB82-835F8C035B2F}"/>
              </a:ext>
            </a:extLst>
          </p:cNvPr>
          <p:cNvSpPr>
            <a:spLocks noGrp="1"/>
          </p:cNvSpPr>
          <p:nvPr>
            <p:ph type="title"/>
          </p:nvPr>
        </p:nvSpPr>
        <p:spPr/>
        <p:txBody>
          <a:bodyPr/>
          <a:lstStyle/>
          <a:p>
            <a:r>
              <a:rPr lang="en-GB" dirty="0"/>
              <a:t>Moving Forward: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BD8B009-B036-9544-BD60-95DAC7EE6FEE}"/>
                  </a:ext>
                </a:extLst>
              </p:cNvPr>
              <p:cNvSpPr>
                <a:spLocks noGrp="1"/>
              </p:cNvSpPr>
              <p:nvPr>
                <p:ph sz="half" idx="1"/>
              </p:nvPr>
            </p:nvSpPr>
            <p:spPr/>
            <p:txBody>
              <a:bodyPr>
                <a:normAutofit/>
              </a:bodyPr>
              <a:lstStyle/>
              <a:p>
                <a14:m>
                  <m:oMath xmlns:m="http://schemas.openxmlformats.org/officeDocument/2006/math">
                    <m:r>
                      <a:rPr lang="en-GB" i="1" smtClean="0">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1</m:t>
                    </m:r>
                  </m:oMath>
                </a14:m>
                <a:endParaRPr lang="en-GB" dirty="0"/>
              </a:p>
              <a:p>
                <a:pPr lvl="1"/>
                <a:r>
                  <a:rPr lang="en-GB" dirty="0"/>
                  <a:t>Current FO jtree</a:t>
                </a:r>
              </a:p>
              <a:p>
                <a:pPr lvl="1"/>
                <a:r>
                  <a:rPr lang="en-GB" dirty="0"/>
                  <a:t>Intra-slice messages: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0</m:t>
                        </m:r>
                      </m:sub>
                      <m:sup>
                        <m:r>
                          <a:rPr lang="de-DE" i="1">
                            <a:latin typeface="Cambria Math" panose="02040503050406030204" pitchFamily="18" charset="0"/>
                          </a:rPr>
                          <m:t>𝑜𝑢𝑡</m:t>
                        </m:r>
                        <m:r>
                          <a:rPr lang="de-DE" b="0" i="1" smtClean="0">
                            <a:latin typeface="Cambria Math" panose="02040503050406030204" pitchFamily="18" charset="0"/>
                          </a:rPr>
                          <m:t>,</m:t>
                        </m:r>
                        <m:r>
                          <a:rPr lang="de-DE" b="0" i="1" smtClean="0">
                            <a:latin typeface="Cambria Math" panose="02040503050406030204" pitchFamily="18" charset="0"/>
                          </a:rPr>
                          <m:t>𝑖𝑛</m:t>
                        </m:r>
                      </m:sup>
                    </m:sSubSup>
                  </m:oMath>
                </a14:m>
                <a:r>
                  <a:rPr lang="de-DE" dirty="0"/>
                  <a:t>,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1</m:t>
                        </m:r>
                      </m:sub>
                      <m:sup>
                        <m:r>
                          <a:rPr lang="de-DE" i="1">
                            <a:latin typeface="Cambria Math" panose="02040503050406030204" pitchFamily="18" charset="0"/>
                          </a:rPr>
                          <m:t>𝑖𝑛</m:t>
                        </m:r>
                        <m:r>
                          <a:rPr lang="de-DE" i="1">
                            <a:latin typeface="Cambria Math" panose="02040503050406030204" pitchFamily="18" charset="0"/>
                          </a:rPr>
                          <m:t>,</m:t>
                        </m:r>
                        <m:r>
                          <a:rPr lang="de-DE" i="1">
                            <a:latin typeface="Cambria Math" panose="02040503050406030204" pitchFamily="18" charset="0"/>
                          </a:rPr>
                          <m:t>𝑜𝑢𝑡</m:t>
                        </m:r>
                      </m:sup>
                    </m:sSubSup>
                  </m:oMath>
                </a14:m>
                <a:r>
                  <a:rPr lang="de-DE" dirty="0"/>
                  <a:t>,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0</m:t>
                        </m:r>
                      </m:sub>
                      <m:sup>
                        <m:r>
                          <a:rPr lang="de-DE" i="1">
                            <a:latin typeface="Cambria Math" panose="02040503050406030204" pitchFamily="18" charset="0"/>
                          </a:rPr>
                          <m:t>1,</m:t>
                        </m:r>
                        <m:r>
                          <a:rPr lang="de-DE" i="1">
                            <a:latin typeface="Cambria Math" panose="02040503050406030204" pitchFamily="18" charset="0"/>
                          </a:rPr>
                          <m:t>𝑜𝑢𝑡</m:t>
                        </m:r>
                      </m:sup>
                    </m:sSubSup>
                  </m:oMath>
                </a14:m>
                <a:r>
                  <a:rPr lang="de-DE" dirty="0"/>
                  <a:t>, </a:t>
                </a:r>
                <a14:m>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0</m:t>
                        </m:r>
                      </m:sub>
                      <m:sup>
                        <m:r>
                          <a:rPr lang="de-DE" i="1">
                            <a:latin typeface="Cambria Math" panose="02040503050406030204" pitchFamily="18" charset="0"/>
                          </a:rPr>
                          <m:t>𝑜𝑢𝑡</m:t>
                        </m:r>
                        <m:r>
                          <a:rPr lang="de-DE" i="1">
                            <a:latin typeface="Cambria Math" panose="02040503050406030204" pitchFamily="18" charset="0"/>
                          </a:rPr>
                          <m:t>,1</m:t>
                        </m:r>
                      </m:sup>
                    </m:sSubSup>
                  </m:oMath>
                </a14:m>
                <a:endParaRPr lang="en-GB" dirty="0"/>
              </a:p>
              <a:p>
                <a:pPr lvl="1"/>
                <a:r>
                  <a:rPr lang="en-GB" dirty="0"/>
                  <a:t>Answer queries for </a:t>
                </a:r>
                <a14:m>
                  <m:oMath xmlns:m="http://schemas.openxmlformats.org/officeDocument/2006/math">
                    <m:r>
                      <a:rPr lang="en-GB" i="1" dirty="0" smtClean="0">
                        <a:latin typeface="Cambria Math" panose="02040503050406030204" pitchFamily="18" charset="0"/>
                      </a:rPr>
                      <m:t>𝑃</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𝑅</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1" i="1" dirty="0" smtClean="0">
                                <a:latin typeface="Cambria Math" panose="02040503050406030204" pitchFamily="18" charset="0"/>
                              </a:rPr>
                              <m:t>𝑬</m:t>
                            </m:r>
                          </m:e>
                          <m:sub>
                            <m:r>
                              <a:rPr lang="de-DE" b="0" i="1" dirty="0" smtClean="0">
                                <a:latin typeface="Cambria Math" panose="02040503050406030204" pitchFamily="18" charset="0"/>
                              </a:rPr>
                              <m:t>0:1</m:t>
                            </m:r>
                          </m:sub>
                        </m:sSub>
                      </m:e>
                    </m:d>
                  </m:oMath>
                </a14:m>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endParaRPr lang="en-GB" dirty="0"/>
              </a:p>
            </p:txBody>
          </p:sp>
        </mc:Choice>
        <mc:Fallback xmlns="">
          <p:sp>
            <p:nvSpPr>
              <p:cNvPr id="3" name="Content Placeholder 2">
                <a:extLst>
                  <a:ext uri="{FF2B5EF4-FFF2-40B4-BE49-F238E27FC236}">
                    <a16:creationId xmlns:a16="http://schemas.microsoft.com/office/drawing/2014/main" id="{FBD8B009-B036-9544-BD60-95DAC7EE6FEE}"/>
                  </a:ext>
                </a:extLst>
              </p:cNvPr>
              <p:cNvSpPr>
                <a:spLocks noGrp="1" noRot="1" noChangeAspect="1" noMove="1" noResize="1" noEditPoints="1" noAdjustHandles="1" noChangeArrowheads="1" noChangeShapeType="1" noTextEdit="1"/>
              </p:cNvSpPr>
              <p:nvPr>
                <p:ph sz="half" idx="1"/>
              </p:nvPr>
            </p:nvSpPr>
            <p:spPr>
              <a:blipFill>
                <a:blip r:embed="rId2"/>
                <a:stretch>
                  <a:fillRect l="-2932" t="-1259"/>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07" name="Content Placeholder 106">
                <a:extLst>
                  <a:ext uri="{FF2B5EF4-FFF2-40B4-BE49-F238E27FC236}">
                    <a16:creationId xmlns:a16="http://schemas.microsoft.com/office/drawing/2014/main" id="{30A0C895-261A-8642-9AAE-CDB982114DBD}"/>
                  </a:ext>
                </a:extLst>
              </p:cNvPr>
              <p:cNvSpPr>
                <a:spLocks noGrp="1"/>
              </p:cNvSpPr>
              <p:nvPr>
                <p:ph sz="half" idx="2"/>
              </p:nvPr>
            </p:nvSpPr>
            <p:spPr>
              <a:xfrm>
                <a:off x="4629149" y="1146048"/>
                <a:ext cx="3973417" cy="5030915"/>
              </a:xfrm>
            </p:spPr>
            <p:txBody>
              <a:bodyPr>
                <a:normAutofit/>
              </a:bodyPr>
              <a:lstStyle/>
              <a:p>
                <a:r>
                  <a:rPr lang="en-GB" dirty="0"/>
                  <a:t>Inter-slice message: </a:t>
                </a:r>
                <a14:m>
                  <m:oMath xmlns:m="http://schemas.openxmlformats.org/officeDocument/2006/math">
                    <m:sSub>
                      <m:sSubPr>
                        <m:ctrlPr>
                          <a:rPr lang="de-DE" i="1" smtClean="0">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𝛼</m:t>
                        </m:r>
                      </m:e>
                      <m:sub>
                        <m:r>
                          <a:rPr lang="de-DE" b="0" i="1" smtClean="0">
                            <a:solidFill>
                              <a:schemeClr val="accent1"/>
                            </a:solidFill>
                            <a:latin typeface="Cambria Math" panose="02040503050406030204" pitchFamily="18" charset="0"/>
                            <a:ea typeface="Cambria Math" panose="02040503050406030204" pitchFamily="18" charset="0"/>
                          </a:rPr>
                          <m:t>1</m:t>
                        </m:r>
                      </m:sub>
                    </m:sSub>
                  </m:oMath>
                </a14:m>
                <a:endParaRPr lang="en-GB" dirty="0"/>
              </a:p>
              <a:p>
                <a:pPr lvl="1"/>
                <a:r>
                  <a:rPr lang="en-GB" dirty="0"/>
                  <a:t>Eliminate non-separator PRV </a:t>
                </a:r>
                <a14:m>
                  <m:oMath xmlns:m="http://schemas.openxmlformats.org/officeDocument/2006/math">
                    <m:r>
                      <a:rPr lang="en-GB" i="1" dirty="0">
                        <a:latin typeface="Cambria Math" panose="02040503050406030204" pitchFamily="18" charset="0"/>
                      </a:rPr>
                      <m:t>𝑇𝑟𝑎𝑣𝑒𝑙</m:t>
                    </m:r>
                    <m:sSub>
                      <m:sSubPr>
                        <m:ctrlPr>
                          <a:rPr lang="de-DE" i="1" dirty="0">
                            <a:latin typeface="Cambria Math" panose="02040503050406030204" pitchFamily="18" charset="0"/>
                          </a:rPr>
                        </m:ctrlPr>
                      </m:sSubPr>
                      <m:e>
                        <m:d>
                          <m:dPr>
                            <m:ctrlPr>
                              <a:rPr lang="de-DE" i="1" dirty="0">
                                <a:latin typeface="Cambria Math" panose="02040503050406030204" pitchFamily="18" charset="0"/>
                              </a:rPr>
                            </m:ctrlPr>
                          </m:dPr>
                          <m:e>
                            <m:r>
                              <a:rPr lang="de-DE" i="1" dirty="0">
                                <a:latin typeface="Cambria Math" panose="02040503050406030204" pitchFamily="18" charset="0"/>
                              </a:rPr>
                              <m:t>𝑋</m:t>
                            </m:r>
                          </m:e>
                        </m:d>
                      </m:e>
                      <m:sub>
                        <m:r>
                          <a:rPr lang="de-DE" b="0" i="1" dirty="0" smtClean="0">
                            <a:latin typeface="Cambria Math" panose="02040503050406030204" pitchFamily="18" charset="0"/>
                          </a:rPr>
                          <m:t>1</m:t>
                        </m:r>
                      </m:sub>
                    </m:sSub>
                  </m:oMath>
                </a14:m>
                <a:r>
                  <a:rPr lang="en-GB" dirty="0"/>
                  <a:t> from local model </a:t>
                </a:r>
                <a14:m>
                  <m:oMath xmlns:m="http://schemas.openxmlformats.org/officeDocument/2006/math">
                    <m:sSubSup>
                      <m:sSubSupPr>
                        <m:ctrlPr>
                          <a:rPr lang="de-DE" i="1" dirty="0">
                            <a:latin typeface="Cambria Math" panose="02040503050406030204" pitchFamily="18" charset="0"/>
                          </a:rPr>
                        </m:ctrlPr>
                      </m:sSubSupPr>
                      <m:e>
                        <m:r>
                          <a:rPr lang="en-GB" i="1" dirty="0">
                            <a:latin typeface="Cambria Math" panose="02040503050406030204" pitchFamily="18" charset="0"/>
                          </a:rPr>
                          <m:t>𝐺</m:t>
                        </m:r>
                      </m:e>
                      <m:sub>
                        <m:r>
                          <a:rPr lang="de-DE" b="0" i="1" dirty="0" smtClean="0">
                            <a:latin typeface="Cambria Math" panose="02040503050406030204" pitchFamily="18" charset="0"/>
                          </a:rPr>
                          <m:t>1</m:t>
                        </m:r>
                      </m:sub>
                      <m:sup>
                        <m:r>
                          <a:rPr lang="de-DE" i="1" dirty="0">
                            <a:latin typeface="Cambria Math" panose="02040503050406030204" pitchFamily="18" charset="0"/>
                          </a:rPr>
                          <m:t>𝑜𝑢𝑡</m:t>
                        </m:r>
                      </m:sup>
                    </m:sSubSup>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sSubSup>
                          <m:sSubSupPr>
                            <m:ctrlPr>
                              <a:rPr lang="de-DE" b="0" i="1" dirty="0" smtClean="0">
                                <a:latin typeface="Cambria Math" panose="02040503050406030204" pitchFamily="18" charset="0"/>
                              </a:rPr>
                            </m:ctrlPr>
                          </m:sSubSupPr>
                          <m:e>
                            <m:r>
                              <a:rPr lang="de-DE" b="0" i="1" dirty="0" smtClean="0">
                                <a:latin typeface="Cambria Math" panose="02040503050406030204" pitchFamily="18" charset="0"/>
                              </a:rPr>
                              <m:t>𝑔</m:t>
                            </m:r>
                          </m:e>
                          <m:sub>
                            <m:r>
                              <a:rPr lang="de-DE" b="0" i="1" dirty="0" smtClean="0">
                                <a:latin typeface="Cambria Math" panose="02040503050406030204" pitchFamily="18" charset="0"/>
                              </a:rPr>
                              <m:t>1</m:t>
                            </m:r>
                          </m:sub>
                          <m:sup>
                            <m:r>
                              <a:rPr lang="de-DE" b="0" i="1" dirty="0" smtClean="0">
                                <a:latin typeface="Cambria Math" panose="02040503050406030204" pitchFamily="18" charset="0"/>
                              </a:rPr>
                              <m:t>2</m:t>
                            </m:r>
                          </m:sup>
                        </m:sSubSup>
                      </m:e>
                    </m:d>
                  </m:oMath>
                </a14:m>
                <a:r>
                  <a:rPr lang="en-GB" dirty="0"/>
                  <a:t> and </a:t>
                </a:r>
                <a14:m>
                  <m:oMath xmlns:m="http://schemas.openxmlformats.org/officeDocument/2006/math">
                    <m:sSubSup>
                      <m:sSubSupPr>
                        <m:ctrlPr>
                          <a:rPr lang="de-DE" b="0" i="1" dirty="0" smtClean="0">
                            <a:latin typeface="Cambria Math" panose="02040503050406030204" pitchFamily="18" charset="0"/>
                          </a:rPr>
                        </m:ctrlPr>
                      </m:sSubSupPr>
                      <m:e>
                        <m:r>
                          <a:rPr lang="en-GB" i="1" dirty="0">
                            <a:latin typeface="Cambria Math" panose="02040503050406030204" pitchFamily="18" charset="0"/>
                          </a:rPr>
                          <m:t>𝑚</m:t>
                        </m:r>
                      </m:e>
                      <m:sub>
                        <m:r>
                          <a:rPr lang="de-DE" b="0" i="1" dirty="0" smtClean="0">
                            <a:latin typeface="Cambria Math" panose="02040503050406030204" pitchFamily="18" charset="0"/>
                          </a:rPr>
                          <m:t>1</m:t>
                        </m:r>
                      </m:sub>
                      <m:sup>
                        <m:r>
                          <a:rPr lang="de-DE" b="0" i="1" dirty="0" smtClean="0">
                            <a:latin typeface="Cambria Math" panose="02040503050406030204" pitchFamily="18" charset="0"/>
                          </a:rPr>
                          <m:t>1</m:t>
                        </m:r>
                        <m:r>
                          <a:rPr lang="de-DE" i="1" dirty="0">
                            <a:latin typeface="Cambria Math" panose="02040503050406030204" pitchFamily="18" charset="0"/>
                          </a:rPr>
                          <m:t>,</m:t>
                        </m:r>
                        <m:r>
                          <a:rPr lang="de-DE" i="1" dirty="0">
                            <a:latin typeface="Cambria Math" panose="02040503050406030204" pitchFamily="18" charset="0"/>
                          </a:rPr>
                          <m:t>𝑜𝑢𝑡</m:t>
                        </m:r>
                      </m:sup>
                    </m:sSubSup>
                    <m:r>
                      <a:rPr lang="de-DE" i="1">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1</m:t>
                        </m:r>
                      </m:sub>
                      <m:sup>
                        <m:r>
                          <a:rPr lang="de-DE" i="1">
                            <a:latin typeface="Cambria Math" panose="02040503050406030204" pitchFamily="18" charset="0"/>
                          </a:rPr>
                          <m:t>𝑖𝑛</m:t>
                        </m:r>
                        <m:r>
                          <a:rPr lang="de-DE" i="1">
                            <a:latin typeface="Cambria Math" panose="02040503050406030204" pitchFamily="18" charset="0"/>
                          </a:rPr>
                          <m:t>,</m:t>
                        </m:r>
                        <m:r>
                          <a:rPr lang="de-DE" i="1">
                            <a:latin typeface="Cambria Math" panose="02040503050406030204" pitchFamily="18" charset="0"/>
                          </a:rPr>
                          <m:t>𝑜𝑢𝑡</m:t>
                        </m:r>
                      </m:sup>
                    </m:sSubSup>
                  </m:oMath>
                </a14:m>
                <a:endParaRPr lang="en-GB" dirty="0"/>
              </a:p>
              <a:p>
                <a:pPr lvl="1"/>
                <a:r>
                  <a:rPr lang="en-GB" dirty="0"/>
                  <a:t>Send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de-DE" b="0" i="1" smtClean="0">
                            <a:latin typeface="Cambria Math" panose="02040503050406030204" pitchFamily="18" charset="0"/>
                            <a:ea typeface="Cambria Math" panose="02040503050406030204" pitchFamily="18" charset="0"/>
                          </a:rPr>
                          <m:t>1</m:t>
                        </m:r>
                      </m:sub>
                    </m:sSub>
                  </m:oMath>
                </a14:m>
                <a:r>
                  <a:rPr lang="en-GB" dirty="0"/>
                  <a:t> to</a:t>
                </a:r>
                <a:r>
                  <a:rPr lang="en-GB" dirty="0">
                    <a:solidFill>
                      <a:schemeClr val="tx1"/>
                    </a:solidFill>
                  </a:rPr>
                  <a:t> </a:t>
                </a:r>
                <a14:m>
                  <m:oMath xmlns:m="http://schemas.openxmlformats.org/officeDocument/2006/math">
                    <m:sSubSup>
                      <m:sSubSupPr>
                        <m:ctrlPr>
                          <a:rPr lang="de-DE" i="1">
                            <a:solidFill>
                              <a:schemeClr val="tx1"/>
                            </a:solidFill>
                            <a:latin typeface="Cambria Math" panose="02040503050406030204" pitchFamily="18" charset="0"/>
                          </a:rPr>
                        </m:ctrlPr>
                      </m:sSubSupPr>
                      <m:e>
                        <m:r>
                          <a:rPr lang="de-DE" i="1">
                            <a:solidFill>
                              <a:schemeClr val="tx1"/>
                            </a:solidFill>
                            <a:latin typeface="Cambria Math" panose="02040503050406030204" pitchFamily="18" charset="0"/>
                          </a:rPr>
                          <m:t>𝐶</m:t>
                        </m:r>
                      </m:e>
                      <m:sub>
                        <m:r>
                          <a:rPr lang="de-DE" b="0" i="1" smtClean="0">
                            <a:solidFill>
                              <a:schemeClr val="tx1"/>
                            </a:solidFill>
                            <a:latin typeface="Cambria Math" panose="02040503050406030204" pitchFamily="18" charset="0"/>
                          </a:rPr>
                          <m:t>2</m:t>
                        </m:r>
                      </m:sub>
                      <m:sup>
                        <m:r>
                          <a:rPr lang="de-DE" i="1">
                            <a:solidFill>
                              <a:schemeClr val="tx1"/>
                            </a:solidFill>
                            <a:latin typeface="Cambria Math" panose="02040503050406030204" pitchFamily="18" charset="0"/>
                          </a:rPr>
                          <m:t>𝑖𝑛</m:t>
                        </m:r>
                      </m:sup>
                    </m:sSubSup>
                  </m:oMath>
                </a14:m>
                <a:endParaRPr lang="en-GB" dirty="0"/>
              </a:p>
              <a:p>
                <a:endParaRPr lang="en-GB" dirty="0"/>
              </a:p>
            </p:txBody>
          </p:sp>
        </mc:Choice>
        <mc:Fallback>
          <p:sp>
            <p:nvSpPr>
              <p:cNvPr id="107" name="Content Placeholder 106">
                <a:extLst>
                  <a:ext uri="{FF2B5EF4-FFF2-40B4-BE49-F238E27FC236}">
                    <a16:creationId xmlns:a16="http://schemas.microsoft.com/office/drawing/2014/main" id="{30A0C895-261A-8642-9AAE-CDB982114DBD}"/>
                  </a:ext>
                </a:extLst>
              </p:cNvPr>
              <p:cNvSpPr>
                <a:spLocks noGrp="1" noRot="1" noChangeAspect="1" noMove="1" noResize="1" noEditPoints="1" noAdjustHandles="1" noChangeArrowheads="1" noChangeShapeType="1" noTextEdit="1"/>
              </p:cNvSpPr>
              <p:nvPr>
                <p:ph sz="half" idx="2"/>
              </p:nvPr>
            </p:nvSpPr>
            <p:spPr>
              <a:xfrm>
                <a:off x="4629149" y="1146048"/>
                <a:ext cx="3973417" cy="5030915"/>
              </a:xfrm>
              <a:blipFill>
                <a:blip r:embed="rId3"/>
                <a:stretch>
                  <a:fillRect l="-2229" t="-1763" r="-95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046B8CF-9B37-C040-8EDF-11226B5990EA}"/>
              </a:ext>
            </a:extLst>
          </p:cNvPr>
          <p:cNvSpPr>
            <a:spLocks noGrp="1"/>
          </p:cNvSpPr>
          <p:nvPr>
            <p:ph type="sldNum" sz="quarter" idx="12"/>
          </p:nvPr>
        </p:nvSpPr>
        <p:spPr/>
        <p:txBody>
          <a:bodyPr/>
          <a:lstStyle/>
          <a:p>
            <a:fld id="{67C9959E-8E6B-B04C-9955-EA096F41CA7A}" type="slidenum">
              <a:rPr lang="en-GB" smtClean="0"/>
              <a:t>44</a:t>
            </a:fld>
            <a:endParaRPr lang="en-GB"/>
          </a:p>
        </p:txBody>
      </p:sp>
      <p:cxnSp>
        <p:nvCxnSpPr>
          <p:cNvPr id="68" name="Straight Connector 67">
            <a:extLst>
              <a:ext uri="{FF2B5EF4-FFF2-40B4-BE49-F238E27FC236}">
                <a16:creationId xmlns:a16="http://schemas.microsoft.com/office/drawing/2014/main" id="{FA31ECF6-9A24-324D-89A0-BF13D285B69A}"/>
              </a:ext>
            </a:extLst>
          </p:cNvPr>
          <p:cNvCxnSpPr>
            <a:cxnSpLocks/>
            <a:stCxn id="27" idx="3"/>
            <a:endCxn id="75" idx="1"/>
          </p:cNvCxnSpPr>
          <p:nvPr/>
        </p:nvCxnSpPr>
        <p:spPr>
          <a:xfrm>
            <a:off x="5002367" y="4321145"/>
            <a:ext cx="94748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BDE3E9C2-B90E-1F4E-9CAB-F4C3D1DCCA69}"/>
              </a:ext>
            </a:extLst>
          </p:cNvPr>
          <p:cNvGrpSpPr/>
          <p:nvPr/>
        </p:nvGrpSpPr>
        <p:grpSpPr>
          <a:xfrm>
            <a:off x="5949848" y="3963600"/>
            <a:ext cx="1646644" cy="1037306"/>
            <a:chOff x="5940364" y="3711531"/>
            <a:chExt cx="1646644" cy="1037306"/>
          </a:xfrm>
        </p:grpSpPr>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AB52B6CC-B0D4-6241-9889-60C563A96EB1}"/>
                    </a:ext>
                  </a:extLst>
                </p:cNvPr>
                <p:cNvSpPr txBox="1"/>
                <p:nvPr/>
              </p:nvSpPr>
              <p:spPr>
                <a:xfrm>
                  <a:off x="5940364" y="3711531"/>
                  <a:ext cx="1646644"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1</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1</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𝐸𝑝𝑖𝑑</m:t>
                            </m:r>
                          </m:e>
                          <m:sub>
                            <m:r>
                              <a:rPr lang="de-DE" b="0" i="1" dirty="0" smtClean="0">
                                <a:solidFill>
                                  <a:schemeClr val="tx1"/>
                                </a:solidFill>
                                <a:latin typeface="Cambria Math" panose="02040503050406030204" pitchFamily="18" charset="0"/>
                              </a:rPr>
                              <m:t>2</m:t>
                            </m:r>
                          </m:sub>
                        </m:sSub>
                      </m:oMath>
                    </m:oMathPara>
                  </a14:m>
                  <a:endParaRPr lang="en-GB" dirty="0">
                    <a:solidFill>
                      <a:schemeClr val="tx1"/>
                    </a:solidFill>
                  </a:endParaRPr>
                </a:p>
              </p:txBody>
            </p:sp>
          </mc:Choice>
          <mc:Fallback xmlns="">
            <p:sp>
              <p:nvSpPr>
                <p:cNvPr id="75" name="TextBox 74">
                  <a:extLst>
                    <a:ext uri="{FF2B5EF4-FFF2-40B4-BE49-F238E27FC236}">
                      <a16:creationId xmlns:a16="http://schemas.microsoft.com/office/drawing/2014/main" id="{AB52B6CC-B0D4-6241-9889-60C563A96EB1}"/>
                    </a:ext>
                  </a:extLst>
                </p:cNvPr>
                <p:cNvSpPr txBox="1">
                  <a:spLocks noRot="1" noChangeAspect="1" noMove="1" noResize="1" noEditPoints="1" noAdjustHandles="1" noChangeArrowheads="1" noChangeShapeType="1" noTextEdit="1"/>
                </p:cNvSpPr>
                <p:nvPr/>
              </p:nvSpPr>
              <p:spPr>
                <a:xfrm>
                  <a:off x="5940364" y="3711531"/>
                  <a:ext cx="1646644" cy="715089"/>
                </a:xfrm>
                <a:prstGeom prst="roundRect">
                  <a:avLst/>
                </a:prstGeom>
                <a:blipFill>
                  <a:blip r:embed="rId4"/>
                  <a:stretch>
                    <a:fillRect l="-1527" b="-175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1F45FAAC-3306-5C4E-ADE0-FDC65221DB15}"/>
                    </a:ext>
                  </a:extLst>
                </p:cNvPr>
                <p:cNvSpPr txBox="1"/>
                <p:nvPr/>
              </p:nvSpPr>
              <p:spPr>
                <a:xfrm>
                  <a:off x="6258436" y="4471838"/>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78" name="TextBox 77">
                  <a:extLst>
                    <a:ext uri="{FF2B5EF4-FFF2-40B4-BE49-F238E27FC236}">
                      <a16:creationId xmlns:a16="http://schemas.microsoft.com/office/drawing/2014/main" id="{1F45FAAC-3306-5C4E-ADE0-FDC65221DB15}"/>
                    </a:ext>
                  </a:extLst>
                </p:cNvPr>
                <p:cNvSpPr txBox="1">
                  <a:spLocks noRot="1" noChangeAspect="1" noMove="1" noResize="1" noEditPoints="1" noAdjustHandles="1" noChangeArrowheads="1" noChangeShapeType="1" noTextEdit="1"/>
                </p:cNvSpPr>
                <p:nvPr/>
              </p:nvSpPr>
              <p:spPr>
                <a:xfrm>
                  <a:off x="6258436" y="4471838"/>
                  <a:ext cx="321435" cy="276999"/>
                </a:xfrm>
                <a:prstGeom prst="rect">
                  <a:avLst/>
                </a:prstGeom>
                <a:blipFill>
                  <a:blip r:embed="rId5"/>
                  <a:stretch>
                    <a:fillRect l="-15385" t="-4545" r="-3846" b="-227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F3F6D992-1A41-D54D-9E03-B9ACCF02C2D7}"/>
                    </a:ext>
                  </a:extLst>
                </p:cNvPr>
                <p:cNvSpPr txBox="1"/>
                <p:nvPr/>
              </p:nvSpPr>
              <p:spPr>
                <a:xfrm rot="5400000">
                  <a:off x="7249188" y="4101707"/>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2</m:t>
                            </m:r>
                          </m:sub>
                          <m:sup>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82" name="TextBox 81">
                  <a:extLst>
                    <a:ext uri="{FF2B5EF4-FFF2-40B4-BE49-F238E27FC236}">
                      <a16:creationId xmlns:a16="http://schemas.microsoft.com/office/drawing/2014/main" id="{F3F6D992-1A41-D54D-9E03-B9ACCF02C2D7}"/>
                    </a:ext>
                  </a:extLst>
                </p:cNvPr>
                <p:cNvSpPr txBox="1">
                  <a:spLocks noRot="1" noChangeAspect="1" noMove="1" noResize="1" noEditPoints="1" noAdjustHandles="1" noChangeArrowheads="1" noChangeShapeType="1" noTextEdit="1"/>
                </p:cNvSpPr>
                <p:nvPr/>
              </p:nvSpPr>
              <p:spPr>
                <a:xfrm rot="5400000">
                  <a:off x="7249188" y="4101707"/>
                  <a:ext cx="270879" cy="387207"/>
                </a:xfrm>
                <a:prstGeom prst="round1Rect">
                  <a:avLst>
                    <a:gd name="adj" fmla="val 40865"/>
                  </a:avLst>
                </a:prstGeom>
                <a:blipFill>
                  <a:blip r:embed="rId6"/>
                  <a:stretch>
                    <a:fillRect b="-8696"/>
                  </a:stretch>
                </a:blipFill>
                <a:ln>
                  <a:no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803567F4-E64D-8A42-8384-401CC22E2B21}"/>
                  </a:ext>
                </a:extLst>
              </p:cNvPr>
              <p:cNvSpPr txBox="1"/>
              <p:nvPr/>
            </p:nvSpPr>
            <p:spPr>
              <a:xfrm>
                <a:off x="4139638" y="5937473"/>
                <a:ext cx="864724" cy="4056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𝑚</m:t>
                          </m:r>
                        </m:e>
                        <m:sub>
                          <m:r>
                            <a:rPr lang="de-DE" b="0" i="1" smtClean="0">
                              <a:latin typeface="Cambria Math" panose="02040503050406030204" pitchFamily="18" charset="0"/>
                            </a:rPr>
                            <m:t>1</m:t>
                          </m:r>
                        </m:sub>
                        <m:sup>
                          <m:r>
                            <a:rPr lang="de-DE" b="0" i="1" smtClean="0">
                              <a:latin typeface="Cambria Math" panose="02040503050406030204" pitchFamily="18" charset="0"/>
                            </a:rPr>
                            <m:t>𝑜𝑢𝑡</m:t>
                          </m:r>
                          <m:r>
                            <a:rPr lang="de-DE" b="0" i="1" smtClean="0">
                              <a:latin typeface="Cambria Math" panose="02040503050406030204" pitchFamily="18" charset="0"/>
                            </a:rPr>
                            <m:t>,1</m:t>
                          </m:r>
                        </m:sup>
                      </m:sSubSup>
                    </m:oMath>
                  </m:oMathPara>
                </a14:m>
                <a:endParaRPr lang="en-GB" dirty="0"/>
              </a:p>
            </p:txBody>
          </p:sp>
        </mc:Choice>
        <mc:Fallback xmlns="">
          <p:sp>
            <p:nvSpPr>
              <p:cNvPr id="99" name="TextBox 98">
                <a:extLst>
                  <a:ext uri="{FF2B5EF4-FFF2-40B4-BE49-F238E27FC236}">
                    <a16:creationId xmlns:a16="http://schemas.microsoft.com/office/drawing/2014/main" id="{803567F4-E64D-8A42-8384-401CC22E2B21}"/>
                  </a:ext>
                </a:extLst>
              </p:cNvPr>
              <p:cNvSpPr txBox="1">
                <a:spLocks noRot="1" noChangeAspect="1" noMove="1" noResize="1" noEditPoints="1" noAdjustHandles="1" noChangeArrowheads="1" noChangeShapeType="1" noTextEdit="1"/>
              </p:cNvSpPr>
              <p:nvPr/>
            </p:nvSpPr>
            <p:spPr>
              <a:xfrm>
                <a:off x="4139638" y="5937473"/>
                <a:ext cx="864724" cy="405624"/>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0EEEFEFB-1EBA-9743-9BC7-284BB11D17A2}"/>
                  </a:ext>
                </a:extLst>
              </p:cNvPr>
              <p:cNvSpPr txBox="1"/>
              <p:nvPr/>
            </p:nvSpPr>
            <p:spPr>
              <a:xfrm>
                <a:off x="4139638" y="4680398"/>
                <a:ext cx="1646926" cy="4139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𝑚</m:t>
                          </m:r>
                        </m:e>
                        <m:sub>
                          <m:r>
                            <a:rPr lang="de-DE" b="0" i="1" smtClean="0">
                              <a:latin typeface="Cambria Math" panose="02040503050406030204" pitchFamily="18" charset="0"/>
                            </a:rPr>
                            <m:t>1</m:t>
                          </m:r>
                        </m:sub>
                        <m:sup>
                          <m:r>
                            <a:rPr lang="de-DE" b="0" i="1" smtClean="0">
                              <a:latin typeface="Cambria Math" panose="02040503050406030204" pitchFamily="18" charset="0"/>
                            </a:rPr>
                            <m:t>1,</m:t>
                          </m:r>
                          <m:r>
                            <a:rPr lang="de-DE" b="0" i="1" smtClean="0">
                              <a:latin typeface="Cambria Math" panose="02040503050406030204" pitchFamily="18" charset="0"/>
                            </a:rPr>
                            <m:t>𝑜𝑢𝑡</m:t>
                          </m:r>
                        </m:sup>
                      </m:sSubSup>
                      <m:r>
                        <a:rPr lang="de-DE" b="0" i="1" smtClean="0">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1</m:t>
                          </m:r>
                        </m:sub>
                        <m:sup>
                          <m:r>
                            <a:rPr lang="de-DE" b="0" i="1" smtClean="0">
                              <a:latin typeface="Cambria Math" panose="02040503050406030204" pitchFamily="18" charset="0"/>
                            </a:rPr>
                            <m:t>𝑖𝑛</m:t>
                          </m:r>
                          <m:r>
                            <a:rPr lang="de-DE" i="1">
                              <a:latin typeface="Cambria Math" panose="02040503050406030204" pitchFamily="18" charset="0"/>
                            </a:rPr>
                            <m:t>,</m:t>
                          </m:r>
                          <m:r>
                            <a:rPr lang="de-DE" i="1">
                              <a:latin typeface="Cambria Math" panose="02040503050406030204" pitchFamily="18" charset="0"/>
                            </a:rPr>
                            <m:t>𝑜𝑢𝑡</m:t>
                          </m:r>
                        </m:sup>
                      </m:sSubSup>
                    </m:oMath>
                  </m:oMathPara>
                </a14:m>
                <a:endParaRPr lang="en-GB" dirty="0"/>
              </a:p>
            </p:txBody>
          </p:sp>
        </mc:Choice>
        <mc:Fallback xmlns="">
          <p:sp>
            <p:nvSpPr>
              <p:cNvPr id="101" name="TextBox 100">
                <a:extLst>
                  <a:ext uri="{FF2B5EF4-FFF2-40B4-BE49-F238E27FC236}">
                    <a16:creationId xmlns:a16="http://schemas.microsoft.com/office/drawing/2014/main" id="{0EEEFEFB-1EBA-9743-9BC7-284BB11D17A2}"/>
                  </a:ext>
                </a:extLst>
              </p:cNvPr>
              <p:cNvSpPr txBox="1">
                <a:spLocks noRot="1" noChangeAspect="1" noMove="1" noResize="1" noEditPoints="1" noAdjustHandles="1" noChangeArrowheads="1" noChangeShapeType="1" noTextEdit="1"/>
              </p:cNvSpPr>
              <p:nvPr/>
            </p:nvSpPr>
            <p:spPr>
              <a:xfrm>
                <a:off x="4139638" y="4680398"/>
                <a:ext cx="1646926" cy="413959"/>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5" name="Rectangle 104">
                <a:extLst>
                  <a:ext uri="{FF2B5EF4-FFF2-40B4-BE49-F238E27FC236}">
                    <a16:creationId xmlns:a16="http://schemas.microsoft.com/office/drawing/2014/main" id="{9E0435CE-4F2A-3148-BDAE-CB0A2FE611B1}"/>
                  </a:ext>
                </a:extLst>
              </p:cNvPr>
              <p:cNvSpPr/>
              <p:nvPr/>
            </p:nvSpPr>
            <p:spPr>
              <a:xfrm>
                <a:off x="5054173" y="3761339"/>
                <a:ext cx="913392" cy="52322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accent1"/>
                          </a:solidFill>
                          <a:latin typeface="Cambria Math" panose="02040503050406030204" pitchFamily="18" charset="0"/>
                        </a:rPr>
                        <m:t>𝐸𝑝𝑖</m:t>
                      </m:r>
                      <m:sSub>
                        <m:sSubPr>
                          <m:ctrlPr>
                            <a:rPr lang="de-DE" sz="1400" i="1" dirty="0">
                              <a:solidFill>
                                <a:schemeClr val="accent1"/>
                              </a:solidFill>
                              <a:latin typeface="Cambria Math" panose="02040503050406030204" pitchFamily="18" charset="0"/>
                            </a:rPr>
                          </m:ctrlPr>
                        </m:sSubPr>
                        <m:e>
                          <m:r>
                            <a:rPr lang="en-GB" sz="1400" i="1" dirty="0">
                              <a:solidFill>
                                <a:schemeClr val="accent1"/>
                              </a:solidFill>
                              <a:latin typeface="Cambria Math" panose="02040503050406030204" pitchFamily="18" charset="0"/>
                            </a:rPr>
                            <m:t>𝑑</m:t>
                          </m:r>
                        </m:e>
                        <m:sub>
                          <m:r>
                            <a:rPr lang="de-DE" sz="1400" b="0" i="1" dirty="0" smtClean="0">
                              <a:solidFill>
                                <a:schemeClr val="accent1"/>
                              </a:solidFill>
                              <a:latin typeface="Cambria Math" panose="02040503050406030204" pitchFamily="18" charset="0"/>
                            </a:rPr>
                            <m:t>1</m:t>
                          </m:r>
                        </m:sub>
                      </m:sSub>
                    </m:oMath>
                  </m:oMathPara>
                </a14:m>
                <a:endParaRPr lang="de-DE" sz="1400"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err="1">
                          <a:solidFill>
                            <a:schemeClr val="accent1"/>
                          </a:solidFill>
                          <a:latin typeface="Cambria Math" panose="02040503050406030204" pitchFamily="18" charset="0"/>
                        </a:rPr>
                        <m:t>𝑆𝑖𝑐𝑘</m:t>
                      </m:r>
                      <m:sSub>
                        <m:sSubPr>
                          <m:ctrlPr>
                            <a:rPr lang="de-DE" sz="1400" i="1" dirty="0">
                              <a:solidFill>
                                <a:schemeClr val="accent1"/>
                              </a:solidFill>
                              <a:latin typeface="Cambria Math" panose="02040503050406030204" pitchFamily="18" charset="0"/>
                            </a:rPr>
                          </m:ctrlPr>
                        </m:sSubPr>
                        <m:e>
                          <m:d>
                            <m:dPr>
                              <m:ctrlPr>
                                <a:rPr lang="de-DE" sz="1400" i="1" dirty="0">
                                  <a:solidFill>
                                    <a:schemeClr val="accent1"/>
                                  </a:solidFill>
                                  <a:latin typeface="Cambria Math" panose="02040503050406030204" pitchFamily="18" charset="0"/>
                                </a:rPr>
                              </m:ctrlPr>
                            </m:dPr>
                            <m:e>
                              <m:r>
                                <a:rPr lang="de-DE" sz="1400" i="1" dirty="0">
                                  <a:solidFill>
                                    <a:schemeClr val="accent1"/>
                                  </a:solidFill>
                                  <a:latin typeface="Cambria Math" panose="02040503050406030204" pitchFamily="18" charset="0"/>
                                </a:rPr>
                                <m:t>𝑋</m:t>
                              </m:r>
                            </m:e>
                          </m:d>
                        </m:e>
                        <m:sub>
                          <m:r>
                            <a:rPr lang="de-DE" sz="1400" b="0" i="1" dirty="0" smtClean="0">
                              <a:solidFill>
                                <a:schemeClr val="accent1"/>
                              </a:solidFill>
                              <a:latin typeface="Cambria Math" panose="02040503050406030204" pitchFamily="18" charset="0"/>
                            </a:rPr>
                            <m:t>1</m:t>
                          </m:r>
                        </m:sub>
                      </m:sSub>
                    </m:oMath>
                  </m:oMathPara>
                </a14:m>
                <a:endParaRPr lang="de-DE" sz="1400" i="1" dirty="0">
                  <a:solidFill>
                    <a:schemeClr val="accent1"/>
                  </a:solidFill>
                  <a:latin typeface="Cambria Math" panose="02040503050406030204" pitchFamily="18" charset="0"/>
                </a:endParaRPr>
              </a:p>
            </p:txBody>
          </p:sp>
        </mc:Choice>
        <mc:Fallback xmlns="">
          <p:sp>
            <p:nvSpPr>
              <p:cNvPr id="105" name="Rectangle 104">
                <a:extLst>
                  <a:ext uri="{FF2B5EF4-FFF2-40B4-BE49-F238E27FC236}">
                    <a16:creationId xmlns:a16="http://schemas.microsoft.com/office/drawing/2014/main" id="{9E0435CE-4F2A-3148-BDAE-CB0A2FE611B1}"/>
                  </a:ext>
                </a:extLst>
              </p:cNvPr>
              <p:cNvSpPr>
                <a:spLocks noRot="1" noChangeAspect="1" noMove="1" noResize="1" noEditPoints="1" noAdjustHandles="1" noChangeArrowheads="1" noChangeShapeType="1" noTextEdit="1"/>
              </p:cNvSpPr>
              <p:nvPr/>
            </p:nvSpPr>
            <p:spPr>
              <a:xfrm>
                <a:off x="5054173" y="3761339"/>
                <a:ext cx="913392" cy="523220"/>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A1FEDC3C-BD74-AC4A-A0E4-EED00ECE0A46}"/>
                  </a:ext>
                </a:extLst>
              </p:cNvPr>
              <p:cNvSpPr/>
              <p:nvPr/>
            </p:nvSpPr>
            <p:spPr>
              <a:xfrm>
                <a:off x="906070" y="4666064"/>
                <a:ext cx="4827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𝛼</m:t>
                          </m:r>
                        </m:e>
                        <m:sub>
                          <m:r>
                            <a:rPr lang="de-DE" i="1">
                              <a:solidFill>
                                <a:schemeClr val="accent1"/>
                              </a:solidFill>
                              <a:latin typeface="Cambria Math" panose="02040503050406030204" pitchFamily="18" charset="0"/>
                              <a:ea typeface="Cambria Math" panose="02040503050406030204" pitchFamily="18" charset="0"/>
                            </a:rPr>
                            <m:t>0</m:t>
                          </m:r>
                        </m:sub>
                      </m:sSub>
                    </m:oMath>
                  </m:oMathPara>
                </a14:m>
                <a:endParaRPr lang="en-GB" dirty="0"/>
              </a:p>
            </p:txBody>
          </p:sp>
        </mc:Choice>
        <mc:Fallback xmlns="">
          <p:sp>
            <p:nvSpPr>
              <p:cNvPr id="108" name="Rectangle 107">
                <a:extLst>
                  <a:ext uri="{FF2B5EF4-FFF2-40B4-BE49-F238E27FC236}">
                    <a16:creationId xmlns:a16="http://schemas.microsoft.com/office/drawing/2014/main" id="{A1FEDC3C-BD74-AC4A-A0E4-EED00ECE0A46}"/>
                  </a:ext>
                </a:extLst>
              </p:cNvPr>
              <p:cNvSpPr>
                <a:spLocks noRot="1" noChangeAspect="1" noMove="1" noResize="1" noEditPoints="1" noAdjustHandles="1" noChangeArrowheads="1" noChangeShapeType="1" noTextEdit="1"/>
              </p:cNvSpPr>
              <p:nvPr/>
            </p:nvSpPr>
            <p:spPr>
              <a:xfrm>
                <a:off x="906070" y="4666064"/>
                <a:ext cx="482761" cy="369332"/>
              </a:xfrm>
              <a:prstGeom prst="rect">
                <a:avLst/>
              </a:prstGeom>
              <a:blipFill>
                <a:blip r:embed="rId10"/>
                <a:stretch>
                  <a:fillRect/>
                </a:stretch>
              </a:blipFill>
            </p:spPr>
            <p:txBody>
              <a:bodyPr/>
              <a:lstStyle/>
              <a:p>
                <a:r>
                  <a:rPr lang="en-GB">
                    <a:noFill/>
                  </a:rPr>
                  <a:t> </a:t>
                </a:r>
              </a:p>
            </p:txBody>
          </p:sp>
        </mc:Fallback>
      </mc:AlternateContent>
      <p:grpSp>
        <p:nvGrpSpPr>
          <p:cNvPr id="24" name="Group 23">
            <a:extLst>
              <a:ext uri="{FF2B5EF4-FFF2-40B4-BE49-F238E27FC236}">
                <a16:creationId xmlns:a16="http://schemas.microsoft.com/office/drawing/2014/main" id="{8ACEF8A7-44D9-6347-99FF-0AA49F0B69EA}"/>
              </a:ext>
            </a:extLst>
          </p:cNvPr>
          <p:cNvGrpSpPr/>
          <p:nvPr/>
        </p:nvGrpSpPr>
        <p:grpSpPr>
          <a:xfrm>
            <a:off x="990704" y="3963600"/>
            <a:ext cx="4017398" cy="2318846"/>
            <a:chOff x="4139248" y="4009782"/>
            <a:chExt cx="4017398" cy="2318846"/>
          </a:xfrm>
        </p:grpSpPr>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B9F9BC2-BD43-6A41-B393-CB42DC46BA8A}"/>
                    </a:ext>
                  </a:extLst>
                </p:cNvPr>
                <p:cNvSpPr txBox="1"/>
                <p:nvPr/>
              </p:nvSpPr>
              <p:spPr>
                <a:xfrm>
                  <a:off x="6765474" y="4764977"/>
                  <a:ext cx="305276"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1</m:t>
                            </m:r>
                          </m:sub>
                          <m:sup>
                            <m:r>
                              <a:rPr lang="de-DE" b="0" i="1" smtClean="0">
                                <a:latin typeface="Cambria Math" panose="02040503050406030204" pitchFamily="18" charset="0"/>
                              </a:rPr>
                              <m:t>2</m:t>
                            </m:r>
                          </m:sup>
                        </m:sSubSup>
                      </m:oMath>
                    </m:oMathPara>
                  </a14:m>
                  <a:endParaRPr lang="en-GB" dirty="0"/>
                </a:p>
              </p:txBody>
            </p:sp>
          </mc:Choice>
          <mc:Fallback xmlns="">
            <p:sp>
              <p:nvSpPr>
                <p:cNvPr id="25" name="TextBox 24">
                  <a:extLst>
                    <a:ext uri="{FF2B5EF4-FFF2-40B4-BE49-F238E27FC236}">
                      <a16:creationId xmlns:a16="http://schemas.microsoft.com/office/drawing/2014/main" id="{AB9F9BC2-BD43-6A41-B393-CB42DC46BA8A}"/>
                    </a:ext>
                  </a:extLst>
                </p:cNvPr>
                <p:cNvSpPr txBox="1">
                  <a:spLocks noRot="1" noChangeAspect="1" noMove="1" noResize="1" noEditPoints="1" noAdjustHandles="1" noChangeArrowheads="1" noChangeShapeType="1" noTextEdit="1"/>
                </p:cNvSpPr>
                <p:nvPr/>
              </p:nvSpPr>
              <p:spPr>
                <a:xfrm>
                  <a:off x="6765474" y="4764977"/>
                  <a:ext cx="305276" cy="282450"/>
                </a:xfrm>
                <a:prstGeom prst="rect">
                  <a:avLst/>
                </a:prstGeom>
                <a:blipFill>
                  <a:blip r:embed="rId11"/>
                  <a:stretch>
                    <a:fillRect l="-16000" t="-4545" r="-4000" b="-227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31DE3AD-21BB-E742-B722-25764DFA1F92}"/>
                    </a:ext>
                  </a:extLst>
                </p:cNvPr>
                <p:cNvSpPr txBox="1"/>
                <p:nvPr/>
              </p:nvSpPr>
              <p:spPr>
                <a:xfrm>
                  <a:off x="6766937" y="6044768"/>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1</m:t>
                            </m:r>
                          </m:sub>
                          <m:sup>
                            <m:r>
                              <a:rPr lang="de-DE" b="0" i="1" smtClean="0">
                                <a:latin typeface="Cambria Math" panose="02040503050406030204" pitchFamily="18" charset="0"/>
                              </a:rPr>
                              <m:t>3</m:t>
                            </m:r>
                          </m:sup>
                        </m:sSubSup>
                      </m:oMath>
                    </m:oMathPara>
                  </a14:m>
                  <a:endParaRPr lang="en-GB" dirty="0"/>
                </a:p>
              </p:txBody>
            </p:sp>
          </mc:Choice>
          <mc:Fallback xmlns="">
            <p:sp>
              <p:nvSpPr>
                <p:cNvPr id="26" name="TextBox 25">
                  <a:extLst>
                    <a:ext uri="{FF2B5EF4-FFF2-40B4-BE49-F238E27FC236}">
                      <a16:creationId xmlns:a16="http://schemas.microsoft.com/office/drawing/2014/main" id="{231DE3AD-21BB-E742-B722-25764DFA1F92}"/>
                    </a:ext>
                  </a:extLst>
                </p:cNvPr>
                <p:cNvSpPr txBox="1">
                  <a:spLocks noRot="1" noChangeAspect="1" noMove="1" noResize="1" noEditPoints="1" noAdjustHandles="1" noChangeArrowheads="1" noChangeShapeType="1" noTextEdit="1"/>
                </p:cNvSpPr>
                <p:nvPr/>
              </p:nvSpPr>
              <p:spPr>
                <a:xfrm>
                  <a:off x="6766937" y="6044768"/>
                  <a:ext cx="305276" cy="283860"/>
                </a:xfrm>
                <a:prstGeom prst="rect">
                  <a:avLst/>
                </a:prstGeom>
                <a:blipFill>
                  <a:blip r:embed="rId12"/>
                  <a:stretch>
                    <a:fillRect l="-16000" r="-4000" b="-208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2D6B345-CB01-C24D-8E9D-7A7417451007}"/>
                    </a:ext>
                  </a:extLst>
                </p:cNvPr>
                <p:cNvSpPr txBox="1"/>
                <p:nvPr/>
              </p:nvSpPr>
              <p:spPr>
                <a:xfrm>
                  <a:off x="6445678" y="4009782"/>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1</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1</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i="1" dirty="0" err="1">
                            <a:solidFill>
                              <a:schemeClr val="tx1"/>
                            </a:solidFill>
                            <a:latin typeface="Cambria Math" panose="02040503050406030204" pitchFamily="18" charset="0"/>
                          </a:rPr>
                          <m:t>𝑇𝑟𝑎𝑣𝑒𝑙</m:t>
                        </m:r>
                        <m:sSub>
                          <m:sSubPr>
                            <m:ctrlPr>
                              <a:rPr lang="de-DE" b="0" i="1" dirty="0" smtClean="0">
                                <a:solidFill>
                                  <a:schemeClr val="tx1"/>
                                </a:solidFill>
                                <a:latin typeface="Cambria Math" panose="02040503050406030204" pitchFamily="18" charset="0"/>
                              </a:rPr>
                            </m:ctrlPr>
                          </m:sSubPr>
                          <m:e>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1</m:t>
                            </m:r>
                          </m:sub>
                        </m:sSub>
                        <m:r>
                          <a:rPr lang="de-DE" b="0" i="1" dirty="0"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27" name="TextBox 26">
                  <a:extLst>
                    <a:ext uri="{FF2B5EF4-FFF2-40B4-BE49-F238E27FC236}">
                      <a16:creationId xmlns:a16="http://schemas.microsoft.com/office/drawing/2014/main" id="{C2D6B345-CB01-C24D-8E9D-7A7417451007}"/>
                    </a:ext>
                  </a:extLst>
                </p:cNvPr>
                <p:cNvSpPr txBox="1">
                  <a:spLocks noRot="1" noChangeAspect="1" noMove="1" noResize="1" noEditPoints="1" noAdjustHandles="1" noChangeArrowheads="1" noChangeShapeType="1" noTextEdit="1"/>
                </p:cNvSpPr>
                <p:nvPr/>
              </p:nvSpPr>
              <p:spPr>
                <a:xfrm>
                  <a:off x="6445678" y="4009782"/>
                  <a:ext cx="1705233" cy="715089"/>
                </a:xfrm>
                <a:prstGeom prst="roundRect">
                  <a:avLst/>
                </a:prstGeom>
                <a:blipFill>
                  <a:blip r:embed="rId13"/>
                  <a:stretch>
                    <a:fillRect b="-175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F67EA75-DCA2-CD41-8CEE-54B488E77E48}"/>
                    </a:ext>
                  </a:extLst>
                </p:cNvPr>
                <p:cNvSpPr txBox="1"/>
                <p:nvPr/>
              </p:nvSpPr>
              <p:spPr>
                <a:xfrm>
                  <a:off x="6445677" y="5311823"/>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𝐸𝑝𝑖</m:t>
                        </m:r>
                        <m:sSub>
                          <m:sSubPr>
                            <m:ctrlPr>
                              <a:rPr lang="de-DE" b="0" i="1" dirty="0" smtClean="0">
                                <a:latin typeface="Cambria Math" panose="02040503050406030204" pitchFamily="18" charset="0"/>
                              </a:rPr>
                            </m:ctrlPr>
                          </m:sSubPr>
                          <m:e>
                            <m:r>
                              <a:rPr lang="en-GB" dirty="0" smtClean="0">
                                <a:latin typeface="Cambria Math" panose="02040503050406030204" pitchFamily="18" charset="0"/>
                              </a:rPr>
                              <m:t>𝑑</m:t>
                            </m:r>
                          </m:e>
                          <m:sub>
                            <m:r>
                              <a:rPr lang="de-DE" b="0" i="1" dirty="0" smtClean="0">
                                <a:latin typeface="Cambria Math" panose="02040503050406030204" pitchFamily="18" charset="0"/>
                              </a:rPr>
                              <m:t>1</m:t>
                            </m:r>
                          </m:sub>
                        </m:sSub>
                        <m:r>
                          <a:rPr lang="en-GB" dirty="0">
                            <a:latin typeface="Cambria Math" panose="02040503050406030204" pitchFamily="18" charset="0"/>
                          </a:rPr>
                          <m:t> </m:t>
                        </m:r>
                        <m:r>
                          <a:rPr lang="en-GB" dirty="0" err="1">
                            <a:latin typeface="Cambria Math" panose="02040503050406030204" pitchFamily="18" charset="0"/>
                          </a:rPr>
                          <m:t>𝑆𝑖𝑐𝑘</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e>
                            </m:d>
                          </m:e>
                          <m:sub>
                            <m:r>
                              <a:rPr lang="de-DE" b="0" i="1" dirty="0" smtClean="0">
                                <a:latin typeface="Cambria Math" panose="02040503050406030204" pitchFamily="18" charset="0"/>
                              </a:rPr>
                              <m:t>1</m:t>
                            </m:r>
                          </m:sub>
                        </m:sSub>
                      </m:oMath>
                    </m:oMathPara>
                  </a14:m>
                  <a:endParaRPr lang="de-DE" dirty="0"/>
                </a:p>
                <a:p>
                  <a:pPr/>
                  <a14:m>
                    <m:oMathPara xmlns:m="http://schemas.openxmlformats.org/officeDocument/2006/math">
                      <m:oMathParaPr>
                        <m:jc m:val="centerGroup"/>
                      </m:oMathParaPr>
                      <m:oMath xmlns:m="http://schemas.openxmlformats.org/officeDocument/2006/math">
                        <m:r>
                          <a:rPr lang="en-GB" dirty="0">
                            <a:latin typeface="Cambria Math" panose="02040503050406030204" pitchFamily="18" charset="0"/>
                          </a:rPr>
                          <m:t>𝑇𝑟𝑒𝑎𝑡</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r>
                                  <a:rPr lang="de-DE" b="0" i="1" dirty="0" smtClean="0">
                                    <a:latin typeface="Cambria Math" panose="02040503050406030204" pitchFamily="18" charset="0"/>
                                  </a:rPr>
                                  <m:t>𝑀</m:t>
                                </m:r>
                              </m:e>
                            </m:d>
                          </m:e>
                          <m:sub>
                            <m:r>
                              <a:rPr lang="de-DE" b="0" i="1" dirty="0" smtClean="0">
                                <a:latin typeface="Cambria Math" panose="02040503050406030204" pitchFamily="18" charset="0"/>
                              </a:rPr>
                              <m:t>1</m:t>
                            </m:r>
                          </m:sub>
                        </m:sSub>
                        <m:r>
                          <a:rPr lang="de-DE" b="0" i="1" dirty="0" smtClean="0">
                            <a:latin typeface="Cambria Math" panose="02040503050406030204" pitchFamily="18" charset="0"/>
                          </a:rPr>
                          <m:t>    </m:t>
                        </m:r>
                      </m:oMath>
                    </m:oMathPara>
                  </a14:m>
                  <a:endParaRPr lang="en-GB" dirty="0"/>
                </a:p>
              </p:txBody>
            </p:sp>
          </mc:Choice>
          <mc:Fallback xmlns="">
            <p:sp>
              <p:nvSpPr>
                <p:cNvPr id="28" name="TextBox 27">
                  <a:extLst>
                    <a:ext uri="{FF2B5EF4-FFF2-40B4-BE49-F238E27FC236}">
                      <a16:creationId xmlns:a16="http://schemas.microsoft.com/office/drawing/2014/main" id="{CF67EA75-DCA2-CD41-8CEE-54B488E77E48}"/>
                    </a:ext>
                  </a:extLst>
                </p:cNvPr>
                <p:cNvSpPr txBox="1">
                  <a:spLocks noRot="1" noChangeAspect="1" noMove="1" noResize="1" noEditPoints="1" noAdjustHandles="1" noChangeArrowheads="1" noChangeShapeType="1" noTextEdit="1"/>
                </p:cNvSpPr>
                <p:nvPr/>
              </p:nvSpPr>
              <p:spPr>
                <a:xfrm>
                  <a:off x="6445677" y="5311823"/>
                  <a:ext cx="1705233" cy="715089"/>
                </a:xfrm>
                <a:prstGeom prst="roundRect">
                  <a:avLst/>
                </a:prstGeom>
                <a:blipFill>
                  <a:blip r:embed="rId14"/>
                  <a:stretch>
                    <a:fillRect r="-735"/>
                  </a:stretch>
                </a:blipFill>
                <a:ln>
                  <a:solidFill>
                    <a:schemeClr val="tx1"/>
                  </a:solidFill>
                </a:ln>
              </p:spPr>
              <p:txBody>
                <a:bodyPr/>
                <a:lstStyle/>
                <a:p>
                  <a:r>
                    <a:rPr lang="en-GB">
                      <a:noFill/>
                    </a:rPr>
                    <a:t> </a:t>
                  </a:r>
                </a:p>
              </p:txBody>
            </p:sp>
          </mc:Fallback>
        </mc:AlternateContent>
        <p:cxnSp>
          <p:nvCxnSpPr>
            <p:cNvPr id="29" name="Straight Connector 28">
              <a:extLst>
                <a:ext uri="{FF2B5EF4-FFF2-40B4-BE49-F238E27FC236}">
                  <a16:creationId xmlns:a16="http://schemas.microsoft.com/office/drawing/2014/main" id="{6FC1E1AA-D4E8-4947-8FB6-A6F0ED2F5FF2}"/>
                </a:ext>
              </a:extLst>
            </p:cNvPr>
            <p:cNvCxnSpPr>
              <a:cxnSpLocks/>
              <a:stCxn id="28" idx="0"/>
              <a:endCxn id="27" idx="2"/>
            </p:cNvCxnSpPr>
            <p:nvPr/>
          </p:nvCxnSpPr>
          <p:spPr>
            <a:xfrm flipV="1">
              <a:off x="7298294" y="4724871"/>
              <a:ext cx="1" cy="586952"/>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275A33D-A578-174D-9959-0CE851918674}"/>
                    </a:ext>
                  </a:extLst>
                </p:cNvPr>
                <p:cNvSpPr txBox="1"/>
                <p:nvPr/>
              </p:nvSpPr>
              <p:spPr>
                <a:xfrm>
                  <a:off x="4139248" y="4009782"/>
                  <a:ext cx="1646644"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0</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0</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𝐸𝑝𝑖𝑑</m:t>
                            </m:r>
                          </m:e>
                          <m:sub>
                            <m:r>
                              <a:rPr lang="de-DE" b="0" i="1" dirty="0" smtClean="0">
                                <a:solidFill>
                                  <a:schemeClr val="tx1"/>
                                </a:solidFill>
                                <a:latin typeface="Cambria Math" panose="02040503050406030204" pitchFamily="18" charset="0"/>
                              </a:rPr>
                              <m:t>1</m:t>
                            </m:r>
                          </m:sub>
                        </m:sSub>
                      </m:oMath>
                    </m:oMathPara>
                  </a14:m>
                  <a:endParaRPr lang="en-GB" dirty="0">
                    <a:solidFill>
                      <a:schemeClr val="tx1"/>
                    </a:solidFill>
                  </a:endParaRPr>
                </a:p>
              </p:txBody>
            </p:sp>
          </mc:Choice>
          <mc:Fallback xmlns="">
            <p:sp>
              <p:nvSpPr>
                <p:cNvPr id="30" name="TextBox 29">
                  <a:extLst>
                    <a:ext uri="{FF2B5EF4-FFF2-40B4-BE49-F238E27FC236}">
                      <a16:creationId xmlns:a16="http://schemas.microsoft.com/office/drawing/2014/main" id="{1275A33D-A578-174D-9959-0CE851918674}"/>
                    </a:ext>
                  </a:extLst>
                </p:cNvPr>
                <p:cNvSpPr txBox="1">
                  <a:spLocks noRot="1" noChangeAspect="1" noMove="1" noResize="1" noEditPoints="1" noAdjustHandles="1" noChangeArrowheads="1" noChangeShapeType="1" noTextEdit="1"/>
                </p:cNvSpPr>
                <p:nvPr/>
              </p:nvSpPr>
              <p:spPr>
                <a:xfrm>
                  <a:off x="4139248" y="4009782"/>
                  <a:ext cx="1646644" cy="715089"/>
                </a:xfrm>
                <a:prstGeom prst="roundRect">
                  <a:avLst/>
                </a:prstGeom>
                <a:blipFill>
                  <a:blip r:embed="rId15"/>
                  <a:stretch>
                    <a:fillRect l="-2273" b="-1754"/>
                  </a:stretch>
                </a:blipFill>
                <a:ln>
                  <a:solidFill>
                    <a:schemeClr val="tx1"/>
                  </a:solidFill>
                </a:ln>
              </p:spPr>
              <p:txBody>
                <a:bodyPr/>
                <a:lstStyle/>
                <a:p>
                  <a:r>
                    <a:rPr lang="en-GB">
                      <a:noFill/>
                    </a:rPr>
                    <a:t> </a:t>
                  </a:r>
                </a:p>
              </p:txBody>
            </p:sp>
          </mc:Fallback>
        </mc:AlternateContent>
        <p:cxnSp>
          <p:nvCxnSpPr>
            <p:cNvPr id="31" name="Straight Connector 30">
              <a:extLst>
                <a:ext uri="{FF2B5EF4-FFF2-40B4-BE49-F238E27FC236}">
                  <a16:creationId xmlns:a16="http://schemas.microsoft.com/office/drawing/2014/main" id="{031E13B4-666A-614E-8AB1-93EB0EBB3FC7}"/>
                </a:ext>
              </a:extLst>
            </p:cNvPr>
            <p:cNvCxnSpPr>
              <a:cxnSpLocks/>
              <a:stCxn id="27" idx="1"/>
              <a:endCxn id="30" idx="3"/>
            </p:cNvCxnSpPr>
            <p:nvPr/>
          </p:nvCxnSpPr>
          <p:spPr>
            <a:xfrm flipH="1">
              <a:off x="5785892" y="4367327"/>
              <a:ext cx="659786" cy="0"/>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59B23B2-2016-6C48-8996-2A33CE5E0E6D}"/>
                    </a:ext>
                  </a:extLst>
                </p:cNvPr>
                <p:cNvSpPr txBox="1"/>
                <p:nvPr/>
              </p:nvSpPr>
              <p:spPr>
                <a:xfrm>
                  <a:off x="4457320" y="4770089"/>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33" name="TextBox 32">
                  <a:extLst>
                    <a:ext uri="{FF2B5EF4-FFF2-40B4-BE49-F238E27FC236}">
                      <a16:creationId xmlns:a16="http://schemas.microsoft.com/office/drawing/2014/main" id="{B59B23B2-2016-6C48-8996-2A33CE5E0E6D}"/>
                    </a:ext>
                  </a:extLst>
                </p:cNvPr>
                <p:cNvSpPr txBox="1">
                  <a:spLocks noRot="1" noChangeAspect="1" noMove="1" noResize="1" noEditPoints="1" noAdjustHandles="1" noChangeArrowheads="1" noChangeShapeType="1" noTextEdit="1"/>
                </p:cNvSpPr>
                <p:nvPr/>
              </p:nvSpPr>
              <p:spPr>
                <a:xfrm>
                  <a:off x="4457320" y="4770089"/>
                  <a:ext cx="321435" cy="276999"/>
                </a:xfrm>
                <a:prstGeom prst="rect">
                  <a:avLst/>
                </a:prstGeom>
                <a:blipFill>
                  <a:blip r:embed="rId16"/>
                  <a:stretch>
                    <a:fillRect l="-15385" t="-4545" r="-3846" b="-227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9F81604-E11D-A94C-A5FD-55AB7A66B992}"/>
                    </a:ext>
                  </a:extLst>
                </p:cNvPr>
                <p:cNvSpPr txBox="1"/>
                <p:nvPr/>
              </p:nvSpPr>
              <p:spPr>
                <a:xfrm rot="5400000">
                  <a:off x="7821867" y="439995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35" name="TextBox 34">
                  <a:extLst>
                    <a:ext uri="{FF2B5EF4-FFF2-40B4-BE49-F238E27FC236}">
                      <a16:creationId xmlns:a16="http://schemas.microsoft.com/office/drawing/2014/main" id="{A9F81604-E11D-A94C-A5FD-55AB7A66B992}"/>
                    </a:ext>
                  </a:extLst>
                </p:cNvPr>
                <p:cNvSpPr txBox="1">
                  <a:spLocks noRot="1" noChangeAspect="1" noMove="1" noResize="1" noEditPoints="1" noAdjustHandles="1" noChangeArrowheads="1" noChangeShapeType="1" noTextEdit="1"/>
                </p:cNvSpPr>
                <p:nvPr/>
              </p:nvSpPr>
              <p:spPr>
                <a:xfrm rot="5400000">
                  <a:off x="7821867" y="4399958"/>
                  <a:ext cx="270879" cy="387207"/>
                </a:xfrm>
                <a:prstGeom prst="round1Rect">
                  <a:avLst>
                    <a:gd name="adj" fmla="val 40865"/>
                  </a:avLst>
                </a:prstGeom>
                <a:blipFill>
                  <a:blip r:embed="rId17"/>
                  <a:stretch>
                    <a:fillRect l="-6250" r="-3125" b="-4348"/>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A21BC5E-DE09-814E-9346-F23DE1E228FA}"/>
                    </a:ext>
                  </a:extLst>
                </p:cNvPr>
                <p:cNvSpPr txBox="1"/>
                <p:nvPr/>
              </p:nvSpPr>
              <p:spPr>
                <a:xfrm rot="5400000">
                  <a:off x="7888214" y="5756303"/>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36" name="TextBox 35">
                  <a:extLst>
                    <a:ext uri="{FF2B5EF4-FFF2-40B4-BE49-F238E27FC236}">
                      <a16:creationId xmlns:a16="http://schemas.microsoft.com/office/drawing/2014/main" id="{5A21BC5E-DE09-814E-9346-F23DE1E228FA}"/>
                    </a:ext>
                  </a:extLst>
                </p:cNvPr>
                <p:cNvSpPr txBox="1">
                  <a:spLocks noRot="1" noChangeAspect="1" noMove="1" noResize="1" noEditPoints="1" noAdjustHandles="1" noChangeArrowheads="1" noChangeShapeType="1" noTextEdit="1"/>
                </p:cNvSpPr>
                <p:nvPr/>
              </p:nvSpPr>
              <p:spPr>
                <a:xfrm rot="5400000">
                  <a:off x="7888214" y="5756303"/>
                  <a:ext cx="270879" cy="265984"/>
                </a:xfrm>
                <a:prstGeom prst="round1Rect">
                  <a:avLst>
                    <a:gd name="adj" fmla="val 40865"/>
                  </a:avLst>
                </a:prstGeom>
                <a:blipFill>
                  <a:blip r:embed="rId18"/>
                  <a:stretch>
                    <a:fillRect l="-4545" b="-4348"/>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0C2C089-4C52-2B44-BEF2-7F3742845EBD}"/>
                    </a:ext>
                  </a:extLst>
                </p:cNvPr>
                <p:cNvSpPr txBox="1"/>
                <p:nvPr/>
              </p:nvSpPr>
              <p:spPr>
                <a:xfrm rot="5400000">
                  <a:off x="5448072" y="439995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37" name="TextBox 36">
                  <a:extLst>
                    <a:ext uri="{FF2B5EF4-FFF2-40B4-BE49-F238E27FC236}">
                      <a16:creationId xmlns:a16="http://schemas.microsoft.com/office/drawing/2014/main" id="{10C2C089-4C52-2B44-BEF2-7F3742845EBD}"/>
                    </a:ext>
                  </a:extLst>
                </p:cNvPr>
                <p:cNvSpPr txBox="1">
                  <a:spLocks noRot="1" noChangeAspect="1" noMove="1" noResize="1" noEditPoints="1" noAdjustHandles="1" noChangeArrowheads="1" noChangeShapeType="1" noTextEdit="1"/>
                </p:cNvSpPr>
                <p:nvPr/>
              </p:nvSpPr>
              <p:spPr>
                <a:xfrm rot="5400000">
                  <a:off x="5448072" y="4399958"/>
                  <a:ext cx="270879" cy="387207"/>
                </a:xfrm>
                <a:prstGeom prst="round1Rect">
                  <a:avLst>
                    <a:gd name="adj" fmla="val 40865"/>
                  </a:avLst>
                </a:prstGeom>
                <a:blipFill>
                  <a:blip r:embed="rId19"/>
                  <a:stretch>
                    <a:fillRect b="-8696"/>
                  </a:stretch>
                </a:blipFill>
                <a:ln>
                  <a:no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2E2378B-3AA7-5342-B23E-1B0552537229}"/>
                  </a:ext>
                </a:extLst>
              </p:cNvPr>
              <p:cNvSpPr txBox="1"/>
              <p:nvPr/>
            </p:nvSpPr>
            <p:spPr>
              <a:xfrm>
                <a:off x="1559255" y="4669048"/>
                <a:ext cx="938142" cy="4139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𝑚</m:t>
                          </m:r>
                        </m:e>
                        <m:sub>
                          <m:r>
                            <a:rPr lang="de-DE" b="0" i="1" smtClean="0">
                              <a:latin typeface="Cambria Math" panose="02040503050406030204" pitchFamily="18" charset="0"/>
                            </a:rPr>
                            <m:t>1</m:t>
                          </m:r>
                        </m:sub>
                        <m:sup>
                          <m:r>
                            <a:rPr lang="de-DE" b="0" i="1" smtClean="0">
                              <a:latin typeface="Cambria Math" panose="02040503050406030204" pitchFamily="18" charset="0"/>
                            </a:rPr>
                            <m:t>𝑜𝑢𝑡</m:t>
                          </m:r>
                          <m:r>
                            <a:rPr lang="de-DE" b="0" i="1" smtClean="0">
                              <a:latin typeface="Cambria Math" panose="02040503050406030204" pitchFamily="18" charset="0"/>
                            </a:rPr>
                            <m:t>,</m:t>
                          </m:r>
                          <m:r>
                            <a:rPr lang="de-DE" b="0" i="1" smtClean="0">
                              <a:latin typeface="Cambria Math" panose="02040503050406030204" pitchFamily="18" charset="0"/>
                            </a:rPr>
                            <m:t>𝑖𝑛</m:t>
                          </m:r>
                        </m:sup>
                      </m:sSubSup>
                    </m:oMath>
                  </m:oMathPara>
                </a14:m>
                <a:endParaRPr lang="en-GB" dirty="0"/>
              </a:p>
            </p:txBody>
          </p:sp>
        </mc:Choice>
        <mc:Fallback xmlns="">
          <p:sp>
            <p:nvSpPr>
              <p:cNvPr id="39" name="TextBox 38">
                <a:extLst>
                  <a:ext uri="{FF2B5EF4-FFF2-40B4-BE49-F238E27FC236}">
                    <a16:creationId xmlns:a16="http://schemas.microsoft.com/office/drawing/2014/main" id="{52E2378B-3AA7-5342-B23E-1B0552537229}"/>
                  </a:ext>
                </a:extLst>
              </p:cNvPr>
              <p:cNvSpPr txBox="1">
                <a:spLocks noRot="1" noChangeAspect="1" noMove="1" noResize="1" noEditPoints="1" noAdjustHandles="1" noChangeArrowheads="1" noChangeShapeType="1" noTextEdit="1"/>
              </p:cNvSpPr>
              <p:nvPr/>
            </p:nvSpPr>
            <p:spPr>
              <a:xfrm>
                <a:off x="1559255" y="4669048"/>
                <a:ext cx="938142" cy="413959"/>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CDC0CF-459B-2944-BF76-03B3B0DEB830}"/>
                  </a:ext>
                </a:extLst>
              </p:cNvPr>
              <p:cNvSpPr txBox="1"/>
              <p:nvPr/>
            </p:nvSpPr>
            <p:spPr>
              <a:xfrm>
                <a:off x="2028326" y="5130865"/>
                <a:ext cx="4932000"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During message passing, the information in </a:t>
                </a:r>
                <a14:m>
                  <m:oMath xmlns:m="http://schemas.openxmlformats.org/officeDocument/2006/math">
                    <m:sSub>
                      <m:sSubPr>
                        <m:ctrlPr>
                          <a:rPr lang="de-DE" i="1" smtClean="0">
                            <a:solidFill>
                              <a:schemeClr val="accent4"/>
                            </a:solidFill>
                            <a:latin typeface="Cambria Math" panose="02040503050406030204" pitchFamily="18" charset="0"/>
                            <a:ea typeface="Cambria Math" panose="02040503050406030204" pitchFamily="18" charset="0"/>
                          </a:rPr>
                        </m:ctrlPr>
                      </m:sSubPr>
                      <m:e>
                        <m:r>
                          <a:rPr lang="en-GB" i="1">
                            <a:solidFill>
                              <a:schemeClr val="accent4"/>
                            </a:solidFill>
                            <a:latin typeface="Cambria Math" panose="02040503050406030204" pitchFamily="18" charset="0"/>
                            <a:ea typeface="Cambria Math" panose="02040503050406030204" pitchFamily="18" charset="0"/>
                          </a:rPr>
                          <m:t>𝛼</m:t>
                        </m:r>
                      </m:e>
                      <m:sub>
                        <m:r>
                          <a:rPr lang="de-DE" i="1">
                            <a:solidFill>
                              <a:schemeClr val="accent4"/>
                            </a:solidFill>
                            <a:latin typeface="Cambria Math" panose="02040503050406030204" pitchFamily="18" charset="0"/>
                            <a:ea typeface="Cambria Math" panose="02040503050406030204" pitchFamily="18" charset="0"/>
                          </a:rPr>
                          <m:t>0</m:t>
                        </m:r>
                      </m:sub>
                    </m:sSub>
                  </m:oMath>
                </a14:m>
                <a:r>
                  <a:rPr lang="en-GB" dirty="0"/>
                  <a:t> is passed around as well and therefore also included when calculating </a:t>
                </a:r>
                <a14:m>
                  <m:oMath xmlns:m="http://schemas.openxmlformats.org/officeDocument/2006/math">
                    <m:sSub>
                      <m:sSubPr>
                        <m:ctrlPr>
                          <a:rPr lang="de-DE" i="1" smtClean="0">
                            <a:solidFill>
                              <a:schemeClr val="accent4"/>
                            </a:solidFill>
                            <a:latin typeface="Cambria Math" panose="02040503050406030204" pitchFamily="18" charset="0"/>
                            <a:ea typeface="Cambria Math" panose="02040503050406030204" pitchFamily="18" charset="0"/>
                          </a:rPr>
                        </m:ctrlPr>
                      </m:sSubPr>
                      <m:e>
                        <m:r>
                          <a:rPr lang="en-GB" i="1">
                            <a:solidFill>
                              <a:schemeClr val="accent4"/>
                            </a:solidFill>
                            <a:latin typeface="Cambria Math" panose="02040503050406030204" pitchFamily="18" charset="0"/>
                            <a:ea typeface="Cambria Math" panose="02040503050406030204" pitchFamily="18" charset="0"/>
                          </a:rPr>
                          <m:t>𝛼</m:t>
                        </m:r>
                      </m:e>
                      <m:sub>
                        <m:r>
                          <a:rPr lang="de-DE" i="1">
                            <a:solidFill>
                              <a:schemeClr val="accent4"/>
                            </a:solidFill>
                            <a:latin typeface="Cambria Math" panose="02040503050406030204" pitchFamily="18" charset="0"/>
                            <a:ea typeface="Cambria Math" panose="02040503050406030204" pitchFamily="18" charset="0"/>
                          </a:rPr>
                          <m:t>1</m:t>
                        </m:r>
                      </m:sub>
                    </m:sSub>
                  </m:oMath>
                </a14:m>
                <a:r>
                  <a:rPr lang="en-GB" dirty="0"/>
                  <a:t>. </a:t>
                </a:r>
                <a:endParaRPr lang="de-DE" i="1" dirty="0">
                  <a:solidFill>
                    <a:schemeClr val="accent1"/>
                  </a:solidFill>
                  <a:latin typeface="Cambria Math" panose="02040503050406030204" pitchFamily="18" charset="0"/>
                  <a:ea typeface="Cambria Math" panose="02040503050406030204" pitchFamily="18" charset="0"/>
                </a:endParaRPr>
              </a:p>
              <a:p>
                <a14:m>
                  <m:oMath xmlns:m="http://schemas.openxmlformats.org/officeDocument/2006/math">
                    <m:sSub>
                      <m:sSubPr>
                        <m:ctrlPr>
                          <a:rPr lang="de-DE" i="1" smtClean="0">
                            <a:solidFill>
                              <a:schemeClr val="accent4"/>
                            </a:solidFill>
                            <a:latin typeface="Cambria Math" panose="02040503050406030204" pitchFamily="18" charset="0"/>
                            <a:ea typeface="Cambria Math" panose="02040503050406030204" pitchFamily="18" charset="0"/>
                          </a:rPr>
                        </m:ctrlPr>
                      </m:sSubPr>
                      <m:e>
                        <m:r>
                          <a:rPr lang="en-GB" i="1">
                            <a:solidFill>
                              <a:schemeClr val="accent4"/>
                            </a:solidFill>
                            <a:latin typeface="Cambria Math" panose="02040503050406030204" pitchFamily="18" charset="0"/>
                            <a:ea typeface="Cambria Math" panose="02040503050406030204" pitchFamily="18" charset="0"/>
                          </a:rPr>
                          <m:t>𝛼</m:t>
                        </m:r>
                      </m:e>
                      <m:sub>
                        <m:r>
                          <a:rPr lang="de-DE" i="1">
                            <a:solidFill>
                              <a:schemeClr val="accent4"/>
                            </a:solidFill>
                            <a:latin typeface="Cambria Math" panose="02040503050406030204" pitchFamily="18" charset="0"/>
                            <a:ea typeface="Cambria Math" panose="02040503050406030204" pitchFamily="18" charset="0"/>
                          </a:rPr>
                          <m:t>1</m:t>
                        </m:r>
                      </m:sub>
                    </m:sSub>
                  </m:oMath>
                </a14:m>
                <a:r>
                  <a:rPr lang="en-GB" dirty="0"/>
                  <a:t> now includes information of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𝐺</m:t>
                        </m:r>
                      </m:e>
                      <m:sub>
                        <m:r>
                          <a:rPr lang="de-DE" b="0" i="1" dirty="0" smtClean="0">
                            <a:latin typeface="Cambria Math" panose="02040503050406030204" pitchFamily="18" charset="0"/>
                          </a:rPr>
                          <m:t>0:1</m:t>
                        </m:r>
                      </m:sub>
                    </m:sSub>
                  </m:oMath>
                </a14:m>
                <a:r>
                  <a:rPr lang="en-GB" dirty="0"/>
                  <a:t> including </a:t>
                </a:r>
                <a14:m>
                  <m:oMath xmlns:m="http://schemas.openxmlformats.org/officeDocument/2006/math">
                    <m:sSub>
                      <m:sSubPr>
                        <m:ctrlPr>
                          <a:rPr lang="de-DE" b="0" i="1" dirty="0" smtClean="0">
                            <a:latin typeface="Cambria Math" panose="02040503050406030204" pitchFamily="18" charset="0"/>
                          </a:rPr>
                        </m:ctrlPr>
                      </m:sSubPr>
                      <m:e>
                        <m:r>
                          <a:rPr lang="en-GB" b="1" i="1" dirty="0" smtClean="0">
                            <a:latin typeface="Cambria Math" panose="02040503050406030204" pitchFamily="18" charset="0"/>
                          </a:rPr>
                          <m:t>𝑬</m:t>
                        </m:r>
                      </m:e>
                      <m:sub>
                        <m:r>
                          <a:rPr lang="de-DE" b="0" i="1" dirty="0" smtClean="0">
                            <a:latin typeface="Cambria Math" panose="02040503050406030204" pitchFamily="18" charset="0"/>
                          </a:rPr>
                          <m:t>0:1</m:t>
                        </m:r>
                      </m:sub>
                    </m:sSub>
                  </m:oMath>
                </a14:m>
                <a:r>
                  <a:rPr lang="en-GB" dirty="0"/>
                  <a:t>, making step </a:t>
                </a:r>
                <a14:m>
                  <m:oMath xmlns:m="http://schemas.openxmlformats.org/officeDocument/2006/math">
                    <m:r>
                      <a:rPr lang="en-GB" i="1" dirty="0" smtClean="0">
                        <a:latin typeface="Cambria Math" panose="02040503050406030204" pitchFamily="18" charset="0"/>
                      </a:rPr>
                      <m:t>1</m:t>
                    </m:r>
                  </m:oMath>
                </a14:m>
                <a:r>
                  <a:rPr lang="en-GB" dirty="0"/>
                  <a:t> and </a:t>
                </a:r>
                <a14:m>
                  <m:oMath xmlns:m="http://schemas.openxmlformats.org/officeDocument/2006/math">
                    <m:r>
                      <a:rPr lang="en-GB" i="1" dirty="0" smtClean="0">
                        <a:latin typeface="Cambria Math" panose="02040503050406030204" pitchFamily="18" charset="0"/>
                      </a:rPr>
                      <m:t>2</m:t>
                    </m:r>
                  </m:oMath>
                </a14:m>
                <a:r>
                  <a:rPr lang="en-GB" dirty="0"/>
                  <a:t> independent.</a:t>
                </a:r>
              </a:p>
            </p:txBody>
          </p:sp>
        </mc:Choice>
        <mc:Fallback xmlns="">
          <p:sp>
            <p:nvSpPr>
              <p:cNvPr id="6" name="TextBox 5">
                <a:extLst>
                  <a:ext uri="{FF2B5EF4-FFF2-40B4-BE49-F238E27FC236}">
                    <a16:creationId xmlns:a16="http://schemas.microsoft.com/office/drawing/2014/main" id="{55CDC0CF-459B-2944-BF76-03B3B0DEB830}"/>
                  </a:ext>
                </a:extLst>
              </p:cNvPr>
              <p:cNvSpPr txBox="1">
                <a:spLocks noRot="1" noChangeAspect="1" noMove="1" noResize="1" noEditPoints="1" noAdjustHandles="1" noChangeArrowheads="1" noChangeShapeType="1" noTextEdit="1"/>
              </p:cNvSpPr>
              <p:nvPr/>
            </p:nvSpPr>
            <p:spPr>
              <a:xfrm>
                <a:off x="2028326" y="5130865"/>
                <a:ext cx="4932000" cy="1477328"/>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1EF1368D-B986-B740-B423-9EFEAB017DFB}"/>
                  </a:ext>
                </a:extLst>
              </p:cNvPr>
              <p:cNvSpPr/>
              <p:nvPr/>
            </p:nvSpPr>
            <p:spPr>
              <a:xfrm>
                <a:off x="4933087" y="4372961"/>
                <a:ext cx="4774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𝛼</m:t>
                          </m:r>
                        </m:e>
                        <m:sub>
                          <m:r>
                            <a:rPr lang="de-DE" i="1">
                              <a:solidFill>
                                <a:schemeClr val="accent1"/>
                              </a:solidFill>
                              <a:latin typeface="Cambria Math" panose="02040503050406030204" pitchFamily="18" charset="0"/>
                              <a:ea typeface="Cambria Math" panose="02040503050406030204" pitchFamily="18" charset="0"/>
                            </a:rPr>
                            <m:t>1</m:t>
                          </m:r>
                        </m:sub>
                      </m:sSub>
                    </m:oMath>
                  </m:oMathPara>
                </a14:m>
                <a:endParaRPr lang="en-GB" dirty="0"/>
              </a:p>
            </p:txBody>
          </p:sp>
        </mc:Choice>
        <mc:Fallback xmlns="">
          <p:sp>
            <p:nvSpPr>
              <p:cNvPr id="7" name="Rectangle 6">
                <a:extLst>
                  <a:ext uri="{FF2B5EF4-FFF2-40B4-BE49-F238E27FC236}">
                    <a16:creationId xmlns:a16="http://schemas.microsoft.com/office/drawing/2014/main" id="{1EF1368D-B986-B740-B423-9EFEAB017DFB}"/>
                  </a:ext>
                </a:extLst>
              </p:cNvPr>
              <p:cNvSpPr>
                <a:spLocks noRot="1" noChangeAspect="1" noMove="1" noResize="1" noEditPoints="1" noAdjustHandles="1" noChangeArrowheads="1" noChangeShapeType="1" noTextEdit="1"/>
              </p:cNvSpPr>
              <p:nvPr/>
            </p:nvSpPr>
            <p:spPr>
              <a:xfrm>
                <a:off x="4933087" y="4372961"/>
                <a:ext cx="477438" cy="369332"/>
              </a:xfrm>
              <a:prstGeom prst="rect">
                <a:avLst/>
              </a:prstGeom>
              <a:blipFill>
                <a:blip r:embed="rId22"/>
                <a:stretch>
                  <a:fillRect/>
                </a:stretch>
              </a:blipFill>
            </p:spPr>
            <p:txBody>
              <a:bodyPr/>
              <a:lstStyle/>
              <a:p>
                <a:r>
                  <a:rPr lang="en-GB">
                    <a:noFill/>
                  </a:rPr>
                  <a:t> </a:t>
                </a:r>
              </a:p>
            </p:txBody>
          </p:sp>
        </mc:Fallback>
      </mc:AlternateContent>
      <p:cxnSp>
        <p:nvCxnSpPr>
          <p:cNvPr id="9" name="Straight Arrow Connector 8">
            <a:extLst>
              <a:ext uri="{FF2B5EF4-FFF2-40B4-BE49-F238E27FC236}">
                <a16:creationId xmlns:a16="http://schemas.microsoft.com/office/drawing/2014/main" id="{55568C6D-8F60-1947-BC92-AE051536EC02}"/>
              </a:ext>
            </a:extLst>
          </p:cNvPr>
          <p:cNvCxnSpPr>
            <a:stCxn id="7" idx="3"/>
            <a:endCxn id="78" idx="1"/>
          </p:cNvCxnSpPr>
          <p:nvPr/>
        </p:nvCxnSpPr>
        <p:spPr>
          <a:xfrm>
            <a:off x="5410525" y="4557627"/>
            <a:ext cx="857395" cy="3047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05F914EC-8013-524B-B5D9-3E473B9A2060}"/>
                  </a:ext>
                </a:extLst>
              </p:cNvPr>
              <p:cNvSpPr txBox="1"/>
              <p:nvPr/>
            </p:nvSpPr>
            <p:spPr>
              <a:xfrm>
                <a:off x="7039210" y="5261862"/>
                <a:ext cx="2032428" cy="121533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Next: Instantiate an FO jtree for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2</m:t>
                    </m:r>
                  </m:oMath>
                </a14:m>
                <a:r>
                  <a:rPr lang="en-GB" dirty="0"/>
                  <a:t> and add </a:t>
                </a:r>
                <a14:m>
                  <m:oMath xmlns:m="http://schemas.openxmlformats.org/officeDocument/2006/math">
                    <m:sSub>
                      <m:sSubPr>
                        <m:ctrlPr>
                          <a:rPr lang="de-DE" i="1" smtClean="0">
                            <a:solidFill>
                              <a:schemeClr val="accent4"/>
                            </a:solidFill>
                            <a:latin typeface="Cambria Math" panose="02040503050406030204" pitchFamily="18" charset="0"/>
                            <a:ea typeface="Cambria Math" panose="02040503050406030204" pitchFamily="18" charset="0"/>
                          </a:rPr>
                        </m:ctrlPr>
                      </m:sSubPr>
                      <m:e>
                        <m:r>
                          <a:rPr lang="en-GB" i="1">
                            <a:solidFill>
                              <a:schemeClr val="accent4"/>
                            </a:solidFill>
                            <a:latin typeface="Cambria Math" panose="02040503050406030204" pitchFamily="18" charset="0"/>
                            <a:ea typeface="Cambria Math" panose="02040503050406030204" pitchFamily="18" charset="0"/>
                          </a:rPr>
                          <m:t>𝛼</m:t>
                        </m:r>
                      </m:e>
                      <m:sub>
                        <m:r>
                          <a:rPr lang="de-DE" b="0" i="1" smtClean="0">
                            <a:solidFill>
                              <a:schemeClr val="accent4"/>
                            </a:solidFill>
                            <a:latin typeface="Cambria Math" panose="02040503050406030204" pitchFamily="18" charset="0"/>
                            <a:ea typeface="Cambria Math" panose="02040503050406030204" pitchFamily="18" charset="0"/>
                          </a:rPr>
                          <m:t>1</m:t>
                        </m:r>
                      </m:sub>
                    </m:sSub>
                  </m:oMath>
                </a14:m>
                <a:r>
                  <a:rPr lang="en-GB" dirty="0"/>
                  <a:t> to the local model of </a:t>
                </a:r>
                <a14:m>
                  <m:oMath xmlns:m="http://schemas.openxmlformats.org/officeDocument/2006/math">
                    <m:sSubSup>
                      <m:sSubSupPr>
                        <m:ctrlPr>
                          <a:rPr lang="de-DE" i="1" smtClean="0">
                            <a:solidFill>
                              <a:schemeClr val="bg2"/>
                            </a:solidFill>
                            <a:latin typeface="Cambria Math" panose="02040503050406030204" pitchFamily="18" charset="0"/>
                          </a:rPr>
                        </m:ctrlPr>
                      </m:sSubSupPr>
                      <m:e>
                        <m:r>
                          <a:rPr lang="de-DE" i="1">
                            <a:solidFill>
                              <a:schemeClr val="bg2"/>
                            </a:solidFill>
                            <a:latin typeface="Cambria Math" panose="02040503050406030204" pitchFamily="18" charset="0"/>
                          </a:rPr>
                          <m:t>𝐶</m:t>
                        </m:r>
                      </m:e>
                      <m:sub>
                        <m:r>
                          <a:rPr lang="de-DE" b="0" i="1" smtClean="0">
                            <a:solidFill>
                              <a:schemeClr val="bg2"/>
                            </a:solidFill>
                            <a:latin typeface="Cambria Math" panose="02040503050406030204" pitchFamily="18" charset="0"/>
                          </a:rPr>
                          <m:t>2</m:t>
                        </m:r>
                      </m:sub>
                      <m:sup>
                        <m:r>
                          <a:rPr lang="de-DE" i="1">
                            <a:solidFill>
                              <a:schemeClr val="bg2"/>
                            </a:solidFill>
                            <a:latin typeface="Cambria Math" panose="02040503050406030204" pitchFamily="18" charset="0"/>
                          </a:rPr>
                          <m:t>𝑖𝑛</m:t>
                        </m:r>
                      </m:sup>
                    </m:sSubSup>
                  </m:oMath>
                </a14:m>
                <a:endParaRPr lang="en-GB" dirty="0">
                  <a:solidFill>
                    <a:schemeClr val="bg1"/>
                  </a:solidFill>
                </a:endParaRPr>
              </a:p>
            </p:txBody>
          </p:sp>
        </mc:Choice>
        <mc:Fallback xmlns="">
          <p:sp>
            <p:nvSpPr>
              <p:cNvPr id="44" name="TextBox 43">
                <a:extLst>
                  <a:ext uri="{FF2B5EF4-FFF2-40B4-BE49-F238E27FC236}">
                    <a16:creationId xmlns:a16="http://schemas.microsoft.com/office/drawing/2014/main" id="{05F914EC-8013-524B-B5D9-3E473B9A2060}"/>
                  </a:ext>
                </a:extLst>
              </p:cNvPr>
              <p:cNvSpPr txBox="1">
                <a:spLocks noRot="1" noChangeAspect="1" noMove="1" noResize="1" noEditPoints="1" noAdjustHandles="1" noChangeArrowheads="1" noChangeShapeType="1" noTextEdit="1"/>
              </p:cNvSpPr>
              <p:nvPr/>
            </p:nvSpPr>
            <p:spPr>
              <a:xfrm>
                <a:off x="7039210" y="5261862"/>
                <a:ext cx="2032428" cy="1215333"/>
              </a:xfrm>
              <a:prstGeom prst="rect">
                <a:avLst/>
              </a:prstGeom>
              <a:blipFill>
                <a:blip r:embed="rId2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11757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6" grpId="0" animBg="1"/>
      <p:bldP spid="7" grpId="0"/>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CF738-5918-EA46-BDF3-E751BF4F8444}"/>
              </a:ext>
            </a:extLst>
          </p:cNvPr>
          <p:cNvSpPr>
            <a:spLocks noGrp="1"/>
          </p:cNvSpPr>
          <p:nvPr>
            <p:ph type="title"/>
          </p:nvPr>
        </p:nvSpPr>
        <p:spPr/>
        <p:txBody>
          <a:bodyPr/>
          <a:lstStyle/>
          <a:p>
            <a:r>
              <a:rPr lang="en-GB" dirty="0"/>
              <a:t>Filtering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8FFD124-C28C-9649-8026-6B5B6284E4B5}"/>
                  </a:ext>
                </a:extLst>
              </p:cNvPr>
              <p:cNvSpPr>
                <a:spLocks noGrp="1"/>
              </p:cNvSpPr>
              <p:nvPr>
                <p:ph idx="1"/>
              </p:nvPr>
            </p:nvSpPr>
            <p:spPr/>
            <p:txBody>
              <a:bodyPr/>
              <a:lstStyle/>
              <a:p>
                <a:r>
                  <a:rPr lang="en-GB" dirty="0"/>
                  <a:t>Queries answered in this fashion: filtering queries</a:t>
                </a:r>
              </a:p>
              <a:p>
                <a:pPr lvl="1"/>
                <a14:m>
                  <m:oMath xmlns:m="http://schemas.openxmlformats.org/officeDocument/2006/math">
                    <m:r>
                      <a:rPr lang="en-GB"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𝑅</m:t>
                            </m:r>
                          </m:e>
                          <m:sub>
                            <m:r>
                              <a:rPr lang="de-DE" i="1" dirty="0">
                                <a:solidFill>
                                  <a:schemeClr val="accent1"/>
                                </a:solidFill>
                                <a:latin typeface="Cambria Math" panose="02040503050406030204" pitchFamily="18" charset="0"/>
                                <a:ea typeface="Cambria Math" panose="02040503050406030204" pitchFamily="18" charset="0"/>
                              </a:rPr>
                              <m:t>𝜏</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b="1" i="1" dirty="0">
                                <a:latin typeface="Cambria Math" panose="02040503050406030204" pitchFamily="18" charset="0"/>
                              </a:rPr>
                              <m:t>𝑬</m:t>
                            </m:r>
                          </m:e>
                          <m:sub>
                            <m:r>
                              <a:rPr lang="de-DE" i="1" dirty="0" smtClean="0">
                                <a:solidFill>
                                  <a:schemeClr val="accent1"/>
                                </a:solidFill>
                                <a:latin typeface="Cambria Math" panose="02040503050406030204" pitchFamily="18" charset="0"/>
                              </a:rPr>
                              <m:t>0:</m:t>
                            </m:r>
                            <m:r>
                              <a:rPr lang="de-DE" i="1" dirty="0">
                                <a:solidFill>
                                  <a:schemeClr val="accent1"/>
                                </a:solidFill>
                                <a:latin typeface="Cambria Math" panose="02040503050406030204" pitchFamily="18" charset="0"/>
                                <a:ea typeface="Cambria Math" panose="02040503050406030204" pitchFamily="18" charset="0"/>
                              </a:rPr>
                              <m:t>𝜏</m:t>
                            </m:r>
                          </m:sub>
                        </m:sSub>
                      </m:e>
                    </m:d>
                  </m:oMath>
                </a14:m>
                <a:endParaRPr lang="en-GB" dirty="0"/>
              </a:p>
              <a:p>
                <a:pPr lvl="1"/>
                <a:r>
                  <a:rPr lang="en-GB" dirty="0"/>
                  <a:t>Queries for the current </a:t>
                </a:r>
                <a:br>
                  <a:rPr lang="en-GB" dirty="0"/>
                </a:br>
                <a:r>
                  <a:rPr lang="en-GB" dirty="0"/>
                  <a:t>step given all previous </a:t>
                </a:r>
                <a:br>
                  <a:rPr lang="en-GB" dirty="0"/>
                </a:br>
                <a:r>
                  <a:rPr lang="en-GB" dirty="0"/>
                  <a:t>evidence</a:t>
                </a:r>
              </a:p>
              <a:p>
                <a:pPr lvl="1"/>
                <a:r>
                  <a:rPr lang="en-GB" dirty="0"/>
                  <a:t>Upsides</a:t>
                </a:r>
              </a:p>
              <a:p>
                <a:pPr lvl="2"/>
                <a:r>
                  <a:rPr lang="en-GB" dirty="0"/>
                  <a:t>Only one current FO jtree</a:t>
                </a:r>
              </a:p>
              <a:p>
                <a:pPr lvl="2"/>
                <a:r>
                  <a:rPr lang="en-GB" dirty="0"/>
                  <a:t>One additional message to</a:t>
                </a:r>
                <a:br>
                  <a:rPr lang="en-GB" dirty="0"/>
                </a:br>
                <a:r>
                  <a:rPr lang="en-GB" dirty="0"/>
                  <a:t>move forward</a:t>
                </a:r>
              </a:p>
              <a:p>
                <a:pPr lvl="2"/>
                <a:endParaRPr lang="en-GB" dirty="0"/>
              </a:p>
              <a:p>
                <a:r>
                  <a:rPr lang="en-GB" dirty="0"/>
                  <a:t>What about prediction and hindsight?</a:t>
                </a:r>
              </a:p>
              <a:p>
                <a:pPr lvl="1"/>
                <a14:m>
                  <m:oMath xmlns:m="http://schemas.openxmlformats.org/officeDocument/2006/math">
                    <m:r>
                      <a:rPr lang="en-GB"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𝑅</m:t>
                            </m:r>
                          </m:e>
                          <m:sub>
                            <m:r>
                              <a:rPr lang="de-DE" i="1" dirty="0" smtClean="0">
                                <a:solidFill>
                                  <a:srgbClr val="C00000"/>
                                </a:solidFill>
                                <a:latin typeface="Cambria Math" panose="02040503050406030204" pitchFamily="18" charset="0"/>
                                <a:ea typeface="Cambria Math" panose="02040503050406030204" pitchFamily="18" charset="0"/>
                              </a:rPr>
                              <m:t>𝜋</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b="1" i="1" dirty="0">
                                <a:latin typeface="Cambria Math" panose="02040503050406030204" pitchFamily="18" charset="0"/>
                              </a:rPr>
                              <m:t>𝑬</m:t>
                            </m:r>
                          </m:e>
                          <m:sub>
                            <m:r>
                              <a:rPr lang="de-DE" i="1" dirty="0">
                                <a:solidFill>
                                  <a:schemeClr val="accent1"/>
                                </a:solidFill>
                                <a:latin typeface="Cambria Math" panose="02040503050406030204" pitchFamily="18" charset="0"/>
                              </a:rPr>
                              <m:t>0:</m:t>
                            </m:r>
                            <m:r>
                              <a:rPr lang="de-DE" i="1" dirty="0">
                                <a:solidFill>
                                  <a:schemeClr val="accent1"/>
                                </a:solidFill>
                                <a:latin typeface="Cambria Math" panose="02040503050406030204" pitchFamily="18" charset="0"/>
                                <a:ea typeface="Cambria Math" panose="02040503050406030204" pitchFamily="18" charset="0"/>
                              </a:rPr>
                              <m:t>𝜏</m:t>
                            </m:r>
                          </m:sub>
                        </m:sSub>
                      </m:e>
                    </m:d>
                  </m:oMath>
                </a14:m>
                <a:r>
                  <a:rPr lang="en-GB" dirty="0"/>
                  <a:t>, </a:t>
                </a:r>
                <a14:m>
                  <m:oMath xmlns:m="http://schemas.openxmlformats.org/officeDocument/2006/math">
                    <m:r>
                      <a:rPr lang="de-DE" i="1" dirty="0">
                        <a:solidFill>
                          <a:srgbClr val="C00000"/>
                        </a:solidFill>
                        <a:latin typeface="Cambria Math" panose="02040503050406030204" pitchFamily="18" charset="0"/>
                        <a:ea typeface="Cambria Math" panose="02040503050406030204" pitchFamily="18" charset="0"/>
                      </a:rPr>
                      <m:t>𝜋</m:t>
                    </m:r>
                    <m:r>
                      <a:rPr lang="de-DE" i="1" dirty="0" smtClean="0">
                        <a:latin typeface="Cambria Math" panose="02040503050406030204" pitchFamily="18" charset="0"/>
                        <a:ea typeface="Cambria Math" panose="02040503050406030204" pitchFamily="18" charset="0"/>
                      </a:rPr>
                      <m:t>≠</m:t>
                    </m:r>
                    <m:r>
                      <a:rPr lang="de-DE" i="1" dirty="0">
                        <a:solidFill>
                          <a:schemeClr val="accent1"/>
                        </a:solidFill>
                        <a:latin typeface="Cambria Math" panose="02040503050406030204" pitchFamily="18" charset="0"/>
                        <a:ea typeface="Cambria Math" panose="02040503050406030204" pitchFamily="18" charset="0"/>
                      </a:rPr>
                      <m:t>𝜏</m:t>
                    </m:r>
                  </m:oMath>
                </a14:m>
                <a:endParaRPr lang="en-GB" dirty="0"/>
              </a:p>
              <a:p>
                <a:pPr lvl="2"/>
                <a:endParaRPr lang="en-GB" dirty="0"/>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48FFD124-C28C-9649-8026-6B5B6284E4B5}"/>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7E2E9B9-9CD9-4F49-B398-AA9202AB7E3E}"/>
              </a:ext>
            </a:extLst>
          </p:cNvPr>
          <p:cNvSpPr>
            <a:spLocks noGrp="1"/>
          </p:cNvSpPr>
          <p:nvPr>
            <p:ph type="sldNum" sz="quarter" idx="12"/>
          </p:nvPr>
        </p:nvSpPr>
        <p:spPr/>
        <p:txBody>
          <a:bodyPr/>
          <a:lstStyle/>
          <a:p>
            <a:fld id="{67C9959E-8E6B-B04C-9955-EA096F41CA7A}" type="slidenum">
              <a:rPr lang="en-GB" smtClean="0"/>
              <a:t>45</a:t>
            </a:fld>
            <a:endParaRPr lang="en-GB"/>
          </a:p>
        </p:txBody>
      </p:sp>
      <p:grpSp>
        <p:nvGrpSpPr>
          <p:cNvPr id="5" name="Group 4">
            <a:extLst>
              <a:ext uri="{FF2B5EF4-FFF2-40B4-BE49-F238E27FC236}">
                <a16:creationId xmlns:a16="http://schemas.microsoft.com/office/drawing/2014/main" id="{8E9BCAAD-13CF-5F43-A192-E2C3E051BDAE}"/>
              </a:ext>
            </a:extLst>
          </p:cNvPr>
          <p:cNvGrpSpPr/>
          <p:nvPr/>
        </p:nvGrpSpPr>
        <p:grpSpPr>
          <a:xfrm>
            <a:off x="4497952" y="1820475"/>
            <a:ext cx="4017398" cy="2318846"/>
            <a:chOff x="4139248" y="4009782"/>
            <a:chExt cx="4017398" cy="2318846"/>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AAE3726-4E10-EF4F-802C-DEC90DC4FF18}"/>
                    </a:ext>
                  </a:extLst>
                </p:cNvPr>
                <p:cNvSpPr txBox="1"/>
                <p:nvPr/>
              </p:nvSpPr>
              <p:spPr>
                <a:xfrm>
                  <a:off x="6765474" y="4764977"/>
                  <a:ext cx="305276"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1</m:t>
                            </m:r>
                          </m:sub>
                          <m:sup>
                            <m:r>
                              <a:rPr lang="de-DE" b="0" i="1" smtClean="0">
                                <a:latin typeface="Cambria Math" panose="02040503050406030204" pitchFamily="18" charset="0"/>
                              </a:rPr>
                              <m:t>2</m:t>
                            </m:r>
                          </m:sup>
                        </m:sSubSup>
                      </m:oMath>
                    </m:oMathPara>
                  </a14:m>
                  <a:endParaRPr lang="en-GB" dirty="0"/>
                </a:p>
              </p:txBody>
            </p:sp>
          </mc:Choice>
          <mc:Fallback xmlns="">
            <p:sp>
              <p:nvSpPr>
                <p:cNvPr id="6" name="TextBox 5">
                  <a:extLst>
                    <a:ext uri="{FF2B5EF4-FFF2-40B4-BE49-F238E27FC236}">
                      <a16:creationId xmlns:a16="http://schemas.microsoft.com/office/drawing/2014/main" id="{6AAE3726-4E10-EF4F-802C-DEC90DC4FF18}"/>
                    </a:ext>
                  </a:extLst>
                </p:cNvPr>
                <p:cNvSpPr txBox="1">
                  <a:spLocks noRot="1" noChangeAspect="1" noMove="1" noResize="1" noEditPoints="1" noAdjustHandles="1" noChangeArrowheads="1" noChangeShapeType="1" noTextEdit="1"/>
                </p:cNvSpPr>
                <p:nvPr/>
              </p:nvSpPr>
              <p:spPr>
                <a:xfrm>
                  <a:off x="6765474" y="4764977"/>
                  <a:ext cx="305276" cy="282450"/>
                </a:xfrm>
                <a:prstGeom prst="rect">
                  <a:avLst/>
                </a:prstGeom>
                <a:blipFill>
                  <a:blip r:embed="rId3"/>
                  <a:stretch>
                    <a:fillRect l="-16000" r="-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4C294D6-73AF-0D4B-A95B-2BDB4F5EEB57}"/>
                    </a:ext>
                  </a:extLst>
                </p:cNvPr>
                <p:cNvSpPr txBox="1"/>
                <p:nvPr/>
              </p:nvSpPr>
              <p:spPr>
                <a:xfrm>
                  <a:off x="6766937" y="6044768"/>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1</m:t>
                            </m:r>
                          </m:sub>
                          <m:sup>
                            <m:r>
                              <a:rPr lang="de-DE" b="0" i="1" smtClean="0">
                                <a:latin typeface="Cambria Math" panose="02040503050406030204" pitchFamily="18" charset="0"/>
                              </a:rPr>
                              <m:t>3</m:t>
                            </m:r>
                          </m:sup>
                        </m:sSubSup>
                      </m:oMath>
                    </m:oMathPara>
                  </a14:m>
                  <a:endParaRPr lang="en-GB" dirty="0"/>
                </a:p>
              </p:txBody>
            </p:sp>
          </mc:Choice>
          <mc:Fallback xmlns="">
            <p:sp>
              <p:nvSpPr>
                <p:cNvPr id="7" name="TextBox 6">
                  <a:extLst>
                    <a:ext uri="{FF2B5EF4-FFF2-40B4-BE49-F238E27FC236}">
                      <a16:creationId xmlns:a16="http://schemas.microsoft.com/office/drawing/2014/main" id="{44C294D6-73AF-0D4B-A95B-2BDB4F5EEB57}"/>
                    </a:ext>
                  </a:extLst>
                </p:cNvPr>
                <p:cNvSpPr txBox="1">
                  <a:spLocks noRot="1" noChangeAspect="1" noMove="1" noResize="1" noEditPoints="1" noAdjustHandles="1" noChangeArrowheads="1" noChangeShapeType="1" noTextEdit="1"/>
                </p:cNvSpPr>
                <p:nvPr/>
              </p:nvSpPr>
              <p:spPr>
                <a:xfrm>
                  <a:off x="6766937" y="6044768"/>
                  <a:ext cx="305276" cy="283860"/>
                </a:xfrm>
                <a:prstGeom prst="rect">
                  <a:avLst/>
                </a:prstGeom>
                <a:blipFill>
                  <a:blip r:embed="rId4"/>
                  <a:stretch>
                    <a:fillRect l="-16000" r="-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851C10-0855-6D43-A469-9935F0A5B40F}"/>
                    </a:ext>
                  </a:extLst>
                </p:cNvPr>
                <p:cNvSpPr txBox="1"/>
                <p:nvPr/>
              </p:nvSpPr>
              <p:spPr>
                <a:xfrm>
                  <a:off x="6445678" y="4009782"/>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1</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1</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i="1" dirty="0" err="1">
                            <a:solidFill>
                              <a:schemeClr val="tx1"/>
                            </a:solidFill>
                            <a:latin typeface="Cambria Math" panose="02040503050406030204" pitchFamily="18" charset="0"/>
                          </a:rPr>
                          <m:t>𝑇𝑟𝑎𝑣𝑒𝑙</m:t>
                        </m:r>
                        <m:sSub>
                          <m:sSubPr>
                            <m:ctrlPr>
                              <a:rPr lang="de-DE" b="0" i="1" dirty="0" smtClean="0">
                                <a:solidFill>
                                  <a:schemeClr val="tx1"/>
                                </a:solidFill>
                                <a:latin typeface="Cambria Math" panose="02040503050406030204" pitchFamily="18" charset="0"/>
                              </a:rPr>
                            </m:ctrlPr>
                          </m:sSubPr>
                          <m:e>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1</m:t>
                            </m:r>
                          </m:sub>
                        </m:sSub>
                        <m:r>
                          <a:rPr lang="de-DE" b="0" i="1" dirty="0"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8" name="TextBox 7">
                  <a:extLst>
                    <a:ext uri="{FF2B5EF4-FFF2-40B4-BE49-F238E27FC236}">
                      <a16:creationId xmlns:a16="http://schemas.microsoft.com/office/drawing/2014/main" id="{87851C10-0855-6D43-A469-9935F0A5B40F}"/>
                    </a:ext>
                  </a:extLst>
                </p:cNvPr>
                <p:cNvSpPr txBox="1">
                  <a:spLocks noRot="1" noChangeAspect="1" noMove="1" noResize="1" noEditPoints="1" noAdjustHandles="1" noChangeArrowheads="1" noChangeShapeType="1" noTextEdit="1"/>
                </p:cNvSpPr>
                <p:nvPr/>
              </p:nvSpPr>
              <p:spPr>
                <a:xfrm>
                  <a:off x="6445678" y="4009782"/>
                  <a:ext cx="1705233" cy="715089"/>
                </a:xfrm>
                <a:prstGeom prst="roundRect">
                  <a:avLst/>
                </a:prstGeom>
                <a:blipFill>
                  <a:blip r:embed="rId5"/>
                  <a:stretch>
                    <a:fillRect b="-169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C47B8F3-3780-A949-8AF2-9328E6EE2617}"/>
                    </a:ext>
                  </a:extLst>
                </p:cNvPr>
                <p:cNvSpPr txBox="1"/>
                <p:nvPr/>
              </p:nvSpPr>
              <p:spPr>
                <a:xfrm>
                  <a:off x="6445677" y="5311823"/>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𝐸𝑝𝑖</m:t>
                        </m:r>
                        <m:sSub>
                          <m:sSubPr>
                            <m:ctrlPr>
                              <a:rPr lang="de-DE" b="0" i="1" dirty="0" smtClean="0">
                                <a:latin typeface="Cambria Math" panose="02040503050406030204" pitchFamily="18" charset="0"/>
                              </a:rPr>
                            </m:ctrlPr>
                          </m:sSubPr>
                          <m:e>
                            <m:r>
                              <a:rPr lang="en-GB" dirty="0" smtClean="0">
                                <a:latin typeface="Cambria Math" panose="02040503050406030204" pitchFamily="18" charset="0"/>
                              </a:rPr>
                              <m:t>𝑑</m:t>
                            </m:r>
                          </m:e>
                          <m:sub>
                            <m:r>
                              <a:rPr lang="de-DE" b="0" i="1" dirty="0" smtClean="0">
                                <a:latin typeface="Cambria Math" panose="02040503050406030204" pitchFamily="18" charset="0"/>
                              </a:rPr>
                              <m:t>1</m:t>
                            </m:r>
                          </m:sub>
                        </m:sSub>
                        <m:r>
                          <a:rPr lang="en-GB" dirty="0">
                            <a:latin typeface="Cambria Math" panose="02040503050406030204" pitchFamily="18" charset="0"/>
                          </a:rPr>
                          <m:t> </m:t>
                        </m:r>
                        <m:r>
                          <a:rPr lang="en-GB" dirty="0" err="1">
                            <a:latin typeface="Cambria Math" panose="02040503050406030204" pitchFamily="18" charset="0"/>
                          </a:rPr>
                          <m:t>𝑆𝑖𝑐𝑘</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e>
                            </m:d>
                          </m:e>
                          <m:sub>
                            <m:r>
                              <a:rPr lang="de-DE" b="0" i="1" dirty="0" smtClean="0">
                                <a:latin typeface="Cambria Math" panose="02040503050406030204" pitchFamily="18" charset="0"/>
                              </a:rPr>
                              <m:t>1</m:t>
                            </m:r>
                          </m:sub>
                        </m:sSub>
                      </m:oMath>
                    </m:oMathPara>
                  </a14:m>
                  <a:endParaRPr lang="de-DE" dirty="0"/>
                </a:p>
                <a:p>
                  <a:pPr/>
                  <a14:m>
                    <m:oMathPara xmlns:m="http://schemas.openxmlformats.org/officeDocument/2006/math">
                      <m:oMathParaPr>
                        <m:jc m:val="centerGroup"/>
                      </m:oMathParaPr>
                      <m:oMath xmlns:m="http://schemas.openxmlformats.org/officeDocument/2006/math">
                        <m:r>
                          <a:rPr lang="en-GB" dirty="0">
                            <a:latin typeface="Cambria Math" panose="02040503050406030204" pitchFamily="18" charset="0"/>
                          </a:rPr>
                          <m:t>𝑇𝑟𝑒𝑎𝑡</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r>
                                  <a:rPr lang="de-DE" b="0" i="1" dirty="0" smtClean="0">
                                    <a:latin typeface="Cambria Math" panose="02040503050406030204" pitchFamily="18" charset="0"/>
                                  </a:rPr>
                                  <m:t>𝑀</m:t>
                                </m:r>
                              </m:e>
                            </m:d>
                          </m:e>
                          <m:sub>
                            <m:r>
                              <a:rPr lang="de-DE" b="0" i="1" dirty="0" smtClean="0">
                                <a:latin typeface="Cambria Math" panose="02040503050406030204" pitchFamily="18" charset="0"/>
                              </a:rPr>
                              <m:t>1</m:t>
                            </m:r>
                          </m:sub>
                        </m:sSub>
                        <m:r>
                          <a:rPr lang="de-DE" b="0" i="1" dirty="0" smtClean="0">
                            <a:latin typeface="Cambria Math" panose="02040503050406030204" pitchFamily="18" charset="0"/>
                          </a:rPr>
                          <m:t>    </m:t>
                        </m:r>
                      </m:oMath>
                    </m:oMathPara>
                  </a14:m>
                  <a:endParaRPr lang="en-GB" dirty="0"/>
                </a:p>
              </p:txBody>
            </p:sp>
          </mc:Choice>
          <mc:Fallback xmlns="">
            <p:sp>
              <p:nvSpPr>
                <p:cNvPr id="9" name="TextBox 8">
                  <a:extLst>
                    <a:ext uri="{FF2B5EF4-FFF2-40B4-BE49-F238E27FC236}">
                      <a16:creationId xmlns:a16="http://schemas.microsoft.com/office/drawing/2014/main" id="{CC47B8F3-3780-A949-8AF2-9328E6EE2617}"/>
                    </a:ext>
                  </a:extLst>
                </p:cNvPr>
                <p:cNvSpPr txBox="1">
                  <a:spLocks noRot="1" noChangeAspect="1" noMove="1" noResize="1" noEditPoints="1" noAdjustHandles="1" noChangeArrowheads="1" noChangeShapeType="1" noTextEdit="1"/>
                </p:cNvSpPr>
                <p:nvPr/>
              </p:nvSpPr>
              <p:spPr>
                <a:xfrm>
                  <a:off x="6445677" y="5311823"/>
                  <a:ext cx="1705233" cy="715089"/>
                </a:xfrm>
                <a:prstGeom prst="roundRect">
                  <a:avLst/>
                </a:prstGeom>
                <a:blipFill>
                  <a:blip r:embed="rId6"/>
                  <a:stretch>
                    <a:fillRect r="-735"/>
                  </a:stretch>
                </a:blipFill>
                <a:ln>
                  <a:solidFill>
                    <a:schemeClr val="tx1"/>
                  </a:solidFill>
                </a:ln>
              </p:spPr>
              <p:txBody>
                <a:bodyPr/>
                <a:lstStyle/>
                <a:p>
                  <a:r>
                    <a:rPr lang="en-GB">
                      <a:noFill/>
                    </a:rPr>
                    <a:t> </a:t>
                  </a:r>
                </a:p>
              </p:txBody>
            </p:sp>
          </mc:Fallback>
        </mc:AlternateContent>
        <p:cxnSp>
          <p:nvCxnSpPr>
            <p:cNvPr id="10" name="Straight Connector 9">
              <a:extLst>
                <a:ext uri="{FF2B5EF4-FFF2-40B4-BE49-F238E27FC236}">
                  <a16:creationId xmlns:a16="http://schemas.microsoft.com/office/drawing/2014/main" id="{2B3259B5-B0B7-7B48-B605-5A6E1289ECD7}"/>
                </a:ext>
              </a:extLst>
            </p:cNvPr>
            <p:cNvCxnSpPr>
              <a:cxnSpLocks/>
              <a:stCxn id="9" idx="0"/>
              <a:endCxn id="8" idx="2"/>
            </p:cNvCxnSpPr>
            <p:nvPr/>
          </p:nvCxnSpPr>
          <p:spPr>
            <a:xfrm flipV="1">
              <a:off x="7298294" y="4724871"/>
              <a:ext cx="1" cy="586952"/>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854D20A-7EBF-484A-B3B4-6DD3999DBD1E}"/>
                    </a:ext>
                  </a:extLst>
                </p:cNvPr>
                <p:cNvSpPr txBox="1"/>
                <p:nvPr/>
              </p:nvSpPr>
              <p:spPr>
                <a:xfrm>
                  <a:off x="4139248" y="4009782"/>
                  <a:ext cx="1646644"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0</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0</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𝐸𝑝𝑖𝑑</m:t>
                            </m:r>
                          </m:e>
                          <m:sub>
                            <m:r>
                              <a:rPr lang="de-DE" b="0" i="1" dirty="0" smtClean="0">
                                <a:solidFill>
                                  <a:schemeClr val="tx1"/>
                                </a:solidFill>
                                <a:latin typeface="Cambria Math" panose="02040503050406030204" pitchFamily="18" charset="0"/>
                              </a:rPr>
                              <m:t>1</m:t>
                            </m:r>
                          </m:sub>
                        </m:sSub>
                      </m:oMath>
                    </m:oMathPara>
                  </a14:m>
                  <a:endParaRPr lang="en-GB" dirty="0">
                    <a:solidFill>
                      <a:schemeClr val="tx1"/>
                    </a:solidFill>
                  </a:endParaRPr>
                </a:p>
              </p:txBody>
            </p:sp>
          </mc:Choice>
          <mc:Fallback xmlns="">
            <p:sp>
              <p:nvSpPr>
                <p:cNvPr id="11" name="TextBox 10">
                  <a:extLst>
                    <a:ext uri="{FF2B5EF4-FFF2-40B4-BE49-F238E27FC236}">
                      <a16:creationId xmlns:a16="http://schemas.microsoft.com/office/drawing/2014/main" id="{5854D20A-7EBF-484A-B3B4-6DD3999DBD1E}"/>
                    </a:ext>
                  </a:extLst>
                </p:cNvPr>
                <p:cNvSpPr txBox="1">
                  <a:spLocks noRot="1" noChangeAspect="1" noMove="1" noResize="1" noEditPoints="1" noAdjustHandles="1" noChangeArrowheads="1" noChangeShapeType="1" noTextEdit="1"/>
                </p:cNvSpPr>
                <p:nvPr/>
              </p:nvSpPr>
              <p:spPr>
                <a:xfrm>
                  <a:off x="4139248" y="4009782"/>
                  <a:ext cx="1646644" cy="715089"/>
                </a:xfrm>
                <a:prstGeom prst="roundRect">
                  <a:avLst/>
                </a:prstGeom>
                <a:blipFill>
                  <a:blip r:embed="rId7"/>
                  <a:stretch>
                    <a:fillRect l="-1515"/>
                  </a:stretch>
                </a:blipFill>
                <a:ln>
                  <a:solidFill>
                    <a:schemeClr val="tx1"/>
                  </a:solidFill>
                </a:ln>
              </p:spPr>
              <p:txBody>
                <a:bodyPr/>
                <a:lstStyle/>
                <a:p>
                  <a:r>
                    <a:rPr lang="en-GB">
                      <a:noFill/>
                    </a:rPr>
                    <a:t> </a:t>
                  </a:r>
                </a:p>
              </p:txBody>
            </p:sp>
          </mc:Fallback>
        </mc:AlternateContent>
        <p:cxnSp>
          <p:nvCxnSpPr>
            <p:cNvPr id="12" name="Straight Connector 11">
              <a:extLst>
                <a:ext uri="{FF2B5EF4-FFF2-40B4-BE49-F238E27FC236}">
                  <a16:creationId xmlns:a16="http://schemas.microsoft.com/office/drawing/2014/main" id="{781677F7-F2D0-4E45-BD28-E1F1C96ED9F6}"/>
                </a:ext>
              </a:extLst>
            </p:cNvPr>
            <p:cNvCxnSpPr>
              <a:cxnSpLocks/>
              <a:stCxn id="8" idx="1"/>
              <a:endCxn id="11" idx="3"/>
            </p:cNvCxnSpPr>
            <p:nvPr/>
          </p:nvCxnSpPr>
          <p:spPr>
            <a:xfrm flipH="1">
              <a:off x="5785892" y="4367327"/>
              <a:ext cx="659786" cy="0"/>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876CD3D-D909-984A-A1A3-A1064E533131}"/>
                    </a:ext>
                  </a:extLst>
                </p:cNvPr>
                <p:cNvSpPr txBox="1"/>
                <p:nvPr/>
              </p:nvSpPr>
              <p:spPr>
                <a:xfrm>
                  <a:off x="4457320" y="4770089"/>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13" name="TextBox 12">
                  <a:extLst>
                    <a:ext uri="{FF2B5EF4-FFF2-40B4-BE49-F238E27FC236}">
                      <a16:creationId xmlns:a16="http://schemas.microsoft.com/office/drawing/2014/main" id="{D876CD3D-D909-984A-A1A3-A1064E533131}"/>
                    </a:ext>
                  </a:extLst>
                </p:cNvPr>
                <p:cNvSpPr txBox="1">
                  <a:spLocks noRot="1" noChangeAspect="1" noMove="1" noResize="1" noEditPoints="1" noAdjustHandles="1" noChangeArrowheads="1" noChangeShapeType="1" noTextEdit="1"/>
                </p:cNvSpPr>
                <p:nvPr/>
              </p:nvSpPr>
              <p:spPr>
                <a:xfrm>
                  <a:off x="4457320" y="4770089"/>
                  <a:ext cx="321435" cy="276999"/>
                </a:xfrm>
                <a:prstGeom prst="rect">
                  <a:avLst/>
                </a:prstGeom>
                <a:blipFill>
                  <a:blip r:embed="rId8"/>
                  <a:stretch>
                    <a:fillRect l="-14815"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956E6B7-040C-D642-B5FB-8F74DE629585}"/>
                    </a:ext>
                  </a:extLst>
                </p:cNvPr>
                <p:cNvSpPr txBox="1"/>
                <p:nvPr/>
              </p:nvSpPr>
              <p:spPr>
                <a:xfrm rot="5400000">
                  <a:off x="7821867" y="439995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14" name="TextBox 13">
                  <a:extLst>
                    <a:ext uri="{FF2B5EF4-FFF2-40B4-BE49-F238E27FC236}">
                      <a16:creationId xmlns:a16="http://schemas.microsoft.com/office/drawing/2014/main" id="{C956E6B7-040C-D642-B5FB-8F74DE629585}"/>
                    </a:ext>
                  </a:extLst>
                </p:cNvPr>
                <p:cNvSpPr txBox="1">
                  <a:spLocks noRot="1" noChangeAspect="1" noMove="1" noResize="1" noEditPoints="1" noAdjustHandles="1" noChangeArrowheads="1" noChangeShapeType="1" noTextEdit="1"/>
                </p:cNvSpPr>
                <p:nvPr/>
              </p:nvSpPr>
              <p:spPr>
                <a:xfrm rot="5400000">
                  <a:off x="7821867" y="4399958"/>
                  <a:ext cx="270879" cy="387207"/>
                </a:xfrm>
                <a:prstGeom prst="round1Rect">
                  <a:avLst>
                    <a:gd name="adj" fmla="val 40865"/>
                  </a:avLst>
                </a:prstGeom>
                <a:blipFill>
                  <a:blip r:embed="rId9"/>
                  <a:stretch>
                    <a:fillRect l="-9677" r="-3226"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664075D-D1D9-1744-8582-C6F2B0FBCBA9}"/>
                    </a:ext>
                  </a:extLst>
                </p:cNvPr>
                <p:cNvSpPr txBox="1"/>
                <p:nvPr/>
              </p:nvSpPr>
              <p:spPr>
                <a:xfrm rot="5400000">
                  <a:off x="7888214" y="5756303"/>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15" name="TextBox 14">
                  <a:extLst>
                    <a:ext uri="{FF2B5EF4-FFF2-40B4-BE49-F238E27FC236}">
                      <a16:creationId xmlns:a16="http://schemas.microsoft.com/office/drawing/2014/main" id="{8664075D-D1D9-1744-8582-C6F2B0FBCBA9}"/>
                    </a:ext>
                  </a:extLst>
                </p:cNvPr>
                <p:cNvSpPr txBox="1">
                  <a:spLocks noRot="1" noChangeAspect="1" noMove="1" noResize="1" noEditPoints="1" noAdjustHandles="1" noChangeArrowheads="1" noChangeShapeType="1" noTextEdit="1"/>
                </p:cNvSpPr>
                <p:nvPr/>
              </p:nvSpPr>
              <p:spPr>
                <a:xfrm rot="5400000">
                  <a:off x="7888214" y="5756303"/>
                  <a:ext cx="270879" cy="265984"/>
                </a:xfrm>
                <a:prstGeom prst="round1Rect">
                  <a:avLst>
                    <a:gd name="adj" fmla="val 40865"/>
                  </a:avLst>
                </a:prstGeom>
                <a:blipFill>
                  <a:blip r:embed="rId10"/>
                  <a:stretch>
                    <a:fillRect l="-9524"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E070998-16FC-4C43-9C29-B06ABD6EF889}"/>
                    </a:ext>
                  </a:extLst>
                </p:cNvPr>
                <p:cNvSpPr txBox="1"/>
                <p:nvPr/>
              </p:nvSpPr>
              <p:spPr>
                <a:xfrm rot="5400000">
                  <a:off x="5448072" y="439995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16" name="TextBox 15">
                  <a:extLst>
                    <a:ext uri="{FF2B5EF4-FFF2-40B4-BE49-F238E27FC236}">
                      <a16:creationId xmlns:a16="http://schemas.microsoft.com/office/drawing/2014/main" id="{AE070998-16FC-4C43-9C29-B06ABD6EF889}"/>
                    </a:ext>
                  </a:extLst>
                </p:cNvPr>
                <p:cNvSpPr txBox="1">
                  <a:spLocks noRot="1" noChangeAspect="1" noMove="1" noResize="1" noEditPoints="1" noAdjustHandles="1" noChangeArrowheads="1" noChangeShapeType="1" noTextEdit="1"/>
                </p:cNvSpPr>
                <p:nvPr/>
              </p:nvSpPr>
              <p:spPr>
                <a:xfrm rot="5400000">
                  <a:off x="5448072" y="4399958"/>
                  <a:ext cx="270879" cy="387207"/>
                </a:xfrm>
                <a:prstGeom prst="round1Rect">
                  <a:avLst>
                    <a:gd name="adj" fmla="val 40865"/>
                  </a:avLst>
                </a:prstGeom>
                <a:blipFill>
                  <a:blip r:embed="rId11"/>
                  <a:stretch>
                    <a:fillRect b="-9091"/>
                  </a:stretch>
                </a:blipFill>
                <a:ln>
                  <a:noFill/>
                </a:ln>
              </p:spPr>
              <p:txBody>
                <a:bodyPr/>
                <a:lstStyle/>
                <a:p>
                  <a:r>
                    <a:rPr lang="en-GB">
                      <a:noFill/>
                    </a:rPr>
                    <a:t> </a:t>
                  </a:r>
                </a:p>
              </p:txBody>
            </p:sp>
          </mc:Fallback>
        </mc:AlternateContent>
      </p:grpSp>
      <p:sp>
        <p:nvSpPr>
          <p:cNvPr id="17" name="TextBox 16">
            <a:extLst>
              <a:ext uri="{FF2B5EF4-FFF2-40B4-BE49-F238E27FC236}">
                <a16:creationId xmlns:a16="http://schemas.microsoft.com/office/drawing/2014/main" id="{1840EE84-45D2-6746-896D-3C228FBA2C07}"/>
              </a:ext>
            </a:extLst>
          </p:cNvPr>
          <p:cNvSpPr txBox="1"/>
          <p:nvPr/>
        </p:nvSpPr>
        <p:spPr>
          <a:xfrm>
            <a:off x="1933303" y="6321366"/>
            <a:ext cx="6487468" cy="400110"/>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Dynamic Junction Tree Algorithm. In </a:t>
            </a:r>
            <a:r>
              <a:rPr lang="en-GB" sz="1000" i="1" dirty="0">
                <a:solidFill>
                  <a:schemeClr val="accent3"/>
                </a:solidFill>
              </a:rPr>
              <a:t>ICCS-18 Proceedings of the International Conference on Conceptual Structures</a:t>
            </a:r>
            <a:r>
              <a:rPr lang="en-GB" sz="1000" dirty="0">
                <a:solidFill>
                  <a:schemeClr val="accent3"/>
                </a:solidFill>
              </a:rPr>
              <a:t>, 2018.</a:t>
            </a:r>
          </a:p>
        </p:txBody>
      </p:sp>
    </p:spTree>
    <p:extLst>
      <p:ext uri="{BB962C8B-B14F-4D97-AF65-F5344CB8AC3E}">
        <p14:creationId xmlns:p14="http://schemas.microsoft.com/office/powerpoint/2010/main" val="304589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ECC-9230-634F-8E1B-456793F95323}"/>
              </a:ext>
            </a:extLst>
          </p:cNvPr>
          <p:cNvSpPr>
            <a:spLocks noGrp="1"/>
          </p:cNvSpPr>
          <p:nvPr>
            <p:ph type="title"/>
          </p:nvPr>
        </p:nvSpPr>
        <p:spPr/>
        <p:txBody>
          <a:bodyPr/>
          <a:lstStyle/>
          <a:p>
            <a:r>
              <a:rPr lang="en-GB" dirty="0"/>
              <a:t>Prediction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FBABF58-997D-704B-B8C0-883FFF797D05}"/>
                  </a:ext>
                </a:extLst>
              </p:cNvPr>
              <p:cNvSpPr>
                <a:spLocks noGrp="1"/>
              </p:cNvSpPr>
              <p:nvPr>
                <p:ph idx="1"/>
              </p:nvPr>
            </p:nvSpPr>
            <p:spPr/>
            <p:txBody>
              <a:bodyPr>
                <a:normAutofit lnSpcReduction="10000"/>
              </a:bodyPr>
              <a:lstStyle/>
              <a:p>
                <a:r>
                  <a:rPr lang="en-GB" dirty="0"/>
                  <a:t>Prediction queries for future PRV instances</a:t>
                </a:r>
              </a:p>
              <a:p>
                <a:pPr lvl="1"/>
                <a14:m>
                  <m:oMath xmlns:m="http://schemas.openxmlformats.org/officeDocument/2006/math">
                    <m:r>
                      <a:rPr lang="en-GB"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𝑅</m:t>
                            </m:r>
                          </m:e>
                          <m:sub>
                            <m:r>
                              <a:rPr lang="de-DE" i="1" dirty="0">
                                <a:solidFill>
                                  <a:srgbClr val="C00000"/>
                                </a:solidFill>
                                <a:latin typeface="Cambria Math" panose="02040503050406030204" pitchFamily="18" charset="0"/>
                                <a:ea typeface="Cambria Math" panose="02040503050406030204" pitchFamily="18" charset="0"/>
                              </a:rPr>
                              <m:t>𝜋</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b="1" i="1" dirty="0">
                                <a:latin typeface="Cambria Math" panose="02040503050406030204" pitchFamily="18" charset="0"/>
                              </a:rPr>
                              <m:t>𝑬</m:t>
                            </m:r>
                          </m:e>
                          <m:sub>
                            <m:r>
                              <a:rPr lang="de-DE" i="1" dirty="0">
                                <a:solidFill>
                                  <a:schemeClr val="accent1"/>
                                </a:solidFill>
                                <a:latin typeface="Cambria Math" panose="02040503050406030204" pitchFamily="18" charset="0"/>
                              </a:rPr>
                              <m:t>0:</m:t>
                            </m:r>
                            <m:r>
                              <a:rPr lang="de-DE" i="1" dirty="0">
                                <a:solidFill>
                                  <a:schemeClr val="accent1"/>
                                </a:solidFill>
                                <a:latin typeface="Cambria Math" panose="02040503050406030204" pitchFamily="18" charset="0"/>
                                <a:ea typeface="Cambria Math" panose="02040503050406030204" pitchFamily="18" charset="0"/>
                              </a:rPr>
                              <m:t>𝜏</m:t>
                            </m:r>
                          </m:sub>
                        </m:sSub>
                      </m:e>
                    </m:d>
                  </m:oMath>
                </a14:m>
                <a:r>
                  <a:rPr lang="en-GB" dirty="0"/>
                  <a:t>, </a:t>
                </a:r>
                <a14:m>
                  <m:oMath xmlns:m="http://schemas.openxmlformats.org/officeDocument/2006/math">
                    <m:r>
                      <a:rPr lang="de-DE" i="1" dirty="0">
                        <a:solidFill>
                          <a:srgbClr val="C00000"/>
                        </a:solidFill>
                        <a:latin typeface="Cambria Math" panose="02040503050406030204" pitchFamily="18" charset="0"/>
                        <a:ea typeface="Cambria Math" panose="02040503050406030204" pitchFamily="18" charset="0"/>
                      </a:rPr>
                      <m:t>𝜋</m:t>
                    </m:r>
                    <m:r>
                      <a:rPr lang="de-DE" b="0" i="1" dirty="0" smtClean="0">
                        <a:solidFill>
                          <a:schemeClr val="tx1"/>
                        </a:solidFill>
                        <a:latin typeface="Cambria Math" panose="02040503050406030204" pitchFamily="18" charset="0"/>
                        <a:ea typeface="Cambria Math" panose="02040503050406030204" pitchFamily="18" charset="0"/>
                      </a:rPr>
                      <m:t>&gt;</m:t>
                    </m:r>
                    <m:r>
                      <a:rPr lang="de-DE" i="1" dirty="0">
                        <a:solidFill>
                          <a:schemeClr val="accent1"/>
                        </a:solidFill>
                        <a:latin typeface="Cambria Math" panose="02040503050406030204" pitchFamily="18" charset="0"/>
                        <a:ea typeface="Cambria Math" panose="02040503050406030204" pitchFamily="18" charset="0"/>
                      </a:rPr>
                      <m:t>𝜏</m:t>
                    </m:r>
                  </m:oMath>
                </a14:m>
                <a:endParaRPr lang="en-GB" dirty="0"/>
              </a:p>
              <a:p>
                <a:pPr lvl="1"/>
                <a:r>
                  <a:rPr lang="en-GB" dirty="0"/>
                  <a:t>Flashing into the future, i.e., moving forward to </a:t>
                </a:r>
                <a14:m>
                  <m:oMath xmlns:m="http://schemas.openxmlformats.org/officeDocument/2006/math">
                    <m:r>
                      <a:rPr lang="de-DE" i="1" dirty="0">
                        <a:solidFill>
                          <a:srgbClr val="C00000"/>
                        </a:solidFill>
                        <a:latin typeface="Cambria Math" panose="02040503050406030204" pitchFamily="18" charset="0"/>
                        <a:ea typeface="Cambria Math" panose="02040503050406030204" pitchFamily="18" charset="0"/>
                      </a:rPr>
                      <m:t>𝜋</m:t>
                    </m:r>
                  </m:oMath>
                </a14:m>
                <a:r>
                  <a:rPr lang="en-GB" dirty="0"/>
                  <a:t> without seeing evidence in between, i.e.,</a:t>
                </a:r>
              </a:p>
              <a:p>
                <a:pPr lvl="2"/>
                <a:r>
                  <a:rPr lang="en-GB" dirty="0"/>
                  <a:t>Filtering query </a:t>
                </a:r>
                <a14:m>
                  <m:oMath xmlns:m="http://schemas.openxmlformats.org/officeDocument/2006/math">
                    <m:r>
                      <a:rPr lang="en-GB"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𝑅</m:t>
                            </m:r>
                          </m:e>
                          <m:sub>
                            <m:r>
                              <a:rPr lang="de-DE" i="1" dirty="0">
                                <a:solidFill>
                                  <a:srgbClr val="C00000"/>
                                </a:solidFill>
                                <a:latin typeface="Cambria Math" panose="02040503050406030204" pitchFamily="18" charset="0"/>
                                <a:ea typeface="Cambria Math" panose="02040503050406030204" pitchFamily="18" charset="0"/>
                              </a:rPr>
                              <m:t>𝜋</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b="1" i="1" dirty="0">
                                <a:latin typeface="Cambria Math" panose="02040503050406030204" pitchFamily="18" charset="0"/>
                              </a:rPr>
                              <m:t>𝑬</m:t>
                            </m:r>
                          </m:e>
                          <m:sub>
                            <m:r>
                              <a:rPr lang="de-DE" i="1" dirty="0">
                                <a:solidFill>
                                  <a:schemeClr val="accent1"/>
                                </a:solidFill>
                                <a:latin typeface="Cambria Math" panose="02040503050406030204" pitchFamily="18" charset="0"/>
                              </a:rPr>
                              <m:t>0:</m:t>
                            </m:r>
                            <m:r>
                              <a:rPr lang="de-DE" i="1" dirty="0" smtClean="0">
                                <a:solidFill>
                                  <a:srgbClr val="C00000"/>
                                </a:solidFill>
                                <a:latin typeface="Cambria Math" panose="02040503050406030204" pitchFamily="18" charset="0"/>
                                <a:ea typeface="Cambria Math" panose="02040503050406030204" pitchFamily="18" charset="0"/>
                              </a:rPr>
                              <m:t>𝜋</m:t>
                            </m:r>
                          </m:sub>
                        </m:sSub>
                      </m:e>
                    </m:d>
                  </m:oMath>
                </a14:m>
                <a:r>
                  <a:rPr lang="en-GB" dirty="0"/>
                  <a:t> where the evidence sets between </a:t>
                </a:r>
                <a14:m>
                  <m:oMath xmlns:m="http://schemas.openxmlformats.org/officeDocument/2006/math">
                    <m:r>
                      <a:rPr lang="de-DE" i="1" dirty="0">
                        <a:solidFill>
                          <a:schemeClr val="accent1"/>
                        </a:solidFill>
                        <a:latin typeface="Cambria Math" panose="02040503050406030204" pitchFamily="18" charset="0"/>
                        <a:ea typeface="Cambria Math" panose="02040503050406030204" pitchFamily="18" charset="0"/>
                      </a:rPr>
                      <m:t>𝜏</m:t>
                    </m:r>
                    <m:r>
                      <a:rPr lang="de-DE" b="0" i="1" dirty="0" smtClean="0">
                        <a:solidFill>
                          <a:schemeClr val="accent1"/>
                        </a:solidFill>
                        <a:latin typeface="Cambria Math" panose="02040503050406030204" pitchFamily="18" charset="0"/>
                        <a:ea typeface="Cambria Math" panose="02040503050406030204" pitchFamily="18" charset="0"/>
                      </a:rPr>
                      <m:t>+1</m:t>
                    </m:r>
                  </m:oMath>
                </a14:m>
                <a:r>
                  <a:rPr lang="en-GB" dirty="0"/>
                  <a:t> and </a:t>
                </a:r>
                <a14:m>
                  <m:oMath xmlns:m="http://schemas.openxmlformats.org/officeDocument/2006/math">
                    <m:r>
                      <a:rPr lang="de-DE" i="1" dirty="0">
                        <a:solidFill>
                          <a:srgbClr val="C00000"/>
                        </a:solidFill>
                        <a:latin typeface="Cambria Math" panose="02040503050406030204" pitchFamily="18" charset="0"/>
                        <a:ea typeface="Cambria Math" panose="02040503050406030204" pitchFamily="18" charset="0"/>
                      </a:rPr>
                      <m:t>𝜋</m:t>
                    </m:r>
                  </m:oMath>
                </a14:m>
                <a:r>
                  <a:rPr lang="en-GB" dirty="0"/>
                  <a:t> in </a:t>
                </a:r>
                <a14:m>
                  <m:oMath xmlns:m="http://schemas.openxmlformats.org/officeDocument/2006/math">
                    <m:sSub>
                      <m:sSubPr>
                        <m:ctrlPr>
                          <a:rPr lang="de-DE" i="1" dirty="0">
                            <a:latin typeface="Cambria Math" panose="02040503050406030204" pitchFamily="18" charset="0"/>
                          </a:rPr>
                        </m:ctrlPr>
                      </m:sSubPr>
                      <m:e>
                        <m:r>
                          <a:rPr lang="de-DE" b="1" i="1" dirty="0">
                            <a:latin typeface="Cambria Math" panose="02040503050406030204" pitchFamily="18" charset="0"/>
                          </a:rPr>
                          <m:t>𝑬</m:t>
                        </m:r>
                      </m:e>
                      <m:sub>
                        <m:r>
                          <a:rPr lang="de-DE" i="1" dirty="0">
                            <a:solidFill>
                              <a:schemeClr val="accent1"/>
                            </a:solidFill>
                            <a:latin typeface="Cambria Math" panose="02040503050406030204" pitchFamily="18" charset="0"/>
                          </a:rPr>
                          <m:t>0:</m:t>
                        </m:r>
                        <m:r>
                          <a:rPr lang="de-DE" i="1" dirty="0">
                            <a:solidFill>
                              <a:srgbClr val="C00000"/>
                            </a:solidFill>
                            <a:latin typeface="Cambria Math" panose="02040503050406030204" pitchFamily="18" charset="0"/>
                            <a:ea typeface="Cambria Math" panose="02040503050406030204" pitchFamily="18" charset="0"/>
                          </a:rPr>
                          <m:t>𝜋</m:t>
                        </m:r>
                      </m:sub>
                    </m:sSub>
                  </m:oMath>
                </a14:m>
                <a:r>
                  <a:rPr lang="en-GB" dirty="0"/>
                  <a:t>  are empty: </a:t>
                </a:r>
                <a14:m>
                  <m:oMath xmlns:m="http://schemas.openxmlformats.org/officeDocument/2006/math">
                    <m:sSub>
                      <m:sSubPr>
                        <m:ctrlPr>
                          <a:rPr lang="de-DE" i="1" dirty="0">
                            <a:latin typeface="Cambria Math" panose="02040503050406030204" pitchFamily="18" charset="0"/>
                          </a:rPr>
                        </m:ctrlPr>
                      </m:sSubPr>
                      <m:e>
                        <m:r>
                          <a:rPr lang="de-DE" b="1" i="1" dirty="0">
                            <a:latin typeface="Cambria Math" panose="02040503050406030204" pitchFamily="18" charset="0"/>
                          </a:rPr>
                          <m:t>𝑬</m:t>
                        </m:r>
                      </m:e>
                      <m:sub>
                        <m:r>
                          <a:rPr lang="de-DE" i="1" dirty="0">
                            <a:solidFill>
                              <a:schemeClr val="accent1"/>
                            </a:solidFill>
                            <a:latin typeface="Cambria Math" panose="02040503050406030204" pitchFamily="18" charset="0"/>
                            <a:ea typeface="Cambria Math" panose="02040503050406030204" pitchFamily="18" charset="0"/>
                          </a:rPr>
                          <m:t>𝜏</m:t>
                        </m:r>
                        <m:r>
                          <a:rPr lang="de-DE" b="0" i="1" dirty="0" smtClean="0">
                            <a:solidFill>
                              <a:schemeClr val="accent1"/>
                            </a:solidFill>
                            <a:latin typeface="Cambria Math" panose="02040503050406030204" pitchFamily="18" charset="0"/>
                            <a:ea typeface="Cambria Math" panose="02040503050406030204" pitchFamily="18" charset="0"/>
                          </a:rPr>
                          <m:t>+1</m:t>
                        </m:r>
                        <m:r>
                          <a:rPr lang="de-DE" i="1" dirty="0">
                            <a:solidFill>
                              <a:schemeClr val="accent1"/>
                            </a:solidFill>
                            <a:latin typeface="Cambria Math" panose="02040503050406030204" pitchFamily="18" charset="0"/>
                          </a:rPr>
                          <m:t>:</m:t>
                        </m:r>
                        <m:r>
                          <a:rPr lang="de-DE" i="1" dirty="0">
                            <a:solidFill>
                              <a:srgbClr val="C00000"/>
                            </a:solidFill>
                            <a:latin typeface="Cambria Math" panose="02040503050406030204" pitchFamily="18" charset="0"/>
                            <a:ea typeface="Cambria Math" panose="02040503050406030204" pitchFamily="18" charset="0"/>
                          </a:rPr>
                          <m:t>𝜋</m:t>
                        </m:r>
                      </m:sub>
                    </m:sSub>
                    <m:r>
                      <a:rPr lang="de-DE" i="1" dirty="0">
                        <a:latin typeface="Cambria Math" panose="02040503050406030204" pitchFamily="18" charset="0"/>
                        <a:ea typeface="Cambria Math" panose="02040503050406030204" pitchFamily="18" charset="0"/>
                      </a:rPr>
                      <m:t>=</m:t>
                    </m:r>
                    <m:sSubSup>
                      <m:sSubSupPr>
                        <m:ctrlPr>
                          <a:rPr lang="de-DE" i="1" dirty="0">
                            <a:latin typeface="Cambria Math" panose="02040503050406030204" pitchFamily="18" charset="0"/>
                            <a:ea typeface="Cambria Math" panose="02040503050406030204" pitchFamily="18" charset="0"/>
                          </a:rPr>
                        </m:ctrlPr>
                      </m:sSubSupPr>
                      <m:e>
                        <m:d>
                          <m:dPr>
                            <m:begChr m:val="{"/>
                            <m:endChr m:val="}"/>
                            <m:ctrlPr>
                              <a:rPr lang="de-DE" i="1" dirty="0">
                                <a:latin typeface="Cambria Math" panose="02040503050406030204" pitchFamily="18" charset="0"/>
                                <a:ea typeface="Cambria Math" panose="02040503050406030204" pitchFamily="18" charset="0"/>
                              </a:rPr>
                            </m:ctrlPr>
                          </m:dPr>
                          <m:e>
                            <m:sSub>
                              <m:sSubPr>
                                <m:ctrlPr>
                                  <a:rPr lang="de-DE" b="0" i="1" dirty="0" smtClean="0">
                                    <a:latin typeface="Cambria Math" panose="02040503050406030204" pitchFamily="18" charset="0"/>
                                    <a:ea typeface="Cambria Math" panose="02040503050406030204" pitchFamily="18" charset="0"/>
                                  </a:rPr>
                                </m:ctrlPr>
                              </m:sSubPr>
                              <m:e>
                                <m:r>
                                  <a:rPr lang="de-DE" i="1" dirty="0" smtClean="0">
                                    <a:latin typeface="Cambria Math" panose="02040503050406030204" pitchFamily="18" charset="0"/>
                                    <a:ea typeface="Cambria Math" panose="02040503050406030204" pitchFamily="18" charset="0"/>
                                  </a:rPr>
                                  <m:t>∅</m:t>
                                </m:r>
                              </m:e>
                              <m:sub>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𝜏</m:t>
                                    </m:r>
                                  </m:e>
                                  <m:sup>
                                    <m:r>
                                      <a:rPr lang="de-DE" i="1" dirty="0">
                                        <a:latin typeface="Cambria Math" panose="02040503050406030204" pitchFamily="18" charset="0"/>
                                        <a:ea typeface="Cambria Math" panose="02040503050406030204" pitchFamily="18" charset="0"/>
                                      </a:rPr>
                                      <m:t>′</m:t>
                                    </m:r>
                                  </m:sup>
                                </m:sSup>
                              </m:sub>
                            </m:sSub>
                          </m:e>
                        </m:d>
                      </m:e>
                      <m:sub>
                        <m:sSup>
                          <m:sSupPr>
                            <m:ctrlPr>
                              <a:rPr lang="de-DE" b="0" i="1" dirty="0" smtClean="0">
                                <a:solidFill>
                                  <a:schemeClr val="tx1"/>
                                </a:solidFill>
                                <a:latin typeface="Cambria Math" panose="02040503050406030204" pitchFamily="18" charset="0"/>
                                <a:ea typeface="Cambria Math" panose="02040503050406030204" pitchFamily="18" charset="0"/>
                              </a:rPr>
                            </m:ctrlPr>
                          </m:sSupPr>
                          <m:e>
                            <m:r>
                              <a:rPr lang="de-DE" i="1" dirty="0">
                                <a:solidFill>
                                  <a:schemeClr val="tx1"/>
                                </a:solidFill>
                                <a:latin typeface="Cambria Math" panose="02040503050406030204" pitchFamily="18" charset="0"/>
                                <a:ea typeface="Cambria Math" panose="02040503050406030204" pitchFamily="18" charset="0"/>
                              </a:rPr>
                              <m:t>𝜏</m:t>
                            </m:r>
                          </m:e>
                          <m:sup>
                            <m:r>
                              <a:rPr lang="de-DE" b="0" i="1" dirty="0" smtClean="0">
                                <a:solidFill>
                                  <a:schemeClr val="tx1"/>
                                </a:solidFill>
                                <a:latin typeface="Cambria Math" panose="02040503050406030204" pitchFamily="18" charset="0"/>
                                <a:ea typeface="Cambria Math" panose="02040503050406030204" pitchFamily="18" charset="0"/>
                              </a:rPr>
                              <m:t>′</m:t>
                            </m:r>
                          </m:sup>
                        </m:sSup>
                        <m:r>
                          <a:rPr lang="de-DE" b="0" i="1" dirty="0" smtClean="0">
                            <a:solidFill>
                              <a:schemeClr val="tx1"/>
                            </a:solidFill>
                            <a:latin typeface="Cambria Math" panose="02040503050406030204" pitchFamily="18" charset="0"/>
                            <a:ea typeface="Cambria Math" panose="02040503050406030204" pitchFamily="18" charset="0"/>
                          </a:rPr>
                          <m:t>=</m:t>
                        </m:r>
                        <m:r>
                          <a:rPr lang="de-DE" i="1" dirty="0">
                            <a:solidFill>
                              <a:schemeClr val="accent1"/>
                            </a:solidFill>
                            <a:latin typeface="Cambria Math" panose="02040503050406030204" pitchFamily="18" charset="0"/>
                            <a:ea typeface="Cambria Math" panose="02040503050406030204" pitchFamily="18" charset="0"/>
                          </a:rPr>
                          <m:t>𝜏</m:t>
                        </m:r>
                        <m:r>
                          <a:rPr lang="de-DE" b="0" i="1" dirty="0" smtClean="0">
                            <a:solidFill>
                              <a:schemeClr val="accent1"/>
                            </a:solidFill>
                            <a:latin typeface="Cambria Math" panose="02040503050406030204" pitchFamily="18" charset="0"/>
                            <a:ea typeface="Cambria Math" panose="02040503050406030204" pitchFamily="18" charset="0"/>
                          </a:rPr>
                          <m:t>+1</m:t>
                        </m:r>
                      </m:sub>
                      <m:sup>
                        <m:r>
                          <a:rPr lang="de-DE" i="1" dirty="0">
                            <a:solidFill>
                              <a:srgbClr val="C00000"/>
                            </a:solidFill>
                            <a:latin typeface="Cambria Math" panose="02040503050406030204" pitchFamily="18" charset="0"/>
                            <a:ea typeface="Cambria Math" panose="02040503050406030204" pitchFamily="18" charset="0"/>
                          </a:rPr>
                          <m:t>𝜋</m:t>
                        </m:r>
                      </m:sup>
                    </m:sSubSup>
                  </m:oMath>
                </a14:m>
                <a:endParaRPr lang="en-GB" dirty="0"/>
              </a:p>
              <a:p>
                <a:r>
                  <a:rPr lang="en-GB" dirty="0"/>
                  <a:t>Prediction query answering</a:t>
                </a:r>
              </a:p>
              <a:p>
                <a:pPr lvl="1"/>
                <a:r>
                  <a:rPr lang="en-GB" dirty="0"/>
                  <a:t>Given </a:t>
                </a:r>
                <a14:m>
                  <m:oMath xmlns:m="http://schemas.openxmlformats.org/officeDocument/2006/math">
                    <m:r>
                      <a:rPr lang="de-DE" i="1" dirty="0">
                        <a:solidFill>
                          <a:schemeClr val="accent1"/>
                        </a:solidFill>
                        <a:latin typeface="Cambria Math" panose="02040503050406030204" pitchFamily="18" charset="0"/>
                        <a:ea typeface="Cambria Math" panose="02040503050406030204" pitchFamily="18" charset="0"/>
                      </a:rPr>
                      <m:t>𝜏</m:t>
                    </m:r>
                  </m:oMath>
                </a14:m>
                <a:r>
                  <a:rPr lang="en-GB" dirty="0"/>
                  <a:t> current step</a:t>
                </a:r>
              </a:p>
              <a:p>
                <a:pPr lvl="1"/>
                <a:r>
                  <a:rPr lang="en-GB" dirty="0"/>
                  <a:t>Move forward until </a:t>
                </a:r>
                <a14:m>
                  <m:oMath xmlns:m="http://schemas.openxmlformats.org/officeDocument/2006/math">
                    <m:r>
                      <a:rPr lang="de-DE" i="1" dirty="0">
                        <a:solidFill>
                          <a:schemeClr val="accent1"/>
                        </a:solidFill>
                        <a:latin typeface="Cambria Math" panose="02040503050406030204" pitchFamily="18" charset="0"/>
                        <a:ea typeface="Cambria Math" panose="02040503050406030204" pitchFamily="18" charset="0"/>
                      </a:rPr>
                      <m:t>𝜏</m:t>
                    </m:r>
                    <m:r>
                      <a:rPr lang="de-DE" b="0" i="1" dirty="0" smtClean="0">
                        <a:solidFill>
                          <a:schemeClr val="tx1"/>
                        </a:solidFill>
                        <a:latin typeface="Cambria Math" panose="02040503050406030204" pitchFamily="18" charset="0"/>
                      </a:rPr>
                      <m:t>=</m:t>
                    </m:r>
                    <m:r>
                      <a:rPr lang="de-DE" i="1" dirty="0">
                        <a:solidFill>
                          <a:srgbClr val="C00000"/>
                        </a:solidFill>
                        <a:latin typeface="Cambria Math" panose="02040503050406030204" pitchFamily="18" charset="0"/>
                        <a:ea typeface="Cambria Math" panose="02040503050406030204" pitchFamily="18" charset="0"/>
                      </a:rPr>
                      <m:t>𝜋</m:t>
                    </m:r>
                  </m:oMath>
                </a14:m>
                <a:endParaRPr lang="en-GB" dirty="0"/>
              </a:p>
              <a:p>
                <a:pPr lvl="2"/>
                <a:r>
                  <a:rPr lang="en-GB" dirty="0"/>
                  <a:t>When moving forward, only an inbound message pass with the </a:t>
                </a:r>
                <a:r>
                  <a:rPr lang="en-GB" dirty="0" err="1"/>
                  <a:t>outcluster</a:t>
                </a:r>
                <a:r>
                  <a:rPr lang="en-GB" dirty="0"/>
                  <a:t> as centre is necessary</a:t>
                </a:r>
              </a:p>
              <a:p>
                <a:pPr lvl="1"/>
                <a:r>
                  <a:rPr lang="en-GB" dirty="0"/>
                  <a:t>Answer query with query term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𝑅</m:t>
                        </m:r>
                      </m:e>
                      <m:sub>
                        <m:r>
                          <a:rPr lang="de-DE" i="1" dirty="0">
                            <a:solidFill>
                              <a:srgbClr val="C00000"/>
                            </a:solidFill>
                            <a:latin typeface="Cambria Math" panose="02040503050406030204" pitchFamily="18" charset="0"/>
                            <a:ea typeface="Cambria Math" panose="02040503050406030204" pitchFamily="18" charset="0"/>
                          </a:rPr>
                          <m:t>𝜋</m:t>
                        </m:r>
                      </m:sub>
                    </m:sSub>
                  </m:oMath>
                </a14:m>
                <a:endParaRPr lang="en-GB" dirty="0"/>
              </a:p>
              <a:p>
                <a:pPr lvl="2"/>
                <a:r>
                  <a:rPr lang="en-GB" dirty="0"/>
                  <a:t>If only one query, locate parcluster </a:t>
                </a:r>
                <a14:m>
                  <m:oMath xmlns:m="http://schemas.openxmlformats.org/officeDocument/2006/math">
                    <m:sSubSup>
                      <m:sSubSupPr>
                        <m:ctrlPr>
                          <a:rPr lang="de-DE" b="1" i="1" dirty="0" smtClean="0">
                            <a:latin typeface="Cambria Math" panose="02040503050406030204" pitchFamily="18" charset="0"/>
                          </a:rPr>
                        </m:ctrlPr>
                      </m:sSubSupPr>
                      <m:e>
                        <m:r>
                          <a:rPr lang="en-GB" b="1" i="1" dirty="0" smtClean="0">
                            <a:latin typeface="Cambria Math" panose="02040503050406030204" pitchFamily="18" charset="0"/>
                          </a:rPr>
                          <m:t>𝑪</m:t>
                        </m:r>
                      </m:e>
                      <m:sub>
                        <m:r>
                          <a:rPr lang="de-DE" i="1" dirty="0">
                            <a:solidFill>
                              <a:srgbClr val="C00000"/>
                            </a:solidFill>
                            <a:latin typeface="Cambria Math" panose="02040503050406030204" pitchFamily="18" charset="0"/>
                            <a:ea typeface="Cambria Math" panose="02040503050406030204" pitchFamily="18" charset="0"/>
                          </a:rPr>
                          <m:t>𝜋</m:t>
                        </m:r>
                      </m:sub>
                      <m:sup>
                        <m:r>
                          <a:rPr lang="de-DE" b="0" i="1" dirty="0" smtClean="0">
                            <a:latin typeface="Cambria Math" panose="02040503050406030204" pitchFamily="18" charset="0"/>
                          </a:rPr>
                          <m:t>𝑖</m:t>
                        </m:r>
                      </m:sup>
                    </m:sSubSup>
                  </m:oMath>
                </a14:m>
                <a:r>
                  <a:rPr lang="en-GB" dirty="0"/>
                  <a:t> containing</a:t>
                </a:r>
                <a:r>
                  <a:rPr lang="de-DE" dirty="0"/>
                  <a:t>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𝑅</m:t>
                        </m:r>
                      </m:e>
                      <m:sub>
                        <m:r>
                          <a:rPr lang="de-DE" i="1" dirty="0">
                            <a:solidFill>
                              <a:srgbClr val="C00000"/>
                            </a:solidFill>
                            <a:latin typeface="Cambria Math" panose="02040503050406030204" pitchFamily="18" charset="0"/>
                            <a:ea typeface="Cambria Math" panose="02040503050406030204" pitchFamily="18" charset="0"/>
                          </a:rPr>
                          <m:t>𝜋</m:t>
                        </m:r>
                      </m:sub>
                    </m:sSub>
                  </m:oMath>
                </a14:m>
                <a:r>
                  <a:rPr lang="en-GB" dirty="0"/>
                  <a:t> and trigger one inbound message pass with </a:t>
                </a:r>
                <a14:m>
                  <m:oMath xmlns:m="http://schemas.openxmlformats.org/officeDocument/2006/math">
                    <m:sSubSup>
                      <m:sSubSupPr>
                        <m:ctrlPr>
                          <a:rPr lang="de-DE" b="1" i="1" dirty="0">
                            <a:latin typeface="Cambria Math" panose="02040503050406030204" pitchFamily="18" charset="0"/>
                          </a:rPr>
                        </m:ctrlPr>
                      </m:sSubSupPr>
                      <m:e>
                        <m:r>
                          <a:rPr lang="en-GB" b="1" i="1" dirty="0">
                            <a:latin typeface="Cambria Math" panose="02040503050406030204" pitchFamily="18" charset="0"/>
                          </a:rPr>
                          <m:t>𝑪</m:t>
                        </m:r>
                      </m:e>
                      <m:sub>
                        <m:r>
                          <a:rPr lang="de-DE" i="1" dirty="0">
                            <a:solidFill>
                              <a:srgbClr val="C00000"/>
                            </a:solidFill>
                            <a:latin typeface="Cambria Math" panose="02040503050406030204" pitchFamily="18" charset="0"/>
                            <a:ea typeface="Cambria Math" panose="02040503050406030204" pitchFamily="18" charset="0"/>
                          </a:rPr>
                          <m:t>𝜋</m:t>
                        </m:r>
                      </m:sub>
                      <m:sup>
                        <m:r>
                          <a:rPr lang="de-DE" i="1" dirty="0">
                            <a:latin typeface="Cambria Math" panose="02040503050406030204" pitchFamily="18" charset="0"/>
                          </a:rPr>
                          <m:t>𝑖</m:t>
                        </m:r>
                      </m:sup>
                    </m:sSubSup>
                  </m:oMath>
                </a14:m>
                <a:r>
                  <a:rPr lang="en-GB" dirty="0"/>
                  <a:t> as centre</a:t>
                </a:r>
              </a:p>
              <a:p>
                <a:pPr lvl="2"/>
                <a:r>
                  <a:rPr lang="en-GB" dirty="0"/>
                  <a:t>Otherwise, perform complete message passing</a:t>
                </a:r>
              </a:p>
            </p:txBody>
          </p:sp>
        </mc:Choice>
        <mc:Fallback>
          <p:sp>
            <p:nvSpPr>
              <p:cNvPr id="3" name="Content Placeholder 2">
                <a:extLst>
                  <a:ext uri="{FF2B5EF4-FFF2-40B4-BE49-F238E27FC236}">
                    <a16:creationId xmlns:a16="http://schemas.microsoft.com/office/drawing/2014/main" id="{4FBABF58-997D-704B-B8C0-883FFF797D05}"/>
                  </a:ext>
                </a:extLst>
              </p:cNvPr>
              <p:cNvSpPr>
                <a:spLocks noGrp="1" noRot="1" noChangeAspect="1" noMove="1" noResize="1" noEditPoints="1" noAdjustHandles="1" noChangeArrowheads="1" noChangeShapeType="1" noTextEdit="1"/>
              </p:cNvSpPr>
              <p:nvPr>
                <p:ph idx="1"/>
              </p:nvPr>
            </p:nvSpPr>
            <p:spPr>
              <a:blipFill>
                <a:blip r:embed="rId2"/>
                <a:stretch>
                  <a:fillRect l="-1447" t="-2525" r="-322" b="-126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8580720-B4D4-D444-AF74-69D299B1910C}"/>
              </a:ext>
            </a:extLst>
          </p:cNvPr>
          <p:cNvSpPr>
            <a:spLocks noGrp="1"/>
          </p:cNvSpPr>
          <p:nvPr>
            <p:ph type="sldNum" sz="quarter" idx="12"/>
          </p:nvPr>
        </p:nvSpPr>
        <p:spPr/>
        <p:txBody>
          <a:bodyPr/>
          <a:lstStyle/>
          <a:p>
            <a:fld id="{67C9959E-8E6B-B04C-9955-EA096F41CA7A}" type="slidenum">
              <a:rPr lang="en-GB" smtClean="0"/>
              <a:t>46</a:t>
            </a:fld>
            <a:endParaRPr lang="en-GB"/>
          </a:p>
        </p:txBody>
      </p:sp>
      <p:sp>
        <p:nvSpPr>
          <p:cNvPr id="5" name="Rectangle 4">
            <a:extLst>
              <a:ext uri="{FF2B5EF4-FFF2-40B4-BE49-F238E27FC236}">
                <a16:creationId xmlns:a16="http://schemas.microsoft.com/office/drawing/2014/main" id="{88A9AAE6-AD16-6748-87D0-0363C26EF73A}"/>
              </a:ext>
            </a:extLst>
          </p:cNvPr>
          <p:cNvSpPr/>
          <p:nvPr/>
        </p:nvSpPr>
        <p:spPr>
          <a:xfrm>
            <a:off x="7486650" y="5710020"/>
            <a:ext cx="1500896" cy="646331"/>
          </a:xfrm>
          <a:prstGeom prst="rect">
            <a:avLst/>
          </a:prstGeom>
          <a:solidFill>
            <a:schemeClr val="accent4"/>
          </a:solidFill>
        </p:spPr>
        <p:style>
          <a:lnRef idx="0">
            <a:schemeClr val="accent4"/>
          </a:lnRef>
          <a:fillRef idx="3">
            <a:schemeClr val="accent4"/>
          </a:fillRef>
          <a:effectRef idx="3">
            <a:schemeClr val="accent4"/>
          </a:effectRef>
          <a:fontRef idx="minor">
            <a:schemeClr val="lt1"/>
          </a:fontRef>
        </p:style>
        <p:txBody>
          <a:bodyPr wrap="square">
            <a:spAutoFit/>
          </a:bodyPr>
          <a:lstStyle/>
          <a:p>
            <a:r>
              <a:rPr lang="en-GB" dirty="0"/>
              <a:t>Saves half of the messages</a:t>
            </a:r>
          </a:p>
        </p:txBody>
      </p:sp>
      <p:cxnSp>
        <p:nvCxnSpPr>
          <p:cNvPr id="7" name="Straight Arrow Connector 6">
            <a:extLst>
              <a:ext uri="{FF2B5EF4-FFF2-40B4-BE49-F238E27FC236}">
                <a16:creationId xmlns:a16="http://schemas.microsoft.com/office/drawing/2014/main" id="{37CB7D5F-3BAF-5B49-BE59-AC161B14324D}"/>
              </a:ext>
            </a:extLst>
          </p:cNvPr>
          <p:cNvCxnSpPr/>
          <p:nvPr/>
        </p:nvCxnSpPr>
        <p:spPr>
          <a:xfrm flipH="1" flipV="1">
            <a:off x="7086600" y="5762625"/>
            <a:ext cx="400050" cy="247650"/>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7033F76-4970-3749-AC92-A3664D219728}"/>
              </a:ext>
            </a:extLst>
          </p:cNvPr>
          <p:cNvSpPr txBox="1"/>
          <p:nvPr/>
        </p:nvSpPr>
        <p:spPr>
          <a:xfrm>
            <a:off x="1933303" y="6321366"/>
            <a:ext cx="6487468" cy="400110"/>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Dynamic Junction Tree Algorithm. In </a:t>
            </a:r>
            <a:r>
              <a:rPr lang="en-GB" sz="1000" i="1" dirty="0">
                <a:solidFill>
                  <a:schemeClr val="accent3"/>
                </a:solidFill>
              </a:rPr>
              <a:t>ICCS-18 Proceedings of the International Conference on Conceptual Structures</a:t>
            </a:r>
            <a:r>
              <a:rPr lang="en-GB" sz="1000" dirty="0">
                <a:solidFill>
                  <a:schemeClr val="accent3"/>
                </a:solidFill>
              </a:rPr>
              <a:t>, 2018.</a:t>
            </a:r>
          </a:p>
        </p:txBody>
      </p:sp>
    </p:spTree>
    <p:extLst>
      <p:ext uri="{BB962C8B-B14F-4D97-AF65-F5344CB8AC3E}">
        <p14:creationId xmlns:p14="http://schemas.microsoft.com/office/powerpoint/2010/main" val="70929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ECC-9230-634F-8E1B-456793F95323}"/>
              </a:ext>
            </a:extLst>
          </p:cNvPr>
          <p:cNvSpPr>
            <a:spLocks noGrp="1"/>
          </p:cNvSpPr>
          <p:nvPr>
            <p:ph type="title"/>
          </p:nvPr>
        </p:nvSpPr>
        <p:spPr/>
        <p:txBody>
          <a:bodyPr/>
          <a:lstStyle/>
          <a:p>
            <a:r>
              <a:rPr lang="en-GB" dirty="0"/>
              <a:t>Prediction: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BABF58-997D-704B-B8C0-883FFF797D05}"/>
                  </a:ext>
                </a:extLst>
              </p:cNvPr>
              <p:cNvSpPr>
                <a:spLocks noGrp="1"/>
              </p:cNvSpPr>
              <p:nvPr>
                <p:ph idx="1"/>
              </p:nvPr>
            </p:nvSpPr>
            <p:spPr/>
            <p:txBody>
              <a:bodyPr/>
              <a:lstStyle/>
              <a:p>
                <a14:m>
                  <m:oMath xmlns:m="http://schemas.openxmlformats.org/officeDocument/2006/math">
                    <m:r>
                      <a:rPr lang="en-GB" i="1" smtClean="0">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b="0" i="1" smtClean="0">
                                <a:latin typeface="Cambria Math" panose="02040503050406030204" pitchFamily="18" charset="0"/>
                              </a:rPr>
                              <m:t>𝐸𝑝𝑖𝑑</m:t>
                            </m:r>
                          </m:e>
                          <m:sub>
                            <m:r>
                              <a:rPr lang="en-GB" b="0" i="1" smtClean="0">
                                <a:solidFill>
                                  <a:srgbClr val="C00000"/>
                                </a:solidFill>
                                <a:latin typeface="Cambria Math" panose="02040503050406030204" pitchFamily="18" charset="0"/>
                                <a:ea typeface="Cambria Math" panose="02040503050406030204" pitchFamily="18" charset="0"/>
                              </a:rPr>
                              <m:t>3</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b="1" i="1">
                                <a:latin typeface="Cambria Math" panose="02040503050406030204" pitchFamily="18" charset="0"/>
                              </a:rPr>
                              <m:t>𝑬</m:t>
                            </m:r>
                          </m:e>
                          <m:sub>
                            <m:r>
                              <a:rPr lang="en-GB" i="1">
                                <a:solidFill>
                                  <a:schemeClr val="accent1"/>
                                </a:solidFill>
                                <a:latin typeface="Cambria Math" panose="02040503050406030204" pitchFamily="18" charset="0"/>
                              </a:rPr>
                              <m:t>0:</m:t>
                            </m:r>
                            <m:r>
                              <a:rPr lang="en-GB" b="0" i="1" smtClean="0">
                                <a:solidFill>
                                  <a:schemeClr val="accent1"/>
                                </a:solidFill>
                                <a:latin typeface="Cambria Math" panose="02040503050406030204" pitchFamily="18" charset="0"/>
                                <a:ea typeface="Cambria Math" panose="02040503050406030204" pitchFamily="18" charset="0"/>
                              </a:rPr>
                              <m:t>1</m:t>
                            </m:r>
                          </m:sub>
                        </m:sSub>
                      </m:e>
                    </m:d>
                  </m:oMath>
                </a14:m>
                <a:r>
                  <a:rPr lang="en-GB" dirty="0"/>
                  <a:t>, </a:t>
                </a:r>
                <a14:m>
                  <m:oMath xmlns:m="http://schemas.openxmlformats.org/officeDocument/2006/math">
                    <m:r>
                      <a:rPr lang="en-GB" b="0" i="1" smtClean="0">
                        <a:solidFill>
                          <a:srgbClr val="C00000"/>
                        </a:solidFill>
                        <a:latin typeface="Cambria Math" panose="02040503050406030204" pitchFamily="18" charset="0"/>
                        <a:ea typeface="Cambria Math" panose="02040503050406030204" pitchFamily="18" charset="0"/>
                      </a:rPr>
                      <m:t>3</m:t>
                    </m:r>
                    <m:r>
                      <a:rPr lang="en-GB" b="0" i="1" smtClean="0">
                        <a:solidFill>
                          <a:schemeClr val="tx1"/>
                        </a:solidFill>
                        <a:latin typeface="Cambria Math" panose="02040503050406030204" pitchFamily="18" charset="0"/>
                        <a:ea typeface="Cambria Math" panose="02040503050406030204" pitchFamily="18" charset="0"/>
                      </a:rPr>
                      <m:t>&gt;</m:t>
                    </m:r>
                    <m:r>
                      <a:rPr lang="en-GB" b="0" i="1" smtClean="0">
                        <a:solidFill>
                          <a:schemeClr val="accent1"/>
                        </a:solidFill>
                        <a:latin typeface="Cambria Math" panose="02040503050406030204" pitchFamily="18" charset="0"/>
                        <a:ea typeface="Cambria Math" panose="02040503050406030204" pitchFamily="18" charset="0"/>
                      </a:rPr>
                      <m:t>1</m:t>
                    </m:r>
                  </m:oMath>
                </a14:m>
                <a:endParaRPr lang="en-GB" dirty="0"/>
              </a:p>
              <a:p>
                <a:pPr lvl="1"/>
                <a:r>
                  <a:rPr lang="en-GB" dirty="0"/>
                  <a:t>No evidence for steps </a:t>
                </a:r>
                <a14:m>
                  <m:oMath xmlns:m="http://schemas.openxmlformats.org/officeDocument/2006/math">
                    <m:r>
                      <a:rPr lang="en-GB" i="1" dirty="0" smtClean="0">
                        <a:latin typeface="Cambria Math" panose="02040503050406030204" pitchFamily="18" charset="0"/>
                      </a:rPr>
                      <m:t>2</m:t>
                    </m:r>
                  </m:oMath>
                </a14:m>
                <a:r>
                  <a:rPr lang="en-GB" dirty="0"/>
                  <a:t> and </a:t>
                </a:r>
                <a14:m>
                  <m:oMath xmlns:m="http://schemas.openxmlformats.org/officeDocument/2006/math">
                    <m:r>
                      <a:rPr lang="en-GB" i="1" dirty="0" smtClean="0">
                        <a:latin typeface="Cambria Math" panose="02040503050406030204" pitchFamily="18" charset="0"/>
                      </a:rPr>
                      <m:t>3</m:t>
                    </m:r>
                  </m:oMath>
                </a14:m>
                <a:r>
                  <a:rPr lang="en-GB" dirty="0"/>
                  <a:t>: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𝑬</m:t>
                        </m:r>
                      </m:e>
                      <m:sub>
                        <m:r>
                          <a:rPr lang="de-DE" b="0" i="1" smtClean="0">
                            <a:solidFill>
                              <a:schemeClr val="accent1"/>
                            </a:solidFill>
                            <a:latin typeface="Cambria Math" panose="02040503050406030204" pitchFamily="18" charset="0"/>
                            <a:ea typeface="Cambria Math" panose="02040503050406030204" pitchFamily="18" charset="0"/>
                          </a:rPr>
                          <m:t>2</m:t>
                        </m:r>
                        <m:r>
                          <a:rPr lang="en-GB" i="1">
                            <a:solidFill>
                              <a:schemeClr val="accent1"/>
                            </a:solidFill>
                            <a:latin typeface="Cambria Math" panose="02040503050406030204" pitchFamily="18" charset="0"/>
                          </a:rPr>
                          <m:t>:</m:t>
                        </m:r>
                        <m:r>
                          <a:rPr lang="de-DE" b="0" i="1" smtClean="0">
                            <a:solidFill>
                              <a:srgbClr val="C00000"/>
                            </a:solidFill>
                            <a:latin typeface="Cambria Math" panose="02040503050406030204" pitchFamily="18" charset="0"/>
                            <a:ea typeface="Cambria Math" panose="02040503050406030204" pitchFamily="18" charset="0"/>
                          </a:rPr>
                          <m:t>3</m:t>
                        </m:r>
                      </m:sub>
                    </m:sSub>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d>
                          <m:dPr>
                            <m:begChr m:val="{"/>
                            <m:endChr m:val="}"/>
                            <m:ctrlPr>
                              <a:rPr lang="en-GB" i="1">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m:t>
                                </m:r>
                              </m:e>
                              <m:sub>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𝜏</m:t>
                                    </m:r>
                                  </m:e>
                                  <m:sup>
                                    <m:r>
                                      <a:rPr lang="en-GB" i="1">
                                        <a:latin typeface="Cambria Math" panose="02040503050406030204" pitchFamily="18" charset="0"/>
                                        <a:ea typeface="Cambria Math" panose="02040503050406030204" pitchFamily="18" charset="0"/>
                                      </a:rPr>
                                      <m:t>′</m:t>
                                    </m:r>
                                  </m:sup>
                                </m:sSup>
                              </m:sub>
                            </m:sSub>
                          </m:e>
                        </m:d>
                      </m:e>
                      <m:sub>
                        <m:sSup>
                          <m:sSupPr>
                            <m:ctrlPr>
                              <a:rPr lang="en-GB" b="0" i="1" smtClean="0">
                                <a:solidFill>
                                  <a:schemeClr val="tx1"/>
                                </a:solidFill>
                                <a:latin typeface="Cambria Math" panose="02040503050406030204" pitchFamily="18" charset="0"/>
                                <a:ea typeface="Cambria Math" panose="02040503050406030204" pitchFamily="18" charset="0"/>
                              </a:rPr>
                            </m:ctrlPr>
                          </m:sSupPr>
                          <m:e>
                            <m:r>
                              <a:rPr lang="en-GB" i="1">
                                <a:solidFill>
                                  <a:schemeClr val="tx1"/>
                                </a:solidFill>
                                <a:latin typeface="Cambria Math" panose="02040503050406030204" pitchFamily="18" charset="0"/>
                                <a:ea typeface="Cambria Math" panose="02040503050406030204" pitchFamily="18" charset="0"/>
                              </a:rPr>
                              <m:t>𝜏</m:t>
                            </m:r>
                          </m:e>
                          <m:sup>
                            <m:r>
                              <a:rPr lang="en-GB" b="0" i="1" smtClean="0">
                                <a:solidFill>
                                  <a:schemeClr val="tx1"/>
                                </a:solidFill>
                                <a:latin typeface="Cambria Math" panose="02040503050406030204" pitchFamily="18" charset="0"/>
                                <a:ea typeface="Cambria Math" panose="02040503050406030204" pitchFamily="18" charset="0"/>
                              </a:rPr>
                              <m:t>′</m:t>
                            </m:r>
                          </m:sup>
                        </m:sSup>
                        <m:r>
                          <a:rPr lang="en-GB" b="0" i="1" smtClean="0">
                            <a:solidFill>
                              <a:schemeClr val="tx1"/>
                            </a:solidFill>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2</m:t>
                        </m:r>
                      </m:sub>
                      <m:sup>
                        <m:r>
                          <a:rPr lang="de-DE" b="0" i="1" smtClean="0">
                            <a:solidFill>
                              <a:srgbClr val="C00000"/>
                            </a:solidFill>
                            <a:latin typeface="Cambria Math" panose="02040503050406030204" pitchFamily="18" charset="0"/>
                            <a:ea typeface="Cambria Math" panose="02040503050406030204" pitchFamily="18" charset="0"/>
                          </a:rPr>
                          <m:t>3</m:t>
                        </m:r>
                      </m:sup>
                    </m:sSubSup>
                  </m:oMath>
                </a14:m>
                <a:endParaRPr lang="en-GB" dirty="0"/>
              </a:p>
              <a:p>
                <a:pPr lvl="1"/>
                <a:r>
                  <a:rPr lang="en-GB" dirty="0"/>
                  <a:t>Given </a:t>
                </a: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𝜏</m:t>
                    </m:r>
                    <m:r>
                      <a:rPr lang="de-DE" b="0" i="1" smtClean="0">
                        <a:solidFill>
                          <a:schemeClr val="accent1"/>
                        </a:solidFill>
                        <a:latin typeface="Cambria Math" panose="02040503050406030204" pitchFamily="18" charset="0"/>
                        <a:ea typeface="Cambria Math" panose="02040503050406030204" pitchFamily="18" charset="0"/>
                      </a:rPr>
                      <m:t>=1</m:t>
                    </m:r>
                  </m:oMath>
                </a14:m>
                <a:r>
                  <a:rPr lang="en-GB" dirty="0"/>
                  <a:t> current step, move forward until </a:t>
                </a:r>
                <a14:m>
                  <m:oMath xmlns:m="http://schemas.openxmlformats.org/officeDocument/2006/math">
                    <m:r>
                      <a:rPr lang="en-GB" i="1">
                        <a:solidFill>
                          <a:schemeClr val="accent1"/>
                        </a:solidFill>
                        <a:latin typeface="Cambria Math" panose="02040503050406030204" pitchFamily="18" charset="0"/>
                        <a:ea typeface="Cambria Math" panose="02040503050406030204" pitchFamily="18" charset="0"/>
                      </a:rPr>
                      <m:t>𝜏</m:t>
                    </m:r>
                    <m:r>
                      <a:rPr lang="en-GB" b="0" i="1" smtClean="0">
                        <a:solidFill>
                          <a:schemeClr val="tx1"/>
                        </a:solidFill>
                        <a:latin typeface="Cambria Math" panose="02040503050406030204" pitchFamily="18" charset="0"/>
                      </a:rPr>
                      <m:t>=</m:t>
                    </m:r>
                    <m:r>
                      <a:rPr lang="de-DE" b="0" i="1" smtClean="0">
                        <a:solidFill>
                          <a:srgbClr val="C00000"/>
                        </a:solidFill>
                        <a:latin typeface="Cambria Math" panose="02040503050406030204" pitchFamily="18" charset="0"/>
                        <a:ea typeface="Cambria Math" panose="02040503050406030204" pitchFamily="18" charset="0"/>
                      </a:rPr>
                      <m:t>3</m:t>
                    </m:r>
                  </m:oMath>
                </a14:m>
                <a:r>
                  <a:rPr lang="en-GB" dirty="0"/>
                  <a:t>, then answer query with query term </a:t>
                </a:r>
                <a14:m>
                  <m:oMath xmlns:m="http://schemas.openxmlformats.org/officeDocument/2006/math">
                    <m:sSub>
                      <m:sSubPr>
                        <m:ctrlPr>
                          <a:rPr lang="en-GB" i="1">
                            <a:latin typeface="Cambria Math" panose="02040503050406030204" pitchFamily="18" charset="0"/>
                          </a:rPr>
                        </m:ctrlPr>
                      </m:sSubPr>
                      <m:e>
                        <m:r>
                          <a:rPr lang="de-DE" b="0" i="1" smtClean="0">
                            <a:latin typeface="Cambria Math" panose="02040503050406030204" pitchFamily="18" charset="0"/>
                          </a:rPr>
                          <m:t>𝐸𝑝𝑖𝑑</m:t>
                        </m:r>
                      </m:e>
                      <m:sub>
                        <m:r>
                          <a:rPr lang="de-DE" b="0" i="1" smtClean="0">
                            <a:solidFill>
                              <a:srgbClr val="C00000"/>
                            </a:solidFill>
                            <a:latin typeface="Cambria Math" panose="02040503050406030204" pitchFamily="18" charset="0"/>
                            <a:ea typeface="Cambria Math" panose="02040503050406030204" pitchFamily="18" charset="0"/>
                          </a:rPr>
                          <m:t>3</m:t>
                        </m:r>
                      </m:sub>
                    </m:sSub>
                  </m:oMath>
                </a14:m>
                <a:endParaRPr lang="en-GB" dirty="0"/>
              </a:p>
              <a:p>
                <a:pPr lvl="1"/>
                <a14:m>
                  <m:oMath xmlns:m="http://schemas.openxmlformats.org/officeDocument/2006/math">
                    <m:r>
                      <a:rPr lang="en-GB" i="1" smtClean="0">
                        <a:solidFill>
                          <a:schemeClr val="tx1"/>
                        </a:solidFill>
                        <a:latin typeface="Cambria Math" panose="02040503050406030204" pitchFamily="18" charset="0"/>
                        <a:ea typeface="Cambria Math" panose="02040503050406030204" pitchFamily="18" charset="0"/>
                      </a:rPr>
                      <m:t>𝜏</m:t>
                    </m:r>
                    <m:r>
                      <a:rPr lang="de-DE" i="1">
                        <a:solidFill>
                          <a:schemeClr val="tx1"/>
                        </a:solidFill>
                        <a:latin typeface="Cambria Math" panose="02040503050406030204" pitchFamily="18" charset="0"/>
                        <a:ea typeface="Cambria Math" panose="02040503050406030204" pitchFamily="18" charset="0"/>
                      </a:rPr>
                      <m:t>=</m:t>
                    </m:r>
                    <m:r>
                      <a:rPr lang="de-DE" b="0" i="1" smtClean="0">
                        <a:solidFill>
                          <a:schemeClr val="tx1"/>
                        </a:solidFill>
                        <a:latin typeface="Cambria Math" panose="02040503050406030204" pitchFamily="18" charset="0"/>
                        <a:ea typeface="Cambria Math" panose="02040503050406030204" pitchFamily="18" charset="0"/>
                      </a:rPr>
                      <m:t>2</m:t>
                    </m:r>
                  </m:oMath>
                </a14:m>
                <a:r>
                  <a:rPr lang="en-GB" dirty="0">
                    <a:solidFill>
                      <a:schemeClr val="tx1"/>
                    </a:solidFill>
                  </a:rPr>
                  <a:t>, current FO jtree with </a:t>
                </a:r>
                <a14:m>
                  <m:oMath xmlns:m="http://schemas.openxmlformats.org/officeDocument/2006/math">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en-GB" i="1" smtClean="0">
                            <a:solidFill>
                              <a:schemeClr val="tx1"/>
                            </a:solidFill>
                            <a:latin typeface="Cambria Math" panose="02040503050406030204" pitchFamily="18" charset="0"/>
                            <a:ea typeface="Cambria Math" panose="02040503050406030204" pitchFamily="18" charset="0"/>
                          </a:rPr>
                          <m:t>𝛼</m:t>
                        </m:r>
                      </m:e>
                      <m:sub>
                        <m:r>
                          <a:rPr lang="de-DE" b="0" i="1" smtClean="0">
                            <a:solidFill>
                              <a:schemeClr val="tx1"/>
                            </a:solidFill>
                            <a:latin typeface="Cambria Math" panose="02040503050406030204" pitchFamily="18" charset="0"/>
                            <a:ea typeface="Cambria Math" panose="02040503050406030204" pitchFamily="18" charset="0"/>
                          </a:rPr>
                          <m:t>1</m:t>
                        </m:r>
                      </m:sub>
                    </m:sSub>
                  </m:oMath>
                </a14:m>
                <a:r>
                  <a:rPr lang="en-GB" dirty="0">
                    <a:solidFill>
                      <a:schemeClr val="tx1"/>
                    </a:solidFill>
                  </a:rPr>
                  <a:t> in local model of </a:t>
                </a:r>
                <a14:m>
                  <m:oMath xmlns:m="http://schemas.openxmlformats.org/officeDocument/2006/math">
                    <m:sSubSup>
                      <m:sSubSupPr>
                        <m:ctrlPr>
                          <a:rPr lang="de-DE" i="1" smtClean="0">
                            <a:solidFill>
                              <a:schemeClr val="tx1"/>
                            </a:solidFill>
                            <a:latin typeface="Cambria Math" panose="02040503050406030204" pitchFamily="18" charset="0"/>
                          </a:rPr>
                        </m:ctrlPr>
                      </m:sSubSupPr>
                      <m:e>
                        <m:r>
                          <a:rPr lang="de-DE" i="1">
                            <a:solidFill>
                              <a:schemeClr val="tx1"/>
                            </a:solidFill>
                            <a:latin typeface="Cambria Math" panose="02040503050406030204" pitchFamily="18" charset="0"/>
                          </a:rPr>
                          <m:t>𝐶</m:t>
                        </m:r>
                      </m:e>
                      <m:sub>
                        <m:r>
                          <a:rPr lang="de-DE" b="0" i="1" smtClean="0">
                            <a:solidFill>
                              <a:schemeClr val="tx1"/>
                            </a:solidFill>
                            <a:latin typeface="Cambria Math" panose="02040503050406030204" pitchFamily="18" charset="0"/>
                          </a:rPr>
                          <m:t>2</m:t>
                        </m:r>
                      </m:sub>
                      <m:sup>
                        <m:r>
                          <a:rPr lang="de-DE" i="1">
                            <a:solidFill>
                              <a:schemeClr val="tx1"/>
                            </a:solidFill>
                            <a:latin typeface="Cambria Math" panose="02040503050406030204" pitchFamily="18" charset="0"/>
                          </a:rPr>
                          <m:t>𝑖𝑛</m:t>
                        </m:r>
                      </m:sup>
                    </m:sSubSup>
                  </m:oMath>
                </a14:m>
                <a:endParaRPr lang="en-GB" dirty="0">
                  <a:solidFill>
                    <a:schemeClr val="tx1"/>
                  </a:solidFill>
                </a:endParaRPr>
              </a:p>
              <a:p>
                <a:pPr lvl="2"/>
                <a:r>
                  <a:rPr lang="en-GB" dirty="0"/>
                  <a:t>Send intra-slice messages towards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𝐶</m:t>
                        </m:r>
                      </m:e>
                      <m:sub>
                        <m:r>
                          <a:rPr lang="de-DE" i="1">
                            <a:latin typeface="Cambria Math" panose="02040503050406030204" pitchFamily="18" charset="0"/>
                          </a:rPr>
                          <m:t>2</m:t>
                        </m:r>
                      </m:sub>
                      <m:sup>
                        <m:r>
                          <a:rPr lang="de-DE" b="0" i="1" smtClean="0">
                            <a:latin typeface="Cambria Math" panose="02040503050406030204" pitchFamily="18" charset="0"/>
                          </a:rPr>
                          <m:t>𝑜𝑢𝑡</m:t>
                        </m:r>
                      </m:sup>
                    </m:sSubSup>
                  </m:oMath>
                </a14:m>
                <a:r>
                  <a:rPr lang="en-GB" dirty="0">
                    <a:solidFill>
                      <a:schemeClr val="tx1"/>
                    </a:solidFill>
                  </a:rPr>
                  <a:t> (collect all information at </a:t>
                </a:r>
                <a:r>
                  <a:rPr lang="en-GB" dirty="0" err="1">
                    <a:solidFill>
                      <a:schemeClr val="tx1"/>
                    </a:solidFill>
                  </a:rPr>
                  <a:t>outcluster</a:t>
                </a:r>
                <a:r>
                  <a:rPr lang="en-GB" dirty="0">
                    <a:solidFill>
                      <a:schemeClr val="tx1"/>
                    </a:solidFill>
                  </a:rPr>
                  <a:t>); also, no evidence entering as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e>
                      <m:sub>
                        <m:r>
                          <a:rPr lang="de-DE" b="0" i="1" smtClean="0">
                            <a:latin typeface="Cambria Math" panose="02040503050406030204" pitchFamily="18" charset="0"/>
                            <a:ea typeface="Cambria Math" panose="02040503050406030204" pitchFamily="18" charset="0"/>
                          </a:rPr>
                          <m:t>2</m:t>
                        </m:r>
                      </m:sub>
                    </m:sSub>
                  </m:oMath>
                </a14:m>
                <a:endParaRPr lang="en-GB" dirty="0">
                  <a:solidFill>
                    <a:schemeClr val="tx1"/>
                  </a:solidFill>
                </a:endParaRPr>
              </a:p>
              <a:p>
                <a:pPr lvl="2"/>
                <a:r>
                  <a:rPr lang="en-GB" dirty="0"/>
                  <a:t>Calculate inter-slice message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de-DE" b="0" i="1" smtClean="0">
                            <a:latin typeface="Cambria Math" panose="02040503050406030204" pitchFamily="18" charset="0"/>
                            <a:ea typeface="Cambria Math" panose="02040503050406030204" pitchFamily="18" charset="0"/>
                          </a:rPr>
                          <m:t>2</m:t>
                        </m:r>
                      </m:sub>
                    </m:sSub>
                  </m:oMath>
                </a14:m>
                <a:endParaRPr lang="en-GB" dirty="0">
                  <a:solidFill>
                    <a:schemeClr val="tx1"/>
                  </a:solidFill>
                </a:endParaRPr>
              </a:p>
              <a:p>
                <a:pPr lvl="2"/>
                <a:endParaRPr lang="en-GB" dirty="0"/>
              </a:p>
              <a:p>
                <a:endParaRPr lang="en-GB" dirty="0"/>
              </a:p>
            </p:txBody>
          </p:sp>
        </mc:Choice>
        <mc:Fallback xmlns="">
          <p:sp>
            <p:nvSpPr>
              <p:cNvPr id="3" name="Content Placeholder 2">
                <a:extLst>
                  <a:ext uri="{FF2B5EF4-FFF2-40B4-BE49-F238E27FC236}">
                    <a16:creationId xmlns:a16="http://schemas.microsoft.com/office/drawing/2014/main" id="{4FBABF58-997D-704B-B8C0-883FFF797D05}"/>
                  </a:ext>
                </a:extLst>
              </p:cNvPr>
              <p:cNvSpPr>
                <a:spLocks noGrp="1" noRot="1" noChangeAspect="1" noMove="1" noResize="1" noEditPoints="1" noAdjustHandles="1" noChangeArrowheads="1" noChangeShapeType="1" noTextEdit="1"/>
              </p:cNvSpPr>
              <p:nvPr>
                <p:ph idx="1"/>
              </p:nvPr>
            </p:nvSpPr>
            <p:spPr>
              <a:blipFill>
                <a:blip r:embed="rId2"/>
                <a:stretch>
                  <a:fillRect l="-1447" t="-1768" r="-16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8580720-B4D4-D444-AF74-69D299B1910C}"/>
              </a:ext>
            </a:extLst>
          </p:cNvPr>
          <p:cNvSpPr>
            <a:spLocks noGrp="1"/>
          </p:cNvSpPr>
          <p:nvPr>
            <p:ph type="sldNum" sz="quarter" idx="12"/>
          </p:nvPr>
        </p:nvSpPr>
        <p:spPr/>
        <p:txBody>
          <a:bodyPr/>
          <a:lstStyle/>
          <a:p>
            <a:fld id="{67C9959E-8E6B-B04C-9955-EA096F41CA7A}" type="slidenum">
              <a:rPr lang="en-GB" smtClean="0"/>
              <a:t>47</a:t>
            </a:fld>
            <a:endParaRPr lang="en-GB"/>
          </a:p>
        </p:txBody>
      </p:sp>
      <p:grpSp>
        <p:nvGrpSpPr>
          <p:cNvPr id="5" name="Group 4">
            <a:extLst>
              <a:ext uri="{FF2B5EF4-FFF2-40B4-BE49-F238E27FC236}">
                <a16:creationId xmlns:a16="http://schemas.microsoft.com/office/drawing/2014/main" id="{A7E5CADB-6303-5D49-BE70-2667763DCD2C}"/>
              </a:ext>
            </a:extLst>
          </p:cNvPr>
          <p:cNvGrpSpPr/>
          <p:nvPr/>
        </p:nvGrpSpPr>
        <p:grpSpPr>
          <a:xfrm>
            <a:off x="1524104" y="4258875"/>
            <a:ext cx="4017398" cy="2318846"/>
            <a:chOff x="4139248" y="4009782"/>
            <a:chExt cx="4017398" cy="2318846"/>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FE2A97F-DDF8-5F49-9B50-30EA9BE5AA41}"/>
                    </a:ext>
                  </a:extLst>
                </p:cNvPr>
                <p:cNvSpPr txBox="1"/>
                <p:nvPr/>
              </p:nvSpPr>
              <p:spPr>
                <a:xfrm>
                  <a:off x="6765474" y="4764977"/>
                  <a:ext cx="305276"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2</m:t>
                            </m:r>
                          </m:sub>
                          <m:sup>
                            <m:r>
                              <a:rPr lang="de-DE" b="0" i="1" smtClean="0">
                                <a:latin typeface="Cambria Math" panose="02040503050406030204" pitchFamily="18" charset="0"/>
                              </a:rPr>
                              <m:t>2</m:t>
                            </m:r>
                          </m:sup>
                        </m:sSubSup>
                      </m:oMath>
                    </m:oMathPara>
                  </a14:m>
                  <a:endParaRPr lang="en-GB" dirty="0"/>
                </a:p>
              </p:txBody>
            </p:sp>
          </mc:Choice>
          <mc:Fallback xmlns="">
            <p:sp>
              <p:nvSpPr>
                <p:cNvPr id="6" name="TextBox 5">
                  <a:extLst>
                    <a:ext uri="{FF2B5EF4-FFF2-40B4-BE49-F238E27FC236}">
                      <a16:creationId xmlns:a16="http://schemas.microsoft.com/office/drawing/2014/main" id="{9FE2A97F-DDF8-5F49-9B50-30EA9BE5AA41}"/>
                    </a:ext>
                  </a:extLst>
                </p:cNvPr>
                <p:cNvSpPr txBox="1">
                  <a:spLocks noRot="1" noChangeAspect="1" noMove="1" noResize="1" noEditPoints="1" noAdjustHandles="1" noChangeArrowheads="1" noChangeShapeType="1" noTextEdit="1"/>
                </p:cNvSpPr>
                <p:nvPr/>
              </p:nvSpPr>
              <p:spPr>
                <a:xfrm>
                  <a:off x="6765474" y="4764977"/>
                  <a:ext cx="305276" cy="282450"/>
                </a:xfrm>
                <a:prstGeom prst="rect">
                  <a:avLst/>
                </a:prstGeom>
                <a:blipFill>
                  <a:blip r:embed="rId3"/>
                  <a:stretch>
                    <a:fillRect l="-16000" r="-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29EE6C9-CB0A-8546-BE6D-0AB6DE4B5450}"/>
                    </a:ext>
                  </a:extLst>
                </p:cNvPr>
                <p:cNvSpPr txBox="1"/>
                <p:nvPr/>
              </p:nvSpPr>
              <p:spPr>
                <a:xfrm>
                  <a:off x="6766937" y="6044768"/>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2</m:t>
                            </m:r>
                          </m:sub>
                          <m:sup>
                            <m:r>
                              <a:rPr lang="de-DE" b="0" i="1" smtClean="0">
                                <a:latin typeface="Cambria Math" panose="02040503050406030204" pitchFamily="18" charset="0"/>
                              </a:rPr>
                              <m:t>3</m:t>
                            </m:r>
                          </m:sup>
                        </m:sSubSup>
                      </m:oMath>
                    </m:oMathPara>
                  </a14:m>
                  <a:endParaRPr lang="en-GB" dirty="0"/>
                </a:p>
              </p:txBody>
            </p:sp>
          </mc:Choice>
          <mc:Fallback xmlns="">
            <p:sp>
              <p:nvSpPr>
                <p:cNvPr id="7" name="TextBox 6">
                  <a:extLst>
                    <a:ext uri="{FF2B5EF4-FFF2-40B4-BE49-F238E27FC236}">
                      <a16:creationId xmlns:a16="http://schemas.microsoft.com/office/drawing/2014/main" id="{029EE6C9-CB0A-8546-BE6D-0AB6DE4B5450}"/>
                    </a:ext>
                  </a:extLst>
                </p:cNvPr>
                <p:cNvSpPr txBox="1">
                  <a:spLocks noRot="1" noChangeAspect="1" noMove="1" noResize="1" noEditPoints="1" noAdjustHandles="1" noChangeArrowheads="1" noChangeShapeType="1" noTextEdit="1"/>
                </p:cNvSpPr>
                <p:nvPr/>
              </p:nvSpPr>
              <p:spPr>
                <a:xfrm>
                  <a:off x="6766937" y="6044768"/>
                  <a:ext cx="305276" cy="283860"/>
                </a:xfrm>
                <a:prstGeom prst="rect">
                  <a:avLst/>
                </a:prstGeom>
                <a:blipFill>
                  <a:blip r:embed="rId4"/>
                  <a:stretch>
                    <a:fillRect l="-16000" r="-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3486E02-3B25-C148-9EF1-CC022E49A61A}"/>
                    </a:ext>
                  </a:extLst>
                </p:cNvPr>
                <p:cNvSpPr txBox="1"/>
                <p:nvPr/>
              </p:nvSpPr>
              <p:spPr>
                <a:xfrm>
                  <a:off x="6445678" y="4009782"/>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2</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2</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i="1" dirty="0" err="1">
                            <a:solidFill>
                              <a:schemeClr val="tx1"/>
                            </a:solidFill>
                            <a:latin typeface="Cambria Math" panose="02040503050406030204" pitchFamily="18" charset="0"/>
                          </a:rPr>
                          <m:t>𝑇𝑟𝑎𝑣𝑒𝑙</m:t>
                        </m:r>
                        <m:sSub>
                          <m:sSubPr>
                            <m:ctrlPr>
                              <a:rPr lang="de-DE" b="0" i="1" dirty="0" smtClean="0">
                                <a:solidFill>
                                  <a:schemeClr val="tx1"/>
                                </a:solidFill>
                                <a:latin typeface="Cambria Math" panose="02040503050406030204" pitchFamily="18" charset="0"/>
                              </a:rPr>
                            </m:ctrlPr>
                          </m:sSubPr>
                          <m:e>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2</m:t>
                            </m:r>
                          </m:sub>
                        </m:sSub>
                        <m:r>
                          <a:rPr lang="de-DE" b="0" i="1" dirty="0"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8" name="TextBox 7">
                  <a:extLst>
                    <a:ext uri="{FF2B5EF4-FFF2-40B4-BE49-F238E27FC236}">
                      <a16:creationId xmlns:a16="http://schemas.microsoft.com/office/drawing/2014/main" id="{23486E02-3B25-C148-9EF1-CC022E49A61A}"/>
                    </a:ext>
                  </a:extLst>
                </p:cNvPr>
                <p:cNvSpPr txBox="1">
                  <a:spLocks noRot="1" noChangeAspect="1" noMove="1" noResize="1" noEditPoints="1" noAdjustHandles="1" noChangeArrowheads="1" noChangeShapeType="1" noTextEdit="1"/>
                </p:cNvSpPr>
                <p:nvPr/>
              </p:nvSpPr>
              <p:spPr>
                <a:xfrm>
                  <a:off x="6445678" y="4009782"/>
                  <a:ext cx="1705233" cy="715089"/>
                </a:xfrm>
                <a:prstGeom prst="roundRect">
                  <a:avLst/>
                </a:prstGeom>
                <a:blipFill>
                  <a:blip r:embed="rId5"/>
                  <a:stretch>
                    <a:fillRect l="-735" b="-169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F603EBD-85B7-694C-94DA-EBAEDBBCB903}"/>
                    </a:ext>
                  </a:extLst>
                </p:cNvPr>
                <p:cNvSpPr txBox="1"/>
                <p:nvPr/>
              </p:nvSpPr>
              <p:spPr>
                <a:xfrm>
                  <a:off x="6445677" y="5311823"/>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𝐸𝑝𝑖</m:t>
                        </m:r>
                        <m:sSub>
                          <m:sSubPr>
                            <m:ctrlPr>
                              <a:rPr lang="de-DE" b="0" i="1" dirty="0" smtClean="0">
                                <a:latin typeface="Cambria Math" panose="02040503050406030204" pitchFamily="18" charset="0"/>
                              </a:rPr>
                            </m:ctrlPr>
                          </m:sSubPr>
                          <m:e>
                            <m:r>
                              <a:rPr lang="en-GB" dirty="0" smtClean="0">
                                <a:latin typeface="Cambria Math" panose="02040503050406030204" pitchFamily="18" charset="0"/>
                              </a:rPr>
                              <m:t>𝑑</m:t>
                            </m:r>
                          </m:e>
                          <m:sub>
                            <m:r>
                              <a:rPr lang="de-DE" b="0" i="1" dirty="0" smtClean="0">
                                <a:latin typeface="Cambria Math" panose="02040503050406030204" pitchFamily="18" charset="0"/>
                              </a:rPr>
                              <m:t>2</m:t>
                            </m:r>
                          </m:sub>
                        </m:sSub>
                        <m:r>
                          <a:rPr lang="en-GB" dirty="0">
                            <a:latin typeface="Cambria Math" panose="02040503050406030204" pitchFamily="18" charset="0"/>
                          </a:rPr>
                          <m:t> </m:t>
                        </m:r>
                        <m:r>
                          <a:rPr lang="en-GB" dirty="0" err="1">
                            <a:latin typeface="Cambria Math" panose="02040503050406030204" pitchFamily="18" charset="0"/>
                          </a:rPr>
                          <m:t>𝑆𝑖𝑐𝑘</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e>
                            </m:d>
                          </m:e>
                          <m:sub>
                            <m:r>
                              <a:rPr lang="de-DE" b="0" i="1" dirty="0" smtClean="0">
                                <a:latin typeface="Cambria Math" panose="02040503050406030204" pitchFamily="18" charset="0"/>
                              </a:rPr>
                              <m:t>2</m:t>
                            </m:r>
                          </m:sub>
                        </m:sSub>
                      </m:oMath>
                    </m:oMathPara>
                  </a14:m>
                  <a:endParaRPr lang="de-DE" dirty="0"/>
                </a:p>
                <a:p>
                  <a:pPr/>
                  <a14:m>
                    <m:oMathPara xmlns:m="http://schemas.openxmlformats.org/officeDocument/2006/math">
                      <m:oMathParaPr>
                        <m:jc m:val="centerGroup"/>
                      </m:oMathParaPr>
                      <m:oMath xmlns:m="http://schemas.openxmlformats.org/officeDocument/2006/math">
                        <m:r>
                          <a:rPr lang="en-GB" dirty="0">
                            <a:latin typeface="Cambria Math" panose="02040503050406030204" pitchFamily="18" charset="0"/>
                          </a:rPr>
                          <m:t>𝑇𝑟𝑒𝑎𝑡</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r>
                                  <a:rPr lang="de-DE" b="0" i="1" dirty="0" smtClean="0">
                                    <a:latin typeface="Cambria Math" panose="02040503050406030204" pitchFamily="18" charset="0"/>
                                  </a:rPr>
                                  <m:t>𝑀</m:t>
                                </m:r>
                              </m:e>
                            </m:d>
                          </m:e>
                          <m:sub>
                            <m:r>
                              <a:rPr lang="de-DE" b="0" i="1" dirty="0" smtClean="0">
                                <a:latin typeface="Cambria Math" panose="02040503050406030204" pitchFamily="18" charset="0"/>
                              </a:rPr>
                              <m:t>2</m:t>
                            </m:r>
                          </m:sub>
                        </m:sSub>
                        <m:r>
                          <a:rPr lang="de-DE" b="0" i="1" dirty="0" smtClean="0">
                            <a:latin typeface="Cambria Math" panose="02040503050406030204" pitchFamily="18" charset="0"/>
                          </a:rPr>
                          <m:t>    </m:t>
                        </m:r>
                      </m:oMath>
                    </m:oMathPara>
                  </a14:m>
                  <a:endParaRPr lang="en-GB" dirty="0"/>
                </a:p>
              </p:txBody>
            </p:sp>
          </mc:Choice>
          <mc:Fallback xmlns="">
            <p:sp>
              <p:nvSpPr>
                <p:cNvPr id="9" name="TextBox 8">
                  <a:extLst>
                    <a:ext uri="{FF2B5EF4-FFF2-40B4-BE49-F238E27FC236}">
                      <a16:creationId xmlns:a16="http://schemas.microsoft.com/office/drawing/2014/main" id="{2F603EBD-85B7-694C-94DA-EBAEDBBCB903}"/>
                    </a:ext>
                  </a:extLst>
                </p:cNvPr>
                <p:cNvSpPr txBox="1">
                  <a:spLocks noRot="1" noChangeAspect="1" noMove="1" noResize="1" noEditPoints="1" noAdjustHandles="1" noChangeArrowheads="1" noChangeShapeType="1" noTextEdit="1"/>
                </p:cNvSpPr>
                <p:nvPr/>
              </p:nvSpPr>
              <p:spPr>
                <a:xfrm>
                  <a:off x="6445677" y="5311823"/>
                  <a:ext cx="1705233" cy="715089"/>
                </a:xfrm>
                <a:prstGeom prst="roundRect">
                  <a:avLst/>
                </a:prstGeom>
                <a:blipFill>
                  <a:blip r:embed="rId6"/>
                  <a:stretch>
                    <a:fillRect l="-735"/>
                  </a:stretch>
                </a:blipFill>
                <a:ln>
                  <a:solidFill>
                    <a:schemeClr val="tx1"/>
                  </a:solidFill>
                </a:ln>
              </p:spPr>
              <p:txBody>
                <a:bodyPr/>
                <a:lstStyle/>
                <a:p>
                  <a:r>
                    <a:rPr lang="en-GB">
                      <a:noFill/>
                    </a:rPr>
                    <a:t> </a:t>
                  </a:r>
                </a:p>
              </p:txBody>
            </p:sp>
          </mc:Fallback>
        </mc:AlternateContent>
        <p:cxnSp>
          <p:nvCxnSpPr>
            <p:cNvPr id="10" name="Straight Connector 9">
              <a:extLst>
                <a:ext uri="{FF2B5EF4-FFF2-40B4-BE49-F238E27FC236}">
                  <a16:creationId xmlns:a16="http://schemas.microsoft.com/office/drawing/2014/main" id="{865D6833-D3EE-CB4E-AF27-3D017B5105E8}"/>
                </a:ext>
              </a:extLst>
            </p:cNvPr>
            <p:cNvCxnSpPr>
              <a:cxnSpLocks/>
              <a:stCxn id="9" idx="0"/>
              <a:endCxn id="8" idx="2"/>
            </p:cNvCxnSpPr>
            <p:nvPr/>
          </p:nvCxnSpPr>
          <p:spPr>
            <a:xfrm flipV="1">
              <a:off x="7298294" y="4724871"/>
              <a:ext cx="1" cy="586952"/>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7DD6EDC-16DE-F14D-9881-0A10B8A4459E}"/>
                    </a:ext>
                  </a:extLst>
                </p:cNvPr>
                <p:cNvSpPr txBox="1"/>
                <p:nvPr/>
              </p:nvSpPr>
              <p:spPr>
                <a:xfrm>
                  <a:off x="4139248" y="4009782"/>
                  <a:ext cx="1646644"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1</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1</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𝐸𝑝𝑖𝑑</m:t>
                            </m:r>
                          </m:e>
                          <m:sub>
                            <m:r>
                              <a:rPr lang="de-DE" b="0" i="1" dirty="0" smtClean="0">
                                <a:solidFill>
                                  <a:schemeClr val="tx1"/>
                                </a:solidFill>
                                <a:latin typeface="Cambria Math" panose="02040503050406030204" pitchFamily="18" charset="0"/>
                              </a:rPr>
                              <m:t>2</m:t>
                            </m:r>
                          </m:sub>
                        </m:sSub>
                      </m:oMath>
                    </m:oMathPara>
                  </a14:m>
                  <a:endParaRPr lang="en-GB" dirty="0">
                    <a:solidFill>
                      <a:schemeClr val="tx1"/>
                    </a:solidFill>
                  </a:endParaRPr>
                </a:p>
              </p:txBody>
            </p:sp>
          </mc:Choice>
          <mc:Fallback xmlns="">
            <p:sp>
              <p:nvSpPr>
                <p:cNvPr id="11" name="TextBox 10">
                  <a:extLst>
                    <a:ext uri="{FF2B5EF4-FFF2-40B4-BE49-F238E27FC236}">
                      <a16:creationId xmlns:a16="http://schemas.microsoft.com/office/drawing/2014/main" id="{27DD6EDC-16DE-F14D-9881-0A10B8A4459E}"/>
                    </a:ext>
                  </a:extLst>
                </p:cNvPr>
                <p:cNvSpPr txBox="1">
                  <a:spLocks noRot="1" noChangeAspect="1" noMove="1" noResize="1" noEditPoints="1" noAdjustHandles="1" noChangeArrowheads="1" noChangeShapeType="1" noTextEdit="1"/>
                </p:cNvSpPr>
                <p:nvPr/>
              </p:nvSpPr>
              <p:spPr>
                <a:xfrm>
                  <a:off x="4139248" y="4009782"/>
                  <a:ext cx="1646644" cy="715089"/>
                </a:xfrm>
                <a:prstGeom prst="roundRect">
                  <a:avLst/>
                </a:prstGeom>
                <a:blipFill>
                  <a:blip r:embed="rId7"/>
                  <a:stretch>
                    <a:fillRect l="-2290"/>
                  </a:stretch>
                </a:blipFill>
                <a:ln>
                  <a:solidFill>
                    <a:schemeClr val="tx1"/>
                  </a:solidFill>
                </a:ln>
              </p:spPr>
              <p:txBody>
                <a:bodyPr/>
                <a:lstStyle/>
                <a:p>
                  <a:r>
                    <a:rPr lang="en-GB">
                      <a:noFill/>
                    </a:rPr>
                    <a:t> </a:t>
                  </a:r>
                </a:p>
              </p:txBody>
            </p:sp>
          </mc:Fallback>
        </mc:AlternateContent>
        <p:cxnSp>
          <p:nvCxnSpPr>
            <p:cNvPr id="12" name="Straight Connector 11">
              <a:extLst>
                <a:ext uri="{FF2B5EF4-FFF2-40B4-BE49-F238E27FC236}">
                  <a16:creationId xmlns:a16="http://schemas.microsoft.com/office/drawing/2014/main" id="{58A391CA-14A2-B54E-B1E8-F2CEBE7637F5}"/>
                </a:ext>
              </a:extLst>
            </p:cNvPr>
            <p:cNvCxnSpPr>
              <a:cxnSpLocks/>
              <a:stCxn id="8" idx="1"/>
              <a:endCxn id="11" idx="3"/>
            </p:cNvCxnSpPr>
            <p:nvPr/>
          </p:nvCxnSpPr>
          <p:spPr>
            <a:xfrm flipH="1">
              <a:off x="5785892" y="4367327"/>
              <a:ext cx="659786" cy="0"/>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6F70A32-9AB7-704D-8F08-29A93182C218}"/>
                    </a:ext>
                  </a:extLst>
                </p:cNvPr>
                <p:cNvSpPr txBox="1"/>
                <p:nvPr/>
              </p:nvSpPr>
              <p:spPr>
                <a:xfrm>
                  <a:off x="4457320" y="4770089"/>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13" name="TextBox 12">
                  <a:extLst>
                    <a:ext uri="{FF2B5EF4-FFF2-40B4-BE49-F238E27FC236}">
                      <a16:creationId xmlns:a16="http://schemas.microsoft.com/office/drawing/2014/main" id="{C6F70A32-9AB7-704D-8F08-29A93182C218}"/>
                    </a:ext>
                  </a:extLst>
                </p:cNvPr>
                <p:cNvSpPr txBox="1">
                  <a:spLocks noRot="1" noChangeAspect="1" noMove="1" noResize="1" noEditPoints="1" noAdjustHandles="1" noChangeArrowheads="1" noChangeShapeType="1" noTextEdit="1"/>
                </p:cNvSpPr>
                <p:nvPr/>
              </p:nvSpPr>
              <p:spPr>
                <a:xfrm>
                  <a:off x="4457320" y="4770089"/>
                  <a:ext cx="321435" cy="276999"/>
                </a:xfrm>
                <a:prstGeom prst="rect">
                  <a:avLst/>
                </a:prstGeom>
                <a:blipFill>
                  <a:blip r:embed="rId8"/>
                  <a:stretch>
                    <a:fillRect l="-15385" r="-3846"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EFE7250-0D6E-214E-817B-C8A1AA7EC9D6}"/>
                    </a:ext>
                  </a:extLst>
                </p:cNvPr>
                <p:cNvSpPr txBox="1"/>
                <p:nvPr/>
              </p:nvSpPr>
              <p:spPr>
                <a:xfrm rot="5400000">
                  <a:off x="7821867" y="439995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2</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14" name="TextBox 13">
                  <a:extLst>
                    <a:ext uri="{FF2B5EF4-FFF2-40B4-BE49-F238E27FC236}">
                      <a16:creationId xmlns:a16="http://schemas.microsoft.com/office/drawing/2014/main" id="{6EFE7250-0D6E-214E-817B-C8A1AA7EC9D6}"/>
                    </a:ext>
                  </a:extLst>
                </p:cNvPr>
                <p:cNvSpPr txBox="1">
                  <a:spLocks noRot="1" noChangeAspect="1" noMove="1" noResize="1" noEditPoints="1" noAdjustHandles="1" noChangeArrowheads="1" noChangeShapeType="1" noTextEdit="1"/>
                </p:cNvSpPr>
                <p:nvPr/>
              </p:nvSpPr>
              <p:spPr>
                <a:xfrm rot="5400000">
                  <a:off x="7821867" y="4399958"/>
                  <a:ext cx="270879" cy="387207"/>
                </a:xfrm>
                <a:prstGeom prst="round1Rect">
                  <a:avLst>
                    <a:gd name="adj" fmla="val 40865"/>
                  </a:avLst>
                </a:prstGeom>
                <a:blipFill>
                  <a:blip r:embed="rId9"/>
                  <a:stretch>
                    <a:fillRect l="-6250" r="-3125"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94A7EF9-03DE-1544-A955-D21B90281AC1}"/>
                    </a:ext>
                  </a:extLst>
                </p:cNvPr>
                <p:cNvSpPr txBox="1"/>
                <p:nvPr/>
              </p:nvSpPr>
              <p:spPr>
                <a:xfrm rot="5400000">
                  <a:off x="7888214" y="5756303"/>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2</m:t>
                            </m:r>
                          </m:sub>
                          <m:sup>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15" name="TextBox 14">
                  <a:extLst>
                    <a:ext uri="{FF2B5EF4-FFF2-40B4-BE49-F238E27FC236}">
                      <a16:creationId xmlns:a16="http://schemas.microsoft.com/office/drawing/2014/main" id="{294A7EF9-03DE-1544-A955-D21B90281AC1}"/>
                    </a:ext>
                  </a:extLst>
                </p:cNvPr>
                <p:cNvSpPr txBox="1">
                  <a:spLocks noRot="1" noChangeAspect="1" noMove="1" noResize="1" noEditPoints="1" noAdjustHandles="1" noChangeArrowheads="1" noChangeShapeType="1" noTextEdit="1"/>
                </p:cNvSpPr>
                <p:nvPr/>
              </p:nvSpPr>
              <p:spPr>
                <a:xfrm rot="5400000">
                  <a:off x="7888214" y="5756303"/>
                  <a:ext cx="270879" cy="265984"/>
                </a:xfrm>
                <a:prstGeom prst="round1Rect">
                  <a:avLst>
                    <a:gd name="adj" fmla="val 40865"/>
                  </a:avLst>
                </a:prstGeom>
                <a:blipFill>
                  <a:blip r:embed="rId10"/>
                  <a:stretch>
                    <a:fillRect l="-4545"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BDD0E7A-C7D1-624E-B624-9B1D32984DDF}"/>
                    </a:ext>
                  </a:extLst>
                </p:cNvPr>
                <p:cNvSpPr txBox="1"/>
                <p:nvPr/>
              </p:nvSpPr>
              <p:spPr>
                <a:xfrm rot="5400000">
                  <a:off x="5448072" y="439995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2</m:t>
                            </m:r>
                          </m:sub>
                          <m:sup>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16" name="TextBox 15">
                  <a:extLst>
                    <a:ext uri="{FF2B5EF4-FFF2-40B4-BE49-F238E27FC236}">
                      <a16:creationId xmlns:a16="http://schemas.microsoft.com/office/drawing/2014/main" id="{7BDD0E7A-C7D1-624E-B624-9B1D32984DDF}"/>
                    </a:ext>
                  </a:extLst>
                </p:cNvPr>
                <p:cNvSpPr txBox="1">
                  <a:spLocks noRot="1" noChangeAspect="1" noMove="1" noResize="1" noEditPoints="1" noAdjustHandles="1" noChangeArrowheads="1" noChangeShapeType="1" noTextEdit="1"/>
                </p:cNvSpPr>
                <p:nvPr/>
              </p:nvSpPr>
              <p:spPr>
                <a:xfrm rot="5400000">
                  <a:off x="5448072" y="4399958"/>
                  <a:ext cx="270879" cy="387207"/>
                </a:xfrm>
                <a:prstGeom prst="round1Rect">
                  <a:avLst>
                    <a:gd name="adj" fmla="val 40865"/>
                  </a:avLst>
                </a:prstGeom>
                <a:blipFill>
                  <a:blip r:embed="rId11"/>
                  <a:stretch>
                    <a:fillRect b="-9091"/>
                  </a:stretch>
                </a:blipFill>
                <a:ln>
                  <a:no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C5374F0B-C7DD-E448-A35F-FF42CFA21024}"/>
                  </a:ext>
                </a:extLst>
              </p:cNvPr>
              <p:cNvSpPr/>
              <p:nvPr/>
            </p:nvSpPr>
            <p:spPr>
              <a:xfrm>
                <a:off x="2125599" y="4973964"/>
                <a:ext cx="477438" cy="369332"/>
              </a:xfrm>
              <a:prstGeom prst="rect">
                <a:avLst/>
              </a:prstGeom>
            </p:spPr>
            <p:txBody>
              <a:bodyPr wrap="none">
                <a:spAutoFit/>
              </a:bodyPr>
              <a:lstStyle/>
              <a:p>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de-DE" i="1">
                            <a:latin typeface="Cambria Math" panose="02040503050406030204" pitchFamily="18" charset="0"/>
                            <a:ea typeface="Cambria Math" panose="02040503050406030204" pitchFamily="18" charset="0"/>
                          </a:rPr>
                          <m:t>1</m:t>
                        </m:r>
                      </m:sub>
                    </m:sSub>
                  </m:oMath>
                </a14:m>
                <a:r>
                  <a:rPr lang="en-GB" dirty="0"/>
                  <a:t> </a:t>
                </a:r>
              </a:p>
            </p:txBody>
          </p:sp>
        </mc:Choice>
        <mc:Fallback xmlns="">
          <p:sp>
            <p:nvSpPr>
              <p:cNvPr id="56" name="Rectangle 55">
                <a:extLst>
                  <a:ext uri="{FF2B5EF4-FFF2-40B4-BE49-F238E27FC236}">
                    <a16:creationId xmlns:a16="http://schemas.microsoft.com/office/drawing/2014/main" id="{C5374F0B-C7DD-E448-A35F-FF42CFA21024}"/>
                  </a:ext>
                </a:extLst>
              </p:cNvPr>
              <p:cNvSpPr>
                <a:spLocks noRot="1" noChangeAspect="1" noMove="1" noResize="1" noEditPoints="1" noAdjustHandles="1" noChangeArrowheads="1" noChangeShapeType="1" noTextEdit="1"/>
              </p:cNvSpPr>
              <p:nvPr/>
            </p:nvSpPr>
            <p:spPr>
              <a:xfrm>
                <a:off x="2125599" y="4973964"/>
                <a:ext cx="477438"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3C6DCE5B-FF70-7740-AA65-610F122D7337}"/>
                  </a:ext>
                </a:extLst>
              </p:cNvPr>
              <p:cNvSpPr/>
              <p:nvPr/>
            </p:nvSpPr>
            <p:spPr>
              <a:xfrm>
                <a:off x="4674373" y="4948547"/>
                <a:ext cx="1646926" cy="4139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b="0" i="1" smtClean="0">
                              <a:latin typeface="Cambria Math" panose="02040503050406030204" pitchFamily="18" charset="0"/>
                            </a:rPr>
                            <m:t>2</m:t>
                          </m:r>
                        </m:sub>
                        <m:sup>
                          <m:r>
                            <a:rPr lang="de-DE" i="1">
                              <a:latin typeface="Cambria Math" panose="02040503050406030204" pitchFamily="18" charset="0"/>
                            </a:rPr>
                            <m:t>1,</m:t>
                          </m:r>
                          <m:r>
                            <a:rPr lang="de-DE" i="1">
                              <a:latin typeface="Cambria Math" panose="02040503050406030204" pitchFamily="18" charset="0"/>
                            </a:rPr>
                            <m:t>𝑜𝑢𝑡</m:t>
                          </m:r>
                        </m:sup>
                      </m:sSubSup>
                      <m:r>
                        <a:rPr lang="de-DE" i="1">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b="0" i="1" smtClean="0">
                              <a:latin typeface="Cambria Math" panose="02040503050406030204" pitchFamily="18" charset="0"/>
                            </a:rPr>
                            <m:t>2</m:t>
                          </m:r>
                        </m:sub>
                        <m:sup>
                          <m:r>
                            <a:rPr lang="de-DE" i="1">
                              <a:latin typeface="Cambria Math" panose="02040503050406030204" pitchFamily="18" charset="0"/>
                            </a:rPr>
                            <m:t>𝑖𝑛</m:t>
                          </m:r>
                          <m:r>
                            <a:rPr lang="de-DE" i="1">
                              <a:latin typeface="Cambria Math" panose="02040503050406030204" pitchFamily="18" charset="0"/>
                            </a:rPr>
                            <m:t>,</m:t>
                          </m:r>
                          <m:r>
                            <a:rPr lang="de-DE" i="1">
                              <a:latin typeface="Cambria Math" panose="02040503050406030204" pitchFamily="18" charset="0"/>
                            </a:rPr>
                            <m:t>𝑜𝑢𝑡</m:t>
                          </m:r>
                        </m:sup>
                      </m:sSubSup>
                    </m:oMath>
                  </m:oMathPara>
                </a14:m>
                <a:endParaRPr lang="en-GB" dirty="0"/>
              </a:p>
            </p:txBody>
          </p:sp>
        </mc:Choice>
        <mc:Fallback xmlns="">
          <p:sp>
            <p:nvSpPr>
              <p:cNvPr id="57" name="Rectangle 56">
                <a:extLst>
                  <a:ext uri="{FF2B5EF4-FFF2-40B4-BE49-F238E27FC236}">
                    <a16:creationId xmlns:a16="http://schemas.microsoft.com/office/drawing/2014/main" id="{3C6DCE5B-FF70-7740-AA65-610F122D7337}"/>
                  </a:ext>
                </a:extLst>
              </p:cNvPr>
              <p:cNvSpPr>
                <a:spLocks noRot="1" noChangeAspect="1" noMove="1" noResize="1" noEditPoints="1" noAdjustHandles="1" noChangeArrowheads="1" noChangeShapeType="1" noTextEdit="1"/>
              </p:cNvSpPr>
              <p:nvPr/>
            </p:nvSpPr>
            <p:spPr>
              <a:xfrm>
                <a:off x="4674373" y="4948547"/>
                <a:ext cx="1646926" cy="413959"/>
              </a:xfrm>
              <a:prstGeom prst="rect">
                <a:avLst/>
              </a:prstGeom>
              <a:blipFill>
                <a:blip r:embed="rId13"/>
                <a:stretch>
                  <a:fillRect/>
                </a:stretch>
              </a:blipFill>
            </p:spPr>
            <p:txBody>
              <a:bodyPr/>
              <a:lstStyle/>
              <a:p>
                <a:r>
                  <a:rPr lang="en-GB">
                    <a:noFill/>
                  </a:rPr>
                  <a:t> </a:t>
                </a:r>
              </a:p>
            </p:txBody>
          </p:sp>
        </mc:Fallback>
      </mc:AlternateContent>
      <p:cxnSp>
        <p:nvCxnSpPr>
          <p:cNvPr id="59" name="Straight Arrow Connector 58">
            <a:extLst>
              <a:ext uri="{FF2B5EF4-FFF2-40B4-BE49-F238E27FC236}">
                <a16:creationId xmlns:a16="http://schemas.microsoft.com/office/drawing/2014/main" id="{3219D8FF-5C55-A841-A054-480922E1C92A}"/>
              </a:ext>
            </a:extLst>
          </p:cNvPr>
          <p:cNvCxnSpPr>
            <a:cxnSpLocks/>
            <a:stCxn id="8" idx="3"/>
            <a:endCxn id="60" idx="1"/>
          </p:cNvCxnSpPr>
          <p:nvPr/>
        </p:nvCxnSpPr>
        <p:spPr>
          <a:xfrm flipV="1">
            <a:off x="5535767" y="4616419"/>
            <a:ext cx="1105218"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6E96C194-EE5C-5848-B86A-2364CF2B1586}"/>
                  </a:ext>
                </a:extLst>
              </p:cNvPr>
              <p:cNvSpPr/>
              <p:nvPr/>
            </p:nvSpPr>
            <p:spPr>
              <a:xfrm>
                <a:off x="6640985" y="4431753"/>
                <a:ext cx="482761" cy="369332"/>
              </a:xfrm>
              <a:prstGeom prst="rect">
                <a:avLst/>
              </a:prstGeom>
            </p:spPr>
            <p:txBody>
              <a:bodyPr wrap="none">
                <a:spAutoFit/>
              </a:bodyPr>
              <a:lstStyle/>
              <a:p>
                <a14:m>
                  <m:oMath xmlns:m="http://schemas.openxmlformats.org/officeDocument/2006/math">
                    <m:sSub>
                      <m:sSubPr>
                        <m:ctrlPr>
                          <a:rPr lang="de-DE" i="1" smtClean="0">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𝛼</m:t>
                        </m:r>
                      </m:e>
                      <m:sub>
                        <m:r>
                          <a:rPr lang="de-DE" b="0" i="1" smtClean="0">
                            <a:solidFill>
                              <a:schemeClr val="accent1"/>
                            </a:solidFill>
                            <a:latin typeface="Cambria Math" panose="02040503050406030204" pitchFamily="18" charset="0"/>
                            <a:ea typeface="Cambria Math" panose="02040503050406030204" pitchFamily="18" charset="0"/>
                          </a:rPr>
                          <m:t>2</m:t>
                        </m:r>
                      </m:sub>
                    </m:sSub>
                  </m:oMath>
                </a14:m>
                <a:r>
                  <a:rPr lang="en-GB" dirty="0">
                    <a:solidFill>
                      <a:schemeClr val="accent1"/>
                    </a:solidFill>
                  </a:rPr>
                  <a:t> </a:t>
                </a:r>
              </a:p>
            </p:txBody>
          </p:sp>
        </mc:Choice>
        <mc:Fallback xmlns="">
          <p:sp>
            <p:nvSpPr>
              <p:cNvPr id="60" name="Rectangle 59">
                <a:extLst>
                  <a:ext uri="{FF2B5EF4-FFF2-40B4-BE49-F238E27FC236}">
                    <a16:creationId xmlns:a16="http://schemas.microsoft.com/office/drawing/2014/main" id="{6E96C194-EE5C-5848-B86A-2364CF2B1586}"/>
                  </a:ext>
                </a:extLst>
              </p:cNvPr>
              <p:cNvSpPr>
                <a:spLocks noRot="1" noChangeAspect="1" noMove="1" noResize="1" noEditPoints="1" noAdjustHandles="1" noChangeArrowheads="1" noChangeShapeType="1" noTextEdit="1"/>
              </p:cNvSpPr>
              <p:nvPr/>
            </p:nvSpPr>
            <p:spPr>
              <a:xfrm>
                <a:off x="6640985" y="4431753"/>
                <a:ext cx="482761" cy="369332"/>
              </a:xfrm>
              <a:prstGeom prst="rect">
                <a:avLst/>
              </a:prstGeom>
              <a:blipFill>
                <a:blip r:embed="rId1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76027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6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ECC-9230-634F-8E1B-456793F95323}"/>
              </a:ext>
            </a:extLst>
          </p:cNvPr>
          <p:cNvSpPr>
            <a:spLocks noGrp="1"/>
          </p:cNvSpPr>
          <p:nvPr>
            <p:ph type="title"/>
          </p:nvPr>
        </p:nvSpPr>
        <p:spPr/>
        <p:txBody>
          <a:bodyPr/>
          <a:lstStyle/>
          <a:p>
            <a:r>
              <a:rPr lang="en-GB" dirty="0"/>
              <a:t>Prediction: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BABF58-997D-704B-B8C0-883FFF797D05}"/>
                  </a:ext>
                </a:extLst>
              </p:cNvPr>
              <p:cNvSpPr>
                <a:spLocks noGrp="1"/>
              </p:cNvSpPr>
              <p:nvPr>
                <p:ph idx="1"/>
              </p:nvPr>
            </p:nvSpPr>
            <p:spPr/>
            <p:txBody>
              <a:bodyPr/>
              <a:lstStyle/>
              <a:p>
                <a14:m>
                  <m:oMath xmlns:m="http://schemas.openxmlformats.org/officeDocument/2006/math">
                    <m:r>
                      <a:rPr lang="en-GB" i="1" smtClean="0">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b="0" i="1" smtClean="0">
                                <a:latin typeface="Cambria Math" panose="02040503050406030204" pitchFamily="18" charset="0"/>
                              </a:rPr>
                              <m:t>𝐸𝑝𝑖𝑑</m:t>
                            </m:r>
                          </m:e>
                          <m:sub>
                            <m:r>
                              <a:rPr lang="en-GB" b="0" i="1" smtClean="0">
                                <a:solidFill>
                                  <a:srgbClr val="C00000"/>
                                </a:solidFill>
                                <a:latin typeface="Cambria Math" panose="02040503050406030204" pitchFamily="18" charset="0"/>
                                <a:ea typeface="Cambria Math" panose="02040503050406030204" pitchFamily="18" charset="0"/>
                              </a:rPr>
                              <m:t>3</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b="1" i="1">
                                <a:latin typeface="Cambria Math" panose="02040503050406030204" pitchFamily="18" charset="0"/>
                              </a:rPr>
                              <m:t>𝑬</m:t>
                            </m:r>
                          </m:e>
                          <m:sub>
                            <m:r>
                              <a:rPr lang="en-GB" i="1">
                                <a:solidFill>
                                  <a:schemeClr val="accent1"/>
                                </a:solidFill>
                                <a:latin typeface="Cambria Math" panose="02040503050406030204" pitchFamily="18" charset="0"/>
                              </a:rPr>
                              <m:t>0:</m:t>
                            </m:r>
                            <m:r>
                              <a:rPr lang="en-GB" b="0" i="1" smtClean="0">
                                <a:solidFill>
                                  <a:schemeClr val="accent1"/>
                                </a:solidFill>
                                <a:latin typeface="Cambria Math" panose="02040503050406030204" pitchFamily="18" charset="0"/>
                                <a:ea typeface="Cambria Math" panose="02040503050406030204" pitchFamily="18" charset="0"/>
                              </a:rPr>
                              <m:t>1</m:t>
                            </m:r>
                          </m:sub>
                        </m:sSub>
                      </m:e>
                    </m:d>
                  </m:oMath>
                </a14:m>
                <a:r>
                  <a:rPr lang="en-GB" dirty="0"/>
                  <a:t>, </a:t>
                </a:r>
                <a14:m>
                  <m:oMath xmlns:m="http://schemas.openxmlformats.org/officeDocument/2006/math">
                    <m:r>
                      <a:rPr lang="en-GB" b="0" i="1" smtClean="0">
                        <a:solidFill>
                          <a:srgbClr val="C00000"/>
                        </a:solidFill>
                        <a:latin typeface="Cambria Math" panose="02040503050406030204" pitchFamily="18" charset="0"/>
                        <a:ea typeface="Cambria Math" panose="02040503050406030204" pitchFamily="18" charset="0"/>
                      </a:rPr>
                      <m:t>3</m:t>
                    </m:r>
                    <m:r>
                      <a:rPr lang="en-GB" b="0" i="1" smtClean="0">
                        <a:solidFill>
                          <a:schemeClr val="tx1"/>
                        </a:solidFill>
                        <a:latin typeface="Cambria Math" panose="02040503050406030204" pitchFamily="18" charset="0"/>
                        <a:ea typeface="Cambria Math" panose="02040503050406030204" pitchFamily="18" charset="0"/>
                      </a:rPr>
                      <m:t>&gt;</m:t>
                    </m:r>
                    <m:r>
                      <a:rPr lang="en-GB" b="0" i="1" smtClean="0">
                        <a:solidFill>
                          <a:schemeClr val="accent1"/>
                        </a:solidFill>
                        <a:latin typeface="Cambria Math" panose="02040503050406030204" pitchFamily="18" charset="0"/>
                        <a:ea typeface="Cambria Math" panose="02040503050406030204" pitchFamily="18" charset="0"/>
                      </a:rPr>
                      <m:t>1</m:t>
                    </m:r>
                  </m:oMath>
                </a14:m>
                <a:endParaRPr lang="en-GB" dirty="0"/>
              </a:p>
              <a:p>
                <a:pPr lvl="1"/>
                <a14:m>
                  <m:oMath xmlns:m="http://schemas.openxmlformats.org/officeDocument/2006/math">
                    <m:r>
                      <a:rPr lang="en-GB" i="1" smtClean="0">
                        <a:solidFill>
                          <a:schemeClr val="tx1"/>
                        </a:solidFill>
                        <a:latin typeface="Cambria Math" panose="02040503050406030204" pitchFamily="18" charset="0"/>
                        <a:ea typeface="Cambria Math" panose="02040503050406030204" pitchFamily="18" charset="0"/>
                      </a:rPr>
                      <m:t>𝜏</m:t>
                    </m:r>
                    <m:r>
                      <a:rPr lang="de-DE" i="1">
                        <a:solidFill>
                          <a:schemeClr val="tx1"/>
                        </a:solidFill>
                        <a:latin typeface="Cambria Math" panose="02040503050406030204" pitchFamily="18" charset="0"/>
                        <a:ea typeface="Cambria Math" panose="02040503050406030204" pitchFamily="18" charset="0"/>
                      </a:rPr>
                      <m:t>=</m:t>
                    </m:r>
                    <m:r>
                      <a:rPr lang="de-DE" b="0" i="1" smtClean="0">
                        <a:solidFill>
                          <a:schemeClr val="tx1"/>
                        </a:solidFill>
                        <a:latin typeface="Cambria Math" panose="02040503050406030204" pitchFamily="18" charset="0"/>
                        <a:ea typeface="Cambria Math" panose="02040503050406030204" pitchFamily="18" charset="0"/>
                      </a:rPr>
                      <m:t>3</m:t>
                    </m:r>
                  </m:oMath>
                </a14:m>
                <a:r>
                  <a:rPr lang="en-GB" dirty="0">
                    <a:solidFill>
                      <a:schemeClr val="tx1"/>
                    </a:solidFill>
                  </a:rPr>
                  <a:t>, current FO jtree with </a:t>
                </a:r>
                <a14:m>
                  <m:oMath xmlns:m="http://schemas.openxmlformats.org/officeDocument/2006/math">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en-GB" i="1" smtClean="0">
                            <a:solidFill>
                              <a:schemeClr val="tx1"/>
                            </a:solidFill>
                            <a:latin typeface="Cambria Math" panose="02040503050406030204" pitchFamily="18" charset="0"/>
                            <a:ea typeface="Cambria Math" panose="02040503050406030204" pitchFamily="18" charset="0"/>
                          </a:rPr>
                          <m:t>𝛼</m:t>
                        </m:r>
                      </m:e>
                      <m:sub>
                        <m:r>
                          <a:rPr lang="de-DE" b="0" i="1" smtClean="0">
                            <a:solidFill>
                              <a:schemeClr val="tx1"/>
                            </a:solidFill>
                            <a:latin typeface="Cambria Math" panose="02040503050406030204" pitchFamily="18" charset="0"/>
                            <a:ea typeface="Cambria Math" panose="02040503050406030204" pitchFamily="18" charset="0"/>
                          </a:rPr>
                          <m:t>2</m:t>
                        </m:r>
                      </m:sub>
                    </m:sSub>
                  </m:oMath>
                </a14:m>
                <a:r>
                  <a:rPr lang="en-GB" dirty="0">
                    <a:solidFill>
                      <a:schemeClr val="tx1"/>
                    </a:solidFill>
                  </a:rPr>
                  <a:t> in local model of </a:t>
                </a:r>
                <a14:m>
                  <m:oMath xmlns:m="http://schemas.openxmlformats.org/officeDocument/2006/math">
                    <m:sSubSup>
                      <m:sSubSupPr>
                        <m:ctrlPr>
                          <a:rPr lang="de-DE" i="1" smtClean="0">
                            <a:solidFill>
                              <a:schemeClr val="tx1"/>
                            </a:solidFill>
                            <a:latin typeface="Cambria Math" panose="02040503050406030204" pitchFamily="18" charset="0"/>
                          </a:rPr>
                        </m:ctrlPr>
                      </m:sSubSupPr>
                      <m:e>
                        <m:r>
                          <a:rPr lang="de-DE" i="1">
                            <a:solidFill>
                              <a:schemeClr val="tx1"/>
                            </a:solidFill>
                            <a:latin typeface="Cambria Math" panose="02040503050406030204" pitchFamily="18" charset="0"/>
                          </a:rPr>
                          <m:t>𝐶</m:t>
                        </m:r>
                      </m:e>
                      <m:sub>
                        <m:r>
                          <a:rPr lang="de-DE" b="0" i="1" smtClean="0">
                            <a:solidFill>
                              <a:schemeClr val="tx1"/>
                            </a:solidFill>
                            <a:latin typeface="Cambria Math" panose="02040503050406030204" pitchFamily="18" charset="0"/>
                          </a:rPr>
                          <m:t>3</m:t>
                        </m:r>
                      </m:sub>
                      <m:sup>
                        <m:r>
                          <a:rPr lang="de-DE" i="1">
                            <a:solidFill>
                              <a:schemeClr val="tx1"/>
                            </a:solidFill>
                            <a:latin typeface="Cambria Math" panose="02040503050406030204" pitchFamily="18" charset="0"/>
                          </a:rPr>
                          <m:t>𝑖𝑛</m:t>
                        </m:r>
                      </m:sup>
                    </m:sSubSup>
                  </m:oMath>
                </a14:m>
                <a:endParaRPr lang="en-GB" dirty="0">
                  <a:solidFill>
                    <a:schemeClr val="tx1"/>
                  </a:solidFill>
                </a:endParaRPr>
              </a:p>
              <a:p>
                <a:pPr lvl="1"/>
                <a:r>
                  <a:rPr lang="en-GB" dirty="0"/>
                  <a:t>If answering only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𝐸𝑝𝑖𝑑</m:t>
                        </m:r>
                      </m:e>
                      <m:sub>
                        <m:r>
                          <a:rPr lang="en-GB" i="1">
                            <a:solidFill>
                              <a:srgbClr val="C00000"/>
                            </a:solidFill>
                            <a:latin typeface="Cambria Math" panose="02040503050406030204" pitchFamily="18" charset="0"/>
                            <a:ea typeface="Cambria Math" panose="02040503050406030204" pitchFamily="18" charset="0"/>
                          </a:rPr>
                          <m:t>3</m:t>
                        </m:r>
                      </m:sub>
                    </m:sSub>
                  </m:oMath>
                </a14:m>
                <a:r>
                  <a:rPr lang="en-GB" dirty="0">
                    <a:solidFill>
                      <a:schemeClr val="tx1"/>
                    </a:solidFill>
                  </a:rPr>
                  <a:t>, collect messages at one of the parclusters, e.g., </a:t>
                </a:r>
                <a14:m>
                  <m:oMath xmlns:m="http://schemas.openxmlformats.org/officeDocument/2006/math">
                    <m:sSubSup>
                      <m:sSubSupPr>
                        <m:ctrlPr>
                          <a:rPr lang="de-DE" i="1" smtClean="0">
                            <a:solidFill>
                              <a:schemeClr val="tx1"/>
                            </a:solidFill>
                            <a:latin typeface="Cambria Math" panose="02040503050406030204" pitchFamily="18" charset="0"/>
                          </a:rPr>
                        </m:ctrlPr>
                      </m:sSubSupPr>
                      <m:e>
                        <m:r>
                          <a:rPr lang="de-DE" i="1">
                            <a:solidFill>
                              <a:schemeClr val="tx1"/>
                            </a:solidFill>
                            <a:latin typeface="Cambria Math" panose="02040503050406030204" pitchFamily="18" charset="0"/>
                          </a:rPr>
                          <m:t>𝐶</m:t>
                        </m:r>
                      </m:e>
                      <m:sub>
                        <m:r>
                          <a:rPr lang="de-DE" i="1">
                            <a:solidFill>
                              <a:schemeClr val="tx1"/>
                            </a:solidFill>
                            <a:latin typeface="Cambria Math" panose="02040503050406030204" pitchFamily="18" charset="0"/>
                          </a:rPr>
                          <m:t>3</m:t>
                        </m:r>
                      </m:sub>
                      <m:sup>
                        <m:r>
                          <a:rPr lang="de-DE" i="1">
                            <a:solidFill>
                              <a:schemeClr val="tx1"/>
                            </a:solidFill>
                            <a:latin typeface="Cambria Math" panose="02040503050406030204" pitchFamily="18" charset="0"/>
                          </a:rPr>
                          <m:t>𝑖𝑛</m:t>
                        </m:r>
                      </m:sup>
                    </m:sSubSup>
                  </m:oMath>
                </a14:m>
                <a:r>
                  <a:rPr lang="en-GB" dirty="0">
                    <a:solidFill>
                      <a:schemeClr val="tx1"/>
                    </a:solidFill>
                  </a:rPr>
                  <a:t> and answer query</a:t>
                </a:r>
              </a:p>
              <a:p>
                <a:pPr lvl="2"/>
                <a:r>
                  <a:rPr lang="en-GB" dirty="0">
                    <a:solidFill>
                      <a:schemeClr val="tx1"/>
                    </a:solidFill>
                  </a:rPr>
                  <a:t>If so, no need to also calculate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b="0" i="1" smtClean="0">
                            <a:latin typeface="Cambria Math" panose="02040503050406030204" pitchFamily="18" charset="0"/>
                          </a:rPr>
                          <m:t>𝑖𝑛</m:t>
                        </m:r>
                        <m:r>
                          <a:rPr lang="de-DE" b="0" i="1" smtClean="0">
                            <a:latin typeface="Cambria Math" panose="02040503050406030204" pitchFamily="18" charset="0"/>
                          </a:rPr>
                          <m:t>,</m:t>
                        </m:r>
                        <m:r>
                          <a:rPr lang="de-DE" i="1">
                            <a:latin typeface="Cambria Math" panose="02040503050406030204" pitchFamily="18" charset="0"/>
                          </a:rPr>
                          <m:t>𝑜𝑢𝑡</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𝑚</m:t>
                        </m:r>
                      </m:e>
                      <m:sub>
                        <m:r>
                          <a:rPr lang="de-DE" b="0" i="1" smtClean="0">
                            <a:latin typeface="Cambria Math" panose="02040503050406030204" pitchFamily="18" charset="0"/>
                          </a:rPr>
                          <m:t>3</m:t>
                        </m:r>
                      </m:sub>
                      <m:sup>
                        <m:r>
                          <a:rPr lang="de-DE" b="0" i="1" smtClean="0">
                            <a:latin typeface="Cambria Math" panose="02040503050406030204" pitchFamily="18" charset="0"/>
                          </a:rPr>
                          <m:t>𝑜𝑢𝑡</m:t>
                        </m:r>
                        <m:r>
                          <a:rPr lang="de-DE" b="0" i="1" smtClean="0">
                            <a:latin typeface="Cambria Math" panose="02040503050406030204" pitchFamily="18" charset="0"/>
                          </a:rPr>
                          <m:t>,1</m:t>
                        </m:r>
                      </m:sup>
                    </m:sSubSup>
                  </m:oMath>
                </a14:m>
                <a:endParaRPr lang="en-GB" dirty="0"/>
              </a:p>
              <a:p>
                <a:pPr lvl="2"/>
                <a:endParaRPr lang="en-GB" dirty="0">
                  <a:solidFill>
                    <a:schemeClr val="tx1"/>
                  </a:solidFill>
                </a:endParaRPr>
              </a:p>
              <a:p>
                <a:pPr lvl="2"/>
                <a:endParaRPr lang="en-GB" dirty="0"/>
              </a:p>
              <a:p>
                <a:endParaRPr lang="en-GB" dirty="0"/>
              </a:p>
            </p:txBody>
          </p:sp>
        </mc:Choice>
        <mc:Fallback xmlns="">
          <p:sp>
            <p:nvSpPr>
              <p:cNvPr id="3" name="Content Placeholder 2">
                <a:extLst>
                  <a:ext uri="{FF2B5EF4-FFF2-40B4-BE49-F238E27FC236}">
                    <a16:creationId xmlns:a16="http://schemas.microsoft.com/office/drawing/2014/main" id="{4FBABF58-997D-704B-B8C0-883FFF797D05}"/>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8580720-B4D4-D444-AF74-69D299B1910C}"/>
              </a:ext>
            </a:extLst>
          </p:cNvPr>
          <p:cNvSpPr>
            <a:spLocks noGrp="1"/>
          </p:cNvSpPr>
          <p:nvPr>
            <p:ph type="sldNum" sz="quarter" idx="12"/>
          </p:nvPr>
        </p:nvSpPr>
        <p:spPr/>
        <p:txBody>
          <a:bodyPr/>
          <a:lstStyle/>
          <a:p>
            <a:fld id="{67C9959E-8E6B-B04C-9955-EA096F41CA7A}" type="slidenum">
              <a:rPr lang="en-GB" smtClean="0"/>
              <a:t>48</a:t>
            </a:fld>
            <a:endParaRPr lang="en-GB"/>
          </a:p>
        </p:txBody>
      </p:sp>
      <p:grpSp>
        <p:nvGrpSpPr>
          <p:cNvPr id="5" name="Group 4">
            <a:extLst>
              <a:ext uri="{FF2B5EF4-FFF2-40B4-BE49-F238E27FC236}">
                <a16:creationId xmlns:a16="http://schemas.microsoft.com/office/drawing/2014/main" id="{A7E5CADB-6303-5D49-BE70-2667763DCD2C}"/>
              </a:ext>
            </a:extLst>
          </p:cNvPr>
          <p:cNvGrpSpPr/>
          <p:nvPr/>
        </p:nvGrpSpPr>
        <p:grpSpPr>
          <a:xfrm>
            <a:off x="1524104" y="4258875"/>
            <a:ext cx="4017398" cy="2318846"/>
            <a:chOff x="4139248" y="4009782"/>
            <a:chExt cx="4017398" cy="2318846"/>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FE2A97F-DDF8-5F49-9B50-30EA9BE5AA41}"/>
                    </a:ext>
                  </a:extLst>
                </p:cNvPr>
                <p:cNvSpPr txBox="1"/>
                <p:nvPr/>
              </p:nvSpPr>
              <p:spPr>
                <a:xfrm>
                  <a:off x="6765474" y="4764977"/>
                  <a:ext cx="305276"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3</m:t>
                            </m:r>
                          </m:sub>
                          <m:sup>
                            <m:r>
                              <a:rPr lang="de-DE" b="0" i="1" smtClean="0">
                                <a:latin typeface="Cambria Math" panose="02040503050406030204" pitchFamily="18" charset="0"/>
                              </a:rPr>
                              <m:t>2</m:t>
                            </m:r>
                          </m:sup>
                        </m:sSubSup>
                      </m:oMath>
                    </m:oMathPara>
                  </a14:m>
                  <a:endParaRPr lang="en-GB" dirty="0"/>
                </a:p>
              </p:txBody>
            </p:sp>
          </mc:Choice>
          <mc:Fallback xmlns="">
            <p:sp>
              <p:nvSpPr>
                <p:cNvPr id="6" name="TextBox 5">
                  <a:extLst>
                    <a:ext uri="{FF2B5EF4-FFF2-40B4-BE49-F238E27FC236}">
                      <a16:creationId xmlns:a16="http://schemas.microsoft.com/office/drawing/2014/main" id="{9FE2A97F-DDF8-5F49-9B50-30EA9BE5AA41}"/>
                    </a:ext>
                  </a:extLst>
                </p:cNvPr>
                <p:cNvSpPr txBox="1">
                  <a:spLocks noRot="1" noChangeAspect="1" noMove="1" noResize="1" noEditPoints="1" noAdjustHandles="1" noChangeArrowheads="1" noChangeShapeType="1" noTextEdit="1"/>
                </p:cNvSpPr>
                <p:nvPr/>
              </p:nvSpPr>
              <p:spPr>
                <a:xfrm>
                  <a:off x="6765474" y="4764977"/>
                  <a:ext cx="305276" cy="282450"/>
                </a:xfrm>
                <a:prstGeom prst="rect">
                  <a:avLst/>
                </a:prstGeom>
                <a:blipFill>
                  <a:blip r:embed="rId3"/>
                  <a:stretch>
                    <a:fillRect l="-16000" r="-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29EE6C9-CB0A-8546-BE6D-0AB6DE4B5450}"/>
                    </a:ext>
                  </a:extLst>
                </p:cNvPr>
                <p:cNvSpPr txBox="1"/>
                <p:nvPr/>
              </p:nvSpPr>
              <p:spPr>
                <a:xfrm>
                  <a:off x="6766937" y="6044768"/>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3</m:t>
                            </m:r>
                          </m:sub>
                          <m:sup>
                            <m:r>
                              <a:rPr lang="de-DE" b="0" i="1" smtClean="0">
                                <a:latin typeface="Cambria Math" panose="02040503050406030204" pitchFamily="18" charset="0"/>
                              </a:rPr>
                              <m:t>3</m:t>
                            </m:r>
                          </m:sup>
                        </m:sSubSup>
                      </m:oMath>
                    </m:oMathPara>
                  </a14:m>
                  <a:endParaRPr lang="en-GB" dirty="0"/>
                </a:p>
              </p:txBody>
            </p:sp>
          </mc:Choice>
          <mc:Fallback xmlns="">
            <p:sp>
              <p:nvSpPr>
                <p:cNvPr id="7" name="TextBox 6">
                  <a:extLst>
                    <a:ext uri="{FF2B5EF4-FFF2-40B4-BE49-F238E27FC236}">
                      <a16:creationId xmlns:a16="http://schemas.microsoft.com/office/drawing/2014/main" id="{029EE6C9-CB0A-8546-BE6D-0AB6DE4B5450}"/>
                    </a:ext>
                  </a:extLst>
                </p:cNvPr>
                <p:cNvSpPr txBox="1">
                  <a:spLocks noRot="1" noChangeAspect="1" noMove="1" noResize="1" noEditPoints="1" noAdjustHandles="1" noChangeArrowheads="1" noChangeShapeType="1" noTextEdit="1"/>
                </p:cNvSpPr>
                <p:nvPr/>
              </p:nvSpPr>
              <p:spPr>
                <a:xfrm>
                  <a:off x="6766937" y="6044768"/>
                  <a:ext cx="305276" cy="283860"/>
                </a:xfrm>
                <a:prstGeom prst="rect">
                  <a:avLst/>
                </a:prstGeom>
                <a:blipFill>
                  <a:blip r:embed="rId4"/>
                  <a:stretch>
                    <a:fillRect l="-16000" r="-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3486E02-3B25-C148-9EF1-CC022E49A61A}"/>
                    </a:ext>
                  </a:extLst>
                </p:cNvPr>
                <p:cNvSpPr txBox="1"/>
                <p:nvPr/>
              </p:nvSpPr>
              <p:spPr>
                <a:xfrm>
                  <a:off x="6445678" y="4009782"/>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3</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3</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i="1" dirty="0" err="1">
                            <a:solidFill>
                              <a:schemeClr val="tx1"/>
                            </a:solidFill>
                            <a:latin typeface="Cambria Math" panose="02040503050406030204" pitchFamily="18" charset="0"/>
                          </a:rPr>
                          <m:t>𝑇𝑟𝑎𝑣𝑒𝑙</m:t>
                        </m:r>
                        <m:sSub>
                          <m:sSubPr>
                            <m:ctrlPr>
                              <a:rPr lang="de-DE" b="0" i="1" dirty="0" smtClean="0">
                                <a:solidFill>
                                  <a:schemeClr val="tx1"/>
                                </a:solidFill>
                                <a:latin typeface="Cambria Math" panose="02040503050406030204" pitchFamily="18" charset="0"/>
                              </a:rPr>
                            </m:ctrlPr>
                          </m:sSubPr>
                          <m:e>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3</m:t>
                            </m:r>
                          </m:sub>
                        </m:sSub>
                        <m:r>
                          <a:rPr lang="de-DE" b="0" i="1" dirty="0"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8" name="TextBox 7">
                  <a:extLst>
                    <a:ext uri="{FF2B5EF4-FFF2-40B4-BE49-F238E27FC236}">
                      <a16:creationId xmlns:a16="http://schemas.microsoft.com/office/drawing/2014/main" id="{23486E02-3B25-C148-9EF1-CC022E49A61A}"/>
                    </a:ext>
                  </a:extLst>
                </p:cNvPr>
                <p:cNvSpPr txBox="1">
                  <a:spLocks noRot="1" noChangeAspect="1" noMove="1" noResize="1" noEditPoints="1" noAdjustHandles="1" noChangeArrowheads="1" noChangeShapeType="1" noTextEdit="1"/>
                </p:cNvSpPr>
                <p:nvPr/>
              </p:nvSpPr>
              <p:spPr>
                <a:xfrm>
                  <a:off x="6445678" y="4009782"/>
                  <a:ext cx="1705233" cy="715089"/>
                </a:xfrm>
                <a:prstGeom prst="roundRect">
                  <a:avLst/>
                </a:prstGeom>
                <a:blipFill>
                  <a:blip r:embed="rId5"/>
                  <a:stretch>
                    <a:fillRect l="-735" b="-169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F603EBD-85B7-694C-94DA-EBAEDBBCB903}"/>
                    </a:ext>
                  </a:extLst>
                </p:cNvPr>
                <p:cNvSpPr txBox="1"/>
                <p:nvPr/>
              </p:nvSpPr>
              <p:spPr>
                <a:xfrm>
                  <a:off x="6445677" y="5311823"/>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𝐸𝑝𝑖</m:t>
                        </m:r>
                        <m:sSub>
                          <m:sSubPr>
                            <m:ctrlPr>
                              <a:rPr lang="de-DE" b="0" i="1" dirty="0" smtClean="0">
                                <a:latin typeface="Cambria Math" panose="02040503050406030204" pitchFamily="18" charset="0"/>
                              </a:rPr>
                            </m:ctrlPr>
                          </m:sSubPr>
                          <m:e>
                            <m:r>
                              <a:rPr lang="en-GB" dirty="0" smtClean="0">
                                <a:latin typeface="Cambria Math" panose="02040503050406030204" pitchFamily="18" charset="0"/>
                              </a:rPr>
                              <m:t>𝑑</m:t>
                            </m:r>
                          </m:e>
                          <m:sub>
                            <m:r>
                              <a:rPr lang="de-DE" b="0" i="1" dirty="0" smtClean="0">
                                <a:latin typeface="Cambria Math" panose="02040503050406030204" pitchFamily="18" charset="0"/>
                              </a:rPr>
                              <m:t>3</m:t>
                            </m:r>
                          </m:sub>
                        </m:sSub>
                        <m:r>
                          <a:rPr lang="en-GB" dirty="0">
                            <a:latin typeface="Cambria Math" panose="02040503050406030204" pitchFamily="18" charset="0"/>
                          </a:rPr>
                          <m:t> </m:t>
                        </m:r>
                        <m:r>
                          <a:rPr lang="en-GB" dirty="0" err="1">
                            <a:latin typeface="Cambria Math" panose="02040503050406030204" pitchFamily="18" charset="0"/>
                          </a:rPr>
                          <m:t>𝑆𝑖𝑐𝑘</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e>
                            </m:d>
                          </m:e>
                          <m:sub>
                            <m:r>
                              <a:rPr lang="de-DE" b="0" i="1" dirty="0" smtClean="0">
                                <a:latin typeface="Cambria Math" panose="02040503050406030204" pitchFamily="18" charset="0"/>
                              </a:rPr>
                              <m:t>3</m:t>
                            </m:r>
                          </m:sub>
                        </m:sSub>
                      </m:oMath>
                    </m:oMathPara>
                  </a14:m>
                  <a:endParaRPr lang="de-DE" dirty="0"/>
                </a:p>
                <a:p>
                  <a:pPr/>
                  <a14:m>
                    <m:oMathPara xmlns:m="http://schemas.openxmlformats.org/officeDocument/2006/math">
                      <m:oMathParaPr>
                        <m:jc m:val="centerGroup"/>
                      </m:oMathParaPr>
                      <m:oMath xmlns:m="http://schemas.openxmlformats.org/officeDocument/2006/math">
                        <m:r>
                          <a:rPr lang="en-GB" dirty="0">
                            <a:latin typeface="Cambria Math" panose="02040503050406030204" pitchFamily="18" charset="0"/>
                          </a:rPr>
                          <m:t>𝑇𝑟𝑒𝑎𝑡</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r>
                                  <a:rPr lang="de-DE" b="0" i="1" dirty="0" smtClean="0">
                                    <a:latin typeface="Cambria Math" panose="02040503050406030204" pitchFamily="18" charset="0"/>
                                  </a:rPr>
                                  <m:t>𝑀</m:t>
                                </m:r>
                              </m:e>
                            </m:d>
                          </m:e>
                          <m:sub>
                            <m:r>
                              <a:rPr lang="de-DE" b="0" i="1" dirty="0" smtClean="0">
                                <a:latin typeface="Cambria Math" panose="02040503050406030204" pitchFamily="18" charset="0"/>
                              </a:rPr>
                              <m:t>3</m:t>
                            </m:r>
                          </m:sub>
                        </m:sSub>
                        <m:r>
                          <a:rPr lang="de-DE" b="0" i="1" dirty="0" smtClean="0">
                            <a:latin typeface="Cambria Math" panose="02040503050406030204" pitchFamily="18" charset="0"/>
                          </a:rPr>
                          <m:t>    </m:t>
                        </m:r>
                      </m:oMath>
                    </m:oMathPara>
                  </a14:m>
                  <a:endParaRPr lang="en-GB" dirty="0"/>
                </a:p>
              </p:txBody>
            </p:sp>
          </mc:Choice>
          <mc:Fallback xmlns="">
            <p:sp>
              <p:nvSpPr>
                <p:cNvPr id="9" name="TextBox 8">
                  <a:extLst>
                    <a:ext uri="{FF2B5EF4-FFF2-40B4-BE49-F238E27FC236}">
                      <a16:creationId xmlns:a16="http://schemas.microsoft.com/office/drawing/2014/main" id="{2F603EBD-85B7-694C-94DA-EBAEDBBCB903}"/>
                    </a:ext>
                  </a:extLst>
                </p:cNvPr>
                <p:cNvSpPr txBox="1">
                  <a:spLocks noRot="1" noChangeAspect="1" noMove="1" noResize="1" noEditPoints="1" noAdjustHandles="1" noChangeArrowheads="1" noChangeShapeType="1" noTextEdit="1"/>
                </p:cNvSpPr>
                <p:nvPr/>
              </p:nvSpPr>
              <p:spPr>
                <a:xfrm>
                  <a:off x="6445677" y="5311823"/>
                  <a:ext cx="1705233" cy="715089"/>
                </a:xfrm>
                <a:prstGeom prst="roundRect">
                  <a:avLst/>
                </a:prstGeom>
                <a:blipFill>
                  <a:blip r:embed="rId6"/>
                  <a:stretch>
                    <a:fillRect l="-735"/>
                  </a:stretch>
                </a:blipFill>
                <a:ln>
                  <a:solidFill>
                    <a:schemeClr val="tx1"/>
                  </a:solidFill>
                </a:ln>
              </p:spPr>
              <p:txBody>
                <a:bodyPr/>
                <a:lstStyle/>
                <a:p>
                  <a:r>
                    <a:rPr lang="en-GB">
                      <a:noFill/>
                    </a:rPr>
                    <a:t> </a:t>
                  </a:r>
                </a:p>
              </p:txBody>
            </p:sp>
          </mc:Fallback>
        </mc:AlternateContent>
        <p:cxnSp>
          <p:nvCxnSpPr>
            <p:cNvPr id="10" name="Straight Connector 9">
              <a:extLst>
                <a:ext uri="{FF2B5EF4-FFF2-40B4-BE49-F238E27FC236}">
                  <a16:creationId xmlns:a16="http://schemas.microsoft.com/office/drawing/2014/main" id="{865D6833-D3EE-CB4E-AF27-3D017B5105E8}"/>
                </a:ext>
              </a:extLst>
            </p:cNvPr>
            <p:cNvCxnSpPr>
              <a:cxnSpLocks/>
              <a:stCxn id="9" idx="0"/>
              <a:endCxn id="8" idx="2"/>
            </p:cNvCxnSpPr>
            <p:nvPr/>
          </p:nvCxnSpPr>
          <p:spPr>
            <a:xfrm flipV="1">
              <a:off x="7298294" y="4724871"/>
              <a:ext cx="1" cy="586952"/>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7DD6EDC-16DE-F14D-9881-0A10B8A4459E}"/>
                    </a:ext>
                  </a:extLst>
                </p:cNvPr>
                <p:cNvSpPr txBox="1"/>
                <p:nvPr/>
              </p:nvSpPr>
              <p:spPr>
                <a:xfrm>
                  <a:off x="4139248" y="4009782"/>
                  <a:ext cx="1646644"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2</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2</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𝐸𝑝𝑖𝑑</m:t>
                            </m:r>
                          </m:e>
                          <m:sub>
                            <m:r>
                              <a:rPr lang="de-DE" b="0" i="1" dirty="0" smtClean="0">
                                <a:solidFill>
                                  <a:schemeClr val="tx1"/>
                                </a:solidFill>
                                <a:latin typeface="Cambria Math" panose="02040503050406030204" pitchFamily="18" charset="0"/>
                              </a:rPr>
                              <m:t>3</m:t>
                            </m:r>
                          </m:sub>
                        </m:sSub>
                      </m:oMath>
                    </m:oMathPara>
                  </a14:m>
                  <a:endParaRPr lang="en-GB" dirty="0">
                    <a:solidFill>
                      <a:schemeClr val="tx1"/>
                    </a:solidFill>
                  </a:endParaRPr>
                </a:p>
              </p:txBody>
            </p:sp>
          </mc:Choice>
          <mc:Fallback xmlns="">
            <p:sp>
              <p:nvSpPr>
                <p:cNvPr id="11" name="TextBox 10">
                  <a:extLst>
                    <a:ext uri="{FF2B5EF4-FFF2-40B4-BE49-F238E27FC236}">
                      <a16:creationId xmlns:a16="http://schemas.microsoft.com/office/drawing/2014/main" id="{27DD6EDC-16DE-F14D-9881-0A10B8A4459E}"/>
                    </a:ext>
                  </a:extLst>
                </p:cNvPr>
                <p:cNvSpPr txBox="1">
                  <a:spLocks noRot="1" noChangeAspect="1" noMove="1" noResize="1" noEditPoints="1" noAdjustHandles="1" noChangeArrowheads="1" noChangeShapeType="1" noTextEdit="1"/>
                </p:cNvSpPr>
                <p:nvPr/>
              </p:nvSpPr>
              <p:spPr>
                <a:xfrm>
                  <a:off x="4139248" y="4009782"/>
                  <a:ext cx="1646644" cy="715089"/>
                </a:xfrm>
                <a:prstGeom prst="roundRect">
                  <a:avLst/>
                </a:prstGeom>
                <a:blipFill>
                  <a:blip r:embed="rId7"/>
                  <a:stretch>
                    <a:fillRect l="-2290"/>
                  </a:stretch>
                </a:blipFill>
                <a:ln>
                  <a:solidFill>
                    <a:schemeClr val="tx1"/>
                  </a:solidFill>
                </a:ln>
              </p:spPr>
              <p:txBody>
                <a:bodyPr/>
                <a:lstStyle/>
                <a:p>
                  <a:r>
                    <a:rPr lang="en-GB">
                      <a:noFill/>
                    </a:rPr>
                    <a:t> </a:t>
                  </a:r>
                </a:p>
              </p:txBody>
            </p:sp>
          </mc:Fallback>
        </mc:AlternateContent>
        <p:cxnSp>
          <p:nvCxnSpPr>
            <p:cNvPr id="12" name="Straight Connector 11">
              <a:extLst>
                <a:ext uri="{FF2B5EF4-FFF2-40B4-BE49-F238E27FC236}">
                  <a16:creationId xmlns:a16="http://schemas.microsoft.com/office/drawing/2014/main" id="{58A391CA-14A2-B54E-B1E8-F2CEBE7637F5}"/>
                </a:ext>
              </a:extLst>
            </p:cNvPr>
            <p:cNvCxnSpPr>
              <a:cxnSpLocks/>
              <a:stCxn id="8" idx="1"/>
              <a:endCxn id="11" idx="3"/>
            </p:cNvCxnSpPr>
            <p:nvPr/>
          </p:nvCxnSpPr>
          <p:spPr>
            <a:xfrm flipH="1">
              <a:off x="5785892" y="4367327"/>
              <a:ext cx="659786" cy="0"/>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6F70A32-9AB7-704D-8F08-29A93182C218}"/>
                    </a:ext>
                  </a:extLst>
                </p:cNvPr>
                <p:cNvSpPr txBox="1"/>
                <p:nvPr/>
              </p:nvSpPr>
              <p:spPr>
                <a:xfrm>
                  <a:off x="4457320" y="4770089"/>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13" name="TextBox 12">
                  <a:extLst>
                    <a:ext uri="{FF2B5EF4-FFF2-40B4-BE49-F238E27FC236}">
                      <a16:creationId xmlns:a16="http://schemas.microsoft.com/office/drawing/2014/main" id="{C6F70A32-9AB7-704D-8F08-29A93182C218}"/>
                    </a:ext>
                  </a:extLst>
                </p:cNvPr>
                <p:cNvSpPr txBox="1">
                  <a:spLocks noRot="1" noChangeAspect="1" noMove="1" noResize="1" noEditPoints="1" noAdjustHandles="1" noChangeArrowheads="1" noChangeShapeType="1" noTextEdit="1"/>
                </p:cNvSpPr>
                <p:nvPr/>
              </p:nvSpPr>
              <p:spPr>
                <a:xfrm>
                  <a:off x="4457320" y="4770089"/>
                  <a:ext cx="321435" cy="276999"/>
                </a:xfrm>
                <a:prstGeom prst="rect">
                  <a:avLst/>
                </a:prstGeom>
                <a:blipFill>
                  <a:blip r:embed="rId8"/>
                  <a:stretch>
                    <a:fillRect l="-15385" r="-3846"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EFE7250-0D6E-214E-817B-C8A1AA7EC9D6}"/>
                    </a:ext>
                  </a:extLst>
                </p:cNvPr>
                <p:cNvSpPr txBox="1"/>
                <p:nvPr/>
              </p:nvSpPr>
              <p:spPr>
                <a:xfrm rot="5400000">
                  <a:off x="7821867" y="439995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3</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14" name="TextBox 13">
                  <a:extLst>
                    <a:ext uri="{FF2B5EF4-FFF2-40B4-BE49-F238E27FC236}">
                      <a16:creationId xmlns:a16="http://schemas.microsoft.com/office/drawing/2014/main" id="{6EFE7250-0D6E-214E-817B-C8A1AA7EC9D6}"/>
                    </a:ext>
                  </a:extLst>
                </p:cNvPr>
                <p:cNvSpPr txBox="1">
                  <a:spLocks noRot="1" noChangeAspect="1" noMove="1" noResize="1" noEditPoints="1" noAdjustHandles="1" noChangeArrowheads="1" noChangeShapeType="1" noTextEdit="1"/>
                </p:cNvSpPr>
                <p:nvPr/>
              </p:nvSpPr>
              <p:spPr>
                <a:xfrm rot="5400000">
                  <a:off x="7821867" y="4399958"/>
                  <a:ext cx="270879" cy="387207"/>
                </a:xfrm>
                <a:prstGeom prst="round1Rect">
                  <a:avLst>
                    <a:gd name="adj" fmla="val 40865"/>
                  </a:avLst>
                </a:prstGeom>
                <a:blipFill>
                  <a:blip r:embed="rId9"/>
                  <a:stretch>
                    <a:fillRect l="-6250" r="-3125"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94A7EF9-03DE-1544-A955-D21B90281AC1}"/>
                    </a:ext>
                  </a:extLst>
                </p:cNvPr>
                <p:cNvSpPr txBox="1"/>
                <p:nvPr/>
              </p:nvSpPr>
              <p:spPr>
                <a:xfrm rot="5400000">
                  <a:off x="7888214" y="5756303"/>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3</m:t>
                            </m:r>
                          </m:sub>
                          <m:sup>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15" name="TextBox 14">
                  <a:extLst>
                    <a:ext uri="{FF2B5EF4-FFF2-40B4-BE49-F238E27FC236}">
                      <a16:creationId xmlns:a16="http://schemas.microsoft.com/office/drawing/2014/main" id="{294A7EF9-03DE-1544-A955-D21B90281AC1}"/>
                    </a:ext>
                  </a:extLst>
                </p:cNvPr>
                <p:cNvSpPr txBox="1">
                  <a:spLocks noRot="1" noChangeAspect="1" noMove="1" noResize="1" noEditPoints="1" noAdjustHandles="1" noChangeArrowheads="1" noChangeShapeType="1" noTextEdit="1"/>
                </p:cNvSpPr>
                <p:nvPr/>
              </p:nvSpPr>
              <p:spPr>
                <a:xfrm rot="5400000">
                  <a:off x="7888214" y="5756303"/>
                  <a:ext cx="270879" cy="265984"/>
                </a:xfrm>
                <a:prstGeom prst="round1Rect">
                  <a:avLst>
                    <a:gd name="adj" fmla="val 40865"/>
                  </a:avLst>
                </a:prstGeom>
                <a:blipFill>
                  <a:blip r:embed="rId10"/>
                  <a:stretch>
                    <a:fillRect l="-4545"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BDD0E7A-C7D1-624E-B624-9B1D32984DDF}"/>
                    </a:ext>
                  </a:extLst>
                </p:cNvPr>
                <p:cNvSpPr txBox="1"/>
                <p:nvPr/>
              </p:nvSpPr>
              <p:spPr>
                <a:xfrm rot="5400000">
                  <a:off x="5448072" y="439995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3</m:t>
                            </m:r>
                          </m:sub>
                          <m:sup>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16" name="TextBox 15">
                  <a:extLst>
                    <a:ext uri="{FF2B5EF4-FFF2-40B4-BE49-F238E27FC236}">
                      <a16:creationId xmlns:a16="http://schemas.microsoft.com/office/drawing/2014/main" id="{7BDD0E7A-C7D1-624E-B624-9B1D32984DDF}"/>
                    </a:ext>
                  </a:extLst>
                </p:cNvPr>
                <p:cNvSpPr txBox="1">
                  <a:spLocks noRot="1" noChangeAspect="1" noMove="1" noResize="1" noEditPoints="1" noAdjustHandles="1" noChangeArrowheads="1" noChangeShapeType="1" noTextEdit="1"/>
                </p:cNvSpPr>
                <p:nvPr/>
              </p:nvSpPr>
              <p:spPr>
                <a:xfrm rot="5400000">
                  <a:off x="5448072" y="4399958"/>
                  <a:ext cx="270879" cy="387207"/>
                </a:xfrm>
                <a:prstGeom prst="round1Rect">
                  <a:avLst>
                    <a:gd name="adj" fmla="val 40865"/>
                  </a:avLst>
                </a:prstGeom>
                <a:blipFill>
                  <a:blip r:embed="rId11"/>
                  <a:stretch>
                    <a:fillRect b="-9091"/>
                  </a:stretch>
                </a:blipFill>
                <a:ln>
                  <a:no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C5374F0B-C7DD-E448-A35F-FF42CFA21024}"/>
                  </a:ext>
                </a:extLst>
              </p:cNvPr>
              <p:cNvSpPr/>
              <p:nvPr/>
            </p:nvSpPr>
            <p:spPr>
              <a:xfrm>
                <a:off x="2125599" y="4973964"/>
                <a:ext cx="482761" cy="369332"/>
              </a:xfrm>
              <a:prstGeom prst="rect">
                <a:avLst/>
              </a:prstGeom>
            </p:spPr>
            <p:txBody>
              <a:bodyPr wrap="none">
                <a:spAutoFit/>
              </a:bodyPr>
              <a:lstStyle/>
              <a:p>
                <a14:m>
                  <m:oMath xmlns:m="http://schemas.openxmlformats.org/officeDocument/2006/math">
                    <m:sSub>
                      <m:sSubPr>
                        <m:ctrlPr>
                          <a:rPr lang="de-DE" i="1" smtClean="0">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𝛼</m:t>
                        </m:r>
                      </m:e>
                      <m:sub>
                        <m:r>
                          <a:rPr lang="de-DE" b="0" i="1" smtClean="0">
                            <a:solidFill>
                              <a:schemeClr val="accent1"/>
                            </a:solidFill>
                            <a:latin typeface="Cambria Math" panose="02040503050406030204" pitchFamily="18" charset="0"/>
                            <a:ea typeface="Cambria Math" panose="02040503050406030204" pitchFamily="18" charset="0"/>
                          </a:rPr>
                          <m:t>2</m:t>
                        </m:r>
                      </m:sub>
                    </m:sSub>
                  </m:oMath>
                </a14:m>
                <a:r>
                  <a:rPr lang="en-GB" dirty="0">
                    <a:solidFill>
                      <a:schemeClr val="accent1"/>
                    </a:solidFill>
                  </a:rPr>
                  <a:t> </a:t>
                </a:r>
              </a:p>
            </p:txBody>
          </p:sp>
        </mc:Choice>
        <mc:Fallback xmlns="">
          <p:sp>
            <p:nvSpPr>
              <p:cNvPr id="56" name="Rectangle 55">
                <a:extLst>
                  <a:ext uri="{FF2B5EF4-FFF2-40B4-BE49-F238E27FC236}">
                    <a16:creationId xmlns:a16="http://schemas.microsoft.com/office/drawing/2014/main" id="{C5374F0B-C7DD-E448-A35F-FF42CFA21024}"/>
                  </a:ext>
                </a:extLst>
              </p:cNvPr>
              <p:cNvSpPr>
                <a:spLocks noRot="1" noChangeAspect="1" noMove="1" noResize="1" noEditPoints="1" noAdjustHandles="1" noChangeArrowheads="1" noChangeShapeType="1" noTextEdit="1"/>
              </p:cNvSpPr>
              <p:nvPr/>
            </p:nvSpPr>
            <p:spPr>
              <a:xfrm>
                <a:off x="2125599" y="4973964"/>
                <a:ext cx="482761"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3C6DCE5B-FF70-7740-AA65-610F122D7337}"/>
                  </a:ext>
                </a:extLst>
              </p:cNvPr>
              <p:cNvSpPr/>
              <p:nvPr/>
            </p:nvSpPr>
            <p:spPr>
              <a:xfrm>
                <a:off x="4674373" y="4948547"/>
                <a:ext cx="859787" cy="4053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b="0" i="1" smtClean="0">
                              <a:latin typeface="Cambria Math" panose="02040503050406030204" pitchFamily="18" charset="0"/>
                            </a:rPr>
                            <m:t>3</m:t>
                          </m:r>
                        </m:sub>
                        <m:sup>
                          <m:r>
                            <a:rPr lang="de-DE" i="1">
                              <a:latin typeface="Cambria Math" panose="02040503050406030204" pitchFamily="18" charset="0"/>
                            </a:rPr>
                            <m:t>1,</m:t>
                          </m:r>
                          <m:r>
                            <a:rPr lang="de-DE" i="1">
                              <a:latin typeface="Cambria Math" panose="02040503050406030204" pitchFamily="18" charset="0"/>
                            </a:rPr>
                            <m:t>𝑜𝑢𝑡</m:t>
                          </m:r>
                        </m:sup>
                      </m:sSubSup>
                    </m:oMath>
                  </m:oMathPara>
                </a14:m>
                <a:endParaRPr lang="en-GB" dirty="0"/>
              </a:p>
            </p:txBody>
          </p:sp>
        </mc:Choice>
        <mc:Fallback xmlns="">
          <p:sp>
            <p:nvSpPr>
              <p:cNvPr id="57" name="Rectangle 56">
                <a:extLst>
                  <a:ext uri="{FF2B5EF4-FFF2-40B4-BE49-F238E27FC236}">
                    <a16:creationId xmlns:a16="http://schemas.microsoft.com/office/drawing/2014/main" id="{3C6DCE5B-FF70-7740-AA65-610F122D7337}"/>
                  </a:ext>
                </a:extLst>
              </p:cNvPr>
              <p:cNvSpPr>
                <a:spLocks noRot="1" noChangeAspect="1" noMove="1" noResize="1" noEditPoints="1" noAdjustHandles="1" noChangeArrowheads="1" noChangeShapeType="1" noTextEdit="1"/>
              </p:cNvSpPr>
              <p:nvPr/>
            </p:nvSpPr>
            <p:spPr>
              <a:xfrm>
                <a:off x="4674373" y="4948547"/>
                <a:ext cx="859787" cy="405304"/>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F4237AFF-707B-7347-B91F-3E1E99863061}"/>
                  </a:ext>
                </a:extLst>
              </p:cNvPr>
              <p:cNvSpPr/>
              <p:nvPr/>
            </p:nvSpPr>
            <p:spPr>
              <a:xfrm>
                <a:off x="2438996" y="4973964"/>
                <a:ext cx="938142" cy="4156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𝑜𝑢𝑡</m:t>
                          </m:r>
                          <m:r>
                            <a:rPr lang="de-DE" b="0" i="1" smtClean="0">
                              <a:latin typeface="Cambria Math" panose="02040503050406030204" pitchFamily="18" charset="0"/>
                            </a:rPr>
                            <m:t>,</m:t>
                          </m:r>
                          <m:r>
                            <a:rPr lang="de-DE" b="0" i="1" smtClean="0">
                              <a:latin typeface="Cambria Math" panose="02040503050406030204" pitchFamily="18" charset="0"/>
                            </a:rPr>
                            <m:t>𝑖𝑛</m:t>
                          </m:r>
                        </m:sup>
                      </m:sSubSup>
                    </m:oMath>
                  </m:oMathPara>
                </a14:m>
                <a:endParaRPr lang="en-GB" dirty="0"/>
              </a:p>
            </p:txBody>
          </p:sp>
        </mc:Choice>
        <mc:Fallback xmlns="">
          <p:sp>
            <p:nvSpPr>
              <p:cNvPr id="17" name="Rectangle 16">
                <a:extLst>
                  <a:ext uri="{FF2B5EF4-FFF2-40B4-BE49-F238E27FC236}">
                    <a16:creationId xmlns:a16="http://schemas.microsoft.com/office/drawing/2014/main" id="{F4237AFF-707B-7347-B91F-3E1E99863061}"/>
                  </a:ext>
                </a:extLst>
              </p:cNvPr>
              <p:cNvSpPr>
                <a:spLocks noRot="1" noChangeAspect="1" noMove="1" noResize="1" noEditPoints="1" noAdjustHandles="1" noChangeArrowheads="1" noChangeShapeType="1" noTextEdit="1"/>
              </p:cNvSpPr>
              <p:nvPr/>
            </p:nvSpPr>
            <p:spPr>
              <a:xfrm>
                <a:off x="2438996" y="4973964"/>
                <a:ext cx="938142" cy="415627"/>
              </a:xfrm>
              <a:prstGeom prst="rect">
                <a:avLst/>
              </a:prstGeom>
              <a:blipFill>
                <a:blip r:embed="rId1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90883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512FC-E947-9442-92A0-A88915B6ECB7}"/>
              </a:ext>
            </a:extLst>
          </p:cNvPr>
          <p:cNvSpPr>
            <a:spLocks noGrp="1"/>
          </p:cNvSpPr>
          <p:nvPr>
            <p:ph type="title"/>
          </p:nvPr>
        </p:nvSpPr>
        <p:spPr/>
        <p:txBody>
          <a:bodyPr/>
          <a:lstStyle/>
          <a:p>
            <a:r>
              <a:rPr lang="en-GB" dirty="0"/>
              <a:t>Hindsight: Moving Back Again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D2F8AAA-EB22-0540-A7CA-F4560CC45822}"/>
                  </a:ext>
                </a:extLst>
              </p:cNvPr>
              <p:cNvSpPr>
                <a:spLocks noGrp="1"/>
              </p:cNvSpPr>
              <p:nvPr>
                <p:ph idx="1"/>
              </p:nvPr>
            </p:nvSpPr>
            <p:spPr>
              <a:xfrm>
                <a:off x="628650" y="1158240"/>
                <a:ext cx="7886700" cy="5198111"/>
              </a:xfrm>
            </p:spPr>
            <p:txBody>
              <a:bodyPr>
                <a:normAutofit/>
              </a:bodyPr>
              <a:lstStyle/>
              <a:p>
                <a:r>
                  <a:rPr lang="en-GB" dirty="0"/>
                  <a:t>Hindsight queries for past PRV instances</a:t>
                </a:r>
              </a:p>
              <a:p>
                <a:pPr lvl="1"/>
                <a14:m>
                  <m:oMath xmlns:m="http://schemas.openxmlformats.org/officeDocument/2006/math">
                    <m:r>
                      <a:rPr lang="en-GB"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𝑅</m:t>
                            </m:r>
                          </m:e>
                          <m:sub>
                            <m:r>
                              <a:rPr lang="de-DE" i="1" dirty="0">
                                <a:solidFill>
                                  <a:srgbClr val="C00000"/>
                                </a:solidFill>
                                <a:latin typeface="Cambria Math" panose="02040503050406030204" pitchFamily="18" charset="0"/>
                                <a:ea typeface="Cambria Math" panose="02040503050406030204" pitchFamily="18" charset="0"/>
                              </a:rPr>
                              <m:t>𝜋</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b="1" i="1" dirty="0">
                                <a:latin typeface="Cambria Math" panose="02040503050406030204" pitchFamily="18" charset="0"/>
                              </a:rPr>
                              <m:t>𝑬</m:t>
                            </m:r>
                          </m:e>
                          <m:sub>
                            <m:r>
                              <a:rPr lang="de-DE" i="1" dirty="0">
                                <a:solidFill>
                                  <a:schemeClr val="accent1"/>
                                </a:solidFill>
                                <a:latin typeface="Cambria Math" panose="02040503050406030204" pitchFamily="18" charset="0"/>
                              </a:rPr>
                              <m:t>0:</m:t>
                            </m:r>
                            <m:r>
                              <a:rPr lang="de-DE" i="1" dirty="0">
                                <a:solidFill>
                                  <a:schemeClr val="accent1"/>
                                </a:solidFill>
                                <a:latin typeface="Cambria Math" panose="02040503050406030204" pitchFamily="18" charset="0"/>
                                <a:ea typeface="Cambria Math" panose="02040503050406030204" pitchFamily="18" charset="0"/>
                              </a:rPr>
                              <m:t>𝜏</m:t>
                            </m:r>
                          </m:sub>
                        </m:sSub>
                      </m:e>
                    </m:d>
                  </m:oMath>
                </a14:m>
                <a:r>
                  <a:rPr lang="en-GB" dirty="0"/>
                  <a:t>, </a:t>
                </a:r>
                <a14:m>
                  <m:oMath xmlns:m="http://schemas.openxmlformats.org/officeDocument/2006/math">
                    <m:r>
                      <a:rPr lang="de-DE" i="1" dirty="0">
                        <a:solidFill>
                          <a:srgbClr val="C00000"/>
                        </a:solidFill>
                        <a:latin typeface="Cambria Math" panose="02040503050406030204" pitchFamily="18" charset="0"/>
                        <a:ea typeface="Cambria Math" panose="02040503050406030204" pitchFamily="18" charset="0"/>
                      </a:rPr>
                      <m:t>𝜋</m:t>
                    </m:r>
                    <m:r>
                      <a:rPr lang="de-DE" b="0" i="1" dirty="0" smtClean="0">
                        <a:latin typeface="Cambria Math" panose="02040503050406030204" pitchFamily="18" charset="0"/>
                        <a:ea typeface="Cambria Math" panose="02040503050406030204" pitchFamily="18" charset="0"/>
                      </a:rPr>
                      <m:t>&lt;</m:t>
                    </m:r>
                    <m:r>
                      <a:rPr lang="de-DE" i="1" dirty="0">
                        <a:solidFill>
                          <a:schemeClr val="accent1"/>
                        </a:solidFill>
                        <a:latin typeface="Cambria Math" panose="02040503050406030204" pitchFamily="18" charset="0"/>
                        <a:ea typeface="Cambria Math" panose="02040503050406030204" pitchFamily="18" charset="0"/>
                      </a:rPr>
                      <m:t>𝜏</m:t>
                    </m:r>
                  </m:oMath>
                </a14:m>
                <a:endParaRPr lang="en-GB" dirty="0"/>
              </a:p>
              <a:p>
                <a:pPr lvl="1"/>
                <a:r>
                  <a:rPr lang="en-GB" dirty="0"/>
                  <a:t>Looking back given what we know now in terms of evidence, i.e., </a:t>
                </a:r>
              </a:p>
              <a:p>
                <a:pPr lvl="2"/>
                <a:r>
                  <a:rPr lang="en-GB" dirty="0"/>
                  <a:t>From the current step</a:t>
                </a:r>
                <a:r>
                  <a:rPr lang="de-DE" dirty="0">
                    <a:solidFill>
                      <a:schemeClr val="accent1"/>
                    </a:solidFill>
                    <a:ea typeface="Cambria Math" panose="02040503050406030204" pitchFamily="18" charset="0"/>
                  </a:rPr>
                  <a:t> </a:t>
                </a:r>
                <a14:m>
                  <m:oMath xmlns:m="http://schemas.openxmlformats.org/officeDocument/2006/math">
                    <m:r>
                      <a:rPr lang="de-DE" i="1" dirty="0">
                        <a:solidFill>
                          <a:schemeClr val="accent1"/>
                        </a:solidFill>
                        <a:latin typeface="Cambria Math" panose="02040503050406030204" pitchFamily="18" charset="0"/>
                        <a:ea typeface="Cambria Math" panose="02040503050406030204" pitchFamily="18" charset="0"/>
                      </a:rPr>
                      <m:t>𝜏</m:t>
                    </m:r>
                  </m:oMath>
                </a14:m>
                <a:r>
                  <a:rPr lang="en-GB" dirty="0"/>
                  <a:t>, we have to go back and send the information accumulated between </a:t>
                </a:r>
                <a14:m>
                  <m:oMath xmlns:m="http://schemas.openxmlformats.org/officeDocument/2006/math">
                    <m:r>
                      <a:rPr lang="de-DE" i="1" dirty="0">
                        <a:solidFill>
                          <a:srgbClr val="C00000"/>
                        </a:solidFill>
                        <a:latin typeface="Cambria Math" panose="02040503050406030204" pitchFamily="18" charset="0"/>
                        <a:ea typeface="Cambria Math" panose="02040503050406030204" pitchFamily="18" charset="0"/>
                      </a:rPr>
                      <m:t>𝜋</m:t>
                    </m:r>
                  </m:oMath>
                </a14:m>
                <a:r>
                  <a:rPr lang="en-GB" dirty="0"/>
                  <a:t> and </a:t>
                </a:r>
                <a14:m>
                  <m:oMath xmlns:m="http://schemas.openxmlformats.org/officeDocument/2006/math">
                    <m:r>
                      <a:rPr lang="de-DE" i="1" dirty="0">
                        <a:solidFill>
                          <a:schemeClr val="accent1"/>
                        </a:solidFill>
                        <a:latin typeface="Cambria Math" panose="02040503050406030204" pitchFamily="18" charset="0"/>
                        <a:ea typeface="Cambria Math" panose="02040503050406030204" pitchFamily="18" charset="0"/>
                      </a:rPr>
                      <m:t>𝜏</m:t>
                    </m:r>
                  </m:oMath>
                </a14:m>
                <a:r>
                  <a:rPr lang="en-GB" dirty="0"/>
                  <a:t> to </a:t>
                </a:r>
                <a14:m>
                  <m:oMath xmlns:m="http://schemas.openxmlformats.org/officeDocument/2006/math">
                    <m:r>
                      <a:rPr lang="de-DE" i="1" dirty="0">
                        <a:solidFill>
                          <a:srgbClr val="C00000"/>
                        </a:solidFill>
                        <a:latin typeface="Cambria Math" panose="02040503050406030204" pitchFamily="18" charset="0"/>
                        <a:ea typeface="Cambria Math" panose="02040503050406030204" pitchFamily="18" charset="0"/>
                      </a:rPr>
                      <m:t>𝜋</m:t>
                    </m:r>
                  </m:oMath>
                </a14:m>
                <a:r>
                  <a:rPr lang="en-GB" dirty="0"/>
                  <a:t> and then answer a filtering query in step </a:t>
                </a:r>
                <a14:m>
                  <m:oMath xmlns:m="http://schemas.openxmlformats.org/officeDocument/2006/math">
                    <m:r>
                      <a:rPr lang="de-DE" i="1" dirty="0">
                        <a:solidFill>
                          <a:srgbClr val="C00000"/>
                        </a:solidFill>
                        <a:latin typeface="Cambria Math" panose="02040503050406030204" pitchFamily="18" charset="0"/>
                        <a:ea typeface="Cambria Math" panose="02040503050406030204" pitchFamily="18" charset="0"/>
                      </a:rPr>
                      <m:t>𝜋</m:t>
                    </m:r>
                  </m:oMath>
                </a14:m>
                <a:r>
                  <a:rPr lang="en-GB" dirty="0"/>
                  <a:t> again</a:t>
                </a:r>
              </a:p>
              <a:p>
                <a:r>
                  <a:rPr lang="en-GB" dirty="0"/>
                  <a:t>Hindsight query answering</a:t>
                </a:r>
              </a:p>
              <a:p>
                <a:pPr lvl="1"/>
                <a:r>
                  <a:rPr lang="en-GB" dirty="0"/>
                  <a:t>Given </a:t>
                </a:r>
                <a14:m>
                  <m:oMath xmlns:m="http://schemas.openxmlformats.org/officeDocument/2006/math">
                    <m:r>
                      <a:rPr lang="de-DE" i="1" dirty="0">
                        <a:solidFill>
                          <a:schemeClr val="accent1"/>
                        </a:solidFill>
                        <a:latin typeface="Cambria Math" panose="02040503050406030204" pitchFamily="18" charset="0"/>
                        <a:ea typeface="Cambria Math" panose="02040503050406030204" pitchFamily="18" charset="0"/>
                      </a:rPr>
                      <m:t>𝜏</m:t>
                    </m:r>
                  </m:oMath>
                </a14:m>
                <a:r>
                  <a:rPr lang="en-GB" dirty="0"/>
                  <a:t> current step</a:t>
                </a:r>
              </a:p>
              <a:p>
                <a:pPr lvl="1"/>
                <a:r>
                  <a:rPr lang="en-GB" dirty="0"/>
                  <a:t>Move backward until </a:t>
                </a:r>
                <a14:m>
                  <m:oMath xmlns:m="http://schemas.openxmlformats.org/officeDocument/2006/math">
                    <m:r>
                      <a:rPr lang="de-DE" i="1" dirty="0">
                        <a:solidFill>
                          <a:schemeClr val="accent1"/>
                        </a:solidFill>
                        <a:latin typeface="Cambria Math" panose="02040503050406030204" pitchFamily="18" charset="0"/>
                        <a:ea typeface="Cambria Math" panose="02040503050406030204" pitchFamily="18" charset="0"/>
                      </a:rPr>
                      <m:t>𝜏</m:t>
                    </m:r>
                    <m:r>
                      <a:rPr lang="de-DE" i="1" dirty="0">
                        <a:latin typeface="Cambria Math" panose="02040503050406030204" pitchFamily="18" charset="0"/>
                      </a:rPr>
                      <m:t>=</m:t>
                    </m:r>
                    <m:r>
                      <a:rPr lang="de-DE" i="1" dirty="0">
                        <a:solidFill>
                          <a:srgbClr val="C00000"/>
                        </a:solidFill>
                        <a:latin typeface="Cambria Math" panose="02040503050406030204" pitchFamily="18" charset="0"/>
                        <a:ea typeface="Cambria Math" panose="02040503050406030204" pitchFamily="18" charset="0"/>
                      </a:rPr>
                      <m:t>𝜋</m:t>
                    </m:r>
                  </m:oMath>
                </a14:m>
                <a:endParaRPr lang="en-GB" dirty="0"/>
              </a:p>
              <a:p>
                <a:pPr lvl="2"/>
                <a:r>
                  <a:rPr lang="en-GB" dirty="0"/>
                  <a:t>Calculate </a:t>
                </a:r>
                <a:r>
                  <a:rPr lang="en-GB" i="1" dirty="0">
                    <a:solidFill>
                      <a:srgbClr val="C00000"/>
                    </a:solidFill>
                  </a:rPr>
                  <a:t>backward messages </a:t>
                </a:r>
                <a14:m>
                  <m:oMath xmlns:m="http://schemas.openxmlformats.org/officeDocument/2006/math">
                    <m:sSub>
                      <m:sSubPr>
                        <m:ctrlPr>
                          <a:rPr lang="de-DE" b="0" i="1" smtClean="0">
                            <a:solidFill>
                              <a:srgbClr val="C00000"/>
                            </a:solidFill>
                            <a:latin typeface="Cambria Math" panose="02040503050406030204" pitchFamily="18" charset="0"/>
                            <a:ea typeface="Cambria Math" panose="02040503050406030204" pitchFamily="18" charset="0"/>
                          </a:rPr>
                        </m:ctrlPr>
                      </m:sSubPr>
                      <m:e>
                        <m:r>
                          <a:rPr lang="en-GB" i="1" smtClean="0">
                            <a:solidFill>
                              <a:srgbClr val="C00000"/>
                            </a:solidFill>
                            <a:latin typeface="Cambria Math" panose="02040503050406030204" pitchFamily="18" charset="0"/>
                            <a:ea typeface="Cambria Math" panose="02040503050406030204" pitchFamily="18" charset="0"/>
                          </a:rPr>
                          <m:t>𝛽</m:t>
                        </m:r>
                      </m:e>
                      <m:sub>
                        <m:r>
                          <a:rPr lang="en-GB" i="1">
                            <a:solidFill>
                              <a:srgbClr val="C00000"/>
                            </a:solidFill>
                            <a:latin typeface="Cambria Math" panose="02040503050406030204" pitchFamily="18" charset="0"/>
                            <a:ea typeface="Cambria Math" panose="02040503050406030204" pitchFamily="18" charset="0"/>
                          </a:rPr>
                          <m:t>𝜏</m:t>
                        </m:r>
                      </m:sub>
                    </m:sSub>
                  </m:oMath>
                </a14:m>
                <a:r>
                  <a:rPr lang="en-GB" i="1" dirty="0">
                    <a:solidFill>
                      <a:srgbClr val="C00000"/>
                    </a:solidFill>
                  </a:rPr>
                  <a:t> </a:t>
                </a:r>
                <a:r>
                  <a:rPr lang="en-GB" dirty="0"/>
                  <a:t>starting from </a:t>
                </a:r>
                <a14:m>
                  <m:oMath xmlns:m="http://schemas.openxmlformats.org/officeDocument/2006/math">
                    <m:r>
                      <a:rPr lang="en-GB" i="1">
                        <a:latin typeface="Cambria Math" panose="02040503050406030204" pitchFamily="18" charset="0"/>
                        <a:ea typeface="Cambria Math" panose="02040503050406030204" pitchFamily="18" charset="0"/>
                      </a:rPr>
                      <m:t>𝜏</m:t>
                    </m:r>
                  </m:oMath>
                </a14:m>
                <a:r>
                  <a:rPr lang="en-GB" dirty="0"/>
                  <a:t> until </a:t>
                </a:r>
                <a14:m>
                  <m:oMath xmlns:m="http://schemas.openxmlformats.org/officeDocument/2006/math">
                    <m:r>
                      <a:rPr lang="en-GB" i="1">
                        <a:latin typeface="Cambria Math" panose="02040503050406030204" pitchFamily="18" charset="0"/>
                        <a:ea typeface="Cambria Math" panose="02040503050406030204" pitchFamily="18" charset="0"/>
                      </a:rPr>
                      <m:t>𝜋</m:t>
                    </m:r>
                  </m:oMath>
                </a14:m>
                <a:endParaRPr lang="en-GB" dirty="0"/>
              </a:p>
              <a:p>
                <a:pPr lvl="3"/>
                <a:r>
                  <a:rPr lang="en-GB" dirty="0"/>
                  <a:t>When moving backward, only an inbound message pass with the </a:t>
                </a:r>
                <a:r>
                  <a:rPr lang="en-GB" dirty="0" err="1"/>
                  <a:t>incluster</a:t>
                </a:r>
                <a:r>
                  <a:rPr lang="en-GB" dirty="0"/>
                  <a:t> as centre is necessary</a:t>
                </a:r>
              </a:p>
              <a:p>
                <a:pPr lvl="1"/>
                <a:r>
                  <a:rPr lang="en-GB" dirty="0"/>
                  <a:t>Answer query with query term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𝑅</m:t>
                        </m:r>
                      </m:e>
                      <m:sub>
                        <m:r>
                          <a:rPr lang="de-DE" i="1" dirty="0">
                            <a:solidFill>
                              <a:srgbClr val="C00000"/>
                            </a:solidFill>
                            <a:latin typeface="Cambria Math" panose="02040503050406030204" pitchFamily="18" charset="0"/>
                            <a:ea typeface="Cambria Math" panose="02040503050406030204" pitchFamily="18" charset="0"/>
                          </a:rPr>
                          <m:t>𝜋</m:t>
                        </m:r>
                      </m:sub>
                    </m:sSub>
                  </m:oMath>
                </a14:m>
                <a:endParaRPr lang="en-GB" dirty="0"/>
              </a:p>
              <a:p>
                <a:endParaRPr lang="en-GB" dirty="0"/>
              </a:p>
            </p:txBody>
          </p:sp>
        </mc:Choice>
        <mc:Fallback xmlns="">
          <p:sp>
            <p:nvSpPr>
              <p:cNvPr id="3" name="Content Placeholder 2">
                <a:extLst>
                  <a:ext uri="{FF2B5EF4-FFF2-40B4-BE49-F238E27FC236}">
                    <a16:creationId xmlns:a16="http://schemas.microsoft.com/office/drawing/2014/main" id="{4D2F8AAA-EB22-0540-A7CA-F4560CC45822}"/>
                  </a:ext>
                </a:extLst>
              </p:cNvPr>
              <p:cNvSpPr>
                <a:spLocks noGrp="1" noRot="1" noChangeAspect="1" noMove="1" noResize="1" noEditPoints="1" noAdjustHandles="1" noChangeArrowheads="1" noChangeShapeType="1" noTextEdit="1"/>
              </p:cNvSpPr>
              <p:nvPr>
                <p:ph idx="1"/>
              </p:nvPr>
            </p:nvSpPr>
            <p:spPr>
              <a:xfrm>
                <a:off x="628650" y="1158240"/>
                <a:ext cx="7886700" cy="5198111"/>
              </a:xfrm>
              <a:blipFill>
                <a:blip r:embed="rId2"/>
                <a:stretch>
                  <a:fillRect l="-1447" t="-170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21C6B42-679D-8947-8C39-AF12392C0133}"/>
              </a:ext>
            </a:extLst>
          </p:cNvPr>
          <p:cNvSpPr>
            <a:spLocks noGrp="1"/>
          </p:cNvSpPr>
          <p:nvPr>
            <p:ph type="sldNum" sz="quarter" idx="12"/>
          </p:nvPr>
        </p:nvSpPr>
        <p:spPr/>
        <p:txBody>
          <a:bodyPr/>
          <a:lstStyle/>
          <a:p>
            <a:fld id="{67C9959E-8E6B-B04C-9955-EA096F41CA7A}" type="slidenum">
              <a:rPr lang="en-GB" smtClean="0"/>
              <a:t>49</a:t>
            </a:fld>
            <a:endParaRPr lang="en-GB"/>
          </a:p>
        </p:txBody>
      </p:sp>
      <p:sp>
        <p:nvSpPr>
          <p:cNvPr id="5" name="TextBox 4">
            <a:extLst>
              <a:ext uri="{FF2B5EF4-FFF2-40B4-BE49-F238E27FC236}">
                <a16:creationId xmlns:a16="http://schemas.microsoft.com/office/drawing/2014/main" id="{820D2037-A18E-0D4D-9296-6777067942E8}"/>
              </a:ext>
            </a:extLst>
          </p:cNvPr>
          <p:cNvSpPr txBox="1"/>
          <p:nvPr/>
        </p:nvSpPr>
        <p:spPr>
          <a:xfrm>
            <a:off x="1933303" y="6321366"/>
            <a:ext cx="6487468" cy="400110"/>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Relational Forward Backward Algorithm for Multiple Queries. In </a:t>
            </a:r>
            <a:r>
              <a:rPr lang="en-GB" sz="1000" i="1" dirty="0">
                <a:solidFill>
                  <a:schemeClr val="accent3"/>
                </a:solidFill>
              </a:rPr>
              <a:t>FLAIRS-32 Proceedings of the 32</a:t>
            </a:r>
            <a:r>
              <a:rPr lang="en-GB" sz="1000" i="1" baseline="30000" dirty="0">
                <a:solidFill>
                  <a:schemeClr val="accent3"/>
                </a:solidFill>
              </a:rPr>
              <a:t>nd</a:t>
            </a:r>
            <a:r>
              <a:rPr lang="en-GB" sz="1000" i="1" dirty="0">
                <a:solidFill>
                  <a:schemeClr val="accent3"/>
                </a:solidFill>
              </a:rPr>
              <a:t> International Florida Artificial Intelligence Research Society Conference</a:t>
            </a:r>
            <a:r>
              <a:rPr lang="en-GB" sz="1000" dirty="0">
                <a:solidFill>
                  <a:schemeClr val="accent3"/>
                </a:solidFill>
              </a:rPr>
              <a:t>, 2019.</a:t>
            </a:r>
          </a:p>
        </p:txBody>
      </p:sp>
    </p:spTree>
    <p:extLst>
      <p:ext uri="{BB962C8B-B14F-4D97-AF65-F5344CB8AC3E}">
        <p14:creationId xmlns:p14="http://schemas.microsoft.com/office/powerpoint/2010/main" val="58511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2A4F-4535-B242-B2FB-A23C0A16D4AE}"/>
              </a:ext>
            </a:extLst>
          </p:cNvPr>
          <p:cNvSpPr>
            <a:spLocks noGrp="1"/>
          </p:cNvSpPr>
          <p:nvPr>
            <p:ph type="title"/>
          </p:nvPr>
        </p:nvSpPr>
        <p:spPr/>
        <p:txBody>
          <a:bodyPr>
            <a:normAutofit/>
          </a:bodyPr>
          <a:lstStyle/>
          <a:p>
            <a:r>
              <a:rPr lang="en-GB"/>
              <a:t>Remember in IR Topic 4: DBNs</a:t>
            </a:r>
            <a:endParaRPr lang="en-GB"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8E151670-3D61-F546-95A0-1E64E196852F}"/>
                  </a:ext>
                </a:extLst>
              </p:cNvPr>
              <p:cNvSpPr>
                <a:spLocks noGrp="1"/>
              </p:cNvSpPr>
              <p:nvPr>
                <p:ph idx="1"/>
              </p:nvPr>
            </p:nvSpPr>
            <p:spPr>
              <a:xfrm>
                <a:off x="628650" y="1158240"/>
                <a:ext cx="8306344" cy="5018723"/>
              </a:xfrm>
            </p:spPr>
            <p:txBody>
              <a:bodyPr/>
              <a:lstStyle/>
              <a:p>
                <a:r>
                  <a:rPr lang="en-GB" dirty="0"/>
                  <a:t>Actually, a specific DBN: </a:t>
                </a:r>
                <a:r>
                  <a:rPr lang="en-GB" dirty="0">
                    <a:solidFill>
                      <a:schemeClr val="accent1"/>
                    </a:solidFill>
                  </a:rPr>
                  <a:t>Hidden Markov model</a:t>
                </a:r>
                <a:r>
                  <a:rPr lang="en-GB" dirty="0"/>
                  <a:t> (HMM)</a:t>
                </a:r>
              </a:p>
              <a:p>
                <a:pPr lvl="1"/>
                <a:r>
                  <a:rPr lang="en-GB" dirty="0"/>
                  <a:t>One state randvar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𝑅</m:t>
                        </m:r>
                      </m:e>
                      <m:sub>
                        <m:r>
                          <a:rPr lang="de-DE" i="1" dirty="0">
                            <a:latin typeface="Cambria Math" panose="02040503050406030204" pitchFamily="18" charset="0"/>
                          </a:rPr>
                          <m:t>𝑡</m:t>
                        </m:r>
                      </m:sub>
                    </m:sSub>
                  </m:oMath>
                </a14:m>
                <a:endParaRPr lang="en-GB" dirty="0"/>
              </a:p>
              <a:p>
                <a:pPr lvl="2"/>
                <a:r>
                  <a:rPr lang="en-GB" dirty="0"/>
                  <a:t>Latent (hidden)</a:t>
                </a:r>
              </a:p>
              <a:p>
                <a:pPr lvl="1"/>
                <a:r>
                  <a:rPr lang="en-GB" dirty="0"/>
                  <a:t>One evidence randvar</a:t>
                </a:r>
                <a:r>
                  <a:rPr lang="de-DE" dirty="0"/>
                  <a:t>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𝐸</m:t>
                        </m:r>
                      </m:e>
                      <m:sub>
                        <m:r>
                          <a:rPr lang="de-DE" i="1" dirty="0">
                            <a:latin typeface="Cambria Math" panose="02040503050406030204" pitchFamily="18" charset="0"/>
                          </a:rPr>
                          <m:t>𝑡</m:t>
                        </m:r>
                      </m:sub>
                    </m:sSub>
                  </m:oMath>
                </a14:m>
                <a:endParaRPr lang="de-DE" dirty="0"/>
              </a:p>
              <a:p>
                <a:pPr lvl="2"/>
                <a:r>
                  <a:rPr lang="en-GB" dirty="0"/>
                  <a:t>Observable</a:t>
                </a:r>
              </a:p>
              <a:p>
                <a:pPr marL="803275" lvl="1" indent="-346075">
                  <a:buFont typeface="Zapf Dingbats"/>
                  <a:buChar char="➝"/>
                </a:pPr>
                <a:r>
                  <a:rPr lang="en-GB" dirty="0"/>
                  <a:t>Two CPTs (+ prior for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𝑅</m:t>
                        </m:r>
                      </m:e>
                      <m:sub>
                        <m:r>
                          <a:rPr lang="de-DE" b="0" i="1" dirty="0" smtClean="0">
                            <a:latin typeface="Cambria Math" panose="02040503050406030204" pitchFamily="18" charset="0"/>
                          </a:rPr>
                          <m:t>0</m:t>
                        </m:r>
                      </m:sub>
                    </m:sSub>
                  </m:oMath>
                </a14:m>
                <a:r>
                  <a:rPr lang="en-GB" dirty="0"/>
                  <a:t>)</a:t>
                </a:r>
              </a:p>
              <a:p>
                <a:pPr lvl="2"/>
                <a:r>
                  <a:rPr lang="en-GB" dirty="0"/>
                  <a:t>State transition: </a:t>
                </a:r>
                <a14:m>
                  <m:oMath xmlns:m="http://schemas.openxmlformats.org/officeDocument/2006/math">
                    <m:r>
                      <a:rPr lang="de-DE"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en-GB" i="1" dirty="0">
                                <a:latin typeface="Cambria Math" panose="02040503050406030204" pitchFamily="18" charset="0"/>
                              </a:rPr>
                              <m:t>𝑅</m:t>
                            </m:r>
                          </m:e>
                          <m:sub>
                            <m:r>
                              <a:rPr lang="de-DE" i="1" dirty="0">
                                <a:latin typeface="Cambria Math" panose="02040503050406030204" pitchFamily="18" charset="0"/>
                              </a:rPr>
                              <m:t>𝑡</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𝑅</m:t>
                            </m:r>
                          </m:e>
                          <m:sub>
                            <m:r>
                              <a:rPr lang="de-DE" i="1" dirty="0">
                                <a:latin typeface="Cambria Math" panose="02040503050406030204" pitchFamily="18" charset="0"/>
                              </a:rPr>
                              <m:t>𝑡</m:t>
                            </m:r>
                            <m:r>
                              <a:rPr lang="de-DE" i="1" dirty="0">
                                <a:latin typeface="Cambria Math" panose="02040503050406030204" pitchFamily="18" charset="0"/>
                              </a:rPr>
                              <m:t>−1</m:t>
                            </m:r>
                          </m:sub>
                        </m:sSub>
                      </m:e>
                    </m:d>
                  </m:oMath>
                </a14:m>
                <a:endParaRPr lang="en-GB" dirty="0"/>
              </a:p>
              <a:p>
                <a:pPr lvl="2"/>
                <a:r>
                  <a:rPr lang="en-GB" dirty="0"/>
                  <a:t>Evidence emission: </a:t>
                </a:r>
                <a14:m>
                  <m:oMath xmlns:m="http://schemas.openxmlformats.org/officeDocument/2006/math">
                    <m:r>
                      <a:rPr lang="de-DE"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𝐸</m:t>
                            </m:r>
                          </m:e>
                          <m:sub>
                            <m:r>
                              <a:rPr lang="de-DE" i="1" dirty="0">
                                <a:latin typeface="Cambria Math" panose="02040503050406030204" pitchFamily="18" charset="0"/>
                              </a:rPr>
                              <m:t>𝑡</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𝑅</m:t>
                            </m:r>
                          </m:e>
                          <m:sub>
                            <m:r>
                              <a:rPr lang="de-DE" i="1" dirty="0">
                                <a:latin typeface="Cambria Math" panose="02040503050406030204" pitchFamily="18" charset="0"/>
                              </a:rPr>
                              <m:t>𝑡</m:t>
                            </m:r>
                          </m:sub>
                        </m:sSub>
                      </m:e>
                    </m:d>
                  </m:oMath>
                </a14:m>
                <a:endParaRPr lang="en-GB" dirty="0"/>
              </a:p>
            </p:txBody>
          </p:sp>
        </mc:Choice>
        <mc:Fallback xmlns="">
          <p:sp>
            <p:nvSpPr>
              <p:cNvPr id="4" name="Content Placeholder 3">
                <a:extLst>
                  <a:ext uri="{FF2B5EF4-FFF2-40B4-BE49-F238E27FC236}">
                    <a16:creationId xmlns:a16="http://schemas.microsoft.com/office/drawing/2014/main" id="{8E151670-3D61-F546-95A0-1E64E196852F}"/>
                  </a:ext>
                </a:extLst>
              </p:cNvPr>
              <p:cNvSpPr>
                <a:spLocks noGrp="1" noRot="1" noChangeAspect="1" noMove="1" noResize="1" noEditPoints="1" noAdjustHandles="1" noChangeArrowheads="1" noChangeShapeType="1" noTextEdit="1"/>
              </p:cNvSpPr>
              <p:nvPr>
                <p:ph idx="1"/>
              </p:nvPr>
            </p:nvSpPr>
            <p:spPr>
              <a:xfrm>
                <a:off x="628650" y="1158240"/>
                <a:ext cx="8306344" cy="5018723"/>
              </a:xfrm>
              <a:blipFill>
                <a:blip r:embed="rId3"/>
                <a:stretch>
                  <a:fillRect l="-1374" t="-1768" r="-1069"/>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C867D25E-0E98-5D4B-9218-D3E0557FFF10}"/>
              </a:ext>
            </a:extLst>
          </p:cNvPr>
          <p:cNvSpPr>
            <a:spLocks noGrp="1"/>
          </p:cNvSpPr>
          <p:nvPr>
            <p:ph type="sldNum" sz="quarter" idx="12"/>
          </p:nvPr>
        </p:nvSpPr>
        <p:spPr/>
        <p:txBody>
          <a:bodyPr/>
          <a:lstStyle/>
          <a:p>
            <a:fld id="{67C9959E-8E6B-B04C-9955-EA096F41CA7A}" type="slidenum">
              <a:rPr lang="en-GB" smtClean="0"/>
              <a:t>5</a:t>
            </a:fld>
            <a:endParaRPr lang="en-GB"/>
          </a:p>
        </p:txBody>
      </p:sp>
      <p:sp>
        <p:nvSpPr>
          <p:cNvPr id="57" name="Rectangle 56">
            <a:extLst>
              <a:ext uri="{FF2B5EF4-FFF2-40B4-BE49-F238E27FC236}">
                <a16:creationId xmlns:a16="http://schemas.microsoft.com/office/drawing/2014/main" id="{4132245A-1A82-5C41-B219-28AAE2E263B2}"/>
              </a:ext>
            </a:extLst>
          </p:cNvPr>
          <p:cNvSpPr/>
          <p:nvPr/>
        </p:nvSpPr>
        <p:spPr>
          <a:xfrm>
            <a:off x="3079157" y="4504093"/>
            <a:ext cx="2237676" cy="180957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tangle 55">
            <a:extLst>
              <a:ext uri="{FF2B5EF4-FFF2-40B4-BE49-F238E27FC236}">
                <a16:creationId xmlns:a16="http://schemas.microsoft.com/office/drawing/2014/main" id="{B44C06E4-5320-7047-9836-1F1C2E4A8FBB}"/>
              </a:ext>
            </a:extLst>
          </p:cNvPr>
          <p:cNvSpPr/>
          <p:nvPr/>
        </p:nvSpPr>
        <p:spPr>
          <a:xfrm>
            <a:off x="5316832" y="4504093"/>
            <a:ext cx="2219823" cy="18095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tangle 57">
            <a:extLst>
              <a:ext uri="{FF2B5EF4-FFF2-40B4-BE49-F238E27FC236}">
                <a16:creationId xmlns:a16="http://schemas.microsoft.com/office/drawing/2014/main" id="{DF55669E-FC27-9D4D-9746-F2F7E91C540F}"/>
              </a:ext>
            </a:extLst>
          </p:cNvPr>
          <p:cNvSpPr/>
          <p:nvPr/>
        </p:nvSpPr>
        <p:spPr>
          <a:xfrm>
            <a:off x="856337" y="4514525"/>
            <a:ext cx="1314859" cy="18095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Oval 3">
            <a:extLst>
              <a:ext uri="{FF2B5EF4-FFF2-40B4-BE49-F238E27FC236}">
                <a16:creationId xmlns:a16="http://schemas.microsoft.com/office/drawing/2014/main" id="{F8F67E79-00D7-504E-87C9-9B8EEC369A77}"/>
              </a:ext>
            </a:extLst>
          </p:cNvPr>
          <p:cNvSpPr>
            <a:spLocks noChangeArrowheads="1"/>
          </p:cNvSpPr>
          <p:nvPr/>
        </p:nvSpPr>
        <p:spPr bwMode="auto">
          <a:xfrm>
            <a:off x="3782763" y="4526146"/>
            <a:ext cx="9144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 name="Text Box 4">
            <a:extLst>
              <a:ext uri="{FF2B5EF4-FFF2-40B4-BE49-F238E27FC236}">
                <a16:creationId xmlns:a16="http://schemas.microsoft.com/office/drawing/2014/main" id="{67225A30-4EC8-B944-87A3-E9F6EADE5FBB}"/>
              </a:ext>
            </a:extLst>
          </p:cNvPr>
          <p:cNvSpPr txBox="1">
            <a:spLocks noChangeArrowheads="1"/>
          </p:cNvSpPr>
          <p:nvPr/>
        </p:nvSpPr>
        <p:spPr bwMode="auto">
          <a:xfrm>
            <a:off x="3782763" y="4643621"/>
            <a:ext cx="7651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dirty="0"/>
              <a:t>Rain</a:t>
            </a:r>
            <a:r>
              <a:rPr lang="en-US" sz="1600" i="0" baseline="-25000" dirty="0"/>
              <a:t>t-1</a:t>
            </a:r>
            <a:endParaRPr lang="en-US" sz="1600" i="0" dirty="0"/>
          </a:p>
        </p:txBody>
      </p:sp>
      <p:sp>
        <p:nvSpPr>
          <p:cNvPr id="30" name="Oval 5">
            <a:extLst>
              <a:ext uri="{FF2B5EF4-FFF2-40B4-BE49-F238E27FC236}">
                <a16:creationId xmlns:a16="http://schemas.microsoft.com/office/drawing/2014/main" id="{99D35CDE-50D9-A24E-A199-FD2B168B956C}"/>
              </a:ext>
            </a:extLst>
          </p:cNvPr>
          <p:cNvSpPr>
            <a:spLocks noChangeArrowheads="1"/>
          </p:cNvSpPr>
          <p:nvPr/>
        </p:nvSpPr>
        <p:spPr bwMode="auto">
          <a:xfrm>
            <a:off x="3630363" y="5780271"/>
            <a:ext cx="11430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1" name="Text Box 6">
            <a:extLst>
              <a:ext uri="{FF2B5EF4-FFF2-40B4-BE49-F238E27FC236}">
                <a16:creationId xmlns:a16="http://schemas.microsoft.com/office/drawing/2014/main" id="{CCF211C1-7060-9743-95C5-EC2F983B2A1C}"/>
              </a:ext>
            </a:extLst>
          </p:cNvPr>
          <p:cNvSpPr txBox="1">
            <a:spLocks noChangeArrowheads="1"/>
          </p:cNvSpPr>
          <p:nvPr/>
        </p:nvSpPr>
        <p:spPr bwMode="auto">
          <a:xfrm>
            <a:off x="3630363" y="5897746"/>
            <a:ext cx="11604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a:t>Umbrella</a:t>
            </a:r>
            <a:r>
              <a:rPr lang="en-US" sz="1600" i="0" baseline="-25000"/>
              <a:t>t-1</a:t>
            </a:r>
            <a:endParaRPr lang="en-US" sz="1600" i="0"/>
          </a:p>
        </p:txBody>
      </p:sp>
      <p:sp>
        <p:nvSpPr>
          <p:cNvPr id="32" name="Oval 7">
            <a:extLst>
              <a:ext uri="{FF2B5EF4-FFF2-40B4-BE49-F238E27FC236}">
                <a16:creationId xmlns:a16="http://schemas.microsoft.com/office/drawing/2014/main" id="{46030655-36AC-D141-9723-9E4FF15A865D}"/>
              </a:ext>
            </a:extLst>
          </p:cNvPr>
          <p:cNvSpPr>
            <a:spLocks noChangeArrowheads="1"/>
          </p:cNvSpPr>
          <p:nvPr/>
        </p:nvSpPr>
        <p:spPr bwMode="auto">
          <a:xfrm>
            <a:off x="5946526" y="4526146"/>
            <a:ext cx="9144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3" name="Text Box 8">
            <a:extLst>
              <a:ext uri="{FF2B5EF4-FFF2-40B4-BE49-F238E27FC236}">
                <a16:creationId xmlns:a16="http://schemas.microsoft.com/office/drawing/2014/main" id="{124F0DEA-85CB-A341-928C-3F47E41EDACC}"/>
              </a:ext>
            </a:extLst>
          </p:cNvPr>
          <p:cNvSpPr txBox="1">
            <a:spLocks noChangeArrowheads="1"/>
          </p:cNvSpPr>
          <p:nvPr/>
        </p:nvSpPr>
        <p:spPr bwMode="auto">
          <a:xfrm>
            <a:off x="6116388" y="4643621"/>
            <a:ext cx="6413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dirty="0" err="1"/>
              <a:t>Rain</a:t>
            </a:r>
            <a:r>
              <a:rPr lang="en-US" sz="1600" i="0" baseline="-25000" dirty="0" err="1"/>
              <a:t>t</a:t>
            </a:r>
            <a:endParaRPr lang="en-US" sz="1600" i="0" dirty="0"/>
          </a:p>
        </p:txBody>
      </p:sp>
      <p:sp>
        <p:nvSpPr>
          <p:cNvPr id="34" name="Oval 9">
            <a:extLst>
              <a:ext uri="{FF2B5EF4-FFF2-40B4-BE49-F238E27FC236}">
                <a16:creationId xmlns:a16="http://schemas.microsoft.com/office/drawing/2014/main" id="{0041D824-354A-7041-A0D4-9510C24B9D9C}"/>
              </a:ext>
            </a:extLst>
          </p:cNvPr>
          <p:cNvSpPr>
            <a:spLocks noChangeArrowheads="1"/>
          </p:cNvSpPr>
          <p:nvPr/>
        </p:nvSpPr>
        <p:spPr bwMode="auto">
          <a:xfrm>
            <a:off x="5794126" y="5780271"/>
            <a:ext cx="11430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5" name="Text Box 10">
            <a:extLst>
              <a:ext uri="{FF2B5EF4-FFF2-40B4-BE49-F238E27FC236}">
                <a16:creationId xmlns:a16="http://schemas.microsoft.com/office/drawing/2014/main" id="{6ACE51DD-A614-6E4F-9AAF-9A634B0EB7A3}"/>
              </a:ext>
            </a:extLst>
          </p:cNvPr>
          <p:cNvSpPr txBox="1">
            <a:spLocks noChangeArrowheads="1"/>
          </p:cNvSpPr>
          <p:nvPr/>
        </p:nvSpPr>
        <p:spPr bwMode="auto">
          <a:xfrm>
            <a:off x="5794126" y="5897746"/>
            <a:ext cx="1036637"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a:t>Umbrella</a:t>
            </a:r>
            <a:r>
              <a:rPr lang="en-US" sz="1600" i="0" baseline="-25000"/>
              <a:t>t</a:t>
            </a:r>
            <a:endParaRPr lang="en-US" sz="1600" i="0"/>
          </a:p>
        </p:txBody>
      </p:sp>
      <p:sp>
        <p:nvSpPr>
          <p:cNvPr id="40" name="Line 15">
            <a:extLst>
              <a:ext uri="{FF2B5EF4-FFF2-40B4-BE49-F238E27FC236}">
                <a16:creationId xmlns:a16="http://schemas.microsoft.com/office/drawing/2014/main" id="{C4D388D0-8A71-B640-9360-C11C6B20CF93}"/>
              </a:ext>
            </a:extLst>
          </p:cNvPr>
          <p:cNvSpPr>
            <a:spLocks noChangeShapeType="1"/>
          </p:cNvSpPr>
          <p:nvPr/>
        </p:nvSpPr>
        <p:spPr bwMode="auto">
          <a:xfrm>
            <a:off x="2868363" y="4754746"/>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1" name="Line 16">
            <a:extLst>
              <a:ext uri="{FF2B5EF4-FFF2-40B4-BE49-F238E27FC236}">
                <a16:creationId xmlns:a16="http://schemas.microsoft.com/office/drawing/2014/main" id="{2EFF5552-DEF3-4F42-9EEC-CF581914B061}"/>
              </a:ext>
            </a:extLst>
          </p:cNvPr>
          <p:cNvSpPr>
            <a:spLocks noChangeShapeType="1"/>
          </p:cNvSpPr>
          <p:nvPr/>
        </p:nvSpPr>
        <p:spPr bwMode="auto">
          <a:xfrm>
            <a:off x="4697163" y="4754746"/>
            <a:ext cx="12192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2" name="Line 17">
            <a:extLst>
              <a:ext uri="{FF2B5EF4-FFF2-40B4-BE49-F238E27FC236}">
                <a16:creationId xmlns:a16="http://schemas.microsoft.com/office/drawing/2014/main" id="{286E17B4-C87C-C74C-802D-FA12D2D18CE1}"/>
              </a:ext>
            </a:extLst>
          </p:cNvPr>
          <p:cNvSpPr>
            <a:spLocks noChangeShapeType="1"/>
          </p:cNvSpPr>
          <p:nvPr/>
        </p:nvSpPr>
        <p:spPr bwMode="auto">
          <a:xfrm>
            <a:off x="6906963" y="4754746"/>
            <a:ext cx="12954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3" name="Line 18">
            <a:extLst>
              <a:ext uri="{FF2B5EF4-FFF2-40B4-BE49-F238E27FC236}">
                <a16:creationId xmlns:a16="http://schemas.microsoft.com/office/drawing/2014/main" id="{EA9A8A63-0E0A-A14B-BC11-BFF2F59D5725}"/>
              </a:ext>
            </a:extLst>
          </p:cNvPr>
          <p:cNvSpPr>
            <a:spLocks noChangeShapeType="1"/>
          </p:cNvSpPr>
          <p:nvPr/>
        </p:nvSpPr>
        <p:spPr bwMode="auto">
          <a:xfrm>
            <a:off x="4239963" y="5086533"/>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4" name="Line 19">
            <a:extLst>
              <a:ext uri="{FF2B5EF4-FFF2-40B4-BE49-F238E27FC236}">
                <a16:creationId xmlns:a16="http://schemas.microsoft.com/office/drawing/2014/main" id="{878C2EEA-42C2-BA40-BF14-35DF4C2873E2}"/>
              </a:ext>
            </a:extLst>
          </p:cNvPr>
          <p:cNvSpPr>
            <a:spLocks noChangeShapeType="1"/>
          </p:cNvSpPr>
          <p:nvPr/>
        </p:nvSpPr>
        <p:spPr bwMode="auto">
          <a:xfrm flipH="1">
            <a:off x="6373563" y="5086533"/>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graphicFrame>
        <p:nvGraphicFramePr>
          <p:cNvPr id="46" name="Group 21">
            <a:extLst>
              <a:ext uri="{FF2B5EF4-FFF2-40B4-BE49-F238E27FC236}">
                <a16:creationId xmlns:a16="http://schemas.microsoft.com/office/drawing/2014/main" id="{D9675CB8-50A4-3948-B334-3D040D39DF7C}"/>
              </a:ext>
            </a:extLst>
          </p:cNvPr>
          <p:cNvGraphicFramePr>
            <a:graphicFrameLocks noGrp="1"/>
          </p:cNvGraphicFramePr>
          <p:nvPr>
            <p:extLst>
              <p:ext uri="{D42A27DB-BD31-4B8C-83A1-F6EECF244321}">
                <p14:modId xmlns:p14="http://schemas.microsoft.com/office/powerpoint/2010/main" val="2303436600"/>
              </p:ext>
            </p:extLst>
          </p:nvPr>
        </p:nvGraphicFramePr>
        <p:xfrm>
          <a:off x="6373563" y="3638733"/>
          <a:ext cx="1524000" cy="865360"/>
        </p:xfrm>
        <a:graphic>
          <a:graphicData uri="http://schemas.openxmlformats.org/drawingml/2006/table">
            <a:tbl>
              <a:tblPr/>
              <a:tblGrid>
                <a:gridCol w="595313">
                  <a:extLst>
                    <a:ext uri="{9D8B030D-6E8A-4147-A177-3AD203B41FA5}">
                      <a16:colId xmlns:a16="http://schemas.microsoft.com/office/drawing/2014/main" val="20000"/>
                    </a:ext>
                  </a:extLst>
                </a:gridCol>
                <a:gridCol w="928687">
                  <a:extLst>
                    <a:ext uri="{9D8B030D-6E8A-4147-A177-3AD203B41FA5}">
                      <a16:colId xmlns:a16="http://schemas.microsoft.com/office/drawing/2014/main" val="20001"/>
                    </a:ext>
                  </a:extLst>
                </a:gridCol>
              </a:tblGrid>
              <a:tr h="30461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a:ln>
                            <a:noFill/>
                          </a:ln>
                          <a:solidFill>
                            <a:schemeClr val="tx1"/>
                          </a:solidFill>
                          <a:effectLst/>
                          <a:latin typeface="Lucida Grande" charset="0"/>
                          <a:ea typeface="ＭＳ Ｐゴシック" charset="0"/>
                          <a:cs typeface="ＭＳ Ｐゴシック" charset="0"/>
                        </a:rPr>
                        <a:t>R</a:t>
                      </a:r>
                      <a:r>
                        <a:rPr kumimoji="0" lang="en-US" sz="1400" b="0" i="0" u="none" strike="noStrike" cap="none" normalizeH="0" baseline="-25000">
                          <a:ln>
                            <a:noFill/>
                          </a:ln>
                          <a:solidFill>
                            <a:schemeClr val="tx1"/>
                          </a:solidFill>
                          <a:effectLst/>
                          <a:latin typeface="Lucida Grande" charset="0"/>
                          <a:ea typeface="ＭＳ Ｐゴシック" charset="0"/>
                          <a:cs typeface="ＭＳ Ｐゴシック" charset="0"/>
                        </a:rPr>
                        <a:t>t-1</a:t>
                      </a:r>
                    </a:p>
                  </a:txBody>
                  <a:tcPr marT="45652" marB="456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dirty="0">
                          <a:ln>
                            <a:noFill/>
                          </a:ln>
                          <a:solidFill>
                            <a:schemeClr val="tx1"/>
                          </a:solidFill>
                          <a:effectLst/>
                          <a:latin typeface="Lucida Grande" charset="0"/>
                          <a:ea typeface="ＭＳ Ｐゴシック" charset="0"/>
                          <a:cs typeface="ＭＳ Ｐゴシック" charset="0"/>
                        </a:rPr>
                        <a:t>P(R</a:t>
                      </a:r>
                      <a:r>
                        <a:rPr kumimoji="0" lang="en-US" sz="1400" b="0" i="0" u="none" strike="noStrike" cap="none" normalizeH="0" baseline="-25000" dirty="0">
                          <a:ln>
                            <a:noFill/>
                          </a:ln>
                          <a:solidFill>
                            <a:schemeClr val="tx1"/>
                          </a:solidFill>
                          <a:effectLst/>
                          <a:latin typeface="Lucida Grande" charset="0"/>
                          <a:ea typeface="ＭＳ Ｐゴシック" charset="0"/>
                          <a:cs typeface="ＭＳ Ｐゴシック" charset="0"/>
                        </a:rPr>
                        <a:t>t</a:t>
                      </a:r>
                      <a:r>
                        <a:rPr kumimoji="0" lang="en-US" sz="1400" b="0" i="0" u="none" strike="noStrike" cap="none" normalizeH="0" baseline="0" dirty="0">
                          <a:ln>
                            <a:noFill/>
                          </a:ln>
                          <a:solidFill>
                            <a:schemeClr val="tx1"/>
                          </a:solidFill>
                          <a:effectLst/>
                          <a:latin typeface="Lucida Grande" charset="0"/>
                          <a:ea typeface="ＭＳ Ｐゴシック" charset="0"/>
                          <a:cs typeface="ＭＳ Ｐゴシック" charset="0"/>
                        </a:rPr>
                        <a:t>|R</a:t>
                      </a:r>
                      <a:r>
                        <a:rPr kumimoji="0" lang="en-US" sz="1400" b="0" i="0" u="none" strike="noStrike" cap="none" normalizeH="0" baseline="-25000" dirty="0">
                          <a:ln>
                            <a:noFill/>
                          </a:ln>
                          <a:solidFill>
                            <a:schemeClr val="tx1"/>
                          </a:solidFill>
                          <a:effectLst/>
                          <a:latin typeface="Lucida Grande" charset="0"/>
                          <a:ea typeface="ＭＳ Ｐゴシック" charset="0"/>
                          <a:cs typeface="ＭＳ Ｐゴシック" charset="0"/>
                        </a:rPr>
                        <a:t>t-1</a:t>
                      </a:r>
                      <a:r>
                        <a:rPr kumimoji="0" lang="en-US" sz="1400" b="0" i="0" u="none" strike="noStrike" cap="none" normalizeH="0" baseline="0" dirty="0">
                          <a:ln>
                            <a:noFill/>
                          </a:ln>
                          <a:solidFill>
                            <a:schemeClr val="tx1"/>
                          </a:solidFill>
                          <a:effectLst/>
                          <a:latin typeface="Lucida Grande" charset="0"/>
                          <a:ea typeface="ＭＳ Ｐゴシック" charset="0"/>
                          <a:cs typeface="ＭＳ Ｐゴシック" charset="0"/>
                        </a:rPr>
                        <a:t>)</a:t>
                      </a:r>
                    </a:p>
                  </a:txBody>
                  <a:tcPr marT="45652" marB="456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0578">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a:ln>
                            <a:noFill/>
                          </a:ln>
                          <a:solidFill>
                            <a:schemeClr val="tx1"/>
                          </a:solidFill>
                          <a:effectLst/>
                          <a:latin typeface="Lucida Grande"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a:ln>
                            <a:noFill/>
                          </a:ln>
                          <a:solidFill>
                            <a:schemeClr val="tx1"/>
                          </a:solidFill>
                          <a:effectLst/>
                          <a:latin typeface="Lucida Grande" charset="0"/>
                          <a:ea typeface="ＭＳ Ｐゴシック" charset="0"/>
                          <a:cs typeface="ＭＳ Ｐゴシック" charset="0"/>
                        </a:rPr>
                        <a:t>F</a:t>
                      </a:r>
                    </a:p>
                  </a:txBody>
                  <a:tcPr marT="45652" marB="456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dirty="0">
                          <a:ln>
                            <a:noFill/>
                          </a:ln>
                          <a:solidFill>
                            <a:schemeClr val="tx1"/>
                          </a:solidFill>
                          <a:effectLst/>
                          <a:latin typeface="Lucida Grande" charset="0"/>
                          <a:ea typeface="ＭＳ Ｐゴシック" charset="0"/>
                          <a:cs typeface="ＭＳ Ｐゴシック" charset="0"/>
                        </a:rPr>
                        <a:t>0.7</a:t>
                      </a:r>
                    </a:p>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dirty="0">
                          <a:ln>
                            <a:noFill/>
                          </a:ln>
                          <a:solidFill>
                            <a:schemeClr val="tx1"/>
                          </a:solidFill>
                          <a:effectLst/>
                          <a:latin typeface="Lucida Grande" charset="0"/>
                          <a:ea typeface="ＭＳ Ｐゴシック" charset="0"/>
                          <a:cs typeface="ＭＳ Ｐゴシック" charset="0"/>
                        </a:rPr>
                        <a:t>0.3</a:t>
                      </a:r>
                    </a:p>
                  </a:txBody>
                  <a:tcPr marT="45652" marB="456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47" name="Group 32">
            <a:extLst>
              <a:ext uri="{FF2B5EF4-FFF2-40B4-BE49-F238E27FC236}">
                <a16:creationId xmlns:a16="http://schemas.microsoft.com/office/drawing/2014/main" id="{13002C15-71C8-AC4F-9C1A-B8C16298F117}"/>
              </a:ext>
            </a:extLst>
          </p:cNvPr>
          <p:cNvGraphicFramePr>
            <a:graphicFrameLocks noGrp="1"/>
          </p:cNvGraphicFramePr>
          <p:nvPr>
            <p:extLst>
              <p:ext uri="{D42A27DB-BD31-4B8C-83A1-F6EECF244321}">
                <p14:modId xmlns:p14="http://schemas.microsoft.com/office/powerpoint/2010/main" val="1407364219"/>
              </p:ext>
            </p:extLst>
          </p:nvPr>
        </p:nvGraphicFramePr>
        <p:xfrm>
          <a:off x="6991350" y="5174904"/>
          <a:ext cx="1524000" cy="865360"/>
        </p:xfrm>
        <a:graphic>
          <a:graphicData uri="http://schemas.openxmlformats.org/drawingml/2006/table">
            <a:tbl>
              <a:tblPr/>
              <a:tblGrid>
                <a:gridCol w="595313">
                  <a:extLst>
                    <a:ext uri="{9D8B030D-6E8A-4147-A177-3AD203B41FA5}">
                      <a16:colId xmlns:a16="http://schemas.microsoft.com/office/drawing/2014/main" val="20000"/>
                    </a:ext>
                  </a:extLst>
                </a:gridCol>
                <a:gridCol w="928687">
                  <a:extLst>
                    <a:ext uri="{9D8B030D-6E8A-4147-A177-3AD203B41FA5}">
                      <a16:colId xmlns:a16="http://schemas.microsoft.com/office/drawing/2014/main" val="20001"/>
                    </a:ext>
                  </a:extLst>
                </a:gridCol>
              </a:tblGrid>
              <a:tr h="30461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a:ln>
                            <a:noFill/>
                          </a:ln>
                          <a:solidFill>
                            <a:schemeClr val="tx1"/>
                          </a:solidFill>
                          <a:effectLst/>
                          <a:latin typeface="Lucida Grande" charset="0"/>
                          <a:ea typeface="ＭＳ Ｐゴシック" charset="0"/>
                          <a:cs typeface="ＭＳ Ｐゴシック" charset="0"/>
                        </a:rPr>
                        <a:t>R</a:t>
                      </a:r>
                      <a:r>
                        <a:rPr kumimoji="0" lang="en-US" sz="1400" b="0" i="0" u="none" strike="noStrike" cap="none" normalizeH="0" baseline="-25000">
                          <a:ln>
                            <a:noFill/>
                          </a:ln>
                          <a:solidFill>
                            <a:schemeClr val="tx1"/>
                          </a:solidFill>
                          <a:effectLst/>
                          <a:latin typeface="Lucida Grande" charset="0"/>
                          <a:ea typeface="ＭＳ Ｐゴシック" charset="0"/>
                          <a:cs typeface="ＭＳ Ｐゴシック" charset="0"/>
                        </a:rPr>
                        <a:t>t</a:t>
                      </a:r>
                    </a:p>
                  </a:txBody>
                  <a:tcPr marT="45652" marB="456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a:ln>
                            <a:noFill/>
                          </a:ln>
                          <a:solidFill>
                            <a:schemeClr val="tx1"/>
                          </a:solidFill>
                          <a:effectLst/>
                          <a:latin typeface="Lucida Grande" charset="0"/>
                          <a:ea typeface="ＭＳ Ｐゴシック" charset="0"/>
                          <a:cs typeface="ＭＳ Ｐゴシック" charset="0"/>
                        </a:rPr>
                        <a:t>P(U</a:t>
                      </a:r>
                      <a:r>
                        <a:rPr kumimoji="0" lang="en-US" sz="1400" b="0" i="0" u="none" strike="noStrike" cap="none" normalizeH="0" baseline="-25000">
                          <a:ln>
                            <a:noFill/>
                          </a:ln>
                          <a:solidFill>
                            <a:schemeClr val="tx1"/>
                          </a:solidFill>
                          <a:effectLst/>
                          <a:latin typeface="Lucida Grande" charset="0"/>
                          <a:ea typeface="ＭＳ Ｐゴシック" charset="0"/>
                          <a:cs typeface="ＭＳ Ｐゴシック" charset="0"/>
                        </a:rPr>
                        <a:t>t</a:t>
                      </a:r>
                      <a:r>
                        <a:rPr kumimoji="0" lang="en-US" sz="1400" b="0" i="0" u="none" strike="noStrike" cap="none" normalizeH="0" baseline="0">
                          <a:ln>
                            <a:noFill/>
                          </a:ln>
                          <a:solidFill>
                            <a:schemeClr val="tx1"/>
                          </a:solidFill>
                          <a:effectLst/>
                          <a:latin typeface="Lucida Grande" charset="0"/>
                          <a:ea typeface="ＭＳ Ｐゴシック" charset="0"/>
                          <a:cs typeface="ＭＳ Ｐゴシック" charset="0"/>
                        </a:rPr>
                        <a:t>|R</a:t>
                      </a:r>
                      <a:r>
                        <a:rPr kumimoji="0" lang="en-US" sz="1400" b="0" i="0" u="none" strike="noStrike" cap="none" normalizeH="0" baseline="-25000">
                          <a:ln>
                            <a:noFill/>
                          </a:ln>
                          <a:solidFill>
                            <a:schemeClr val="tx1"/>
                          </a:solidFill>
                          <a:effectLst/>
                          <a:latin typeface="Lucida Grande" charset="0"/>
                          <a:ea typeface="ＭＳ Ｐゴシック" charset="0"/>
                          <a:cs typeface="ＭＳ Ｐゴシック" charset="0"/>
                        </a:rPr>
                        <a:t>t</a:t>
                      </a:r>
                      <a:r>
                        <a:rPr kumimoji="0" lang="en-US" sz="1400" b="0" i="0" u="none" strike="noStrike" cap="none" normalizeH="0" baseline="0">
                          <a:ln>
                            <a:noFill/>
                          </a:ln>
                          <a:solidFill>
                            <a:schemeClr val="tx1"/>
                          </a:solidFill>
                          <a:effectLst/>
                          <a:latin typeface="Lucida Grande" charset="0"/>
                          <a:ea typeface="ＭＳ Ｐゴシック" charset="0"/>
                          <a:cs typeface="ＭＳ Ｐゴシック" charset="0"/>
                        </a:rPr>
                        <a:t>)</a:t>
                      </a:r>
                    </a:p>
                  </a:txBody>
                  <a:tcPr marT="45652" marB="456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0578">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a:ln>
                            <a:noFill/>
                          </a:ln>
                          <a:solidFill>
                            <a:schemeClr val="tx1"/>
                          </a:solidFill>
                          <a:effectLst/>
                          <a:latin typeface="Lucida Grande"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a:ln>
                            <a:noFill/>
                          </a:ln>
                          <a:solidFill>
                            <a:schemeClr val="tx1"/>
                          </a:solidFill>
                          <a:effectLst/>
                          <a:latin typeface="Lucida Grande" charset="0"/>
                          <a:ea typeface="ＭＳ Ｐゴシック" charset="0"/>
                          <a:cs typeface="ＭＳ Ｐゴシック" charset="0"/>
                        </a:rPr>
                        <a:t>F</a:t>
                      </a:r>
                    </a:p>
                  </a:txBody>
                  <a:tcPr marT="45652" marB="456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dirty="0">
                          <a:ln>
                            <a:noFill/>
                          </a:ln>
                          <a:solidFill>
                            <a:schemeClr val="tx1"/>
                          </a:solidFill>
                          <a:effectLst/>
                          <a:latin typeface="Lucida Grande" charset="0"/>
                          <a:ea typeface="ＭＳ Ｐゴシック" charset="0"/>
                          <a:cs typeface="ＭＳ Ｐゴシック" charset="0"/>
                        </a:rPr>
                        <a:t>0.9</a:t>
                      </a:r>
                    </a:p>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1400" b="0" i="0" u="none" strike="noStrike" cap="none" normalizeH="0" baseline="0" dirty="0">
                          <a:ln>
                            <a:noFill/>
                          </a:ln>
                          <a:solidFill>
                            <a:schemeClr val="tx1"/>
                          </a:solidFill>
                          <a:effectLst/>
                          <a:latin typeface="Lucida Grande" charset="0"/>
                          <a:ea typeface="ＭＳ Ｐゴシック" charset="0"/>
                          <a:cs typeface="ＭＳ Ｐゴシック" charset="0"/>
                        </a:rPr>
                        <a:t>0.2</a:t>
                      </a:r>
                    </a:p>
                  </a:txBody>
                  <a:tcPr marT="45652" marB="456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8" name="Oval 3">
            <a:extLst>
              <a:ext uri="{FF2B5EF4-FFF2-40B4-BE49-F238E27FC236}">
                <a16:creationId xmlns:a16="http://schemas.microsoft.com/office/drawing/2014/main" id="{1B526097-00FA-BF41-9690-8230B7F03D43}"/>
              </a:ext>
            </a:extLst>
          </p:cNvPr>
          <p:cNvSpPr>
            <a:spLocks noChangeArrowheads="1"/>
          </p:cNvSpPr>
          <p:nvPr/>
        </p:nvSpPr>
        <p:spPr bwMode="auto">
          <a:xfrm>
            <a:off x="887164" y="4526146"/>
            <a:ext cx="9144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9" name="Text Box 4">
            <a:extLst>
              <a:ext uri="{FF2B5EF4-FFF2-40B4-BE49-F238E27FC236}">
                <a16:creationId xmlns:a16="http://schemas.microsoft.com/office/drawing/2014/main" id="{6AFEAAE2-9707-C643-BB04-F7605E2F4332}"/>
              </a:ext>
            </a:extLst>
          </p:cNvPr>
          <p:cNvSpPr txBox="1">
            <a:spLocks noChangeArrowheads="1"/>
          </p:cNvSpPr>
          <p:nvPr/>
        </p:nvSpPr>
        <p:spPr bwMode="auto">
          <a:xfrm>
            <a:off x="1004367" y="4623569"/>
            <a:ext cx="67999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dirty="0"/>
              <a:t>Rain</a:t>
            </a:r>
            <a:r>
              <a:rPr lang="en-US" sz="1600" i="0" baseline="-25000" dirty="0"/>
              <a:t>0</a:t>
            </a:r>
            <a:endParaRPr lang="en-US" sz="1600" i="0" dirty="0"/>
          </a:p>
        </p:txBody>
      </p:sp>
      <p:sp>
        <p:nvSpPr>
          <p:cNvPr id="50" name="Line 16">
            <a:extLst>
              <a:ext uri="{FF2B5EF4-FFF2-40B4-BE49-F238E27FC236}">
                <a16:creationId xmlns:a16="http://schemas.microsoft.com/office/drawing/2014/main" id="{4A471455-A39D-E345-B811-D7708D2AAF3B}"/>
              </a:ext>
            </a:extLst>
          </p:cNvPr>
          <p:cNvSpPr>
            <a:spLocks noChangeShapeType="1"/>
          </p:cNvSpPr>
          <p:nvPr/>
        </p:nvSpPr>
        <p:spPr bwMode="auto">
          <a:xfrm>
            <a:off x="1801564" y="4754746"/>
            <a:ext cx="432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54" name="TextBox 53">
            <a:extLst>
              <a:ext uri="{FF2B5EF4-FFF2-40B4-BE49-F238E27FC236}">
                <a16:creationId xmlns:a16="http://schemas.microsoft.com/office/drawing/2014/main" id="{BC2315FC-D2CD-AE4A-BC76-2DC15180D934}"/>
              </a:ext>
            </a:extLst>
          </p:cNvPr>
          <p:cNvSpPr txBox="1"/>
          <p:nvPr/>
        </p:nvSpPr>
        <p:spPr>
          <a:xfrm>
            <a:off x="2352964" y="4514525"/>
            <a:ext cx="343364" cy="369332"/>
          </a:xfrm>
          <a:prstGeom prst="rect">
            <a:avLst/>
          </a:prstGeom>
          <a:noFill/>
        </p:spPr>
        <p:txBody>
          <a:bodyPr wrap="none" rtlCol="0">
            <a:spAutoFit/>
          </a:bodyPr>
          <a:lstStyle/>
          <a:p>
            <a:r>
              <a:rPr lang="en-GB" dirty="0"/>
              <a:t>…</a:t>
            </a:r>
          </a:p>
        </p:txBody>
      </p:sp>
      <p:sp>
        <p:nvSpPr>
          <p:cNvPr id="55" name="Rectangle 54">
            <a:extLst>
              <a:ext uri="{FF2B5EF4-FFF2-40B4-BE49-F238E27FC236}">
                <a16:creationId xmlns:a16="http://schemas.microsoft.com/office/drawing/2014/main" id="{AE63F69F-EDB3-CF4C-8B79-DD2AFF76B591}"/>
              </a:ext>
            </a:extLst>
          </p:cNvPr>
          <p:cNvSpPr/>
          <p:nvPr/>
        </p:nvSpPr>
        <p:spPr>
          <a:xfrm>
            <a:off x="1584175" y="4316426"/>
            <a:ext cx="707245" cy="369332"/>
          </a:xfrm>
          <a:prstGeom prst="rect">
            <a:avLst/>
          </a:prstGeom>
        </p:spPr>
        <p:txBody>
          <a:bodyPr wrap="none">
            <a:spAutoFit/>
          </a:bodyPr>
          <a:lstStyle/>
          <a:p>
            <a:pPr lvl="0" fontAlgn="base">
              <a:spcBef>
                <a:spcPct val="20000"/>
              </a:spcBef>
              <a:spcAft>
                <a:spcPct val="0"/>
              </a:spcAft>
              <a:buClr>
                <a:schemeClr val="accent1"/>
              </a:buClr>
            </a:pPr>
            <a:r>
              <a:rPr lang="en-US" dirty="0">
                <a:latin typeface="Lucida Grande" charset="0"/>
                <a:ea typeface="ＭＳ Ｐゴシック" charset="0"/>
                <a:cs typeface="ＭＳ Ｐゴシック" charset="0"/>
              </a:rPr>
              <a:t>P(R</a:t>
            </a:r>
            <a:r>
              <a:rPr lang="en-US" baseline="-25000" dirty="0">
                <a:latin typeface="Lucida Grande" charset="0"/>
                <a:ea typeface="ＭＳ Ｐゴシック" charset="0"/>
                <a:cs typeface="ＭＳ Ｐゴシック" charset="0"/>
              </a:rPr>
              <a:t>0</a:t>
            </a:r>
            <a:r>
              <a:rPr lang="en-US" dirty="0">
                <a:latin typeface="Lucida Grande" charset="0"/>
                <a:ea typeface="ＭＳ Ｐゴシック" charset="0"/>
                <a:cs typeface="ＭＳ Ｐゴシック" charset="0"/>
              </a:rPr>
              <a:t>)</a:t>
            </a: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5E2DD622-D96B-DF45-87D8-CA009D02936E}"/>
                  </a:ext>
                </a:extLst>
              </p:cNvPr>
              <p:cNvSpPr txBox="1"/>
              <p:nvPr/>
            </p:nvSpPr>
            <p:spPr>
              <a:xfrm>
                <a:off x="6029686" y="1893376"/>
                <a:ext cx="2625001"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285750" indent="-285750">
                  <a:buFont typeface="Arial" panose="020B0604020202020204" pitchFamily="34" charset="0"/>
                  <a:buChar char="•"/>
                </a:pPr>
                <a:r>
                  <a:rPr lang="en-GB" dirty="0">
                    <a:solidFill>
                      <a:schemeClr val="accent4"/>
                    </a:solidFill>
                  </a:rPr>
                  <a:t>Copy pattern</a:t>
                </a:r>
                <a:r>
                  <a:rPr lang="en-GB" dirty="0"/>
                  <a:t> over </a:t>
                </a:r>
                <a14:m>
                  <m:oMath xmlns:m="http://schemas.openxmlformats.org/officeDocument/2006/math">
                    <m:r>
                      <a:rPr lang="en-GB" i="1" dirty="0" smtClean="0">
                        <a:latin typeface="Cambria Math" panose="02040503050406030204" pitchFamily="18" charset="0"/>
                      </a:rPr>
                      <m:t>𝑡</m:t>
                    </m:r>
                  </m:oMath>
                </a14:m>
                <a:r>
                  <a:rPr lang="en-GB" dirty="0"/>
                  <a:t> with a start description for </a:t>
                </a:r>
                <a14:m>
                  <m:oMath xmlns:m="http://schemas.openxmlformats.org/officeDocument/2006/math">
                    <m:r>
                      <a:rPr lang="en-GB" i="1" dirty="0">
                        <a:latin typeface="Cambria Math" panose="02040503050406030204" pitchFamily="18" charset="0"/>
                      </a:rPr>
                      <m:t>𝑡</m:t>
                    </m:r>
                    <m:r>
                      <a:rPr lang="de-DE" b="0" i="1" dirty="0" smtClean="0">
                        <a:latin typeface="Cambria Math" panose="02040503050406030204" pitchFamily="18" charset="0"/>
                      </a:rPr>
                      <m:t>=0</m:t>
                    </m:r>
                  </m:oMath>
                </a14:m>
                <a:endParaRPr lang="en-GB" dirty="0"/>
              </a:p>
            </p:txBody>
          </p:sp>
        </mc:Choice>
        <mc:Fallback xmlns="">
          <p:sp>
            <p:nvSpPr>
              <p:cNvPr id="59" name="TextBox 58">
                <a:extLst>
                  <a:ext uri="{FF2B5EF4-FFF2-40B4-BE49-F238E27FC236}">
                    <a16:creationId xmlns:a16="http://schemas.microsoft.com/office/drawing/2014/main" id="{5E2DD622-D96B-DF45-87D8-CA009D02936E}"/>
                  </a:ext>
                </a:extLst>
              </p:cNvPr>
              <p:cNvSpPr txBox="1">
                <a:spLocks noRot="1" noChangeAspect="1" noMove="1" noResize="1" noEditPoints="1" noAdjustHandles="1" noChangeArrowheads="1" noChangeShapeType="1" noTextEdit="1"/>
              </p:cNvSpPr>
              <p:nvPr/>
            </p:nvSpPr>
            <p:spPr>
              <a:xfrm>
                <a:off x="6029686" y="1893376"/>
                <a:ext cx="2625001" cy="923330"/>
              </a:xfrm>
              <a:prstGeom prst="rect">
                <a:avLst/>
              </a:prstGeom>
              <a:blipFill>
                <a:blip r:embed="rId4"/>
                <a:stretch>
                  <a:fillRect/>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B8DDAD9B-E5FA-2640-8482-D4B2925F6B38}"/>
              </a:ext>
            </a:extLst>
          </p:cNvPr>
          <p:cNvSpPr txBox="1"/>
          <p:nvPr/>
        </p:nvSpPr>
        <p:spPr>
          <a:xfrm>
            <a:off x="3782763" y="6356498"/>
            <a:ext cx="1200970" cy="369332"/>
          </a:xfrm>
          <a:prstGeom prst="rect">
            <a:avLst/>
          </a:prstGeom>
          <a:noFill/>
        </p:spPr>
        <p:txBody>
          <a:bodyPr wrap="none" rtlCol="0">
            <a:spAutoFit/>
          </a:bodyPr>
          <a:lstStyle/>
          <a:p>
            <a:r>
              <a:rPr lang="en-GB" dirty="0">
                <a:solidFill>
                  <a:schemeClr val="accent1"/>
                </a:solidFill>
              </a:rPr>
              <a:t>Time slices</a:t>
            </a:r>
          </a:p>
        </p:txBody>
      </p:sp>
    </p:spTree>
    <p:extLst>
      <p:ext uri="{BB962C8B-B14F-4D97-AF65-F5344CB8AC3E}">
        <p14:creationId xmlns:p14="http://schemas.microsoft.com/office/powerpoint/2010/main" val="65575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6F512FC-E947-9442-92A0-A88915B6ECB7}"/>
                  </a:ext>
                </a:extLst>
              </p:cNvPr>
              <p:cNvSpPr>
                <a:spLocks noGrp="1"/>
              </p:cNvSpPr>
              <p:nvPr>
                <p:ph type="title"/>
              </p:nvPr>
            </p:nvSpPr>
            <p:spPr/>
            <p:txBody>
              <a:bodyPr/>
              <a:lstStyle/>
              <a:p>
                <a:r>
                  <a:rPr lang="en-GB" dirty="0"/>
                  <a:t>Hindsight: Backward Message </a:t>
                </a:r>
                <a14:m>
                  <m:oMath xmlns:m="http://schemas.openxmlformats.org/officeDocument/2006/math">
                    <m:sSub>
                      <m:sSubPr>
                        <m:ctrlPr>
                          <a:rPr lang="de-DE" i="1">
                            <a:solidFill>
                              <a:srgbClr val="C00000"/>
                            </a:solidFill>
                            <a:latin typeface="Cambria Math" panose="02040503050406030204" pitchFamily="18" charset="0"/>
                            <a:ea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𝛽</m:t>
                        </m:r>
                      </m:e>
                      <m:sub>
                        <m:r>
                          <a:rPr lang="en-GB" i="1">
                            <a:solidFill>
                              <a:srgbClr val="C00000"/>
                            </a:solidFill>
                            <a:latin typeface="Cambria Math" panose="02040503050406030204" pitchFamily="18" charset="0"/>
                            <a:ea typeface="Cambria Math" panose="02040503050406030204" pitchFamily="18" charset="0"/>
                          </a:rPr>
                          <m:t>𝜏</m:t>
                        </m:r>
                      </m:sub>
                    </m:sSub>
                  </m:oMath>
                </a14:m>
                <a:endParaRPr lang="en-GB" dirty="0"/>
              </a:p>
            </p:txBody>
          </p:sp>
        </mc:Choice>
        <mc:Fallback xmlns="">
          <p:sp>
            <p:nvSpPr>
              <p:cNvPr id="2" name="Title 1">
                <a:extLst>
                  <a:ext uri="{FF2B5EF4-FFF2-40B4-BE49-F238E27FC236}">
                    <a16:creationId xmlns:a16="http://schemas.microsoft.com/office/drawing/2014/main" id="{E6F512FC-E947-9442-92A0-A88915B6ECB7}"/>
                  </a:ext>
                </a:extLst>
              </p:cNvPr>
              <p:cNvSpPr>
                <a:spLocks noGrp="1" noRot="1" noChangeAspect="1" noMove="1" noResize="1" noEditPoints="1" noAdjustHandles="1" noChangeArrowheads="1" noChangeShapeType="1" noTextEdit="1"/>
              </p:cNvSpPr>
              <p:nvPr>
                <p:ph type="title"/>
              </p:nvPr>
            </p:nvSpPr>
            <p:spPr>
              <a:blipFill>
                <a:blip r:embed="rId2"/>
                <a:stretch>
                  <a:fillRect l="-3215" t="-24561"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D2F8AAA-EB22-0540-A7CA-F4560CC45822}"/>
                  </a:ext>
                </a:extLst>
              </p:cNvPr>
              <p:cNvSpPr>
                <a:spLocks noGrp="1"/>
              </p:cNvSpPr>
              <p:nvPr>
                <p:ph idx="1"/>
              </p:nvPr>
            </p:nvSpPr>
            <p:spPr>
              <a:xfrm>
                <a:off x="628650" y="1158241"/>
                <a:ext cx="7886700" cy="2894516"/>
              </a:xfrm>
            </p:spPr>
            <p:txBody>
              <a:bodyPr>
                <a:normAutofit fontScale="92500" lnSpcReduction="20000"/>
              </a:bodyPr>
              <a:lstStyle/>
              <a:p>
                <a:r>
                  <a:rPr lang="en-GB" dirty="0"/>
                  <a:t>Same as forward but sent from </a:t>
                </a:r>
                <a14:m>
                  <m:oMath xmlns:m="http://schemas.openxmlformats.org/officeDocument/2006/math">
                    <m:sSubSup>
                      <m:sSubSupPr>
                        <m:ctrlPr>
                          <a:rPr lang="de-DE" i="1" dirty="0" smtClean="0">
                            <a:latin typeface="Cambria Math" panose="02040503050406030204" pitchFamily="18" charset="0"/>
                          </a:rPr>
                        </m:ctrlPr>
                      </m:sSubSupPr>
                      <m:e>
                        <m:r>
                          <a:rPr lang="en-GB" b="1" i="1" dirty="0" smtClean="0">
                            <a:latin typeface="Cambria Math" panose="02040503050406030204" pitchFamily="18" charset="0"/>
                          </a:rPr>
                          <m:t>𝑪</m:t>
                        </m:r>
                      </m:e>
                      <m:sub>
                        <m:r>
                          <a:rPr lang="en-GB" i="1">
                            <a:latin typeface="Cambria Math" panose="02040503050406030204" pitchFamily="18" charset="0"/>
                            <a:ea typeface="Cambria Math" panose="02040503050406030204" pitchFamily="18" charset="0"/>
                          </a:rPr>
                          <m:t>𝜏</m:t>
                        </m:r>
                      </m:sub>
                      <m:sup>
                        <m:r>
                          <a:rPr lang="de-DE" b="0" i="1" smtClean="0">
                            <a:latin typeface="Cambria Math" panose="02040503050406030204" pitchFamily="18" charset="0"/>
                            <a:ea typeface="Cambria Math" panose="02040503050406030204" pitchFamily="18" charset="0"/>
                          </a:rPr>
                          <m:t>𝑖𝑛</m:t>
                        </m:r>
                      </m:sup>
                    </m:sSubSup>
                  </m:oMath>
                </a14:m>
                <a:r>
                  <a:rPr lang="en-GB" dirty="0"/>
                  <a:t> to </a:t>
                </a:r>
                <a14:m>
                  <m:oMath xmlns:m="http://schemas.openxmlformats.org/officeDocument/2006/math">
                    <m:sSubSup>
                      <m:sSubSupPr>
                        <m:ctrlPr>
                          <a:rPr lang="de-DE" i="1" dirty="0">
                            <a:latin typeface="Cambria Math" panose="02040503050406030204" pitchFamily="18" charset="0"/>
                          </a:rPr>
                        </m:ctrlPr>
                      </m:sSubSupPr>
                      <m:e>
                        <m:r>
                          <a:rPr lang="en-GB" b="1" i="1" dirty="0">
                            <a:latin typeface="Cambria Math" panose="02040503050406030204" pitchFamily="18" charset="0"/>
                          </a:rPr>
                          <m:t>𝑪</m:t>
                        </m:r>
                      </m:e>
                      <m:sub>
                        <m:r>
                          <a:rPr lang="en-GB"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𝑜𝑢𝑡</m:t>
                        </m:r>
                      </m:sup>
                    </m:sSubSup>
                  </m:oMath>
                </a14:m>
                <a:endParaRPr lang="en-GB" dirty="0"/>
              </a:p>
              <a:p>
                <a:pPr lvl="1"/>
                <a:r>
                  <a:rPr lang="en-GB" dirty="0"/>
                  <a:t>Forward message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𝜏</m:t>
                        </m:r>
                      </m:sub>
                    </m:sSub>
                  </m:oMath>
                </a14:m>
                <a:r>
                  <a:rPr lang="en-GB" dirty="0"/>
                  <a:t> contains all information on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𝐺</m:t>
                        </m:r>
                      </m:e>
                      <m:sub>
                        <m:r>
                          <a:rPr lang="de-DE" b="0" i="1" dirty="0" smtClean="0">
                            <a:latin typeface="Cambria Math" panose="02040503050406030204" pitchFamily="18" charset="0"/>
                          </a:rPr>
                          <m:t>0:</m:t>
                        </m:r>
                        <m:r>
                          <a:rPr lang="de-DE" b="0" i="1" dirty="0" smtClean="0">
                            <a:latin typeface="Cambria Math" panose="02040503050406030204" pitchFamily="18" charset="0"/>
                            <a:ea typeface="Cambria Math" panose="02040503050406030204" pitchFamily="18" charset="0"/>
                          </a:rPr>
                          <m:t>𝜏</m:t>
                        </m:r>
                      </m:sub>
                    </m:sSub>
                  </m:oMath>
                </a14:m>
                <a:r>
                  <a:rPr lang="en-GB" dirty="0"/>
                  <a:t> including </a:t>
                </a:r>
                <a14:m>
                  <m:oMath xmlns:m="http://schemas.openxmlformats.org/officeDocument/2006/math">
                    <m:sSub>
                      <m:sSubPr>
                        <m:ctrlPr>
                          <a:rPr lang="de-DE" b="0" i="1" dirty="0" smtClean="0">
                            <a:latin typeface="Cambria Math" panose="02040503050406030204" pitchFamily="18" charset="0"/>
                          </a:rPr>
                        </m:ctrlPr>
                      </m:sSubPr>
                      <m:e>
                        <m:r>
                          <a:rPr lang="en-GB" b="1" i="1" dirty="0" smtClean="0">
                            <a:latin typeface="Cambria Math" panose="02040503050406030204" pitchFamily="18" charset="0"/>
                          </a:rPr>
                          <m:t>𝑬</m:t>
                        </m:r>
                      </m:e>
                      <m:sub>
                        <m:r>
                          <a:rPr lang="de-DE" b="0" i="1" dirty="0" smtClean="0">
                            <a:latin typeface="Cambria Math" panose="02040503050406030204" pitchFamily="18" charset="0"/>
                          </a:rPr>
                          <m:t>0:</m:t>
                        </m:r>
                        <m:r>
                          <a:rPr lang="de-DE" b="0" i="1" dirty="0" smtClean="0">
                            <a:latin typeface="Cambria Math" panose="02040503050406030204" pitchFamily="18" charset="0"/>
                            <a:ea typeface="Cambria Math" panose="02040503050406030204" pitchFamily="18" charset="0"/>
                          </a:rPr>
                          <m:t>𝜏</m:t>
                        </m:r>
                      </m:sub>
                    </m:sSub>
                  </m:oMath>
                </a14:m>
                <a:r>
                  <a:rPr lang="en-GB" dirty="0"/>
                  <a:t>, making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+1</m:t>
                    </m:r>
                  </m:oMath>
                </a14:m>
                <a:r>
                  <a:rPr lang="en-GB" dirty="0"/>
                  <a:t> independent from </a:t>
                </a:r>
                <a14:m>
                  <m:oMath xmlns:m="http://schemas.openxmlformats.org/officeDocument/2006/math">
                    <m:r>
                      <a:rPr lang="en-GB" i="1">
                        <a:latin typeface="Cambria Math" panose="02040503050406030204" pitchFamily="18" charset="0"/>
                        <a:ea typeface="Cambria Math" panose="02040503050406030204" pitchFamily="18" charset="0"/>
                      </a:rPr>
                      <m:t>𝜏</m:t>
                    </m:r>
                  </m:oMath>
                </a14:m>
                <a:r>
                  <a:rPr lang="en-GB" dirty="0"/>
                  <a:t> </a:t>
                </a:r>
              </a:p>
              <a:p>
                <a:pPr lvl="1"/>
                <a:r>
                  <a:rPr lang="en-GB" dirty="0"/>
                  <a:t>Backward message </a:t>
                </a:r>
                <a14:m>
                  <m:oMath xmlns:m="http://schemas.openxmlformats.org/officeDocument/2006/math">
                    <m:sSub>
                      <m:sSubPr>
                        <m:ctrlPr>
                          <a:rPr lang="de-DE" i="1">
                            <a:solidFill>
                              <a:srgbClr val="C00000"/>
                            </a:solidFill>
                            <a:latin typeface="Cambria Math" panose="02040503050406030204" pitchFamily="18" charset="0"/>
                            <a:ea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𝛽</m:t>
                        </m:r>
                      </m:e>
                      <m:sub>
                        <m:r>
                          <a:rPr lang="en-GB" i="1">
                            <a:solidFill>
                              <a:srgbClr val="C00000"/>
                            </a:solidFill>
                            <a:latin typeface="Cambria Math" panose="02040503050406030204" pitchFamily="18" charset="0"/>
                            <a:ea typeface="Cambria Math" panose="02040503050406030204" pitchFamily="18" charset="0"/>
                          </a:rPr>
                          <m:t>𝜏</m:t>
                        </m:r>
                      </m:sub>
                    </m:sSub>
                  </m:oMath>
                </a14:m>
                <a:r>
                  <a:rPr lang="en-GB" dirty="0"/>
                  <a:t> contains all information on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𝐺</m:t>
                        </m:r>
                      </m:e>
                      <m:sub>
                        <m:r>
                          <a:rPr lang="de-DE" i="1" dirty="0">
                            <a:latin typeface="Cambria Math" panose="02040503050406030204" pitchFamily="18" charset="0"/>
                            <a:ea typeface="Cambria Math" panose="02040503050406030204" pitchFamily="18" charset="0"/>
                          </a:rPr>
                          <m:t>𝜏</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𝑇</m:t>
                        </m:r>
                      </m:sub>
                    </m:sSub>
                  </m:oMath>
                </a14:m>
                <a:r>
                  <a:rPr lang="en-GB" dirty="0"/>
                  <a:t> including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𝑬</m:t>
                        </m:r>
                      </m:e>
                      <m:sub>
                        <m:r>
                          <a:rPr lang="de-DE" i="1" dirty="0">
                            <a:latin typeface="Cambria Math" panose="02040503050406030204" pitchFamily="18" charset="0"/>
                            <a:ea typeface="Cambria Math" panose="02040503050406030204" pitchFamily="18" charset="0"/>
                          </a:rPr>
                          <m:t>𝜏</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𝑇</m:t>
                        </m:r>
                      </m:sub>
                    </m:sSub>
                  </m:oMath>
                </a14:m>
                <a:r>
                  <a:rPr lang="en-GB" dirty="0"/>
                  <a:t>, making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1</m:t>
                    </m:r>
                  </m:oMath>
                </a14:m>
                <a:r>
                  <a:rPr lang="en-GB" dirty="0"/>
                  <a:t> independent from </a:t>
                </a:r>
                <a14:m>
                  <m:oMath xmlns:m="http://schemas.openxmlformats.org/officeDocument/2006/math">
                    <m:r>
                      <a:rPr lang="en-GB" i="1">
                        <a:latin typeface="Cambria Math" panose="02040503050406030204" pitchFamily="18" charset="0"/>
                        <a:ea typeface="Cambria Math" panose="02040503050406030204" pitchFamily="18" charset="0"/>
                      </a:rPr>
                      <m:t>𝜏</m:t>
                    </m:r>
                  </m:oMath>
                </a14:m>
                <a:r>
                  <a:rPr lang="en-GB" dirty="0"/>
                  <a:t> </a:t>
                </a:r>
              </a:p>
              <a:p>
                <a:pPr lvl="2"/>
                <a:r>
                  <a:rPr lang="en-GB" dirty="0"/>
                  <a:t>Exclude forward message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−1</m:t>
                        </m:r>
                      </m:sub>
                    </m:sSub>
                  </m:oMath>
                </a14:m>
                <a:r>
                  <a:rPr lang="en-GB" dirty="0"/>
                  <a:t> for calculation, as that information is already present at slide </a:t>
                </a:r>
                <a14:m>
                  <m:oMath xmlns:m="http://schemas.openxmlformats.org/officeDocument/2006/math">
                    <m:r>
                      <a:rPr lang="en-GB" i="1">
                        <a:latin typeface="Cambria Math" panose="02040503050406030204" pitchFamily="18" charset="0"/>
                        <a:ea typeface="Cambria Math" panose="02040503050406030204" pitchFamily="18" charset="0"/>
                      </a:rPr>
                      <m:t>𝜏</m:t>
                    </m:r>
                  </m:oMath>
                </a14:m>
                <a:endParaRPr lang="de-DE" dirty="0">
                  <a:ea typeface="Cambria Math" panose="02040503050406030204" pitchFamily="18" charset="0"/>
                </a:endParaRPr>
              </a:p>
              <a:p>
                <a:r>
                  <a:rPr lang="en-GB" dirty="0"/>
                  <a:t>E.g., calculate </a:t>
                </a:r>
                <a14:m>
                  <m:oMath xmlns:m="http://schemas.openxmlformats.org/officeDocument/2006/math">
                    <m:sSub>
                      <m:sSubPr>
                        <m:ctrlPr>
                          <a:rPr lang="de-DE" i="1">
                            <a:solidFill>
                              <a:srgbClr val="C00000"/>
                            </a:solidFill>
                            <a:latin typeface="Cambria Math" panose="02040503050406030204" pitchFamily="18" charset="0"/>
                            <a:ea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𝛽</m:t>
                        </m:r>
                      </m:e>
                      <m:sub>
                        <m:r>
                          <a:rPr lang="de-DE" i="1">
                            <a:solidFill>
                              <a:srgbClr val="C00000"/>
                            </a:solidFill>
                            <a:latin typeface="Cambria Math" panose="02040503050406030204" pitchFamily="18" charset="0"/>
                            <a:ea typeface="Cambria Math" panose="02040503050406030204" pitchFamily="18" charset="0"/>
                          </a:rPr>
                          <m:t>3</m:t>
                        </m:r>
                      </m:sub>
                    </m:sSub>
                  </m:oMath>
                </a14:m>
                <a:r>
                  <a:rPr lang="en-GB" dirty="0"/>
                  <a:t> by eliminating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𝐸𝑝𝑖𝑑</m:t>
                        </m:r>
                      </m:e>
                      <m:sub>
                        <m:r>
                          <a:rPr lang="de-DE" i="1" dirty="0">
                            <a:latin typeface="Cambria Math" panose="02040503050406030204" pitchFamily="18" charset="0"/>
                          </a:rPr>
                          <m:t>3</m:t>
                        </m:r>
                      </m:sub>
                    </m:sSub>
                  </m:oMath>
                </a14:m>
                <a:r>
                  <a:rPr lang="en-GB" dirty="0"/>
                  <a:t> from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𝑔</m:t>
                        </m:r>
                      </m:e>
                      <m:sup>
                        <m:r>
                          <a:rPr lang="de-DE" i="1">
                            <a:latin typeface="Cambria Math" panose="02040503050406030204" pitchFamily="18" charset="0"/>
                          </a:rPr>
                          <m:t>𝐸</m:t>
                        </m:r>
                      </m:sup>
                    </m:sSup>
                  </m:oMath>
                </a14:m>
                <a:r>
                  <a:rPr lang="en-GB" dirty="0"/>
                  <a:t>,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𝑜𝑢𝑡</m:t>
                        </m:r>
                        <m:r>
                          <a:rPr lang="de-DE" i="1">
                            <a:latin typeface="Cambria Math" panose="02040503050406030204" pitchFamily="18" charset="0"/>
                          </a:rPr>
                          <m:t>,</m:t>
                        </m:r>
                        <m:r>
                          <a:rPr lang="de-DE" i="1">
                            <a:latin typeface="Cambria Math" panose="02040503050406030204" pitchFamily="18" charset="0"/>
                          </a:rPr>
                          <m:t>𝑖𝑛</m:t>
                        </m:r>
                      </m:sup>
                    </m:sSubSup>
                  </m:oMath>
                </a14:m>
                <a:r>
                  <a:rPr lang="en-GB" dirty="0"/>
                  <a:t> (without </a:t>
                </a:r>
                <a14:m>
                  <m:oMath xmlns:m="http://schemas.openxmlformats.org/officeDocument/2006/math">
                    <m:sSub>
                      <m:sSubPr>
                        <m:ctrlPr>
                          <a:rPr lang="de-DE"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𝛼</m:t>
                        </m:r>
                      </m:e>
                      <m:sub>
                        <m:r>
                          <a:rPr lang="de-DE" i="1">
                            <a:solidFill>
                              <a:schemeClr val="accent1"/>
                            </a:solidFill>
                            <a:latin typeface="Cambria Math" panose="02040503050406030204" pitchFamily="18" charset="0"/>
                            <a:ea typeface="Cambria Math" panose="02040503050406030204" pitchFamily="18" charset="0"/>
                          </a:rPr>
                          <m:t>2</m:t>
                        </m:r>
                      </m:sub>
                    </m:sSub>
                  </m:oMath>
                </a14:m>
                <a:r>
                  <a:rPr lang="en-GB" dirty="0"/>
                  <a:t>)</a:t>
                </a:r>
              </a:p>
              <a:p>
                <a:endParaRPr lang="en-GB" dirty="0"/>
              </a:p>
            </p:txBody>
          </p:sp>
        </mc:Choice>
        <mc:Fallback xmlns="">
          <p:sp>
            <p:nvSpPr>
              <p:cNvPr id="3" name="Content Placeholder 2">
                <a:extLst>
                  <a:ext uri="{FF2B5EF4-FFF2-40B4-BE49-F238E27FC236}">
                    <a16:creationId xmlns:a16="http://schemas.microsoft.com/office/drawing/2014/main" id="{4D2F8AAA-EB22-0540-A7CA-F4560CC45822}"/>
                  </a:ext>
                </a:extLst>
              </p:cNvPr>
              <p:cNvSpPr>
                <a:spLocks noGrp="1" noRot="1" noChangeAspect="1" noMove="1" noResize="1" noEditPoints="1" noAdjustHandles="1" noChangeArrowheads="1" noChangeShapeType="1" noTextEdit="1"/>
              </p:cNvSpPr>
              <p:nvPr>
                <p:ph idx="1"/>
              </p:nvPr>
            </p:nvSpPr>
            <p:spPr>
              <a:xfrm>
                <a:off x="628650" y="1158241"/>
                <a:ext cx="7886700" cy="2894516"/>
              </a:xfrm>
              <a:blipFill>
                <a:blip r:embed="rId3"/>
                <a:stretch>
                  <a:fillRect l="-1286" t="-480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21C6B42-679D-8947-8C39-AF12392C0133}"/>
              </a:ext>
            </a:extLst>
          </p:cNvPr>
          <p:cNvSpPr>
            <a:spLocks noGrp="1"/>
          </p:cNvSpPr>
          <p:nvPr>
            <p:ph type="sldNum" sz="quarter" idx="12"/>
          </p:nvPr>
        </p:nvSpPr>
        <p:spPr/>
        <p:txBody>
          <a:bodyPr/>
          <a:lstStyle/>
          <a:p>
            <a:fld id="{67C9959E-8E6B-B04C-9955-EA096F41CA7A}" type="slidenum">
              <a:rPr lang="en-GB" smtClean="0"/>
              <a:t>50</a:t>
            </a:fld>
            <a:endParaRPr lang="en-GB"/>
          </a:p>
        </p:txBody>
      </p:sp>
      <p:grpSp>
        <p:nvGrpSpPr>
          <p:cNvPr id="18" name="Group 17">
            <a:extLst>
              <a:ext uri="{FF2B5EF4-FFF2-40B4-BE49-F238E27FC236}">
                <a16:creationId xmlns:a16="http://schemas.microsoft.com/office/drawing/2014/main" id="{39122F15-C5D8-EB4F-8A6A-D0108C6869E6}"/>
              </a:ext>
            </a:extLst>
          </p:cNvPr>
          <p:cNvGrpSpPr/>
          <p:nvPr/>
        </p:nvGrpSpPr>
        <p:grpSpPr>
          <a:xfrm>
            <a:off x="3638654" y="4020043"/>
            <a:ext cx="4017398" cy="2318846"/>
            <a:chOff x="4139248" y="4009782"/>
            <a:chExt cx="4017398" cy="2318846"/>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714BB2A-F0F4-5A44-925E-6314BD9C2754}"/>
                    </a:ext>
                  </a:extLst>
                </p:cNvPr>
                <p:cNvSpPr txBox="1"/>
                <p:nvPr/>
              </p:nvSpPr>
              <p:spPr>
                <a:xfrm>
                  <a:off x="6765474" y="4764977"/>
                  <a:ext cx="305276"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3</m:t>
                            </m:r>
                          </m:sub>
                          <m:sup>
                            <m:r>
                              <a:rPr lang="de-DE" b="0" i="1" smtClean="0">
                                <a:latin typeface="Cambria Math" panose="02040503050406030204" pitchFamily="18" charset="0"/>
                              </a:rPr>
                              <m:t>2</m:t>
                            </m:r>
                          </m:sup>
                        </m:sSubSup>
                      </m:oMath>
                    </m:oMathPara>
                  </a14:m>
                  <a:endParaRPr lang="en-GB" dirty="0"/>
                </a:p>
              </p:txBody>
            </p:sp>
          </mc:Choice>
          <mc:Fallback xmlns="">
            <p:sp>
              <p:nvSpPr>
                <p:cNvPr id="19" name="TextBox 18">
                  <a:extLst>
                    <a:ext uri="{FF2B5EF4-FFF2-40B4-BE49-F238E27FC236}">
                      <a16:creationId xmlns:a16="http://schemas.microsoft.com/office/drawing/2014/main" id="{7714BB2A-F0F4-5A44-925E-6314BD9C2754}"/>
                    </a:ext>
                  </a:extLst>
                </p:cNvPr>
                <p:cNvSpPr txBox="1">
                  <a:spLocks noRot="1" noChangeAspect="1" noMove="1" noResize="1" noEditPoints="1" noAdjustHandles="1" noChangeArrowheads="1" noChangeShapeType="1" noTextEdit="1"/>
                </p:cNvSpPr>
                <p:nvPr/>
              </p:nvSpPr>
              <p:spPr>
                <a:xfrm>
                  <a:off x="6765474" y="4764977"/>
                  <a:ext cx="305276" cy="282450"/>
                </a:xfrm>
                <a:prstGeom prst="rect">
                  <a:avLst/>
                </a:prstGeom>
                <a:blipFill>
                  <a:blip r:embed="rId4"/>
                  <a:stretch>
                    <a:fillRect l="-16000" r="-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740DAAC-9BB0-2445-8F4C-FDCAE2668DBF}"/>
                    </a:ext>
                  </a:extLst>
                </p:cNvPr>
                <p:cNvSpPr txBox="1"/>
                <p:nvPr/>
              </p:nvSpPr>
              <p:spPr>
                <a:xfrm>
                  <a:off x="6766937" y="6044768"/>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3</m:t>
                            </m:r>
                          </m:sub>
                          <m:sup>
                            <m:r>
                              <a:rPr lang="de-DE" b="0" i="1" smtClean="0">
                                <a:latin typeface="Cambria Math" panose="02040503050406030204" pitchFamily="18" charset="0"/>
                              </a:rPr>
                              <m:t>3</m:t>
                            </m:r>
                          </m:sup>
                        </m:sSubSup>
                      </m:oMath>
                    </m:oMathPara>
                  </a14:m>
                  <a:endParaRPr lang="en-GB" dirty="0"/>
                </a:p>
              </p:txBody>
            </p:sp>
          </mc:Choice>
          <mc:Fallback xmlns="">
            <p:sp>
              <p:nvSpPr>
                <p:cNvPr id="20" name="TextBox 19">
                  <a:extLst>
                    <a:ext uri="{FF2B5EF4-FFF2-40B4-BE49-F238E27FC236}">
                      <a16:creationId xmlns:a16="http://schemas.microsoft.com/office/drawing/2014/main" id="{8740DAAC-9BB0-2445-8F4C-FDCAE2668DBF}"/>
                    </a:ext>
                  </a:extLst>
                </p:cNvPr>
                <p:cNvSpPr txBox="1">
                  <a:spLocks noRot="1" noChangeAspect="1" noMove="1" noResize="1" noEditPoints="1" noAdjustHandles="1" noChangeArrowheads="1" noChangeShapeType="1" noTextEdit="1"/>
                </p:cNvSpPr>
                <p:nvPr/>
              </p:nvSpPr>
              <p:spPr>
                <a:xfrm>
                  <a:off x="6766937" y="6044768"/>
                  <a:ext cx="305276" cy="283860"/>
                </a:xfrm>
                <a:prstGeom prst="rect">
                  <a:avLst/>
                </a:prstGeom>
                <a:blipFill>
                  <a:blip r:embed="rId5"/>
                  <a:stretch>
                    <a:fillRect l="-16000" r="-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CFA645A-7C55-7646-924A-3E525E3C661D}"/>
                    </a:ext>
                  </a:extLst>
                </p:cNvPr>
                <p:cNvSpPr txBox="1"/>
                <p:nvPr/>
              </p:nvSpPr>
              <p:spPr>
                <a:xfrm>
                  <a:off x="6445678" y="4009782"/>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3</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3</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i="1" dirty="0" err="1">
                            <a:solidFill>
                              <a:schemeClr val="tx1"/>
                            </a:solidFill>
                            <a:latin typeface="Cambria Math" panose="02040503050406030204" pitchFamily="18" charset="0"/>
                          </a:rPr>
                          <m:t>𝑇𝑟𝑎𝑣𝑒𝑙</m:t>
                        </m:r>
                        <m:sSub>
                          <m:sSubPr>
                            <m:ctrlPr>
                              <a:rPr lang="de-DE" b="0" i="1" dirty="0" smtClean="0">
                                <a:solidFill>
                                  <a:schemeClr val="tx1"/>
                                </a:solidFill>
                                <a:latin typeface="Cambria Math" panose="02040503050406030204" pitchFamily="18" charset="0"/>
                              </a:rPr>
                            </m:ctrlPr>
                          </m:sSubPr>
                          <m:e>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3</m:t>
                            </m:r>
                          </m:sub>
                        </m:sSub>
                        <m:r>
                          <a:rPr lang="de-DE" b="0" i="1" dirty="0"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21" name="TextBox 20">
                  <a:extLst>
                    <a:ext uri="{FF2B5EF4-FFF2-40B4-BE49-F238E27FC236}">
                      <a16:creationId xmlns:a16="http://schemas.microsoft.com/office/drawing/2014/main" id="{7CFA645A-7C55-7646-924A-3E525E3C661D}"/>
                    </a:ext>
                  </a:extLst>
                </p:cNvPr>
                <p:cNvSpPr txBox="1">
                  <a:spLocks noRot="1" noChangeAspect="1" noMove="1" noResize="1" noEditPoints="1" noAdjustHandles="1" noChangeArrowheads="1" noChangeShapeType="1" noTextEdit="1"/>
                </p:cNvSpPr>
                <p:nvPr/>
              </p:nvSpPr>
              <p:spPr>
                <a:xfrm>
                  <a:off x="6445678" y="4009782"/>
                  <a:ext cx="1705233" cy="715089"/>
                </a:xfrm>
                <a:prstGeom prst="roundRect">
                  <a:avLst/>
                </a:prstGeom>
                <a:blipFill>
                  <a:blip r:embed="rId6"/>
                  <a:stretch>
                    <a:fillRect l="-74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7EA5847-9B92-F64C-B764-DDF918DFDD53}"/>
                    </a:ext>
                  </a:extLst>
                </p:cNvPr>
                <p:cNvSpPr txBox="1"/>
                <p:nvPr/>
              </p:nvSpPr>
              <p:spPr>
                <a:xfrm>
                  <a:off x="6445677" y="5311823"/>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𝐸𝑝𝑖</m:t>
                        </m:r>
                        <m:sSub>
                          <m:sSubPr>
                            <m:ctrlPr>
                              <a:rPr lang="de-DE" b="0" i="1" dirty="0" smtClean="0">
                                <a:latin typeface="Cambria Math" panose="02040503050406030204" pitchFamily="18" charset="0"/>
                              </a:rPr>
                            </m:ctrlPr>
                          </m:sSubPr>
                          <m:e>
                            <m:r>
                              <a:rPr lang="en-GB" dirty="0" smtClean="0">
                                <a:latin typeface="Cambria Math" panose="02040503050406030204" pitchFamily="18" charset="0"/>
                              </a:rPr>
                              <m:t>𝑑</m:t>
                            </m:r>
                          </m:e>
                          <m:sub>
                            <m:r>
                              <a:rPr lang="de-DE" b="0" i="1" dirty="0" smtClean="0">
                                <a:latin typeface="Cambria Math" panose="02040503050406030204" pitchFamily="18" charset="0"/>
                              </a:rPr>
                              <m:t>3</m:t>
                            </m:r>
                          </m:sub>
                        </m:sSub>
                        <m:r>
                          <a:rPr lang="en-GB" dirty="0">
                            <a:latin typeface="Cambria Math" panose="02040503050406030204" pitchFamily="18" charset="0"/>
                          </a:rPr>
                          <m:t> </m:t>
                        </m:r>
                        <m:r>
                          <a:rPr lang="en-GB" dirty="0" err="1">
                            <a:latin typeface="Cambria Math" panose="02040503050406030204" pitchFamily="18" charset="0"/>
                          </a:rPr>
                          <m:t>𝑆𝑖𝑐𝑘</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e>
                            </m:d>
                          </m:e>
                          <m:sub>
                            <m:r>
                              <a:rPr lang="de-DE" b="0" i="1" dirty="0" smtClean="0">
                                <a:latin typeface="Cambria Math" panose="02040503050406030204" pitchFamily="18" charset="0"/>
                              </a:rPr>
                              <m:t>3</m:t>
                            </m:r>
                          </m:sub>
                        </m:sSub>
                      </m:oMath>
                    </m:oMathPara>
                  </a14:m>
                  <a:endParaRPr lang="de-DE" dirty="0"/>
                </a:p>
                <a:p>
                  <a:pPr/>
                  <a14:m>
                    <m:oMathPara xmlns:m="http://schemas.openxmlformats.org/officeDocument/2006/math">
                      <m:oMathParaPr>
                        <m:jc m:val="centerGroup"/>
                      </m:oMathParaPr>
                      <m:oMath xmlns:m="http://schemas.openxmlformats.org/officeDocument/2006/math">
                        <m:r>
                          <a:rPr lang="en-GB" dirty="0">
                            <a:latin typeface="Cambria Math" panose="02040503050406030204" pitchFamily="18" charset="0"/>
                          </a:rPr>
                          <m:t>𝑇𝑟𝑒𝑎𝑡</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r>
                                  <a:rPr lang="de-DE" b="0" i="1" dirty="0" smtClean="0">
                                    <a:latin typeface="Cambria Math" panose="02040503050406030204" pitchFamily="18" charset="0"/>
                                  </a:rPr>
                                  <m:t>𝑀</m:t>
                                </m:r>
                              </m:e>
                            </m:d>
                          </m:e>
                          <m:sub>
                            <m:r>
                              <a:rPr lang="de-DE" b="0" i="1" dirty="0" smtClean="0">
                                <a:latin typeface="Cambria Math" panose="02040503050406030204" pitchFamily="18" charset="0"/>
                              </a:rPr>
                              <m:t>3</m:t>
                            </m:r>
                          </m:sub>
                        </m:sSub>
                        <m:r>
                          <a:rPr lang="de-DE" b="0" i="1" dirty="0" smtClean="0">
                            <a:latin typeface="Cambria Math" panose="02040503050406030204" pitchFamily="18" charset="0"/>
                          </a:rPr>
                          <m:t>    </m:t>
                        </m:r>
                      </m:oMath>
                    </m:oMathPara>
                  </a14:m>
                  <a:endParaRPr lang="en-GB" dirty="0"/>
                </a:p>
              </p:txBody>
            </p:sp>
          </mc:Choice>
          <mc:Fallback xmlns="">
            <p:sp>
              <p:nvSpPr>
                <p:cNvPr id="22" name="TextBox 21">
                  <a:extLst>
                    <a:ext uri="{FF2B5EF4-FFF2-40B4-BE49-F238E27FC236}">
                      <a16:creationId xmlns:a16="http://schemas.microsoft.com/office/drawing/2014/main" id="{67EA5847-9B92-F64C-B764-DDF918DFDD53}"/>
                    </a:ext>
                  </a:extLst>
                </p:cNvPr>
                <p:cNvSpPr txBox="1">
                  <a:spLocks noRot="1" noChangeAspect="1" noMove="1" noResize="1" noEditPoints="1" noAdjustHandles="1" noChangeArrowheads="1" noChangeShapeType="1" noTextEdit="1"/>
                </p:cNvSpPr>
                <p:nvPr/>
              </p:nvSpPr>
              <p:spPr>
                <a:xfrm>
                  <a:off x="6445677" y="5311823"/>
                  <a:ext cx="1705233" cy="715089"/>
                </a:xfrm>
                <a:prstGeom prst="roundRect">
                  <a:avLst/>
                </a:prstGeom>
                <a:blipFill>
                  <a:blip r:embed="rId7"/>
                  <a:stretch>
                    <a:fillRect l="-741" r="-741"/>
                  </a:stretch>
                </a:blipFill>
                <a:ln>
                  <a:solidFill>
                    <a:schemeClr val="tx1"/>
                  </a:solidFill>
                </a:ln>
              </p:spPr>
              <p:txBody>
                <a:bodyPr/>
                <a:lstStyle/>
                <a:p>
                  <a:r>
                    <a:rPr lang="en-GB">
                      <a:noFill/>
                    </a:rPr>
                    <a:t> </a:t>
                  </a:r>
                </a:p>
              </p:txBody>
            </p:sp>
          </mc:Fallback>
        </mc:AlternateContent>
        <p:cxnSp>
          <p:nvCxnSpPr>
            <p:cNvPr id="23" name="Straight Connector 22">
              <a:extLst>
                <a:ext uri="{FF2B5EF4-FFF2-40B4-BE49-F238E27FC236}">
                  <a16:creationId xmlns:a16="http://schemas.microsoft.com/office/drawing/2014/main" id="{9E5EDD3B-BCAC-9447-A62A-1B0AC25213F5}"/>
                </a:ext>
              </a:extLst>
            </p:cNvPr>
            <p:cNvCxnSpPr>
              <a:cxnSpLocks/>
              <a:stCxn id="22" idx="0"/>
              <a:endCxn id="21" idx="2"/>
            </p:cNvCxnSpPr>
            <p:nvPr/>
          </p:nvCxnSpPr>
          <p:spPr>
            <a:xfrm flipV="1">
              <a:off x="7298294" y="4724871"/>
              <a:ext cx="1" cy="586952"/>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3F060D0-03AB-3345-9C97-542CC4F53D2F}"/>
                    </a:ext>
                  </a:extLst>
                </p:cNvPr>
                <p:cNvSpPr txBox="1"/>
                <p:nvPr/>
              </p:nvSpPr>
              <p:spPr>
                <a:xfrm>
                  <a:off x="4139248" y="4009782"/>
                  <a:ext cx="1646644"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2</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2</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𝐸𝑝𝑖𝑑</m:t>
                            </m:r>
                          </m:e>
                          <m:sub>
                            <m:r>
                              <a:rPr lang="de-DE" b="0" i="1" dirty="0" smtClean="0">
                                <a:solidFill>
                                  <a:schemeClr val="tx1"/>
                                </a:solidFill>
                                <a:latin typeface="Cambria Math" panose="02040503050406030204" pitchFamily="18" charset="0"/>
                              </a:rPr>
                              <m:t>3</m:t>
                            </m:r>
                          </m:sub>
                        </m:sSub>
                      </m:oMath>
                    </m:oMathPara>
                  </a14:m>
                  <a:endParaRPr lang="en-GB" dirty="0">
                    <a:solidFill>
                      <a:schemeClr val="tx1"/>
                    </a:solidFill>
                  </a:endParaRPr>
                </a:p>
              </p:txBody>
            </p:sp>
          </mc:Choice>
          <mc:Fallback xmlns="">
            <p:sp>
              <p:nvSpPr>
                <p:cNvPr id="24" name="TextBox 23">
                  <a:extLst>
                    <a:ext uri="{FF2B5EF4-FFF2-40B4-BE49-F238E27FC236}">
                      <a16:creationId xmlns:a16="http://schemas.microsoft.com/office/drawing/2014/main" id="{03F060D0-03AB-3345-9C97-542CC4F53D2F}"/>
                    </a:ext>
                  </a:extLst>
                </p:cNvPr>
                <p:cNvSpPr txBox="1">
                  <a:spLocks noRot="1" noChangeAspect="1" noMove="1" noResize="1" noEditPoints="1" noAdjustHandles="1" noChangeArrowheads="1" noChangeShapeType="1" noTextEdit="1"/>
                </p:cNvSpPr>
                <p:nvPr/>
              </p:nvSpPr>
              <p:spPr>
                <a:xfrm>
                  <a:off x="4139248" y="4009782"/>
                  <a:ext cx="1646644" cy="715089"/>
                </a:xfrm>
                <a:prstGeom prst="roundRect">
                  <a:avLst/>
                </a:prstGeom>
                <a:blipFill>
                  <a:blip r:embed="rId8"/>
                  <a:stretch>
                    <a:fillRect l="-2290"/>
                  </a:stretch>
                </a:blipFill>
                <a:ln>
                  <a:solidFill>
                    <a:schemeClr val="tx1"/>
                  </a:solidFill>
                </a:ln>
              </p:spPr>
              <p:txBody>
                <a:bodyPr/>
                <a:lstStyle/>
                <a:p>
                  <a:r>
                    <a:rPr lang="en-GB">
                      <a:noFill/>
                    </a:rPr>
                    <a:t> </a:t>
                  </a:r>
                </a:p>
              </p:txBody>
            </p:sp>
          </mc:Fallback>
        </mc:AlternateContent>
        <p:cxnSp>
          <p:nvCxnSpPr>
            <p:cNvPr id="25" name="Straight Connector 24">
              <a:extLst>
                <a:ext uri="{FF2B5EF4-FFF2-40B4-BE49-F238E27FC236}">
                  <a16:creationId xmlns:a16="http://schemas.microsoft.com/office/drawing/2014/main" id="{40EEE8A5-F592-6648-A869-96498B0EF42D}"/>
                </a:ext>
              </a:extLst>
            </p:cNvPr>
            <p:cNvCxnSpPr>
              <a:cxnSpLocks/>
              <a:stCxn id="21" idx="1"/>
              <a:endCxn id="24" idx="3"/>
            </p:cNvCxnSpPr>
            <p:nvPr/>
          </p:nvCxnSpPr>
          <p:spPr>
            <a:xfrm flipH="1">
              <a:off x="5785892" y="4367327"/>
              <a:ext cx="659786" cy="0"/>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6D57F12-9164-A240-AE75-219C8932F885}"/>
                    </a:ext>
                  </a:extLst>
                </p:cNvPr>
                <p:cNvSpPr txBox="1"/>
                <p:nvPr/>
              </p:nvSpPr>
              <p:spPr>
                <a:xfrm>
                  <a:off x="4457320" y="4770089"/>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26" name="TextBox 25">
                  <a:extLst>
                    <a:ext uri="{FF2B5EF4-FFF2-40B4-BE49-F238E27FC236}">
                      <a16:creationId xmlns:a16="http://schemas.microsoft.com/office/drawing/2014/main" id="{16D57F12-9164-A240-AE75-219C8932F885}"/>
                    </a:ext>
                  </a:extLst>
                </p:cNvPr>
                <p:cNvSpPr txBox="1">
                  <a:spLocks noRot="1" noChangeAspect="1" noMove="1" noResize="1" noEditPoints="1" noAdjustHandles="1" noChangeArrowheads="1" noChangeShapeType="1" noTextEdit="1"/>
                </p:cNvSpPr>
                <p:nvPr/>
              </p:nvSpPr>
              <p:spPr>
                <a:xfrm>
                  <a:off x="4457320" y="4770089"/>
                  <a:ext cx="321435" cy="276999"/>
                </a:xfrm>
                <a:prstGeom prst="rect">
                  <a:avLst/>
                </a:prstGeom>
                <a:blipFill>
                  <a:blip r:embed="rId9"/>
                  <a:stretch>
                    <a:fillRect l="-20000" b="-260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0BE6072-579A-CB44-9EC7-62E1EB2BDF71}"/>
                    </a:ext>
                  </a:extLst>
                </p:cNvPr>
                <p:cNvSpPr txBox="1"/>
                <p:nvPr/>
              </p:nvSpPr>
              <p:spPr>
                <a:xfrm rot="5400000">
                  <a:off x="7821867" y="439995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3</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27" name="TextBox 26">
                  <a:extLst>
                    <a:ext uri="{FF2B5EF4-FFF2-40B4-BE49-F238E27FC236}">
                      <a16:creationId xmlns:a16="http://schemas.microsoft.com/office/drawing/2014/main" id="{70BE6072-579A-CB44-9EC7-62E1EB2BDF71}"/>
                    </a:ext>
                  </a:extLst>
                </p:cNvPr>
                <p:cNvSpPr txBox="1">
                  <a:spLocks noRot="1" noChangeAspect="1" noMove="1" noResize="1" noEditPoints="1" noAdjustHandles="1" noChangeArrowheads="1" noChangeShapeType="1" noTextEdit="1"/>
                </p:cNvSpPr>
                <p:nvPr/>
              </p:nvSpPr>
              <p:spPr>
                <a:xfrm rot="5400000">
                  <a:off x="7821867" y="4399958"/>
                  <a:ext cx="270879" cy="387207"/>
                </a:xfrm>
                <a:prstGeom prst="round1Rect">
                  <a:avLst>
                    <a:gd name="adj" fmla="val 40865"/>
                  </a:avLst>
                </a:prstGeom>
                <a:blipFill>
                  <a:blip r:embed="rId10"/>
                  <a:stretch>
                    <a:fillRect l="-9677" r="-3226"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F6FFF07-E09F-2743-9F57-31803DBE1105}"/>
                    </a:ext>
                  </a:extLst>
                </p:cNvPr>
                <p:cNvSpPr txBox="1"/>
                <p:nvPr/>
              </p:nvSpPr>
              <p:spPr>
                <a:xfrm rot="5400000">
                  <a:off x="7888214" y="5756303"/>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3</m:t>
                            </m:r>
                          </m:sub>
                          <m:sup>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28" name="TextBox 27">
                  <a:extLst>
                    <a:ext uri="{FF2B5EF4-FFF2-40B4-BE49-F238E27FC236}">
                      <a16:creationId xmlns:a16="http://schemas.microsoft.com/office/drawing/2014/main" id="{1F6FFF07-E09F-2743-9F57-31803DBE1105}"/>
                    </a:ext>
                  </a:extLst>
                </p:cNvPr>
                <p:cNvSpPr txBox="1">
                  <a:spLocks noRot="1" noChangeAspect="1" noMove="1" noResize="1" noEditPoints="1" noAdjustHandles="1" noChangeArrowheads="1" noChangeShapeType="1" noTextEdit="1"/>
                </p:cNvSpPr>
                <p:nvPr/>
              </p:nvSpPr>
              <p:spPr>
                <a:xfrm rot="5400000">
                  <a:off x="7888214" y="5756303"/>
                  <a:ext cx="270879" cy="265984"/>
                </a:xfrm>
                <a:prstGeom prst="round1Rect">
                  <a:avLst>
                    <a:gd name="adj" fmla="val 40865"/>
                  </a:avLst>
                </a:prstGeom>
                <a:blipFill>
                  <a:blip r:embed="rId11"/>
                  <a:stretch>
                    <a:fillRect l="-9091"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DBBB349-902B-5B41-8B59-3FA9EEB3CFD0}"/>
                    </a:ext>
                  </a:extLst>
                </p:cNvPr>
                <p:cNvSpPr txBox="1"/>
                <p:nvPr/>
              </p:nvSpPr>
              <p:spPr>
                <a:xfrm rot="5400000">
                  <a:off x="5448072" y="439995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3</m:t>
                            </m:r>
                          </m:sub>
                          <m:sup>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29" name="TextBox 28">
                  <a:extLst>
                    <a:ext uri="{FF2B5EF4-FFF2-40B4-BE49-F238E27FC236}">
                      <a16:creationId xmlns:a16="http://schemas.microsoft.com/office/drawing/2014/main" id="{9DBBB349-902B-5B41-8B59-3FA9EEB3CFD0}"/>
                    </a:ext>
                  </a:extLst>
                </p:cNvPr>
                <p:cNvSpPr txBox="1">
                  <a:spLocks noRot="1" noChangeAspect="1" noMove="1" noResize="1" noEditPoints="1" noAdjustHandles="1" noChangeArrowheads="1" noChangeShapeType="1" noTextEdit="1"/>
                </p:cNvSpPr>
                <p:nvPr/>
              </p:nvSpPr>
              <p:spPr>
                <a:xfrm rot="5400000">
                  <a:off x="5448072" y="4399958"/>
                  <a:ext cx="270879" cy="387207"/>
                </a:xfrm>
                <a:prstGeom prst="round1Rect">
                  <a:avLst>
                    <a:gd name="adj" fmla="val 40865"/>
                  </a:avLst>
                </a:prstGeom>
                <a:blipFill>
                  <a:blip r:embed="rId12"/>
                  <a:stretch>
                    <a:fillRect b="-9091"/>
                  </a:stretch>
                </a:blipFill>
                <a:ln>
                  <a:no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98411D45-F77E-5544-A0FD-B9180BA9A638}"/>
                  </a:ext>
                </a:extLst>
              </p:cNvPr>
              <p:cNvSpPr/>
              <p:nvPr/>
            </p:nvSpPr>
            <p:spPr>
              <a:xfrm>
                <a:off x="4240149" y="4735132"/>
                <a:ext cx="482761" cy="369332"/>
              </a:xfrm>
              <a:prstGeom prst="rect">
                <a:avLst/>
              </a:prstGeom>
            </p:spPr>
            <p:txBody>
              <a:bodyPr wrap="none">
                <a:spAutoFit/>
              </a:bodyPr>
              <a:lstStyle/>
              <a:p>
                <a14:m>
                  <m:oMath xmlns:m="http://schemas.openxmlformats.org/officeDocument/2006/math">
                    <m:sSub>
                      <m:sSubPr>
                        <m:ctrlPr>
                          <a:rPr lang="de-DE" i="1" smtClean="0">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𝛼</m:t>
                        </m:r>
                      </m:e>
                      <m:sub>
                        <m:r>
                          <a:rPr lang="de-DE" b="0" i="1" smtClean="0">
                            <a:solidFill>
                              <a:schemeClr val="accent1"/>
                            </a:solidFill>
                            <a:latin typeface="Cambria Math" panose="02040503050406030204" pitchFamily="18" charset="0"/>
                            <a:ea typeface="Cambria Math" panose="02040503050406030204" pitchFamily="18" charset="0"/>
                          </a:rPr>
                          <m:t>2</m:t>
                        </m:r>
                      </m:sub>
                    </m:sSub>
                  </m:oMath>
                </a14:m>
                <a:r>
                  <a:rPr lang="en-GB" dirty="0">
                    <a:solidFill>
                      <a:schemeClr val="accent1"/>
                    </a:solidFill>
                  </a:rPr>
                  <a:t> </a:t>
                </a:r>
              </a:p>
            </p:txBody>
          </p:sp>
        </mc:Choice>
        <mc:Fallback xmlns="">
          <p:sp>
            <p:nvSpPr>
              <p:cNvPr id="30" name="Rectangle 29">
                <a:extLst>
                  <a:ext uri="{FF2B5EF4-FFF2-40B4-BE49-F238E27FC236}">
                    <a16:creationId xmlns:a16="http://schemas.microsoft.com/office/drawing/2014/main" id="{98411D45-F77E-5544-A0FD-B9180BA9A638}"/>
                  </a:ext>
                </a:extLst>
              </p:cNvPr>
              <p:cNvSpPr>
                <a:spLocks noRot="1" noChangeAspect="1" noMove="1" noResize="1" noEditPoints="1" noAdjustHandles="1" noChangeArrowheads="1" noChangeShapeType="1" noTextEdit="1"/>
              </p:cNvSpPr>
              <p:nvPr/>
            </p:nvSpPr>
            <p:spPr>
              <a:xfrm>
                <a:off x="4240149" y="4735132"/>
                <a:ext cx="482761"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D00850FE-7C28-5C4E-A400-F9CB5720DBF2}"/>
                  </a:ext>
                </a:extLst>
              </p:cNvPr>
              <p:cNvSpPr/>
              <p:nvPr/>
            </p:nvSpPr>
            <p:spPr>
              <a:xfrm>
                <a:off x="6788923" y="4709715"/>
                <a:ext cx="1646925" cy="4156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b="0" i="1" smtClean="0">
                              <a:latin typeface="Cambria Math" panose="02040503050406030204" pitchFamily="18" charset="0"/>
                            </a:rPr>
                            <m:t>𝑖𝑛</m:t>
                          </m:r>
                          <m:r>
                            <a:rPr lang="de-DE" b="0" i="1" smtClean="0">
                              <a:latin typeface="Cambria Math" panose="02040503050406030204" pitchFamily="18" charset="0"/>
                            </a:rPr>
                            <m:t>,</m:t>
                          </m:r>
                          <m:r>
                            <a:rPr lang="de-DE" i="1">
                              <a:latin typeface="Cambria Math" panose="02040503050406030204" pitchFamily="18" charset="0"/>
                            </a:rPr>
                            <m:t>𝑜𝑢𝑡</m:t>
                          </m:r>
                        </m:sup>
                      </m:sSubSup>
                      <m:r>
                        <a:rPr lang="de-DE" b="0" i="1" smtClean="0">
                          <a:latin typeface="Cambria Math" panose="02040503050406030204" pitchFamily="18" charset="0"/>
                        </a:rPr>
                        <m:t>,</m:t>
                      </m:r>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b="0" i="1" smtClean="0">
                              <a:latin typeface="Cambria Math" panose="02040503050406030204" pitchFamily="18" charset="0"/>
                            </a:rPr>
                            <m:t>3</m:t>
                          </m:r>
                        </m:sub>
                        <m:sup>
                          <m:r>
                            <a:rPr lang="de-DE" i="1">
                              <a:latin typeface="Cambria Math" panose="02040503050406030204" pitchFamily="18" charset="0"/>
                            </a:rPr>
                            <m:t>1,</m:t>
                          </m:r>
                          <m:r>
                            <a:rPr lang="de-DE" i="1">
                              <a:latin typeface="Cambria Math" panose="02040503050406030204" pitchFamily="18" charset="0"/>
                            </a:rPr>
                            <m:t>𝑜𝑢𝑡</m:t>
                          </m:r>
                        </m:sup>
                      </m:sSubSup>
                    </m:oMath>
                  </m:oMathPara>
                </a14:m>
                <a:endParaRPr lang="en-GB" dirty="0"/>
              </a:p>
            </p:txBody>
          </p:sp>
        </mc:Choice>
        <mc:Fallback xmlns="">
          <p:sp>
            <p:nvSpPr>
              <p:cNvPr id="31" name="Rectangle 30">
                <a:extLst>
                  <a:ext uri="{FF2B5EF4-FFF2-40B4-BE49-F238E27FC236}">
                    <a16:creationId xmlns:a16="http://schemas.microsoft.com/office/drawing/2014/main" id="{D00850FE-7C28-5C4E-A400-F9CB5720DBF2}"/>
                  </a:ext>
                </a:extLst>
              </p:cNvPr>
              <p:cNvSpPr>
                <a:spLocks noRot="1" noChangeAspect="1" noMove="1" noResize="1" noEditPoints="1" noAdjustHandles="1" noChangeArrowheads="1" noChangeShapeType="1" noTextEdit="1"/>
              </p:cNvSpPr>
              <p:nvPr/>
            </p:nvSpPr>
            <p:spPr>
              <a:xfrm>
                <a:off x="6788923" y="4709715"/>
                <a:ext cx="1646925" cy="415627"/>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7D1C4B4E-031A-E941-9695-A4A6C7C28F55}"/>
                  </a:ext>
                </a:extLst>
              </p:cNvPr>
              <p:cNvSpPr/>
              <p:nvPr/>
            </p:nvSpPr>
            <p:spPr>
              <a:xfrm>
                <a:off x="4553546" y="4735132"/>
                <a:ext cx="938142" cy="4156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𝑜𝑢𝑡</m:t>
                          </m:r>
                          <m:r>
                            <a:rPr lang="de-DE" b="0" i="1" smtClean="0">
                              <a:latin typeface="Cambria Math" panose="02040503050406030204" pitchFamily="18" charset="0"/>
                            </a:rPr>
                            <m:t>,</m:t>
                          </m:r>
                          <m:r>
                            <a:rPr lang="de-DE" b="0" i="1" smtClean="0">
                              <a:latin typeface="Cambria Math" panose="02040503050406030204" pitchFamily="18" charset="0"/>
                            </a:rPr>
                            <m:t>𝑖𝑛</m:t>
                          </m:r>
                        </m:sup>
                      </m:sSubSup>
                    </m:oMath>
                  </m:oMathPara>
                </a14:m>
                <a:endParaRPr lang="en-GB" dirty="0"/>
              </a:p>
            </p:txBody>
          </p:sp>
        </mc:Choice>
        <mc:Fallback xmlns="">
          <p:sp>
            <p:nvSpPr>
              <p:cNvPr id="32" name="Rectangle 31">
                <a:extLst>
                  <a:ext uri="{FF2B5EF4-FFF2-40B4-BE49-F238E27FC236}">
                    <a16:creationId xmlns:a16="http://schemas.microsoft.com/office/drawing/2014/main" id="{7D1C4B4E-031A-E941-9695-A4A6C7C28F55}"/>
                  </a:ext>
                </a:extLst>
              </p:cNvPr>
              <p:cNvSpPr>
                <a:spLocks noRot="1" noChangeAspect="1" noMove="1" noResize="1" noEditPoints="1" noAdjustHandles="1" noChangeArrowheads="1" noChangeShapeType="1" noTextEdit="1"/>
              </p:cNvSpPr>
              <p:nvPr/>
            </p:nvSpPr>
            <p:spPr>
              <a:xfrm>
                <a:off x="4553546" y="4735132"/>
                <a:ext cx="938142" cy="415627"/>
              </a:xfrm>
              <a:prstGeom prst="rect">
                <a:avLst/>
              </a:prstGeom>
              <a:blipFill>
                <a:blip r:embed="rId15"/>
                <a:stretch>
                  <a:fillRect/>
                </a:stretch>
              </a:blipFill>
            </p:spPr>
            <p:txBody>
              <a:bodyPr/>
              <a:lstStyle/>
              <a:p>
                <a:r>
                  <a:rPr lang="en-GB">
                    <a:noFill/>
                  </a:rPr>
                  <a:t> </a:t>
                </a:r>
              </a:p>
            </p:txBody>
          </p:sp>
        </mc:Fallback>
      </mc:AlternateContent>
      <p:cxnSp>
        <p:nvCxnSpPr>
          <p:cNvPr id="33" name="Straight Connector 32">
            <a:extLst>
              <a:ext uri="{FF2B5EF4-FFF2-40B4-BE49-F238E27FC236}">
                <a16:creationId xmlns:a16="http://schemas.microsoft.com/office/drawing/2014/main" id="{C12201BA-DEB7-FB40-9284-9B6B6E76654E}"/>
              </a:ext>
            </a:extLst>
          </p:cNvPr>
          <p:cNvCxnSpPr>
            <a:cxnSpLocks/>
            <a:stCxn id="37" idx="3"/>
            <a:endCxn id="24" idx="1"/>
          </p:cNvCxnSpPr>
          <p:nvPr/>
        </p:nvCxnSpPr>
        <p:spPr>
          <a:xfrm>
            <a:off x="2660926" y="4377588"/>
            <a:ext cx="97772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4CA3806A-D4F1-FC45-92A8-0948B45F7030}"/>
                  </a:ext>
                </a:extLst>
              </p:cNvPr>
              <p:cNvSpPr/>
              <p:nvPr/>
            </p:nvSpPr>
            <p:spPr>
              <a:xfrm>
                <a:off x="2737547" y="3856434"/>
                <a:ext cx="913392" cy="52322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rgbClr val="C00000"/>
                          </a:solidFill>
                          <a:latin typeface="Cambria Math" panose="02040503050406030204" pitchFamily="18" charset="0"/>
                        </a:rPr>
                        <m:t>𝐸𝑝𝑖</m:t>
                      </m:r>
                      <m:sSub>
                        <m:sSubPr>
                          <m:ctrlPr>
                            <a:rPr lang="de-DE" sz="1400" i="1" dirty="0">
                              <a:solidFill>
                                <a:srgbClr val="C00000"/>
                              </a:solidFill>
                              <a:latin typeface="Cambria Math" panose="02040503050406030204" pitchFamily="18" charset="0"/>
                            </a:rPr>
                          </m:ctrlPr>
                        </m:sSubPr>
                        <m:e>
                          <m:r>
                            <a:rPr lang="en-GB" sz="1400" i="1" dirty="0">
                              <a:solidFill>
                                <a:srgbClr val="C00000"/>
                              </a:solidFill>
                              <a:latin typeface="Cambria Math" panose="02040503050406030204" pitchFamily="18" charset="0"/>
                            </a:rPr>
                            <m:t>𝑑</m:t>
                          </m:r>
                        </m:e>
                        <m:sub>
                          <m:r>
                            <a:rPr lang="de-DE" sz="1400" b="0" i="1" dirty="0" smtClean="0">
                              <a:solidFill>
                                <a:srgbClr val="C00000"/>
                              </a:solidFill>
                              <a:latin typeface="Cambria Math" panose="02040503050406030204" pitchFamily="18" charset="0"/>
                            </a:rPr>
                            <m:t>2</m:t>
                          </m:r>
                        </m:sub>
                      </m:sSub>
                    </m:oMath>
                  </m:oMathPara>
                </a14:m>
                <a:endParaRPr lang="de-DE" sz="1400" i="1" dirty="0">
                  <a:solidFill>
                    <a:srgbClr val="C0000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err="1">
                          <a:solidFill>
                            <a:srgbClr val="C00000"/>
                          </a:solidFill>
                          <a:latin typeface="Cambria Math" panose="02040503050406030204" pitchFamily="18" charset="0"/>
                        </a:rPr>
                        <m:t>𝑆𝑖𝑐𝑘</m:t>
                      </m:r>
                      <m:sSub>
                        <m:sSubPr>
                          <m:ctrlPr>
                            <a:rPr lang="de-DE" sz="1400" i="1" dirty="0">
                              <a:solidFill>
                                <a:srgbClr val="C00000"/>
                              </a:solidFill>
                              <a:latin typeface="Cambria Math" panose="02040503050406030204" pitchFamily="18" charset="0"/>
                            </a:rPr>
                          </m:ctrlPr>
                        </m:sSubPr>
                        <m:e>
                          <m:d>
                            <m:dPr>
                              <m:ctrlPr>
                                <a:rPr lang="de-DE" sz="1400" i="1" dirty="0">
                                  <a:solidFill>
                                    <a:srgbClr val="C00000"/>
                                  </a:solidFill>
                                  <a:latin typeface="Cambria Math" panose="02040503050406030204" pitchFamily="18" charset="0"/>
                                </a:rPr>
                              </m:ctrlPr>
                            </m:dPr>
                            <m:e>
                              <m:r>
                                <a:rPr lang="de-DE" sz="1400" i="1" dirty="0">
                                  <a:solidFill>
                                    <a:srgbClr val="C00000"/>
                                  </a:solidFill>
                                  <a:latin typeface="Cambria Math" panose="02040503050406030204" pitchFamily="18" charset="0"/>
                                </a:rPr>
                                <m:t>𝑋</m:t>
                              </m:r>
                            </m:e>
                          </m:d>
                        </m:e>
                        <m:sub>
                          <m:r>
                            <a:rPr lang="de-DE" sz="1400" b="0" i="1" dirty="0" smtClean="0">
                              <a:solidFill>
                                <a:srgbClr val="C00000"/>
                              </a:solidFill>
                              <a:latin typeface="Cambria Math" panose="02040503050406030204" pitchFamily="18" charset="0"/>
                            </a:rPr>
                            <m:t>2</m:t>
                          </m:r>
                        </m:sub>
                      </m:sSub>
                    </m:oMath>
                  </m:oMathPara>
                </a14:m>
                <a:endParaRPr lang="de-DE" sz="1400" i="1" dirty="0">
                  <a:solidFill>
                    <a:srgbClr val="C00000"/>
                  </a:solidFill>
                  <a:latin typeface="Cambria Math" panose="02040503050406030204" pitchFamily="18" charset="0"/>
                </a:endParaRPr>
              </a:p>
            </p:txBody>
          </p:sp>
        </mc:Choice>
        <mc:Fallback xmlns="">
          <p:sp>
            <p:nvSpPr>
              <p:cNvPr id="34" name="Rectangle 33">
                <a:extLst>
                  <a:ext uri="{FF2B5EF4-FFF2-40B4-BE49-F238E27FC236}">
                    <a16:creationId xmlns:a16="http://schemas.microsoft.com/office/drawing/2014/main" id="{4CA3806A-D4F1-FC45-92A8-0948B45F7030}"/>
                  </a:ext>
                </a:extLst>
              </p:cNvPr>
              <p:cNvSpPr>
                <a:spLocks noRot="1" noChangeAspect="1" noMove="1" noResize="1" noEditPoints="1" noAdjustHandles="1" noChangeArrowheads="1" noChangeShapeType="1" noTextEdit="1"/>
              </p:cNvSpPr>
              <p:nvPr/>
            </p:nvSpPr>
            <p:spPr>
              <a:xfrm>
                <a:off x="2737547" y="3856434"/>
                <a:ext cx="913392" cy="523220"/>
              </a:xfrm>
              <a:prstGeom prst="rect">
                <a:avLst/>
              </a:prstGeom>
              <a:blipFill>
                <a:blip r:embed="rId16"/>
                <a:stretch>
                  <a:fillRect/>
                </a:stretch>
              </a:blipFill>
            </p:spPr>
            <p:txBody>
              <a:bodyPr/>
              <a:lstStyle/>
              <a:p>
                <a:r>
                  <a:rPr lang="en-GB">
                    <a:noFill/>
                  </a:rPr>
                  <a:t> </a:t>
                </a:r>
              </a:p>
            </p:txBody>
          </p:sp>
        </mc:Fallback>
      </mc:AlternateContent>
      <p:grpSp>
        <p:nvGrpSpPr>
          <p:cNvPr id="35" name="Group 34">
            <a:extLst>
              <a:ext uri="{FF2B5EF4-FFF2-40B4-BE49-F238E27FC236}">
                <a16:creationId xmlns:a16="http://schemas.microsoft.com/office/drawing/2014/main" id="{E15CF883-2523-7D4B-A1B2-4673B51B1ECA}"/>
              </a:ext>
            </a:extLst>
          </p:cNvPr>
          <p:cNvGrpSpPr/>
          <p:nvPr/>
        </p:nvGrpSpPr>
        <p:grpSpPr>
          <a:xfrm>
            <a:off x="955693" y="4020043"/>
            <a:ext cx="1705233" cy="1037645"/>
            <a:chOff x="1507112" y="4000919"/>
            <a:chExt cx="1705233" cy="1037645"/>
          </a:xfrm>
        </p:grpSpPr>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6FD630E-C601-E44B-8308-9ACB3D8B6B77}"/>
                    </a:ext>
                  </a:extLst>
                </p:cNvPr>
                <p:cNvSpPr txBox="1"/>
                <p:nvPr/>
              </p:nvSpPr>
              <p:spPr>
                <a:xfrm>
                  <a:off x="1826908" y="4756114"/>
                  <a:ext cx="305276"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2</m:t>
                            </m:r>
                          </m:sub>
                          <m:sup>
                            <m:r>
                              <a:rPr lang="de-DE" b="0" i="1" smtClean="0">
                                <a:latin typeface="Cambria Math" panose="02040503050406030204" pitchFamily="18" charset="0"/>
                              </a:rPr>
                              <m:t>2</m:t>
                            </m:r>
                          </m:sup>
                        </m:sSubSup>
                      </m:oMath>
                    </m:oMathPara>
                  </a14:m>
                  <a:endParaRPr lang="en-GB" dirty="0"/>
                </a:p>
              </p:txBody>
            </p:sp>
          </mc:Choice>
          <mc:Fallback xmlns="">
            <p:sp>
              <p:nvSpPr>
                <p:cNvPr id="36" name="TextBox 35">
                  <a:extLst>
                    <a:ext uri="{FF2B5EF4-FFF2-40B4-BE49-F238E27FC236}">
                      <a16:creationId xmlns:a16="http://schemas.microsoft.com/office/drawing/2014/main" id="{96FD630E-C601-E44B-8308-9ACB3D8B6B77}"/>
                    </a:ext>
                  </a:extLst>
                </p:cNvPr>
                <p:cNvSpPr txBox="1">
                  <a:spLocks noRot="1" noChangeAspect="1" noMove="1" noResize="1" noEditPoints="1" noAdjustHandles="1" noChangeArrowheads="1" noChangeShapeType="1" noTextEdit="1"/>
                </p:cNvSpPr>
                <p:nvPr/>
              </p:nvSpPr>
              <p:spPr>
                <a:xfrm>
                  <a:off x="1826908" y="4756114"/>
                  <a:ext cx="305276" cy="282450"/>
                </a:xfrm>
                <a:prstGeom prst="rect">
                  <a:avLst/>
                </a:prstGeom>
                <a:blipFill>
                  <a:blip r:embed="rId17"/>
                  <a:stretch>
                    <a:fillRect l="-12000" r="-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B40988F-39D1-E045-8F49-F76344CDD07B}"/>
                    </a:ext>
                  </a:extLst>
                </p:cNvPr>
                <p:cNvSpPr txBox="1"/>
                <p:nvPr/>
              </p:nvSpPr>
              <p:spPr>
                <a:xfrm>
                  <a:off x="1507112" y="4000919"/>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2</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2</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i="1" dirty="0" err="1">
                            <a:solidFill>
                              <a:schemeClr val="tx1"/>
                            </a:solidFill>
                            <a:latin typeface="Cambria Math" panose="02040503050406030204" pitchFamily="18" charset="0"/>
                          </a:rPr>
                          <m:t>𝑇𝑟𝑎𝑣𝑒𝑙</m:t>
                        </m:r>
                        <m:sSub>
                          <m:sSubPr>
                            <m:ctrlPr>
                              <a:rPr lang="de-DE" b="0" i="1" dirty="0" smtClean="0">
                                <a:solidFill>
                                  <a:schemeClr val="tx1"/>
                                </a:solidFill>
                                <a:latin typeface="Cambria Math" panose="02040503050406030204" pitchFamily="18" charset="0"/>
                              </a:rPr>
                            </m:ctrlPr>
                          </m:sSubPr>
                          <m:e>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2</m:t>
                            </m:r>
                          </m:sub>
                        </m:sSub>
                        <m:r>
                          <a:rPr lang="de-DE" b="0" i="1" dirty="0"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37" name="TextBox 36">
                  <a:extLst>
                    <a:ext uri="{FF2B5EF4-FFF2-40B4-BE49-F238E27FC236}">
                      <a16:creationId xmlns:a16="http://schemas.microsoft.com/office/drawing/2014/main" id="{5B40988F-39D1-E045-8F49-F76344CDD07B}"/>
                    </a:ext>
                  </a:extLst>
                </p:cNvPr>
                <p:cNvSpPr txBox="1">
                  <a:spLocks noRot="1" noChangeAspect="1" noMove="1" noResize="1" noEditPoints="1" noAdjustHandles="1" noChangeArrowheads="1" noChangeShapeType="1" noTextEdit="1"/>
                </p:cNvSpPr>
                <p:nvPr/>
              </p:nvSpPr>
              <p:spPr>
                <a:xfrm>
                  <a:off x="1507112" y="4000919"/>
                  <a:ext cx="1705233" cy="715089"/>
                </a:xfrm>
                <a:prstGeom prst="roundRect">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86D786D-F870-5B4B-B74B-FDD2EA7509E0}"/>
                    </a:ext>
                  </a:extLst>
                </p:cNvPr>
                <p:cNvSpPr txBox="1"/>
                <p:nvPr/>
              </p:nvSpPr>
              <p:spPr>
                <a:xfrm rot="5400000">
                  <a:off x="2883301" y="4391095"/>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2</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38" name="TextBox 37">
                  <a:extLst>
                    <a:ext uri="{FF2B5EF4-FFF2-40B4-BE49-F238E27FC236}">
                      <a16:creationId xmlns:a16="http://schemas.microsoft.com/office/drawing/2014/main" id="{F86D786D-F870-5B4B-B74B-FDD2EA7509E0}"/>
                    </a:ext>
                  </a:extLst>
                </p:cNvPr>
                <p:cNvSpPr txBox="1">
                  <a:spLocks noRot="1" noChangeAspect="1" noMove="1" noResize="1" noEditPoints="1" noAdjustHandles="1" noChangeArrowheads="1" noChangeShapeType="1" noTextEdit="1"/>
                </p:cNvSpPr>
                <p:nvPr/>
              </p:nvSpPr>
              <p:spPr>
                <a:xfrm rot="5400000">
                  <a:off x="2883301" y="4391095"/>
                  <a:ext cx="270879" cy="387207"/>
                </a:xfrm>
                <a:prstGeom prst="round1Rect">
                  <a:avLst>
                    <a:gd name="adj" fmla="val 40865"/>
                  </a:avLst>
                </a:prstGeom>
                <a:blipFill>
                  <a:blip r:embed="rId19"/>
                  <a:stretch>
                    <a:fillRect l="-9375" b="-4545"/>
                  </a:stretch>
                </a:blipFill>
                <a:ln>
                  <a:no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E8C862D9-1DB0-8C4B-A619-F6E3CFE988DF}"/>
                  </a:ext>
                </a:extLst>
              </p:cNvPr>
              <p:cNvSpPr/>
              <p:nvPr/>
            </p:nvSpPr>
            <p:spPr>
              <a:xfrm>
                <a:off x="6833215" y="6011732"/>
                <a:ext cx="864724" cy="4053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𝑜𝑢𝑡</m:t>
                          </m:r>
                          <m:r>
                            <a:rPr lang="de-DE" b="0" i="1" smtClean="0">
                              <a:latin typeface="Cambria Math" panose="02040503050406030204" pitchFamily="18" charset="0"/>
                            </a:rPr>
                            <m:t>,1</m:t>
                          </m:r>
                        </m:sup>
                      </m:sSubSup>
                    </m:oMath>
                  </m:oMathPara>
                </a14:m>
                <a:endParaRPr lang="en-GB" dirty="0"/>
              </a:p>
            </p:txBody>
          </p:sp>
        </mc:Choice>
        <mc:Fallback xmlns="">
          <p:sp>
            <p:nvSpPr>
              <p:cNvPr id="39" name="Rectangle 38">
                <a:extLst>
                  <a:ext uri="{FF2B5EF4-FFF2-40B4-BE49-F238E27FC236}">
                    <a16:creationId xmlns:a16="http://schemas.microsoft.com/office/drawing/2014/main" id="{E8C862D9-1DB0-8C4B-A619-F6E3CFE988DF}"/>
                  </a:ext>
                </a:extLst>
              </p:cNvPr>
              <p:cNvSpPr>
                <a:spLocks noRot="1" noChangeAspect="1" noMove="1" noResize="1" noEditPoints="1" noAdjustHandles="1" noChangeArrowheads="1" noChangeShapeType="1" noTextEdit="1"/>
              </p:cNvSpPr>
              <p:nvPr/>
            </p:nvSpPr>
            <p:spPr>
              <a:xfrm>
                <a:off x="6833215" y="6011732"/>
                <a:ext cx="864724" cy="405304"/>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F0D52913-6CAF-5C4E-876C-CFA3B290D2ED}"/>
                  </a:ext>
                </a:extLst>
              </p:cNvPr>
              <p:cNvSpPr/>
              <p:nvPr/>
            </p:nvSpPr>
            <p:spPr>
              <a:xfrm>
                <a:off x="3487047" y="4726978"/>
                <a:ext cx="4696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C00000"/>
                              </a:solidFill>
                              <a:latin typeface="Cambria Math" panose="02040503050406030204" pitchFamily="18" charset="0"/>
                              <a:ea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𝛽</m:t>
                          </m:r>
                        </m:e>
                        <m:sub>
                          <m:r>
                            <a:rPr lang="de-DE" b="0" i="1" smtClean="0">
                              <a:solidFill>
                                <a:srgbClr val="C00000"/>
                              </a:solidFill>
                              <a:latin typeface="Cambria Math" panose="02040503050406030204" pitchFamily="18" charset="0"/>
                              <a:ea typeface="Cambria Math" panose="02040503050406030204" pitchFamily="18" charset="0"/>
                            </a:rPr>
                            <m:t>3</m:t>
                          </m:r>
                        </m:sub>
                      </m:sSub>
                    </m:oMath>
                  </m:oMathPara>
                </a14:m>
                <a:endParaRPr lang="en-GB" dirty="0"/>
              </a:p>
            </p:txBody>
          </p:sp>
        </mc:Choice>
        <mc:Fallback xmlns="">
          <p:sp>
            <p:nvSpPr>
              <p:cNvPr id="43" name="Rectangle 42">
                <a:extLst>
                  <a:ext uri="{FF2B5EF4-FFF2-40B4-BE49-F238E27FC236}">
                    <a16:creationId xmlns:a16="http://schemas.microsoft.com/office/drawing/2014/main" id="{F0D52913-6CAF-5C4E-876C-CFA3B290D2ED}"/>
                  </a:ext>
                </a:extLst>
              </p:cNvPr>
              <p:cNvSpPr>
                <a:spLocks noRot="1" noChangeAspect="1" noMove="1" noResize="1" noEditPoints="1" noAdjustHandles="1" noChangeArrowheads="1" noChangeShapeType="1" noTextEdit="1"/>
              </p:cNvSpPr>
              <p:nvPr/>
            </p:nvSpPr>
            <p:spPr>
              <a:xfrm>
                <a:off x="3487047" y="4726978"/>
                <a:ext cx="469679" cy="369332"/>
              </a:xfrm>
              <a:prstGeom prst="rect">
                <a:avLst/>
              </a:prstGeom>
              <a:blipFill>
                <a:blip r:embed="rId21"/>
                <a:stretch>
                  <a:fillRect b="-13793"/>
                </a:stretch>
              </a:blipFill>
            </p:spPr>
            <p:txBody>
              <a:bodyPr/>
              <a:lstStyle/>
              <a:p>
                <a:r>
                  <a:rPr lang="en-GB">
                    <a:noFill/>
                  </a:rPr>
                  <a:t> </a:t>
                </a:r>
              </a:p>
            </p:txBody>
          </p:sp>
        </mc:Fallback>
      </mc:AlternateContent>
      <p:cxnSp>
        <p:nvCxnSpPr>
          <p:cNvPr id="45" name="Straight Arrow Connector 44">
            <a:extLst>
              <a:ext uri="{FF2B5EF4-FFF2-40B4-BE49-F238E27FC236}">
                <a16:creationId xmlns:a16="http://schemas.microsoft.com/office/drawing/2014/main" id="{FB715FD9-AA94-434A-91D4-2819D94DC265}"/>
              </a:ext>
            </a:extLst>
          </p:cNvPr>
          <p:cNvCxnSpPr>
            <a:stCxn id="43" idx="1"/>
            <a:endCxn id="36" idx="3"/>
          </p:cNvCxnSpPr>
          <p:nvPr/>
        </p:nvCxnSpPr>
        <p:spPr>
          <a:xfrm flipH="1">
            <a:off x="1580765" y="4911644"/>
            <a:ext cx="1906282" cy="481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460D81C-6BE1-5F4D-8A55-25A731D92908}"/>
              </a:ext>
            </a:extLst>
          </p:cNvPr>
          <p:cNvSpPr txBox="1"/>
          <p:nvPr/>
        </p:nvSpPr>
        <p:spPr>
          <a:xfrm>
            <a:off x="1933303" y="6321366"/>
            <a:ext cx="6487468" cy="400110"/>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Relational Forward Backward Algorithm for Multiple Queries. In </a:t>
            </a:r>
            <a:r>
              <a:rPr lang="en-GB" sz="1000" i="1" dirty="0">
                <a:solidFill>
                  <a:schemeClr val="accent3"/>
                </a:solidFill>
              </a:rPr>
              <a:t>FLAIRS-32 Proceedings of the 32</a:t>
            </a:r>
            <a:r>
              <a:rPr lang="en-GB" sz="1000" i="1" baseline="30000" dirty="0">
                <a:solidFill>
                  <a:schemeClr val="accent3"/>
                </a:solidFill>
              </a:rPr>
              <a:t>nd</a:t>
            </a:r>
            <a:r>
              <a:rPr lang="en-GB" sz="1000" i="1" dirty="0">
                <a:solidFill>
                  <a:schemeClr val="accent3"/>
                </a:solidFill>
              </a:rPr>
              <a:t> International Florida Artificial Intelligence Research Society Conference</a:t>
            </a:r>
            <a:r>
              <a:rPr lang="en-GB" sz="1000" dirty="0">
                <a:solidFill>
                  <a:schemeClr val="accent3"/>
                </a:solidFill>
              </a:rPr>
              <a:t>, 2019.</a:t>
            </a:r>
          </a:p>
        </p:txBody>
      </p:sp>
    </p:spTree>
    <p:extLst>
      <p:ext uri="{BB962C8B-B14F-4D97-AF65-F5344CB8AC3E}">
        <p14:creationId xmlns:p14="http://schemas.microsoft.com/office/powerpoint/2010/main" val="165237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512FC-E947-9442-92A0-A88915B6ECB7}"/>
              </a:ext>
            </a:extLst>
          </p:cNvPr>
          <p:cNvSpPr>
            <a:spLocks noGrp="1"/>
          </p:cNvSpPr>
          <p:nvPr>
            <p:ph type="title"/>
          </p:nvPr>
        </p:nvSpPr>
        <p:spPr/>
        <p:txBody>
          <a:bodyPr/>
          <a:lstStyle/>
          <a:p>
            <a:r>
              <a:rPr lang="en-GB" dirty="0"/>
              <a:t>Hindsight: Independences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D2F8AAA-EB22-0540-A7CA-F4560CC45822}"/>
                  </a:ext>
                </a:extLst>
              </p:cNvPr>
              <p:cNvSpPr>
                <a:spLocks noGrp="1"/>
              </p:cNvSpPr>
              <p:nvPr>
                <p:ph idx="1"/>
              </p:nvPr>
            </p:nvSpPr>
            <p:spPr>
              <a:xfrm>
                <a:off x="628650" y="1158241"/>
                <a:ext cx="7886700" cy="2839843"/>
              </a:xfrm>
            </p:spPr>
            <p:txBody>
              <a:bodyPr>
                <a:normAutofit/>
              </a:bodyPr>
              <a:lstStyle/>
              <a:p>
                <a:r>
                  <a:rPr lang="en-GB" dirty="0"/>
                  <a:t>Given </a:t>
                </a:r>
                <a14:m>
                  <m:oMath xmlns:m="http://schemas.openxmlformats.org/officeDocument/2006/math">
                    <m:r>
                      <a:rPr lang="en-GB" i="1" dirty="0">
                        <a:solidFill>
                          <a:schemeClr val="tx1"/>
                        </a:solidFill>
                        <a:latin typeface="Cambria Math" panose="02040503050406030204" pitchFamily="18" charset="0"/>
                      </a:rPr>
                      <m:t>𝑃</m:t>
                    </m:r>
                    <m:d>
                      <m:dPr>
                        <m:ctrlPr>
                          <a:rPr lang="de-DE" i="1" dirty="0">
                            <a:solidFill>
                              <a:schemeClr val="tx1"/>
                            </a:solidFill>
                            <a:latin typeface="Cambria Math" panose="02040503050406030204" pitchFamily="18" charset="0"/>
                          </a:rPr>
                        </m:ctrlPr>
                      </m:dPr>
                      <m:e>
                        <m:sSub>
                          <m:sSubPr>
                            <m:ctrlPr>
                              <a:rPr lang="de-DE" i="1" dirty="0">
                                <a:solidFill>
                                  <a:schemeClr val="tx1"/>
                                </a:solidFill>
                                <a:latin typeface="Cambria Math" panose="02040503050406030204" pitchFamily="18" charset="0"/>
                              </a:rPr>
                            </m:ctrlPr>
                          </m:sSubPr>
                          <m:e>
                            <m:r>
                              <a:rPr lang="de-DE" i="1" dirty="0">
                                <a:solidFill>
                                  <a:schemeClr val="tx1"/>
                                </a:solidFill>
                                <a:latin typeface="Cambria Math" panose="02040503050406030204" pitchFamily="18" charset="0"/>
                              </a:rPr>
                              <m:t>𝑅</m:t>
                            </m:r>
                          </m:e>
                          <m:sub>
                            <m:r>
                              <a:rPr lang="de-DE" i="1" dirty="0">
                                <a:solidFill>
                                  <a:schemeClr val="tx1"/>
                                </a:solidFill>
                                <a:latin typeface="Cambria Math" panose="02040503050406030204" pitchFamily="18" charset="0"/>
                                <a:ea typeface="Cambria Math" panose="02040503050406030204" pitchFamily="18" charset="0"/>
                              </a:rPr>
                              <m:t>𝜋</m:t>
                            </m:r>
                          </m:sub>
                        </m:sSub>
                        <m:r>
                          <a:rPr lang="de-DE" i="1" dirty="0">
                            <a:solidFill>
                              <a:schemeClr val="tx1"/>
                            </a:solidFill>
                            <a:latin typeface="Cambria Math" panose="02040503050406030204" pitchFamily="18" charset="0"/>
                          </a:rPr>
                          <m:t>|</m:t>
                        </m:r>
                        <m:sSub>
                          <m:sSubPr>
                            <m:ctrlPr>
                              <a:rPr lang="de-DE" i="1" dirty="0">
                                <a:solidFill>
                                  <a:schemeClr val="tx1"/>
                                </a:solidFill>
                                <a:latin typeface="Cambria Math" panose="02040503050406030204" pitchFamily="18" charset="0"/>
                              </a:rPr>
                            </m:ctrlPr>
                          </m:sSubPr>
                          <m:e>
                            <m:r>
                              <a:rPr lang="de-DE" b="1" i="1" dirty="0">
                                <a:solidFill>
                                  <a:schemeClr val="tx1"/>
                                </a:solidFill>
                                <a:latin typeface="Cambria Math" panose="02040503050406030204" pitchFamily="18" charset="0"/>
                              </a:rPr>
                              <m:t>𝑬</m:t>
                            </m:r>
                          </m:e>
                          <m:sub>
                            <m:r>
                              <a:rPr lang="de-DE" i="1" dirty="0">
                                <a:solidFill>
                                  <a:schemeClr val="tx1"/>
                                </a:solidFill>
                                <a:latin typeface="Cambria Math" panose="02040503050406030204" pitchFamily="18" charset="0"/>
                              </a:rPr>
                              <m:t>0:</m:t>
                            </m:r>
                            <m:r>
                              <a:rPr lang="de-DE" i="1" dirty="0">
                                <a:solidFill>
                                  <a:schemeClr val="tx1"/>
                                </a:solidFill>
                                <a:latin typeface="Cambria Math" panose="02040503050406030204" pitchFamily="18" charset="0"/>
                                <a:ea typeface="Cambria Math" panose="02040503050406030204" pitchFamily="18" charset="0"/>
                              </a:rPr>
                              <m:t>𝜏</m:t>
                            </m:r>
                          </m:sub>
                        </m:sSub>
                      </m:e>
                    </m:d>
                  </m:oMath>
                </a14:m>
                <a:r>
                  <a:rPr lang="en-GB" dirty="0">
                    <a:solidFill>
                      <a:schemeClr val="tx1"/>
                    </a:solidFill>
                  </a:rPr>
                  <a:t>, </a:t>
                </a:r>
                <a14:m>
                  <m:oMath xmlns:m="http://schemas.openxmlformats.org/officeDocument/2006/math">
                    <m:r>
                      <a:rPr lang="de-DE" i="1" dirty="0">
                        <a:solidFill>
                          <a:schemeClr val="tx1"/>
                        </a:solidFill>
                        <a:latin typeface="Cambria Math" panose="02040503050406030204" pitchFamily="18" charset="0"/>
                        <a:ea typeface="Cambria Math" panose="02040503050406030204" pitchFamily="18" charset="0"/>
                      </a:rPr>
                      <m:t>𝜋</m:t>
                    </m:r>
                    <m:r>
                      <a:rPr lang="de-DE" i="1" dirty="0">
                        <a:solidFill>
                          <a:schemeClr val="tx1"/>
                        </a:solidFill>
                        <a:latin typeface="Cambria Math" panose="02040503050406030204" pitchFamily="18" charset="0"/>
                        <a:ea typeface="Cambria Math" panose="02040503050406030204" pitchFamily="18" charset="0"/>
                      </a:rPr>
                      <m:t>&lt;</m:t>
                    </m:r>
                    <m:r>
                      <a:rPr lang="de-DE" i="1" dirty="0">
                        <a:solidFill>
                          <a:schemeClr val="tx1"/>
                        </a:solidFill>
                        <a:latin typeface="Cambria Math" panose="02040503050406030204" pitchFamily="18" charset="0"/>
                        <a:ea typeface="Cambria Math" panose="02040503050406030204" pitchFamily="18" charset="0"/>
                      </a:rPr>
                      <m:t>𝜏</m:t>
                    </m:r>
                  </m:oMath>
                </a14:m>
                <a:r>
                  <a:rPr lang="en-GB" dirty="0">
                    <a:solidFill>
                      <a:schemeClr val="tx1"/>
                    </a:solidFill>
                  </a:rPr>
                  <a:t>, </a:t>
                </a:r>
                <a:r>
                  <a:rPr lang="en-GB" dirty="0"/>
                  <a:t>at goal slice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 </a:t>
                </a:r>
              </a:p>
              <a:p>
                <a:pPr lvl="1"/>
                <a:r>
                  <a:rPr lang="en-GB" dirty="0"/>
                  <a:t>Forward message </a:t>
                </a:r>
                <a14:m>
                  <m:oMath xmlns:m="http://schemas.openxmlformats.org/officeDocument/2006/math">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en-GB" i="1" smtClean="0">
                            <a:solidFill>
                              <a:schemeClr val="accent1"/>
                            </a:solidFill>
                            <a:latin typeface="Cambria Math" panose="02040503050406030204" pitchFamily="18" charset="0"/>
                            <a:ea typeface="Cambria Math" panose="02040503050406030204" pitchFamily="18" charset="0"/>
                          </a:rPr>
                          <m:t>𝛼</m:t>
                        </m:r>
                      </m:e>
                      <m:sub>
                        <m:r>
                          <a:rPr lang="en-GB" i="1">
                            <a:solidFill>
                              <a:schemeClr val="accent1"/>
                            </a:solidFill>
                            <a:latin typeface="Cambria Math" panose="02040503050406030204" pitchFamily="18" charset="0"/>
                            <a:ea typeface="Cambria Math" panose="02040503050406030204" pitchFamily="18" charset="0"/>
                          </a:rPr>
                          <m:t>𝜋</m:t>
                        </m:r>
                        <m:r>
                          <a:rPr lang="de-DE" b="0" i="1" smtClean="0">
                            <a:solidFill>
                              <a:schemeClr val="accent1"/>
                            </a:solidFill>
                            <a:latin typeface="Cambria Math" panose="02040503050406030204" pitchFamily="18" charset="0"/>
                            <a:ea typeface="Cambria Math" panose="02040503050406030204" pitchFamily="18" charset="0"/>
                          </a:rPr>
                          <m:t>−1</m:t>
                        </m:r>
                      </m:sub>
                    </m:sSub>
                  </m:oMath>
                </a14:m>
                <a:r>
                  <a:rPr lang="en-GB" dirty="0"/>
                  <a:t> contains all information on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𝐺</m:t>
                        </m:r>
                      </m:e>
                      <m:sub>
                        <m:r>
                          <a:rPr lang="de-DE" i="1" dirty="0">
                            <a:latin typeface="Cambria Math" panose="02040503050406030204" pitchFamily="18" charset="0"/>
                          </a:rPr>
                          <m:t>0:</m:t>
                        </m:r>
                        <m:r>
                          <a:rPr lang="en-GB" i="1">
                            <a:latin typeface="Cambria Math" panose="02040503050406030204" pitchFamily="18" charset="0"/>
                            <a:ea typeface="Cambria Math" panose="02040503050406030204" pitchFamily="18" charset="0"/>
                          </a:rPr>
                          <m:t>𝜋</m:t>
                        </m:r>
                        <m:r>
                          <a:rPr lang="de-DE" b="0" i="1" smtClean="0">
                            <a:latin typeface="Cambria Math" panose="02040503050406030204" pitchFamily="18" charset="0"/>
                            <a:ea typeface="Cambria Math" panose="02040503050406030204" pitchFamily="18" charset="0"/>
                          </a:rPr>
                          <m:t>−1</m:t>
                        </m:r>
                      </m:sub>
                    </m:sSub>
                  </m:oMath>
                </a14:m>
                <a:r>
                  <a:rPr lang="en-GB" dirty="0"/>
                  <a:t> including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𝑬</m:t>
                        </m:r>
                      </m:e>
                      <m:sub>
                        <m:r>
                          <a:rPr lang="de-DE" i="1" dirty="0">
                            <a:latin typeface="Cambria Math" panose="02040503050406030204" pitchFamily="18" charset="0"/>
                          </a:rPr>
                          <m:t>0:</m:t>
                        </m:r>
                        <m:r>
                          <a:rPr lang="en-GB" i="1">
                            <a:latin typeface="Cambria Math" panose="02040503050406030204" pitchFamily="18" charset="0"/>
                            <a:ea typeface="Cambria Math" panose="02040503050406030204" pitchFamily="18" charset="0"/>
                          </a:rPr>
                          <m:t>𝜋</m:t>
                        </m:r>
                        <m:r>
                          <a:rPr lang="de-DE" b="0" i="1" smtClean="0">
                            <a:latin typeface="Cambria Math" panose="02040503050406030204" pitchFamily="18" charset="0"/>
                            <a:ea typeface="Cambria Math" panose="02040503050406030204" pitchFamily="18" charset="0"/>
                          </a:rPr>
                          <m:t>−1</m:t>
                        </m:r>
                      </m:sub>
                    </m:sSub>
                  </m:oMath>
                </a14:m>
                <a:r>
                  <a:rPr lang="en-GB" dirty="0"/>
                  <a:t>, making </a:t>
                </a:r>
                <a14:m>
                  <m:oMath xmlns:m="http://schemas.openxmlformats.org/officeDocument/2006/math">
                    <m:r>
                      <a:rPr lang="en-GB" i="1">
                        <a:latin typeface="Cambria Math" panose="02040503050406030204" pitchFamily="18" charset="0"/>
                        <a:ea typeface="Cambria Math" panose="02040503050406030204" pitchFamily="18" charset="0"/>
                      </a:rPr>
                      <m:t>𝜋</m:t>
                    </m:r>
                  </m:oMath>
                </a14:m>
                <a:r>
                  <a:rPr lang="en-GB" dirty="0"/>
                  <a:t> independent of </a:t>
                </a:r>
                <a14:m>
                  <m:oMath xmlns:m="http://schemas.openxmlformats.org/officeDocument/2006/math">
                    <m:r>
                      <a:rPr lang="en-GB" i="1">
                        <a:latin typeface="Cambria Math" panose="02040503050406030204" pitchFamily="18" charset="0"/>
                        <a:ea typeface="Cambria Math" panose="02040503050406030204" pitchFamily="18" charset="0"/>
                      </a:rPr>
                      <m:t>𝜋</m:t>
                    </m:r>
                    <m:r>
                      <a:rPr lang="de-DE" b="0" i="1" smtClean="0">
                        <a:latin typeface="Cambria Math" panose="02040503050406030204" pitchFamily="18" charset="0"/>
                        <a:ea typeface="Cambria Math" panose="02040503050406030204" pitchFamily="18" charset="0"/>
                      </a:rPr>
                      <m:t>−1</m:t>
                    </m:r>
                  </m:oMath>
                </a14:m>
                <a:endParaRPr lang="en-GB" dirty="0"/>
              </a:p>
              <a:p>
                <a:pPr lvl="2"/>
                <a:r>
                  <a:rPr lang="en-GB" dirty="0"/>
                  <a:t>Requires storing forward messages </a:t>
                </a:r>
                <a14:m>
                  <m:oMath xmlns:m="http://schemas.openxmlformats.org/officeDocument/2006/math">
                    <m:sSub>
                      <m:sSubPr>
                        <m:ctrlPr>
                          <a:rPr lang="de-DE"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𝛼</m:t>
                        </m:r>
                      </m:e>
                      <m:sub>
                        <m:r>
                          <a:rPr lang="en-GB" i="1" smtClean="0">
                            <a:solidFill>
                              <a:schemeClr val="accent1"/>
                            </a:solidFill>
                            <a:latin typeface="Cambria Math" panose="02040503050406030204" pitchFamily="18" charset="0"/>
                            <a:ea typeface="Cambria Math" panose="02040503050406030204" pitchFamily="18" charset="0"/>
                          </a:rPr>
                          <m:t>𝜏</m:t>
                        </m:r>
                      </m:sub>
                    </m:sSub>
                  </m:oMath>
                </a14:m>
                <a:r>
                  <a:rPr lang="en-GB" dirty="0"/>
                  <a:t>; otherwise, one would have to re-do moving forward from </a:t>
                </a:r>
                <a14:m>
                  <m:oMath xmlns:m="http://schemas.openxmlformats.org/officeDocument/2006/math">
                    <m:r>
                      <a:rPr lang="en-GB" i="1" dirty="0" smtClean="0">
                        <a:latin typeface="Cambria Math" panose="02040503050406030204" pitchFamily="18" charset="0"/>
                      </a:rPr>
                      <m:t>0</m:t>
                    </m:r>
                  </m:oMath>
                </a14:m>
                <a:r>
                  <a:rPr lang="en-GB" dirty="0"/>
                  <a:t> to </a:t>
                </a:r>
                <a14:m>
                  <m:oMath xmlns:m="http://schemas.openxmlformats.org/officeDocument/2006/math">
                    <m:r>
                      <a:rPr lang="en-GB" i="1">
                        <a:solidFill>
                          <a:schemeClr val="accent1"/>
                        </a:solidFill>
                        <a:latin typeface="Cambria Math" panose="02040503050406030204" pitchFamily="18" charset="0"/>
                        <a:ea typeface="Cambria Math" panose="02040503050406030204" pitchFamily="18" charset="0"/>
                      </a:rPr>
                      <m:t>𝜋</m:t>
                    </m:r>
                  </m:oMath>
                </a14:m>
                <a:endParaRPr lang="en-GB" dirty="0"/>
              </a:p>
              <a:p>
                <a:pPr lvl="1"/>
                <a:r>
                  <a:rPr lang="en-GB" dirty="0"/>
                  <a:t>Backward message </a:t>
                </a:r>
                <a14:m>
                  <m:oMath xmlns:m="http://schemas.openxmlformats.org/officeDocument/2006/math">
                    <m:sSub>
                      <m:sSubPr>
                        <m:ctrlPr>
                          <a:rPr lang="de-DE" i="1">
                            <a:solidFill>
                              <a:srgbClr val="C00000"/>
                            </a:solidFill>
                            <a:latin typeface="Cambria Math" panose="02040503050406030204" pitchFamily="18" charset="0"/>
                            <a:ea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𝛽</m:t>
                        </m:r>
                      </m:e>
                      <m:sub>
                        <m:r>
                          <a:rPr lang="en-GB" i="1" smtClean="0">
                            <a:solidFill>
                              <a:srgbClr val="C00000"/>
                            </a:solidFill>
                            <a:latin typeface="Cambria Math" panose="02040503050406030204" pitchFamily="18" charset="0"/>
                            <a:ea typeface="Cambria Math" panose="02040503050406030204" pitchFamily="18" charset="0"/>
                          </a:rPr>
                          <m:t>𝜋</m:t>
                        </m:r>
                        <m:r>
                          <a:rPr lang="de-DE" b="0" i="1" smtClean="0">
                            <a:solidFill>
                              <a:srgbClr val="C00000"/>
                            </a:solidFill>
                            <a:latin typeface="Cambria Math" panose="02040503050406030204" pitchFamily="18" charset="0"/>
                            <a:ea typeface="Cambria Math" panose="02040503050406030204" pitchFamily="18" charset="0"/>
                          </a:rPr>
                          <m:t>+1</m:t>
                        </m:r>
                      </m:sub>
                    </m:sSub>
                  </m:oMath>
                </a14:m>
                <a:r>
                  <a:rPr lang="en-GB" dirty="0"/>
                  <a:t> contains all information on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𝐺</m:t>
                        </m:r>
                      </m:e>
                      <m:sub>
                        <m:r>
                          <a:rPr lang="en-GB" i="1" dirty="0" smtClean="0">
                            <a:latin typeface="Cambria Math" panose="02040503050406030204" pitchFamily="18" charset="0"/>
                            <a:ea typeface="Cambria Math" panose="02040503050406030204" pitchFamily="18" charset="0"/>
                          </a:rPr>
                          <m:t>𝜋</m:t>
                        </m:r>
                        <m:r>
                          <a:rPr lang="de-DE" b="0" i="1" dirty="0" smtClean="0">
                            <a:latin typeface="Cambria Math" panose="02040503050406030204" pitchFamily="18" charset="0"/>
                            <a:ea typeface="Cambria Math" panose="02040503050406030204" pitchFamily="18" charset="0"/>
                          </a:rPr>
                          <m:t>+1:</m:t>
                        </m:r>
                        <m:r>
                          <a:rPr lang="de-DE" i="1" dirty="0">
                            <a:latin typeface="Cambria Math" panose="02040503050406030204" pitchFamily="18" charset="0"/>
                            <a:ea typeface="Cambria Math" panose="02040503050406030204" pitchFamily="18" charset="0"/>
                          </a:rPr>
                          <m:t>𝜏</m:t>
                        </m:r>
                      </m:sub>
                    </m:sSub>
                  </m:oMath>
                </a14:m>
                <a:r>
                  <a:rPr lang="en-GB" dirty="0"/>
                  <a:t> including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𝑬</m:t>
                        </m:r>
                      </m:e>
                      <m:sub>
                        <m:r>
                          <a:rPr lang="en-GB" i="1" dirty="0">
                            <a:latin typeface="Cambria Math" panose="02040503050406030204" pitchFamily="18" charset="0"/>
                            <a:ea typeface="Cambria Math" panose="02040503050406030204" pitchFamily="18" charset="0"/>
                          </a:rPr>
                          <m:t>𝜋</m:t>
                        </m:r>
                        <m:r>
                          <a:rPr lang="de-DE" i="1" dirty="0">
                            <a:latin typeface="Cambria Math" panose="02040503050406030204" pitchFamily="18" charset="0"/>
                            <a:ea typeface="Cambria Math" panose="02040503050406030204" pitchFamily="18" charset="0"/>
                          </a:rPr>
                          <m:t>+1:</m:t>
                        </m:r>
                        <m:r>
                          <a:rPr lang="de-DE" i="1" dirty="0">
                            <a:latin typeface="Cambria Math" panose="02040503050406030204" pitchFamily="18" charset="0"/>
                            <a:ea typeface="Cambria Math" panose="02040503050406030204" pitchFamily="18" charset="0"/>
                          </a:rPr>
                          <m:t>𝜏</m:t>
                        </m:r>
                      </m:sub>
                    </m:sSub>
                  </m:oMath>
                </a14:m>
                <a:r>
                  <a:rPr lang="en-GB" dirty="0"/>
                  <a:t>, making </a:t>
                </a:r>
                <a14:m>
                  <m:oMath xmlns:m="http://schemas.openxmlformats.org/officeDocument/2006/math">
                    <m:r>
                      <a:rPr lang="en-GB" i="1">
                        <a:latin typeface="Cambria Math" panose="02040503050406030204" pitchFamily="18" charset="0"/>
                        <a:ea typeface="Cambria Math" panose="02040503050406030204" pitchFamily="18" charset="0"/>
                      </a:rPr>
                      <m:t>𝜋</m:t>
                    </m:r>
                  </m:oMath>
                </a14:m>
                <a:r>
                  <a:rPr lang="en-GB" dirty="0"/>
                  <a:t> independent of </a:t>
                </a:r>
                <a14:m>
                  <m:oMath xmlns:m="http://schemas.openxmlformats.org/officeDocument/2006/math">
                    <m:r>
                      <a:rPr lang="en-GB" i="1">
                        <a:latin typeface="Cambria Math" panose="02040503050406030204" pitchFamily="18" charset="0"/>
                        <a:ea typeface="Cambria Math" panose="02040503050406030204" pitchFamily="18" charset="0"/>
                      </a:rPr>
                      <m:t>𝜋</m:t>
                    </m:r>
                    <m:r>
                      <a:rPr lang="de-DE" b="0" i="1" smtClean="0">
                        <a:latin typeface="Cambria Math" panose="02040503050406030204" pitchFamily="18" charset="0"/>
                        <a:ea typeface="Cambria Math" panose="02040503050406030204" pitchFamily="18" charset="0"/>
                      </a:rPr>
                      <m:t>+1</m:t>
                    </m:r>
                  </m:oMath>
                </a14:m>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4D2F8AAA-EB22-0540-A7CA-F4560CC45822}"/>
                  </a:ext>
                </a:extLst>
              </p:cNvPr>
              <p:cNvSpPr>
                <a:spLocks noGrp="1" noRot="1" noChangeAspect="1" noMove="1" noResize="1" noEditPoints="1" noAdjustHandles="1" noChangeArrowheads="1" noChangeShapeType="1" noTextEdit="1"/>
              </p:cNvSpPr>
              <p:nvPr>
                <p:ph idx="1"/>
              </p:nvPr>
            </p:nvSpPr>
            <p:spPr>
              <a:xfrm>
                <a:off x="628650" y="1158241"/>
                <a:ext cx="7886700" cy="2839843"/>
              </a:xfrm>
              <a:blipFill>
                <a:blip r:embed="rId2"/>
                <a:stretch>
                  <a:fillRect l="-1447" t="-311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21C6B42-679D-8947-8C39-AF12392C0133}"/>
              </a:ext>
            </a:extLst>
          </p:cNvPr>
          <p:cNvSpPr>
            <a:spLocks noGrp="1"/>
          </p:cNvSpPr>
          <p:nvPr>
            <p:ph type="sldNum" sz="quarter" idx="12"/>
          </p:nvPr>
        </p:nvSpPr>
        <p:spPr/>
        <p:txBody>
          <a:bodyPr/>
          <a:lstStyle/>
          <a:p>
            <a:fld id="{67C9959E-8E6B-B04C-9955-EA096F41CA7A}" type="slidenum">
              <a:rPr lang="en-GB" smtClean="0"/>
              <a:t>51</a:t>
            </a:fld>
            <a:endParaRPr lang="en-GB"/>
          </a:p>
        </p:txBody>
      </p:sp>
      <p:grpSp>
        <p:nvGrpSpPr>
          <p:cNvPr id="5" name="Group 4">
            <a:extLst>
              <a:ext uri="{FF2B5EF4-FFF2-40B4-BE49-F238E27FC236}">
                <a16:creationId xmlns:a16="http://schemas.microsoft.com/office/drawing/2014/main" id="{811F41EE-DC28-C04C-A4FE-A25B9FEA8102}"/>
              </a:ext>
            </a:extLst>
          </p:cNvPr>
          <p:cNvGrpSpPr/>
          <p:nvPr/>
        </p:nvGrpSpPr>
        <p:grpSpPr>
          <a:xfrm>
            <a:off x="2228954" y="4080724"/>
            <a:ext cx="4017398" cy="2318846"/>
            <a:chOff x="4139248" y="4009782"/>
            <a:chExt cx="4017398" cy="2318846"/>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604031C-9D2E-354E-B313-487A2FAA27D4}"/>
                    </a:ext>
                  </a:extLst>
                </p:cNvPr>
                <p:cNvSpPr txBox="1"/>
                <p:nvPr/>
              </p:nvSpPr>
              <p:spPr>
                <a:xfrm>
                  <a:off x="6765474" y="4764977"/>
                  <a:ext cx="305276"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1</m:t>
                            </m:r>
                          </m:sub>
                          <m:sup>
                            <m:r>
                              <a:rPr lang="de-DE" b="0" i="1" smtClean="0">
                                <a:latin typeface="Cambria Math" panose="02040503050406030204" pitchFamily="18" charset="0"/>
                              </a:rPr>
                              <m:t>2</m:t>
                            </m:r>
                          </m:sup>
                        </m:sSubSup>
                      </m:oMath>
                    </m:oMathPara>
                  </a14:m>
                  <a:endParaRPr lang="en-GB" dirty="0"/>
                </a:p>
              </p:txBody>
            </p:sp>
          </mc:Choice>
          <mc:Fallback xmlns="">
            <p:sp>
              <p:nvSpPr>
                <p:cNvPr id="6" name="TextBox 5">
                  <a:extLst>
                    <a:ext uri="{FF2B5EF4-FFF2-40B4-BE49-F238E27FC236}">
                      <a16:creationId xmlns:a16="http://schemas.microsoft.com/office/drawing/2014/main" id="{4604031C-9D2E-354E-B313-487A2FAA27D4}"/>
                    </a:ext>
                  </a:extLst>
                </p:cNvPr>
                <p:cNvSpPr txBox="1">
                  <a:spLocks noRot="1" noChangeAspect="1" noMove="1" noResize="1" noEditPoints="1" noAdjustHandles="1" noChangeArrowheads="1" noChangeShapeType="1" noTextEdit="1"/>
                </p:cNvSpPr>
                <p:nvPr/>
              </p:nvSpPr>
              <p:spPr>
                <a:xfrm>
                  <a:off x="6765474" y="4764977"/>
                  <a:ext cx="305276" cy="282450"/>
                </a:xfrm>
                <a:prstGeom prst="rect">
                  <a:avLst/>
                </a:prstGeom>
                <a:blipFill>
                  <a:blip r:embed="rId3"/>
                  <a:stretch>
                    <a:fillRect l="-16000" r="-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0974FAA-E116-0B44-BBCE-4AFA0B409C63}"/>
                    </a:ext>
                  </a:extLst>
                </p:cNvPr>
                <p:cNvSpPr txBox="1"/>
                <p:nvPr/>
              </p:nvSpPr>
              <p:spPr>
                <a:xfrm>
                  <a:off x="6766937" y="6044768"/>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1</m:t>
                            </m:r>
                          </m:sub>
                          <m:sup>
                            <m:r>
                              <a:rPr lang="de-DE" b="0" i="1" smtClean="0">
                                <a:latin typeface="Cambria Math" panose="02040503050406030204" pitchFamily="18" charset="0"/>
                              </a:rPr>
                              <m:t>3</m:t>
                            </m:r>
                          </m:sup>
                        </m:sSubSup>
                      </m:oMath>
                    </m:oMathPara>
                  </a14:m>
                  <a:endParaRPr lang="en-GB" dirty="0"/>
                </a:p>
              </p:txBody>
            </p:sp>
          </mc:Choice>
          <mc:Fallback xmlns="">
            <p:sp>
              <p:nvSpPr>
                <p:cNvPr id="7" name="TextBox 6">
                  <a:extLst>
                    <a:ext uri="{FF2B5EF4-FFF2-40B4-BE49-F238E27FC236}">
                      <a16:creationId xmlns:a16="http://schemas.microsoft.com/office/drawing/2014/main" id="{A0974FAA-E116-0B44-BBCE-4AFA0B409C63}"/>
                    </a:ext>
                  </a:extLst>
                </p:cNvPr>
                <p:cNvSpPr txBox="1">
                  <a:spLocks noRot="1" noChangeAspect="1" noMove="1" noResize="1" noEditPoints="1" noAdjustHandles="1" noChangeArrowheads="1" noChangeShapeType="1" noTextEdit="1"/>
                </p:cNvSpPr>
                <p:nvPr/>
              </p:nvSpPr>
              <p:spPr>
                <a:xfrm>
                  <a:off x="6766937" y="6044768"/>
                  <a:ext cx="305276" cy="283860"/>
                </a:xfrm>
                <a:prstGeom prst="rect">
                  <a:avLst/>
                </a:prstGeom>
                <a:blipFill>
                  <a:blip r:embed="rId4"/>
                  <a:stretch>
                    <a:fillRect l="-16000" r="-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8E985FD-82C0-BE4C-9CB3-8E330A4D9268}"/>
                    </a:ext>
                  </a:extLst>
                </p:cNvPr>
                <p:cNvSpPr txBox="1"/>
                <p:nvPr/>
              </p:nvSpPr>
              <p:spPr>
                <a:xfrm>
                  <a:off x="6445678" y="4009782"/>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1</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1</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i="1" dirty="0" err="1">
                            <a:solidFill>
                              <a:schemeClr val="tx1"/>
                            </a:solidFill>
                            <a:latin typeface="Cambria Math" panose="02040503050406030204" pitchFamily="18" charset="0"/>
                          </a:rPr>
                          <m:t>𝑇𝑟𝑎𝑣𝑒𝑙</m:t>
                        </m:r>
                        <m:sSub>
                          <m:sSubPr>
                            <m:ctrlPr>
                              <a:rPr lang="de-DE" b="0" i="1" dirty="0" smtClean="0">
                                <a:solidFill>
                                  <a:schemeClr val="tx1"/>
                                </a:solidFill>
                                <a:latin typeface="Cambria Math" panose="02040503050406030204" pitchFamily="18" charset="0"/>
                              </a:rPr>
                            </m:ctrlPr>
                          </m:sSubPr>
                          <m:e>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1</m:t>
                            </m:r>
                          </m:sub>
                        </m:sSub>
                        <m:r>
                          <a:rPr lang="de-DE" b="0" i="1" dirty="0"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8" name="TextBox 7">
                  <a:extLst>
                    <a:ext uri="{FF2B5EF4-FFF2-40B4-BE49-F238E27FC236}">
                      <a16:creationId xmlns:a16="http://schemas.microsoft.com/office/drawing/2014/main" id="{68E985FD-82C0-BE4C-9CB3-8E330A4D9268}"/>
                    </a:ext>
                  </a:extLst>
                </p:cNvPr>
                <p:cNvSpPr txBox="1">
                  <a:spLocks noRot="1" noChangeAspect="1" noMove="1" noResize="1" noEditPoints="1" noAdjustHandles="1" noChangeArrowheads="1" noChangeShapeType="1" noTextEdit="1"/>
                </p:cNvSpPr>
                <p:nvPr/>
              </p:nvSpPr>
              <p:spPr>
                <a:xfrm>
                  <a:off x="6445678" y="4009782"/>
                  <a:ext cx="1705233" cy="715089"/>
                </a:xfrm>
                <a:prstGeom prst="round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4D925F0-BD5B-F044-93A0-676B2989C332}"/>
                    </a:ext>
                  </a:extLst>
                </p:cNvPr>
                <p:cNvSpPr txBox="1"/>
                <p:nvPr/>
              </p:nvSpPr>
              <p:spPr>
                <a:xfrm>
                  <a:off x="6445677" y="5311823"/>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𝐸𝑝𝑖</m:t>
                        </m:r>
                        <m:sSub>
                          <m:sSubPr>
                            <m:ctrlPr>
                              <a:rPr lang="de-DE" b="0" i="1" dirty="0" smtClean="0">
                                <a:latin typeface="Cambria Math" panose="02040503050406030204" pitchFamily="18" charset="0"/>
                              </a:rPr>
                            </m:ctrlPr>
                          </m:sSubPr>
                          <m:e>
                            <m:r>
                              <a:rPr lang="en-GB" dirty="0" smtClean="0">
                                <a:latin typeface="Cambria Math" panose="02040503050406030204" pitchFamily="18" charset="0"/>
                              </a:rPr>
                              <m:t>𝑑</m:t>
                            </m:r>
                          </m:e>
                          <m:sub>
                            <m:r>
                              <a:rPr lang="de-DE" b="0" i="1" dirty="0" smtClean="0">
                                <a:latin typeface="Cambria Math" panose="02040503050406030204" pitchFamily="18" charset="0"/>
                              </a:rPr>
                              <m:t>1</m:t>
                            </m:r>
                          </m:sub>
                        </m:sSub>
                        <m:r>
                          <a:rPr lang="en-GB" dirty="0">
                            <a:latin typeface="Cambria Math" panose="02040503050406030204" pitchFamily="18" charset="0"/>
                          </a:rPr>
                          <m:t> </m:t>
                        </m:r>
                        <m:r>
                          <a:rPr lang="en-GB" dirty="0" err="1">
                            <a:latin typeface="Cambria Math" panose="02040503050406030204" pitchFamily="18" charset="0"/>
                          </a:rPr>
                          <m:t>𝑆𝑖𝑐𝑘</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e>
                            </m:d>
                          </m:e>
                          <m:sub>
                            <m:r>
                              <a:rPr lang="de-DE" b="0" i="1" dirty="0" smtClean="0">
                                <a:latin typeface="Cambria Math" panose="02040503050406030204" pitchFamily="18" charset="0"/>
                              </a:rPr>
                              <m:t>1</m:t>
                            </m:r>
                          </m:sub>
                        </m:sSub>
                      </m:oMath>
                    </m:oMathPara>
                  </a14:m>
                  <a:endParaRPr lang="de-DE" dirty="0"/>
                </a:p>
                <a:p>
                  <a:pPr/>
                  <a14:m>
                    <m:oMathPara xmlns:m="http://schemas.openxmlformats.org/officeDocument/2006/math">
                      <m:oMathParaPr>
                        <m:jc m:val="centerGroup"/>
                      </m:oMathParaPr>
                      <m:oMath xmlns:m="http://schemas.openxmlformats.org/officeDocument/2006/math">
                        <m:r>
                          <a:rPr lang="en-GB" dirty="0">
                            <a:latin typeface="Cambria Math" panose="02040503050406030204" pitchFamily="18" charset="0"/>
                          </a:rPr>
                          <m:t>𝑇𝑟𝑒𝑎𝑡</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r>
                                  <a:rPr lang="de-DE" b="0" i="1" dirty="0" smtClean="0">
                                    <a:latin typeface="Cambria Math" panose="02040503050406030204" pitchFamily="18" charset="0"/>
                                  </a:rPr>
                                  <m:t>𝑀</m:t>
                                </m:r>
                              </m:e>
                            </m:d>
                          </m:e>
                          <m:sub>
                            <m:r>
                              <a:rPr lang="de-DE" b="0" i="1" dirty="0" smtClean="0">
                                <a:latin typeface="Cambria Math" panose="02040503050406030204" pitchFamily="18" charset="0"/>
                              </a:rPr>
                              <m:t>1</m:t>
                            </m:r>
                          </m:sub>
                        </m:sSub>
                        <m:r>
                          <a:rPr lang="de-DE" b="0" i="1" dirty="0" smtClean="0">
                            <a:latin typeface="Cambria Math" panose="02040503050406030204" pitchFamily="18" charset="0"/>
                          </a:rPr>
                          <m:t>    </m:t>
                        </m:r>
                      </m:oMath>
                    </m:oMathPara>
                  </a14:m>
                  <a:endParaRPr lang="en-GB" dirty="0"/>
                </a:p>
              </p:txBody>
            </p:sp>
          </mc:Choice>
          <mc:Fallback xmlns="">
            <p:sp>
              <p:nvSpPr>
                <p:cNvPr id="9" name="TextBox 8">
                  <a:extLst>
                    <a:ext uri="{FF2B5EF4-FFF2-40B4-BE49-F238E27FC236}">
                      <a16:creationId xmlns:a16="http://schemas.microsoft.com/office/drawing/2014/main" id="{E4D925F0-BD5B-F044-93A0-676B2989C332}"/>
                    </a:ext>
                  </a:extLst>
                </p:cNvPr>
                <p:cNvSpPr txBox="1">
                  <a:spLocks noRot="1" noChangeAspect="1" noMove="1" noResize="1" noEditPoints="1" noAdjustHandles="1" noChangeArrowheads="1" noChangeShapeType="1" noTextEdit="1"/>
                </p:cNvSpPr>
                <p:nvPr/>
              </p:nvSpPr>
              <p:spPr>
                <a:xfrm>
                  <a:off x="6445677" y="5311823"/>
                  <a:ext cx="1705233" cy="715089"/>
                </a:xfrm>
                <a:prstGeom prst="roundRect">
                  <a:avLst/>
                </a:prstGeom>
                <a:blipFill>
                  <a:blip r:embed="rId6"/>
                  <a:stretch>
                    <a:fillRect r="-735"/>
                  </a:stretch>
                </a:blipFill>
                <a:ln>
                  <a:solidFill>
                    <a:schemeClr val="tx1"/>
                  </a:solidFill>
                </a:ln>
              </p:spPr>
              <p:txBody>
                <a:bodyPr/>
                <a:lstStyle/>
                <a:p>
                  <a:r>
                    <a:rPr lang="en-GB">
                      <a:noFill/>
                    </a:rPr>
                    <a:t> </a:t>
                  </a:r>
                </a:p>
              </p:txBody>
            </p:sp>
          </mc:Fallback>
        </mc:AlternateContent>
        <p:cxnSp>
          <p:nvCxnSpPr>
            <p:cNvPr id="10" name="Straight Connector 9">
              <a:extLst>
                <a:ext uri="{FF2B5EF4-FFF2-40B4-BE49-F238E27FC236}">
                  <a16:creationId xmlns:a16="http://schemas.microsoft.com/office/drawing/2014/main" id="{808D0922-186C-F943-B873-C0AE7741DEF0}"/>
                </a:ext>
              </a:extLst>
            </p:cNvPr>
            <p:cNvCxnSpPr>
              <a:cxnSpLocks/>
              <a:stCxn id="9" idx="0"/>
              <a:endCxn id="8" idx="2"/>
            </p:cNvCxnSpPr>
            <p:nvPr/>
          </p:nvCxnSpPr>
          <p:spPr>
            <a:xfrm flipV="1">
              <a:off x="7298294" y="4724871"/>
              <a:ext cx="1" cy="586952"/>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E7409EE-2EA6-E645-9132-CCB9C93D4E2F}"/>
                    </a:ext>
                  </a:extLst>
                </p:cNvPr>
                <p:cNvSpPr txBox="1"/>
                <p:nvPr/>
              </p:nvSpPr>
              <p:spPr>
                <a:xfrm>
                  <a:off x="4139248" y="4009782"/>
                  <a:ext cx="1646644"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0</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0</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𝐸𝑝𝑖𝑑</m:t>
                            </m:r>
                          </m:e>
                          <m:sub>
                            <m:r>
                              <a:rPr lang="de-DE" b="0" i="1" dirty="0" smtClean="0">
                                <a:solidFill>
                                  <a:schemeClr val="tx1"/>
                                </a:solidFill>
                                <a:latin typeface="Cambria Math" panose="02040503050406030204" pitchFamily="18" charset="0"/>
                              </a:rPr>
                              <m:t>1</m:t>
                            </m:r>
                          </m:sub>
                        </m:sSub>
                      </m:oMath>
                    </m:oMathPara>
                  </a14:m>
                  <a:endParaRPr lang="en-GB" dirty="0">
                    <a:solidFill>
                      <a:schemeClr val="tx1"/>
                    </a:solidFill>
                  </a:endParaRPr>
                </a:p>
              </p:txBody>
            </p:sp>
          </mc:Choice>
          <mc:Fallback xmlns="">
            <p:sp>
              <p:nvSpPr>
                <p:cNvPr id="11" name="TextBox 10">
                  <a:extLst>
                    <a:ext uri="{FF2B5EF4-FFF2-40B4-BE49-F238E27FC236}">
                      <a16:creationId xmlns:a16="http://schemas.microsoft.com/office/drawing/2014/main" id="{0E7409EE-2EA6-E645-9132-CCB9C93D4E2F}"/>
                    </a:ext>
                  </a:extLst>
                </p:cNvPr>
                <p:cNvSpPr txBox="1">
                  <a:spLocks noRot="1" noChangeAspect="1" noMove="1" noResize="1" noEditPoints="1" noAdjustHandles="1" noChangeArrowheads="1" noChangeShapeType="1" noTextEdit="1"/>
                </p:cNvSpPr>
                <p:nvPr/>
              </p:nvSpPr>
              <p:spPr>
                <a:xfrm>
                  <a:off x="4139248" y="4009782"/>
                  <a:ext cx="1646644" cy="715089"/>
                </a:xfrm>
                <a:prstGeom prst="roundRect">
                  <a:avLst/>
                </a:prstGeom>
                <a:blipFill>
                  <a:blip r:embed="rId7"/>
                  <a:stretch>
                    <a:fillRect l="-2290"/>
                  </a:stretch>
                </a:blipFill>
                <a:ln>
                  <a:solidFill>
                    <a:schemeClr val="tx1"/>
                  </a:solidFill>
                </a:ln>
              </p:spPr>
              <p:txBody>
                <a:bodyPr/>
                <a:lstStyle/>
                <a:p>
                  <a:r>
                    <a:rPr lang="en-GB">
                      <a:noFill/>
                    </a:rPr>
                    <a:t> </a:t>
                  </a:r>
                </a:p>
              </p:txBody>
            </p:sp>
          </mc:Fallback>
        </mc:AlternateContent>
        <p:cxnSp>
          <p:nvCxnSpPr>
            <p:cNvPr id="12" name="Straight Connector 11">
              <a:extLst>
                <a:ext uri="{FF2B5EF4-FFF2-40B4-BE49-F238E27FC236}">
                  <a16:creationId xmlns:a16="http://schemas.microsoft.com/office/drawing/2014/main" id="{366D4444-0980-6646-AF5F-42C84723991D}"/>
                </a:ext>
              </a:extLst>
            </p:cNvPr>
            <p:cNvCxnSpPr>
              <a:cxnSpLocks/>
              <a:stCxn id="8" idx="1"/>
              <a:endCxn id="11" idx="3"/>
            </p:cNvCxnSpPr>
            <p:nvPr/>
          </p:nvCxnSpPr>
          <p:spPr>
            <a:xfrm flipH="1">
              <a:off x="5785892" y="4367327"/>
              <a:ext cx="659786" cy="0"/>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2A1016D-2A64-4C4C-80B6-F3B796D5240B}"/>
                    </a:ext>
                  </a:extLst>
                </p:cNvPr>
                <p:cNvSpPr txBox="1"/>
                <p:nvPr/>
              </p:nvSpPr>
              <p:spPr>
                <a:xfrm>
                  <a:off x="4457320" y="4770089"/>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13" name="TextBox 12">
                  <a:extLst>
                    <a:ext uri="{FF2B5EF4-FFF2-40B4-BE49-F238E27FC236}">
                      <a16:creationId xmlns:a16="http://schemas.microsoft.com/office/drawing/2014/main" id="{02A1016D-2A64-4C4C-80B6-F3B796D5240B}"/>
                    </a:ext>
                  </a:extLst>
                </p:cNvPr>
                <p:cNvSpPr txBox="1">
                  <a:spLocks noRot="1" noChangeAspect="1" noMove="1" noResize="1" noEditPoints="1" noAdjustHandles="1" noChangeArrowheads="1" noChangeShapeType="1" noTextEdit="1"/>
                </p:cNvSpPr>
                <p:nvPr/>
              </p:nvSpPr>
              <p:spPr>
                <a:xfrm>
                  <a:off x="4457320" y="4770089"/>
                  <a:ext cx="321435" cy="276999"/>
                </a:xfrm>
                <a:prstGeom prst="rect">
                  <a:avLst/>
                </a:prstGeom>
                <a:blipFill>
                  <a:blip r:embed="rId8"/>
                  <a:stretch>
                    <a:fillRect l="-19231" r="-3846" b="-260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6113F84-13A6-B243-89D5-8526892F5742}"/>
                    </a:ext>
                  </a:extLst>
                </p:cNvPr>
                <p:cNvSpPr txBox="1"/>
                <p:nvPr/>
              </p:nvSpPr>
              <p:spPr>
                <a:xfrm rot="5400000">
                  <a:off x="7821867" y="439995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14" name="TextBox 13">
                  <a:extLst>
                    <a:ext uri="{FF2B5EF4-FFF2-40B4-BE49-F238E27FC236}">
                      <a16:creationId xmlns:a16="http://schemas.microsoft.com/office/drawing/2014/main" id="{D6113F84-13A6-B243-89D5-8526892F5742}"/>
                    </a:ext>
                  </a:extLst>
                </p:cNvPr>
                <p:cNvSpPr txBox="1">
                  <a:spLocks noRot="1" noChangeAspect="1" noMove="1" noResize="1" noEditPoints="1" noAdjustHandles="1" noChangeArrowheads="1" noChangeShapeType="1" noTextEdit="1"/>
                </p:cNvSpPr>
                <p:nvPr/>
              </p:nvSpPr>
              <p:spPr>
                <a:xfrm rot="5400000">
                  <a:off x="7821867" y="4399958"/>
                  <a:ext cx="270879" cy="387207"/>
                </a:xfrm>
                <a:prstGeom prst="round1Rect">
                  <a:avLst>
                    <a:gd name="adj" fmla="val 40865"/>
                  </a:avLst>
                </a:prstGeom>
                <a:blipFill>
                  <a:blip r:embed="rId9"/>
                  <a:stretch>
                    <a:fillRect l="-9677" r="-3226"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8E6B5E8-3F95-994F-BDE0-0357708091F2}"/>
                    </a:ext>
                  </a:extLst>
                </p:cNvPr>
                <p:cNvSpPr txBox="1"/>
                <p:nvPr/>
              </p:nvSpPr>
              <p:spPr>
                <a:xfrm rot="5400000">
                  <a:off x="7888214" y="5756303"/>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15" name="TextBox 14">
                  <a:extLst>
                    <a:ext uri="{FF2B5EF4-FFF2-40B4-BE49-F238E27FC236}">
                      <a16:creationId xmlns:a16="http://schemas.microsoft.com/office/drawing/2014/main" id="{C8E6B5E8-3F95-994F-BDE0-0357708091F2}"/>
                    </a:ext>
                  </a:extLst>
                </p:cNvPr>
                <p:cNvSpPr txBox="1">
                  <a:spLocks noRot="1" noChangeAspect="1" noMove="1" noResize="1" noEditPoints="1" noAdjustHandles="1" noChangeArrowheads="1" noChangeShapeType="1" noTextEdit="1"/>
                </p:cNvSpPr>
                <p:nvPr/>
              </p:nvSpPr>
              <p:spPr>
                <a:xfrm rot="5400000">
                  <a:off x="7888214" y="5756303"/>
                  <a:ext cx="270879" cy="265984"/>
                </a:xfrm>
                <a:prstGeom prst="round1Rect">
                  <a:avLst>
                    <a:gd name="adj" fmla="val 40865"/>
                  </a:avLst>
                </a:prstGeom>
                <a:blipFill>
                  <a:blip r:embed="rId10"/>
                  <a:stretch>
                    <a:fillRect l="-9091"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5129DF8-33F0-504E-9CBE-9D065811FC24}"/>
                    </a:ext>
                  </a:extLst>
                </p:cNvPr>
                <p:cNvSpPr txBox="1"/>
                <p:nvPr/>
              </p:nvSpPr>
              <p:spPr>
                <a:xfrm rot="5400000">
                  <a:off x="5448072" y="439995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16" name="TextBox 15">
                  <a:extLst>
                    <a:ext uri="{FF2B5EF4-FFF2-40B4-BE49-F238E27FC236}">
                      <a16:creationId xmlns:a16="http://schemas.microsoft.com/office/drawing/2014/main" id="{15129DF8-33F0-504E-9CBE-9D065811FC24}"/>
                    </a:ext>
                  </a:extLst>
                </p:cNvPr>
                <p:cNvSpPr txBox="1">
                  <a:spLocks noRot="1" noChangeAspect="1" noMove="1" noResize="1" noEditPoints="1" noAdjustHandles="1" noChangeArrowheads="1" noChangeShapeType="1" noTextEdit="1"/>
                </p:cNvSpPr>
                <p:nvPr/>
              </p:nvSpPr>
              <p:spPr>
                <a:xfrm rot="5400000">
                  <a:off x="5448072" y="4399958"/>
                  <a:ext cx="270879" cy="387207"/>
                </a:xfrm>
                <a:prstGeom prst="round1Rect">
                  <a:avLst>
                    <a:gd name="adj" fmla="val 40865"/>
                  </a:avLst>
                </a:prstGeom>
                <a:blipFill>
                  <a:blip r:embed="rId11"/>
                  <a:stretch>
                    <a:fillRect b="-9091"/>
                  </a:stretch>
                </a:blipFill>
                <a:ln>
                  <a:no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4F9B7600-144D-AD46-A313-9B13AD70A29D}"/>
                  </a:ext>
                </a:extLst>
              </p:cNvPr>
              <p:cNvSpPr/>
              <p:nvPr/>
            </p:nvSpPr>
            <p:spPr>
              <a:xfrm>
                <a:off x="2153544" y="4793710"/>
                <a:ext cx="482761" cy="369332"/>
              </a:xfrm>
              <a:prstGeom prst="rect">
                <a:avLst/>
              </a:prstGeom>
            </p:spPr>
            <p:txBody>
              <a:bodyPr wrap="none">
                <a:spAutoFit/>
              </a:bodyPr>
              <a:lstStyle/>
              <a:p>
                <a14:m>
                  <m:oMath xmlns:m="http://schemas.openxmlformats.org/officeDocument/2006/math">
                    <m:sSub>
                      <m:sSubPr>
                        <m:ctrlPr>
                          <a:rPr lang="de-DE" i="1" smtClean="0">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𝛼</m:t>
                        </m:r>
                      </m:e>
                      <m:sub>
                        <m:r>
                          <a:rPr lang="de-DE" b="0" i="1" smtClean="0">
                            <a:solidFill>
                              <a:schemeClr val="accent1"/>
                            </a:solidFill>
                            <a:latin typeface="Cambria Math" panose="02040503050406030204" pitchFamily="18" charset="0"/>
                            <a:ea typeface="Cambria Math" panose="02040503050406030204" pitchFamily="18" charset="0"/>
                          </a:rPr>
                          <m:t>0</m:t>
                        </m:r>
                      </m:sub>
                    </m:sSub>
                  </m:oMath>
                </a14:m>
                <a:r>
                  <a:rPr lang="en-GB" dirty="0">
                    <a:solidFill>
                      <a:schemeClr val="accent1"/>
                    </a:solidFill>
                  </a:rPr>
                  <a:t> </a:t>
                </a:r>
              </a:p>
            </p:txBody>
          </p:sp>
        </mc:Choice>
        <mc:Fallback xmlns="">
          <p:sp>
            <p:nvSpPr>
              <p:cNvPr id="17" name="Rectangle 16">
                <a:extLst>
                  <a:ext uri="{FF2B5EF4-FFF2-40B4-BE49-F238E27FC236}">
                    <a16:creationId xmlns:a16="http://schemas.microsoft.com/office/drawing/2014/main" id="{4F9B7600-144D-AD46-A313-9B13AD70A29D}"/>
                  </a:ext>
                </a:extLst>
              </p:cNvPr>
              <p:cNvSpPr>
                <a:spLocks noRot="1" noChangeAspect="1" noMove="1" noResize="1" noEditPoints="1" noAdjustHandles="1" noChangeArrowheads="1" noChangeShapeType="1" noTextEdit="1"/>
              </p:cNvSpPr>
              <p:nvPr/>
            </p:nvSpPr>
            <p:spPr>
              <a:xfrm>
                <a:off x="2153544" y="4793710"/>
                <a:ext cx="482761" cy="369332"/>
              </a:xfrm>
              <a:prstGeom prst="rect">
                <a:avLst/>
              </a:prstGeom>
              <a:blipFill>
                <a:blip r:embed="rId12"/>
                <a:stretch>
                  <a:fillRect/>
                </a:stretch>
              </a:blipFill>
            </p:spPr>
            <p:txBody>
              <a:bodyPr/>
              <a:lstStyle/>
              <a:p>
                <a:r>
                  <a:rPr lang="en-GB">
                    <a:noFill/>
                  </a:rPr>
                  <a:t> </a:t>
                </a:r>
              </a:p>
            </p:txBody>
          </p:sp>
        </mc:Fallback>
      </mc:AlternateContent>
      <p:cxnSp>
        <p:nvCxnSpPr>
          <p:cNvPr id="18" name="Straight Connector 17">
            <a:extLst>
              <a:ext uri="{FF2B5EF4-FFF2-40B4-BE49-F238E27FC236}">
                <a16:creationId xmlns:a16="http://schemas.microsoft.com/office/drawing/2014/main" id="{2EC15A64-4827-5643-99E9-C0A26F3643F4}"/>
              </a:ext>
            </a:extLst>
          </p:cNvPr>
          <p:cNvCxnSpPr>
            <a:cxnSpLocks/>
          </p:cNvCxnSpPr>
          <p:nvPr/>
        </p:nvCxnSpPr>
        <p:spPr>
          <a:xfrm>
            <a:off x="6245233" y="4446423"/>
            <a:ext cx="97772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572B947B-5B43-0249-9246-74974C1D4D1C}"/>
                  </a:ext>
                </a:extLst>
              </p:cNvPr>
              <p:cNvSpPr/>
              <p:nvPr/>
            </p:nvSpPr>
            <p:spPr>
              <a:xfrm>
                <a:off x="6321854" y="3925269"/>
                <a:ext cx="913392" cy="52322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rgbClr val="C00000"/>
                          </a:solidFill>
                          <a:latin typeface="Cambria Math" panose="02040503050406030204" pitchFamily="18" charset="0"/>
                        </a:rPr>
                        <m:t>𝐸𝑝𝑖</m:t>
                      </m:r>
                      <m:sSub>
                        <m:sSubPr>
                          <m:ctrlPr>
                            <a:rPr lang="de-DE" sz="1400" i="1" dirty="0">
                              <a:solidFill>
                                <a:srgbClr val="C00000"/>
                              </a:solidFill>
                              <a:latin typeface="Cambria Math" panose="02040503050406030204" pitchFamily="18" charset="0"/>
                            </a:rPr>
                          </m:ctrlPr>
                        </m:sSubPr>
                        <m:e>
                          <m:r>
                            <a:rPr lang="en-GB" sz="1400" i="1" dirty="0">
                              <a:solidFill>
                                <a:srgbClr val="C00000"/>
                              </a:solidFill>
                              <a:latin typeface="Cambria Math" panose="02040503050406030204" pitchFamily="18" charset="0"/>
                            </a:rPr>
                            <m:t>𝑑</m:t>
                          </m:r>
                        </m:e>
                        <m:sub>
                          <m:r>
                            <a:rPr lang="de-DE" sz="1400" b="0" i="1" dirty="0" smtClean="0">
                              <a:solidFill>
                                <a:srgbClr val="C00000"/>
                              </a:solidFill>
                              <a:latin typeface="Cambria Math" panose="02040503050406030204" pitchFamily="18" charset="0"/>
                            </a:rPr>
                            <m:t>1</m:t>
                          </m:r>
                        </m:sub>
                      </m:sSub>
                    </m:oMath>
                  </m:oMathPara>
                </a14:m>
                <a:endParaRPr lang="de-DE" sz="1400" i="1" dirty="0">
                  <a:solidFill>
                    <a:srgbClr val="C0000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err="1">
                          <a:solidFill>
                            <a:srgbClr val="C00000"/>
                          </a:solidFill>
                          <a:latin typeface="Cambria Math" panose="02040503050406030204" pitchFamily="18" charset="0"/>
                        </a:rPr>
                        <m:t>𝑆𝑖𝑐𝑘</m:t>
                      </m:r>
                      <m:sSub>
                        <m:sSubPr>
                          <m:ctrlPr>
                            <a:rPr lang="de-DE" sz="1400" i="1" dirty="0">
                              <a:solidFill>
                                <a:srgbClr val="C00000"/>
                              </a:solidFill>
                              <a:latin typeface="Cambria Math" panose="02040503050406030204" pitchFamily="18" charset="0"/>
                            </a:rPr>
                          </m:ctrlPr>
                        </m:sSubPr>
                        <m:e>
                          <m:d>
                            <m:dPr>
                              <m:ctrlPr>
                                <a:rPr lang="de-DE" sz="1400" i="1" dirty="0">
                                  <a:solidFill>
                                    <a:srgbClr val="C00000"/>
                                  </a:solidFill>
                                  <a:latin typeface="Cambria Math" panose="02040503050406030204" pitchFamily="18" charset="0"/>
                                </a:rPr>
                              </m:ctrlPr>
                            </m:dPr>
                            <m:e>
                              <m:r>
                                <a:rPr lang="de-DE" sz="1400" i="1" dirty="0">
                                  <a:solidFill>
                                    <a:srgbClr val="C00000"/>
                                  </a:solidFill>
                                  <a:latin typeface="Cambria Math" panose="02040503050406030204" pitchFamily="18" charset="0"/>
                                </a:rPr>
                                <m:t>𝑋</m:t>
                              </m:r>
                            </m:e>
                          </m:d>
                        </m:e>
                        <m:sub>
                          <m:r>
                            <a:rPr lang="de-DE" sz="1400" b="0" i="1" dirty="0" smtClean="0">
                              <a:solidFill>
                                <a:srgbClr val="C00000"/>
                              </a:solidFill>
                              <a:latin typeface="Cambria Math" panose="02040503050406030204" pitchFamily="18" charset="0"/>
                            </a:rPr>
                            <m:t>1</m:t>
                          </m:r>
                        </m:sub>
                      </m:sSub>
                    </m:oMath>
                  </m:oMathPara>
                </a14:m>
                <a:endParaRPr lang="de-DE" sz="1400" i="1" dirty="0">
                  <a:solidFill>
                    <a:srgbClr val="C00000"/>
                  </a:solidFill>
                  <a:latin typeface="Cambria Math" panose="02040503050406030204" pitchFamily="18" charset="0"/>
                </a:endParaRPr>
              </a:p>
            </p:txBody>
          </p:sp>
        </mc:Choice>
        <mc:Fallback xmlns="">
          <p:sp>
            <p:nvSpPr>
              <p:cNvPr id="19" name="Rectangle 18">
                <a:extLst>
                  <a:ext uri="{FF2B5EF4-FFF2-40B4-BE49-F238E27FC236}">
                    <a16:creationId xmlns:a16="http://schemas.microsoft.com/office/drawing/2014/main" id="{572B947B-5B43-0249-9246-74974C1D4D1C}"/>
                  </a:ext>
                </a:extLst>
              </p:cNvPr>
              <p:cNvSpPr>
                <a:spLocks noRot="1" noChangeAspect="1" noMove="1" noResize="1" noEditPoints="1" noAdjustHandles="1" noChangeArrowheads="1" noChangeShapeType="1" noTextEdit="1"/>
              </p:cNvSpPr>
              <p:nvPr/>
            </p:nvSpPr>
            <p:spPr>
              <a:xfrm>
                <a:off x="6321854" y="3925269"/>
                <a:ext cx="913392" cy="523220"/>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6E2CB6B1-7E4D-3245-A1E8-AA8BA8DD4400}"/>
                  </a:ext>
                </a:extLst>
              </p:cNvPr>
              <p:cNvSpPr/>
              <p:nvPr/>
            </p:nvSpPr>
            <p:spPr>
              <a:xfrm>
                <a:off x="5648396" y="4795813"/>
                <a:ext cx="4696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C00000"/>
                              </a:solidFill>
                              <a:latin typeface="Cambria Math" panose="02040503050406030204" pitchFamily="18" charset="0"/>
                              <a:ea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𝛽</m:t>
                          </m:r>
                        </m:e>
                        <m:sub>
                          <m:r>
                            <a:rPr lang="de-DE" b="0" i="1" smtClean="0">
                              <a:solidFill>
                                <a:srgbClr val="C00000"/>
                              </a:solidFill>
                              <a:latin typeface="Cambria Math" panose="02040503050406030204" pitchFamily="18" charset="0"/>
                              <a:ea typeface="Cambria Math" panose="02040503050406030204" pitchFamily="18" charset="0"/>
                            </a:rPr>
                            <m:t>3</m:t>
                          </m:r>
                        </m:sub>
                      </m:sSub>
                    </m:oMath>
                  </m:oMathPara>
                </a14:m>
                <a:endParaRPr lang="en-GB" dirty="0"/>
              </a:p>
            </p:txBody>
          </p:sp>
        </mc:Choice>
        <mc:Fallback xmlns="">
          <p:sp>
            <p:nvSpPr>
              <p:cNvPr id="20" name="Rectangle 19">
                <a:extLst>
                  <a:ext uri="{FF2B5EF4-FFF2-40B4-BE49-F238E27FC236}">
                    <a16:creationId xmlns:a16="http://schemas.microsoft.com/office/drawing/2014/main" id="{6E2CB6B1-7E4D-3245-A1E8-AA8BA8DD4400}"/>
                  </a:ext>
                </a:extLst>
              </p:cNvPr>
              <p:cNvSpPr>
                <a:spLocks noRot="1" noChangeAspect="1" noMove="1" noResize="1" noEditPoints="1" noAdjustHandles="1" noChangeArrowheads="1" noChangeShapeType="1" noTextEdit="1"/>
              </p:cNvSpPr>
              <p:nvPr/>
            </p:nvSpPr>
            <p:spPr>
              <a:xfrm>
                <a:off x="5648396" y="4795813"/>
                <a:ext cx="469679" cy="369332"/>
              </a:xfrm>
              <a:prstGeom prst="rect">
                <a:avLst/>
              </a:prstGeom>
              <a:blipFill>
                <a:blip r:embed="rId14"/>
                <a:stretch>
                  <a:fillRect b="-10000"/>
                </a:stretch>
              </a:blipFill>
            </p:spPr>
            <p:txBody>
              <a:bodyPr/>
              <a:lstStyle/>
              <a:p>
                <a:r>
                  <a:rPr lang="en-GB">
                    <a:noFill/>
                  </a:rPr>
                  <a:t> </a:t>
                </a:r>
              </a:p>
            </p:txBody>
          </p:sp>
        </mc:Fallback>
      </mc:AlternateContent>
      <p:cxnSp>
        <p:nvCxnSpPr>
          <p:cNvPr id="21" name="Straight Connector 20">
            <a:extLst>
              <a:ext uri="{FF2B5EF4-FFF2-40B4-BE49-F238E27FC236}">
                <a16:creationId xmlns:a16="http://schemas.microsoft.com/office/drawing/2014/main" id="{4584E92E-043A-C74D-83D9-8F513A5CA6CC}"/>
              </a:ext>
            </a:extLst>
          </p:cNvPr>
          <p:cNvCxnSpPr>
            <a:cxnSpLocks/>
          </p:cNvCxnSpPr>
          <p:nvPr/>
        </p:nvCxnSpPr>
        <p:spPr>
          <a:xfrm>
            <a:off x="1274610" y="4474855"/>
            <a:ext cx="94748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03DD677D-8AF2-4B49-B6D8-5F9BF08E85CC}"/>
                  </a:ext>
                </a:extLst>
              </p:cNvPr>
              <p:cNvSpPr/>
              <p:nvPr/>
            </p:nvSpPr>
            <p:spPr>
              <a:xfrm>
                <a:off x="1326416" y="3915049"/>
                <a:ext cx="913392" cy="52322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accent1"/>
                          </a:solidFill>
                          <a:latin typeface="Cambria Math" panose="02040503050406030204" pitchFamily="18" charset="0"/>
                        </a:rPr>
                        <m:t>𝐸𝑝𝑖</m:t>
                      </m:r>
                      <m:sSub>
                        <m:sSubPr>
                          <m:ctrlPr>
                            <a:rPr lang="de-DE" sz="1400" i="1" dirty="0">
                              <a:solidFill>
                                <a:schemeClr val="accent1"/>
                              </a:solidFill>
                              <a:latin typeface="Cambria Math" panose="02040503050406030204" pitchFamily="18" charset="0"/>
                            </a:rPr>
                          </m:ctrlPr>
                        </m:sSubPr>
                        <m:e>
                          <m:r>
                            <a:rPr lang="en-GB" sz="1400" i="1" dirty="0">
                              <a:solidFill>
                                <a:schemeClr val="accent1"/>
                              </a:solidFill>
                              <a:latin typeface="Cambria Math" panose="02040503050406030204" pitchFamily="18" charset="0"/>
                            </a:rPr>
                            <m:t>𝑑</m:t>
                          </m:r>
                        </m:e>
                        <m:sub>
                          <m:r>
                            <a:rPr lang="de-DE" sz="1400" b="0" i="1" dirty="0" smtClean="0">
                              <a:solidFill>
                                <a:schemeClr val="accent1"/>
                              </a:solidFill>
                              <a:latin typeface="Cambria Math" panose="02040503050406030204" pitchFamily="18" charset="0"/>
                            </a:rPr>
                            <m:t>0</m:t>
                          </m:r>
                        </m:sub>
                      </m:sSub>
                    </m:oMath>
                  </m:oMathPara>
                </a14:m>
                <a:endParaRPr lang="de-DE" sz="1400"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err="1">
                          <a:solidFill>
                            <a:schemeClr val="accent1"/>
                          </a:solidFill>
                          <a:latin typeface="Cambria Math" panose="02040503050406030204" pitchFamily="18" charset="0"/>
                        </a:rPr>
                        <m:t>𝑆𝑖𝑐𝑘</m:t>
                      </m:r>
                      <m:sSub>
                        <m:sSubPr>
                          <m:ctrlPr>
                            <a:rPr lang="de-DE" sz="1400" i="1" dirty="0">
                              <a:solidFill>
                                <a:schemeClr val="accent1"/>
                              </a:solidFill>
                              <a:latin typeface="Cambria Math" panose="02040503050406030204" pitchFamily="18" charset="0"/>
                            </a:rPr>
                          </m:ctrlPr>
                        </m:sSubPr>
                        <m:e>
                          <m:d>
                            <m:dPr>
                              <m:ctrlPr>
                                <a:rPr lang="de-DE" sz="1400" i="1" dirty="0">
                                  <a:solidFill>
                                    <a:schemeClr val="accent1"/>
                                  </a:solidFill>
                                  <a:latin typeface="Cambria Math" panose="02040503050406030204" pitchFamily="18" charset="0"/>
                                </a:rPr>
                              </m:ctrlPr>
                            </m:dPr>
                            <m:e>
                              <m:r>
                                <a:rPr lang="de-DE" sz="1400" i="1" dirty="0">
                                  <a:solidFill>
                                    <a:schemeClr val="accent1"/>
                                  </a:solidFill>
                                  <a:latin typeface="Cambria Math" panose="02040503050406030204" pitchFamily="18" charset="0"/>
                                </a:rPr>
                                <m:t>𝑋</m:t>
                              </m:r>
                            </m:e>
                          </m:d>
                        </m:e>
                        <m:sub>
                          <m:r>
                            <a:rPr lang="de-DE" sz="1400" b="0" i="1" dirty="0" smtClean="0">
                              <a:solidFill>
                                <a:schemeClr val="accent1"/>
                              </a:solidFill>
                              <a:latin typeface="Cambria Math" panose="02040503050406030204" pitchFamily="18" charset="0"/>
                            </a:rPr>
                            <m:t>0</m:t>
                          </m:r>
                        </m:sub>
                      </m:sSub>
                    </m:oMath>
                  </m:oMathPara>
                </a14:m>
                <a:endParaRPr lang="de-DE" sz="1400" i="1" dirty="0">
                  <a:solidFill>
                    <a:schemeClr val="accent1"/>
                  </a:solidFill>
                  <a:latin typeface="Cambria Math" panose="02040503050406030204" pitchFamily="18" charset="0"/>
                </a:endParaRPr>
              </a:p>
            </p:txBody>
          </p:sp>
        </mc:Choice>
        <mc:Fallback xmlns="">
          <p:sp>
            <p:nvSpPr>
              <p:cNvPr id="22" name="Rectangle 21">
                <a:extLst>
                  <a:ext uri="{FF2B5EF4-FFF2-40B4-BE49-F238E27FC236}">
                    <a16:creationId xmlns:a16="http://schemas.microsoft.com/office/drawing/2014/main" id="{03DD677D-8AF2-4B49-B6D8-5F9BF08E85CC}"/>
                  </a:ext>
                </a:extLst>
              </p:cNvPr>
              <p:cNvSpPr>
                <a:spLocks noRot="1" noChangeAspect="1" noMove="1" noResize="1" noEditPoints="1" noAdjustHandles="1" noChangeArrowheads="1" noChangeShapeType="1" noTextEdit="1"/>
              </p:cNvSpPr>
              <p:nvPr/>
            </p:nvSpPr>
            <p:spPr>
              <a:xfrm>
                <a:off x="1326416" y="3915049"/>
                <a:ext cx="913392" cy="523220"/>
              </a:xfrm>
              <a:prstGeom prst="rect">
                <a:avLst/>
              </a:prstGeom>
              <a:blipFill>
                <a:blip r:embed="rId15"/>
                <a:stretch>
                  <a:fillRect/>
                </a:stretch>
              </a:blipFill>
            </p:spPr>
            <p:txBody>
              <a:bodyPr/>
              <a:lstStyle/>
              <a:p>
                <a:r>
                  <a:rPr lang="en-GB">
                    <a:noFill/>
                  </a:rPr>
                  <a:t> </a:t>
                </a:r>
              </a:p>
            </p:txBody>
          </p:sp>
        </mc:Fallback>
      </mc:AlternateContent>
      <p:sp>
        <p:nvSpPr>
          <p:cNvPr id="25" name="TextBox 24">
            <a:extLst>
              <a:ext uri="{FF2B5EF4-FFF2-40B4-BE49-F238E27FC236}">
                <a16:creationId xmlns:a16="http://schemas.microsoft.com/office/drawing/2014/main" id="{79988717-5686-3645-9336-DCDE95A7906D}"/>
              </a:ext>
            </a:extLst>
          </p:cNvPr>
          <p:cNvSpPr txBox="1"/>
          <p:nvPr/>
        </p:nvSpPr>
        <p:spPr>
          <a:xfrm>
            <a:off x="1933303" y="6321366"/>
            <a:ext cx="6487468" cy="400110"/>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Relational Forward Backward Algorithm for Multiple Queries. In </a:t>
            </a:r>
            <a:r>
              <a:rPr lang="en-GB" sz="1000" i="1" dirty="0">
                <a:solidFill>
                  <a:schemeClr val="accent3"/>
                </a:solidFill>
              </a:rPr>
              <a:t>FLAIRS-32 Proceedings of the 32</a:t>
            </a:r>
            <a:r>
              <a:rPr lang="en-GB" sz="1000" i="1" baseline="30000" dirty="0">
                <a:solidFill>
                  <a:schemeClr val="accent3"/>
                </a:solidFill>
              </a:rPr>
              <a:t>nd</a:t>
            </a:r>
            <a:r>
              <a:rPr lang="en-GB" sz="1000" i="1" dirty="0">
                <a:solidFill>
                  <a:schemeClr val="accent3"/>
                </a:solidFill>
              </a:rPr>
              <a:t> International Florida Artificial Intelligence Research Society Conference</a:t>
            </a:r>
            <a:r>
              <a:rPr lang="en-GB" sz="1000" dirty="0">
                <a:solidFill>
                  <a:schemeClr val="accent3"/>
                </a:solidFill>
              </a:rPr>
              <a:t>, 2019.</a:t>
            </a:r>
          </a:p>
        </p:txBody>
      </p:sp>
    </p:spTree>
    <p:extLst>
      <p:ext uri="{BB962C8B-B14F-4D97-AF65-F5344CB8AC3E}">
        <p14:creationId xmlns:p14="http://schemas.microsoft.com/office/powerpoint/2010/main" val="26867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ECC-9230-634F-8E1B-456793F95323}"/>
              </a:ext>
            </a:extLst>
          </p:cNvPr>
          <p:cNvSpPr>
            <a:spLocks noGrp="1"/>
          </p:cNvSpPr>
          <p:nvPr>
            <p:ph type="title"/>
          </p:nvPr>
        </p:nvSpPr>
        <p:spPr/>
        <p:txBody>
          <a:bodyPr/>
          <a:lstStyle/>
          <a:p>
            <a:r>
              <a:rPr lang="en-GB" dirty="0"/>
              <a:t>Hindsight: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BABF58-997D-704B-B8C0-883FFF797D05}"/>
                  </a:ext>
                </a:extLst>
              </p:cNvPr>
              <p:cNvSpPr>
                <a:spLocks noGrp="1"/>
              </p:cNvSpPr>
              <p:nvPr>
                <p:ph idx="1"/>
              </p:nvPr>
            </p:nvSpPr>
            <p:spPr/>
            <p:txBody>
              <a:bodyPr/>
              <a:lstStyle/>
              <a:p>
                <a14:m>
                  <m:oMath xmlns:m="http://schemas.openxmlformats.org/officeDocument/2006/math">
                    <m:r>
                      <a:rPr lang="en-GB" i="1" smtClean="0">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b="0" i="1" smtClean="0">
                                <a:latin typeface="Cambria Math" panose="02040503050406030204" pitchFamily="18" charset="0"/>
                              </a:rPr>
                              <m:t>𝐸𝑝𝑖𝑑</m:t>
                            </m:r>
                          </m:e>
                          <m:sub>
                            <m:r>
                              <a:rPr lang="de-DE" b="0" i="1" smtClean="0">
                                <a:solidFill>
                                  <a:srgbClr val="C00000"/>
                                </a:solidFill>
                                <a:latin typeface="Cambria Math" panose="02040503050406030204" pitchFamily="18" charset="0"/>
                                <a:ea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b="1" i="1">
                                <a:latin typeface="Cambria Math" panose="02040503050406030204" pitchFamily="18" charset="0"/>
                              </a:rPr>
                              <m:t>𝑬</m:t>
                            </m:r>
                          </m:e>
                          <m:sub>
                            <m:r>
                              <a:rPr lang="en-GB" i="1">
                                <a:solidFill>
                                  <a:schemeClr val="accent1"/>
                                </a:solidFill>
                                <a:latin typeface="Cambria Math" panose="02040503050406030204" pitchFamily="18" charset="0"/>
                              </a:rPr>
                              <m:t>0:</m:t>
                            </m:r>
                            <m:r>
                              <a:rPr lang="de-DE" b="0" i="1" smtClean="0">
                                <a:solidFill>
                                  <a:schemeClr val="accent1"/>
                                </a:solidFill>
                                <a:latin typeface="Cambria Math" panose="02040503050406030204" pitchFamily="18" charset="0"/>
                                <a:ea typeface="Cambria Math" panose="02040503050406030204" pitchFamily="18" charset="0"/>
                              </a:rPr>
                              <m:t>3</m:t>
                            </m:r>
                          </m:sub>
                        </m:sSub>
                      </m:e>
                    </m:d>
                  </m:oMath>
                </a14:m>
                <a:r>
                  <a:rPr lang="en-GB" dirty="0"/>
                  <a:t>, </a:t>
                </a:r>
                <a14:m>
                  <m:oMath xmlns:m="http://schemas.openxmlformats.org/officeDocument/2006/math">
                    <m:r>
                      <a:rPr lang="de-DE" b="0" i="1" smtClean="0">
                        <a:solidFill>
                          <a:srgbClr val="C00000"/>
                        </a:solidFill>
                        <a:latin typeface="Cambria Math" panose="02040503050406030204" pitchFamily="18" charset="0"/>
                        <a:ea typeface="Cambria Math" panose="02040503050406030204" pitchFamily="18" charset="0"/>
                      </a:rPr>
                      <m:t>1</m:t>
                    </m:r>
                    <m:r>
                      <a:rPr lang="de-DE" b="0" i="1" smtClean="0">
                        <a:solidFill>
                          <a:schemeClr val="tx1"/>
                        </a:solidFill>
                        <a:latin typeface="Cambria Math" panose="02040503050406030204" pitchFamily="18" charset="0"/>
                        <a:ea typeface="Cambria Math" panose="02040503050406030204" pitchFamily="18" charset="0"/>
                      </a:rPr>
                      <m:t>&lt;</m:t>
                    </m:r>
                    <m:r>
                      <a:rPr lang="de-DE" b="0" i="1" smtClean="0">
                        <a:solidFill>
                          <a:schemeClr val="accent1"/>
                        </a:solidFill>
                        <a:latin typeface="Cambria Math" panose="02040503050406030204" pitchFamily="18" charset="0"/>
                        <a:ea typeface="Cambria Math" panose="02040503050406030204" pitchFamily="18" charset="0"/>
                      </a:rPr>
                      <m:t>3</m:t>
                    </m:r>
                  </m:oMath>
                </a14:m>
                <a:endParaRPr lang="en-GB" dirty="0"/>
              </a:p>
              <a:p>
                <a:pPr lvl="1"/>
                <a:r>
                  <a:rPr lang="en-GB" dirty="0"/>
                  <a:t>Given </a:t>
                </a: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𝜏</m:t>
                    </m:r>
                    <m:r>
                      <a:rPr lang="de-DE" b="0" i="1" smtClean="0">
                        <a:solidFill>
                          <a:schemeClr val="accent1"/>
                        </a:solidFill>
                        <a:latin typeface="Cambria Math" panose="02040503050406030204" pitchFamily="18" charset="0"/>
                        <a:ea typeface="Cambria Math" panose="02040503050406030204" pitchFamily="18" charset="0"/>
                      </a:rPr>
                      <m:t>=3</m:t>
                    </m:r>
                  </m:oMath>
                </a14:m>
                <a:r>
                  <a:rPr lang="en-GB" dirty="0"/>
                  <a:t> current step, move backward until </a:t>
                </a:r>
                <a14:m>
                  <m:oMath xmlns:m="http://schemas.openxmlformats.org/officeDocument/2006/math">
                    <m:r>
                      <a:rPr lang="en-GB" i="1">
                        <a:solidFill>
                          <a:schemeClr val="accent1"/>
                        </a:solidFill>
                        <a:latin typeface="Cambria Math" panose="02040503050406030204" pitchFamily="18" charset="0"/>
                        <a:ea typeface="Cambria Math" panose="02040503050406030204" pitchFamily="18" charset="0"/>
                      </a:rPr>
                      <m:t>𝜏</m:t>
                    </m:r>
                    <m:r>
                      <a:rPr lang="en-GB" b="0" i="1" smtClean="0">
                        <a:solidFill>
                          <a:schemeClr val="tx1"/>
                        </a:solidFill>
                        <a:latin typeface="Cambria Math" panose="02040503050406030204" pitchFamily="18" charset="0"/>
                      </a:rPr>
                      <m:t>=</m:t>
                    </m:r>
                    <m:r>
                      <a:rPr lang="de-DE" b="0" i="1" smtClean="0">
                        <a:solidFill>
                          <a:srgbClr val="C00000"/>
                        </a:solidFill>
                        <a:latin typeface="Cambria Math" panose="02040503050406030204" pitchFamily="18" charset="0"/>
                        <a:ea typeface="Cambria Math" panose="02040503050406030204" pitchFamily="18" charset="0"/>
                      </a:rPr>
                      <m:t>1</m:t>
                    </m:r>
                  </m:oMath>
                </a14:m>
                <a:r>
                  <a:rPr lang="en-GB" dirty="0"/>
                  <a:t>, then answer query with query term </a:t>
                </a:r>
                <a14:m>
                  <m:oMath xmlns:m="http://schemas.openxmlformats.org/officeDocument/2006/math">
                    <m:sSub>
                      <m:sSubPr>
                        <m:ctrlPr>
                          <a:rPr lang="en-GB" i="1">
                            <a:latin typeface="Cambria Math" panose="02040503050406030204" pitchFamily="18" charset="0"/>
                          </a:rPr>
                        </m:ctrlPr>
                      </m:sSubPr>
                      <m:e>
                        <m:r>
                          <a:rPr lang="de-DE" b="0" i="1" smtClean="0">
                            <a:latin typeface="Cambria Math" panose="02040503050406030204" pitchFamily="18" charset="0"/>
                          </a:rPr>
                          <m:t>𝐸𝑝𝑖𝑑</m:t>
                        </m:r>
                      </m:e>
                      <m:sub>
                        <m:r>
                          <a:rPr lang="de-DE" b="0" i="1" smtClean="0">
                            <a:solidFill>
                              <a:srgbClr val="C00000"/>
                            </a:solidFill>
                            <a:latin typeface="Cambria Math" panose="02040503050406030204" pitchFamily="18" charset="0"/>
                            <a:ea typeface="Cambria Math" panose="02040503050406030204" pitchFamily="18" charset="0"/>
                          </a:rPr>
                          <m:t>1</m:t>
                        </m:r>
                      </m:sub>
                    </m:sSub>
                  </m:oMath>
                </a14:m>
                <a:endParaRPr lang="en-GB" dirty="0"/>
              </a:p>
              <a:p>
                <a:pPr lvl="1"/>
                <a14:m>
                  <m:oMath xmlns:m="http://schemas.openxmlformats.org/officeDocument/2006/math">
                    <m:r>
                      <a:rPr lang="en-GB" i="1" smtClean="0">
                        <a:solidFill>
                          <a:schemeClr val="tx1"/>
                        </a:solidFill>
                        <a:latin typeface="Cambria Math" panose="02040503050406030204" pitchFamily="18" charset="0"/>
                        <a:ea typeface="Cambria Math" panose="02040503050406030204" pitchFamily="18" charset="0"/>
                      </a:rPr>
                      <m:t>𝜏</m:t>
                    </m:r>
                    <m:r>
                      <a:rPr lang="de-DE" i="1">
                        <a:solidFill>
                          <a:schemeClr val="tx1"/>
                        </a:solidFill>
                        <a:latin typeface="Cambria Math" panose="02040503050406030204" pitchFamily="18" charset="0"/>
                        <a:ea typeface="Cambria Math" panose="02040503050406030204" pitchFamily="18" charset="0"/>
                      </a:rPr>
                      <m:t>=</m:t>
                    </m:r>
                    <m:r>
                      <a:rPr lang="de-DE" b="0" i="1" smtClean="0">
                        <a:solidFill>
                          <a:schemeClr val="tx1"/>
                        </a:solidFill>
                        <a:latin typeface="Cambria Math" panose="02040503050406030204" pitchFamily="18" charset="0"/>
                        <a:ea typeface="Cambria Math" panose="02040503050406030204" pitchFamily="18" charset="0"/>
                      </a:rPr>
                      <m:t>3</m:t>
                    </m:r>
                  </m:oMath>
                </a14:m>
                <a:r>
                  <a:rPr lang="en-GB" dirty="0">
                    <a:solidFill>
                      <a:schemeClr val="tx1"/>
                    </a:solidFill>
                  </a:rPr>
                  <a:t>, current FO jtree with </a:t>
                </a:r>
                <a14:m>
                  <m:oMath xmlns:m="http://schemas.openxmlformats.org/officeDocument/2006/math">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en-GB" i="1" smtClean="0">
                            <a:solidFill>
                              <a:schemeClr val="tx1"/>
                            </a:solidFill>
                            <a:latin typeface="Cambria Math" panose="02040503050406030204" pitchFamily="18" charset="0"/>
                            <a:ea typeface="Cambria Math" panose="02040503050406030204" pitchFamily="18" charset="0"/>
                          </a:rPr>
                          <m:t>𝛼</m:t>
                        </m:r>
                      </m:e>
                      <m:sub>
                        <m:r>
                          <a:rPr lang="de-DE" b="0" i="1" smtClean="0">
                            <a:solidFill>
                              <a:schemeClr val="tx1"/>
                            </a:solidFill>
                            <a:latin typeface="Cambria Math" panose="02040503050406030204" pitchFamily="18" charset="0"/>
                            <a:ea typeface="Cambria Math" panose="02040503050406030204" pitchFamily="18" charset="0"/>
                          </a:rPr>
                          <m:t>2</m:t>
                        </m:r>
                      </m:sub>
                    </m:sSub>
                  </m:oMath>
                </a14:m>
                <a:r>
                  <a:rPr lang="en-GB" dirty="0">
                    <a:solidFill>
                      <a:schemeClr val="tx1"/>
                    </a:solidFill>
                  </a:rPr>
                  <a:t> in local model of </a:t>
                </a:r>
                <a14:m>
                  <m:oMath xmlns:m="http://schemas.openxmlformats.org/officeDocument/2006/math">
                    <m:sSubSup>
                      <m:sSubSupPr>
                        <m:ctrlPr>
                          <a:rPr lang="de-DE" i="1" smtClean="0">
                            <a:solidFill>
                              <a:schemeClr val="tx1"/>
                            </a:solidFill>
                            <a:latin typeface="Cambria Math" panose="02040503050406030204" pitchFamily="18" charset="0"/>
                          </a:rPr>
                        </m:ctrlPr>
                      </m:sSubSupPr>
                      <m:e>
                        <m:r>
                          <a:rPr lang="de-DE" i="1">
                            <a:solidFill>
                              <a:schemeClr val="tx1"/>
                            </a:solidFill>
                            <a:latin typeface="Cambria Math" panose="02040503050406030204" pitchFamily="18" charset="0"/>
                          </a:rPr>
                          <m:t>𝐶</m:t>
                        </m:r>
                      </m:e>
                      <m:sub>
                        <m:r>
                          <a:rPr lang="de-DE" b="0" i="1" smtClean="0">
                            <a:solidFill>
                              <a:schemeClr val="tx1"/>
                            </a:solidFill>
                            <a:latin typeface="Cambria Math" panose="02040503050406030204" pitchFamily="18" charset="0"/>
                          </a:rPr>
                          <m:t>3</m:t>
                        </m:r>
                      </m:sub>
                      <m:sup>
                        <m:r>
                          <a:rPr lang="de-DE" i="1">
                            <a:solidFill>
                              <a:schemeClr val="tx1"/>
                            </a:solidFill>
                            <a:latin typeface="Cambria Math" panose="02040503050406030204" pitchFamily="18" charset="0"/>
                          </a:rPr>
                          <m:t>𝑖𝑛</m:t>
                        </m:r>
                      </m:sup>
                    </m:sSubSup>
                  </m:oMath>
                </a14:m>
                <a:endParaRPr lang="en-GB" dirty="0">
                  <a:solidFill>
                    <a:schemeClr val="tx1"/>
                  </a:solidFill>
                </a:endParaRPr>
              </a:p>
              <a:p>
                <a:pPr lvl="2"/>
                <a:r>
                  <a:rPr lang="en-GB" dirty="0"/>
                  <a:t>Calculate backward message </a:t>
                </a:r>
                <a14:m>
                  <m:oMath xmlns:m="http://schemas.openxmlformats.org/officeDocument/2006/math">
                    <m:sSub>
                      <m:sSubPr>
                        <m:ctrlPr>
                          <a:rPr lang="de-DE" i="1">
                            <a:solidFill>
                              <a:srgbClr val="C00000"/>
                            </a:solidFill>
                            <a:latin typeface="Cambria Math" panose="02040503050406030204" pitchFamily="18" charset="0"/>
                            <a:ea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𝛽</m:t>
                        </m:r>
                      </m:e>
                      <m:sub>
                        <m:r>
                          <a:rPr lang="de-DE" b="0" i="1" smtClean="0">
                            <a:solidFill>
                              <a:srgbClr val="C00000"/>
                            </a:solidFill>
                            <a:latin typeface="Cambria Math" panose="02040503050406030204" pitchFamily="18" charset="0"/>
                            <a:ea typeface="Cambria Math" panose="02040503050406030204" pitchFamily="18" charset="0"/>
                          </a:rPr>
                          <m:t>3</m:t>
                        </m:r>
                      </m:sub>
                    </m:sSub>
                  </m:oMath>
                </a14:m>
                <a:endParaRPr lang="en-GB" dirty="0">
                  <a:solidFill>
                    <a:schemeClr val="tx1"/>
                  </a:solidFill>
                </a:endParaRPr>
              </a:p>
              <a:p>
                <a:pPr lvl="2"/>
                <a:r>
                  <a:rPr lang="en-GB" dirty="0"/>
                  <a:t>Instantiate an FO jtree for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2</m:t>
                    </m:r>
                  </m:oMath>
                </a14:m>
                <a:r>
                  <a:rPr lang="en-GB" dirty="0">
                    <a:solidFill>
                      <a:schemeClr val="tx1"/>
                    </a:solidFill>
                  </a:rPr>
                  <a:t>, add </a:t>
                </a:r>
                <a14:m>
                  <m:oMath xmlns:m="http://schemas.openxmlformats.org/officeDocument/2006/math">
                    <m:sSub>
                      <m:sSubPr>
                        <m:ctrlPr>
                          <a:rPr lang="de-DE" i="1">
                            <a:solidFill>
                              <a:srgbClr val="C00000"/>
                            </a:solidFill>
                            <a:latin typeface="Cambria Math" panose="02040503050406030204" pitchFamily="18" charset="0"/>
                            <a:ea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𝛽</m:t>
                        </m:r>
                      </m:e>
                      <m:sub>
                        <m:r>
                          <a:rPr lang="de-DE" i="1">
                            <a:solidFill>
                              <a:srgbClr val="C00000"/>
                            </a:solidFill>
                            <a:latin typeface="Cambria Math" panose="02040503050406030204" pitchFamily="18" charset="0"/>
                            <a:ea typeface="Cambria Math" panose="02040503050406030204" pitchFamily="18" charset="0"/>
                          </a:rPr>
                          <m:t>3</m:t>
                        </m:r>
                      </m:sub>
                    </m:sSub>
                  </m:oMath>
                </a14:m>
                <a:r>
                  <a:rPr lang="en-GB" dirty="0">
                    <a:solidFill>
                      <a:schemeClr val="tx1"/>
                    </a:solidFill>
                  </a:rPr>
                  <a:t> to local model of </a:t>
                </a:r>
                <a14:m>
                  <m:oMath xmlns:m="http://schemas.openxmlformats.org/officeDocument/2006/math">
                    <m:sSubSup>
                      <m:sSubSupPr>
                        <m:ctrlPr>
                          <a:rPr lang="de-DE" i="1" smtClean="0">
                            <a:solidFill>
                              <a:schemeClr val="tx1"/>
                            </a:solidFill>
                            <a:latin typeface="Cambria Math" panose="02040503050406030204" pitchFamily="18" charset="0"/>
                          </a:rPr>
                        </m:ctrlPr>
                      </m:sSubSupPr>
                      <m:e>
                        <m:r>
                          <a:rPr lang="de-DE" i="1">
                            <a:solidFill>
                              <a:schemeClr val="tx1"/>
                            </a:solidFill>
                            <a:latin typeface="Cambria Math" panose="02040503050406030204" pitchFamily="18" charset="0"/>
                          </a:rPr>
                          <m:t>𝐶</m:t>
                        </m:r>
                      </m:e>
                      <m:sub>
                        <m:r>
                          <a:rPr lang="de-DE" i="1">
                            <a:solidFill>
                              <a:schemeClr val="tx1"/>
                            </a:solidFill>
                            <a:latin typeface="Cambria Math" panose="02040503050406030204" pitchFamily="18" charset="0"/>
                          </a:rPr>
                          <m:t>2</m:t>
                        </m:r>
                      </m:sub>
                      <m:sup>
                        <m:r>
                          <a:rPr lang="de-DE" i="1">
                            <a:solidFill>
                              <a:schemeClr val="tx1"/>
                            </a:solidFill>
                            <a:latin typeface="Cambria Math" panose="02040503050406030204" pitchFamily="18" charset="0"/>
                          </a:rPr>
                          <m:t>𝑜𝑢𝑡</m:t>
                        </m:r>
                      </m:sup>
                    </m:sSubSup>
                  </m:oMath>
                </a14:m>
                <a:endParaRPr lang="en-GB" dirty="0">
                  <a:solidFill>
                    <a:schemeClr val="tx1"/>
                  </a:solidFill>
                </a:endParaRPr>
              </a:p>
              <a:p>
                <a:pPr lvl="3"/>
                <a:endParaRPr lang="en-GB" dirty="0">
                  <a:solidFill>
                    <a:schemeClr val="tx1"/>
                  </a:solidFill>
                </a:endParaRPr>
              </a:p>
              <a:p>
                <a:pPr lvl="2"/>
                <a:endParaRPr lang="en-GB" dirty="0"/>
              </a:p>
              <a:p>
                <a:endParaRPr lang="en-GB" dirty="0"/>
              </a:p>
            </p:txBody>
          </p:sp>
        </mc:Choice>
        <mc:Fallback xmlns="">
          <p:sp>
            <p:nvSpPr>
              <p:cNvPr id="3" name="Content Placeholder 2">
                <a:extLst>
                  <a:ext uri="{FF2B5EF4-FFF2-40B4-BE49-F238E27FC236}">
                    <a16:creationId xmlns:a16="http://schemas.microsoft.com/office/drawing/2014/main" id="{4FBABF58-997D-704B-B8C0-883FFF797D05}"/>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8580720-B4D4-D444-AF74-69D299B1910C}"/>
              </a:ext>
            </a:extLst>
          </p:cNvPr>
          <p:cNvSpPr>
            <a:spLocks noGrp="1"/>
          </p:cNvSpPr>
          <p:nvPr>
            <p:ph type="sldNum" sz="quarter" idx="12"/>
          </p:nvPr>
        </p:nvSpPr>
        <p:spPr/>
        <p:txBody>
          <a:bodyPr/>
          <a:lstStyle/>
          <a:p>
            <a:fld id="{67C9959E-8E6B-B04C-9955-EA096F41CA7A}" type="slidenum">
              <a:rPr lang="en-GB" smtClean="0"/>
              <a:t>52</a:t>
            </a:fld>
            <a:endParaRPr lang="en-GB"/>
          </a:p>
        </p:txBody>
      </p:sp>
      <p:grpSp>
        <p:nvGrpSpPr>
          <p:cNvPr id="47" name="Group 46">
            <a:extLst>
              <a:ext uri="{FF2B5EF4-FFF2-40B4-BE49-F238E27FC236}">
                <a16:creationId xmlns:a16="http://schemas.microsoft.com/office/drawing/2014/main" id="{3A96FA39-5159-6A41-8848-E4685EE09170}"/>
              </a:ext>
            </a:extLst>
          </p:cNvPr>
          <p:cNvGrpSpPr/>
          <p:nvPr/>
        </p:nvGrpSpPr>
        <p:grpSpPr>
          <a:xfrm>
            <a:off x="3638654" y="4159385"/>
            <a:ext cx="4017398" cy="2318846"/>
            <a:chOff x="4139248" y="4009782"/>
            <a:chExt cx="4017398" cy="2318846"/>
          </a:xfrm>
        </p:grpSpPr>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AB37D8D5-C908-2040-BFA3-6C7A4D805943}"/>
                    </a:ext>
                  </a:extLst>
                </p:cNvPr>
                <p:cNvSpPr txBox="1"/>
                <p:nvPr/>
              </p:nvSpPr>
              <p:spPr>
                <a:xfrm>
                  <a:off x="6765474" y="4764977"/>
                  <a:ext cx="305276"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3</m:t>
                            </m:r>
                          </m:sub>
                          <m:sup>
                            <m:r>
                              <a:rPr lang="de-DE" b="0" i="1" smtClean="0">
                                <a:latin typeface="Cambria Math" panose="02040503050406030204" pitchFamily="18" charset="0"/>
                              </a:rPr>
                              <m:t>2</m:t>
                            </m:r>
                          </m:sup>
                        </m:sSubSup>
                      </m:oMath>
                    </m:oMathPara>
                  </a14:m>
                  <a:endParaRPr lang="en-GB" dirty="0"/>
                </a:p>
              </p:txBody>
            </p:sp>
          </mc:Choice>
          <mc:Fallback xmlns="">
            <p:sp>
              <p:nvSpPr>
                <p:cNvPr id="48" name="TextBox 47">
                  <a:extLst>
                    <a:ext uri="{FF2B5EF4-FFF2-40B4-BE49-F238E27FC236}">
                      <a16:creationId xmlns:a16="http://schemas.microsoft.com/office/drawing/2014/main" id="{AB37D8D5-C908-2040-BFA3-6C7A4D805943}"/>
                    </a:ext>
                  </a:extLst>
                </p:cNvPr>
                <p:cNvSpPr txBox="1">
                  <a:spLocks noRot="1" noChangeAspect="1" noMove="1" noResize="1" noEditPoints="1" noAdjustHandles="1" noChangeArrowheads="1" noChangeShapeType="1" noTextEdit="1"/>
                </p:cNvSpPr>
                <p:nvPr/>
              </p:nvSpPr>
              <p:spPr>
                <a:xfrm>
                  <a:off x="6765474" y="4764977"/>
                  <a:ext cx="305276" cy="282450"/>
                </a:xfrm>
                <a:prstGeom prst="rect">
                  <a:avLst/>
                </a:prstGeom>
                <a:blipFill>
                  <a:blip r:embed="rId3"/>
                  <a:stretch>
                    <a:fillRect l="-16000" r="-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7200DC10-BBF9-BC40-B260-9356AED27705}"/>
                    </a:ext>
                  </a:extLst>
                </p:cNvPr>
                <p:cNvSpPr txBox="1"/>
                <p:nvPr/>
              </p:nvSpPr>
              <p:spPr>
                <a:xfrm>
                  <a:off x="6766937" y="6044768"/>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3</m:t>
                            </m:r>
                          </m:sub>
                          <m:sup>
                            <m:r>
                              <a:rPr lang="de-DE" b="0" i="1" smtClean="0">
                                <a:latin typeface="Cambria Math" panose="02040503050406030204" pitchFamily="18" charset="0"/>
                              </a:rPr>
                              <m:t>3</m:t>
                            </m:r>
                          </m:sup>
                        </m:sSubSup>
                      </m:oMath>
                    </m:oMathPara>
                  </a14:m>
                  <a:endParaRPr lang="en-GB" dirty="0"/>
                </a:p>
              </p:txBody>
            </p:sp>
          </mc:Choice>
          <mc:Fallback xmlns="">
            <p:sp>
              <p:nvSpPr>
                <p:cNvPr id="49" name="TextBox 48">
                  <a:extLst>
                    <a:ext uri="{FF2B5EF4-FFF2-40B4-BE49-F238E27FC236}">
                      <a16:creationId xmlns:a16="http://schemas.microsoft.com/office/drawing/2014/main" id="{7200DC10-BBF9-BC40-B260-9356AED27705}"/>
                    </a:ext>
                  </a:extLst>
                </p:cNvPr>
                <p:cNvSpPr txBox="1">
                  <a:spLocks noRot="1" noChangeAspect="1" noMove="1" noResize="1" noEditPoints="1" noAdjustHandles="1" noChangeArrowheads="1" noChangeShapeType="1" noTextEdit="1"/>
                </p:cNvSpPr>
                <p:nvPr/>
              </p:nvSpPr>
              <p:spPr>
                <a:xfrm>
                  <a:off x="6766937" y="6044768"/>
                  <a:ext cx="305276" cy="283860"/>
                </a:xfrm>
                <a:prstGeom prst="rect">
                  <a:avLst/>
                </a:prstGeom>
                <a:blipFill>
                  <a:blip r:embed="rId4"/>
                  <a:stretch>
                    <a:fillRect l="-16000" r="-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A734DD0-1F49-C740-9A61-A3555147C177}"/>
                    </a:ext>
                  </a:extLst>
                </p:cNvPr>
                <p:cNvSpPr txBox="1"/>
                <p:nvPr/>
              </p:nvSpPr>
              <p:spPr>
                <a:xfrm>
                  <a:off x="6445678" y="4009782"/>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3</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3</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i="1" dirty="0" err="1">
                            <a:solidFill>
                              <a:schemeClr val="tx1"/>
                            </a:solidFill>
                            <a:latin typeface="Cambria Math" panose="02040503050406030204" pitchFamily="18" charset="0"/>
                          </a:rPr>
                          <m:t>𝑇𝑟𝑎𝑣𝑒𝑙</m:t>
                        </m:r>
                        <m:sSub>
                          <m:sSubPr>
                            <m:ctrlPr>
                              <a:rPr lang="de-DE" b="0" i="1" dirty="0" smtClean="0">
                                <a:solidFill>
                                  <a:schemeClr val="tx1"/>
                                </a:solidFill>
                                <a:latin typeface="Cambria Math" panose="02040503050406030204" pitchFamily="18" charset="0"/>
                              </a:rPr>
                            </m:ctrlPr>
                          </m:sSubPr>
                          <m:e>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3</m:t>
                            </m:r>
                          </m:sub>
                        </m:sSub>
                        <m:r>
                          <a:rPr lang="de-DE" b="0" i="1" dirty="0"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50" name="TextBox 49">
                  <a:extLst>
                    <a:ext uri="{FF2B5EF4-FFF2-40B4-BE49-F238E27FC236}">
                      <a16:creationId xmlns:a16="http://schemas.microsoft.com/office/drawing/2014/main" id="{0A734DD0-1F49-C740-9A61-A3555147C177}"/>
                    </a:ext>
                  </a:extLst>
                </p:cNvPr>
                <p:cNvSpPr txBox="1">
                  <a:spLocks noRot="1" noChangeAspect="1" noMove="1" noResize="1" noEditPoints="1" noAdjustHandles="1" noChangeArrowheads="1" noChangeShapeType="1" noTextEdit="1"/>
                </p:cNvSpPr>
                <p:nvPr/>
              </p:nvSpPr>
              <p:spPr>
                <a:xfrm>
                  <a:off x="6445678" y="4009782"/>
                  <a:ext cx="1705233" cy="715089"/>
                </a:xfrm>
                <a:prstGeom prst="roundRect">
                  <a:avLst/>
                </a:prstGeom>
                <a:blipFill>
                  <a:blip r:embed="rId5"/>
                  <a:stretch>
                    <a:fillRect l="-74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73D2760E-7815-9F43-BC0C-A86D6635EF6A}"/>
                    </a:ext>
                  </a:extLst>
                </p:cNvPr>
                <p:cNvSpPr txBox="1"/>
                <p:nvPr/>
              </p:nvSpPr>
              <p:spPr>
                <a:xfrm>
                  <a:off x="6445677" y="5311823"/>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𝐸𝑝𝑖</m:t>
                        </m:r>
                        <m:sSub>
                          <m:sSubPr>
                            <m:ctrlPr>
                              <a:rPr lang="de-DE" b="0" i="1" dirty="0" smtClean="0">
                                <a:latin typeface="Cambria Math" panose="02040503050406030204" pitchFamily="18" charset="0"/>
                              </a:rPr>
                            </m:ctrlPr>
                          </m:sSubPr>
                          <m:e>
                            <m:r>
                              <a:rPr lang="en-GB" dirty="0" smtClean="0">
                                <a:latin typeface="Cambria Math" panose="02040503050406030204" pitchFamily="18" charset="0"/>
                              </a:rPr>
                              <m:t>𝑑</m:t>
                            </m:r>
                          </m:e>
                          <m:sub>
                            <m:r>
                              <a:rPr lang="de-DE" b="0" i="1" dirty="0" smtClean="0">
                                <a:latin typeface="Cambria Math" panose="02040503050406030204" pitchFamily="18" charset="0"/>
                              </a:rPr>
                              <m:t>3</m:t>
                            </m:r>
                          </m:sub>
                        </m:sSub>
                        <m:r>
                          <a:rPr lang="en-GB" dirty="0">
                            <a:latin typeface="Cambria Math" panose="02040503050406030204" pitchFamily="18" charset="0"/>
                          </a:rPr>
                          <m:t> </m:t>
                        </m:r>
                        <m:r>
                          <a:rPr lang="en-GB" dirty="0" err="1">
                            <a:latin typeface="Cambria Math" panose="02040503050406030204" pitchFamily="18" charset="0"/>
                          </a:rPr>
                          <m:t>𝑆𝑖𝑐𝑘</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e>
                            </m:d>
                          </m:e>
                          <m:sub>
                            <m:r>
                              <a:rPr lang="de-DE" b="0" i="1" dirty="0" smtClean="0">
                                <a:latin typeface="Cambria Math" panose="02040503050406030204" pitchFamily="18" charset="0"/>
                              </a:rPr>
                              <m:t>3</m:t>
                            </m:r>
                          </m:sub>
                        </m:sSub>
                      </m:oMath>
                    </m:oMathPara>
                  </a14:m>
                  <a:endParaRPr lang="de-DE" dirty="0"/>
                </a:p>
                <a:p>
                  <a:pPr/>
                  <a14:m>
                    <m:oMathPara xmlns:m="http://schemas.openxmlformats.org/officeDocument/2006/math">
                      <m:oMathParaPr>
                        <m:jc m:val="centerGroup"/>
                      </m:oMathParaPr>
                      <m:oMath xmlns:m="http://schemas.openxmlformats.org/officeDocument/2006/math">
                        <m:r>
                          <a:rPr lang="en-GB" dirty="0">
                            <a:latin typeface="Cambria Math" panose="02040503050406030204" pitchFamily="18" charset="0"/>
                          </a:rPr>
                          <m:t>𝑇𝑟𝑒𝑎𝑡</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r>
                                  <a:rPr lang="de-DE" b="0" i="1" dirty="0" smtClean="0">
                                    <a:latin typeface="Cambria Math" panose="02040503050406030204" pitchFamily="18" charset="0"/>
                                  </a:rPr>
                                  <m:t>𝑀</m:t>
                                </m:r>
                              </m:e>
                            </m:d>
                          </m:e>
                          <m:sub>
                            <m:r>
                              <a:rPr lang="de-DE" b="0" i="1" dirty="0" smtClean="0">
                                <a:latin typeface="Cambria Math" panose="02040503050406030204" pitchFamily="18" charset="0"/>
                              </a:rPr>
                              <m:t>3</m:t>
                            </m:r>
                          </m:sub>
                        </m:sSub>
                        <m:r>
                          <a:rPr lang="de-DE" b="0" i="1" dirty="0" smtClean="0">
                            <a:latin typeface="Cambria Math" panose="02040503050406030204" pitchFamily="18" charset="0"/>
                          </a:rPr>
                          <m:t>    </m:t>
                        </m:r>
                      </m:oMath>
                    </m:oMathPara>
                  </a14:m>
                  <a:endParaRPr lang="en-GB" dirty="0"/>
                </a:p>
              </p:txBody>
            </p:sp>
          </mc:Choice>
          <mc:Fallback xmlns="">
            <p:sp>
              <p:nvSpPr>
                <p:cNvPr id="51" name="TextBox 50">
                  <a:extLst>
                    <a:ext uri="{FF2B5EF4-FFF2-40B4-BE49-F238E27FC236}">
                      <a16:creationId xmlns:a16="http://schemas.microsoft.com/office/drawing/2014/main" id="{73D2760E-7815-9F43-BC0C-A86D6635EF6A}"/>
                    </a:ext>
                  </a:extLst>
                </p:cNvPr>
                <p:cNvSpPr txBox="1">
                  <a:spLocks noRot="1" noChangeAspect="1" noMove="1" noResize="1" noEditPoints="1" noAdjustHandles="1" noChangeArrowheads="1" noChangeShapeType="1" noTextEdit="1"/>
                </p:cNvSpPr>
                <p:nvPr/>
              </p:nvSpPr>
              <p:spPr>
                <a:xfrm>
                  <a:off x="6445677" y="5311823"/>
                  <a:ext cx="1705233" cy="715089"/>
                </a:xfrm>
                <a:prstGeom prst="roundRect">
                  <a:avLst/>
                </a:prstGeom>
                <a:blipFill>
                  <a:blip r:embed="rId6"/>
                  <a:stretch>
                    <a:fillRect l="-741" r="-741"/>
                  </a:stretch>
                </a:blipFill>
                <a:ln>
                  <a:solidFill>
                    <a:schemeClr val="tx1"/>
                  </a:solidFill>
                </a:ln>
              </p:spPr>
              <p:txBody>
                <a:bodyPr/>
                <a:lstStyle/>
                <a:p>
                  <a:r>
                    <a:rPr lang="en-GB">
                      <a:noFill/>
                    </a:rPr>
                    <a:t> </a:t>
                  </a:r>
                </a:p>
              </p:txBody>
            </p:sp>
          </mc:Fallback>
        </mc:AlternateContent>
        <p:cxnSp>
          <p:nvCxnSpPr>
            <p:cNvPr id="52" name="Straight Connector 51">
              <a:extLst>
                <a:ext uri="{FF2B5EF4-FFF2-40B4-BE49-F238E27FC236}">
                  <a16:creationId xmlns:a16="http://schemas.microsoft.com/office/drawing/2014/main" id="{BD6359B7-1CE4-474F-A665-05CF52AA30F9}"/>
                </a:ext>
              </a:extLst>
            </p:cNvPr>
            <p:cNvCxnSpPr>
              <a:cxnSpLocks/>
              <a:stCxn id="51" idx="0"/>
              <a:endCxn id="50" idx="2"/>
            </p:cNvCxnSpPr>
            <p:nvPr/>
          </p:nvCxnSpPr>
          <p:spPr>
            <a:xfrm flipV="1">
              <a:off x="7298294" y="4724871"/>
              <a:ext cx="1" cy="586952"/>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BE9DA1EC-EBED-6B47-8449-56EA68D454CA}"/>
                    </a:ext>
                  </a:extLst>
                </p:cNvPr>
                <p:cNvSpPr txBox="1"/>
                <p:nvPr/>
              </p:nvSpPr>
              <p:spPr>
                <a:xfrm>
                  <a:off x="4139248" y="4009782"/>
                  <a:ext cx="1646644"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2</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2</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𝐸𝑝𝑖𝑑</m:t>
                            </m:r>
                          </m:e>
                          <m:sub>
                            <m:r>
                              <a:rPr lang="de-DE" b="0" i="1" dirty="0" smtClean="0">
                                <a:solidFill>
                                  <a:schemeClr val="tx1"/>
                                </a:solidFill>
                                <a:latin typeface="Cambria Math" panose="02040503050406030204" pitchFamily="18" charset="0"/>
                              </a:rPr>
                              <m:t>3</m:t>
                            </m:r>
                          </m:sub>
                        </m:sSub>
                      </m:oMath>
                    </m:oMathPara>
                  </a14:m>
                  <a:endParaRPr lang="en-GB" dirty="0">
                    <a:solidFill>
                      <a:schemeClr val="tx1"/>
                    </a:solidFill>
                  </a:endParaRPr>
                </a:p>
              </p:txBody>
            </p:sp>
          </mc:Choice>
          <mc:Fallback xmlns="">
            <p:sp>
              <p:nvSpPr>
                <p:cNvPr id="53" name="TextBox 52">
                  <a:extLst>
                    <a:ext uri="{FF2B5EF4-FFF2-40B4-BE49-F238E27FC236}">
                      <a16:creationId xmlns:a16="http://schemas.microsoft.com/office/drawing/2014/main" id="{BE9DA1EC-EBED-6B47-8449-56EA68D454CA}"/>
                    </a:ext>
                  </a:extLst>
                </p:cNvPr>
                <p:cNvSpPr txBox="1">
                  <a:spLocks noRot="1" noChangeAspect="1" noMove="1" noResize="1" noEditPoints="1" noAdjustHandles="1" noChangeArrowheads="1" noChangeShapeType="1" noTextEdit="1"/>
                </p:cNvSpPr>
                <p:nvPr/>
              </p:nvSpPr>
              <p:spPr>
                <a:xfrm>
                  <a:off x="4139248" y="4009782"/>
                  <a:ext cx="1646644" cy="715089"/>
                </a:xfrm>
                <a:prstGeom prst="roundRect">
                  <a:avLst/>
                </a:prstGeom>
                <a:blipFill>
                  <a:blip r:embed="rId7"/>
                  <a:stretch>
                    <a:fillRect l="-2290"/>
                  </a:stretch>
                </a:blipFill>
                <a:ln>
                  <a:solidFill>
                    <a:schemeClr val="tx1"/>
                  </a:solidFill>
                </a:ln>
              </p:spPr>
              <p:txBody>
                <a:bodyPr/>
                <a:lstStyle/>
                <a:p>
                  <a:r>
                    <a:rPr lang="en-GB">
                      <a:noFill/>
                    </a:rPr>
                    <a:t> </a:t>
                  </a:r>
                </a:p>
              </p:txBody>
            </p:sp>
          </mc:Fallback>
        </mc:AlternateContent>
        <p:cxnSp>
          <p:nvCxnSpPr>
            <p:cNvPr id="54" name="Straight Connector 53">
              <a:extLst>
                <a:ext uri="{FF2B5EF4-FFF2-40B4-BE49-F238E27FC236}">
                  <a16:creationId xmlns:a16="http://schemas.microsoft.com/office/drawing/2014/main" id="{B6A119EE-CE35-1C40-9CBF-806C232857A8}"/>
                </a:ext>
              </a:extLst>
            </p:cNvPr>
            <p:cNvCxnSpPr>
              <a:cxnSpLocks/>
              <a:stCxn id="50" idx="1"/>
              <a:endCxn id="53" idx="3"/>
            </p:cNvCxnSpPr>
            <p:nvPr/>
          </p:nvCxnSpPr>
          <p:spPr>
            <a:xfrm flipH="1">
              <a:off x="5785892" y="4367327"/>
              <a:ext cx="659786" cy="0"/>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F8C77AB8-3130-F741-998F-831D2C051E61}"/>
                    </a:ext>
                  </a:extLst>
                </p:cNvPr>
                <p:cNvSpPr txBox="1"/>
                <p:nvPr/>
              </p:nvSpPr>
              <p:spPr>
                <a:xfrm>
                  <a:off x="4457320" y="4770089"/>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55" name="TextBox 54">
                  <a:extLst>
                    <a:ext uri="{FF2B5EF4-FFF2-40B4-BE49-F238E27FC236}">
                      <a16:creationId xmlns:a16="http://schemas.microsoft.com/office/drawing/2014/main" id="{F8C77AB8-3130-F741-998F-831D2C051E61}"/>
                    </a:ext>
                  </a:extLst>
                </p:cNvPr>
                <p:cNvSpPr txBox="1">
                  <a:spLocks noRot="1" noChangeAspect="1" noMove="1" noResize="1" noEditPoints="1" noAdjustHandles="1" noChangeArrowheads="1" noChangeShapeType="1" noTextEdit="1"/>
                </p:cNvSpPr>
                <p:nvPr/>
              </p:nvSpPr>
              <p:spPr>
                <a:xfrm>
                  <a:off x="4457320" y="4770089"/>
                  <a:ext cx="321435" cy="276999"/>
                </a:xfrm>
                <a:prstGeom prst="rect">
                  <a:avLst/>
                </a:prstGeom>
                <a:blipFill>
                  <a:blip r:embed="rId8"/>
                  <a:stretch>
                    <a:fillRect l="-20000" b="-260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3F517E91-EFFD-3844-B891-2A3839C54493}"/>
                    </a:ext>
                  </a:extLst>
                </p:cNvPr>
                <p:cNvSpPr txBox="1"/>
                <p:nvPr/>
              </p:nvSpPr>
              <p:spPr>
                <a:xfrm rot="5400000">
                  <a:off x="7821867" y="439995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3</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58" name="TextBox 57">
                  <a:extLst>
                    <a:ext uri="{FF2B5EF4-FFF2-40B4-BE49-F238E27FC236}">
                      <a16:creationId xmlns:a16="http://schemas.microsoft.com/office/drawing/2014/main" id="{3F517E91-EFFD-3844-B891-2A3839C54493}"/>
                    </a:ext>
                  </a:extLst>
                </p:cNvPr>
                <p:cNvSpPr txBox="1">
                  <a:spLocks noRot="1" noChangeAspect="1" noMove="1" noResize="1" noEditPoints="1" noAdjustHandles="1" noChangeArrowheads="1" noChangeShapeType="1" noTextEdit="1"/>
                </p:cNvSpPr>
                <p:nvPr/>
              </p:nvSpPr>
              <p:spPr>
                <a:xfrm rot="5400000">
                  <a:off x="7821867" y="4399958"/>
                  <a:ext cx="270879" cy="387207"/>
                </a:xfrm>
                <a:prstGeom prst="round1Rect">
                  <a:avLst>
                    <a:gd name="adj" fmla="val 40865"/>
                  </a:avLst>
                </a:prstGeom>
                <a:blipFill>
                  <a:blip r:embed="rId9"/>
                  <a:stretch>
                    <a:fillRect l="-9677" r="-3226"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04F5C276-0EEB-CA43-A1DB-40F0D1B3C3C9}"/>
                    </a:ext>
                  </a:extLst>
                </p:cNvPr>
                <p:cNvSpPr txBox="1"/>
                <p:nvPr/>
              </p:nvSpPr>
              <p:spPr>
                <a:xfrm rot="5400000">
                  <a:off x="7888214" y="5756303"/>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3</m:t>
                            </m:r>
                          </m:sub>
                          <m:sup>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61" name="TextBox 60">
                  <a:extLst>
                    <a:ext uri="{FF2B5EF4-FFF2-40B4-BE49-F238E27FC236}">
                      <a16:creationId xmlns:a16="http://schemas.microsoft.com/office/drawing/2014/main" id="{04F5C276-0EEB-CA43-A1DB-40F0D1B3C3C9}"/>
                    </a:ext>
                  </a:extLst>
                </p:cNvPr>
                <p:cNvSpPr txBox="1">
                  <a:spLocks noRot="1" noChangeAspect="1" noMove="1" noResize="1" noEditPoints="1" noAdjustHandles="1" noChangeArrowheads="1" noChangeShapeType="1" noTextEdit="1"/>
                </p:cNvSpPr>
                <p:nvPr/>
              </p:nvSpPr>
              <p:spPr>
                <a:xfrm rot="5400000">
                  <a:off x="7888214" y="5756303"/>
                  <a:ext cx="270879" cy="265984"/>
                </a:xfrm>
                <a:prstGeom prst="round1Rect">
                  <a:avLst>
                    <a:gd name="adj" fmla="val 40865"/>
                  </a:avLst>
                </a:prstGeom>
                <a:blipFill>
                  <a:blip r:embed="rId10"/>
                  <a:stretch>
                    <a:fillRect l="-9091"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E783E60B-987E-F849-A395-BC5ADD16688F}"/>
                    </a:ext>
                  </a:extLst>
                </p:cNvPr>
                <p:cNvSpPr txBox="1"/>
                <p:nvPr/>
              </p:nvSpPr>
              <p:spPr>
                <a:xfrm rot="5400000">
                  <a:off x="5448072" y="439995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3</m:t>
                            </m:r>
                          </m:sub>
                          <m:sup>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62" name="TextBox 61">
                  <a:extLst>
                    <a:ext uri="{FF2B5EF4-FFF2-40B4-BE49-F238E27FC236}">
                      <a16:creationId xmlns:a16="http://schemas.microsoft.com/office/drawing/2014/main" id="{E783E60B-987E-F849-A395-BC5ADD16688F}"/>
                    </a:ext>
                  </a:extLst>
                </p:cNvPr>
                <p:cNvSpPr txBox="1">
                  <a:spLocks noRot="1" noChangeAspect="1" noMove="1" noResize="1" noEditPoints="1" noAdjustHandles="1" noChangeArrowheads="1" noChangeShapeType="1" noTextEdit="1"/>
                </p:cNvSpPr>
                <p:nvPr/>
              </p:nvSpPr>
              <p:spPr>
                <a:xfrm rot="5400000">
                  <a:off x="5448072" y="4399958"/>
                  <a:ext cx="270879" cy="387207"/>
                </a:xfrm>
                <a:prstGeom prst="round1Rect">
                  <a:avLst>
                    <a:gd name="adj" fmla="val 40865"/>
                  </a:avLst>
                </a:prstGeom>
                <a:blipFill>
                  <a:blip r:embed="rId11"/>
                  <a:stretch>
                    <a:fillRect b="-9091"/>
                  </a:stretch>
                </a:blipFill>
                <a:ln>
                  <a:no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5C5B0337-45D9-FC4D-96C6-36A3AB458641}"/>
                  </a:ext>
                </a:extLst>
              </p:cNvPr>
              <p:cNvSpPr/>
              <p:nvPr/>
            </p:nvSpPr>
            <p:spPr>
              <a:xfrm>
                <a:off x="4240149" y="4874474"/>
                <a:ext cx="482761" cy="369332"/>
              </a:xfrm>
              <a:prstGeom prst="rect">
                <a:avLst/>
              </a:prstGeom>
            </p:spPr>
            <p:txBody>
              <a:bodyPr wrap="none">
                <a:spAutoFit/>
              </a:bodyPr>
              <a:lstStyle/>
              <a:p>
                <a14:m>
                  <m:oMath xmlns:m="http://schemas.openxmlformats.org/officeDocument/2006/math">
                    <m:sSub>
                      <m:sSubPr>
                        <m:ctrlPr>
                          <a:rPr lang="de-DE" i="1" smtClean="0">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𝛼</m:t>
                        </m:r>
                      </m:e>
                      <m:sub>
                        <m:r>
                          <a:rPr lang="de-DE" b="0" i="1" smtClean="0">
                            <a:solidFill>
                              <a:schemeClr val="accent1"/>
                            </a:solidFill>
                            <a:latin typeface="Cambria Math" panose="02040503050406030204" pitchFamily="18" charset="0"/>
                            <a:ea typeface="Cambria Math" panose="02040503050406030204" pitchFamily="18" charset="0"/>
                          </a:rPr>
                          <m:t>2</m:t>
                        </m:r>
                      </m:sub>
                    </m:sSub>
                  </m:oMath>
                </a14:m>
                <a:r>
                  <a:rPr lang="en-GB" dirty="0">
                    <a:solidFill>
                      <a:schemeClr val="accent1"/>
                    </a:solidFill>
                  </a:rPr>
                  <a:t> </a:t>
                </a:r>
              </a:p>
            </p:txBody>
          </p:sp>
        </mc:Choice>
        <mc:Fallback xmlns="">
          <p:sp>
            <p:nvSpPr>
              <p:cNvPr id="63" name="Rectangle 62">
                <a:extLst>
                  <a:ext uri="{FF2B5EF4-FFF2-40B4-BE49-F238E27FC236}">
                    <a16:creationId xmlns:a16="http://schemas.microsoft.com/office/drawing/2014/main" id="{5C5B0337-45D9-FC4D-96C6-36A3AB458641}"/>
                  </a:ext>
                </a:extLst>
              </p:cNvPr>
              <p:cNvSpPr>
                <a:spLocks noRot="1" noChangeAspect="1" noMove="1" noResize="1" noEditPoints="1" noAdjustHandles="1" noChangeArrowheads="1" noChangeShapeType="1" noTextEdit="1"/>
              </p:cNvSpPr>
              <p:nvPr/>
            </p:nvSpPr>
            <p:spPr>
              <a:xfrm>
                <a:off x="4240149" y="4874474"/>
                <a:ext cx="482761"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844E849F-8844-3240-BC23-8755C86CB049}"/>
                  </a:ext>
                </a:extLst>
              </p:cNvPr>
              <p:cNvSpPr/>
              <p:nvPr/>
            </p:nvSpPr>
            <p:spPr>
              <a:xfrm>
                <a:off x="6788923" y="4849057"/>
                <a:ext cx="1646925" cy="4156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b="0" i="1" smtClean="0">
                              <a:latin typeface="Cambria Math" panose="02040503050406030204" pitchFamily="18" charset="0"/>
                            </a:rPr>
                            <m:t>𝑖𝑛</m:t>
                          </m:r>
                          <m:r>
                            <a:rPr lang="de-DE" b="0" i="1" smtClean="0">
                              <a:latin typeface="Cambria Math" panose="02040503050406030204" pitchFamily="18" charset="0"/>
                            </a:rPr>
                            <m:t>,</m:t>
                          </m:r>
                          <m:r>
                            <a:rPr lang="de-DE" i="1">
                              <a:latin typeface="Cambria Math" panose="02040503050406030204" pitchFamily="18" charset="0"/>
                            </a:rPr>
                            <m:t>𝑜𝑢𝑡</m:t>
                          </m:r>
                        </m:sup>
                      </m:sSubSup>
                      <m:r>
                        <a:rPr lang="de-DE" b="0" i="1" smtClean="0">
                          <a:latin typeface="Cambria Math" panose="02040503050406030204" pitchFamily="18" charset="0"/>
                        </a:rPr>
                        <m:t>,</m:t>
                      </m:r>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b="0" i="1" smtClean="0">
                              <a:latin typeface="Cambria Math" panose="02040503050406030204" pitchFamily="18" charset="0"/>
                            </a:rPr>
                            <m:t>3</m:t>
                          </m:r>
                        </m:sub>
                        <m:sup>
                          <m:r>
                            <a:rPr lang="de-DE" i="1">
                              <a:latin typeface="Cambria Math" panose="02040503050406030204" pitchFamily="18" charset="0"/>
                            </a:rPr>
                            <m:t>1,</m:t>
                          </m:r>
                          <m:r>
                            <a:rPr lang="de-DE" i="1">
                              <a:latin typeface="Cambria Math" panose="02040503050406030204" pitchFamily="18" charset="0"/>
                            </a:rPr>
                            <m:t>𝑜𝑢𝑡</m:t>
                          </m:r>
                        </m:sup>
                      </m:sSubSup>
                    </m:oMath>
                  </m:oMathPara>
                </a14:m>
                <a:endParaRPr lang="en-GB" dirty="0"/>
              </a:p>
            </p:txBody>
          </p:sp>
        </mc:Choice>
        <mc:Fallback xmlns="">
          <p:sp>
            <p:nvSpPr>
              <p:cNvPr id="64" name="Rectangle 63">
                <a:extLst>
                  <a:ext uri="{FF2B5EF4-FFF2-40B4-BE49-F238E27FC236}">
                    <a16:creationId xmlns:a16="http://schemas.microsoft.com/office/drawing/2014/main" id="{844E849F-8844-3240-BC23-8755C86CB049}"/>
                  </a:ext>
                </a:extLst>
              </p:cNvPr>
              <p:cNvSpPr>
                <a:spLocks noRot="1" noChangeAspect="1" noMove="1" noResize="1" noEditPoints="1" noAdjustHandles="1" noChangeArrowheads="1" noChangeShapeType="1" noTextEdit="1"/>
              </p:cNvSpPr>
              <p:nvPr/>
            </p:nvSpPr>
            <p:spPr>
              <a:xfrm>
                <a:off x="6788923" y="4849057"/>
                <a:ext cx="1646925" cy="415627"/>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1741AD3B-5876-A049-BEF5-5C3205D8C807}"/>
                  </a:ext>
                </a:extLst>
              </p:cNvPr>
              <p:cNvSpPr/>
              <p:nvPr/>
            </p:nvSpPr>
            <p:spPr>
              <a:xfrm>
                <a:off x="4553546" y="4874474"/>
                <a:ext cx="938142" cy="4156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𝑜𝑢𝑡</m:t>
                          </m:r>
                          <m:r>
                            <a:rPr lang="de-DE" b="0" i="1" smtClean="0">
                              <a:latin typeface="Cambria Math" panose="02040503050406030204" pitchFamily="18" charset="0"/>
                            </a:rPr>
                            <m:t>,</m:t>
                          </m:r>
                          <m:r>
                            <a:rPr lang="de-DE" b="0" i="1" smtClean="0">
                              <a:latin typeface="Cambria Math" panose="02040503050406030204" pitchFamily="18" charset="0"/>
                            </a:rPr>
                            <m:t>𝑖𝑛</m:t>
                          </m:r>
                        </m:sup>
                      </m:sSubSup>
                    </m:oMath>
                  </m:oMathPara>
                </a14:m>
                <a:endParaRPr lang="en-GB" dirty="0"/>
              </a:p>
            </p:txBody>
          </p:sp>
        </mc:Choice>
        <mc:Fallback xmlns="">
          <p:sp>
            <p:nvSpPr>
              <p:cNvPr id="65" name="Rectangle 64">
                <a:extLst>
                  <a:ext uri="{FF2B5EF4-FFF2-40B4-BE49-F238E27FC236}">
                    <a16:creationId xmlns:a16="http://schemas.microsoft.com/office/drawing/2014/main" id="{1741AD3B-5876-A049-BEF5-5C3205D8C807}"/>
                  </a:ext>
                </a:extLst>
              </p:cNvPr>
              <p:cNvSpPr>
                <a:spLocks noRot="1" noChangeAspect="1" noMove="1" noResize="1" noEditPoints="1" noAdjustHandles="1" noChangeArrowheads="1" noChangeShapeType="1" noTextEdit="1"/>
              </p:cNvSpPr>
              <p:nvPr/>
            </p:nvSpPr>
            <p:spPr>
              <a:xfrm>
                <a:off x="4553546" y="4874474"/>
                <a:ext cx="938142" cy="415627"/>
              </a:xfrm>
              <a:prstGeom prst="rect">
                <a:avLst/>
              </a:prstGeom>
              <a:blipFill>
                <a:blip r:embed="rId14"/>
                <a:stretch>
                  <a:fillRect/>
                </a:stretch>
              </a:blipFill>
            </p:spPr>
            <p:txBody>
              <a:bodyPr/>
              <a:lstStyle/>
              <a:p>
                <a:r>
                  <a:rPr lang="en-GB">
                    <a:noFill/>
                  </a:rPr>
                  <a:t> </a:t>
                </a:r>
              </a:p>
            </p:txBody>
          </p:sp>
        </mc:Fallback>
      </mc:AlternateContent>
      <p:cxnSp>
        <p:nvCxnSpPr>
          <p:cNvPr id="66" name="Straight Connector 65">
            <a:extLst>
              <a:ext uri="{FF2B5EF4-FFF2-40B4-BE49-F238E27FC236}">
                <a16:creationId xmlns:a16="http://schemas.microsoft.com/office/drawing/2014/main" id="{06DC64F4-3FBF-1748-9D4F-805F22E07956}"/>
              </a:ext>
            </a:extLst>
          </p:cNvPr>
          <p:cNvCxnSpPr>
            <a:cxnSpLocks/>
            <a:stCxn id="70" idx="3"/>
            <a:endCxn id="53" idx="1"/>
          </p:cNvCxnSpPr>
          <p:nvPr/>
        </p:nvCxnSpPr>
        <p:spPr>
          <a:xfrm>
            <a:off x="2660926" y="4516930"/>
            <a:ext cx="97772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465F3AAA-7474-4D44-8F0A-4A04AA77F99B}"/>
                  </a:ext>
                </a:extLst>
              </p:cNvPr>
              <p:cNvSpPr/>
              <p:nvPr/>
            </p:nvSpPr>
            <p:spPr>
              <a:xfrm>
                <a:off x="2737547" y="3995776"/>
                <a:ext cx="913392" cy="52322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rgbClr val="C00000"/>
                          </a:solidFill>
                          <a:latin typeface="Cambria Math" panose="02040503050406030204" pitchFamily="18" charset="0"/>
                        </a:rPr>
                        <m:t>𝐸𝑝𝑖</m:t>
                      </m:r>
                      <m:sSub>
                        <m:sSubPr>
                          <m:ctrlPr>
                            <a:rPr lang="de-DE" sz="1400" i="1" dirty="0">
                              <a:solidFill>
                                <a:srgbClr val="C00000"/>
                              </a:solidFill>
                              <a:latin typeface="Cambria Math" panose="02040503050406030204" pitchFamily="18" charset="0"/>
                            </a:rPr>
                          </m:ctrlPr>
                        </m:sSubPr>
                        <m:e>
                          <m:r>
                            <a:rPr lang="en-GB" sz="1400" i="1" dirty="0">
                              <a:solidFill>
                                <a:srgbClr val="C00000"/>
                              </a:solidFill>
                              <a:latin typeface="Cambria Math" panose="02040503050406030204" pitchFamily="18" charset="0"/>
                            </a:rPr>
                            <m:t>𝑑</m:t>
                          </m:r>
                        </m:e>
                        <m:sub>
                          <m:r>
                            <a:rPr lang="de-DE" sz="1400" b="0" i="1" dirty="0" smtClean="0">
                              <a:solidFill>
                                <a:srgbClr val="C00000"/>
                              </a:solidFill>
                              <a:latin typeface="Cambria Math" panose="02040503050406030204" pitchFamily="18" charset="0"/>
                            </a:rPr>
                            <m:t>2</m:t>
                          </m:r>
                        </m:sub>
                      </m:sSub>
                    </m:oMath>
                  </m:oMathPara>
                </a14:m>
                <a:endParaRPr lang="de-DE" sz="1400" i="1" dirty="0">
                  <a:solidFill>
                    <a:srgbClr val="C0000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err="1">
                          <a:solidFill>
                            <a:srgbClr val="C00000"/>
                          </a:solidFill>
                          <a:latin typeface="Cambria Math" panose="02040503050406030204" pitchFamily="18" charset="0"/>
                        </a:rPr>
                        <m:t>𝑆𝑖𝑐𝑘</m:t>
                      </m:r>
                      <m:sSub>
                        <m:sSubPr>
                          <m:ctrlPr>
                            <a:rPr lang="de-DE" sz="1400" i="1" dirty="0">
                              <a:solidFill>
                                <a:srgbClr val="C00000"/>
                              </a:solidFill>
                              <a:latin typeface="Cambria Math" panose="02040503050406030204" pitchFamily="18" charset="0"/>
                            </a:rPr>
                          </m:ctrlPr>
                        </m:sSubPr>
                        <m:e>
                          <m:d>
                            <m:dPr>
                              <m:ctrlPr>
                                <a:rPr lang="de-DE" sz="1400" i="1" dirty="0">
                                  <a:solidFill>
                                    <a:srgbClr val="C00000"/>
                                  </a:solidFill>
                                  <a:latin typeface="Cambria Math" panose="02040503050406030204" pitchFamily="18" charset="0"/>
                                </a:rPr>
                              </m:ctrlPr>
                            </m:dPr>
                            <m:e>
                              <m:r>
                                <a:rPr lang="de-DE" sz="1400" i="1" dirty="0">
                                  <a:solidFill>
                                    <a:srgbClr val="C00000"/>
                                  </a:solidFill>
                                  <a:latin typeface="Cambria Math" panose="02040503050406030204" pitchFamily="18" charset="0"/>
                                </a:rPr>
                                <m:t>𝑋</m:t>
                              </m:r>
                            </m:e>
                          </m:d>
                        </m:e>
                        <m:sub>
                          <m:r>
                            <a:rPr lang="de-DE" sz="1400" b="0" i="1" dirty="0" smtClean="0">
                              <a:solidFill>
                                <a:srgbClr val="C00000"/>
                              </a:solidFill>
                              <a:latin typeface="Cambria Math" panose="02040503050406030204" pitchFamily="18" charset="0"/>
                            </a:rPr>
                            <m:t>2</m:t>
                          </m:r>
                        </m:sub>
                      </m:sSub>
                    </m:oMath>
                  </m:oMathPara>
                </a14:m>
                <a:endParaRPr lang="de-DE" sz="1400" i="1" dirty="0">
                  <a:solidFill>
                    <a:srgbClr val="C00000"/>
                  </a:solidFill>
                  <a:latin typeface="Cambria Math" panose="02040503050406030204" pitchFamily="18" charset="0"/>
                </a:endParaRPr>
              </a:p>
            </p:txBody>
          </p:sp>
        </mc:Choice>
        <mc:Fallback xmlns="">
          <p:sp>
            <p:nvSpPr>
              <p:cNvPr id="67" name="Rectangle 66">
                <a:extLst>
                  <a:ext uri="{FF2B5EF4-FFF2-40B4-BE49-F238E27FC236}">
                    <a16:creationId xmlns:a16="http://schemas.microsoft.com/office/drawing/2014/main" id="{465F3AAA-7474-4D44-8F0A-4A04AA77F99B}"/>
                  </a:ext>
                </a:extLst>
              </p:cNvPr>
              <p:cNvSpPr>
                <a:spLocks noRot="1" noChangeAspect="1" noMove="1" noResize="1" noEditPoints="1" noAdjustHandles="1" noChangeArrowheads="1" noChangeShapeType="1" noTextEdit="1"/>
              </p:cNvSpPr>
              <p:nvPr/>
            </p:nvSpPr>
            <p:spPr>
              <a:xfrm>
                <a:off x="2737547" y="3995776"/>
                <a:ext cx="913392" cy="523220"/>
              </a:xfrm>
              <a:prstGeom prst="rect">
                <a:avLst/>
              </a:prstGeom>
              <a:blipFill>
                <a:blip r:embed="rId15"/>
                <a:stretch>
                  <a:fillRect/>
                </a:stretch>
              </a:blipFill>
            </p:spPr>
            <p:txBody>
              <a:bodyPr/>
              <a:lstStyle/>
              <a:p>
                <a:r>
                  <a:rPr lang="en-GB">
                    <a:noFill/>
                  </a:rPr>
                  <a:t> </a:t>
                </a:r>
              </a:p>
            </p:txBody>
          </p:sp>
        </mc:Fallback>
      </mc:AlternateContent>
      <p:grpSp>
        <p:nvGrpSpPr>
          <p:cNvPr id="68" name="Group 67">
            <a:extLst>
              <a:ext uri="{FF2B5EF4-FFF2-40B4-BE49-F238E27FC236}">
                <a16:creationId xmlns:a16="http://schemas.microsoft.com/office/drawing/2014/main" id="{BE4A6FCF-5FFD-F340-88E1-35BF0010A375}"/>
              </a:ext>
            </a:extLst>
          </p:cNvPr>
          <p:cNvGrpSpPr/>
          <p:nvPr/>
        </p:nvGrpSpPr>
        <p:grpSpPr>
          <a:xfrm>
            <a:off x="955693" y="4159385"/>
            <a:ext cx="1705233" cy="1037645"/>
            <a:chOff x="1507112" y="4000919"/>
            <a:chExt cx="1705233" cy="1037645"/>
          </a:xfrm>
        </p:grpSpPr>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13607525-DD5A-4B4A-8C68-B6F2566F9E9F}"/>
                    </a:ext>
                  </a:extLst>
                </p:cNvPr>
                <p:cNvSpPr txBox="1"/>
                <p:nvPr/>
              </p:nvSpPr>
              <p:spPr>
                <a:xfrm>
                  <a:off x="1826908" y="4756114"/>
                  <a:ext cx="305276"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2</m:t>
                            </m:r>
                          </m:sub>
                          <m:sup>
                            <m:r>
                              <a:rPr lang="de-DE" b="0" i="1" smtClean="0">
                                <a:latin typeface="Cambria Math" panose="02040503050406030204" pitchFamily="18" charset="0"/>
                              </a:rPr>
                              <m:t>2</m:t>
                            </m:r>
                          </m:sup>
                        </m:sSubSup>
                      </m:oMath>
                    </m:oMathPara>
                  </a14:m>
                  <a:endParaRPr lang="en-GB" dirty="0"/>
                </a:p>
              </p:txBody>
            </p:sp>
          </mc:Choice>
          <mc:Fallback xmlns="">
            <p:sp>
              <p:nvSpPr>
                <p:cNvPr id="69" name="TextBox 68">
                  <a:extLst>
                    <a:ext uri="{FF2B5EF4-FFF2-40B4-BE49-F238E27FC236}">
                      <a16:creationId xmlns:a16="http://schemas.microsoft.com/office/drawing/2014/main" id="{13607525-DD5A-4B4A-8C68-B6F2566F9E9F}"/>
                    </a:ext>
                  </a:extLst>
                </p:cNvPr>
                <p:cNvSpPr txBox="1">
                  <a:spLocks noRot="1" noChangeAspect="1" noMove="1" noResize="1" noEditPoints="1" noAdjustHandles="1" noChangeArrowheads="1" noChangeShapeType="1" noTextEdit="1"/>
                </p:cNvSpPr>
                <p:nvPr/>
              </p:nvSpPr>
              <p:spPr>
                <a:xfrm>
                  <a:off x="1826908" y="4756114"/>
                  <a:ext cx="305276" cy="282450"/>
                </a:xfrm>
                <a:prstGeom prst="rect">
                  <a:avLst/>
                </a:prstGeom>
                <a:blipFill>
                  <a:blip r:embed="rId16"/>
                  <a:stretch>
                    <a:fillRect l="-12000" r="-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A45F452B-437F-5741-9633-8596491A41C5}"/>
                    </a:ext>
                  </a:extLst>
                </p:cNvPr>
                <p:cNvSpPr txBox="1"/>
                <p:nvPr/>
              </p:nvSpPr>
              <p:spPr>
                <a:xfrm>
                  <a:off x="1507112" y="4000919"/>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2</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2</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i="1" dirty="0" err="1">
                            <a:solidFill>
                              <a:schemeClr val="tx1"/>
                            </a:solidFill>
                            <a:latin typeface="Cambria Math" panose="02040503050406030204" pitchFamily="18" charset="0"/>
                          </a:rPr>
                          <m:t>𝑇𝑟𝑎𝑣𝑒𝑙</m:t>
                        </m:r>
                        <m:sSub>
                          <m:sSubPr>
                            <m:ctrlPr>
                              <a:rPr lang="de-DE" b="0" i="1" dirty="0" smtClean="0">
                                <a:solidFill>
                                  <a:schemeClr val="tx1"/>
                                </a:solidFill>
                                <a:latin typeface="Cambria Math" panose="02040503050406030204" pitchFamily="18" charset="0"/>
                              </a:rPr>
                            </m:ctrlPr>
                          </m:sSubPr>
                          <m:e>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2</m:t>
                            </m:r>
                          </m:sub>
                        </m:sSub>
                        <m:r>
                          <a:rPr lang="de-DE" b="0" i="1" dirty="0"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70" name="TextBox 69">
                  <a:extLst>
                    <a:ext uri="{FF2B5EF4-FFF2-40B4-BE49-F238E27FC236}">
                      <a16:creationId xmlns:a16="http://schemas.microsoft.com/office/drawing/2014/main" id="{A45F452B-437F-5741-9633-8596491A41C5}"/>
                    </a:ext>
                  </a:extLst>
                </p:cNvPr>
                <p:cNvSpPr txBox="1">
                  <a:spLocks noRot="1" noChangeAspect="1" noMove="1" noResize="1" noEditPoints="1" noAdjustHandles="1" noChangeArrowheads="1" noChangeShapeType="1" noTextEdit="1"/>
                </p:cNvSpPr>
                <p:nvPr/>
              </p:nvSpPr>
              <p:spPr>
                <a:xfrm>
                  <a:off x="1507112" y="4000919"/>
                  <a:ext cx="1705233" cy="715089"/>
                </a:xfrm>
                <a:prstGeom prst="roundRect">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72C3A4CE-72D3-814C-BDB8-97F6BE463F7E}"/>
                    </a:ext>
                  </a:extLst>
                </p:cNvPr>
                <p:cNvSpPr txBox="1"/>
                <p:nvPr/>
              </p:nvSpPr>
              <p:spPr>
                <a:xfrm rot="5400000">
                  <a:off x="2883301" y="4391095"/>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2</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71" name="TextBox 70">
                  <a:extLst>
                    <a:ext uri="{FF2B5EF4-FFF2-40B4-BE49-F238E27FC236}">
                      <a16:creationId xmlns:a16="http://schemas.microsoft.com/office/drawing/2014/main" id="{72C3A4CE-72D3-814C-BDB8-97F6BE463F7E}"/>
                    </a:ext>
                  </a:extLst>
                </p:cNvPr>
                <p:cNvSpPr txBox="1">
                  <a:spLocks noRot="1" noChangeAspect="1" noMove="1" noResize="1" noEditPoints="1" noAdjustHandles="1" noChangeArrowheads="1" noChangeShapeType="1" noTextEdit="1"/>
                </p:cNvSpPr>
                <p:nvPr/>
              </p:nvSpPr>
              <p:spPr>
                <a:xfrm rot="5400000">
                  <a:off x="2883301" y="4391095"/>
                  <a:ext cx="270879" cy="387207"/>
                </a:xfrm>
                <a:prstGeom prst="round1Rect">
                  <a:avLst>
                    <a:gd name="adj" fmla="val 40865"/>
                  </a:avLst>
                </a:prstGeom>
                <a:blipFill>
                  <a:blip r:embed="rId18"/>
                  <a:stretch>
                    <a:fillRect l="-9375" b="-4545"/>
                  </a:stretch>
                </a:blipFill>
                <a:ln>
                  <a:no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AE9BB444-76AD-1543-B0D2-3CE03CE481D2}"/>
                  </a:ext>
                </a:extLst>
              </p:cNvPr>
              <p:cNvSpPr/>
              <p:nvPr/>
            </p:nvSpPr>
            <p:spPr>
              <a:xfrm>
                <a:off x="6833215" y="6151074"/>
                <a:ext cx="864724" cy="4053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𝑜𝑢𝑡</m:t>
                          </m:r>
                          <m:r>
                            <a:rPr lang="de-DE" b="0" i="1" smtClean="0">
                              <a:latin typeface="Cambria Math" panose="02040503050406030204" pitchFamily="18" charset="0"/>
                            </a:rPr>
                            <m:t>,1</m:t>
                          </m:r>
                        </m:sup>
                      </m:sSubSup>
                    </m:oMath>
                  </m:oMathPara>
                </a14:m>
                <a:endParaRPr lang="en-GB" dirty="0"/>
              </a:p>
            </p:txBody>
          </p:sp>
        </mc:Choice>
        <mc:Fallback xmlns="">
          <p:sp>
            <p:nvSpPr>
              <p:cNvPr id="72" name="Rectangle 71">
                <a:extLst>
                  <a:ext uri="{FF2B5EF4-FFF2-40B4-BE49-F238E27FC236}">
                    <a16:creationId xmlns:a16="http://schemas.microsoft.com/office/drawing/2014/main" id="{AE9BB444-76AD-1543-B0D2-3CE03CE481D2}"/>
                  </a:ext>
                </a:extLst>
              </p:cNvPr>
              <p:cNvSpPr>
                <a:spLocks noRot="1" noChangeAspect="1" noMove="1" noResize="1" noEditPoints="1" noAdjustHandles="1" noChangeArrowheads="1" noChangeShapeType="1" noTextEdit="1"/>
              </p:cNvSpPr>
              <p:nvPr/>
            </p:nvSpPr>
            <p:spPr>
              <a:xfrm>
                <a:off x="6833215" y="6151074"/>
                <a:ext cx="864724" cy="405304"/>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326A0790-B12C-134F-9C72-BB2C850985F9}"/>
                  </a:ext>
                </a:extLst>
              </p:cNvPr>
              <p:cNvSpPr/>
              <p:nvPr/>
            </p:nvSpPr>
            <p:spPr>
              <a:xfrm>
                <a:off x="3487047" y="4866320"/>
                <a:ext cx="4696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C00000"/>
                              </a:solidFill>
                              <a:latin typeface="Cambria Math" panose="02040503050406030204" pitchFamily="18" charset="0"/>
                              <a:ea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𝛽</m:t>
                          </m:r>
                        </m:e>
                        <m:sub>
                          <m:r>
                            <a:rPr lang="de-DE" b="0" i="1" smtClean="0">
                              <a:solidFill>
                                <a:srgbClr val="C00000"/>
                              </a:solidFill>
                              <a:latin typeface="Cambria Math" panose="02040503050406030204" pitchFamily="18" charset="0"/>
                              <a:ea typeface="Cambria Math" panose="02040503050406030204" pitchFamily="18" charset="0"/>
                            </a:rPr>
                            <m:t>3</m:t>
                          </m:r>
                        </m:sub>
                      </m:sSub>
                    </m:oMath>
                  </m:oMathPara>
                </a14:m>
                <a:endParaRPr lang="en-GB" dirty="0"/>
              </a:p>
            </p:txBody>
          </p:sp>
        </mc:Choice>
        <mc:Fallback xmlns="">
          <p:sp>
            <p:nvSpPr>
              <p:cNvPr id="73" name="Rectangle 72">
                <a:extLst>
                  <a:ext uri="{FF2B5EF4-FFF2-40B4-BE49-F238E27FC236}">
                    <a16:creationId xmlns:a16="http://schemas.microsoft.com/office/drawing/2014/main" id="{326A0790-B12C-134F-9C72-BB2C850985F9}"/>
                  </a:ext>
                </a:extLst>
              </p:cNvPr>
              <p:cNvSpPr>
                <a:spLocks noRot="1" noChangeAspect="1" noMove="1" noResize="1" noEditPoints="1" noAdjustHandles="1" noChangeArrowheads="1" noChangeShapeType="1" noTextEdit="1"/>
              </p:cNvSpPr>
              <p:nvPr/>
            </p:nvSpPr>
            <p:spPr>
              <a:xfrm>
                <a:off x="3487047" y="4866320"/>
                <a:ext cx="469679" cy="369332"/>
              </a:xfrm>
              <a:prstGeom prst="rect">
                <a:avLst/>
              </a:prstGeom>
              <a:blipFill>
                <a:blip r:embed="rId20"/>
                <a:stretch>
                  <a:fillRect b="-13333"/>
                </a:stretch>
              </a:blipFill>
            </p:spPr>
            <p:txBody>
              <a:bodyPr/>
              <a:lstStyle/>
              <a:p>
                <a:r>
                  <a:rPr lang="en-GB">
                    <a:noFill/>
                  </a:rPr>
                  <a:t> </a:t>
                </a:r>
              </a:p>
            </p:txBody>
          </p:sp>
        </mc:Fallback>
      </mc:AlternateContent>
      <p:cxnSp>
        <p:nvCxnSpPr>
          <p:cNvPr id="74" name="Straight Arrow Connector 73">
            <a:extLst>
              <a:ext uri="{FF2B5EF4-FFF2-40B4-BE49-F238E27FC236}">
                <a16:creationId xmlns:a16="http://schemas.microsoft.com/office/drawing/2014/main" id="{C6DA8185-6E3F-1B45-A66F-315152B67FF3}"/>
              </a:ext>
            </a:extLst>
          </p:cNvPr>
          <p:cNvCxnSpPr>
            <a:stCxn id="73" idx="1"/>
            <a:endCxn id="69" idx="3"/>
          </p:cNvCxnSpPr>
          <p:nvPr/>
        </p:nvCxnSpPr>
        <p:spPr>
          <a:xfrm flipH="1">
            <a:off x="1580765" y="5050986"/>
            <a:ext cx="1906282" cy="481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724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ECC-9230-634F-8E1B-456793F95323}"/>
              </a:ext>
            </a:extLst>
          </p:cNvPr>
          <p:cNvSpPr>
            <a:spLocks noGrp="1"/>
          </p:cNvSpPr>
          <p:nvPr>
            <p:ph type="title"/>
          </p:nvPr>
        </p:nvSpPr>
        <p:spPr/>
        <p:txBody>
          <a:bodyPr/>
          <a:lstStyle/>
          <a:p>
            <a:r>
              <a:rPr lang="en-GB" dirty="0"/>
              <a:t>Hindsight: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BABF58-997D-704B-B8C0-883FFF797D05}"/>
                  </a:ext>
                </a:extLst>
              </p:cNvPr>
              <p:cNvSpPr>
                <a:spLocks noGrp="1"/>
              </p:cNvSpPr>
              <p:nvPr>
                <p:ph idx="1"/>
              </p:nvPr>
            </p:nvSpPr>
            <p:spPr/>
            <p:txBody>
              <a:bodyPr/>
              <a:lstStyle/>
              <a:p>
                <a14:m>
                  <m:oMath xmlns:m="http://schemas.openxmlformats.org/officeDocument/2006/math">
                    <m:r>
                      <a:rPr lang="en-GB" i="1" smtClean="0">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b="0" i="1" smtClean="0">
                                <a:latin typeface="Cambria Math" panose="02040503050406030204" pitchFamily="18" charset="0"/>
                              </a:rPr>
                              <m:t>𝐸𝑝𝑖𝑑</m:t>
                            </m:r>
                          </m:e>
                          <m:sub>
                            <m:r>
                              <a:rPr lang="de-DE" b="0" i="1" smtClean="0">
                                <a:solidFill>
                                  <a:srgbClr val="C00000"/>
                                </a:solidFill>
                                <a:latin typeface="Cambria Math" panose="02040503050406030204" pitchFamily="18" charset="0"/>
                                <a:ea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b="1" i="1">
                                <a:latin typeface="Cambria Math" panose="02040503050406030204" pitchFamily="18" charset="0"/>
                              </a:rPr>
                              <m:t>𝑬</m:t>
                            </m:r>
                          </m:e>
                          <m:sub>
                            <m:r>
                              <a:rPr lang="en-GB" i="1">
                                <a:solidFill>
                                  <a:schemeClr val="accent1"/>
                                </a:solidFill>
                                <a:latin typeface="Cambria Math" panose="02040503050406030204" pitchFamily="18" charset="0"/>
                              </a:rPr>
                              <m:t>0:</m:t>
                            </m:r>
                            <m:r>
                              <a:rPr lang="de-DE" b="0" i="1" smtClean="0">
                                <a:solidFill>
                                  <a:schemeClr val="accent1"/>
                                </a:solidFill>
                                <a:latin typeface="Cambria Math" panose="02040503050406030204" pitchFamily="18" charset="0"/>
                                <a:ea typeface="Cambria Math" panose="02040503050406030204" pitchFamily="18" charset="0"/>
                              </a:rPr>
                              <m:t>3</m:t>
                            </m:r>
                          </m:sub>
                        </m:sSub>
                      </m:e>
                    </m:d>
                  </m:oMath>
                </a14:m>
                <a:r>
                  <a:rPr lang="en-GB" dirty="0"/>
                  <a:t>, </a:t>
                </a:r>
                <a14:m>
                  <m:oMath xmlns:m="http://schemas.openxmlformats.org/officeDocument/2006/math">
                    <m:r>
                      <a:rPr lang="de-DE" b="0" i="1" smtClean="0">
                        <a:solidFill>
                          <a:srgbClr val="C00000"/>
                        </a:solidFill>
                        <a:latin typeface="Cambria Math" panose="02040503050406030204" pitchFamily="18" charset="0"/>
                        <a:ea typeface="Cambria Math" panose="02040503050406030204" pitchFamily="18" charset="0"/>
                      </a:rPr>
                      <m:t>1</m:t>
                    </m:r>
                    <m:r>
                      <a:rPr lang="de-DE" b="0" i="1" smtClean="0">
                        <a:solidFill>
                          <a:schemeClr val="tx1"/>
                        </a:solidFill>
                        <a:latin typeface="Cambria Math" panose="02040503050406030204" pitchFamily="18" charset="0"/>
                        <a:ea typeface="Cambria Math" panose="02040503050406030204" pitchFamily="18" charset="0"/>
                      </a:rPr>
                      <m:t>&lt;</m:t>
                    </m:r>
                    <m:r>
                      <a:rPr lang="de-DE" b="0" i="1" smtClean="0">
                        <a:solidFill>
                          <a:schemeClr val="accent1"/>
                        </a:solidFill>
                        <a:latin typeface="Cambria Math" panose="02040503050406030204" pitchFamily="18" charset="0"/>
                        <a:ea typeface="Cambria Math" panose="02040503050406030204" pitchFamily="18" charset="0"/>
                      </a:rPr>
                      <m:t>3</m:t>
                    </m:r>
                  </m:oMath>
                </a14:m>
                <a:endParaRPr lang="en-GB" dirty="0"/>
              </a:p>
              <a:p>
                <a:pPr lvl="1"/>
                <a14:m>
                  <m:oMath xmlns:m="http://schemas.openxmlformats.org/officeDocument/2006/math">
                    <m:r>
                      <a:rPr lang="en-GB" i="1" smtClean="0">
                        <a:solidFill>
                          <a:schemeClr val="tx1"/>
                        </a:solidFill>
                        <a:latin typeface="Cambria Math" panose="02040503050406030204" pitchFamily="18" charset="0"/>
                        <a:ea typeface="Cambria Math" panose="02040503050406030204" pitchFamily="18" charset="0"/>
                      </a:rPr>
                      <m:t>𝜏</m:t>
                    </m:r>
                    <m:r>
                      <a:rPr lang="de-DE" i="1">
                        <a:solidFill>
                          <a:schemeClr val="tx1"/>
                        </a:solidFill>
                        <a:latin typeface="Cambria Math" panose="02040503050406030204" pitchFamily="18" charset="0"/>
                        <a:ea typeface="Cambria Math" panose="02040503050406030204" pitchFamily="18" charset="0"/>
                      </a:rPr>
                      <m:t>=</m:t>
                    </m:r>
                    <m:r>
                      <a:rPr lang="de-DE" b="0" i="1" smtClean="0">
                        <a:solidFill>
                          <a:schemeClr val="tx1"/>
                        </a:solidFill>
                        <a:latin typeface="Cambria Math" panose="02040503050406030204" pitchFamily="18" charset="0"/>
                        <a:ea typeface="Cambria Math" panose="02040503050406030204" pitchFamily="18" charset="0"/>
                      </a:rPr>
                      <m:t>2</m:t>
                    </m:r>
                  </m:oMath>
                </a14:m>
                <a:r>
                  <a:rPr lang="en-GB" dirty="0">
                    <a:solidFill>
                      <a:schemeClr val="tx1"/>
                    </a:solidFill>
                  </a:rPr>
                  <a:t>, current FO jtree with </a:t>
                </a:r>
                <a14:m>
                  <m:oMath xmlns:m="http://schemas.openxmlformats.org/officeDocument/2006/math">
                    <m:sSub>
                      <m:sSubPr>
                        <m:ctrlPr>
                          <a:rPr lang="de-DE" i="1">
                            <a:solidFill>
                              <a:srgbClr val="C00000"/>
                            </a:solidFill>
                            <a:latin typeface="Cambria Math" panose="02040503050406030204" pitchFamily="18" charset="0"/>
                            <a:ea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𝛽</m:t>
                        </m:r>
                      </m:e>
                      <m:sub>
                        <m:r>
                          <a:rPr lang="de-DE" b="0" i="1" smtClean="0">
                            <a:solidFill>
                              <a:srgbClr val="C00000"/>
                            </a:solidFill>
                            <a:latin typeface="Cambria Math" panose="02040503050406030204" pitchFamily="18" charset="0"/>
                            <a:ea typeface="Cambria Math" panose="02040503050406030204" pitchFamily="18" charset="0"/>
                          </a:rPr>
                          <m:t>3</m:t>
                        </m:r>
                      </m:sub>
                    </m:sSub>
                  </m:oMath>
                </a14:m>
                <a:r>
                  <a:rPr lang="en-GB" dirty="0">
                    <a:solidFill>
                      <a:schemeClr val="tx1"/>
                    </a:solidFill>
                  </a:rPr>
                  <a:t> in local model of </a:t>
                </a:r>
                <a14:m>
                  <m:oMath xmlns:m="http://schemas.openxmlformats.org/officeDocument/2006/math">
                    <m:sSubSup>
                      <m:sSubSupPr>
                        <m:ctrlPr>
                          <a:rPr lang="de-DE" i="1" smtClean="0">
                            <a:solidFill>
                              <a:schemeClr val="tx1"/>
                            </a:solidFill>
                            <a:latin typeface="Cambria Math" panose="02040503050406030204" pitchFamily="18" charset="0"/>
                          </a:rPr>
                        </m:ctrlPr>
                      </m:sSubSupPr>
                      <m:e>
                        <m:r>
                          <a:rPr lang="de-DE" i="1">
                            <a:solidFill>
                              <a:schemeClr val="tx1"/>
                            </a:solidFill>
                            <a:latin typeface="Cambria Math" panose="02040503050406030204" pitchFamily="18" charset="0"/>
                          </a:rPr>
                          <m:t>𝐶</m:t>
                        </m:r>
                      </m:e>
                      <m:sub>
                        <m:r>
                          <a:rPr lang="de-DE" b="0" i="1" smtClean="0">
                            <a:solidFill>
                              <a:schemeClr val="tx1"/>
                            </a:solidFill>
                            <a:latin typeface="Cambria Math" panose="02040503050406030204" pitchFamily="18" charset="0"/>
                          </a:rPr>
                          <m:t>2</m:t>
                        </m:r>
                      </m:sub>
                      <m:sup>
                        <m:r>
                          <a:rPr lang="de-DE" b="0" i="1" smtClean="0">
                            <a:solidFill>
                              <a:schemeClr val="tx1"/>
                            </a:solidFill>
                            <a:latin typeface="Cambria Math" panose="02040503050406030204" pitchFamily="18" charset="0"/>
                          </a:rPr>
                          <m:t>𝑜𝑢𝑡</m:t>
                        </m:r>
                      </m:sup>
                    </m:sSubSup>
                  </m:oMath>
                </a14:m>
                <a:endParaRPr lang="en-GB" dirty="0">
                  <a:solidFill>
                    <a:schemeClr val="tx1"/>
                  </a:solidFill>
                </a:endParaRPr>
              </a:p>
              <a:p>
                <a:pPr lvl="2"/>
                <a:r>
                  <a:rPr lang="en-GB" dirty="0"/>
                  <a:t>Enter evidence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𝑬</m:t>
                        </m:r>
                      </m:e>
                      <m:sub>
                        <m:r>
                          <a:rPr lang="de-DE" b="0" i="1" smtClean="0">
                            <a:solidFill>
                              <a:schemeClr val="tx1"/>
                            </a:solidFill>
                            <a:latin typeface="Cambria Math" panose="02040503050406030204" pitchFamily="18" charset="0"/>
                          </a:rPr>
                          <m:t>2</m:t>
                        </m:r>
                      </m:sub>
                    </m:sSub>
                  </m:oMath>
                </a14:m>
                <a:r>
                  <a:rPr lang="en-GB" dirty="0"/>
                  <a:t>, send messages inbound to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𝐶</m:t>
                        </m:r>
                      </m:e>
                      <m:sub>
                        <m:r>
                          <a:rPr lang="de-DE" i="1">
                            <a:latin typeface="Cambria Math" panose="02040503050406030204" pitchFamily="18" charset="0"/>
                          </a:rPr>
                          <m:t>2</m:t>
                        </m:r>
                      </m:sub>
                      <m:sup>
                        <m:r>
                          <a:rPr lang="de-DE" b="0" i="1" smtClean="0">
                            <a:latin typeface="Cambria Math" panose="02040503050406030204" pitchFamily="18" charset="0"/>
                          </a:rPr>
                          <m:t>𝑖𝑛</m:t>
                        </m:r>
                      </m:sup>
                    </m:sSubSup>
                  </m:oMath>
                </a14:m>
                <a:endParaRPr lang="en-GB" dirty="0"/>
              </a:p>
              <a:p>
                <a:pPr lvl="2"/>
                <a:r>
                  <a:rPr lang="en-GB" dirty="0"/>
                  <a:t>Calculate backward message </a:t>
                </a:r>
                <a14:m>
                  <m:oMath xmlns:m="http://schemas.openxmlformats.org/officeDocument/2006/math">
                    <m:sSub>
                      <m:sSubPr>
                        <m:ctrlPr>
                          <a:rPr lang="de-DE" i="1">
                            <a:solidFill>
                              <a:srgbClr val="C00000"/>
                            </a:solidFill>
                            <a:latin typeface="Cambria Math" panose="02040503050406030204" pitchFamily="18" charset="0"/>
                            <a:ea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𝛽</m:t>
                        </m:r>
                      </m:e>
                      <m:sub>
                        <m:r>
                          <a:rPr lang="de-DE" b="0" i="1" smtClean="0">
                            <a:solidFill>
                              <a:srgbClr val="C00000"/>
                            </a:solidFill>
                            <a:latin typeface="Cambria Math" panose="02040503050406030204" pitchFamily="18" charset="0"/>
                            <a:ea typeface="Cambria Math" panose="02040503050406030204" pitchFamily="18" charset="0"/>
                          </a:rPr>
                          <m:t>2</m:t>
                        </m:r>
                      </m:sub>
                    </m:sSub>
                  </m:oMath>
                </a14:m>
                <a:r>
                  <a:rPr lang="en-GB" dirty="0">
                    <a:solidFill>
                      <a:schemeClr val="tx1"/>
                    </a:solidFill>
                  </a:rPr>
                  <a:t>, ignoring </a:t>
                </a:r>
                <a14:m>
                  <m:oMath xmlns:m="http://schemas.openxmlformats.org/officeDocument/2006/math">
                    <m:sSub>
                      <m:sSubPr>
                        <m:ctrlPr>
                          <a:rPr lang="de-DE"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𝛼</m:t>
                        </m:r>
                      </m:e>
                      <m:sub>
                        <m:r>
                          <a:rPr lang="de-DE" i="1">
                            <a:solidFill>
                              <a:schemeClr val="accent1"/>
                            </a:solidFill>
                            <a:latin typeface="Cambria Math" panose="02040503050406030204" pitchFamily="18" charset="0"/>
                            <a:ea typeface="Cambria Math" panose="02040503050406030204" pitchFamily="18" charset="0"/>
                          </a:rPr>
                          <m:t>1</m:t>
                        </m:r>
                      </m:sub>
                    </m:sSub>
                  </m:oMath>
                </a14:m>
                <a:endParaRPr lang="en-GB" dirty="0">
                  <a:solidFill>
                    <a:schemeClr val="tx1"/>
                  </a:solidFill>
                </a:endParaRPr>
              </a:p>
              <a:p>
                <a:pPr lvl="2"/>
                <a:r>
                  <a:rPr lang="en-GB" dirty="0"/>
                  <a:t>Instantiate an FO jtree for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1</m:t>
                    </m:r>
                  </m:oMath>
                </a14:m>
                <a:r>
                  <a:rPr lang="en-GB" dirty="0">
                    <a:solidFill>
                      <a:schemeClr val="tx1"/>
                    </a:solidFill>
                  </a:rPr>
                  <a:t>, add </a:t>
                </a:r>
                <a14:m>
                  <m:oMath xmlns:m="http://schemas.openxmlformats.org/officeDocument/2006/math">
                    <m:sSub>
                      <m:sSubPr>
                        <m:ctrlPr>
                          <a:rPr lang="de-DE" i="1">
                            <a:solidFill>
                              <a:srgbClr val="C00000"/>
                            </a:solidFill>
                            <a:latin typeface="Cambria Math" panose="02040503050406030204" pitchFamily="18" charset="0"/>
                            <a:ea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𝛽</m:t>
                        </m:r>
                      </m:e>
                      <m:sub>
                        <m:r>
                          <a:rPr lang="de-DE" b="0" i="1" smtClean="0">
                            <a:solidFill>
                              <a:srgbClr val="C00000"/>
                            </a:solidFill>
                            <a:latin typeface="Cambria Math" panose="02040503050406030204" pitchFamily="18" charset="0"/>
                            <a:ea typeface="Cambria Math" panose="02040503050406030204" pitchFamily="18" charset="0"/>
                          </a:rPr>
                          <m:t>2</m:t>
                        </m:r>
                      </m:sub>
                    </m:sSub>
                  </m:oMath>
                </a14:m>
                <a:r>
                  <a:rPr lang="en-GB" dirty="0">
                    <a:solidFill>
                      <a:schemeClr val="tx1"/>
                    </a:solidFill>
                  </a:rPr>
                  <a:t> to local model of </a:t>
                </a:r>
                <a14:m>
                  <m:oMath xmlns:m="http://schemas.openxmlformats.org/officeDocument/2006/math">
                    <m:sSubSup>
                      <m:sSubSupPr>
                        <m:ctrlPr>
                          <a:rPr lang="de-DE" i="1" smtClean="0">
                            <a:solidFill>
                              <a:schemeClr val="tx1"/>
                            </a:solidFill>
                            <a:latin typeface="Cambria Math" panose="02040503050406030204" pitchFamily="18" charset="0"/>
                          </a:rPr>
                        </m:ctrlPr>
                      </m:sSubSupPr>
                      <m:e>
                        <m:r>
                          <a:rPr lang="de-DE" i="1">
                            <a:solidFill>
                              <a:schemeClr val="tx1"/>
                            </a:solidFill>
                            <a:latin typeface="Cambria Math" panose="02040503050406030204" pitchFamily="18" charset="0"/>
                          </a:rPr>
                          <m:t>𝐶</m:t>
                        </m:r>
                      </m:e>
                      <m:sub>
                        <m:r>
                          <a:rPr lang="de-DE" b="0" i="1" smtClean="0">
                            <a:solidFill>
                              <a:schemeClr val="tx1"/>
                            </a:solidFill>
                            <a:latin typeface="Cambria Math" panose="02040503050406030204" pitchFamily="18" charset="0"/>
                          </a:rPr>
                          <m:t>1</m:t>
                        </m:r>
                      </m:sub>
                      <m:sup>
                        <m:r>
                          <a:rPr lang="de-DE" i="1">
                            <a:solidFill>
                              <a:schemeClr val="tx1"/>
                            </a:solidFill>
                            <a:latin typeface="Cambria Math" panose="02040503050406030204" pitchFamily="18" charset="0"/>
                          </a:rPr>
                          <m:t>𝑜𝑢𝑡</m:t>
                        </m:r>
                      </m:sup>
                    </m:sSubSup>
                  </m:oMath>
                </a14:m>
                <a:endParaRPr lang="en-GB" dirty="0">
                  <a:solidFill>
                    <a:schemeClr val="tx1"/>
                  </a:solidFill>
                </a:endParaRPr>
              </a:p>
              <a:p>
                <a:pPr lvl="3"/>
                <a:endParaRPr lang="en-GB" dirty="0">
                  <a:solidFill>
                    <a:schemeClr val="tx1"/>
                  </a:solidFill>
                </a:endParaRPr>
              </a:p>
              <a:p>
                <a:pPr lvl="2"/>
                <a:endParaRPr lang="en-GB" dirty="0"/>
              </a:p>
              <a:p>
                <a:endParaRPr lang="en-GB" dirty="0"/>
              </a:p>
            </p:txBody>
          </p:sp>
        </mc:Choice>
        <mc:Fallback xmlns="">
          <p:sp>
            <p:nvSpPr>
              <p:cNvPr id="3" name="Content Placeholder 2">
                <a:extLst>
                  <a:ext uri="{FF2B5EF4-FFF2-40B4-BE49-F238E27FC236}">
                    <a16:creationId xmlns:a16="http://schemas.microsoft.com/office/drawing/2014/main" id="{4FBABF58-997D-704B-B8C0-883FFF797D05}"/>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8580720-B4D4-D444-AF74-69D299B1910C}"/>
              </a:ext>
            </a:extLst>
          </p:cNvPr>
          <p:cNvSpPr>
            <a:spLocks noGrp="1"/>
          </p:cNvSpPr>
          <p:nvPr>
            <p:ph type="sldNum" sz="quarter" idx="12"/>
          </p:nvPr>
        </p:nvSpPr>
        <p:spPr/>
        <p:txBody>
          <a:bodyPr/>
          <a:lstStyle/>
          <a:p>
            <a:fld id="{67C9959E-8E6B-B04C-9955-EA096F41CA7A}" type="slidenum">
              <a:rPr lang="en-GB" smtClean="0"/>
              <a:t>53</a:t>
            </a:fld>
            <a:endParaRPr lang="en-GB"/>
          </a:p>
        </p:txBody>
      </p:sp>
      <p:grpSp>
        <p:nvGrpSpPr>
          <p:cNvPr id="47" name="Group 46">
            <a:extLst>
              <a:ext uri="{FF2B5EF4-FFF2-40B4-BE49-F238E27FC236}">
                <a16:creationId xmlns:a16="http://schemas.microsoft.com/office/drawing/2014/main" id="{3A96FA39-5159-6A41-8848-E4685EE09170}"/>
              </a:ext>
            </a:extLst>
          </p:cNvPr>
          <p:cNvGrpSpPr/>
          <p:nvPr/>
        </p:nvGrpSpPr>
        <p:grpSpPr>
          <a:xfrm>
            <a:off x="3638654" y="4159385"/>
            <a:ext cx="4017398" cy="2318846"/>
            <a:chOff x="4139248" y="4009782"/>
            <a:chExt cx="4017398" cy="2318846"/>
          </a:xfrm>
        </p:grpSpPr>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AB37D8D5-C908-2040-BFA3-6C7A4D805943}"/>
                    </a:ext>
                  </a:extLst>
                </p:cNvPr>
                <p:cNvSpPr txBox="1"/>
                <p:nvPr/>
              </p:nvSpPr>
              <p:spPr>
                <a:xfrm>
                  <a:off x="6765474" y="4764977"/>
                  <a:ext cx="305276"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2</m:t>
                            </m:r>
                          </m:sub>
                          <m:sup>
                            <m:r>
                              <a:rPr lang="de-DE" b="0" i="1" smtClean="0">
                                <a:latin typeface="Cambria Math" panose="02040503050406030204" pitchFamily="18" charset="0"/>
                              </a:rPr>
                              <m:t>2</m:t>
                            </m:r>
                          </m:sup>
                        </m:sSubSup>
                      </m:oMath>
                    </m:oMathPara>
                  </a14:m>
                  <a:endParaRPr lang="en-GB" dirty="0"/>
                </a:p>
              </p:txBody>
            </p:sp>
          </mc:Choice>
          <mc:Fallback xmlns="">
            <p:sp>
              <p:nvSpPr>
                <p:cNvPr id="48" name="TextBox 47">
                  <a:extLst>
                    <a:ext uri="{FF2B5EF4-FFF2-40B4-BE49-F238E27FC236}">
                      <a16:creationId xmlns:a16="http://schemas.microsoft.com/office/drawing/2014/main" id="{AB37D8D5-C908-2040-BFA3-6C7A4D805943}"/>
                    </a:ext>
                  </a:extLst>
                </p:cNvPr>
                <p:cNvSpPr txBox="1">
                  <a:spLocks noRot="1" noChangeAspect="1" noMove="1" noResize="1" noEditPoints="1" noAdjustHandles="1" noChangeArrowheads="1" noChangeShapeType="1" noTextEdit="1"/>
                </p:cNvSpPr>
                <p:nvPr/>
              </p:nvSpPr>
              <p:spPr>
                <a:xfrm>
                  <a:off x="6765474" y="4764977"/>
                  <a:ext cx="305276" cy="282450"/>
                </a:xfrm>
                <a:prstGeom prst="rect">
                  <a:avLst/>
                </a:prstGeom>
                <a:blipFill>
                  <a:blip r:embed="rId3"/>
                  <a:stretch>
                    <a:fillRect l="-16000" r="-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7200DC10-BBF9-BC40-B260-9356AED27705}"/>
                    </a:ext>
                  </a:extLst>
                </p:cNvPr>
                <p:cNvSpPr txBox="1"/>
                <p:nvPr/>
              </p:nvSpPr>
              <p:spPr>
                <a:xfrm>
                  <a:off x="6766937" y="6044768"/>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2</m:t>
                            </m:r>
                          </m:sub>
                          <m:sup>
                            <m:r>
                              <a:rPr lang="de-DE" b="0" i="1" smtClean="0">
                                <a:latin typeface="Cambria Math" panose="02040503050406030204" pitchFamily="18" charset="0"/>
                              </a:rPr>
                              <m:t>3</m:t>
                            </m:r>
                          </m:sup>
                        </m:sSubSup>
                      </m:oMath>
                    </m:oMathPara>
                  </a14:m>
                  <a:endParaRPr lang="en-GB" dirty="0"/>
                </a:p>
              </p:txBody>
            </p:sp>
          </mc:Choice>
          <mc:Fallback xmlns="">
            <p:sp>
              <p:nvSpPr>
                <p:cNvPr id="49" name="TextBox 48">
                  <a:extLst>
                    <a:ext uri="{FF2B5EF4-FFF2-40B4-BE49-F238E27FC236}">
                      <a16:creationId xmlns:a16="http://schemas.microsoft.com/office/drawing/2014/main" id="{7200DC10-BBF9-BC40-B260-9356AED27705}"/>
                    </a:ext>
                  </a:extLst>
                </p:cNvPr>
                <p:cNvSpPr txBox="1">
                  <a:spLocks noRot="1" noChangeAspect="1" noMove="1" noResize="1" noEditPoints="1" noAdjustHandles="1" noChangeArrowheads="1" noChangeShapeType="1" noTextEdit="1"/>
                </p:cNvSpPr>
                <p:nvPr/>
              </p:nvSpPr>
              <p:spPr>
                <a:xfrm>
                  <a:off x="6766937" y="6044768"/>
                  <a:ext cx="305276" cy="283860"/>
                </a:xfrm>
                <a:prstGeom prst="rect">
                  <a:avLst/>
                </a:prstGeom>
                <a:blipFill>
                  <a:blip r:embed="rId4"/>
                  <a:stretch>
                    <a:fillRect l="-16000" r="-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A734DD0-1F49-C740-9A61-A3555147C177}"/>
                    </a:ext>
                  </a:extLst>
                </p:cNvPr>
                <p:cNvSpPr txBox="1"/>
                <p:nvPr/>
              </p:nvSpPr>
              <p:spPr>
                <a:xfrm>
                  <a:off x="6445678" y="4009782"/>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2</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2</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i="1" dirty="0" err="1">
                            <a:solidFill>
                              <a:schemeClr val="tx1"/>
                            </a:solidFill>
                            <a:latin typeface="Cambria Math" panose="02040503050406030204" pitchFamily="18" charset="0"/>
                          </a:rPr>
                          <m:t>𝑇𝑟𝑎𝑣𝑒𝑙</m:t>
                        </m:r>
                        <m:sSub>
                          <m:sSubPr>
                            <m:ctrlPr>
                              <a:rPr lang="de-DE" b="0" i="1" dirty="0" smtClean="0">
                                <a:solidFill>
                                  <a:schemeClr val="tx1"/>
                                </a:solidFill>
                                <a:latin typeface="Cambria Math" panose="02040503050406030204" pitchFamily="18" charset="0"/>
                              </a:rPr>
                            </m:ctrlPr>
                          </m:sSubPr>
                          <m:e>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2</m:t>
                            </m:r>
                          </m:sub>
                        </m:sSub>
                        <m:r>
                          <a:rPr lang="de-DE" b="0" i="1" dirty="0"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50" name="TextBox 49">
                  <a:extLst>
                    <a:ext uri="{FF2B5EF4-FFF2-40B4-BE49-F238E27FC236}">
                      <a16:creationId xmlns:a16="http://schemas.microsoft.com/office/drawing/2014/main" id="{0A734DD0-1F49-C740-9A61-A3555147C177}"/>
                    </a:ext>
                  </a:extLst>
                </p:cNvPr>
                <p:cNvSpPr txBox="1">
                  <a:spLocks noRot="1" noChangeAspect="1" noMove="1" noResize="1" noEditPoints="1" noAdjustHandles="1" noChangeArrowheads="1" noChangeShapeType="1" noTextEdit="1"/>
                </p:cNvSpPr>
                <p:nvPr/>
              </p:nvSpPr>
              <p:spPr>
                <a:xfrm>
                  <a:off x="6445678" y="4009782"/>
                  <a:ext cx="1705233" cy="715089"/>
                </a:xfrm>
                <a:prstGeom prst="roundRect">
                  <a:avLst/>
                </a:prstGeom>
                <a:blipFill>
                  <a:blip r:embed="rId5"/>
                  <a:stretch>
                    <a:fillRect l="-74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73D2760E-7815-9F43-BC0C-A86D6635EF6A}"/>
                    </a:ext>
                  </a:extLst>
                </p:cNvPr>
                <p:cNvSpPr txBox="1"/>
                <p:nvPr/>
              </p:nvSpPr>
              <p:spPr>
                <a:xfrm>
                  <a:off x="6445677" y="5311823"/>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𝐸𝑝𝑖</m:t>
                        </m:r>
                        <m:sSub>
                          <m:sSubPr>
                            <m:ctrlPr>
                              <a:rPr lang="de-DE" b="0" i="1" dirty="0" smtClean="0">
                                <a:latin typeface="Cambria Math" panose="02040503050406030204" pitchFamily="18" charset="0"/>
                              </a:rPr>
                            </m:ctrlPr>
                          </m:sSubPr>
                          <m:e>
                            <m:r>
                              <a:rPr lang="en-GB" dirty="0" smtClean="0">
                                <a:latin typeface="Cambria Math" panose="02040503050406030204" pitchFamily="18" charset="0"/>
                              </a:rPr>
                              <m:t>𝑑</m:t>
                            </m:r>
                          </m:e>
                          <m:sub>
                            <m:r>
                              <a:rPr lang="de-DE" b="0" i="1" dirty="0" smtClean="0">
                                <a:latin typeface="Cambria Math" panose="02040503050406030204" pitchFamily="18" charset="0"/>
                              </a:rPr>
                              <m:t>2</m:t>
                            </m:r>
                          </m:sub>
                        </m:sSub>
                        <m:r>
                          <a:rPr lang="en-GB" dirty="0">
                            <a:latin typeface="Cambria Math" panose="02040503050406030204" pitchFamily="18" charset="0"/>
                          </a:rPr>
                          <m:t> </m:t>
                        </m:r>
                        <m:r>
                          <a:rPr lang="en-GB" dirty="0" err="1">
                            <a:latin typeface="Cambria Math" panose="02040503050406030204" pitchFamily="18" charset="0"/>
                          </a:rPr>
                          <m:t>𝑆𝑖𝑐𝑘</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e>
                            </m:d>
                          </m:e>
                          <m:sub>
                            <m:r>
                              <a:rPr lang="de-DE" b="0" i="1" dirty="0" smtClean="0">
                                <a:latin typeface="Cambria Math" panose="02040503050406030204" pitchFamily="18" charset="0"/>
                              </a:rPr>
                              <m:t>2</m:t>
                            </m:r>
                          </m:sub>
                        </m:sSub>
                      </m:oMath>
                    </m:oMathPara>
                  </a14:m>
                  <a:endParaRPr lang="de-DE" dirty="0"/>
                </a:p>
                <a:p>
                  <a:pPr/>
                  <a14:m>
                    <m:oMathPara xmlns:m="http://schemas.openxmlformats.org/officeDocument/2006/math">
                      <m:oMathParaPr>
                        <m:jc m:val="centerGroup"/>
                      </m:oMathParaPr>
                      <m:oMath xmlns:m="http://schemas.openxmlformats.org/officeDocument/2006/math">
                        <m:r>
                          <a:rPr lang="en-GB" dirty="0">
                            <a:latin typeface="Cambria Math" panose="02040503050406030204" pitchFamily="18" charset="0"/>
                          </a:rPr>
                          <m:t>𝑇𝑟𝑒𝑎𝑡</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r>
                                  <a:rPr lang="de-DE" b="0" i="1" dirty="0" smtClean="0">
                                    <a:latin typeface="Cambria Math" panose="02040503050406030204" pitchFamily="18" charset="0"/>
                                  </a:rPr>
                                  <m:t>𝑀</m:t>
                                </m:r>
                              </m:e>
                            </m:d>
                          </m:e>
                          <m:sub>
                            <m:r>
                              <a:rPr lang="de-DE" b="0" i="1" dirty="0" smtClean="0">
                                <a:latin typeface="Cambria Math" panose="02040503050406030204" pitchFamily="18" charset="0"/>
                              </a:rPr>
                              <m:t>2</m:t>
                            </m:r>
                          </m:sub>
                        </m:sSub>
                        <m:r>
                          <a:rPr lang="de-DE" b="0" i="1" dirty="0" smtClean="0">
                            <a:latin typeface="Cambria Math" panose="02040503050406030204" pitchFamily="18" charset="0"/>
                          </a:rPr>
                          <m:t>    </m:t>
                        </m:r>
                      </m:oMath>
                    </m:oMathPara>
                  </a14:m>
                  <a:endParaRPr lang="en-GB" dirty="0"/>
                </a:p>
              </p:txBody>
            </p:sp>
          </mc:Choice>
          <mc:Fallback xmlns="">
            <p:sp>
              <p:nvSpPr>
                <p:cNvPr id="51" name="TextBox 50">
                  <a:extLst>
                    <a:ext uri="{FF2B5EF4-FFF2-40B4-BE49-F238E27FC236}">
                      <a16:creationId xmlns:a16="http://schemas.microsoft.com/office/drawing/2014/main" id="{73D2760E-7815-9F43-BC0C-A86D6635EF6A}"/>
                    </a:ext>
                  </a:extLst>
                </p:cNvPr>
                <p:cNvSpPr txBox="1">
                  <a:spLocks noRot="1" noChangeAspect="1" noMove="1" noResize="1" noEditPoints="1" noAdjustHandles="1" noChangeArrowheads="1" noChangeShapeType="1" noTextEdit="1"/>
                </p:cNvSpPr>
                <p:nvPr/>
              </p:nvSpPr>
              <p:spPr>
                <a:xfrm>
                  <a:off x="6445677" y="5311823"/>
                  <a:ext cx="1705233" cy="715089"/>
                </a:xfrm>
                <a:prstGeom prst="roundRect">
                  <a:avLst/>
                </a:prstGeom>
                <a:blipFill>
                  <a:blip r:embed="rId6"/>
                  <a:stretch>
                    <a:fillRect l="-741" r="-741"/>
                  </a:stretch>
                </a:blipFill>
                <a:ln>
                  <a:solidFill>
                    <a:schemeClr val="tx1"/>
                  </a:solidFill>
                </a:ln>
              </p:spPr>
              <p:txBody>
                <a:bodyPr/>
                <a:lstStyle/>
                <a:p>
                  <a:r>
                    <a:rPr lang="en-GB">
                      <a:noFill/>
                    </a:rPr>
                    <a:t> </a:t>
                  </a:r>
                </a:p>
              </p:txBody>
            </p:sp>
          </mc:Fallback>
        </mc:AlternateContent>
        <p:cxnSp>
          <p:nvCxnSpPr>
            <p:cNvPr id="52" name="Straight Connector 51">
              <a:extLst>
                <a:ext uri="{FF2B5EF4-FFF2-40B4-BE49-F238E27FC236}">
                  <a16:creationId xmlns:a16="http://schemas.microsoft.com/office/drawing/2014/main" id="{BD6359B7-1CE4-474F-A665-05CF52AA30F9}"/>
                </a:ext>
              </a:extLst>
            </p:cNvPr>
            <p:cNvCxnSpPr>
              <a:cxnSpLocks/>
              <a:stCxn id="51" idx="0"/>
              <a:endCxn id="50" idx="2"/>
            </p:cNvCxnSpPr>
            <p:nvPr/>
          </p:nvCxnSpPr>
          <p:spPr>
            <a:xfrm flipV="1">
              <a:off x="7298294" y="4724871"/>
              <a:ext cx="1" cy="586952"/>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BE9DA1EC-EBED-6B47-8449-56EA68D454CA}"/>
                    </a:ext>
                  </a:extLst>
                </p:cNvPr>
                <p:cNvSpPr txBox="1"/>
                <p:nvPr/>
              </p:nvSpPr>
              <p:spPr>
                <a:xfrm>
                  <a:off x="4139248" y="4009782"/>
                  <a:ext cx="1646644"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1</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1</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𝐸𝑝𝑖𝑑</m:t>
                            </m:r>
                          </m:e>
                          <m:sub>
                            <m:r>
                              <a:rPr lang="de-DE" b="0" i="1" dirty="0" smtClean="0">
                                <a:solidFill>
                                  <a:schemeClr val="tx1"/>
                                </a:solidFill>
                                <a:latin typeface="Cambria Math" panose="02040503050406030204" pitchFamily="18" charset="0"/>
                              </a:rPr>
                              <m:t>2</m:t>
                            </m:r>
                          </m:sub>
                        </m:sSub>
                      </m:oMath>
                    </m:oMathPara>
                  </a14:m>
                  <a:endParaRPr lang="en-GB" dirty="0">
                    <a:solidFill>
                      <a:schemeClr val="tx1"/>
                    </a:solidFill>
                  </a:endParaRPr>
                </a:p>
              </p:txBody>
            </p:sp>
          </mc:Choice>
          <mc:Fallback xmlns="">
            <p:sp>
              <p:nvSpPr>
                <p:cNvPr id="53" name="TextBox 52">
                  <a:extLst>
                    <a:ext uri="{FF2B5EF4-FFF2-40B4-BE49-F238E27FC236}">
                      <a16:creationId xmlns:a16="http://schemas.microsoft.com/office/drawing/2014/main" id="{BE9DA1EC-EBED-6B47-8449-56EA68D454CA}"/>
                    </a:ext>
                  </a:extLst>
                </p:cNvPr>
                <p:cNvSpPr txBox="1">
                  <a:spLocks noRot="1" noChangeAspect="1" noMove="1" noResize="1" noEditPoints="1" noAdjustHandles="1" noChangeArrowheads="1" noChangeShapeType="1" noTextEdit="1"/>
                </p:cNvSpPr>
                <p:nvPr/>
              </p:nvSpPr>
              <p:spPr>
                <a:xfrm>
                  <a:off x="4139248" y="4009782"/>
                  <a:ext cx="1646644" cy="715089"/>
                </a:xfrm>
                <a:prstGeom prst="roundRect">
                  <a:avLst/>
                </a:prstGeom>
                <a:blipFill>
                  <a:blip r:embed="rId7"/>
                  <a:stretch>
                    <a:fillRect l="-2290"/>
                  </a:stretch>
                </a:blipFill>
                <a:ln>
                  <a:solidFill>
                    <a:schemeClr val="tx1"/>
                  </a:solidFill>
                </a:ln>
              </p:spPr>
              <p:txBody>
                <a:bodyPr/>
                <a:lstStyle/>
                <a:p>
                  <a:r>
                    <a:rPr lang="en-GB">
                      <a:noFill/>
                    </a:rPr>
                    <a:t> </a:t>
                  </a:r>
                </a:p>
              </p:txBody>
            </p:sp>
          </mc:Fallback>
        </mc:AlternateContent>
        <p:cxnSp>
          <p:nvCxnSpPr>
            <p:cNvPr id="54" name="Straight Connector 53">
              <a:extLst>
                <a:ext uri="{FF2B5EF4-FFF2-40B4-BE49-F238E27FC236}">
                  <a16:creationId xmlns:a16="http://schemas.microsoft.com/office/drawing/2014/main" id="{B6A119EE-CE35-1C40-9CBF-806C232857A8}"/>
                </a:ext>
              </a:extLst>
            </p:cNvPr>
            <p:cNvCxnSpPr>
              <a:cxnSpLocks/>
              <a:stCxn id="50" idx="1"/>
              <a:endCxn id="53" idx="3"/>
            </p:cNvCxnSpPr>
            <p:nvPr/>
          </p:nvCxnSpPr>
          <p:spPr>
            <a:xfrm flipH="1">
              <a:off x="5785892" y="4367327"/>
              <a:ext cx="659786" cy="0"/>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F8C77AB8-3130-F741-998F-831D2C051E61}"/>
                    </a:ext>
                  </a:extLst>
                </p:cNvPr>
                <p:cNvSpPr txBox="1"/>
                <p:nvPr/>
              </p:nvSpPr>
              <p:spPr>
                <a:xfrm>
                  <a:off x="4457320" y="4770089"/>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55" name="TextBox 54">
                  <a:extLst>
                    <a:ext uri="{FF2B5EF4-FFF2-40B4-BE49-F238E27FC236}">
                      <a16:creationId xmlns:a16="http://schemas.microsoft.com/office/drawing/2014/main" id="{F8C77AB8-3130-F741-998F-831D2C051E61}"/>
                    </a:ext>
                  </a:extLst>
                </p:cNvPr>
                <p:cNvSpPr txBox="1">
                  <a:spLocks noRot="1" noChangeAspect="1" noMove="1" noResize="1" noEditPoints="1" noAdjustHandles="1" noChangeArrowheads="1" noChangeShapeType="1" noTextEdit="1"/>
                </p:cNvSpPr>
                <p:nvPr/>
              </p:nvSpPr>
              <p:spPr>
                <a:xfrm>
                  <a:off x="4457320" y="4770089"/>
                  <a:ext cx="321435" cy="276999"/>
                </a:xfrm>
                <a:prstGeom prst="rect">
                  <a:avLst/>
                </a:prstGeom>
                <a:blipFill>
                  <a:blip r:embed="rId8"/>
                  <a:stretch>
                    <a:fillRect l="-20000" b="-260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3F517E91-EFFD-3844-B891-2A3839C54493}"/>
                    </a:ext>
                  </a:extLst>
                </p:cNvPr>
                <p:cNvSpPr txBox="1"/>
                <p:nvPr/>
              </p:nvSpPr>
              <p:spPr>
                <a:xfrm rot="5400000">
                  <a:off x="7821867" y="439995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2</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58" name="TextBox 57">
                  <a:extLst>
                    <a:ext uri="{FF2B5EF4-FFF2-40B4-BE49-F238E27FC236}">
                      <a16:creationId xmlns:a16="http://schemas.microsoft.com/office/drawing/2014/main" id="{3F517E91-EFFD-3844-B891-2A3839C54493}"/>
                    </a:ext>
                  </a:extLst>
                </p:cNvPr>
                <p:cNvSpPr txBox="1">
                  <a:spLocks noRot="1" noChangeAspect="1" noMove="1" noResize="1" noEditPoints="1" noAdjustHandles="1" noChangeArrowheads="1" noChangeShapeType="1" noTextEdit="1"/>
                </p:cNvSpPr>
                <p:nvPr/>
              </p:nvSpPr>
              <p:spPr>
                <a:xfrm rot="5400000">
                  <a:off x="7821867" y="4399958"/>
                  <a:ext cx="270879" cy="387207"/>
                </a:xfrm>
                <a:prstGeom prst="round1Rect">
                  <a:avLst>
                    <a:gd name="adj" fmla="val 40865"/>
                  </a:avLst>
                </a:prstGeom>
                <a:blipFill>
                  <a:blip r:embed="rId9"/>
                  <a:stretch>
                    <a:fillRect l="-9677" r="-3226"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04F5C276-0EEB-CA43-A1DB-40F0D1B3C3C9}"/>
                    </a:ext>
                  </a:extLst>
                </p:cNvPr>
                <p:cNvSpPr txBox="1"/>
                <p:nvPr/>
              </p:nvSpPr>
              <p:spPr>
                <a:xfrm rot="5400000">
                  <a:off x="7888214" y="5756303"/>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2</m:t>
                            </m:r>
                          </m:sub>
                          <m:sup>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61" name="TextBox 60">
                  <a:extLst>
                    <a:ext uri="{FF2B5EF4-FFF2-40B4-BE49-F238E27FC236}">
                      <a16:creationId xmlns:a16="http://schemas.microsoft.com/office/drawing/2014/main" id="{04F5C276-0EEB-CA43-A1DB-40F0D1B3C3C9}"/>
                    </a:ext>
                  </a:extLst>
                </p:cNvPr>
                <p:cNvSpPr txBox="1">
                  <a:spLocks noRot="1" noChangeAspect="1" noMove="1" noResize="1" noEditPoints="1" noAdjustHandles="1" noChangeArrowheads="1" noChangeShapeType="1" noTextEdit="1"/>
                </p:cNvSpPr>
                <p:nvPr/>
              </p:nvSpPr>
              <p:spPr>
                <a:xfrm rot="5400000">
                  <a:off x="7888214" y="5756303"/>
                  <a:ext cx="270879" cy="265984"/>
                </a:xfrm>
                <a:prstGeom prst="round1Rect">
                  <a:avLst>
                    <a:gd name="adj" fmla="val 40865"/>
                  </a:avLst>
                </a:prstGeom>
                <a:blipFill>
                  <a:blip r:embed="rId10"/>
                  <a:stretch>
                    <a:fillRect l="-9091"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E783E60B-987E-F849-A395-BC5ADD16688F}"/>
                    </a:ext>
                  </a:extLst>
                </p:cNvPr>
                <p:cNvSpPr txBox="1"/>
                <p:nvPr/>
              </p:nvSpPr>
              <p:spPr>
                <a:xfrm rot="5400000">
                  <a:off x="5448072" y="439995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2</m:t>
                            </m:r>
                          </m:sub>
                          <m:sup>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62" name="TextBox 61">
                  <a:extLst>
                    <a:ext uri="{FF2B5EF4-FFF2-40B4-BE49-F238E27FC236}">
                      <a16:creationId xmlns:a16="http://schemas.microsoft.com/office/drawing/2014/main" id="{E783E60B-987E-F849-A395-BC5ADD16688F}"/>
                    </a:ext>
                  </a:extLst>
                </p:cNvPr>
                <p:cNvSpPr txBox="1">
                  <a:spLocks noRot="1" noChangeAspect="1" noMove="1" noResize="1" noEditPoints="1" noAdjustHandles="1" noChangeArrowheads="1" noChangeShapeType="1" noTextEdit="1"/>
                </p:cNvSpPr>
                <p:nvPr/>
              </p:nvSpPr>
              <p:spPr>
                <a:xfrm rot="5400000">
                  <a:off x="5448072" y="4399958"/>
                  <a:ext cx="270879" cy="387207"/>
                </a:xfrm>
                <a:prstGeom prst="round1Rect">
                  <a:avLst>
                    <a:gd name="adj" fmla="val 40865"/>
                  </a:avLst>
                </a:prstGeom>
                <a:blipFill>
                  <a:blip r:embed="rId11"/>
                  <a:stretch>
                    <a:fillRect b="-9091"/>
                  </a:stretch>
                </a:blipFill>
                <a:ln>
                  <a:no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5C5B0337-45D9-FC4D-96C6-36A3AB458641}"/>
                  </a:ext>
                </a:extLst>
              </p:cNvPr>
              <p:cNvSpPr/>
              <p:nvPr/>
            </p:nvSpPr>
            <p:spPr>
              <a:xfrm>
                <a:off x="4240149" y="4874474"/>
                <a:ext cx="482761" cy="369332"/>
              </a:xfrm>
              <a:prstGeom prst="rect">
                <a:avLst/>
              </a:prstGeom>
            </p:spPr>
            <p:txBody>
              <a:bodyPr wrap="none">
                <a:spAutoFit/>
              </a:bodyPr>
              <a:lstStyle/>
              <a:p>
                <a14:m>
                  <m:oMath xmlns:m="http://schemas.openxmlformats.org/officeDocument/2006/math">
                    <m:sSub>
                      <m:sSubPr>
                        <m:ctrlPr>
                          <a:rPr lang="de-DE" i="1" smtClean="0">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𝛼</m:t>
                        </m:r>
                      </m:e>
                      <m:sub>
                        <m:r>
                          <a:rPr lang="de-DE" b="0" i="1" smtClean="0">
                            <a:solidFill>
                              <a:schemeClr val="accent1"/>
                            </a:solidFill>
                            <a:latin typeface="Cambria Math" panose="02040503050406030204" pitchFamily="18" charset="0"/>
                            <a:ea typeface="Cambria Math" panose="02040503050406030204" pitchFamily="18" charset="0"/>
                          </a:rPr>
                          <m:t>1</m:t>
                        </m:r>
                      </m:sub>
                    </m:sSub>
                  </m:oMath>
                </a14:m>
                <a:r>
                  <a:rPr lang="en-GB" dirty="0">
                    <a:solidFill>
                      <a:schemeClr val="accent1"/>
                    </a:solidFill>
                  </a:rPr>
                  <a:t> </a:t>
                </a:r>
              </a:p>
            </p:txBody>
          </p:sp>
        </mc:Choice>
        <mc:Fallback xmlns="">
          <p:sp>
            <p:nvSpPr>
              <p:cNvPr id="63" name="Rectangle 62">
                <a:extLst>
                  <a:ext uri="{FF2B5EF4-FFF2-40B4-BE49-F238E27FC236}">
                    <a16:creationId xmlns:a16="http://schemas.microsoft.com/office/drawing/2014/main" id="{5C5B0337-45D9-FC4D-96C6-36A3AB458641}"/>
                  </a:ext>
                </a:extLst>
              </p:cNvPr>
              <p:cNvSpPr>
                <a:spLocks noRot="1" noChangeAspect="1" noMove="1" noResize="1" noEditPoints="1" noAdjustHandles="1" noChangeArrowheads="1" noChangeShapeType="1" noTextEdit="1"/>
              </p:cNvSpPr>
              <p:nvPr/>
            </p:nvSpPr>
            <p:spPr>
              <a:xfrm>
                <a:off x="4240149" y="4874474"/>
                <a:ext cx="482761"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844E849F-8844-3240-BC23-8755C86CB049}"/>
                  </a:ext>
                </a:extLst>
              </p:cNvPr>
              <p:cNvSpPr/>
              <p:nvPr/>
            </p:nvSpPr>
            <p:spPr>
              <a:xfrm>
                <a:off x="6788923" y="4849057"/>
                <a:ext cx="859787" cy="4053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b="0" i="1" smtClean="0">
                              <a:latin typeface="Cambria Math" panose="02040503050406030204" pitchFamily="18" charset="0"/>
                            </a:rPr>
                            <m:t>2</m:t>
                          </m:r>
                        </m:sub>
                        <m:sup>
                          <m:r>
                            <a:rPr lang="de-DE" i="1">
                              <a:latin typeface="Cambria Math" panose="02040503050406030204" pitchFamily="18" charset="0"/>
                            </a:rPr>
                            <m:t>1,</m:t>
                          </m:r>
                          <m:r>
                            <a:rPr lang="de-DE" i="1">
                              <a:latin typeface="Cambria Math" panose="02040503050406030204" pitchFamily="18" charset="0"/>
                            </a:rPr>
                            <m:t>𝑜𝑢𝑡</m:t>
                          </m:r>
                        </m:sup>
                      </m:sSubSup>
                    </m:oMath>
                  </m:oMathPara>
                </a14:m>
                <a:endParaRPr lang="en-GB" dirty="0"/>
              </a:p>
            </p:txBody>
          </p:sp>
        </mc:Choice>
        <mc:Fallback xmlns="">
          <p:sp>
            <p:nvSpPr>
              <p:cNvPr id="64" name="Rectangle 63">
                <a:extLst>
                  <a:ext uri="{FF2B5EF4-FFF2-40B4-BE49-F238E27FC236}">
                    <a16:creationId xmlns:a16="http://schemas.microsoft.com/office/drawing/2014/main" id="{844E849F-8844-3240-BC23-8755C86CB049}"/>
                  </a:ext>
                </a:extLst>
              </p:cNvPr>
              <p:cNvSpPr>
                <a:spLocks noRot="1" noChangeAspect="1" noMove="1" noResize="1" noEditPoints="1" noAdjustHandles="1" noChangeArrowheads="1" noChangeShapeType="1" noTextEdit="1"/>
              </p:cNvSpPr>
              <p:nvPr/>
            </p:nvSpPr>
            <p:spPr>
              <a:xfrm>
                <a:off x="6788923" y="4849057"/>
                <a:ext cx="859787" cy="405304"/>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1741AD3B-5876-A049-BEF5-5C3205D8C807}"/>
                  </a:ext>
                </a:extLst>
              </p:cNvPr>
              <p:cNvSpPr/>
              <p:nvPr/>
            </p:nvSpPr>
            <p:spPr>
              <a:xfrm>
                <a:off x="4553546" y="4874474"/>
                <a:ext cx="938142" cy="4156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b="0" i="1" smtClean="0">
                              <a:latin typeface="Cambria Math" panose="02040503050406030204" pitchFamily="18" charset="0"/>
                            </a:rPr>
                            <m:t>2</m:t>
                          </m:r>
                        </m:sub>
                        <m:sup>
                          <m:r>
                            <a:rPr lang="de-DE" i="1">
                              <a:latin typeface="Cambria Math" panose="02040503050406030204" pitchFamily="18" charset="0"/>
                            </a:rPr>
                            <m:t>𝑜𝑢𝑡</m:t>
                          </m:r>
                          <m:r>
                            <a:rPr lang="de-DE" b="0" i="1" smtClean="0">
                              <a:latin typeface="Cambria Math" panose="02040503050406030204" pitchFamily="18" charset="0"/>
                            </a:rPr>
                            <m:t>,</m:t>
                          </m:r>
                          <m:r>
                            <a:rPr lang="de-DE" b="0" i="1" smtClean="0">
                              <a:latin typeface="Cambria Math" panose="02040503050406030204" pitchFamily="18" charset="0"/>
                            </a:rPr>
                            <m:t>𝑖𝑛</m:t>
                          </m:r>
                        </m:sup>
                      </m:sSubSup>
                    </m:oMath>
                  </m:oMathPara>
                </a14:m>
                <a:endParaRPr lang="en-GB" dirty="0"/>
              </a:p>
            </p:txBody>
          </p:sp>
        </mc:Choice>
        <mc:Fallback xmlns="">
          <p:sp>
            <p:nvSpPr>
              <p:cNvPr id="65" name="Rectangle 64">
                <a:extLst>
                  <a:ext uri="{FF2B5EF4-FFF2-40B4-BE49-F238E27FC236}">
                    <a16:creationId xmlns:a16="http://schemas.microsoft.com/office/drawing/2014/main" id="{1741AD3B-5876-A049-BEF5-5C3205D8C807}"/>
                  </a:ext>
                </a:extLst>
              </p:cNvPr>
              <p:cNvSpPr>
                <a:spLocks noRot="1" noChangeAspect="1" noMove="1" noResize="1" noEditPoints="1" noAdjustHandles="1" noChangeArrowheads="1" noChangeShapeType="1" noTextEdit="1"/>
              </p:cNvSpPr>
              <p:nvPr/>
            </p:nvSpPr>
            <p:spPr>
              <a:xfrm>
                <a:off x="4553546" y="4874474"/>
                <a:ext cx="938142" cy="415627"/>
              </a:xfrm>
              <a:prstGeom prst="rect">
                <a:avLst/>
              </a:prstGeom>
              <a:blipFill>
                <a:blip r:embed="rId14"/>
                <a:stretch>
                  <a:fillRect/>
                </a:stretch>
              </a:blipFill>
            </p:spPr>
            <p:txBody>
              <a:bodyPr/>
              <a:lstStyle/>
              <a:p>
                <a:r>
                  <a:rPr lang="en-GB">
                    <a:noFill/>
                  </a:rPr>
                  <a:t> </a:t>
                </a:r>
              </a:p>
            </p:txBody>
          </p:sp>
        </mc:Fallback>
      </mc:AlternateContent>
      <p:cxnSp>
        <p:nvCxnSpPr>
          <p:cNvPr id="66" name="Straight Connector 65">
            <a:extLst>
              <a:ext uri="{FF2B5EF4-FFF2-40B4-BE49-F238E27FC236}">
                <a16:creationId xmlns:a16="http://schemas.microsoft.com/office/drawing/2014/main" id="{06DC64F4-3FBF-1748-9D4F-805F22E07956}"/>
              </a:ext>
            </a:extLst>
          </p:cNvPr>
          <p:cNvCxnSpPr>
            <a:cxnSpLocks/>
            <a:stCxn id="70" idx="3"/>
            <a:endCxn id="53" idx="1"/>
          </p:cNvCxnSpPr>
          <p:nvPr/>
        </p:nvCxnSpPr>
        <p:spPr>
          <a:xfrm>
            <a:off x="2660926" y="4516930"/>
            <a:ext cx="97772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465F3AAA-7474-4D44-8F0A-4A04AA77F99B}"/>
                  </a:ext>
                </a:extLst>
              </p:cNvPr>
              <p:cNvSpPr/>
              <p:nvPr/>
            </p:nvSpPr>
            <p:spPr>
              <a:xfrm>
                <a:off x="2737547" y="3995776"/>
                <a:ext cx="913392" cy="52322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rgbClr val="C00000"/>
                          </a:solidFill>
                          <a:latin typeface="Cambria Math" panose="02040503050406030204" pitchFamily="18" charset="0"/>
                        </a:rPr>
                        <m:t>𝐸𝑝𝑖</m:t>
                      </m:r>
                      <m:sSub>
                        <m:sSubPr>
                          <m:ctrlPr>
                            <a:rPr lang="de-DE" sz="1400" i="1" dirty="0">
                              <a:solidFill>
                                <a:srgbClr val="C00000"/>
                              </a:solidFill>
                              <a:latin typeface="Cambria Math" panose="02040503050406030204" pitchFamily="18" charset="0"/>
                            </a:rPr>
                          </m:ctrlPr>
                        </m:sSubPr>
                        <m:e>
                          <m:r>
                            <a:rPr lang="en-GB" sz="1400" i="1" dirty="0">
                              <a:solidFill>
                                <a:srgbClr val="C00000"/>
                              </a:solidFill>
                              <a:latin typeface="Cambria Math" panose="02040503050406030204" pitchFamily="18" charset="0"/>
                            </a:rPr>
                            <m:t>𝑑</m:t>
                          </m:r>
                        </m:e>
                        <m:sub>
                          <m:r>
                            <a:rPr lang="de-DE" sz="1400" b="0" i="1" dirty="0" smtClean="0">
                              <a:solidFill>
                                <a:srgbClr val="C00000"/>
                              </a:solidFill>
                              <a:latin typeface="Cambria Math" panose="02040503050406030204" pitchFamily="18" charset="0"/>
                            </a:rPr>
                            <m:t>1</m:t>
                          </m:r>
                        </m:sub>
                      </m:sSub>
                    </m:oMath>
                  </m:oMathPara>
                </a14:m>
                <a:endParaRPr lang="de-DE" sz="1400" i="1" dirty="0">
                  <a:solidFill>
                    <a:srgbClr val="C0000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err="1">
                          <a:solidFill>
                            <a:srgbClr val="C00000"/>
                          </a:solidFill>
                          <a:latin typeface="Cambria Math" panose="02040503050406030204" pitchFamily="18" charset="0"/>
                        </a:rPr>
                        <m:t>𝑆𝑖𝑐𝑘</m:t>
                      </m:r>
                      <m:sSub>
                        <m:sSubPr>
                          <m:ctrlPr>
                            <a:rPr lang="de-DE" sz="1400" i="1" dirty="0">
                              <a:solidFill>
                                <a:srgbClr val="C00000"/>
                              </a:solidFill>
                              <a:latin typeface="Cambria Math" panose="02040503050406030204" pitchFamily="18" charset="0"/>
                            </a:rPr>
                          </m:ctrlPr>
                        </m:sSubPr>
                        <m:e>
                          <m:d>
                            <m:dPr>
                              <m:ctrlPr>
                                <a:rPr lang="de-DE" sz="1400" i="1" dirty="0">
                                  <a:solidFill>
                                    <a:srgbClr val="C00000"/>
                                  </a:solidFill>
                                  <a:latin typeface="Cambria Math" panose="02040503050406030204" pitchFamily="18" charset="0"/>
                                </a:rPr>
                              </m:ctrlPr>
                            </m:dPr>
                            <m:e>
                              <m:r>
                                <a:rPr lang="de-DE" sz="1400" i="1" dirty="0">
                                  <a:solidFill>
                                    <a:srgbClr val="C00000"/>
                                  </a:solidFill>
                                  <a:latin typeface="Cambria Math" panose="02040503050406030204" pitchFamily="18" charset="0"/>
                                </a:rPr>
                                <m:t>𝑋</m:t>
                              </m:r>
                            </m:e>
                          </m:d>
                        </m:e>
                        <m:sub>
                          <m:r>
                            <a:rPr lang="de-DE" sz="1400" b="0" i="1" dirty="0" smtClean="0">
                              <a:solidFill>
                                <a:srgbClr val="C00000"/>
                              </a:solidFill>
                              <a:latin typeface="Cambria Math" panose="02040503050406030204" pitchFamily="18" charset="0"/>
                            </a:rPr>
                            <m:t>1</m:t>
                          </m:r>
                        </m:sub>
                      </m:sSub>
                    </m:oMath>
                  </m:oMathPara>
                </a14:m>
                <a:endParaRPr lang="de-DE" sz="1400" i="1" dirty="0">
                  <a:solidFill>
                    <a:srgbClr val="C00000"/>
                  </a:solidFill>
                  <a:latin typeface="Cambria Math" panose="02040503050406030204" pitchFamily="18" charset="0"/>
                </a:endParaRPr>
              </a:p>
            </p:txBody>
          </p:sp>
        </mc:Choice>
        <mc:Fallback xmlns="">
          <p:sp>
            <p:nvSpPr>
              <p:cNvPr id="67" name="Rectangle 66">
                <a:extLst>
                  <a:ext uri="{FF2B5EF4-FFF2-40B4-BE49-F238E27FC236}">
                    <a16:creationId xmlns:a16="http://schemas.microsoft.com/office/drawing/2014/main" id="{465F3AAA-7474-4D44-8F0A-4A04AA77F99B}"/>
                  </a:ext>
                </a:extLst>
              </p:cNvPr>
              <p:cNvSpPr>
                <a:spLocks noRot="1" noChangeAspect="1" noMove="1" noResize="1" noEditPoints="1" noAdjustHandles="1" noChangeArrowheads="1" noChangeShapeType="1" noTextEdit="1"/>
              </p:cNvSpPr>
              <p:nvPr/>
            </p:nvSpPr>
            <p:spPr>
              <a:xfrm>
                <a:off x="2737547" y="3995776"/>
                <a:ext cx="913392" cy="523220"/>
              </a:xfrm>
              <a:prstGeom prst="rect">
                <a:avLst/>
              </a:prstGeom>
              <a:blipFill>
                <a:blip r:embed="rId15"/>
                <a:stretch>
                  <a:fillRect/>
                </a:stretch>
              </a:blipFill>
            </p:spPr>
            <p:txBody>
              <a:bodyPr/>
              <a:lstStyle/>
              <a:p>
                <a:r>
                  <a:rPr lang="en-GB">
                    <a:noFill/>
                  </a:rPr>
                  <a:t> </a:t>
                </a:r>
              </a:p>
            </p:txBody>
          </p:sp>
        </mc:Fallback>
      </mc:AlternateContent>
      <p:grpSp>
        <p:nvGrpSpPr>
          <p:cNvPr id="68" name="Group 67">
            <a:extLst>
              <a:ext uri="{FF2B5EF4-FFF2-40B4-BE49-F238E27FC236}">
                <a16:creationId xmlns:a16="http://schemas.microsoft.com/office/drawing/2014/main" id="{BE4A6FCF-5FFD-F340-88E1-35BF0010A375}"/>
              </a:ext>
            </a:extLst>
          </p:cNvPr>
          <p:cNvGrpSpPr/>
          <p:nvPr/>
        </p:nvGrpSpPr>
        <p:grpSpPr>
          <a:xfrm>
            <a:off x="955693" y="4159385"/>
            <a:ext cx="1705233" cy="1037645"/>
            <a:chOff x="1507112" y="4000919"/>
            <a:chExt cx="1705233" cy="1037645"/>
          </a:xfrm>
        </p:grpSpPr>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13607525-DD5A-4B4A-8C68-B6F2566F9E9F}"/>
                    </a:ext>
                  </a:extLst>
                </p:cNvPr>
                <p:cNvSpPr txBox="1"/>
                <p:nvPr/>
              </p:nvSpPr>
              <p:spPr>
                <a:xfrm>
                  <a:off x="1826908" y="4756114"/>
                  <a:ext cx="305276"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1</m:t>
                            </m:r>
                          </m:sub>
                          <m:sup>
                            <m:r>
                              <a:rPr lang="de-DE" b="0" i="1" smtClean="0">
                                <a:latin typeface="Cambria Math" panose="02040503050406030204" pitchFamily="18" charset="0"/>
                              </a:rPr>
                              <m:t>2</m:t>
                            </m:r>
                          </m:sup>
                        </m:sSubSup>
                      </m:oMath>
                    </m:oMathPara>
                  </a14:m>
                  <a:endParaRPr lang="en-GB" dirty="0"/>
                </a:p>
              </p:txBody>
            </p:sp>
          </mc:Choice>
          <mc:Fallback xmlns="">
            <p:sp>
              <p:nvSpPr>
                <p:cNvPr id="69" name="TextBox 68">
                  <a:extLst>
                    <a:ext uri="{FF2B5EF4-FFF2-40B4-BE49-F238E27FC236}">
                      <a16:creationId xmlns:a16="http://schemas.microsoft.com/office/drawing/2014/main" id="{13607525-DD5A-4B4A-8C68-B6F2566F9E9F}"/>
                    </a:ext>
                  </a:extLst>
                </p:cNvPr>
                <p:cNvSpPr txBox="1">
                  <a:spLocks noRot="1" noChangeAspect="1" noMove="1" noResize="1" noEditPoints="1" noAdjustHandles="1" noChangeArrowheads="1" noChangeShapeType="1" noTextEdit="1"/>
                </p:cNvSpPr>
                <p:nvPr/>
              </p:nvSpPr>
              <p:spPr>
                <a:xfrm>
                  <a:off x="1826908" y="4756114"/>
                  <a:ext cx="305276" cy="282450"/>
                </a:xfrm>
                <a:prstGeom prst="rect">
                  <a:avLst/>
                </a:prstGeom>
                <a:blipFill>
                  <a:blip r:embed="rId16"/>
                  <a:stretch>
                    <a:fillRect l="-12000" r="-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A45F452B-437F-5741-9633-8596491A41C5}"/>
                    </a:ext>
                  </a:extLst>
                </p:cNvPr>
                <p:cNvSpPr txBox="1"/>
                <p:nvPr/>
              </p:nvSpPr>
              <p:spPr>
                <a:xfrm>
                  <a:off x="1507112" y="4000919"/>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1</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1</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i="1" dirty="0" err="1">
                            <a:solidFill>
                              <a:schemeClr val="tx1"/>
                            </a:solidFill>
                            <a:latin typeface="Cambria Math" panose="02040503050406030204" pitchFamily="18" charset="0"/>
                          </a:rPr>
                          <m:t>𝑇𝑟𝑎𝑣𝑒𝑙</m:t>
                        </m:r>
                        <m:sSub>
                          <m:sSubPr>
                            <m:ctrlPr>
                              <a:rPr lang="de-DE" b="0" i="1" dirty="0" smtClean="0">
                                <a:solidFill>
                                  <a:schemeClr val="tx1"/>
                                </a:solidFill>
                                <a:latin typeface="Cambria Math" panose="02040503050406030204" pitchFamily="18" charset="0"/>
                              </a:rPr>
                            </m:ctrlPr>
                          </m:sSubPr>
                          <m:e>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1</m:t>
                            </m:r>
                          </m:sub>
                        </m:sSub>
                        <m:r>
                          <a:rPr lang="de-DE" b="0" i="1" dirty="0"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70" name="TextBox 69">
                  <a:extLst>
                    <a:ext uri="{FF2B5EF4-FFF2-40B4-BE49-F238E27FC236}">
                      <a16:creationId xmlns:a16="http://schemas.microsoft.com/office/drawing/2014/main" id="{A45F452B-437F-5741-9633-8596491A41C5}"/>
                    </a:ext>
                  </a:extLst>
                </p:cNvPr>
                <p:cNvSpPr txBox="1">
                  <a:spLocks noRot="1" noChangeAspect="1" noMove="1" noResize="1" noEditPoints="1" noAdjustHandles="1" noChangeArrowheads="1" noChangeShapeType="1" noTextEdit="1"/>
                </p:cNvSpPr>
                <p:nvPr/>
              </p:nvSpPr>
              <p:spPr>
                <a:xfrm>
                  <a:off x="1507112" y="4000919"/>
                  <a:ext cx="1705233" cy="715089"/>
                </a:xfrm>
                <a:prstGeom prst="roundRect">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72C3A4CE-72D3-814C-BDB8-97F6BE463F7E}"/>
                    </a:ext>
                  </a:extLst>
                </p:cNvPr>
                <p:cNvSpPr txBox="1"/>
                <p:nvPr/>
              </p:nvSpPr>
              <p:spPr>
                <a:xfrm rot="5400000">
                  <a:off x="2883301" y="4391095"/>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71" name="TextBox 70">
                  <a:extLst>
                    <a:ext uri="{FF2B5EF4-FFF2-40B4-BE49-F238E27FC236}">
                      <a16:creationId xmlns:a16="http://schemas.microsoft.com/office/drawing/2014/main" id="{72C3A4CE-72D3-814C-BDB8-97F6BE463F7E}"/>
                    </a:ext>
                  </a:extLst>
                </p:cNvPr>
                <p:cNvSpPr txBox="1">
                  <a:spLocks noRot="1" noChangeAspect="1" noMove="1" noResize="1" noEditPoints="1" noAdjustHandles="1" noChangeArrowheads="1" noChangeShapeType="1" noTextEdit="1"/>
                </p:cNvSpPr>
                <p:nvPr/>
              </p:nvSpPr>
              <p:spPr>
                <a:xfrm rot="5400000">
                  <a:off x="2883301" y="4391095"/>
                  <a:ext cx="270879" cy="387207"/>
                </a:xfrm>
                <a:prstGeom prst="round1Rect">
                  <a:avLst>
                    <a:gd name="adj" fmla="val 40865"/>
                  </a:avLst>
                </a:prstGeom>
                <a:blipFill>
                  <a:blip r:embed="rId18"/>
                  <a:stretch>
                    <a:fillRect l="-9375" b="-4545"/>
                  </a:stretch>
                </a:blipFill>
                <a:ln>
                  <a:no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326A0790-B12C-134F-9C72-BB2C850985F9}"/>
                  </a:ext>
                </a:extLst>
              </p:cNvPr>
              <p:cNvSpPr/>
              <p:nvPr/>
            </p:nvSpPr>
            <p:spPr>
              <a:xfrm>
                <a:off x="3487047" y="4866320"/>
                <a:ext cx="4696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C00000"/>
                              </a:solidFill>
                              <a:latin typeface="Cambria Math" panose="02040503050406030204" pitchFamily="18" charset="0"/>
                              <a:ea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𝛽</m:t>
                          </m:r>
                        </m:e>
                        <m:sub>
                          <m:r>
                            <a:rPr lang="de-DE" b="0" i="1" smtClean="0">
                              <a:solidFill>
                                <a:srgbClr val="C00000"/>
                              </a:solidFill>
                              <a:latin typeface="Cambria Math" panose="02040503050406030204" pitchFamily="18" charset="0"/>
                              <a:ea typeface="Cambria Math" panose="02040503050406030204" pitchFamily="18" charset="0"/>
                            </a:rPr>
                            <m:t>2</m:t>
                          </m:r>
                        </m:sub>
                      </m:sSub>
                    </m:oMath>
                  </m:oMathPara>
                </a14:m>
                <a:endParaRPr lang="en-GB" dirty="0"/>
              </a:p>
            </p:txBody>
          </p:sp>
        </mc:Choice>
        <mc:Fallback xmlns="">
          <p:sp>
            <p:nvSpPr>
              <p:cNvPr id="73" name="Rectangle 72">
                <a:extLst>
                  <a:ext uri="{FF2B5EF4-FFF2-40B4-BE49-F238E27FC236}">
                    <a16:creationId xmlns:a16="http://schemas.microsoft.com/office/drawing/2014/main" id="{326A0790-B12C-134F-9C72-BB2C850985F9}"/>
                  </a:ext>
                </a:extLst>
              </p:cNvPr>
              <p:cNvSpPr>
                <a:spLocks noRot="1" noChangeAspect="1" noMove="1" noResize="1" noEditPoints="1" noAdjustHandles="1" noChangeArrowheads="1" noChangeShapeType="1" noTextEdit="1"/>
              </p:cNvSpPr>
              <p:nvPr/>
            </p:nvSpPr>
            <p:spPr>
              <a:xfrm>
                <a:off x="3487047" y="4866320"/>
                <a:ext cx="469679" cy="369332"/>
              </a:xfrm>
              <a:prstGeom prst="rect">
                <a:avLst/>
              </a:prstGeom>
              <a:blipFill>
                <a:blip r:embed="rId19"/>
                <a:stretch>
                  <a:fillRect b="-13333"/>
                </a:stretch>
              </a:blipFill>
            </p:spPr>
            <p:txBody>
              <a:bodyPr/>
              <a:lstStyle/>
              <a:p>
                <a:r>
                  <a:rPr lang="en-GB">
                    <a:noFill/>
                  </a:rPr>
                  <a:t> </a:t>
                </a:r>
              </a:p>
            </p:txBody>
          </p:sp>
        </mc:Fallback>
      </mc:AlternateContent>
      <p:cxnSp>
        <p:nvCxnSpPr>
          <p:cNvPr id="74" name="Straight Arrow Connector 73">
            <a:extLst>
              <a:ext uri="{FF2B5EF4-FFF2-40B4-BE49-F238E27FC236}">
                <a16:creationId xmlns:a16="http://schemas.microsoft.com/office/drawing/2014/main" id="{C6DA8185-6E3F-1B45-A66F-315152B67FF3}"/>
              </a:ext>
            </a:extLst>
          </p:cNvPr>
          <p:cNvCxnSpPr>
            <a:stCxn id="73" idx="1"/>
            <a:endCxn id="69" idx="3"/>
          </p:cNvCxnSpPr>
          <p:nvPr/>
        </p:nvCxnSpPr>
        <p:spPr>
          <a:xfrm flipH="1">
            <a:off x="1580765" y="5050986"/>
            <a:ext cx="1906282" cy="481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A3719112-2FE2-A241-926C-C9A573BBCF2D}"/>
                  </a:ext>
                </a:extLst>
              </p:cNvPr>
              <p:cNvSpPr/>
              <p:nvPr/>
            </p:nvSpPr>
            <p:spPr>
              <a:xfrm>
                <a:off x="7456712" y="4852670"/>
                <a:ext cx="4696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C00000"/>
                              </a:solidFill>
                              <a:latin typeface="Cambria Math" panose="02040503050406030204" pitchFamily="18" charset="0"/>
                              <a:ea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𝛽</m:t>
                          </m:r>
                        </m:e>
                        <m:sub>
                          <m:r>
                            <a:rPr lang="de-DE" b="0" i="1" smtClean="0">
                              <a:solidFill>
                                <a:srgbClr val="C00000"/>
                              </a:solidFill>
                              <a:latin typeface="Cambria Math" panose="02040503050406030204" pitchFamily="18" charset="0"/>
                              <a:ea typeface="Cambria Math" panose="02040503050406030204" pitchFamily="18" charset="0"/>
                            </a:rPr>
                            <m:t>3</m:t>
                          </m:r>
                        </m:sub>
                      </m:sSub>
                    </m:oMath>
                  </m:oMathPara>
                </a14:m>
                <a:endParaRPr lang="en-GB" dirty="0"/>
              </a:p>
            </p:txBody>
          </p:sp>
        </mc:Choice>
        <mc:Fallback xmlns="">
          <p:sp>
            <p:nvSpPr>
              <p:cNvPr id="29" name="Rectangle 28">
                <a:extLst>
                  <a:ext uri="{FF2B5EF4-FFF2-40B4-BE49-F238E27FC236}">
                    <a16:creationId xmlns:a16="http://schemas.microsoft.com/office/drawing/2014/main" id="{A3719112-2FE2-A241-926C-C9A573BBCF2D}"/>
                  </a:ext>
                </a:extLst>
              </p:cNvPr>
              <p:cNvSpPr>
                <a:spLocks noRot="1" noChangeAspect="1" noMove="1" noResize="1" noEditPoints="1" noAdjustHandles="1" noChangeArrowheads="1" noChangeShapeType="1" noTextEdit="1"/>
              </p:cNvSpPr>
              <p:nvPr/>
            </p:nvSpPr>
            <p:spPr>
              <a:xfrm>
                <a:off x="7456712" y="4852670"/>
                <a:ext cx="469679" cy="369332"/>
              </a:xfrm>
              <a:prstGeom prst="rect">
                <a:avLst/>
              </a:prstGeom>
              <a:blipFill>
                <a:blip r:embed="rId20"/>
                <a:stretch>
                  <a:fillRect b="-13333"/>
                </a:stretch>
              </a:blipFill>
            </p:spPr>
            <p:txBody>
              <a:bodyPr/>
              <a:lstStyle/>
              <a:p>
                <a:r>
                  <a:rPr lang="en-GB">
                    <a:noFill/>
                  </a:rPr>
                  <a:t> </a:t>
                </a:r>
              </a:p>
            </p:txBody>
          </p:sp>
        </mc:Fallback>
      </mc:AlternateContent>
    </p:spTree>
    <p:extLst>
      <p:ext uri="{BB962C8B-B14F-4D97-AF65-F5344CB8AC3E}">
        <p14:creationId xmlns:p14="http://schemas.microsoft.com/office/powerpoint/2010/main" val="78455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ECC-9230-634F-8E1B-456793F95323}"/>
              </a:ext>
            </a:extLst>
          </p:cNvPr>
          <p:cNvSpPr>
            <a:spLocks noGrp="1"/>
          </p:cNvSpPr>
          <p:nvPr>
            <p:ph type="title"/>
          </p:nvPr>
        </p:nvSpPr>
        <p:spPr/>
        <p:txBody>
          <a:bodyPr/>
          <a:lstStyle/>
          <a:p>
            <a:r>
              <a:rPr lang="en-GB" dirty="0"/>
              <a:t>Hindsight: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BABF58-997D-704B-B8C0-883FFF797D05}"/>
                  </a:ext>
                </a:extLst>
              </p:cNvPr>
              <p:cNvSpPr>
                <a:spLocks noGrp="1"/>
              </p:cNvSpPr>
              <p:nvPr>
                <p:ph idx="1"/>
              </p:nvPr>
            </p:nvSpPr>
            <p:spPr/>
            <p:txBody>
              <a:bodyPr/>
              <a:lstStyle/>
              <a:p>
                <a14:m>
                  <m:oMath xmlns:m="http://schemas.openxmlformats.org/officeDocument/2006/math">
                    <m:r>
                      <a:rPr lang="en-GB" i="1" smtClean="0">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b="0" i="1" smtClean="0">
                                <a:latin typeface="Cambria Math" panose="02040503050406030204" pitchFamily="18" charset="0"/>
                              </a:rPr>
                              <m:t>𝐸𝑝𝑖𝑑</m:t>
                            </m:r>
                          </m:e>
                          <m:sub>
                            <m:r>
                              <a:rPr lang="de-DE" b="0" i="1" smtClean="0">
                                <a:solidFill>
                                  <a:srgbClr val="C00000"/>
                                </a:solidFill>
                                <a:latin typeface="Cambria Math" panose="02040503050406030204" pitchFamily="18" charset="0"/>
                                <a:ea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b="1" i="1">
                                <a:latin typeface="Cambria Math" panose="02040503050406030204" pitchFamily="18" charset="0"/>
                              </a:rPr>
                              <m:t>𝑬</m:t>
                            </m:r>
                          </m:e>
                          <m:sub>
                            <m:r>
                              <a:rPr lang="en-GB" i="1">
                                <a:solidFill>
                                  <a:schemeClr val="accent1"/>
                                </a:solidFill>
                                <a:latin typeface="Cambria Math" panose="02040503050406030204" pitchFamily="18" charset="0"/>
                              </a:rPr>
                              <m:t>0:</m:t>
                            </m:r>
                            <m:r>
                              <a:rPr lang="de-DE" b="0" i="1" smtClean="0">
                                <a:solidFill>
                                  <a:schemeClr val="accent1"/>
                                </a:solidFill>
                                <a:latin typeface="Cambria Math" panose="02040503050406030204" pitchFamily="18" charset="0"/>
                                <a:ea typeface="Cambria Math" panose="02040503050406030204" pitchFamily="18" charset="0"/>
                              </a:rPr>
                              <m:t>3</m:t>
                            </m:r>
                          </m:sub>
                        </m:sSub>
                      </m:e>
                    </m:d>
                  </m:oMath>
                </a14:m>
                <a:r>
                  <a:rPr lang="en-GB" dirty="0"/>
                  <a:t>, </a:t>
                </a:r>
                <a14:m>
                  <m:oMath xmlns:m="http://schemas.openxmlformats.org/officeDocument/2006/math">
                    <m:r>
                      <a:rPr lang="de-DE" b="0" i="1" smtClean="0">
                        <a:solidFill>
                          <a:srgbClr val="C00000"/>
                        </a:solidFill>
                        <a:latin typeface="Cambria Math" panose="02040503050406030204" pitchFamily="18" charset="0"/>
                        <a:ea typeface="Cambria Math" panose="02040503050406030204" pitchFamily="18" charset="0"/>
                      </a:rPr>
                      <m:t>1</m:t>
                    </m:r>
                    <m:r>
                      <a:rPr lang="de-DE" b="0" i="1" smtClean="0">
                        <a:solidFill>
                          <a:schemeClr val="tx1"/>
                        </a:solidFill>
                        <a:latin typeface="Cambria Math" panose="02040503050406030204" pitchFamily="18" charset="0"/>
                        <a:ea typeface="Cambria Math" panose="02040503050406030204" pitchFamily="18" charset="0"/>
                      </a:rPr>
                      <m:t>&lt;</m:t>
                    </m:r>
                    <m:r>
                      <a:rPr lang="de-DE" b="0" i="1" smtClean="0">
                        <a:solidFill>
                          <a:schemeClr val="accent1"/>
                        </a:solidFill>
                        <a:latin typeface="Cambria Math" panose="02040503050406030204" pitchFamily="18" charset="0"/>
                        <a:ea typeface="Cambria Math" panose="02040503050406030204" pitchFamily="18" charset="0"/>
                      </a:rPr>
                      <m:t>3</m:t>
                    </m:r>
                  </m:oMath>
                </a14:m>
                <a:endParaRPr lang="en-GB" dirty="0"/>
              </a:p>
              <a:p>
                <a:pPr lvl="1"/>
                <a14:m>
                  <m:oMath xmlns:m="http://schemas.openxmlformats.org/officeDocument/2006/math">
                    <m:r>
                      <a:rPr lang="en-GB" i="1" smtClean="0">
                        <a:solidFill>
                          <a:schemeClr val="tx1"/>
                        </a:solidFill>
                        <a:latin typeface="Cambria Math" panose="02040503050406030204" pitchFamily="18" charset="0"/>
                        <a:ea typeface="Cambria Math" panose="02040503050406030204" pitchFamily="18" charset="0"/>
                      </a:rPr>
                      <m:t>𝜏</m:t>
                    </m:r>
                    <m:r>
                      <a:rPr lang="de-DE" i="1">
                        <a:solidFill>
                          <a:schemeClr val="tx1"/>
                        </a:solidFill>
                        <a:latin typeface="Cambria Math" panose="02040503050406030204" pitchFamily="18" charset="0"/>
                        <a:ea typeface="Cambria Math" panose="02040503050406030204" pitchFamily="18" charset="0"/>
                      </a:rPr>
                      <m:t>=</m:t>
                    </m:r>
                    <m:r>
                      <a:rPr lang="de-DE" b="0" i="1" smtClean="0">
                        <a:solidFill>
                          <a:schemeClr val="tx1"/>
                        </a:solidFill>
                        <a:latin typeface="Cambria Math" panose="02040503050406030204" pitchFamily="18" charset="0"/>
                        <a:ea typeface="Cambria Math" panose="02040503050406030204" pitchFamily="18" charset="0"/>
                      </a:rPr>
                      <m:t>1</m:t>
                    </m:r>
                  </m:oMath>
                </a14:m>
                <a:r>
                  <a:rPr lang="en-GB" dirty="0">
                    <a:solidFill>
                      <a:schemeClr val="tx1"/>
                    </a:solidFill>
                  </a:rPr>
                  <a:t>, current FO jtree with </a:t>
                </a:r>
                <a14:m>
                  <m:oMath xmlns:m="http://schemas.openxmlformats.org/officeDocument/2006/math">
                    <m:sSub>
                      <m:sSubPr>
                        <m:ctrlPr>
                          <a:rPr lang="de-DE" i="1">
                            <a:solidFill>
                              <a:srgbClr val="C00000"/>
                            </a:solidFill>
                            <a:latin typeface="Cambria Math" panose="02040503050406030204" pitchFamily="18" charset="0"/>
                            <a:ea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𝛽</m:t>
                        </m:r>
                      </m:e>
                      <m:sub>
                        <m:r>
                          <a:rPr lang="de-DE" b="0" i="1" smtClean="0">
                            <a:solidFill>
                              <a:srgbClr val="C00000"/>
                            </a:solidFill>
                            <a:latin typeface="Cambria Math" panose="02040503050406030204" pitchFamily="18" charset="0"/>
                            <a:ea typeface="Cambria Math" panose="02040503050406030204" pitchFamily="18" charset="0"/>
                          </a:rPr>
                          <m:t>2</m:t>
                        </m:r>
                      </m:sub>
                    </m:sSub>
                  </m:oMath>
                </a14:m>
                <a:r>
                  <a:rPr lang="en-GB" dirty="0">
                    <a:solidFill>
                      <a:schemeClr val="tx1"/>
                    </a:solidFill>
                  </a:rPr>
                  <a:t> in local model of </a:t>
                </a:r>
                <a14:m>
                  <m:oMath xmlns:m="http://schemas.openxmlformats.org/officeDocument/2006/math">
                    <m:sSubSup>
                      <m:sSubSupPr>
                        <m:ctrlPr>
                          <a:rPr lang="de-DE" i="1" smtClean="0">
                            <a:solidFill>
                              <a:schemeClr val="tx1"/>
                            </a:solidFill>
                            <a:latin typeface="Cambria Math" panose="02040503050406030204" pitchFamily="18" charset="0"/>
                          </a:rPr>
                        </m:ctrlPr>
                      </m:sSubSupPr>
                      <m:e>
                        <m:r>
                          <a:rPr lang="de-DE" i="1">
                            <a:solidFill>
                              <a:schemeClr val="tx1"/>
                            </a:solidFill>
                            <a:latin typeface="Cambria Math" panose="02040503050406030204" pitchFamily="18" charset="0"/>
                          </a:rPr>
                          <m:t>𝐶</m:t>
                        </m:r>
                      </m:e>
                      <m:sub>
                        <m:r>
                          <a:rPr lang="de-DE" b="0" i="1" smtClean="0">
                            <a:solidFill>
                              <a:schemeClr val="tx1"/>
                            </a:solidFill>
                            <a:latin typeface="Cambria Math" panose="02040503050406030204" pitchFamily="18" charset="0"/>
                          </a:rPr>
                          <m:t>1</m:t>
                        </m:r>
                      </m:sub>
                      <m:sup>
                        <m:r>
                          <a:rPr lang="de-DE" b="0" i="1" smtClean="0">
                            <a:solidFill>
                              <a:schemeClr val="tx1"/>
                            </a:solidFill>
                            <a:latin typeface="Cambria Math" panose="02040503050406030204" pitchFamily="18" charset="0"/>
                          </a:rPr>
                          <m:t>𝑜𝑢𝑡</m:t>
                        </m:r>
                      </m:sup>
                    </m:sSubSup>
                  </m:oMath>
                </a14:m>
                <a:endParaRPr lang="en-GB" dirty="0">
                  <a:solidFill>
                    <a:schemeClr val="tx1"/>
                  </a:solidFill>
                </a:endParaRPr>
              </a:p>
              <a:p>
                <a:pPr lvl="2"/>
                <a:r>
                  <a:rPr lang="en-GB" dirty="0"/>
                  <a:t>Enter evidence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𝑬</m:t>
                        </m:r>
                      </m:e>
                      <m:sub>
                        <m:r>
                          <a:rPr lang="de-DE" b="0" i="1" smtClean="0">
                            <a:solidFill>
                              <a:schemeClr val="tx1"/>
                            </a:solidFill>
                            <a:latin typeface="Cambria Math" panose="02040503050406030204" pitchFamily="18" charset="0"/>
                          </a:rPr>
                          <m:t>1</m:t>
                        </m:r>
                      </m:sub>
                    </m:sSub>
                  </m:oMath>
                </a14:m>
                <a:endParaRPr lang="en-GB" dirty="0"/>
              </a:p>
              <a:p>
                <a:pPr lvl="2"/>
                <a:r>
                  <a:rPr lang="en-GB" dirty="0"/>
                  <a:t>If answering only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𝐸𝑝𝑖𝑑</m:t>
                        </m:r>
                      </m:e>
                      <m:sub>
                        <m:r>
                          <a:rPr lang="de-DE" b="0" i="1" smtClean="0">
                            <a:solidFill>
                              <a:srgbClr val="C00000"/>
                            </a:solidFill>
                            <a:latin typeface="Cambria Math" panose="02040503050406030204" pitchFamily="18" charset="0"/>
                            <a:ea typeface="Cambria Math" panose="02040503050406030204" pitchFamily="18" charset="0"/>
                          </a:rPr>
                          <m:t>1</m:t>
                        </m:r>
                      </m:sub>
                    </m:sSub>
                  </m:oMath>
                </a14:m>
                <a:r>
                  <a:rPr lang="en-GB" dirty="0"/>
                  <a:t>, collect messages at one of the parclusters, e.g.,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𝐶</m:t>
                        </m:r>
                      </m:e>
                      <m:sub>
                        <m:r>
                          <a:rPr lang="de-DE" b="0" i="1" smtClean="0">
                            <a:latin typeface="Cambria Math" panose="02040503050406030204" pitchFamily="18" charset="0"/>
                          </a:rPr>
                          <m:t>1</m:t>
                        </m:r>
                      </m:sub>
                      <m:sup>
                        <m:r>
                          <a:rPr lang="de-DE" b="0" i="1" smtClean="0">
                            <a:latin typeface="Cambria Math" panose="02040503050406030204" pitchFamily="18" charset="0"/>
                          </a:rPr>
                          <m:t>1</m:t>
                        </m:r>
                      </m:sup>
                    </m:sSubSup>
                  </m:oMath>
                </a14:m>
                <a:r>
                  <a:rPr lang="en-GB" dirty="0"/>
                  <a:t> and answer query</a:t>
                </a:r>
              </a:p>
              <a:p>
                <a:pPr lvl="3"/>
                <a:r>
                  <a:rPr lang="en-GB" dirty="0"/>
                  <a:t>If so, no need to also calculate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b="0" i="1" smtClean="0">
                            <a:latin typeface="Cambria Math" panose="02040503050406030204" pitchFamily="18" charset="0"/>
                          </a:rPr>
                          <m:t>1</m:t>
                        </m:r>
                      </m:sub>
                      <m:sup>
                        <m:r>
                          <a:rPr lang="de-DE" i="1">
                            <a:latin typeface="Cambria Math" panose="02040503050406030204" pitchFamily="18" charset="0"/>
                          </a:rPr>
                          <m:t>𝑜𝑢𝑡</m:t>
                        </m:r>
                        <m:r>
                          <a:rPr lang="de-DE" b="0" i="1" smtClean="0">
                            <a:latin typeface="Cambria Math" panose="02040503050406030204" pitchFamily="18" charset="0"/>
                          </a:rPr>
                          <m:t>,</m:t>
                        </m:r>
                        <m:r>
                          <a:rPr lang="de-DE" b="0" i="1" smtClean="0">
                            <a:latin typeface="Cambria Math" panose="02040503050406030204" pitchFamily="18" charset="0"/>
                          </a:rPr>
                          <m:t>𝑖𝑛</m:t>
                        </m:r>
                      </m:sup>
                    </m:sSubSup>
                    <m:r>
                      <a:rPr lang="de-DE" i="1">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b="0" i="1" smtClean="0">
                            <a:latin typeface="Cambria Math" panose="02040503050406030204" pitchFamily="18" charset="0"/>
                          </a:rPr>
                          <m:t>1</m:t>
                        </m:r>
                      </m:sub>
                      <m:sup>
                        <m:r>
                          <a:rPr lang="de-DE" i="1">
                            <a:latin typeface="Cambria Math" panose="02040503050406030204" pitchFamily="18" charset="0"/>
                          </a:rPr>
                          <m:t>1</m:t>
                        </m:r>
                        <m:r>
                          <a:rPr lang="de-DE" b="0" i="1" smtClean="0">
                            <a:latin typeface="Cambria Math" panose="02040503050406030204" pitchFamily="18" charset="0"/>
                          </a:rPr>
                          <m:t>,</m:t>
                        </m:r>
                        <m:r>
                          <a:rPr lang="de-DE" b="0" i="1" smtClean="0">
                            <a:latin typeface="Cambria Math" panose="02040503050406030204" pitchFamily="18" charset="0"/>
                          </a:rPr>
                          <m:t>𝑜𝑢𝑡</m:t>
                        </m:r>
                      </m:sup>
                    </m:sSubSup>
                  </m:oMath>
                </a14:m>
                <a:endParaRPr lang="en-GB" dirty="0">
                  <a:solidFill>
                    <a:schemeClr val="tx1"/>
                  </a:solidFill>
                </a:endParaRPr>
              </a:p>
              <a:p>
                <a:pPr lvl="2"/>
                <a:endParaRPr lang="en-GB" dirty="0"/>
              </a:p>
              <a:p>
                <a:endParaRPr lang="en-GB" dirty="0"/>
              </a:p>
            </p:txBody>
          </p:sp>
        </mc:Choice>
        <mc:Fallback xmlns="">
          <p:sp>
            <p:nvSpPr>
              <p:cNvPr id="3" name="Content Placeholder 2">
                <a:extLst>
                  <a:ext uri="{FF2B5EF4-FFF2-40B4-BE49-F238E27FC236}">
                    <a16:creationId xmlns:a16="http://schemas.microsoft.com/office/drawing/2014/main" id="{4FBABF58-997D-704B-B8C0-883FFF797D05}"/>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8580720-B4D4-D444-AF74-69D299B1910C}"/>
              </a:ext>
            </a:extLst>
          </p:cNvPr>
          <p:cNvSpPr>
            <a:spLocks noGrp="1"/>
          </p:cNvSpPr>
          <p:nvPr>
            <p:ph type="sldNum" sz="quarter" idx="12"/>
          </p:nvPr>
        </p:nvSpPr>
        <p:spPr/>
        <p:txBody>
          <a:bodyPr/>
          <a:lstStyle/>
          <a:p>
            <a:fld id="{67C9959E-8E6B-B04C-9955-EA096F41CA7A}" type="slidenum">
              <a:rPr lang="en-GB" smtClean="0"/>
              <a:t>54</a:t>
            </a:fld>
            <a:endParaRPr lang="en-GB"/>
          </a:p>
        </p:txBody>
      </p:sp>
      <p:grpSp>
        <p:nvGrpSpPr>
          <p:cNvPr id="30" name="Group 29">
            <a:extLst>
              <a:ext uri="{FF2B5EF4-FFF2-40B4-BE49-F238E27FC236}">
                <a16:creationId xmlns:a16="http://schemas.microsoft.com/office/drawing/2014/main" id="{05001082-52D4-4349-B085-D14E511FDA87}"/>
              </a:ext>
            </a:extLst>
          </p:cNvPr>
          <p:cNvGrpSpPr/>
          <p:nvPr/>
        </p:nvGrpSpPr>
        <p:grpSpPr>
          <a:xfrm>
            <a:off x="2228954" y="4220068"/>
            <a:ext cx="4017398" cy="2318846"/>
            <a:chOff x="4139248" y="4009782"/>
            <a:chExt cx="4017398" cy="2318846"/>
          </a:xfrm>
        </p:grpSpPr>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606EBAC-D36E-4B41-BDD2-78D86EB43745}"/>
                    </a:ext>
                  </a:extLst>
                </p:cNvPr>
                <p:cNvSpPr txBox="1"/>
                <p:nvPr/>
              </p:nvSpPr>
              <p:spPr>
                <a:xfrm>
                  <a:off x="6765474" y="4764977"/>
                  <a:ext cx="305276"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1</m:t>
                            </m:r>
                          </m:sub>
                          <m:sup>
                            <m:r>
                              <a:rPr lang="de-DE" b="0" i="1" smtClean="0">
                                <a:latin typeface="Cambria Math" panose="02040503050406030204" pitchFamily="18" charset="0"/>
                              </a:rPr>
                              <m:t>2</m:t>
                            </m:r>
                          </m:sup>
                        </m:sSubSup>
                      </m:oMath>
                    </m:oMathPara>
                  </a14:m>
                  <a:endParaRPr lang="en-GB" dirty="0"/>
                </a:p>
              </p:txBody>
            </p:sp>
          </mc:Choice>
          <mc:Fallback xmlns="">
            <p:sp>
              <p:nvSpPr>
                <p:cNvPr id="31" name="TextBox 30">
                  <a:extLst>
                    <a:ext uri="{FF2B5EF4-FFF2-40B4-BE49-F238E27FC236}">
                      <a16:creationId xmlns:a16="http://schemas.microsoft.com/office/drawing/2014/main" id="{A606EBAC-D36E-4B41-BDD2-78D86EB43745}"/>
                    </a:ext>
                  </a:extLst>
                </p:cNvPr>
                <p:cNvSpPr txBox="1">
                  <a:spLocks noRot="1" noChangeAspect="1" noMove="1" noResize="1" noEditPoints="1" noAdjustHandles="1" noChangeArrowheads="1" noChangeShapeType="1" noTextEdit="1"/>
                </p:cNvSpPr>
                <p:nvPr/>
              </p:nvSpPr>
              <p:spPr>
                <a:xfrm>
                  <a:off x="6765474" y="4764977"/>
                  <a:ext cx="305276" cy="282450"/>
                </a:xfrm>
                <a:prstGeom prst="rect">
                  <a:avLst/>
                </a:prstGeom>
                <a:blipFill>
                  <a:blip r:embed="rId3"/>
                  <a:stretch>
                    <a:fillRect l="-16000" r="-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2BBCAC6-4B0D-9F41-8D45-3937D3A99D14}"/>
                    </a:ext>
                  </a:extLst>
                </p:cNvPr>
                <p:cNvSpPr txBox="1"/>
                <p:nvPr/>
              </p:nvSpPr>
              <p:spPr>
                <a:xfrm>
                  <a:off x="6766937" y="6044768"/>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1</m:t>
                            </m:r>
                          </m:sub>
                          <m:sup>
                            <m:r>
                              <a:rPr lang="de-DE" b="0" i="1" smtClean="0">
                                <a:latin typeface="Cambria Math" panose="02040503050406030204" pitchFamily="18" charset="0"/>
                              </a:rPr>
                              <m:t>3</m:t>
                            </m:r>
                          </m:sup>
                        </m:sSubSup>
                      </m:oMath>
                    </m:oMathPara>
                  </a14:m>
                  <a:endParaRPr lang="en-GB" dirty="0"/>
                </a:p>
              </p:txBody>
            </p:sp>
          </mc:Choice>
          <mc:Fallback xmlns="">
            <p:sp>
              <p:nvSpPr>
                <p:cNvPr id="32" name="TextBox 31">
                  <a:extLst>
                    <a:ext uri="{FF2B5EF4-FFF2-40B4-BE49-F238E27FC236}">
                      <a16:creationId xmlns:a16="http://schemas.microsoft.com/office/drawing/2014/main" id="{D2BBCAC6-4B0D-9F41-8D45-3937D3A99D14}"/>
                    </a:ext>
                  </a:extLst>
                </p:cNvPr>
                <p:cNvSpPr txBox="1">
                  <a:spLocks noRot="1" noChangeAspect="1" noMove="1" noResize="1" noEditPoints="1" noAdjustHandles="1" noChangeArrowheads="1" noChangeShapeType="1" noTextEdit="1"/>
                </p:cNvSpPr>
                <p:nvPr/>
              </p:nvSpPr>
              <p:spPr>
                <a:xfrm>
                  <a:off x="6766937" y="6044768"/>
                  <a:ext cx="305276" cy="283860"/>
                </a:xfrm>
                <a:prstGeom prst="rect">
                  <a:avLst/>
                </a:prstGeom>
                <a:blipFill>
                  <a:blip r:embed="rId4"/>
                  <a:stretch>
                    <a:fillRect l="-16000" r="-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4AC0832-F860-364C-9C33-1F234A20B744}"/>
                    </a:ext>
                  </a:extLst>
                </p:cNvPr>
                <p:cNvSpPr txBox="1"/>
                <p:nvPr/>
              </p:nvSpPr>
              <p:spPr>
                <a:xfrm>
                  <a:off x="6445678" y="4009782"/>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1</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1</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i="1" dirty="0" err="1">
                            <a:solidFill>
                              <a:schemeClr val="tx1"/>
                            </a:solidFill>
                            <a:latin typeface="Cambria Math" panose="02040503050406030204" pitchFamily="18" charset="0"/>
                          </a:rPr>
                          <m:t>𝑇𝑟𝑎𝑣𝑒𝑙</m:t>
                        </m:r>
                        <m:sSub>
                          <m:sSubPr>
                            <m:ctrlPr>
                              <a:rPr lang="de-DE" b="0" i="1" dirty="0" smtClean="0">
                                <a:solidFill>
                                  <a:schemeClr val="tx1"/>
                                </a:solidFill>
                                <a:latin typeface="Cambria Math" panose="02040503050406030204" pitchFamily="18" charset="0"/>
                              </a:rPr>
                            </m:ctrlPr>
                          </m:sSubPr>
                          <m:e>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1</m:t>
                            </m:r>
                          </m:sub>
                        </m:sSub>
                        <m:r>
                          <a:rPr lang="de-DE" b="0" i="1" dirty="0"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33" name="TextBox 32">
                  <a:extLst>
                    <a:ext uri="{FF2B5EF4-FFF2-40B4-BE49-F238E27FC236}">
                      <a16:creationId xmlns:a16="http://schemas.microsoft.com/office/drawing/2014/main" id="{E4AC0832-F860-364C-9C33-1F234A20B744}"/>
                    </a:ext>
                  </a:extLst>
                </p:cNvPr>
                <p:cNvSpPr txBox="1">
                  <a:spLocks noRot="1" noChangeAspect="1" noMove="1" noResize="1" noEditPoints="1" noAdjustHandles="1" noChangeArrowheads="1" noChangeShapeType="1" noTextEdit="1"/>
                </p:cNvSpPr>
                <p:nvPr/>
              </p:nvSpPr>
              <p:spPr>
                <a:xfrm>
                  <a:off x="6445678" y="4009782"/>
                  <a:ext cx="1705233" cy="715089"/>
                </a:xfrm>
                <a:prstGeom prst="round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F77E3A91-2C5E-F540-9E12-09247B96731E}"/>
                    </a:ext>
                  </a:extLst>
                </p:cNvPr>
                <p:cNvSpPr txBox="1"/>
                <p:nvPr/>
              </p:nvSpPr>
              <p:spPr>
                <a:xfrm>
                  <a:off x="6445677" y="5311823"/>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𝐸𝑝𝑖</m:t>
                        </m:r>
                        <m:sSub>
                          <m:sSubPr>
                            <m:ctrlPr>
                              <a:rPr lang="de-DE" b="0" i="1" dirty="0" smtClean="0">
                                <a:latin typeface="Cambria Math" panose="02040503050406030204" pitchFamily="18" charset="0"/>
                              </a:rPr>
                            </m:ctrlPr>
                          </m:sSubPr>
                          <m:e>
                            <m:r>
                              <a:rPr lang="en-GB" dirty="0" smtClean="0">
                                <a:latin typeface="Cambria Math" panose="02040503050406030204" pitchFamily="18" charset="0"/>
                              </a:rPr>
                              <m:t>𝑑</m:t>
                            </m:r>
                          </m:e>
                          <m:sub>
                            <m:r>
                              <a:rPr lang="de-DE" b="0" i="1" dirty="0" smtClean="0">
                                <a:latin typeface="Cambria Math" panose="02040503050406030204" pitchFamily="18" charset="0"/>
                              </a:rPr>
                              <m:t>1</m:t>
                            </m:r>
                          </m:sub>
                        </m:sSub>
                        <m:r>
                          <a:rPr lang="en-GB" dirty="0">
                            <a:latin typeface="Cambria Math" panose="02040503050406030204" pitchFamily="18" charset="0"/>
                          </a:rPr>
                          <m:t> </m:t>
                        </m:r>
                        <m:r>
                          <a:rPr lang="en-GB" dirty="0" err="1">
                            <a:latin typeface="Cambria Math" panose="02040503050406030204" pitchFamily="18" charset="0"/>
                          </a:rPr>
                          <m:t>𝑆𝑖𝑐𝑘</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e>
                            </m:d>
                          </m:e>
                          <m:sub>
                            <m:r>
                              <a:rPr lang="de-DE" b="0" i="1" dirty="0" smtClean="0">
                                <a:latin typeface="Cambria Math" panose="02040503050406030204" pitchFamily="18" charset="0"/>
                              </a:rPr>
                              <m:t>1</m:t>
                            </m:r>
                          </m:sub>
                        </m:sSub>
                      </m:oMath>
                    </m:oMathPara>
                  </a14:m>
                  <a:endParaRPr lang="de-DE" dirty="0"/>
                </a:p>
                <a:p>
                  <a:pPr/>
                  <a14:m>
                    <m:oMathPara xmlns:m="http://schemas.openxmlformats.org/officeDocument/2006/math">
                      <m:oMathParaPr>
                        <m:jc m:val="centerGroup"/>
                      </m:oMathParaPr>
                      <m:oMath xmlns:m="http://schemas.openxmlformats.org/officeDocument/2006/math">
                        <m:r>
                          <a:rPr lang="en-GB" dirty="0">
                            <a:latin typeface="Cambria Math" panose="02040503050406030204" pitchFamily="18" charset="0"/>
                          </a:rPr>
                          <m:t>𝑇𝑟𝑒𝑎𝑡</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r>
                                  <a:rPr lang="de-DE" b="0" i="1" dirty="0" smtClean="0">
                                    <a:latin typeface="Cambria Math" panose="02040503050406030204" pitchFamily="18" charset="0"/>
                                  </a:rPr>
                                  <m:t>𝑀</m:t>
                                </m:r>
                              </m:e>
                            </m:d>
                          </m:e>
                          <m:sub>
                            <m:r>
                              <a:rPr lang="de-DE" b="0" i="1" dirty="0" smtClean="0">
                                <a:latin typeface="Cambria Math" panose="02040503050406030204" pitchFamily="18" charset="0"/>
                              </a:rPr>
                              <m:t>1</m:t>
                            </m:r>
                          </m:sub>
                        </m:sSub>
                        <m:r>
                          <a:rPr lang="de-DE" b="0" i="1" dirty="0" smtClean="0">
                            <a:latin typeface="Cambria Math" panose="02040503050406030204" pitchFamily="18" charset="0"/>
                          </a:rPr>
                          <m:t>    </m:t>
                        </m:r>
                      </m:oMath>
                    </m:oMathPara>
                  </a14:m>
                  <a:endParaRPr lang="en-GB" dirty="0"/>
                </a:p>
              </p:txBody>
            </p:sp>
          </mc:Choice>
          <mc:Fallback xmlns="">
            <p:sp>
              <p:nvSpPr>
                <p:cNvPr id="34" name="TextBox 33">
                  <a:extLst>
                    <a:ext uri="{FF2B5EF4-FFF2-40B4-BE49-F238E27FC236}">
                      <a16:creationId xmlns:a16="http://schemas.microsoft.com/office/drawing/2014/main" id="{F77E3A91-2C5E-F540-9E12-09247B96731E}"/>
                    </a:ext>
                  </a:extLst>
                </p:cNvPr>
                <p:cNvSpPr txBox="1">
                  <a:spLocks noRot="1" noChangeAspect="1" noMove="1" noResize="1" noEditPoints="1" noAdjustHandles="1" noChangeArrowheads="1" noChangeShapeType="1" noTextEdit="1"/>
                </p:cNvSpPr>
                <p:nvPr/>
              </p:nvSpPr>
              <p:spPr>
                <a:xfrm>
                  <a:off x="6445677" y="5311823"/>
                  <a:ext cx="1705233" cy="715089"/>
                </a:xfrm>
                <a:prstGeom prst="roundRect">
                  <a:avLst/>
                </a:prstGeom>
                <a:blipFill>
                  <a:blip r:embed="rId6"/>
                  <a:stretch>
                    <a:fillRect r="-735"/>
                  </a:stretch>
                </a:blipFill>
                <a:ln>
                  <a:solidFill>
                    <a:schemeClr val="tx1"/>
                  </a:solidFill>
                </a:ln>
              </p:spPr>
              <p:txBody>
                <a:bodyPr/>
                <a:lstStyle/>
                <a:p>
                  <a:r>
                    <a:rPr lang="en-GB">
                      <a:noFill/>
                    </a:rPr>
                    <a:t> </a:t>
                  </a:r>
                </a:p>
              </p:txBody>
            </p:sp>
          </mc:Fallback>
        </mc:AlternateContent>
        <p:cxnSp>
          <p:nvCxnSpPr>
            <p:cNvPr id="35" name="Straight Connector 34">
              <a:extLst>
                <a:ext uri="{FF2B5EF4-FFF2-40B4-BE49-F238E27FC236}">
                  <a16:creationId xmlns:a16="http://schemas.microsoft.com/office/drawing/2014/main" id="{A1BED542-B506-DE43-B1CA-9A7B035138F2}"/>
                </a:ext>
              </a:extLst>
            </p:cNvPr>
            <p:cNvCxnSpPr>
              <a:cxnSpLocks/>
              <a:stCxn id="34" idx="0"/>
              <a:endCxn id="33" idx="2"/>
            </p:cNvCxnSpPr>
            <p:nvPr/>
          </p:nvCxnSpPr>
          <p:spPr>
            <a:xfrm flipV="1">
              <a:off x="7298294" y="4724871"/>
              <a:ext cx="1" cy="586952"/>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A8CE534-423C-C243-BF1B-B361FA521CCB}"/>
                    </a:ext>
                  </a:extLst>
                </p:cNvPr>
                <p:cNvSpPr txBox="1"/>
                <p:nvPr/>
              </p:nvSpPr>
              <p:spPr>
                <a:xfrm>
                  <a:off x="4139248" y="4009782"/>
                  <a:ext cx="1646644"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0</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0</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𝐸𝑝𝑖𝑑</m:t>
                            </m:r>
                          </m:e>
                          <m:sub>
                            <m:r>
                              <a:rPr lang="de-DE" b="0" i="1" dirty="0" smtClean="0">
                                <a:solidFill>
                                  <a:schemeClr val="tx1"/>
                                </a:solidFill>
                                <a:latin typeface="Cambria Math" panose="02040503050406030204" pitchFamily="18" charset="0"/>
                              </a:rPr>
                              <m:t>1</m:t>
                            </m:r>
                          </m:sub>
                        </m:sSub>
                      </m:oMath>
                    </m:oMathPara>
                  </a14:m>
                  <a:endParaRPr lang="en-GB" dirty="0">
                    <a:solidFill>
                      <a:schemeClr val="tx1"/>
                    </a:solidFill>
                  </a:endParaRPr>
                </a:p>
              </p:txBody>
            </p:sp>
          </mc:Choice>
          <mc:Fallback xmlns="">
            <p:sp>
              <p:nvSpPr>
                <p:cNvPr id="36" name="TextBox 35">
                  <a:extLst>
                    <a:ext uri="{FF2B5EF4-FFF2-40B4-BE49-F238E27FC236}">
                      <a16:creationId xmlns:a16="http://schemas.microsoft.com/office/drawing/2014/main" id="{9A8CE534-423C-C243-BF1B-B361FA521CCB}"/>
                    </a:ext>
                  </a:extLst>
                </p:cNvPr>
                <p:cNvSpPr txBox="1">
                  <a:spLocks noRot="1" noChangeAspect="1" noMove="1" noResize="1" noEditPoints="1" noAdjustHandles="1" noChangeArrowheads="1" noChangeShapeType="1" noTextEdit="1"/>
                </p:cNvSpPr>
                <p:nvPr/>
              </p:nvSpPr>
              <p:spPr>
                <a:xfrm>
                  <a:off x="4139248" y="4009782"/>
                  <a:ext cx="1646644" cy="715089"/>
                </a:xfrm>
                <a:prstGeom prst="roundRect">
                  <a:avLst/>
                </a:prstGeom>
                <a:blipFill>
                  <a:blip r:embed="rId7"/>
                  <a:stretch>
                    <a:fillRect l="-2290"/>
                  </a:stretch>
                </a:blipFill>
                <a:ln>
                  <a:solidFill>
                    <a:schemeClr val="tx1"/>
                  </a:solidFill>
                </a:ln>
              </p:spPr>
              <p:txBody>
                <a:bodyPr/>
                <a:lstStyle/>
                <a:p>
                  <a:r>
                    <a:rPr lang="en-GB">
                      <a:noFill/>
                    </a:rPr>
                    <a:t> </a:t>
                  </a:r>
                </a:p>
              </p:txBody>
            </p:sp>
          </mc:Fallback>
        </mc:AlternateContent>
        <p:cxnSp>
          <p:nvCxnSpPr>
            <p:cNvPr id="37" name="Straight Connector 36">
              <a:extLst>
                <a:ext uri="{FF2B5EF4-FFF2-40B4-BE49-F238E27FC236}">
                  <a16:creationId xmlns:a16="http://schemas.microsoft.com/office/drawing/2014/main" id="{EB39F4C9-6D6F-A343-81E5-65829917763F}"/>
                </a:ext>
              </a:extLst>
            </p:cNvPr>
            <p:cNvCxnSpPr>
              <a:cxnSpLocks/>
              <a:stCxn id="33" idx="1"/>
              <a:endCxn id="36" idx="3"/>
            </p:cNvCxnSpPr>
            <p:nvPr/>
          </p:nvCxnSpPr>
          <p:spPr>
            <a:xfrm flipH="1">
              <a:off x="5785892" y="4367327"/>
              <a:ext cx="659786" cy="0"/>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3DB6761D-724D-8745-903C-EDC1581DB542}"/>
                    </a:ext>
                  </a:extLst>
                </p:cNvPr>
                <p:cNvSpPr txBox="1"/>
                <p:nvPr/>
              </p:nvSpPr>
              <p:spPr>
                <a:xfrm>
                  <a:off x="4457320" y="4770089"/>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38" name="TextBox 37">
                  <a:extLst>
                    <a:ext uri="{FF2B5EF4-FFF2-40B4-BE49-F238E27FC236}">
                      <a16:creationId xmlns:a16="http://schemas.microsoft.com/office/drawing/2014/main" id="{3DB6761D-724D-8745-903C-EDC1581DB542}"/>
                    </a:ext>
                  </a:extLst>
                </p:cNvPr>
                <p:cNvSpPr txBox="1">
                  <a:spLocks noRot="1" noChangeAspect="1" noMove="1" noResize="1" noEditPoints="1" noAdjustHandles="1" noChangeArrowheads="1" noChangeShapeType="1" noTextEdit="1"/>
                </p:cNvSpPr>
                <p:nvPr/>
              </p:nvSpPr>
              <p:spPr>
                <a:xfrm>
                  <a:off x="4457320" y="4770089"/>
                  <a:ext cx="321435" cy="276999"/>
                </a:xfrm>
                <a:prstGeom prst="rect">
                  <a:avLst/>
                </a:prstGeom>
                <a:blipFill>
                  <a:blip r:embed="rId8"/>
                  <a:stretch>
                    <a:fillRect l="-19231" r="-3846" b="-260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DD53EC4-D049-CB4C-838B-0001B22D0AC7}"/>
                    </a:ext>
                  </a:extLst>
                </p:cNvPr>
                <p:cNvSpPr txBox="1"/>
                <p:nvPr/>
              </p:nvSpPr>
              <p:spPr>
                <a:xfrm rot="5400000">
                  <a:off x="7821867" y="439995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39" name="TextBox 38">
                  <a:extLst>
                    <a:ext uri="{FF2B5EF4-FFF2-40B4-BE49-F238E27FC236}">
                      <a16:creationId xmlns:a16="http://schemas.microsoft.com/office/drawing/2014/main" id="{CDD53EC4-D049-CB4C-838B-0001B22D0AC7}"/>
                    </a:ext>
                  </a:extLst>
                </p:cNvPr>
                <p:cNvSpPr txBox="1">
                  <a:spLocks noRot="1" noChangeAspect="1" noMove="1" noResize="1" noEditPoints="1" noAdjustHandles="1" noChangeArrowheads="1" noChangeShapeType="1" noTextEdit="1"/>
                </p:cNvSpPr>
                <p:nvPr/>
              </p:nvSpPr>
              <p:spPr>
                <a:xfrm rot="5400000">
                  <a:off x="7821867" y="4399958"/>
                  <a:ext cx="270879" cy="387207"/>
                </a:xfrm>
                <a:prstGeom prst="round1Rect">
                  <a:avLst>
                    <a:gd name="adj" fmla="val 40865"/>
                  </a:avLst>
                </a:prstGeom>
                <a:blipFill>
                  <a:blip r:embed="rId9"/>
                  <a:stretch>
                    <a:fillRect l="-9677" r="-3226"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DBF29AB8-6F6E-E04F-A878-B44D8D99302C}"/>
                    </a:ext>
                  </a:extLst>
                </p:cNvPr>
                <p:cNvSpPr txBox="1"/>
                <p:nvPr/>
              </p:nvSpPr>
              <p:spPr>
                <a:xfrm rot="5400000">
                  <a:off x="7888214" y="5756303"/>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40" name="TextBox 39">
                  <a:extLst>
                    <a:ext uri="{FF2B5EF4-FFF2-40B4-BE49-F238E27FC236}">
                      <a16:creationId xmlns:a16="http://schemas.microsoft.com/office/drawing/2014/main" id="{DBF29AB8-6F6E-E04F-A878-B44D8D99302C}"/>
                    </a:ext>
                  </a:extLst>
                </p:cNvPr>
                <p:cNvSpPr txBox="1">
                  <a:spLocks noRot="1" noChangeAspect="1" noMove="1" noResize="1" noEditPoints="1" noAdjustHandles="1" noChangeArrowheads="1" noChangeShapeType="1" noTextEdit="1"/>
                </p:cNvSpPr>
                <p:nvPr/>
              </p:nvSpPr>
              <p:spPr>
                <a:xfrm rot="5400000">
                  <a:off x="7888214" y="5756303"/>
                  <a:ext cx="270879" cy="265984"/>
                </a:xfrm>
                <a:prstGeom prst="round1Rect">
                  <a:avLst>
                    <a:gd name="adj" fmla="val 40865"/>
                  </a:avLst>
                </a:prstGeom>
                <a:blipFill>
                  <a:blip r:embed="rId10"/>
                  <a:stretch>
                    <a:fillRect l="-9091"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9E239504-7837-DA46-9864-0ACAE8F68776}"/>
                    </a:ext>
                  </a:extLst>
                </p:cNvPr>
                <p:cNvSpPr txBox="1"/>
                <p:nvPr/>
              </p:nvSpPr>
              <p:spPr>
                <a:xfrm rot="5400000">
                  <a:off x="5448072" y="439995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41" name="TextBox 40">
                  <a:extLst>
                    <a:ext uri="{FF2B5EF4-FFF2-40B4-BE49-F238E27FC236}">
                      <a16:creationId xmlns:a16="http://schemas.microsoft.com/office/drawing/2014/main" id="{9E239504-7837-DA46-9864-0ACAE8F68776}"/>
                    </a:ext>
                  </a:extLst>
                </p:cNvPr>
                <p:cNvSpPr txBox="1">
                  <a:spLocks noRot="1" noChangeAspect="1" noMove="1" noResize="1" noEditPoints="1" noAdjustHandles="1" noChangeArrowheads="1" noChangeShapeType="1" noTextEdit="1"/>
                </p:cNvSpPr>
                <p:nvPr/>
              </p:nvSpPr>
              <p:spPr>
                <a:xfrm rot="5400000">
                  <a:off x="5448072" y="4399958"/>
                  <a:ext cx="270879" cy="387207"/>
                </a:xfrm>
                <a:prstGeom prst="round1Rect">
                  <a:avLst>
                    <a:gd name="adj" fmla="val 40865"/>
                  </a:avLst>
                </a:prstGeom>
                <a:blipFill>
                  <a:blip r:embed="rId11"/>
                  <a:stretch>
                    <a:fillRect b="-9091"/>
                  </a:stretch>
                </a:blipFill>
                <a:ln>
                  <a:no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7902CD08-8012-814F-AFE6-CED66A07564F}"/>
                  </a:ext>
                </a:extLst>
              </p:cNvPr>
              <p:cNvSpPr/>
              <p:nvPr/>
            </p:nvSpPr>
            <p:spPr>
              <a:xfrm>
                <a:off x="2153544" y="4933054"/>
                <a:ext cx="482761" cy="369332"/>
              </a:xfrm>
              <a:prstGeom prst="rect">
                <a:avLst/>
              </a:prstGeom>
            </p:spPr>
            <p:txBody>
              <a:bodyPr wrap="none">
                <a:spAutoFit/>
              </a:bodyPr>
              <a:lstStyle/>
              <a:p>
                <a14:m>
                  <m:oMath xmlns:m="http://schemas.openxmlformats.org/officeDocument/2006/math">
                    <m:sSub>
                      <m:sSubPr>
                        <m:ctrlPr>
                          <a:rPr lang="de-DE" i="1" smtClean="0">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𝛼</m:t>
                        </m:r>
                      </m:e>
                      <m:sub>
                        <m:r>
                          <a:rPr lang="de-DE" b="0" i="1" smtClean="0">
                            <a:solidFill>
                              <a:schemeClr val="accent1"/>
                            </a:solidFill>
                            <a:latin typeface="Cambria Math" panose="02040503050406030204" pitchFamily="18" charset="0"/>
                            <a:ea typeface="Cambria Math" panose="02040503050406030204" pitchFamily="18" charset="0"/>
                          </a:rPr>
                          <m:t>0</m:t>
                        </m:r>
                      </m:sub>
                    </m:sSub>
                  </m:oMath>
                </a14:m>
                <a:r>
                  <a:rPr lang="en-GB" dirty="0">
                    <a:solidFill>
                      <a:schemeClr val="accent1"/>
                    </a:solidFill>
                  </a:rPr>
                  <a:t> </a:t>
                </a:r>
              </a:p>
            </p:txBody>
          </p:sp>
        </mc:Choice>
        <mc:Fallback xmlns="">
          <p:sp>
            <p:nvSpPr>
              <p:cNvPr id="42" name="Rectangle 41">
                <a:extLst>
                  <a:ext uri="{FF2B5EF4-FFF2-40B4-BE49-F238E27FC236}">
                    <a16:creationId xmlns:a16="http://schemas.microsoft.com/office/drawing/2014/main" id="{7902CD08-8012-814F-AFE6-CED66A07564F}"/>
                  </a:ext>
                </a:extLst>
              </p:cNvPr>
              <p:cNvSpPr>
                <a:spLocks noRot="1" noChangeAspect="1" noMove="1" noResize="1" noEditPoints="1" noAdjustHandles="1" noChangeArrowheads="1" noChangeShapeType="1" noTextEdit="1"/>
              </p:cNvSpPr>
              <p:nvPr/>
            </p:nvSpPr>
            <p:spPr>
              <a:xfrm>
                <a:off x="2153544" y="4933054"/>
                <a:ext cx="482761" cy="369332"/>
              </a:xfrm>
              <a:prstGeom prst="rect">
                <a:avLst/>
              </a:prstGeom>
              <a:blipFill>
                <a:blip r:embed="rId12"/>
                <a:stretch>
                  <a:fillRect/>
                </a:stretch>
              </a:blipFill>
            </p:spPr>
            <p:txBody>
              <a:bodyPr/>
              <a:lstStyle/>
              <a:p>
                <a:r>
                  <a:rPr lang="en-GB">
                    <a:noFill/>
                  </a:rPr>
                  <a:t> </a:t>
                </a:r>
              </a:p>
            </p:txBody>
          </p:sp>
        </mc:Fallback>
      </mc:AlternateContent>
      <p:cxnSp>
        <p:nvCxnSpPr>
          <p:cNvPr id="43" name="Straight Connector 42">
            <a:extLst>
              <a:ext uri="{FF2B5EF4-FFF2-40B4-BE49-F238E27FC236}">
                <a16:creationId xmlns:a16="http://schemas.microsoft.com/office/drawing/2014/main" id="{C5FE44DC-61FE-FE4B-8351-ADD6E1A08E95}"/>
              </a:ext>
            </a:extLst>
          </p:cNvPr>
          <p:cNvCxnSpPr>
            <a:cxnSpLocks/>
          </p:cNvCxnSpPr>
          <p:nvPr/>
        </p:nvCxnSpPr>
        <p:spPr>
          <a:xfrm>
            <a:off x="6245233" y="4585767"/>
            <a:ext cx="97772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D72742EE-202D-D042-8CAB-BBBB27802A53}"/>
                  </a:ext>
                </a:extLst>
              </p:cNvPr>
              <p:cNvSpPr/>
              <p:nvPr/>
            </p:nvSpPr>
            <p:spPr>
              <a:xfrm>
                <a:off x="6321854" y="4064613"/>
                <a:ext cx="913392" cy="52322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rgbClr val="C00000"/>
                          </a:solidFill>
                          <a:latin typeface="Cambria Math" panose="02040503050406030204" pitchFamily="18" charset="0"/>
                        </a:rPr>
                        <m:t>𝐸𝑝𝑖</m:t>
                      </m:r>
                      <m:sSub>
                        <m:sSubPr>
                          <m:ctrlPr>
                            <a:rPr lang="de-DE" sz="1400" i="1" dirty="0">
                              <a:solidFill>
                                <a:srgbClr val="C00000"/>
                              </a:solidFill>
                              <a:latin typeface="Cambria Math" panose="02040503050406030204" pitchFamily="18" charset="0"/>
                            </a:rPr>
                          </m:ctrlPr>
                        </m:sSubPr>
                        <m:e>
                          <m:r>
                            <a:rPr lang="en-GB" sz="1400" i="1" dirty="0">
                              <a:solidFill>
                                <a:srgbClr val="C00000"/>
                              </a:solidFill>
                              <a:latin typeface="Cambria Math" panose="02040503050406030204" pitchFamily="18" charset="0"/>
                            </a:rPr>
                            <m:t>𝑑</m:t>
                          </m:r>
                        </m:e>
                        <m:sub>
                          <m:r>
                            <a:rPr lang="de-DE" sz="1400" b="0" i="1" dirty="0" smtClean="0">
                              <a:solidFill>
                                <a:srgbClr val="C00000"/>
                              </a:solidFill>
                              <a:latin typeface="Cambria Math" panose="02040503050406030204" pitchFamily="18" charset="0"/>
                            </a:rPr>
                            <m:t>1</m:t>
                          </m:r>
                        </m:sub>
                      </m:sSub>
                    </m:oMath>
                  </m:oMathPara>
                </a14:m>
                <a:endParaRPr lang="de-DE" sz="1400" i="1" dirty="0">
                  <a:solidFill>
                    <a:srgbClr val="C0000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err="1">
                          <a:solidFill>
                            <a:srgbClr val="C00000"/>
                          </a:solidFill>
                          <a:latin typeface="Cambria Math" panose="02040503050406030204" pitchFamily="18" charset="0"/>
                        </a:rPr>
                        <m:t>𝑆𝑖𝑐𝑘</m:t>
                      </m:r>
                      <m:sSub>
                        <m:sSubPr>
                          <m:ctrlPr>
                            <a:rPr lang="de-DE" sz="1400" i="1" dirty="0">
                              <a:solidFill>
                                <a:srgbClr val="C00000"/>
                              </a:solidFill>
                              <a:latin typeface="Cambria Math" panose="02040503050406030204" pitchFamily="18" charset="0"/>
                            </a:rPr>
                          </m:ctrlPr>
                        </m:sSubPr>
                        <m:e>
                          <m:d>
                            <m:dPr>
                              <m:ctrlPr>
                                <a:rPr lang="de-DE" sz="1400" i="1" dirty="0">
                                  <a:solidFill>
                                    <a:srgbClr val="C00000"/>
                                  </a:solidFill>
                                  <a:latin typeface="Cambria Math" panose="02040503050406030204" pitchFamily="18" charset="0"/>
                                </a:rPr>
                              </m:ctrlPr>
                            </m:dPr>
                            <m:e>
                              <m:r>
                                <a:rPr lang="de-DE" sz="1400" i="1" dirty="0">
                                  <a:solidFill>
                                    <a:srgbClr val="C00000"/>
                                  </a:solidFill>
                                  <a:latin typeface="Cambria Math" panose="02040503050406030204" pitchFamily="18" charset="0"/>
                                </a:rPr>
                                <m:t>𝑋</m:t>
                              </m:r>
                            </m:e>
                          </m:d>
                        </m:e>
                        <m:sub>
                          <m:r>
                            <a:rPr lang="de-DE" sz="1400" b="0" i="1" dirty="0" smtClean="0">
                              <a:solidFill>
                                <a:srgbClr val="C00000"/>
                              </a:solidFill>
                              <a:latin typeface="Cambria Math" panose="02040503050406030204" pitchFamily="18" charset="0"/>
                            </a:rPr>
                            <m:t>1</m:t>
                          </m:r>
                        </m:sub>
                      </m:sSub>
                    </m:oMath>
                  </m:oMathPara>
                </a14:m>
                <a:endParaRPr lang="de-DE" sz="1400" i="1" dirty="0">
                  <a:solidFill>
                    <a:srgbClr val="C00000"/>
                  </a:solidFill>
                  <a:latin typeface="Cambria Math" panose="02040503050406030204" pitchFamily="18" charset="0"/>
                </a:endParaRPr>
              </a:p>
            </p:txBody>
          </p:sp>
        </mc:Choice>
        <mc:Fallback xmlns="">
          <p:sp>
            <p:nvSpPr>
              <p:cNvPr id="44" name="Rectangle 43">
                <a:extLst>
                  <a:ext uri="{FF2B5EF4-FFF2-40B4-BE49-F238E27FC236}">
                    <a16:creationId xmlns:a16="http://schemas.microsoft.com/office/drawing/2014/main" id="{D72742EE-202D-D042-8CAB-BBBB27802A53}"/>
                  </a:ext>
                </a:extLst>
              </p:cNvPr>
              <p:cNvSpPr>
                <a:spLocks noRot="1" noChangeAspect="1" noMove="1" noResize="1" noEditPoints="1" noAdjustHandles="1" noChangeArrowheads="1" noChangeShapeType="1" noTextEdit="1"/>
              </p:cNvSpPr>
              <p:nvPr/>
            </p:nvSpPr>
            <p:spPr>
              <a:xfrm>
                <a:off x="6321854" y="4064613"/>
                <a:ext cx="913392" cy="523220"/>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EB5EBE1E-B78F-1047-8AD1-6BB69156EC2C}"/>
                  </a:ext>
                </a:extLst>
              </p:cNvPr>
              <p:cNvSpPr/>
              <p:nvPr/>
            </p:nvSpPr>
            <p:spPr>
              <a:xfrm>
                <a:off x="5648396" y="4935157"/>
                <a:ext cx="4696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C00000"/>
                              </a:solidFill>
                              <a:latin typeface="Cambria Math" panose="02040503050406030204" pitchFamily="18" charset="0"/>
                              <a:ea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𝛽</m:t>
                          </m:r>
                        </m:e>
                        <m:sub>
                          <m:r>
                            <a:rPr lang="de-DE" b="0" i="1" smtClean="0">
                              <a:solidFill>
                                <a:srgbClr val="C00000"/>
                              </a:solidFill>
                              <a:latin typeface="Cambria Math" panose="02040503050406030204" pitchFamily="18" charset="0"/>
                              <a:ea typeface="Cambria Math" panose="02040503050406030204" pitchFamily="18" charset="0"/>
                            </a:rPr>
                            <m:t>2</m:t>
                          </m:r>
                        </m:sub>
                      </m:sSub>
                    </m:oMath>
                  </m:oMathPara>
                </a14:m>
                <a:endParaRPr lang="en-GB" dirty="0"/>
              </a:p>
            </p:txBody>
          </p:sp>
        </mc:Choice>
        <mc:Fallback xmlns="">
          <p:sp>
            <p:nvSpPr>
              <p:cNvPr id="45" name="Rectangle 44">
                <a:extLst>
                  <a:ext uri="{FF2B5EF4-FFF2-40B4-BE49-F238E27FC236}">
                    <a16:creationId xmlns:a16="http://schemas.microsoft.com/office/drawing/2014/main" id="{EB5EBE1E-B78F-1047-8AD1-6BB69156EC2C}"/>
                  </a:ext>
                </a:extLst>
              </p:cNvPr>
              <p:cNvSpPr>
                <a:spLocks noRot="1" noChangeAspect="1" noMove="1" noResize="1" noEditPoints="1" noAdjustHandles="1" noChangeArrowheads="1" noChangeShapeType="1" noTextEdit="1"/>
              </p:cNvSpPr>
              <p:nvPr/>
            </p:nvSpPr>
            <p:spPr>
              <a:xfrm>
                <a:off x="5648396" y="4935157"/>
                <a:ext cx="469679" cy="369332"/>
              </a:xfrm>
              <a:prstGeom prst="rect">
                <a:avLst/>
              </a:prstGeom>
              <a:blipFill>
                <a:blip r:embed="rId14"/>
                <a:stretch>
                  <a:fillRect b="-10000"/>
                </a:stretch>
              </a:blipFill>
            </p:spPr>
            <p:txBody>
              <a:bodyPr/>
              <a:lstStyle/>
              <a:p>
                <a:r>
                  <a:rPr lang="en-GB">
                    <a:noFill/>
                  </a:rPr>
                  <a:t> </a:t>
                </a:r>
              </a:p>
            </p:txBody>
          </p:sp>
        </mc:Fallback>
      </mc:AlternateContent>
      <p:cxnSp>
        <p:nvCxnSpPr>
          <p:cNvPr id="46" name="Straight Connector 45">
            <a:extLst>
              <a:ext uri="{FF2B5EF4-FFF2-40B4-BE49-F238E27FC236}">
                <a16:creationId xmlns:a16="http://schemas.microsoft.com/office/drawing/2014/main" id="{5A23D870-7D1C-B546-96E9-07B65AA3F67E}"/>
              </a:ext>
            </a:extLst>
          </p:cNvPr>
          <p:cNvCxnSpPr>
            <a:cxnSpLocks/>
          </p:cNvCxnSpPr>
          <p:nvPr/>
        </p:nvCxnSpPr>
        <p:spPr>
          <a:xfrm>
            <a:off x="1274610" y="4614199"/>
            <a:ext cx="94748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3DEBDB2E-6F65-6345-93A5-DFF1C1740EDE}"/>
                  </a:ext>
                </a:extLst>
              </p:cNvPr>
              <p:cNvSpPr/>
              <p:nvPr/>
            </p:nvSpPr>
            <p:spPr>
              <a:xfrm>
                <a:off x="1326416" y="4054393"/>
                <a:ext cx="913392" cy="52322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accent1"/>
                          </a:solidFill>
                          <a:latin typeface="Cambria Math" panose="02040503050406030204" pitchFamily="18" charset="0"/>
                        </a:rPr>
                        <m:t>𝐸𝑝𝑖</m:t>
                      </m:r>
                      <m:sSub>
                        <m:sSubPr>
                          <m:ctrlPr>
                            <a:rPr lang="de-DE" sz="1400" i="1" dirty="0">
                              <a:solidFill>
                                <a:schemeClr val="accent1"/>
                              </a:solidFill>
                              <a:latin typeface="Cambria Math" panose="02040503050406030204" pitchFamily="18" charset="0"/>
                            </a:rPr>
                          </m:ctrlPr>
                        </m:sSubPr>
                        <m:e>
                          <m:r>
                            <a:rPr lang="en-GB" sz="1400" i="1" dirty="0">
                              <a:solidFill>
                                <a:schemeClr val="accent1"/>
                              </a:solidFill>
                              <a:latin typeface="Cambria Math" panose="02040503050406030204" pitchFamily="18" charset="0"/>
                            </a:rPr>
                            <m:t>𝑑</m:t>
                          </m:r>
                        </m:e>
                        <m:sub>
                          <m:r>
                            <a:rPr lang="de-DE" sz="1400" b="0" i="1" dirty="0" smtClean="0">
                              <a:solidFill>
                                <a:schemeClr val="accent1"/>
                              </a:solidFill>
                              <a:latin typeface="Cambria Math" panose="02040503050406030204" pitchFamily="18" charset="0"/>
                            </a:rPr>
                            <m:t>0</m:t>
                          </m:r>
                        </m:sub>
                      </m:sSub>
                    </m:oMath>
                  </m:oMathPara>
                </a14:m>
                <a:endParaRPr lang="de-DE" sz="1400"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err="1">
                          <a:solidFill>
                            <a:schemeClr val="accent1"/>
                          </a:solidFill>
                          <a:latin typeface="Cambria Math" panose="02040503050406030204" pitchFamily="18" charset="0"/>
                        </a:rPr>
                        <m:t>𝑆𝑖𝑐𝑘</m:t>
                      </m:r>
                      <m:sSub>
                        <m:sSubPr>
                          <m:ctrlPr>
                            <a:rPr lang="de-DE" sz="1400" i="1" dirty="0">
                              <a:solidFill>
                                <a:schemeClr val="accent1"/>
                              </a:solidFill>
                              <a:latin typeface="Cambria Math" panose="02040503050406030204" pitchFamily="18" charset="0"/>
                            </a:rPr>
                          </m:ctrlPr>
                        </m:sSubPr>
                        <m:e>
                          <m:d>
                            <m:dPr>
                              <m:ctrlPr>
                                <a:rPr lang="de-DE" sz="1400" i="1" dirty="0">
                                  <a:solidFill>
                                    <a:schemeClr val="accent1"/>
                                  </a:solidFill>
                                  <a:latin typeface="Cambria Math" panose="02040503050406030204" pitchFamily="18" charset="0"/>
                                </a:rPr>
                              </m:ctrlPr>
                            </m:dPr>
                            <m:e>
                              <m:r>
                                <a:rPr lang="de-DE" sz="1400" i="1" dirty="0">
                                  <a:solidFill>
                                    <a:schemeClr val="accent1"/>
                                  </a:solidFill>
                                  <a:latin typeface="Cambria Math" panose="02040503050406030204" pitchFamily="18" charset="0"/>
                                </a:rPr>
                                <m:t>𝑋</m:t>
                              </m:r>
                            </m:e>
                          </m:d>
                        </m:e>
                        <m:sub>
                          <m:r>
                            <a:rPr lang="de-DE" sz="1400" b="0" i="1" dirty="0" smtClean="0">
                              <a:solidFill>
                                <a:schemeClr val="accent1"/>
                              </a:solidFill>
                              <a:latin typeface="Cambria Math" panose="02040503050406030204" pitchFamily="18" charset="0"/>
                            </a:rPr>
                            <m:t>0</m:t>
                          </m:r>
                        </m:sub>
                      </m:sSub>
                    </m:oMath>
                  </m:oMathPara>
                </a14:m>
                <a:endParaRPr lang="de-DE" sz="1400" i="1" dirty="0">
                  <a:solidFill>
                    <a:schemeClr val="accent1"/>
                  </a:solidFill>
                  <a:latin typeface="Cambria Math" panose="02040503050406030204" pitchFamily="18" charset="0"/>
                </a:endParaRPr>
              </a:p>
            </p:txBody>
          </p:sp>
        </mc:Choice>
        <mc:Fallback xmlns="">
          <p:sp>
            <p:nvSpPr>
              <p:cNvPr id="56" name="Rectangle 55">
                <a:extLst>
                  <a:ext uri="{FF2B5EF4-FFF2-40B4-BE49-F238E27FC236}">
                    <a16:creationId xmlns:a16="http://schemas.microsoft.com/office/drawing/2014/main" id="{3DEBDB2E-6F65-6345-93A5-DFF1C1740EDE}"/>
                  </a:ext>
                </a:extLst>
              </p:cNvPr>
              <p:cNvSpPr>
                <a:spLocks noRot="1" noChangeAspect="1" noMove="1" noResize="1" noEditPoints="1" noAdjustHandles="1" noChangeArrowheads="1" noChangeShapeType="1" noTextEdit="1"/>
              </p:cNvSpPr>
              <p:nvPr/>
            </p:nvSpPr>
            <p:spPr>
              <a:xfrm>
                <a:off x="1326416" y="4054393"/>
                <a:ext cx="913392" cy="523220"/>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D3BADD0-B9DA-DF45-9A85-ADE50092532F}"/>
                  </a:ext>
                </a:extLst>
              </p:cNvPr>
              <p:cNvSpPr/>
              <p:nvPr/>
            </p:nvSpPr>
            <p:spPr>
              <a:xfrm>
                <a:off x="5962261" y="4907565"/>
                <a:ext cx="938142" cy="4139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1</m:t>
                          </m:r>
                        </m:sub>
                        <m:sup>
                          <m:r>
                            <a:rPr lang="de-DE" i="1">
                              <a:latin typeface="Cambria Math" panose="02040503050406030204" pitchFamily="18" charset="0"/>
                            </a:rPr>
                            <m:t>𝑖𝑛</m:t>
                          </m:r>
                          <m:r>
                            <a:rPr lang="de-DE" i="1">
                              <a:latin typeface="Cambria Math" panose="02040503050406030204" pitchFamily="18" charset="0"/>
                            </a:rPr>
                            <m:t>,</m:t>
                          </m:r>
                          <m:r>
                            <a:rPr lang="de-DE" i="1">
                              <a:latin typeface="Cambria Math" panose="02040503050406030204" pitchFamily="18" charset="0"/>
                            </a:rPr>
                            <m:t>𝑜𝑢𝑡</m:t>
                          </m:r>
                        </m:sup>
                      </m:sSubSup>
                    </m:oMath>
                  </m:oMathPara>
                </a14:m>
                <a:endParaRPr lang="en-GB" dirty="0"/>
              </a:p>
            </p:txBody>
          </p:sp>
        </mc:Choice>
        <mc:Fallback xmlns="">
          <p:sp>
            <p:nvSpPr>
              <p:cNvPr id="5" name="Rectangle 4">
                <a:extLst>
                  <a:ext uri="{FF2B5EF4-FFF2-40B4-BE49-F238E27FC236}">
                    <a16:creationId xmlns:a16="http://schemas.microsoft.com/office/drawing/2014/main" id="{FD3BADD0-B9DA-DF45-9A85-ADE50092532F}"/>
                  </a:ext>
                </a:extLst>
              </p:cNvPr>
              <p:cNvSpPr>
                <a:spLocks noRot="1" noChangeAspect="1" noMove="1" noResize="1" noEditPoints="1" noAdjustHandles="1" noChangeArrowheads="1" noChangeShapeType="1" noTextEdit="1"/>
              </p:cNvSpPr>
              <p:nvPr/>
            </p:nvSpPr>
            <p:spPr>
              <a:xfrm>
                <a:off x="5962261" y="4907565"/>
                <a:ext cx="938142" cy="413959"/>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F535A714-E38E-DE49-85F5-D64ADC788346}"/>
                  </a:ext>
                </a:extLst>
              </p:cNvPr>
              <p:cNvSpPr/>
              <p:nvPr/>
            </p:nvSpPr>
            <p:spPr>
              <a:xfrm>
                <a:off x="5980367" y="6253075"/>
                <a:ext cx="864724" cy="4036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1</m:t>
                          </m:r>
                        </m:sub>
                        <m:sup>
                          <m:r>
                            <a:rPr lang="de-DE" i="1">
                              <a:latin typeface="Cambria Math" panose="02040503050406030204" pitchFamily="18" charset="0"/>
                            </a:rPr>
                            <m:t>𝑜𝑢𝑡</m:t>
                          </m:r>
                          <m:r>
                            <a:rPr lang="de-DE" i="1">
                              <a:latin typeface="Cambria Math" panose="02040503050406030204" pitchFamily="18" charset="0"/>
                            </a:rPr>
                            <m:t>,1</m:t>
                          </m:r>
                        </m:sup>
                      </m:sSubSup>
                    </m:oMath>
                  </m:oMathPara>
                </a14:m>
                <a:endParaRPr lang="en-GB" dirty="0"/>
              </a:p>
            </p:txBody>
          </p:sp>
        </mc:Choice>
        <mc:Fallback xmlns="">
          <p:sp>
            <p:nvSpPr>
              <p:cNvPr id="6" name="Rectangle 5">
                <a:extLst>
                  <a:ext uri="{FF2B5EF4-FFF2-40B4-BE49-F238E27FC236}">
                    <a16:creationId xmlns:a16="http://schemas.microsoft.com/office/drawing/2014/main" id="{F535A714-E38E-DE49-85F5-D64ADC788346}"/>
                  </a:ext>
                </a:extLst>
              </p:cNvPr>
              <p:cNvSpPr>
                <a:spLocks noRot="1" noChangeAspect="1" noMove="1" noResize="1" noEditPoints="1" noAdjustHandles="1" noChangeArrowheads="1" noChangeShapeType="1" noTextEdit="1"/>
              </p:cNvSpPr>
              <p:nvPr/>
            </p:nvSpPr>
            <p:spPr>
              <a:xfrm>
                <a:off x="5980367" y="6253075"/>
                <a:ext cx="864724" cy="403637"/>
              </a:xfrm>
              <a:prstGeom prst="rect">
                <a:avLst/>
              </a:prstGeom>
              <a:blipFill>
                <a:blip r:embed="rId1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25107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FBEB-26E4-DF42-BF3B-C76C05B6401F}"/>
              </a:ext>
            </a:extLst>
          </p:cNvPr>
          <p:cNvSpPr>
            <a:spLocks noGrp="1"/>
          </p:cNvSpPr>
          <p:nvPr>
            <p:ph type="title"/>
          </p:nvPr>
        </p:nvSpPr>
        <p:spPr/>
        <p:txBody>
          <a:bodyPr/>
          <a:lstStyle/>
          <a:p>
            <a:r>
              <a:rPr lang="en-GB" dirty="0"/>
              <a:t>General Query Answering</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2DA926D-7995-E343-ABD7-B953782A7AF8}"/>
                  </a:ext>
                </a:extLst>
              </p:cNvPr>
              <p:cNvSpPr>
                <a:spLocks noGrp="1"/>
              </p:cNvSpPr>
              <p:nvPr>
                <p:ph idx="1"/>
              </p:nvPr>
            </p:nvSpPr>
            <p:spPr/>
            <p:txBody>
              <a:bodyPr>
                <a:normAutofit/>
              </a:bodyPr>
              <a:lstStyle/>
              <a:p>
                <a:r>
                  <a:rPr lang="en-GB" dirty="0"/>
                  <a:t>Relational forward-backward algorithm for all types of queries, Filtering, prediction, hindsight</a:t>
                </a:r>
              </a:p>
              <a:p>
                <a:r>
                  <a:rPr lang="en-GB" dirty="0"/>
                  <a:t>Set of queries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𝑸</m:t>
                        </m:r>
                      </m:e>
                      <m:sub>
                        <m:r>
                          <a:rPr lang="en-GB" i="1">
                            <a:latin typeface="Cambria Math" panose="02040503050406030204" pitchFamily="18" charset="0"/>
                          </a:rPr>
                          <m:t>0:</m:t>
                        </m:r>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𝑞</m:t>
                            </m:r>
                          </m:sub>
                        </m:sSub>
                      </m:sub>
                    </m:sSub>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d>
                          <m:dPr>
                            <m:begChr m:val="{"/>
                            <m:endChr m:val="}"/>
                            <m:ctrlPr>
                              <a:rPr lang="de-DE" b="0" i="1" smtClean="0">
                                <a:latin typeface="Cambria Math" panose="02040503050406030204" pitchFamily="18" charset="0"/>
                              </a:rPr>
                            </m:ctrlPr>
                          </m:dPr>
                          <m:e>
                            <m:sSubSup>
                              <m:sSubSupPr>
                                <m:ctrlPr>
                                  <a:rPr lang="de-DE" b="0" i="1" smtClean="0">
                                    <a:latin typeface="Cambria Math" panose="02040503050406030204" pitchFamily="18" charset="0"/>
                                  </a:rPr>
                                </m:ctrlPr>
                              </m:sSubSupPr>
                              <m:e>
                                <m:d>
                                  <m:dPr>
                                    <m:begChr m:val="{"/>
                                    <m:endChr m:val="}"/>
                                    <m:ctrlPr>
                                      <a:rPr lang="de-DE" b="0" i="1" smtClean="0">
                                        <a:latin typeface="Cambria Math" panose="02040503050406030204" pitchFamily="18" charset="0"/>
                                      </a:rPr>
                                    </m:ctrlPr>
                                  </m:dPr>
                                  <m:e>
                                    <m:sSubSup>
                                      <m:sSubSupPr>
                                        <m:ctrlPr>
                                          <a:rPr lang="de-DE" i="1">
                                            <a:latin typeface="Cambria Math" panose="02040503050406030204" pitchFamily="18" charset="0"/>
                                          </a:rPr>
                                        </m:ctrlPr>
                                      </m:sSubSupPr>
                                      <m:e>
                                        <m:r>
                                          <a:rPr lang="de-DE" i="1">
                                            <a:latin typeface="Cambria Math" panose="02040503050406030204" pitchFamily="18" charset="0"/>
                                          </a:rPr>
                                          <m:t>𝑄</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𝑖</m:t>
                                            </m:r>
                                          </m:sub>
                                        </m:sSub>
                                      </m:sub>
                                      <m:sup>
                                        <m:r>
                                          <a:rPr lang="de-DE" i="1">
                                            <a:latin typeface="Cambria Math" panose="02040503050406030204" pitchFamily="18" charset="0"/>
                                          </a:rPr>
                                          <m:t>𝑖</m:t>
                                        </m:r>
                                      </m:sup>
                                    </m:sSubSup>
                                  </m:e>
                                </m:d>
                              </m:e>
                              <m:sub>
                                <m:r>
                                  <a:rPr lang="de-DE" b="0" i="1" smtClean="0">
                                    <a:latin typeface="Cambria Math" panose="02040503050406030204" pitchFamily="18" charset="0"/>
                                  </a:rPr>
                                  <m:t>𝑖</m:t>
                                </m:r>
                                <m:r>
                                  <a:rPr lang="de-DE" b="0" i="1" smtClean="0">
                                    <a:latin typeface="Cambria Math" panose="02040503050406030204" pitchFamily="18" charset="0"/>
                                  </a:rPr>
                                  <m:t>=1</m:t>
                                </m:r>
                              </m:sub>
                              <m:sup>
                                <m:sSub>
                                  <m:sSubPr>
                                    <m:ctrlPr>
                                      <a:rPr lang="de-DE" b="0" i="1" smtClean="0">
                                        <a:latin typeface="Cambria Math" panose="02040503050406030204" pitchFamily="18" charset="0"/>
                                      </a:rPr>
                                    </m:ctrlPr>
                                  </m:sSubPr>
                                  <m:e>
                                    <m:r>
                                      <a:rPr lang="de-DE" b="0" i="1" smtClean="0">
                                        <a:latin typeface="Cambria Math" panose="02040503050406030204" pitchFamily="18" charset="0"/>
                                      </a:rPr>
                                      <m:t>𝑚</m:t>
                                    </m:r>
                                  </m:e>
                                  <m:sub>
                                    <m:r>
                                      <a:rPr lang="de-DE" b="0" i="1" smtClean="0">
                                        <a:latin typeface="Cambria Math" panose="02040503050406030204" pitchFamily="18" charset="0"/>
                                      </a:rPr>
                                      <m:t>𝑡</m:t>
                                    </m:r>
                                  </m:sub>
                                </m:sSub>
                              </m:sup>
                            </m:sSubSup>
                          </m:e>
                        </m:d>
                      </m:e>
                      <m:sub>
                        <m:r>
                          <a:rPr lang="de-DE" b="0" i="1" smtClean="0">
                            <a:latin typeface="Cambria Math" panose="02040503050406030204" pitchFamily="18" charset="0"/>
                          </a:rPr>
                          <m:t>𝑡</m:t>
                        </m:r>
                        <m:r>
                          <a:rPr lang="de-DE" b="0" i="1" smtClean="0">
                            <a:latin typeface="Cambria Math" panose="02040503050406030204" pitchFamily="18" charset="0"/>
                          </a:rPr>
                          <m:t>=0</m:t>
                        </m:r>
                      </m:sub>
                      <m:sup>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𝑞</m:t>
                            </m:r>
                          </m:sub>
                        </m:sSub>
                      </m:sup>
                    </m:sSubSup>
                  </m:oMath>
                </a14:m>
                <a:endParaRPr lang="en-GB" dirty="0"/>
              </a:p>
              <a:p>
                <a:pPr lvl="1"/>
                <a:r>
                  <a:rPr lang="en-GB" dirty="0"/>
                  <a:t>Basically a stream of queries</a:t>
                </a:r>
              </a:p>
              <a:p>
                <a:pPr lvl="1"/>
                <a:r>
                  <a:rPr lang="en-GB" dirty="0"/>
                  <a:t>For efficiency, go through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𝑸</m:t>
                        </m:r>
                      </m:e>
                      <m:sub>
                        <m:r>
                          <a:rPr lang="en-GB" i="1">
                            <a:latin typeface="Cambria Math" panose="02040503050406030204" pitchFamily="18" charset="0"/>
                          </a:rPr>
                          <m:t>0:</m:t>
                        </m:r>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𝑞</m:t>
                            </m:r>
                          </m:sub>
                        </m:sSub>
                      </m:sub>
                    </m:sSub>
                  </m:oMath>
                </a14:m>
                <a:r>
                  <a:rPr lang="en-GB" dirty="0"/>
                  <a:t> by </a:t>
                </a:r>
                <a14:m>
                  <m:oMath xmlns:m="http://schemas.openxmlformats.org/officeDocument/2006/math">
                    <m:r>
                      <a:rPr lang="de-DE" i="1">
                        <a:latin typeface="Cambria Math" panose="02040503050406030204" pitchFamily="18" charset="0"/>
                      </a:rPr>
                      <m:t>𝑡</m:t>
                    </m:r>
                  </m:oMath>
                </a14:m>
                <a:r>
                  <a:rPr lang="en-GB" dirty="0"/>
                  <a:t> and through each </a:t>
                </a:r>
                <a14:m>
                  <m:oMath xmlns:m="http://schemas.openxmlformats.org/officeDocument/2006/math">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Sup>
                              <m:sSubSupPr>
                                <m:ctrlPr>
                                  <a:rPr lang="de-DE" i="1">
                                    <a:latin typeface="Cambria Math" panose="02040503050406030204" pitchFamily="18" charset="0"/>
                                  </a:rPr>
                                </m:ctrlPr>
                              </m:sSubSupPr>
                              <m:e>
                                <m:r>
                                  <a:rPr lang="de-DE" i="1">
                                    <a:latin typeface="Cambria Math" panose="02040503050406030204" pitchFamily="18" charset="0"/>
                                  </a:rPr>
                                  <m:t>𝑄</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𝑖</m:t>
                                    </m:r>
                                  </m:sub>
                                </m:sSub>
                              </m:sub>
                              <m:sup>
                                <m:r>
                                  <a:rPr lang="de-DE" i="1">
                                    <a:latin typeface="Cambria Math" panose="02040503050406030204" pitchFamily="18" charset="0"/>
                                  </a:rPr>
                                  <m:t>𝑖</m:t>
                                </m:r>
                              </m:sup>
                            </m:sSubSup>
                          </m:e>
                        </m:d>
                      </m:e>
                      <m:sub>
                        <m:r>
                          <a:rPr lang="de-DE" i="1">
                            <a:latin typeface="Cambria Math" panose="02040503050406030204" pitchFamily="18" charset="0"/>
                          </a:rPr>
                          <m:t>𝑖</m:t>
                        </m:r>
                        <m:r>
                          <a:rPr lang="de-DE" i="1">
                            <a:latin typeface="Cambria Math" panose="02040503050406030204" pitchFamily="18" charset="0"/>
                          </a:rPr>
                          <m:t>=1</m:t>
                        </m:r>
                      </m:sub>
                      <m:sup>
                        <m:sSub>
                          <m:sSubPr>
                            <m:ctrlPr>
                              <a:rPr lang="de-DE" i="1">
                                <a:latin typeface="Cambria Math" panose="02040503050406030204" pitchFamily="18" charset="0"/>
                              </a:rPr>
                            </m:ctrlPr>
                          </m:sSubPr>
                          <m:e>
                            <m:r>
                              <a:rPr lang="de-DE" b="0" i="1" smtClean="0">
                                <a:latin typeface="Cambria Math" panose="02040503050406030204" pitchFamily="18" charset="0"/>
                              </a:rPr>
                              <m:t>𝑚</m:t>
                            </m:r>
                          </m:e>
                          <m:sub>
                            <m:r>
                              <a:rPr lang="de-DE" i="1">
                                <a:latin typeface="Cambria Math" panose="02040503050406030204" pitchFamily="18" charset="0"/>
                              </a:rPr>
                              <m:t>𝑡</m:t>
                            </m:r>
                          </m:sub>
                        </m:sSub>
                      </m:sup>
                    </m:sSubSup>
                  </m:oMath>
                </a14:m>
                <a:r>
                  <a:rPr lang="en-GB" dirty="0"/>
                  <a:t> by type of query and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𝑖</m:t>
                        </m:r>
                      </m:sub>
                    </m:sSub>
                  </m:oMath>
                </a14:m>
                <a:endParaRPr lang="en-GB" dirty="0"/>
              </a:p>
              <a:p>
                <a:pPr marL="1371600" lvl="2" indent="-457200">
                  <a:buFont typeface="+mj-lt"/>
                  <a:buAutoNum type="arabicPeriod"/>
                </a:pPr>
                <a:r>
                  <a:rPr lang="en-GB" dirty="0"/>
                  <a:t>Filtering queries</a:t>
                </a:r>
              </a:p>
              <a:p>
                <a:pPr marL="1371600" lvl="2" indent="-457200">
                  <a:buFont typeface="+mj-lt"/>
                  <a:buAutoNum type="arabicPeriod"/>
                </a:pPr>
                <a:r>
                  <a:rPr lang="en-GB" dirty="0"/>
                  <a:t>Prediction queries, ordered by increasing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𝑖</m:t>
                        </m:r>
                      </m:sub>
                    </m:sSub>
                  </m:oMath>
                </a14:m>
                <a:endParaRPr lang="en-GB" dirty="0"/>
              </a:p>
              <a:p>
                <a:pPr marL="1371600" lvl="2" indent="-457200">
                  <a:buFont typeface="+mj-lt"/>
                  <a:buAutoNum type="arabicPeriod"/>
                </a:pPr>
                <a:r>
                  <a:rPr lang="en-GB" dirty="0"/>
                  <a:t>Hindsight queries, ordered by decreasing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𝑖</m:t>
                        </m:r>
                      </m:sub>
                    </m:sSub>
                  </m:oMath>
                </a14:m>
                <a:endParaRPr lang="en-GB" dirty="0"/>
              </a:p>
              <a:p>
                <a:pPr lvl="2"/>
                <a:r>
                  <a:rPr lang="en-GB" dirty="0"/>
                  <a:t>Order of 2. and 3. could be exchanged</a:t>
                </a:r>
              </a:p>
            </p:txBody>
          </p:sp>
        </mc:Choice>
        <mc:Fallback>
          <p:sp>
            <p:nvSpPr>
              <p:cNvPr id="3" name="Content Placeholder 2">
                <a:extLst>
                  <a:ext uri="{FF2B5EF4-FFF2-40B4-BE49-F238E27FC236}">
                    <a16:creationId xmlns:a16="http://schemas.microsoft.com/office/drawing/2014/main" id="{02DA926D-7995-E343-ABD7-B953782A7AF8}"/>
                  </a:ext>
                </a:extLst>
              </p:cNvPr>
              <p:cNvSpPr>
                <a:spLocks noGrp="1" noRot="1" noChangeAspect="1" noMove="1" noResize="1" noEditPoints="1" noAdjustHandles="1" noChangeArrowheads="1" noChangeShapeType="1" noTextEdit="1"/>
              </p:cNvSpPr>
              <p:nvPr>
                <p:ph idx="1"/>
              </p:nvPr>
            </p:nvSpPr>
            <p:spPr>
              <a:blipFill>
                <a:blip r:embed="rId2"/>
                <a:stretch>
                  <a:fillRect l="-1447" t="-1768" r="-160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C7FC653-B85A-6D48-928B-DA6AD19201F3}"/>
              </a:ext>
            </a:extLst>
          </p:cNvPr>
          <p:cNvSpPr>
            <a:spLocks noGrp="1"/>
          </p:cNvSpPr>
          <p:nvPr>
            <p:ph type="sldNum" sz="quarter" idx="12"/>
          </p:nvPr>
        </p:nvSpPr>
        <p:spPr/>
        <p:txBody>
          <a:bodyPr/>
          <a:lstStyle/>
          <a:p>
            <a:fld id="{67C9959E-8E6B-B04C-9955-EA096F41CA7A}" type="slidenum">
              <a:rPr lang="en-GB" smtClean="0"/>
              <a:t>55</a:t>
            </a:fld>
            <a:endParaRPr lang="en-GB"/>
          </a:p>
        </p:txBody>
      </p:sp>
      <p:sp>
        <p:nvSpPr>
          <p:cNvPr id="5" name="TextBox 4">
            <a:extLst>
              <a:ext uri="{FF2B5EF4-FFF2-40B4-BE49-F238E27FC236}">
                <a16:creationId xmlns:a16="http://schemas.microsoft.com/office/drawing/2014/main" id="{7EDBE8D2-6FF3-7B45-A294-62D2E2B8A012}"/>
              </a:ext>
            </a:extLst>
          </p:cNvPr>
          <p:cNvSpPr txBox="1"/>
          <p:nvPr/>
        </p:nvSpPr>
        <p:spPr>
          <a:xfrm>
            <a:off x="1933303" y="6321366"/>
            <a:ext cx="6487468" cy="400110"/>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Relational Forward Backward Algorithm for Multiple Queries. In </a:t>
            </a:r>
            <a:r>
              <a:rPr lang="en-GB" sz="1000" i="1" dirty="0">
                <a:solidFill>
                  <a:schemeClr val="accent3"/>
                </a:solidFill>
              </a:rPr>
              <a:t>FLAIRS-32 Proceedings of the 32</a:t>
            </a:r>
            <a:r>
              <a:rPr lang="en-GB" sz="1000" i="1" baseline="30000" dirty="0">
                <a:solidFill>
                  <a:schemeClr val="accent3"/>
                </a:solidFill>
              </a:rPr>
              <a:t>nd</a:t>
            </a:r>
            <a:r>
              <a:rPr lang="en-GB" sz="1000" i="1" dirty="0">
                <a:solidFill>
                  <a:schemeClr val="accent3"/>
                </a:solidFill>
              </a:rPr>
              <a:t> International Florida Artificial Intelligence Research Society Conference</a:t>
            </a:r>
            <a:r>
              <a:rPr lang="en-GB" sz="1000" dirty="0">
                <a:solidFill>
                  <a:schemeClr val="accent3"/>
                </a:solidFill>
              </a:rPr>
              <a:t>, 2019.</a:t>
            </a:r>
          </a:p>
        </p:txBody>
      </p:sp>
    </p:spTree>
    <p:extLst>
      <p:ext uri="{BB962C8B-B14F-4D97-AF65-F5344CB8AC3E}">
        <p14:creationId xmlns:p14="http://schemas.microsoft.com/office/powerpoint/2010/main" val="16797776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FBEB-26E4-DF42-BF3B-C76C05B6401F}"/>
              </a:ext>
            </a:extLst>
          </p:cNvPr>
          <p:cNvSpPr>
            <a:spLocks noGrp="1"/>
          </p:cNvSpPr>
          <p:nvPr>
            <p:ph type="title"/>
          </p:nvPr>
        </p:nvSpPr>
        <p:spPr/>
        <p:txBody>
          <a:bodyPr/>
          <a:lstStyle/>
          <a:p>
            <a:r>
              <a:rPr lang="en-GB" dirty="0"/>
              <a:t>General Query Answering</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2DA926D-7995-E343-ABD7-B953782A7AF8}"/>
                  </a:ext>
                </a:extLst>
              </p:cNvPr>
              <p:cNvSpPr>
                <a:spLocks noGrp="1"/>
              </p:cNvSpPr>
              <p:nvPr>
                <p:ph idx="1"/>
              </p:nvPr>
            </p:nvSpPr>
            <p:spPr/>
            <p:txBody>
              <a:bodyPr>
                <a:normAutofit/>
              </a:bodyPr>
              <a:lstStyle/>
              <a:p>
                <a:r>
                  <a:rPr lang="en-GB" dirty="0"/>
                  <a:t>Given </a:t>
                </a:r>
                <a14:m>
                  <m:oMath xmlns:m="http://schemas.openxmlformats.org/officeDocument/2006/math">
                    <m:r>
                      <a:rPr lang="en-GB" i="1" smtClean="0">
                        <a:latin typeface="Cambria Math" panose="02040503050406030204" pitchFamily="18" charset="0"/>
                        <a:ea typeface="Cambria Math" panose="02040503050406030204" pitchFamily="18" charset="0"/>
                      </a:rPr>
                      <m:t>𝜏</m:t>
                    </m:r>
                  </m:oMath>
                </a14:m>
                <a:r>
                  <a:rPr lang="en-GB" dirty="0"/>
                  <a:t> as the current step with query terms </a:t>
                </a:r>
                <a14:m>
                  <m:oMath xmlns:m="http://schemas.openxmlformats.org/officeDocument/2006/math">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Sup>
                              <m:sSubSupPr>
                                <m:ctrlPr>
                                  <a:rPr lang="de-DE" i="1">
                                    <a:latin typeface="Cambria Math" panose="02040503050406030204" pitchFamily="18" charset="0"/>
                                  </a:rPr>
                                </m:ctrlPr>
                              </m:sSubSupPr>
                              <m:e>
                                <m:r>
                                  <a:rPr lang="de-DE" i="1">
                                    <a:latin typeface="Cambria Math" panose="02040503050406030204" pitchFamily="18" charset="0"/>
                                  </a:rPr>
                                  <m:t>𝑄</m:t>
                                </m:r>
                              </m:e>
                              <m:sub>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𝑖</m:t>
                                    </m:r>
                                  </m:sub>
                                </m:sSub>
                              </m:sub>
                              <m:sup>
                                <m:r>
                                  <a:rPr lang="de-DE" i="1">
                                    <a:latin typeface="Cambria Math" panose="02040503050406030204" pitchFamily="18" charset="0"/>
                                  </a:rPr>
                                  <m:t>𝑖</m:t>
                                </m:r>
                              </m:sup>
                            </m:sSubSup>
                          </m:e>
                        </m:d>
                      </m:e>
                      <m:sub>
                        <m:r>
                          <a:rPr lang="de-DE" i="1">
                            <a:latin typeface="Cambria Math" panose="02040503050406030204" pitchFamily="18" charset="0"/>
                          </a:rPr>
                          <m:t>𝑖</m:t>
                        </m:r>
                        <m:r>
                          <a:rPr lang="de-DE" i="1">
                            <a:latin typeface="Cambria Math" panose="02040503050406030204" pitchFamily="18" charset="0"/>
                          </a:rPr>
                          <m:t>=1</m:t>
                        </m:r>
                      </m:sub>
                      <m:sup>
                        <m:sSub>
                          <m:sSubPr>
                            <m:ctrlPr>
                              <a:rPr lang="de-DE" i="1">
                                <a:latin typeface="Cambria Math" panose="02040503050406030204" pitchFamily="18" charset="0"/>
                              </a:rPr>
                            </m:ctrlPr>
                          </m:sSubPr>
                          <m:e>
                            <m:r>
                              <a:rPr lang="de-DE" b="0" i="1" smtClean="0">
                                <a:latin typeface="Cambria Math" panose="02040503050406030204" pitchFamily="18" charset="0"/>
                              </a:rPr>
                              <m:t>𝑚</m:t>
                            </m:r>
                          </m:e>
                          <m:sub>
                            <m:r>
                              <a:rPr lang="en-GB" i="1">
                                <a:latin typeface="Cambria Math" panose="02040503050406030204" pitchFamily="18" charset="0"/>
                                <a:ea typeface="Cambria Math" panose="02040503050406030204" pitchFamily="18" charset="0"/>
                              </a:rPr>
                              <m:t>𝜏</m:t>
                            </m:r>
                          </m:sub>
                        </m:sSub>
                      </m:sup>
                    </m:sSubSup>
                  </m:oMath>
                </a14:m>
                <a:r>
                  <a:rPr lang="en-GB" dirty="0"/>
                  <a:t> and a completed message pass for </a:t>
                </a:r>
                <a14:m>
                  <m:oMath xmlns:m="http://schemas.openxmlformats.org/officeDocument/2006/math">
                    <m:r>
                      <a:rPr lang="en-GB" i="1">
                        <a:latin typeface="Cambria Math" panose="02040503050406030204" pitchFamily="18" charset="0"/>
                        <a:ea typeface="Cambria Math" panose="02040503050406030204" pitchFamily="18" charset="0"/>
                      </a:rPr>
                      <m:t>𝜏</m:t>
                    </m:r>
                  </m:oMath>
                </a14:m>
                <a:endParaRPr lang="en-GB" dirty="0"/>
              </a:p>
              <a:p>
                <a:pPr lvl="1"/>
                <a:r>
                  <a:rPr lang="en-GB" dirty="0"/>
                  <a:t>For all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𝑄</m:t>
                        </m:r>
                      </m:e>
                      <m:sub>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𝑖</m:t>
                            </m:r>
                          </m:sub>
                        </m:sSub>
                      </m:sub>
                      <m:sup>
                        <m:r>
                          <a:rPr lang="de-DE" i="1">
                            <a:latin typeface="Cambria Math" panose="02040503050406030204" pitchFamily="18" charset="0"/>
                          </a:rPr>
                          <m:t>𝑖</m:t>
                        </m:r>
                      </m:sup>
                    </m:sSubSup>
                    <m:r>
                      <a:rPr lang="de-DE" i="1">
                        <a:latin typeface="Cambria Math" panose="02040503050406030204" pitchFamily="18" charset="0"/>
                      </a:rPr>
                      <m:t> </m:t>
                    </m:r>
                  </m:oMath>
                </a14:m>
                <a:r>
                  <a:rPr lang="en-GB" dirty="0"/>
                  <a:t>where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𝑖</m:t>
                        </m:r>
                      </m:sub>
                    </m:sSub>
                  </m:oMath>
                </a14:m>
                <a:r>
                  <a:rPr lang="en-GB" dirty="0"/>
                  <a:t>, answer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𝑄</m:t>
                        </m:r>
                      </m:e>
                      <m:sub>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𝑖</m:t>
                            </m:r>
                          </m:sub>
                        </m:sSub>
                      </m:sub>
                      <m:sup>
                        <m:r>
                          <a:rPr lang="de-DE" i="1">
                            <a:latin typeface="Cambria Math" panose="02040503050406030204" pitchFamily="18" charset="0"/>
                          </a:rPr>
                          <m:t>𝑖</m:t>
                        </m:r>
                      </m:sup>
                    </m:sSubSup>
                  </m:oMath>
                </a14:m>
                <a:r>
                  <a:rPr lang="en-GB" dirty="0"/>
                  <a:t> in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𝐽</m:t>
                        </m:r>
                      </m:e>
                      <m:sub>
                        <m:r>
                          <a:rPr lang="en-GB" i="1">
                            <a:latin typeface="Cambria Math" panose="02040503050406030204" pitchFamily="18" charset="0"/>
                            <a:ea typeface="Cambria Math" panose="02040503050406030204" pitchFamily="18" charset="0"/>
                          </a:rPr>
                          <m:t>𝜏</m:t>
                        </m:r>
                      </m:sub>
                    </m:sSub>
                  </m:oMath>
                </a14:m>
                <a:endParaRPr lang="en-GB" dirty="0"/>
              </a:p>
              <a:p>
                <a:pPr lvl="1"/>
                <a:r>
                  <a:rPr lang="en-GB" dirty="0"/>
                  <a:t>For all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𝑄</m:t>
                        </m:r>
                      </m:e>
                      <m:sub>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𝑖</m:t>
                            </m:r>
                          </m:sub>
                        </m:sSub>
                      </m:sub>
                      <m:sup>
                        <m:r>
                          <a:rPr lang="de-DE" i="1">
                            <a:latin typeface="Cambria Math" panose="02040503050406030204" pitchFamily="18" charset="0"/>
                          </a:rPr>
                          <m:t>𝑖</m:t>
                        </m:r>
                      </m:sup>
                    </m:sSubSup>
                  </m:oMath>
                </a14:m>
                <a:r>
                  <a:rPr lang="en-GB" dirty="0"/>
                  <a:t> where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&lt;</m:t>
                    </m:r>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𝑖</m:t>
                        </m:r>
                      </m:sub>
                    </m:sSub>
                  </m:oMath>
                </a14:m>
                <a:r>
                  <a:rPr lang="en-GB" dirty="0"/>
                  <a:t>, move forward without evidence until </a:t>
                </a:r>
                <a14:m>
                  <m:oMath xmlns:m="http://schemas.openxmlformats.org/officeDocument/2006/math">
                    <m:func>
                      <m:funcPr>
                        <m:ctrlPr>
                          <a:rPr lang="de-DE" b="0" i="1" smtClean="0">
                            <a:latin typeface="Cambria Math" panose="02040503050406030204" pitchFamily="18" charset="0"/>
                          </a:rPr>
                        </m:ctrlPr>
                      </m:funcPr>
                      <m:fName>
                        <m:limLow>
                          <m:limLowPr>
                            <m:ctrlPr>
                              <a:rPr lang="de-DE" b="0" i="1" smtClean="0">
                                <a:latin typeface="Cambria Math" panose="02040503050406030204" pitchFamily="18" charset="0"/>
                              </a:rPr>
                            </m:ctrlPr>
                          </m:limLowPr>
                          <m:e>
                            <m:r>
                              <m:rPr>
                                <m:sty m:val="p"/>
                              </m:rPr>
                              <a:rPr lang="de-DE" b="0" i="0" smtClean="0">
                                <a:latin typeface="Cambria Math" panose="02040503050406030204" pitchFamily="18" charset="0"/>
                              </a:rPr>
                              <m:t>max</m:t>
                            </m:r>
                          </m:e>
                          <m:lim>
                            <m:r>
                              <a:rPr lang="de-DE" b="0" i="1" smtClean="0">
                                <a:latin typeface="Cambria Math" panose="02040503050406030204" pitchFamily="18" charset="0"/>
                              </a:rPr>
                              <m:t>𝑖</m:t>
                            </m:r>
                          </m:lim>
                        </m:limLow>
                      </m:fName>
                      <m:e>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𝑖</m:t>
                            </m:r>
                          </m:sub>
                        </m:sSub>
                      </m:e>
                    </m:func>
                  </m:oMath>
                </a14:m>
                <a:endParaRPr lang="en-GB" dirty="0"/>
              </a:p>
              <a:p>
                <a:pPr lvl="2"/>
                <a:r>
                  <a:rPr lang="en-GB" dirty="0"/>
                  <a:t>Instantiate FO jtrees and calculate messages accordingly</a:t>
                </a:r>
              </a:p>
              <a:p>
                <a:pPr lvl="2"/>
                <a:r>
                  <a:rPr lang="en-GB" dirty="0"/>
                  <a:t>Whenever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𝑖</m:t>
                        </m:r>
                      </m:sub>
                    </m:sSub>
                  </m:oMath>
                </a14:m>
                <a:r>
                  <a:rPr lang="en-GB" dirty="0"/>
                  <a:t> while moving forward, answer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𝑄</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𝑖</m:t>
                            </m:r>
                          </m:sub>
                        </m:sSub>
                      </m:sub>
                      <m:sup>
                        <m:r>
                          <a:rPr lang="de-DE" i="1">
                            <a:latin typeface="Cambria Math" panose="02040503050406030204" pitchFamily="18" charset="0"/>
                          </a:rPr>
                          <m:t>𝑖</m:t>
                        </m:r>
                      </m:sup>
                    </m:sSubSup>
                  </m:oMath>
                </a14:m>
                <a:endParaRPr lang="en-GB" dirty="0"/>
              </a:p>
              <a:p>
                <a:pPr lvl="1"/>
                <a:r>
                  <a:rPr lang="en-GB" dirty="0"/>
                  <a:t>For all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𝑄</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𝑖</m:t>
                            </m:r>
                          </m:sub>
                        </m:sSub>
                      </m:sub>
                      <m:sup>
                        <m:r>
                          <a:rPr lang="de-DE" i="1">
                            <a:latin typeface="Cambria Math" panose="02040503050406030204" pitchFamily="18" charset="0"/>
                          </a:rPr>
                          <m:t>𝑖</m:t>
                        </m:r>
                      </m:sup>
                    </m:sSubSup>
                  </m:oMath>
                </a14:m>
                <a:r>
                  <a:rPr lang="en-GB" dirty="0"/>
                  <a:t> where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&gt;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𝑖</m:t>
                        </m:r>
                      </m:sub>
                    </m:sSub>
                  </m:oMath>
                </a14:m>
                <a:r>
                  <a:rPr lang="en-GB" dirty="0"/>
                  <a:t>, move backward until </a:t>
                </a:r>
                <a14:m>
                  <m:oMath xmlns:m="http://schemas.openxmlformats.org/officeDocument/2006/math">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b="0" i="0" smtClean="0">
                                <a:latin typeface="Cambria Math" panose="02040503050406030204" pitchFamily="18" charset="0"/>
                              </a:rPr>
                              <m:t>min</m:t>
                            </m:r>
                          </m:e>
                          <m:lim>
                            <m:r>
                              <a:rPr lang="de-DE" i="1">
                                <a:latin typeface="Cambria Math" panose="02040503050406030204" pitchFamily="18" charset="0"/>
                              </a:rPr>
                              <m:t>𝑖</m:t>
                            </m:r>
                          </m:lim>
                        </m:limLow>
                      </m:fName>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𝑖</m:t>
                            </m:r>
                          </m:sub>
                        </m:sSub>
                      </m:e>
                    </m:func>
                  </m:oMath>
                </a14:m>
                <a:endParaRPr lang="en-GB" dirty="0"/>
              </a:p>
              <a:p>
                <a:pPr lvl="2"/>
                <a:r>
                  <a:rPr lang="en-GB" dirty="0"/>
                  <a:t>Instantiate FO jtrees, enter evidence, and calculate messages accordingly </a:t>
                </a:r>
              </a:p>
              <a:p>
                <a:pPr lvl="2"/>
                <a:r>
                  <a:rPr lang="en-GB" dirty="0"/>
                  <a:t>Whenever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𝑖</m:t>
                        </m:r>
                      </m:sub>
                    </m:sSub>
                  </m:oMath>
                </a14:m>
                <a:r>
                  <a:rPr lang="en-GB" dirty="0"/>
                  <a:t> while moving backward, answer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𝑄</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𝑖</m:t>
                            </m:r>
                          </m:sub>
                        </m:sSub>
                      </m:sub>
                      <m:sup>
                        <m:r>
                          <a:rPr lang="de-DE" i="1">
                            <a:latin typeface="Cambria Math" panose="02040503050406030204" pitchFamily="18" charset="0"/>
                          </a:rPr>
                          <m:t>𝑖</m:t>
                        </m:r>
                      </m:sup>
                    </m:sSubSup>
                  </m:oMath>
                </a14:m>
                <a:endParaRPr lang="en-GB" dirty="0"/>
              </a:p>
              <a:p>
                <a:pPr lvl="1"/>
                <a:endParaRPr lang="en-GB" dirty="0"/>
              </a:p>
            </p:txBody>
          </p:sp>
        </mc:Choice>
        <mc:Fallback>
          <p:sp>
            <p:nvSpPr>
              <p:cNvPr id="3" name="Content Placeholder 2">
                <a:extLst>
                  <a:ext uri="{FF2B5EF4-FFF2-40B4-BE49-F238E27FC236}">
                    <a16:creationId xmlns:a16="http://schemas.microsoft.com/office/drawing/2014/main" id="{02DA926D-7995-E343-ABD7-B953782A7AF8}"/>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C7FC653-B85A-6D48-928B-DA6AD19201F3}"/>
              </a:ext>
            </a:extLst>
          </p:cNvPr>
          <p:cNvSpPr>
            <a:spLocks noGrp="1"/>
          </p:cNvSpPr>
          <p:nvPr>
            <p:ph type="sldNum" sz="quarter" idx="12"/>
          </p:nvPr>
        </p:nvSpPr>
        <p:spPr/>
        <p:txBody>
          <a:bodyPr/>
          <a:lstStyle/>
          <a:p>
            <a:fld id="{67C9959E-8E6B-B04C-9955-EA096F41CA7A}" type="slidenum">
              <a:rPr lang="en-GB" smtClean="0"/>
              <a:t>56</a:t>
            </a:fld>
            <a:endParaRPr lang="en-GB"/>
          </a:p>
        </p:txBody>
      </p:sp>
      <p:sp>
        <p:nvSpPr>
          <p:cNvPr id="5" name="TextBox 4">
            <a:extLst>
              <a:ext uri="{FF2B5EF4-FFF2-40B4-BE49-F238E27FC236}">
                <a16:creationId xmlns:a16="http://schemas.microsoft.com/office/drawing/2014/main" id="{FB789A36-32FE-D046-8928-7B73303CC239}"/>
              </a:ext>
            </a:extLst>
          </p:cNvPr>
          <p:cNvSpPr txBox="1"/>
          <p:nvPr/>
        </p:nvSpPr>
        <p:spPr>
          <a:xfrm>
            <a:off x="1933303" y="6321366"/>
            <a:ext cx="6487468" cy="400110"/>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Relational Forward Backward Algorithm for Multiple Queries. In </a:t>
            </a:r>
            <a:r>
              <a:rPr lang="en-GB" sz="1000" i="1" dirty="0">
                <a:solidFill>
                  <a:schemeClr val="accent3"/>
                </a:solidFill>
              </a:rPr>
              <a:t>FLAIRS-32 Proceedings of the 32</a:t>
            </a:r>
            <a:r>
              <a:rPr lang="en-GB" sz="1000" i="1" baseline="30000" dirty="0">
                <a:solidFill>
                  <a:schemeClr val="accent3"/>
                </a:solidFill>
              </a:rPr>
              <a:t>nd</a:t>
            </a:r>
            <a:r>
              <a:rPr lang="en-GB" sz="1000" i="1" dirty="0">
                <a:solidFill>
                  <a:schemeClr val="accent3"/>
                </a:solidFill>
              </a:rPr>
              <a:t> International Florida Artificial Intelligence Research Society Conference</a:t>
            </a:r>
            <a:r>
              <a:rPr lang="en-GB" sz="1000" dirty="0">
                <a:solidFill>
                  <a:schemeClr val="accent3"/>
                </a:solidFill>
              </a:rPr>
              <a:t>, 2019.</a:t>
            </a:r>
          </a:p>
        </p:txBody>
      </p:sp>
    </p:spTree>
    <p:extLst>
      <p:ext uri="{BB962C8B-B14F-4D97-AF65-F5344CB8AC3E}">
        <p14:creationId xmlns:p14="http://schemas.microsoft.com/office/powerpoint/2010/main" val="17537211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80A6D-C599-2549-AB27-21B837230211}"/>
              </a:ext>
            </a:extLst>
          </p:cNvPr>
          <p:cNvSpPr>
            <a:spLocks noGrp="1"/>
          </p:cNvSpPr>
          <p:nvPr>
            <p:ph type="title"/>
          </p:nvPr>
        </p:nvSpPr>
        <p:spPr/>
        <p:txBody>
          <a:bodyPr>
            <a:normAutofit fontScale="90000"/>
          </a:bodyPr>
          <a:lstStyle/>
          <a:p>
            <a:r>
              <a:rPr lang="en-GB" dirty="0"/>
              <a:t>Lifted Dynamic Jtree Algorithm (LDJT)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9690967-4B74-5246-AFC7-D51AF736C80E}"/>
                  </a:ext>
                </a:extLst>
              </p:cNvPr>
              <p:cNvSpPr>
                <a:spLocks noGrp="1"/>
              </p:cNvSpPr>
              <p:nvPr>
                <p:ph idx="1"/>
              </p:nvPr>
            </p:nvSpPr>
            <p:spPr/>
            <p:txBody>
              <a:bodyPr>
                <a:normAutofit fontScale="92500" lnSpcReduction="10000"/>
              </a:bodyPr>
              <a:lstStyle/>
              <a:p>
                <a:pPr marL="0" indent="0">
                  <a:lnSpc>
                    <a:spcPct val="100000"/>
                  </a:lnSpc>
                  <a:spcBef>
                    <a:spcPts val="0"/>
                  </a:spcBef>
                  <a:buNone/>
                </a:pPr>
                <a:r>
                  <a:rPr lang="en-GB" b="1" dirty="0"/>
                  <a:t>procedure</a:t>
                </a:r>
                <a:r>
                  <a:rPr lang="en-GB" dirty="0"/>
                  <a:t> </a:t>
                </a:r>
                <a14:m>
                  <m:oMath xmlns:m="http://schemas.openxmlformats.org/officeDocument/2006/math">
                    <m:r>
                      <m:rPr>
                        <m:nor/>
                      </m:rPr>
                      <a:rPr lang="en-GB" b="1" i="0" smtClean="0">
                        <a:latin typeface="Cambria Math" panose="02040503050406030204" pitchFamily="18" charset="0"/>
                      </a:rPr>
                      <m:t>LDJT</m:t>
                    </m:r>
                  </m:oMath>
                </a14:m>
                <a:r>
                  <a:rPr lang="en-GB" dirty="0"/>
                  <a:t>(</a:t>
                </a:r>
                <a14:m>
                  <m:oMath xmlns:m="http://schemas.openxmlformats.org/officeDocument/2006/math">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0</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m:t>
                            </m:r>
                          </m:sub>
                        </m:sSub>
                      </m:e>
                    </m:d>
                    <m:r>
                      <a:rPr lang="en-GB" i="1">
                        <a:latin typeface="Cambria Math" panose="02040503050406030204" pitchFamily="18" charset="0"/>
                      </a:rPr>
                      <m:t>,</m:t>
                    </m:r>
                    <m:sSub>
                      <m:sSubPr>
                        <m:ctrlPr>
                          <a:rPr lang="en-GB" i="1">
                            <a:latin typeface="Cambria Math" panose="02040503050406030204" pitchFamily="18" charset="0"/>
                          </a:rPr>
                        </m:ctrlPr>
                      </m:sSubPr>
                      <m:e>
                        <m:r>
                          <a:rPr lang="en-GB" b="1" i="1">
                            <a:latin typeface="Cambria Math" panose="02040503050406030204" pitchFamily="18" charset="0"/>
                          </a:rPr>
                          <m:t>𝑸</m:t>
                        </m:r>
                      </m:e>
                      <m:sub>
                        <m:r>
                          <a:rPr lang="en-GB" i="1">
                            <a:latin typeface="Cambria Math" panose="02040503050406030204" pitchFamily="18" charset="0"/>
                          </a:rPr>
                          <m:t>0:</m:t>
                        </m:r>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𝑞</m:t>
                            </m:r>
                          </m:sub>
                        </m:sSub>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b="1" i="1">
                            <a:latin typeface="Cambria Math" panose="02040503050406030204" pitchFamily="18" charset="0"/>
                          </a:rPr>
                          <m:t>𝑬</m:t>
                        </m:r>
                      </m:e>
                      <m:sub>
                        <m:r>
                          <a:rPr lang="en-GB" i="1">
                            <a:latin typeface="Cambria Math" panose="02040503050406030204" pitchFamily="18" charset="0"/>
                          </a:rPr>
                          <m:t>0:</m:t>
                        </m:r>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𝑒</m:t>
                            </m:r>
                          </m:sub>
                        </m:sSub>
                      </m:sub>
                    </m:sSub>
                  </m:oMath>
                </a14:m>
                <a:r>
                  <a:rPr lang="en-GB" dirty="0"/>
                  <a:t>)</a:t>
                </a:r>
              </a:p>
              <a:p>
                <a:pPr marL="0" indent="0">
                  <a:lnSpc>
                    <a:spcPct val="100000"/>
                  </a:lnSpc>
                  <a:spcBef>
                    <a:spcPts val="0"/>
                  </a:spcBef>
                  <a:buNone/>
                  <a:tabLst>
                    <a:tab pos="450000" algn="l"/>
                    <a:tab pos="900000" algn="l"/>
                    <a:tab pos="1350000" algn="l"/>
                    <a:tab pos="1800000" algn="l"/>
                  </a:tabLst>
                </a:pPr>
                <a:r>
                  <a:rPr lang="en-GB" dirty="0"/>
                  <a:t>	Build 1.5-slice model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m:t>
                        </m:r>
                      </m:sub>
                      <m:sup>
                        <m:r>
                          <a:rPr lang="en-GB" b="0" i="1" smtClean="0">
                            <a:latin typeface="Cambria Math" panose="02040503050406030204" pitchFamily="18" charset="0"/>
                            <a:ea typeface="Cambria Math" panose="02040503050406030204" pitchFamily="18" charset="0"/>
                          </a:rPr>
                          <m:t>1.5</m:t>
                        </m:r>
                      </m:sup>
                    </m:sSubSup>
                  </m:oMath>
                </a14:m>
                <a:endParaRPr lang="en-GB" dirty="0"/>
              </a:p>
              <a:p>
                <a:pPr marL="0" indent="0">
                  <a:lnSpc>
                    <a:spcPct val="100000"/>
                  </a:lnSpc>
                  <a:spcBef>
                    <a:spcPts val="0"/>
                  </a:spcBef>
                  <a:buNone/>
                  <a:tabLst>
                    <a:tab pos="450000" algn="l"/>
                    <a:tab pos="900000" algn="l"/>
                    <a:tab pos="1350000" algn="l"/>
                    <a:tab pos="1800000" algn="l"/>
                  </a:tabLst>
                </a:pPr>
                <a:r>
                  <a:rPr lang="en-GB" dirty="0"/>
                  <a:t>	Construct FO jtree </a:t>
                </a:r>
                <a14:m>
                  <m:oMath xmlns:m="http://schemas.openxmlformats.org/officeDocument/2006/math">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𝐽</m:t>
                            </m:r>
                          </m:e>
                          <m:sub>
                            <m:r>
                              <a:rPr lang="en-GB" b="0" i="1" smtClean="0">
                                <a:latin typeface="Cambria Math" panose="02040503050406030204" pitchFamily="18" charset="0"/>
                              </a:rPr>
                              <m:t>0</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b="0" i="1" smtClean="0">
                                <a:latin typeface="Cambria Math" panose="02040503050406030204" pitchFamily="18" charset="0"/>
                              </a:rPr>
                              <m:t>𝐽</m:t>
                            </m:r>
                          </m:e>
                          <m:sub>
                            <m:r>
                              <a:rPr lang="en-GB" i="1">
                                <a:latin typeface="Cambria Math" panose="02040503050406030204" pitchFamily="18" charset="0"/>
                                <a:ea typeface="Cambria Math" panose="02040503050406030204" pitchFamily="18" charset="0"/>
                              </a:rPr>
                              <m:t>→</m:t>
                            </m:r>
                          </m:sub>
                        </m:sSub>
                      </m:e>
                    </m:d>
                  </m:oMath>
                </a14:m>
                <a:r>
                  <a:rPr lang="en-GB" dirty="0"/>
                  <a:t> for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0</m:t>
                        </m:r>
                      </m:sub>
                    </m:sSub>
                  </m:oMath>
                </a14:m>
                <a:r>
                  <a:rPr lang="en-GB" dirty="0"/>
                  <a:t> and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m:t>
                        </m:r>
                      </m:sub>
                      <m:sup>
                        <m:r>
                          <a:rPr lang="en-GB" i="1">
                            <a:latin typeface="Cambria Math" panose="02040503050406030204" pitchFamily="18" charset="0"/>
                            <a:ea typeface="Cambria Math" panose="02040503050406030204" pitchFamily="18" charset="0"/>
                          </a:rPr>
                          <m:t>1.5</m:t>
                        </m:r>
                      </m:sup>
                    </m:sSubSup>
                  </m:oMath>
                </a14:m>
                <a:endParaRPr lang="en-GB" dirty="0"/>
              </a:p>
              <a:p>
                <a:pPr marL="0" indent="0">
                  <a:lnSpc>
                    <a:spcPct val="100000"/>
                  </a:lnSpc>
                  <a:spcBef>
                    <a:spcPts val="0"/>
                  </a:spcBef>
                  <a:buNone/>
                  <a:tabLst>
                    <a:tab pos="450000" algn="l"/>
                    <a:tab pos="900000" algn="l"/>
                    <a:tab pos="1350000" algn="l"/>
                    <a:tab pos="1800000" algn="l"/>
                  </a:tabLst>
                </a:pPr>
                <a:r>
                  <a:rPr lang="en-GB" dirty="0"/>
                  <a:t>	</a:t>
                </a:r>
                <a:r>
                  <a:rPr lang="en-GB" b="1" dirty="0"/>
                  <a:t>for</a:t>
                </a:r>
                <a:r>
                  <a:rPr lang="en-GB" dirty="0"/>
                  <a:t> </a:t>
                </a:r>
                <a14:m>
                  <m:oMath xmlns:m="http://schemas.openxmlformats.org/officeDocument/2006/math">
                    <m:r>
                      <a:rPr lang="en-GB" i="1" smtClean="0">
                        <a:latin typeface="Cambria Math" panose="02040503050406030204" pitchFamily="18" charset="0"/>
                        <a:ea typeface="Cambria Math" panose="02040503050406030204" pitchFamily="18" charset="0"/>
                      </a:rPr>
                      <m:t>𝜏</m:t>
                    </m:r>
                  </m:oMath>
                </a14:m>
                <a:r>
                  <a:rPr lang="en-GB" dirty="0"/>
                  <a:t> </a:t>
                </a:r>
                <a:r>
                  <a:rPr lang="en-GB" b="1" dirty="0"/>
                  <a:t>in</a:t>
                </a:r>
                <a:r>
                  <a:rPr lang="en-GB" dirty="0"/>
                  <a:t> </a:t>
                </a:r>
                <a14:m>
                  <m:oMath xmlns:m="http://schemas.openxmlformats.org/officeDocument/2006/math">
                    <m:r>
                      <a:rPr lang="en-GB" b="0" i="1" smtClean="0">
                        <a:latin typeface="Cambria Math" panose="02040503050406030204" pitchFamily="18" charset="0"/>
                      </a:rPr>
                      <m:t>0…</m:t>
                    </m:r>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𝑞</m:t>
                        </m:r>
                      </m:sub>
                    </m:sSub>
                  </m:oMath>
                </a14:m>
                <a:r>
                  <a:rPr lang="en-GB" dirty="0"/>
                  <a:t> </a:t>
                </a:r>
                <a:r>
                  <a:rPr lang="en-GB" b="1" dirty="0"/>
                  <a:t>do</a:t>
                </a:r>
              </a:p>
              <a:p>
                <a:pPr marL="0" indent="0">
                  <a:lnSpc>
                    <a:spcPct val="100000"/>
                  </a:lnSpc>
                  <a:spcBef>
                    <a:spcPts val="0"/>
                  </a:spcBef>
                  <a:buNone/>
                  <a:tabLst>
                    <a:tab pos="450000" algn="l"/>
                    <a:tab pos="900000" algn="l"/>
                    <a:tab pos="1350000" algn="l"/>
                    <a:tab pos="1800000" algn="l"/>
                  </a:tabLst>
                </a:pPr>
                <a:r>
                  <a:rPr lang="en-GB" dirty="0"/>
                  <a:t>		Instantiate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𝐽</m:t>
                        </m:r>
                      </m:e>
                      <m:sub>
                        <m:r>
                          <a:rPr lang="en-GB" i="1">
                            <a:latin typeface="Cambria Math" panose="02040503050406030204" pitchFamily="18" charset="0"/>
                            <a:ea typeface="Cambria Math" panose="02040503050406030204" pitchFamily="18" charset="0"/>
                          </a:rPr>
                          <m:t>𝜏</m:t>
                        </m:r>
                      </m:sub>
                    </m:sSub>
                  </m:oMath>
                </a14:m>
                <a:endParaRPr lang="en-GB" dirty="0"/>
              </a:p>
              <a:p>
                <a:pPr marL="0" indent="0">
                  <a:lnSpc>
                    <a:spcPct val="100000"/>
                  </a:lnSpc>
                  <a:spcBef>
                    <a:spcPts val="0"/>
                  </a:spcBef>
                  <a:buNone/>
                  <a:tabLst>
                    <a:tab pos="449263" algn="l"/>
                    <a:tab pos="898525" algn="l"/>
                    <a:tab pos="1349375" algn="l"/>
                    <a:tab pos="1798638" algn="l"/>
                    <a:tab pos="7637463" algn="r"/>
                  </a:tabLst>
                </a:pPr>
                <a:r>
                  <a:rPr lang="en-GB" dirty="0"/>
                  <a:t>		Add </a:t>
                </a:r>
                <a14:m>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−1</m:t>
                        </m:r>
                      </m:sub>
                    </m:sSub>
                  </m:oMath>
                </a14:m>
                <a:r>
                  <a:rPr lang="en-GB" dirty="0"/>
                  <a:t> to </a:t>
                </a:r>
                <a:r>
                  <a:rPr lang="en-GB" dirty="0" err="1"/>
                  <a:t>incluster</a:t>
                </a:r>
                <a:r>
                  <a:rPr lang="en-GB" dirty="0"/>
                  <a:t> of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𝐽</m:t>
                        </m:r>
                      </m:e>
                      <m:sub>
                        <m:r>
                          <a:rPr lang="en-GB" i="1">
                            <a:latin typeface="Cambria Math" panose="02040503050406030204" pitchFamily="18" charset="0"/>
                            <a:ea typeface="Cambria Math" panose="02040503050406030204" pitchFamily="18" charset="0"/>
                          </a:rPr>
                          <m:t>𝜏</m:t>
                        </m:r>
                      </m:sub>
                    </m:sSub>
                  </m:oMath>
                </a14:m>
                <a:r>
                  <a:rPr lang="en-GB" dirty="0"/>
                  <a:t>	▹if </a:t>
                </a:r>
                <a14:m>
                  <m:oMath xmlns:m="http://schemas.openxmlformats.org/officeDocument/2006/math">
                    <m:r>
                      <a:rPr lang="en-GB" i="1">
                        <a:latin typeface="Cambria Math" panose="02040503050406030204" pitchFamily="18" charset="0"/>
                        <a:ea typeface="Cambria Math" panose="02040503050406030204" pitchFamily="18" charset="0"/>
                      </a:rPr>
                      <m:t>𝜏</m:t>
                    </m:r>
                    <m:r>
                      <a:rPr lang="en-GB" b="0" i="1" smtClean="0">
                        <a:latin typeface="Cambria Math" panose="02040503050406030204" pitchFamily="18" charset="0"/>
                        <a:ea typeface="Cambria Math" panose="02040503050406030204" pitchFamily="18" charset="0"/>
                      </a:rPr>
                      <m:t>&gt;0</m:t>
                    </m:r>
                  </m:oMath>
                </a14:m>
                <a:r>
                  <a:rPr lang="en-GB" dirty="0"/>
                  <a:t> </a:t>
                </a:r>
              </a:p>
              <a:p>
                <a:pPr marL="0" indent="0">
                  <a:lnSpc>
                    <a:spcPct val="100000"/>
                  </a:lnSpc>
                  <a:spcBef>
                    <a:spcPts val="0"/>
                  </a:spcBef>
                  <a:buNone/>
                  <a:tabLst>
                    <a:tab pos="449263" algn="l"/>
                    <a:tab pos="898525" algn="l"/>
                    <a:tab pos="1349375" algn="l"/>
                    <a:tab pos="1798638" algn="l"/>
                    <a:tab pos="7637463" algn="r"/>
                  </a:tabLst>
                </a:pPr>
                <a:r>
                  <a:rPr lang="en-GB" dirty="0"/>
                  <a:t>		Enter evidence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𝑬</m:t>
                        </m:r>
                      </m:e>
                      <m:sub>
                        <m:r>
                          <a:rPr lang="en-GB" i="1">
                            <a:latin typeface="Cambria Math" panose="02040503050406030204" pitchFamily="18" charset="0"/>
                            <a:ea typeface="Cambria Math" panose="02040503050406030204" pitchFamily="18" charset="0"/>
                          </a:rPr>
                          <m:t>𝜏</m:t>
                        </m:r>
                      </m:sub>
                    </m:sSub>
                  </m:oMath>
                </a14:m>
                <a:r>
                  <a:rPr lang="en-GB" dirty="0"/>
                  <a:t> into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𝐽</m:t>
                        </m:r>
                      </m:e>
                      <m:sub>
                        <m:r>
                          <a:rPr lang="en-GB" i="1">
                            <a:latin typeface="Cambria Math" panose="02040503050406030204" pitchFamily="18" charset="0"/>
                            <a:ea typeface="Cambria Math" panose="02040503050406030204" pitchFamily="18" charset="0"/>
                          </a:rPr>
                          <m:t>𝜏</m:t>
                        </m:r>
                      </m:sub>
                    </m:sSub>
                  </m:oMath>
                </a14:m>
                <a:endParaRPr lang="en-GB" dirty="0"/>
              </a:p>
              <a:p>
                <a:pPr marL="0" indent="0">
                  <a:lnSpc>
                    <a:spcPct val="100000"/>
                  </a:lnSpc>
                  <a:spcBef>
                    <a:spcPts val="0"/>
                  </a:spcBef>
                  <a:buNone/>
                  <a:tabLst>
                    <a:tab pos="449263" algn="l"/>
                    <a:tab pos="898525" algn="l"/>
                    <a:tab pos="1349375" algn="l"/>
                    <a:tab pos="1798638" algn="l"/>
                    <a:tab pos="7637463" algn="r"/>
                  </a:tabLst>
                </a:pPr>
                <a:r>
                  <a:rPr lang="en-GB" dirty="0"/>
                  <a:t>		Pass messages in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𝐽</m:t>
                        </m:r>
                      </m:e>
                      <m:sub>
                        <m:r>
                          <a:rPr lang="en-GB" i="1">
                            <a:latin typeface="Cambria Math" panose="02040503050406030204" pitchFamily="18" charset="0"/>
                            <a:ea typeface="Cambria Math" panose="02040503050406030204" pitchFamily="18" charset="0"/>
                          </a:rPr>
                          <m:t>𝜏</m:t>
                        </m:r>
                      </m:sub>
                    </m:sSub>
                  </m:oMath>
                </a14:m>
                <a:endParaRPr lang="en-GB" dirty="0"/>
              </a:p>
              <a:p>
                <a:pPr marL="0" indent="0">
                  <a:lnSpc>
                    <a:spcPct val="100000"/>
                  </a:lnSpc>
                  <a:spcBef>
                    <a:spcPts val="0"/>
                  </a:spcBef>
                  <a:buNone/>
                  <a:tabLst>
                    <a:tab pos="449263" algn="l"/>
                    <a:tab pos="898525" algn="l"/>
                    <a:tab pos="1349375" algn="l"/>
                    <a:tab pos="1798638" algn="l"/>
                    <a:tab pos="7637463" algn="r"/>
                  </a:tabLst>
                </a:pPr>
                <a:r>
                  <a:rPr lang="en-GB" dirty="0"/>
                  <a:t>		Answer queries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𝑸</m:t>
                        </m:r>
                      </m:e>
                      <m:sub>
                        <m:r>
                          <a:rPr lang="en-GB" i="1">
                            <a:latin typeface="Cambria Math" panose="02040503050406030204" pitchFamily="18" charset="0"/>
                            <a:ea typeface="Cambria Math" panose="02040503050406030204" pitchFamily="18" charset="0"/>
                          </a:rPr>
                          <m:t>𝜏</m:t>
                        </m:r>
                      </m:sub>
                    </m:sSub>
                  </m:oMath>
                </a14:m>
                <a:endParaRPr lang="en-GB" dirty="0"/>
              </a:p>
              <a:p>
                <a:pPr marL="0" indent="0">
                  <a:lnSpc>
                    <a:spcPct val="100000"/>
                  </a:lnSpc>
                  <a:spcBef>
                    <a:spcPts val="0"/>
                  </a:spcBef>
                  <a:buNone/>
                  <a:tabLst>
                    <a:tab pos="449263" algn="l"/>
                    <a:tab pos="898525" algn="l"/>
                    <a:tab pos="1349375" algn="l"/>
                    <a:tab pos="1798638" algn="l"/>
                    <a:tab pos="7637463" algn="r"/>
                  </a:tabLst>
                </a:pPr>
                <a:r>
                  <a:rPr lang="en-GB" dirty="0"/>
                  <a:t>		Calculate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𝜏</m:t>
                        </m:r>
                      </m:sub>
                    </m:sSub>
                  </m:oMath>
                </a14:m>
                <a:endParaRPr lang="en-GB" dirty="0"/>
              </a:p>
              <a:p>
                <a:r>
                  <a:rPr lang="en-GB" dirty="0"/>
                  <a:t>In online inference, two streams, one for incoming evidence, one for incoming queries instead of inputs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𝑸</m:t>
                        </m:r>
                      </m:e>
                      <m:sub>
                        <m:r>
                          <a:rPr lang="en-GB" i="1">
                            <a:latin typeface="Cambria Math" panose="02040503050406030204" pitchFamily="18" charset="0"/>
                          </a:rPr>
                          <m:t>0:</m:t>
                        </m:r>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𝑞</m:t>
                            </m:r>
                          </m:sub>
                        </m:sSub>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b="1" i="1">
                            <a:latin typeface="Cambria Math" panose="02040503050406030204" pitchFamily="18" charset="0"/>
                          </a:rPr>
                          <m:t>𝑬</m:t>
                        </m:r>
                      </m:e>
                      <m:sub>
                        <m:r>
                          <a:rPr lang="en-GB" i="1">
                            <a:latin typeface="Cambria Math" panose="02040503050406030204" pitchFamily="18" charset="0"/>
                          </a:rPr>
                          <m:t>0:</m:t>
                        </m:r>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𝑒</m:t>
                            </m:r>
                          </m:sub>
                        </m:sSub>
                      </m:sub>
                    </m:sSub>
                  </m:oMath>
                </a14:m>
                <a:endParaRPr lang="en-GB" dirty="0"/>
              </a:p>
            </p:txBody>
          </p:sp>
        </mc:Choice>
        <mc:Fallback xmlns="">
          <p:sp>
            <p:nvSpPr>
              <p:cNvPr id="3" name="Content Placeholder 2">
                <a:extLst>
                  <a:ext uri="{FF2B5EF4-FFF2-40B4-BE49-F238E27FC236}">
                    <a16:creationId xmlns:a16="http://schemas.microsoft.com/office/drawing/2014/main" id="{B9690967-4B74-5246-AFC7-D51AF736C80E}"/>
                  </a:ext>
                </a:extLst>
              </p:cNvPr>
              <p:cNvSpPr>
                <a:spLocks noGrp="1" noRot="1" noChangeAspect="1" noMove="1" noResize="1" noEditPoints="1" noAdjustHandles="1" noChangeArrowheads="1" noChangeShapeType="1" noTextEdit="1"/>
              </p:cNvSpPr>
              <p:nvPr>
                <p:ph idx="1"/>
              </p:nvPr>
            </p:nvSpPr>
            <p:spPr>
              <a:blipFill>
                <a:blip r:embed="rId2"/>
                <a:stretch>
                  <a:fillRect l="-1447" t="-151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327E7A5-F632-1247-960C-71E9ADB96444}"/>
              </a:ext>
            </a:extLst>
          </p:cNvPr>
          <p:cNvSpPr>
            <a:spLocks noGrp="1"/>
          </p:cNvSpPr>
          <p:nvPr>
            <p:ph type="sldNum" sz="quarter" idx="12"/>
          </p:nvPr>
        </p:nvSpPr>
        <p:spPr/>
        <p:txBody>
          <a:bodyPr/>
          <a:lstStyle/>
          <a:p>
            <a:fld id="{67C9959E-8E6B-B04C-9955-EA096F41CA7A}" type="slidenum">
              <a:rPr lang="en-GB" smtClean="0"/>
              <a:t>57</a:t>
            </a:fld>
            <a:endParaRPr lang="en-GB"/>
          </a:p>
        </p:txBody>
      </p:sp>
      <p:sp>
        <p:nvSpPr>
          <p:cNvPr id="5" name="Rectangle 4">
            <a:extLst>
              <a:ext uri="{FF2B5EF4-FFF2-40B4-BE49-F238E27FC236}">
                <a16:creationId xmlns:a16="http://schemas.microsoft.com/office/drawing/2014/main" id="{4F1AA18E-D4F0-6144-AF80-B63C010E7E6D}"/>
              </a:ext>
            </a:extLst>
          </p:cNvPr>
          <p:cNvSpPr/>
          <p:nvPr/>
        </p:nvSpPr>
        <p:spPr>
          <a:xfrm>
            <a:off x="628651" y="1158240"/>
            <a:ext cx="7886700" cy="3773805"/>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D54AA2C-6DF6-F848-9B5F-4B106A586A29}"/>
              </a:ext>
            </a:extLst>
          </p:cNvPr>
          <p:cNvSpPr/>
          <p:nvPr/>
        </p:nvSpPr>
        <p:spPr>
          <a:xfrm>
            <a:off x="6648271" y="4644131"/>
            <a:ext cx="1867079" cy="28791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LDJT</a:t>
            </a:r>
          </a:p>
        </p:txBody>
      </p:sp>
      <p:sp>
        <p:nvSpPr>
          <p:cNvPr id="7" name="TextBox 6">
            <a:extLst>
              <a:ext uri="{FF2B5EF4-FFF2-40B4-BE49-F238E27FC236}">
                <a16:creationId xmlns:a16="http://schemas.microsoft.com/office/drawing/2014/main" id="{EBEC3D89-C4AE-0A47-9807-30F0FCD76FBD}"/>
              </a:ext>
            </a:extLst>
          </p:cNvPr>
          <p:cNvSpPr txBox="1"/>
          <p:nvPr/>
        </p:nvSpPr>
        <p:spPr>
          <a:xfrm>
            <a:off x="1933303" y="6321366"/>
            <a:ext cx="6487468" cy="400110"/>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Relational Forward Backward Algorithm for Multiple Queries. In </a:t>
            </a:r>
            <a:r>
              <a:rPr lang="en-GB" sz="1000" i="1" dirty="0">
                <a:solidFill>
                  <a:schemeClr val="accent3"/>
                </a:solidFill>
              </a:rPr>
              <a:t>FLAIRS-32 Proceedings of the 32</a:t>
            </a:r>
            <a:r>
              <a:rPr lang="en-GB" sz="1000" i="1" baseline="30000" dirty="0">
                <a:solidFill>
                  <a:schemeClr val="accent3"/>
                </a:solidFill>
              </a:rPr>
              <a:t>nd</a:t>
            </a:r>
            <a:r>
              <a:rPr lang="en-GB" sz="1000" i="1" dirty="0">
                <a:solidFill>
                  <a:schemeClr val="accent3"/>
                </a:solidFill>
              </a:rPr>
              <a:t> International Florida Artificial Intelligence Research Society Conference</a:t>
            </a:r>
            <a:r>
              <a:rPr lang="en-GB" sz="1000" dirty="0">
                <a:solidFill>
                  <a:schemeClr val="accent3"/>
                </a:solidFill>
              </a:rPr>
              <a:t>, 2019.</a:t>
            </a:r>
          </a:p>
        </p:txBody>
      </p:sp>
    </p:spTree>
    <p:extLst>
      <p:ext uri="{BB962C8B-B14F-4D97-AF65-F5344CB8AC3E}">
        <p14:creationId xmlns:p14="http://schemas.microsoft.com/office/powerpoint/2010/main" val="11976768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7C1E-6119-4549-9319-2E0A612006E0}"/>
              </a:ext>
            </a:extLst>
          </p:cNvPr>
          <p:cNvSpPr>
            <a:spLocks noGrp="1"/>
          </p:cNvSpPr>
          <p:nvPr>
            <p:ph type="title"/>
          </p:nvPr>
        </p:nvSpPr>
        <p:spPr/>
        <p:txBody>
          <a:bodyPr/>
          <a:lstStyle/>
          <a:p>
            <a:r>
              <a:rPr lang="en-GB" dirty="0"/>
              <a:t>Approaches to Backward Passes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303B729-86EC-C54F-9640-43AD31E5FA8E}"/>
                  </a:ext>
                </a:extLst>
              </p:cNvPr>
              <p:cNvSpPr>
                <a:spLocks noGrp="1"/>
              </p:cNvSpPr>
              <p:nvPr>
                <p:ph idx="1"/>
              </p:nvPr>
            </p:nvSpPr>
            <p:spPr/>
            <p:txBody>
              <a:bodyPr>
                <a:normAutofit lnSpcReduction="10000"/>
              </a:bodyPr>
              <a:lstStyle/>
              <a:p>
                <a:r>
                  <a:rPr lang="en-GB" dirty="0"/>
                  <a:t>Backward passes as presented so far require recalculating some of the messages</a:t>
                </a:r>
              </a:p>
              <a:p>
                <a:pPr lvl="1"/>
                <a:r>
                  <a:rPr lang="en-GB" dirty="0"/>
                  <a:t>Each step backwards without queries for a step</a:t>
                </a:r>
              </a:p>
              <a:p>
                <a:pPr lvl="2"/>
                <a:r>
                  <a:rPr lang="en-GB" dirty="0"/>
                  <a:t>Calculate an inbound message pass with </a:t>
                </a:r>
                <a14:m>
                  <m:oMath xmlns:m="http://schemas.openxmlformats.org/officeDocument/2006/math">
                    <m:r>
                      <a:rPr lang="en-GB" i="1" dirty="0" smtClean="0">
                        <a:latin typeface="Cambria Math" panose="02040503050406030204" pitchFamily="18" charset="0"/>
                      </a:rPr>
                      <m:t>𝑛</m:t>
                    </m:r>
                    <m:r>
                      <a:rPr lang="de-DE" b="0" i="1" dirty="0" smtClean="0">
                        <a:latin typeface="Cambria Math" panose="02040503050406030204" pitchFamily="18" charset="0"/>
                      </a:rPr>
                      <m:t>−1</m:t>
                    </m:r>
                  </m:oMath>
                </a14:m>
                <a:r>
                  <a:rPr lang="en-GB" dirty="0"/>
                  <a:t> messages, </a:t>
                </a:r>
                <a14:m>
                  <m:oMath xmlns:m="http://schemas.openxmlformats.org/officeDocument/2006/math">
                    <m:r>
                      <a:rPr lang="en-GB" i="1" dirty="0" smtClean="0">
                        <a:latin typeface="Cambria Math" panose="02040503050406030204" pitchFamily="18" charset="0"/>
                      </a:rPr>
                      <m:t>𝑛</m:t>
                    </m:r>
                  </m:oMath>
                </a14:m>
                <a:r>
                  <a:rPr lang="en-GB" dirty="0"/>
                  <a:t> the number of parclusters in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𝐽</m:t>
                        </m:r>
                      </m:e>
                      <m:sub>
                        <m:r>
                          <a:rPr lang="de-DE" b="0" i="1" smtClean="0">
                            <a:latin typeface="Cambria Math" panose="02040503050406030204" pitchFamily="18" charset="0"/>
                            <a:ea typeface="Cambria Math" panose="02040503050406030204" pitchFamily="18" charset="0"/>
                          </a:rPr>
                          <m:t>𝜏</m:t>
                        </m:r>
                      </m:sub>
                    </m:sSub>
                  </m:oMath>
                </a14:m>
                <a:endParaRPr lang="en-GB" dirty="0"/>
              </a:p>
              <a:p>
                <a:pPr lvl="3"/>
                <a:r>
                  <a:rPr lang="en-GB" dirty="0"/>
                  <a:t>Collect model information and evidence for </a:t>
                </a:r>
                <a14:m>
                  <m:oMath xmlns:m="http://schemas.openxmlformats.org/officeDocument/2006/math">
                    <m:r>
                      <a:rPr lang="de-DE" i="1">
                        <a:latin typeface="Cambria Math" panose="02040503050406030204" pitchFamily="18" charset="0"/>
                        <a:ea typeface="Cambria Math" panose="02040503050406030204" pitchFamily="18" charset="0"/>
                      </a:rPr>
                      <m:t>𝜏</m:t>
                    </m:r>
                  </m:oMath>
                </a14:m>
                <a:r>
                  <a:rPr lang="en-GB" dirty="0"/>
                  <a:t> as well as future information in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𝛽</m:t>
                        </m:r>
                      </m:e>
                      <m:sub>
                        <m:r>
                          <a:rPr lang="en-GB" i="1" smtClean="0">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+1</m:t>
                        </m:r>
                      </m:sub>
                    </m:sSub>
                  </m:oMath>
                </a14:m>
                <a:endParaRPr lang="en-GB" dirty="0"/>
              </a:p>
              <a:p>
                <a:pPr lvl="1"/>
                <a:r>
                  <a:rPr lang="en-GB" dirty="0"/>
                  <a:t>Each step backwards with queries for a step</a:t>
                </a:r>
              </a:p>
              <a:p>
                <a:pPr lvl="2"/>
                <a:r>
                  <a:rPr lang="en-GB" dirty="0"/>
                  <a:t>Calculate a complete message pass with </a:t>
                </a:r>
                <a14:m>
                  <m:oMath xmlns:m="http://schemas.openxmlformats.org/officeDocument/2006/math">
                    <m:r>
                      <a:rPr lang="de-DE" b="0" i="0" dirty="0" smtClean="0">
                        <a:latin typeface="Cambria Math" panose="02040503050406030204" pitchFamily="18" charset="0"/>
                      </a:rPr>
                      <m:t>2</m:t>
                    </m:r>
                    <m:d>
                      <m:dPr>
                        <m:ctrlPr>
                          <a:rPr lang="de-DE" b="0" i="1" dirty="0" smtClean="0">
                            <a:latin typeface="Cambria Math" panose="02040503050406030204" pitchFamily="18" charset="0"/>
                          </a:rPr>
                        </m:ctrlPr>
                      </m:dPr>
                      <m:e>
                        <m:r>
                          <a:rPr lang="en-GB" i="1" dirty="0">
                            <a:latin typeface="Cambria Math" panose="02040503050406030204" pitchFamily="18" charset="0"/>
                          </a:rPr>
                          <m:t>𝑛</m:t>
                        </m:r>
                        <m:r>
                          <a:rPr lang="de-DE" i="1" dirty="0">
                            <a:latin typeface="Cambria Math" panose="02040503050406030204" pitchFamily="18" charset="0"/>
                          </a:rPr>
                          <m:t>−1</m:t>
                        </m:r>
                      </m:e>
                    </m:d>
                  </m:oMath>
                </a14:m>
                <a:r>
                  <a:rPr lang="en-GB" dirty="0"/>
                  <a:t> messages, </a:t>
                </a:r>
                <a14:m>
                  <m:oMath xmlns:m="http://schemas.openxmlformats.org/officeDocument/2006/math">
                    <m:r>
                      <a:rPr lang="en-GB" i="1" dirty="0">
                        <a:latin typeface="Cambria Math" panose="02040503050406030204" pitchFamily="18" charset="0"/>
                      </a:rPr>
                      <m:t>𝑛</m:t>
                    </m:r>
                  </m:oMath>
                </a14:m>
                <a:r>
                  <a:rPr lang="en-GB" dirty="0"/>
                  <a:t> the number of parclusters in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𝐽</m:t>
                        </m:r>
                      </m:e>
                      <m:sub>
                        <m:r>
                          <a:rPr lang="de-DE" i="1">
                            <a:latin typeface="Cambria Math" panose="02040503050406030204" pitchFamily="18" charset="0"/>
                            <a:ea typeface="Cambria Math" panose="02040503050406030204" pitchFamily="18" charset="0"/>
                          </a:rPr>
                          <m:t>𝜏</m:t>
                        </m:r>
                      </m:sub>
                    </m:sSub>
                  </m:oMath>
                </a14:m>
                <a:endParaRPr lang="en-GB" dirty="0"/>
              </a:p>
              <a:p>
                <a:pPr lvl="1"/>
                <a:r>
                  <a:rPr lang="en-GB" dirty="0"/>
                  <a:t>BUT: only one FO jtree in memory at a time</a:t>
                </a:r>
              </a:p>
              <a:p>
                <a:pPr lvl="2"/>
                <a:r>
                  <a:rPr lang="en-GB" dirty="0"/>
                  <a:t>For hindsight queries, forward messages need to be stored!</a:t>
                </a:r>
              </a:p>
              <a:p>
                <a:r>
                  <a:rPr lang="en-GB" dirty="0"/>
                  <a:t>What if LDJT does not drop FO jtrees once </a:t>
                </a:r>
                <a14:m>
                  <m:oMath xmlns:m="http://schemas.openxmlformats.org/officeDocument/2006/math">
                    <m:r>
                      <a:rPr lang="en-GB" i="1">
                        <a:latin typeface="Cambria Math" panose="02040503050406030204" pitchFamily="18" charset="0"/>
                        <a:ea typeface="Cambria Math" panose="02040503050406030204" pitchFamily="18" charset="0"/>
                      </a:rPr>
                      <m:t>𝜏</m:t>
                    </m:r>
                  </m:oMath>
                </a14:m>
                <a:r>
                  <a:rPr lang="en-GB" dirty="0"/>
                  <a:t> moves forward?</a:t>
                </a:r>
              </a:p>
              <a:p>
                <a:pPr lvl="1"/>
                <a:r>
                  <a:rPr lang="en-GB" dirty="0"/>
                  <a:t>Keep instantiations vs. instantiating them on demand</a:t>
                </a:r>
              </a:p>
              <a:p>
                <a:pPr lvl="1"/>
                <a:endParaRPr lang="en-GB" dirty="0"/>
              </a:p>
            </p:txBody>
          </p:sp>
        </mc:Choice>
        <mc:Fallback xmlns="">
          <p:sp>
            <p:nvSpPr>
              <p:cNvPr id="3" name="Content Placeholder 2">
                <a:extLst>
                  <a:ext uri="{FF2B5EF4-FFF2-40B4-BE49-F238E27FC236}">
                    <a16:creationId xmlns:a16="http://schemas.microsoft.com/office/drawing/2014/main" id="{F303B729-86EC-C54F-9640-43AD31E5FA8E}"/>
                  </a:ext>
                </a:extLst>
              </p:cNvPr>
              <p:cNvSpPr>
                <a:spLocks noGrp="1" noRot="1" noChangeAspect="1" noMove="1" noResize="1" noEditPoints="1" noAdjustHandles="1" noChangeArrowheads="1" noChangeShapeType="1" noTextEdit="1"/>
              </p:cNvSpPr>
              <p:nvPr>
                <p:ph idx="1"/>
              </p:nvPr>
            </p:nvSpPr>
            <p:spPr>
              <a:blipFill>
                <a:blip r:embed="rId2"/>
                <a:stretch>
                  <a:fillRect l="-1447" t="-2525" r="-1125" b="-75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26C1312-CC73-9644-BDD5-2D3919F99F7F}"/>
              </a:ext>
            </a:extLst>
          </p:cNvPr>
          <p:cNvSpPr>
            <a:spLocks noGrp="1"/>
          </p:cNvSpPr>
          <p:nvPr>
            <p:ph type="sldNum" sz="quarter" idx="12"/>
          </p:nvPr>
        </p:nvSpPr>
        <p:spPr/>
        <p:txBody>
          <a:bodyPr/>
          <a:lstStyle/>
          <a:p>
            <a:fld id="{67C9959E-8E6B-B04C-9955-EA096F41CA7A}" type="slidenum">
              <a:rPr lang="en-GB" smtClean="0"/>
              <a:t>58</a:t>
            </a:fld>
            <a:endParaRPr lang="en-GB"/>
          </a:p>
        </p:txBody>
      </p:sp>
      <p:sp>
        <p:nvSpPr>
          <p:cNvPr id="5" name="TextBox 4">
            <a:extLst>
              <a:ext uri="{FF2B5EF4-FFF2-40B4-BE49-F238E27FC236}">
                <a16:creationId xmlns:a16="http://schemas.microsoft.com/office/drawing/2014/main" id="{99D5F548-76A2-5F42-977C-5AA470CEBC20}"/>
              </a:ext>
            </a:extLst>
          </p:cNvPr>
          <p:cNvSpPr txBox="1"/>
          <p:nvPr/>
        </p:nvSpPr>
        <p:spPr>
          <a:xfrm>
            <a:off x="1933303" y="6321366"/>
            <a:ext cx="6487468" cy="400110"/>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Relational Forward Backward Algorithm for Multiple Queries. In </a:t>
            </a:r>
            <a:r>
              <a:rPr lang="en-GB" sz="1000" i="1" dirty="0">
                <a:solidFill>
                  <a:schemeClr val="accent3"/>
                </a:solidFill>
              </a:rPr>
              <a:t>FLAIRS-32 Proceedings of the 32</a:t>
            </a:r>
            <a:r>
              <a:rPr lang="en-GB" sz="1000" i="1" baseline="30000" dirty="0">
                <a:solidFill>
                  <a:schemeClr val="accent3"/>
                </a:solidFill>
              </a:rPr>
              <a:t>nd</a:t>
            </a:r>
            <a:r>
              <a:rPr lang="en-GB" sz="1000" i="1" dirty="0">
                <a:solidFill>
                  <a:schemeClr val="accent3"/>
                </a:solidFill>
              </a:rPr>
              <a:t> International Florida Artificial Intelligence Research Society Conference</a:t>
            </a:r>
            <a:r>
              <a:rPr lang="en-GB" sz="1000" dirty="0">
                <a:solidFill>
                  <a:schemeClr val="accent3"/>
                </a:solidFill>
              </a:rPr>
              <a:t>, 2019.</a:t>
            </a:r>
          </a:p>
        </p:txBody>
      </p:sp>
    </p:spTree>
    <p:extLst>
      <p:ext uri="{BB962C8B-B14F-4D97-AF65-F5344CB8AC3E}">
        <p14:creationId xmlns:p14="http://schemas.microsoft.com/office/powerpoint/2010/main" val="405527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7C1E-6119-4549-9319-2E0A612006E0}"/>
              </a:ext>
            </a:extLst>
          </p:cNvPr>
          <p:cNvSpPr>
            <a:spLocks noGrp="1"/>
          </p:cNvSpPr>
          <p:nvPr>
            <p:ph type="title"/>
          </p:nvPr>
        </p:nvSpPr>
        <p:spPr/>
        <p:txBody>
          <a:bodyPr/>
          <a:lstStyle/>
          <a:p>
            <a:r>
              <a:rPr lang="en-GB" dirty="0"/>
              <a:t>Keep Instantiations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303B729-86EC-C54F-9640-43AD31E5FA8E}"/>
                  </a:ext>
                </a:extLst>
              </p:cNvPr>
              <p:cNvSpPr>
                <a:spLocks noGrp="1"/>
              </p:cNvSpPr>
              <p:nvPr>
                <p:ph idx="1"/>
              </p:nvPr>
            </p:nvSpPr>
            <p:spPr/>
            <p:txBody>
              <a:bodyPr>
                <a:normAutofit/>
              </a:bodyPr>
              <a:lstStyle/>
              <a:p>
                <a:r>
                  <a:rPr lang="en-GB" dirty="0"/>
                  <a:t>What does LDJT pay in memory?</a:t>
                </a:r>
              </a:p>
              <a:p>
                <a:pPr lvl="1"/>
                <a:r>
                  <a:rPr lang="en-GB" dirty="0"/>
                  <a:t>Additionally store local models, intra-slice messages for each slice</a:t>
                </a:r>
              </a:p>
              <a:p>
                <a:r>
                  <a:rPr lang="en-GB" dirty="0"/>
                  <a:t>How much runtime can LDJT save?</a:t>
                </a:r>
              </a:p>
              <a:p>
                <a:pPr lvl="1"/>
                <a:r>
                  <a:rPr lang="en-GB" dirty="0"/>
                  <a:t>C.f., adaptive message passing: Only update those messages affected by new incoming information in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𝛽</m:t>
                        </m:r>
                      </m:e>
                      <m:sub>
                        <m:r>
                          <a:rPr lang="de-DE"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+1</m:t>
                        </m:r>
                      </m:sub>
                    </m:sSub>
                  </m:oMath>
                </a14:m>
                <a:endParaRPr lang="en-GB" dirty="0"/>
              </a:p>
              <a:p>
                <a:pPr lvl="1"/>
                <a:r>
                  <a:rPr lang="en-GB" dirty="0"/>
                  <a:t>Each step backwards without queries for a step</a:t>
                </a:r>
              </a:p>
              <a:p>
                <a:pPr lvl="2"/>
                <a:r>
                  <a:rPr lang="en-GB" dirty="0"/>
                  <a:t>Calculate messages on path between </a:t>
                </a:r>
                <a:r>
                  <a:rPr lang="en-GB" dirty="0" err="1"/>
                  <a:t>outcluster</a:t>
                </a:r>
                <a:r>
                  <a:rPr lang="en-GB" dirty="0"/>
                  <a:t> and </a:t>
                </a:r>
                <a:r>
                  <a:rPr lang="en-GB" dirty="0" err="1"/>
                  <a:t>incluster</a:t>
                </a:r>
                <a:r>
                  <a:rPr lang="en-GB" dirty="0"/>
                  <a:t> of</a:t>
                </a:r>
                <a:r>
                  <a:rPr lang="de-DE" dirty="0"/>
                  <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𝐽</m:t>
                        </m:r>
                      </m:e>
                      <m:sub>
                        <m:r>
                          <a:rPr lang="de-DE" i="1">
                            <a:latin typeface="Cambria Math" panose="02040503050406030204" pitchFamily="18" charset="0"/>
                            <a:ea typeface="Cambria Math" panose="02040503050406030204" pitchFamily="18" charset="0"/>
                          </a:rPr>
                          <m:t>𝜏</m:t>
                        </m:r>
                      </m:sub>
                    </m:sSub>
                  </m:oMath>
                </a14:m>
                <a:r>
                  <a:rPr lang="en-GB" dirty="0"/>
                  <a:t> ➝ up to </a:t>
                </a:r>
                <a14:m>
                  <m:oMath xmlns:m="http://schemas.openxmlformats.org/officeDocument/2006/math">
                    <m:r>
                      <a:rPr lang="en-GB" i="1" dirty="0">
                        <a:latin typeface="Cambria Math" panose="02040503050406030204" pitchFamily="18" charset="0"/>
                      </a:rPr>
                      <m:t>𝑛</m:t>
                    </m:r>
                    <m:r>
                      <a:rPr lang="de-DE" i="1" dirty="0">
                        <a:latin typeface="Cambria Math" panose="02040503050406030204" pitchFamily="18" charset="0"/>
                      </a:rPr>
                      <m:t>−1</m:t>
                    </m:r>
                  </m:oMath>
                </a14:m>
                <a:r>
                  <a:rPr lang="en-GB" dirty="0"/>
                  <a:t> messages, </a:t>
                </a:r>
                <a14:m>
                  <m:oMath xmlns:m="http://schemas.openxmlformats.org/officeDocument/2006/math">
                    <m:r>
                      <a:rPr lang="en-GB" i="1" dirty="0">
                        <a:latin typeface="Cambria Math" panose="02040503050406030204" pitchFamily="18" charset="0"/>
                      </a:rPr>
                      <m:t>𝑛</m:t>
                    </m:r>
                  </m:oMath>
                </a14:m>
                <a:r>
                  <a:rPr lang="en-GB" dirty="0"/>
                  <a:t> the number of parclusters in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𝐽</m:t>
                        </m:r>
                      </m:e>
                      <m:sub>
                        <m:r>
                          <a:rPr lang="de-DE" i="1">
                            <a:latin typeface="Cambria Math" panose="02040503050406030204" pitchFamily="18" charset="0"/>
                            <a:ea typeface="Cambria Math" panose="02040503050406030204" pitchFamily="18" charset="0"/>
                          </a:rPr>
                          <m:t>𝜏</m:t>
                        </m:r>
                      </m:sub>
                    </m:sSub>
                  </m:oMath>
                </a14:m>
                <a:endParaRPr lang="en-GB" dirty="0"/>
              </a:p>
              <a:p>
                <a:pPr lvl="1"/>
                <a:r>
                  <a:rPr lang="en-GB" dirty="0"/>
                  <a:t>Each step backwards with queries for a step</a:t>
                </a:r>
              </a:p>
              <a:p>
                <a:pPr lvl="2"/>
                <a:r>
                  <a:rPr lang="en-GB" dirty="0"/>
                  <a:t>Calculate an outbound message pass with </a:t>
                </a:r>
                <a14:m>
                  <m:oMath xmlns:m="http://schemas.openxmlformats.org/officeDocument/2006/math">
                    <m:r>
                      <a:rPr lang="de-DE" b="0" i="1" dirty="0" smtClean="0">
                        <a:latin typeface="Cambria Math" panose="02040503050406030204" pitchFamily="18" charset="0"/>
                      </a:rPr>
                      <m:t>𝑛</m:t>
                    </m:r>
                    <m:r>
                      <a:rPr lang="de-DE" b="0" i="1" dirty="0" smtClean="0">
                        <a:latin typeface="Cambria Math" panose="02040503050406030204" pitchFamily="18" charset="0"/>
                      </a:rPr>
                      <m:t>−1</m:t>
                    </m:r>
                  </m:oMath>
                </a14:m>
                <a:r>
                  <a:rPr lang="en-GB" dirty="0"/>
                  <a:t> messages, </a:t>
                </a:r>
                <a14:m>
                  <m:oMath xmlns:m="http://schemas.openxmlformats.org/officeDocument/2006/math">
                    <m:r>
                      <a:rPr lang="en-GB" i="1" dirty="0">
                        <a:latin typeface="Cambria Math" panose="02040503050406030204" pitchFamily="18" charset="0"/>
                      </a:rPr>
                      <m:t>𝑛</m:t>
                    </m:r>
                  </m:oMath>
                </a14:m>
                <a:r>
                  <a:rPr lang="en-GB" dirty="0"/>
                  <a:t> the number of parclusters in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𝐽</m:t>
                        </m:r>
                      </m:e>
                      <m:sub>
                        <m:r>
                          <a:rPr lang="de-DE" i="1">
                            <a:latin typeface="Cambria Math" panose="02040503050406030204" pitchFamily="18" charset="0"/>
                            <a:ea typeface="Cambria Math" panose="02040503050406030204" pitchFamily="18" charset="0"/>
                          </a:rPr>
                          <m:t>𝜏</m:t>
                        </m:r>
                      </m:sub>
                    </m:sSub>
                  </m:oMath>
                </a14:m>
                <a:endParaRPr lang="en-GB" dirty="0"/>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F303B729-86EC-C54F-9640-43AD31E5FA8E}"/>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26C1312-CC73-9644-BDD5-2D3919F99F7F}"/>
              </a:ext>
            </a:extLst>
          </p:cNvPr>
          <p:cNvSpPr>
            <a:spLocks noGrp="1"/>
          </p:cNvSpPr>
          <p:nvPr>
            <p:ph type="sldNum" sz="quarter" idx="12"/>
          </p:nvPr>
        </p:nvSpPr>
        <p:spPr/>
        <p:txBody>
          <a:bodyPr/>
          <a:lstStyle/>
          <a:p>
            <a:fld id="{67C9959E-8E6B-B04C-9955-EA096F41CA7A}" type="slidenum">
              <a:rPr lang="en-GB" smtClean="0"/>
              <a:t>59</a:t>
            </a:fld>
            <a:endParaRPr lang="en-GB"/>
          </a:p>
        </p:txBody>
      </p:sp>
      <p:sp>
        <p:nvSpPr>
          <p:cNvPr id="5" name="TextBox 4">
            <a:extLst>
              <a:ext uri="{FF2B5EF4-FFF2-40B4-BE49-F238E27FC236}">
                <a16:creationId xmlns:a16="http://schemas.microsoft.com/office/drawing/2014/main" id="{8E3DC1D1-77CC-D54B-94DA-1A5658608DDA}"/>
              </a:ext>
            </a:extLst>
          </p:cNvPr>
          <p:cNvSpPr txBox="1"/>
          <p:nvPr/>
        </p:nvSpPr>
        <p:spPr>
          <a:xfrm>
            <a:off x="1933303" y="6321366"/>
            <a:ext cx="6487468" cy="400110"/>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Relational Forward Backward Algorithm for Multiple Queries. In </a:t>
            </a:r>
            <a:r>
              <a:rPr lang="en-GB" sz="1000" i="1" dirty="0">
                <a:solidFill>
                  <a:schemeClr val="accent3"/>
                </a:solidFill>
              </a:rPr>
              <a:t>FLAIRS-32 Proceedings of the 32</a:t>
            </a:r>
            <a:r>
              <a:rPr lang="en-GB" sz="1000" i="1" baseline="30000" dirty="0">
                <a:solidFill>
                  <a:schemeClr val="accent3"/>
                </a:solidFill>
              </a:rPr>
              <a:t>nd</a:t>
            </a:r>
            <a:r>
              <a:rPr lang="en-GB" sz="1000" i="1" dirty="0">
                <a:solidFill>
                  <a:schemeClr val="accent3"/>
                </a:solidFill>
              </a:rPr>
              <a:t> International Florida Artificial Intelligence Research Society Conference</a:t>
            </a:r>
            <a:r>
              <a:rPr lang="en-GB" sz="1000" dirty="0">
                <a:solidFill>
                  <a:schemeClr val="accent3"/>
                </a:solidFill>
              </a:rPr>
              <a:t>, 2019.</a:t>
            </a:r>
          </a:p>
        </p:txBody>
      </p:sp>
    </p:spTree>
    <p:extLst>
      <p:ext uri="{BB962C8B-B14F-4D97-AF65-F5344CB8AC3E}">
        <p14:creationId xmlns:p14="http://schemas.microsoft.com/office/powerpoint/2010/main" val="270544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99CF-4BB4-E04D-A0BC-750A5951876B}"/>
              </a:ext>
            </a:extLst>
          </p:cNvPr>
          <p:cNvSpPr>
            <a:spLocks noGrp="1"/>
          </p:cNvSpPr>
          <p:nvPr>
            <p:ph type="title"/>
          </p:nvPr>
        </p:nvSpPr>
        <p:spPr/>
        <p:txBody>
          <a:bodyPr>
            <a:normAutofit/>
          </a:bodyPr>
          <a:lstStyle/>
          <a:p>
            <a:r>
              <a:rPr lang="en-GB" dirty="0"/>
              <a:t>DBNs: Generalising HMMs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1A29237-A1E6-6545-806D-11EAFCC77483}"/>
                  </a:ext>
                </a:extLst>
              </p:cNvPr>
              <p:cNvSpPr>
                <a:spLocks noGrp="1"/>
              </p:cNvSpPr>
              <p:nvPr>
                <p:ph idx="1"/>
              </p:nvPr>
            </p:nvSpPr>
            <p:spPr>
              <a:xfrm>
                <a:off x="628650" y="1158240"/>
                <a:ext cx="7886700" cy="5434149"/>
              </a:xfrm>
            </p:spPr>
            <p:txBody>
              <a:bodyPr>
                <a:normAutofit fontScale="92500" lnSpcReduction="20000"/>
              </a:bodyPr>
              <a:lstStyle/>
              <a:p>
                <a:r>
                  <a:rPr lang="en-GB" dirty="0"/>
                  <a:t>Set of randvars</a:t>
                </a:r>
              </a:p>
              <a:p>
                <a:pPr lvl="1"/>
                <a:r>
                  <a:rPr lang="en-GB" dirty="0"/>
                  <a:t>Some latent, some observable </a:t>
                </a:r>
                <a:br>
                  <a:rPr lang="en-GB" dirty="0"/>
                </a:br>
                <a:r>
                  <a:rPr lang="en-GB" dirty="0"/>
                  <a:t>(marked grey in figure)</a:t>
                </a:r>
              </a:p>
              <a:p>
                <a:r>
                  <a:rPr lang="en-GB" dirty="0"/>
                  <a:t>Set of CPTs connecting randvars </a:t>
                </a:r>
                <a:br>
                  <a:rPr lang="en-GB" dirty="0"/>
                </a:br>
                <a:r>
                  <a:rPr lang="en-GB" dirty="0"/>
                  <a:t>(+ description for </a:t>
                </a:r>
                <a14:m>
                  <m:oMath xmlns:m="http://schemas.openxmlformats.org/officeDocument/2006/math">
                    <m:r>
                      <a:rPr lang="en-GB" i="1" dirty="0">
                        <a:latin typeface="Cambria Math" panose="02040503050406030204" pitchFamily="18" charset="0"/>
                      </a:rPr>
                      <m:t>𝑡</m:t>
                    </m:r>
                    <m:r>
                      <a:rPr lang="de-DE" i="1" dirty="0">
                        <a:latin typeface="Cambria Math" panose="02040503050406030204" pitchFamily="18" charset="0"/>
                      </a:rPr>
                      <m:t>=0</m:t>
                    </m:r>
                  </m:oMath>
                </a14:m>
                <a:r>
                  <a:rPr lang="en-GB" dirty="0"/>
                  <a:t>)</a:t>
                </a:r>
              </a:p>
              <a:p>
                <a:pPr lvl="1"/>
                <a:r>
                  <a:rPr lang="en-GB" dirty="0"/>
                  <a:t>Within a time step: </a:t>
                </a:r>
                <a:br>
                  <a:rPr lang="en-GB" dirty="0"/>
                </a:br>
                <a:r>
                  <a:rPr lang="en-GB" dirty="0"/>
                  <a:t>only </a:t>
                </a:r>
                <a14:m>
                  <m:oMath xmlns:m="http://schemas.openxmlformats.org/officeDocument/2006/math">
                    <m:r>
                      <a:rPr lang="en-GB" i="1" dirty="0" smtClean="0">
                        <a:latin typeface="Cambria Math" panose="02040503050406030204" pitchFamily="18" charset="0"/>
                      </a:rPr>
                      <m:t>𝑡</m:t>
                    </m:r>
                  </m:oMath>
                </a14:m>
                <a:r>
                  <a:rPr lang="en-GB" dirty="0"/>
                  <a:t> occur as indices</a:t>
                </a:r>
              </a:p>
              <a:p>
                <a:pPr lvl="1"/>
                <a:r>
                  <a:rPr lang="en-GB" dirty="0"/>
                  <a:t>Between time steps: </a:t>
                </a:r>
                <a:br>
                  <a:rPr lang="en-GB" dirty="0"/>
                </a:br>
                <a:r>
                  <a:rPr lang="en-GB" dirty="0"/>
                  <a:t>different </a:t>
                </a:r>
                <a14:m>
                  <m:oMath xmlns:m="http://schemas.openxmlformats.org/officeDocument/2006/math">
                    <m:r>
                      <a:rPr lang="en-GB" i="1" dirty="0">
                        <a:latin typeface="Cambria Math" panose="02040503050406030204" pitchFamily="18" charset="0"/>
                      </a:rPr>
                      <m:t>𝑡</m:t>
                    </m:r>
                  </m:oMath>
                </a14:m>
                <a:r>
                  <a:rPr lang="en-GB" dirty="0"/>
                  <a:t>’s occur as indices</a:t>
                </a:r>
              </a:p>
              <a:p>
                <a:pPr lvl="2"/>
                <a:r>
                  <a:rPr lang="en-GB" dirty="0"/>
                  <a:t>If only </a:t>
                </a:r>
                <a14:m>
                  <m:oMath xmlns:m="http://schemas.openxmlformats.org/officeDocument/2006/math">
                    <m:r>
                      <a:rPr lang="en-GB" i="1" dirty="0">
                        <a:latin typeface="Cambria Math" panose="02040503050406030204" pitchFamily="18" charset="0"/>
                      </a:rPr>
                      <m:t>𝑡</m:t>
                    </m:r>
                  </m:oMath>
                </a14:m>
                <a:r>
                  <a:rPr lang="en-GB" dirty="0"/>
                  <a:t> and </a:t>
                </a:r>
                <a14:m>
                  <m:oMath xmlns:m="http://schemas.openxmlformats.org/officeDocument/2006/math">
                    <m:r>
                      <a:rPr lang="en-GB" i="1" dirty="0">
                        <a:latin typeface="Cambria Math" panose="02040503050406030204" pitchFamily="18" charset="0"/>
                      </a:rPr>
                      <m:t>𝑡</m:t>
                    </m:r>
                    <m:r>
                      <a:rPr lang="de-DE" b="0" i="1" dirty="0" smtClean="0">
                        <a:latin typeface="Cambria Math" panose="02040503050406030204" pitchFamily="18" charset="0"/>
                      </a:rPr>
                      <m:t>−1</m:t>
                    </m:r>
                  </m:oMath>
                </a14:m>
                <a:r>
                  <a:rPr lang="en-GB" dirty="0"/>
                  <a:t> occur: </a:t>
                </a:r>
                <a:br>
                  <a:rPr lang="en-GB" dirty="0"/>
                </a:br>
                <a:r>
                  <a:rPr lang="en-GB" dirty="0"/>
                  <a:t>Markov-1 assumption (as in HMMs)</a:t>
                </a:r>
              </a:p>
              <a:p>
                <a:r>
                  <a:rPr lang="en-GB" dirty="0"/>
                  <a:t>Copied for each time step</a:t>
                </a:r>
              </a:p>
              <a:p>
                <a:r>
                  <a:rPr lang="en-GB" dirty="0"/>
                  <a:t>Turn a discrete DBN into an HMM by combining all latent randvars into one and all observable randvars into another randvar, multiplying CPTs accordingly</a:t>
                </a:r>
              </a:p>
              <a:p>
                <a:pPr lvl="1"/>
                <a:r>
                  <a:rPr lang="en-GB" dirty="0"/>
                  <a:t>Gives up the (conditional) independences between randvars </a:t>
                </a:r>
                <a:br>
                  <a:rPr lang="en-GB" dirty="0"/>
                </a:br>
                <a:r>
                  <a:rPr lang="en-GB" dirty="0"/>
                  <a:t>➝ may (greatly) increase the number of entries in the CPTs</a:t>
                </a:r>
              </a:p>
            </p:txBody>
          </p:sp>
        </mc:Choice>
        <mc:Fallback>
          <p:sp>
            <p:nvSpPr>
              <p:cNvPr id="3" name="Content Placeholder 2">
                <a:extLst>
                  <a:ext uri="{FF2B5EF4-FFF2-40B4-BE49-F238E27FC236}">
                    <a16:creationId xmlns:a16="http://schemas.microsoft.com/office/drawing/2014/main" id="{61A29237-A1E6-6545-806D-11EAFCC77483}"/>
                  </a:ext>
                </a:extLst>
              </p:cNvPr>
              <p:cNvSpPr>
                <a:spLocks noGrp="1" noRot="1" noChangeAspect="1" noMove="1" noResize="1" noEditPoints="1" noAdjustHandles="1" noChangeArrowheads="1" noChangeShapeType="1" noTextEdit="1"/>
              </p:cNvSpPr>
              <p:nvPr>
                <p:ph idx="1"/>
              </p:nvPr>
            </p:nvSpPr>
            <p:spPr>
              <a:xfrm>
                <a:off x="628650" y="1158240"/>
                <a:ext cx="7886700" cy="5434149"/>
              </a:xfrm>
              <a:blipFill>
                <a:blip r:embed="rId2"/>
                <a:stretch>
                  <a:fillRect l="-1286" t="-279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5F7F4C3-22E0-644D-9A2A-AAA16B914438}"/>
              </a:ext>
            </a:extLst>
          </p:cNvPr>
          <p:cNvSpPr>
            <a:spLocks noGrp="1"/>
          </p:cNvSpPr>
          <p:nvPr>
            <p:ph type="sldNum" sz="quarter" idx="12"/>
          </p:nvPr>
        </p:nvSpPr>
        <p:spPr/>
        <p:txBody>
          <a:bodyPr/>
          <a:lstStyle/>
          <a:p>
            <a:fld id="{67C9959E-8E6B-B04C-9955-EA096F41CA7A}" type="slidenum">
              <a:rPr lang="en-GB" smtClean="0"/>
              <a:t>6</a:t>
            </a:fld>
            <a:endParaRPr lang="en-GB"/>
          </a:p>
        </p:txBody>
      </p:sp>
      <p:grpSp>
        <p:nvGrpSpPr>
          <p:cNvPr id="16" name="Group 15">
            <a:extLst>
              <a:ext uri="{FF2B5EF4-FFF2-40B4-BE49-F238E27FC236}">
                <a16:creationId xmlns:a16="http://schemas.microsoft.com/office/drawing/2014/main" id="{BB137DF8-95F9-F546-A8C2-871EE00D0BFB}"/>
              </a:ext>
            </a:extLst>
          </p:cNvPr>
          <p:cNvGrpSpPr/>
          <p:nvPr/>
        </p:nvGrpSpPr>
        <p:grpSpPr>
          <a:xfrm>
            <a:off x="5710740" y="1515291"/>
            <a:ext cx="3190365" cy="2498455"/>
            <a:chOff x="5867494" y="3857896"/>
            <a:chExt cx="3190365" cy="2498455"/>
          </a:xfrm>
        </p:grpSpPr>
        <p:sp>
          <p:nvSpPr>
            <p:cNvPr id="13" name="Rectangle 12">
              <a:extLst>
                <a:ext uri="{FF2B5EF4-FFF2-40B4-BE49-F238E27FC236}">
                  <a16:creationId xmlns:a16="http://schemas.microsoft.com/office/drawing/2014/main" id="{ADBFD66A-9BE8-D847-9840-689D515487EB}"/>
                </a:ext>
              </a:extLst>
            </p:cNvPr>
            <p:cNvSpPr/>
            <p:nvPr/>
          </p:nvSpPr>
          <p:spPr>
            <a:xfrm>
              <a:off x="6911494" y="3857897"/>
              <a:ext cx="1044000" cy="249323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tangle 13">
              <a:extLst>
                <a:ext uri="{FF2B5EF4-FFF2-40B4-BE49-F238E27FC236}">
                  <a16:creationId xmlns:a16="http://schemas.microsoft.com/office/drawing/2014/main" id="{66448CD5-05CB-3240-A0DF-6D2C7AADDE60}"/>
                </a:ext>
              </a:extLst>
            </p:cNvPr>
            <p:cNvSpPr/>
            <p:nvPr/>
          </p:nvSpPr>
          <p:spPr>
            <a:xfrm>
              <a:off x="7955494" y="3857896"/>
              <a:ext cx="1044000" cy="249323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tangle 14">
              <a:extLst>
                <a:ext uri="{FF2B5EF4-FFF2-40B4-BE49-F238E27FC236}">
                  <a16:creationId xmlns:a16="http://schemas.microsoft.com/office/drawing/2014/main" id="{71E210B7-E6D7-7540-B855-7A85A4AD8D06}"/>
                </a:ext>
              </a:extLst>
            </p:cNvPr>
            <p:cNvSpPr/>
            <p:nvPr/>
          </p:nvSpPr>
          <p:spPr>
            <a:xfrm>
              <a:off x="5867494" y="3857897"/>
              <a:ext cx="1044000" cy="24932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Picture 11">
              <a:extLst>
                <a:ext uri="{FF2B5EF4-FFF2-40B4-BE49-F238E27FC236}">
                  <a16:creationId xmlns:a16="http://schemas.microsoft.com/office/drawing/2014/main" id="{6C338BEC-2138-CC4A-88D6-7CEDF021722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915440" y="3863114"/>
              <a:ext cx="3142419" cy="2493237"/>
            </a:xfrm>
            <a:prstGeom prst="rect">
              <a:avLst/>
            </a:prstGeom>
          </p:spPr>
        </p:pic>
      </p:grpSp>
      <p:sp>
        <p:nvSpPr>
          <p:cNvPr id="10" name="TextBox 9">
            <a:extLst>
              <a:ext uri="{FF2B5EF4-FFF2-40B4-BE49-F238E27FC236}">
                <a16:creationId xmlns:a16="http://schemas.microsoft.com/office/drawing/2014/main" id="{70322D87-FC2C-954B-BC12-38EFA28F93FD}"/>
              </a:ext>
            </a:extLst>
          </p:cNvPr>
          <p:cNvSpPr txBox="1"/>
          <p:nvPr/>
        </p:nvSpPr>
        <p:spPr>
          <a:xfrm>
            <a:off x="6729410" y="4018963"/>
            <a:ext cx="1200970" cy="369332"/>
          </a:xfrm>
          <a:prstGeom prst="rect">
            <a:avLst/>
          </a:prstGeom>
          <a:noFill/>
        </p:spPr>
        <p:txBody>
          <a:bodyPr wrap="none" rtlCol="0">
            <a:spAutoFit/>
          </a:bodyPr>
          <a:lstStyle/>
          <a:p>
            <a:r>
              <a:rPr lang="en-GB" dirty="0">
                <a:solidFill>
                  <a:schemeClr val="accent1"/>
                </a:solidFill>
              </a:rPr>
              <a:t>Time slices</a:t>
            </a:r>
          </a:p>
        </p:txBody>
      </p:sp>
      <p:sp>
        <p:nvSpPr>
          <p:cNvPr id="11" name="TextBox 10">
            <a:extLst>
              <a:ext uri="{FF2B5EF4-FFF2-40B4-BE49-F238E27FC236}">
                <a16:creationId xmlns:a16="http://schemas.microsoft.com/office/drawing/2014/main" id="{07A1D5D1-C2CA-EF41-B45B-ED75C00D7C6C}"/>
              </a:ext>
            </a:extLst>
          </p:cNvPr>
          <p:cNvSpPr txBox="1"/>
          <p:nvPr/>
        </p:nvSpPr>
        <p:spPr>
          <a:xfrm>
            <a:off x="1925138" y="6321366"/>
            <a:ext cx="6234793" cy="400110"/>
          </a:xfrm>
          <a:prstGeom prst="rect">
            <a:avLst/>
          </a:prstGeom>
          <a:noFill/>
        </p:spPr>
        <p:txBody>
          <a:bodyPr wrap="square" rtlCol="0">
            <a:spAutoFit/>
          </a:bodyPr>
          <a:lstStyle/>
          <a:p>
            <a:r>
              <a:rPr lang="en-GB" sz="1000" dirty="0">
                <a:solidFill>
                  <a:schemeClr val="accent3"/>
                </a:solidFill>
              </a:rPr>
              <a:t>Figure: Kevin P. Murphy: Dynamic Bayesian Networks: Representation, Inference and Learning. PhD thesis, University of California, Berkeley, 2002.</a:t>
            </a:r>
          </a:p>
        </p:txBody>
      </p:sp>
    </p:spTree>
    <p:extLst>
      <p:ext uri="{BB962C8B-B14F-4D97-AF65-F5344CB8AC3E}">
        <p14:creationId xmlns:p14="http://schemas.microsoft.com/office/powerpoint/2010/main" val="62897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8567C1E-6119-4549-9319-2E0A612006E0}"/>
                  </a:ext>
                </a:extLst>
              </p:cNvPr>
              <p:cNvSpPr>
                <a:spLocks noGrp="1"/>
              </p:cNvSpPr>
              <p:nvPr>
                <p:ph type="title"/>
              </p:nvPr>
            </p:nvSpPr>
            <p:spPr/>
            <p:txBody>
              <a:bodyPr/>
              <a:lstStyle/>
              <a:p>
                <a:r>
                  <a:rPr lang="en-GB" dirty="0"/>
                  <a:t>Example: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𝐸𝑝𝑖𝑑</m:t>
                            </m:r>
                          </m:e>
                          <m:sub>
                            <m:r>
                              <a:rPr lang="de-DE" i="1">
                                <a:solidFill>
                                  <a:srgbClr val="C00000"/>
                                </a:solidFill>
                                <a:latin typeface="Cambria Math" panose="02040503050406030204" pitchFamily="18" charset="0"/>
                                <a:ea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b="1" i="1">
                                <a:latin typeface="Cambria Math" panose="02040503050406030204" pitchFamily="18" charset="0"/>
                              </a:rPr>
                              <m:t>𝑬</m:t>
                            </m:r>
                          </m:e>
                          <m:sub>
                            <m:r>
                              <a:rPr lang="en-GB" i="1">
                                <a:solidFill>
                                  <a:schemeClr val="accent1"/>
                                </a:solidFill>
                                <a:latin typeface="Cambria Math" panose="02040503050406030204" pitchFamily="18" charset="0"/>
                              </a:rPr>
                              <m:t>0:</m:t>
                            </m:r>
                            <m:r>
                              <a:rPr lang="de-DE" i="1">
                                <a:solidFill>
                                  <a:schemeClr val="accent1"/>
                                </a:solidFill>
                                <a:latin typeface="Cambria Math" panose="02040503050406030204" pitchFamily="18" charset="0"/>
                                <a:ea typeface="Cambria Math" panose="02040503050406030204" pitchFamily="18" charset="0"/>
                              </a:rPr>
                              <m:t>3</m:t>
                            </m:r>
                          </m:sub>
                        </m:sSub>
                      </m:e>
                    </m:d>
                  </m:oMath>
                </a14:m>
                <a:endParaRPr lang="en-GB" dirty="0"/>
              </a:p>
            </p:txBody>
          </p:sp>
        </mc:Choice>
        <mc:Fallback xmlns="">
          <p:sp>
            <p:nvSpPr>
              <p:cNvPr id="2" name="Title 1">
                <a:extLst>
                  <a:ext uri="{FF2B5EF4-FFF2-40B4-BE49-F238E27FC236}">
                    <a16:creationId xmlns:a16="http://schemas.microsoft.com/office/drawing/2014/main" id="{68567C1E-6119-4549-9319-2E0A612006E0}"/>
                  </a:ext>
                </a:extLst>
              </p:cNvPr>
              <p:cNvSpPr>
                <a:spLocks noGrp="1" noRot="1" noChangeAspect="1" noMove="1" noResize="1" noEditPoints="1" noAdjustHandles="1" noChangeArrowheads="1" noChangeShapeType="1" noTextEdit="1"/>
              </p:cNvSpPr>
              <p:nvPr>
                <p:ph type="title"/>
              </p:nvPr>
            </p:nvSpPr>
            <p:spPr>
              <a:blipFill>
                <a:blip r:embed="rId2"/>
                <a:stretch>
                  <a:fillRect l="-3215" t="-24561"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303B729-86EC-C54F-9640-43AD31E5FA8E}"/>
                  </a:ext>
                </a:extLst>
              </p:cNvPr>
              <p:cNvSpPr>
                <a:spLocks noGrp="1"/>
              </p:cNvSpPr>
              <p:nvPr>
                <p:ph idx="1"/>
              </p:nvPr>
            </p:nvSpPr>
            <p:spPr/>
            <p:txBody>
              <a:bodyPr/>
              <a:lstStyle/>
              <a:p>
                <a:r>
                  <a:rPr lang="de-DE" dirty="0"/>
                  <a:t>I</a:t>
                </a:r>
                <a:r>
                  <a:rPr lang="en-GB" dirty="0"/>
                  <a:t>n </a:t>
                </a:r>
                <a14:m>
                  <m:oMath xmlns:m="http://schemas.openxmlformats.org/officeDocument/2006/math">
                    <m:r>
                      <a:rPr lang="en-GB" i="1" smtClean="0">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=2</m:t>
                    </m:r>
                  </m:oMath>
                </a14:m>
                <a:r>
                  <a:rPr lang="en-GB" dirty="0"/>
                  <a:t> (no queries)</a:t>
                </a:r>
              </a:p>
              <a:p>
                <a:pPr lvl="1"/>
                <a:r>
                  <a:rPr lang="en-GB" dirty="0"/>
                  <a:t>Keep instantiations: 	</a:t>
                </a:r>
                <a:r>
                  <a:rPr lang="de-DE" dirty="0"/>
                  <a:t>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2</m:t>
                        </m:r>
                      </m:sub>
                      <m:sup>
                        <m:r>
                          <a:rPr lang="de-DE" i="1">
                            <a:latin typeface="Cambria Math" panose="02040503050406030204" pitchFamily="18" charset="0"/>
                          </a:rPr>
                          <m:t>1,</m:t>
                        </m:r>
                        <m:r>
                          <a:rPr lang="de-DE" i="1">
                            <a:latin typeface="Cambria Math" panose="02040503050406030204" pitchFamily="18" charset="0"/>
                          </a:rPr>
                          <m:t>𝑜𝑢𝑡</m:t>
                        </m:r>
                      </m:sup>
                    </m:sSubSup>
                  </m:oMath>
                </a14:m>
                <a:r>
                  <a:rPr lang="en-GB" dirty="0"/>
                  <a:t> (on </a:t>
                </a:r>
                <a:r>
                  <a:rPr lang="en-GB" dirty="0">
                    <a:solidFill>
                      <a:schemeClr val="accent4"/>
                    </a:solidFill>
                  </a:rPr>
                  <a:t>path</a:t>
                </a:r>
                <a:r>
                  <a:rPr lang="en-GB" dirty="0"/>
                  <a:t>)</a:t>
                </a:r>
              </a:p>
              <a:p>
                <a:pPr lvl="1"/>
                <a:r>
                  <a:rPr lang="en-GB" b="0" dirty="0"/>
                  <a:t>Ondemand: 		</a:t>
                </a:r>
                <a14:m>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𝑚</m:t>
                        </m:r>
                      </m:e>
                      <m:sub>
                        <m:r>
                          <a:rPr lang="de-DE" b="0" i="1" smtClean="0">
                            <a:latin typeface="Cambria Math" panose="02040503050406030204" pitchFamily="18" charset="0"/>
                          </a:rPr>
                          <m:t>2</m:t>
                        </m:r>
                      </m:sub>
                      <m:sup>
                        <m:r>
                          <a:rPr lang="de-DE" b="0" i="1" smtClean="0">
                            <a:latin typeface="Cambria Math" panose="02040503050406030204" pitchFamily="18" charset="0"/>
                          </a:rPr>
                          <m:t>1,</m:t>
                        </m:r>
                        <m:r>
                          <a:rPr lang="de-DE" b="0" i="1" smtClean="0">
                            <a:latin typeface="Cambria Math" panose="02040503050406030204" pitchFamily="18" charset="0"/>
                          </a:rPr>
                          <m:t>𝑜𝑢𝑡</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𝑚</m:t>
                        </m:r>
                      </m:e>
                      <m:sub>
                        <m:r>
                          <a:rPr lang="de-DE" b="0" i="1" smtClean="0">
                            <a:latin typeface="Cambria Math" panose="02040503050406030204" pitchFamily="18" charset="0"/>
                          </a:rPr>
                          <m:t>2</m:t>
                        </m:r>
                      </m:sub>
                      <m:sup>
                        <m:r>
                          <a:rPr lang="de-DE" b="0" i="1" smtClean="0">
                            <a:latin typeface="Cambria Math" panose="02040503050406030204" pitchFamily="18" charset="0"/>
                          </a:rPr>
                          <m:t>𝑜𝑢𝑡</m:t>
                        </m:r>
                        <m:r>
                          <a:rPr lang="de-DE" b="0" i="1" smtClean="0">
                            <a:latin typeface="Cambria Math" panose="02040503050406030204" pitchFamily="18" charset="0"/>
                          </a:rPr>
                          <m:t>,</m:t>
                        </m:r>
                        <m:r>
                          <a:rPr lang="de-DE" b="0" i="1" smtClean="0">
                            <a:latin typeface="Cambria Math" panose="02040503050406030204" pitchFamily="18" charset="0"/>
                          </a:rPr>
                          <m:t>𝑖𝑛</m:t>
                        </m:r>
                      </m:sup>
                    </m:sSubSup>
                  </m:oMath>
                </a14:m>
                <a:r>
                  <a:rPr lang="en-GB" dirty="0"/>
                  <a:t> (inbound to</a:t>
                </a:r>
                <a:r>
                  <a:rPr lang="de-DE" dirty="0">
                    <a:solidFill>
                      <a:schemeClr val="bg1"/>
                    </a:solidFill>
                  </a:rPr>
                  <a:t> </a:t>
                </a:r>
                <a14:m>
                  <m:oMath xmlns:m="http://schemas.openxmlformats.org/officeDocument/2006/math">
                    <m:sSubSup>
                      <m:sSubSupPr>
                        <m:ctrlPr>
                          <a:rPr lang="de-DE" i="1" smtClean="0">
                            <a:solidFill>
                              <a:schemeClr val="tx1"/>
                            </a:solidFill>
                            <a:latin typeface="Cambria Math" panose="02040503050406030204" pitchFamily="18" charset="0"/>
                          </a:rPr>
                        </m:ctrlPr>
                      </m:sSubSupPr>
                      <m:e>
                        <m:r>
                          <a:rPr lang="de-DE" i="1">
                            <a:solidFill>
                              <a:schemeClr val="tx1"/>
                            </a:solidFill>
                            <a:latin typeface="Cambria Math" panose="02040503050406030204" pitchFamily="18" charset="0"/>
                          </a:rPr>
                          <m:t>𝐶</m:t>
                        </m:r>
                      </m:e>
                      <m:sub>
                        <m:r>
                          <a:rPr lang="de-DE" i="1">
                            <a:solidFill>
                              <a:schemeClr val="tx1"/>
                            </a:solidFill>
                            <a:latin typeface="Cambria Math" panose="02040503050406030204" pitchFamily="18" charset="0"/>
                          </a:rPr>
                          <m:t>2</m:t>
                        </m:r>
                      </m:sub>
                      <m:sup>
                        <m:r>
                          <a:rPr lang="de-DE" i="1">
                            <a:solidFill>
                              <a:schemeClr val="tx1"/>
                            </a:solidFill>
                            <a:latin typeface="Cambria Math" panose="02040503050406030204" pitchFamily="18" charset="0"/>
                          </a:rPr>
                          <m:t>𝑖𝑛</m:t>
                        </m:r>
                      </m:sup>
                    </m:sSubSup>
                  </m:oMath>
                </a14:m>
                <a:r>
                  <a:rPr lang="en-GB" dirty="0"/>
                  <a:t>)</a:t>
                </a:r>
              </a:p>
              <a:p>
                <a:r>
                  <a:rPr lang="de-DE" dirty="0"/>
                  <a:t>I</a:t>
                </a:r>
                <a:r>
                  <a:rPr lang="en-GB" dirty="0"/>
                  <a:t>n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1</m:t>
                    </m:r>
                  </m:oMath>
                </a14:m>
                <a:r>
                  <a:rPr lang="en-GB" dirty="0"/>
                  <a:t> (with multiple queries)</a:t>
                </a:r>
              </a:p>
              <a:p>
                <a:pPr lvl="1"/>
                <a:r>
                  <a:rPr lang="en-GB" dirty="0"/>
                  <a:t>Keep instantiations: 	</a:t>
                </a:r>
                <a:r>
                  <a:rPr lang="de-DE" dirty="0"/>
                  <a:t>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b="0" i="1" smtClean="0">
                            <a:latin typeface="Cambria Math" panose="02040503050406030204" pitchFamily="18" charset="0"/>
                          </a:rPr>
                          <m:t>1</m:t>
                        </m:r>
                      </m:sub>
                      <m:sup>
                        <m:r>
                          <a:rPr lang="de-DE" i="1">
                            <a:latin typeface="Cambria Math" panose="02040503050406030204" pitchFamily="18" charset="0"/>
                          </a:rPr>
                          <m:t>𝑜𝑢𝑡</m:t>
                        </m:r>
                        <m:r>
                          <a:rPr lang="de-DE" b="0" i="1" smtClean="0">
                            <a:latin typeface="Cambria Math" panose="02040503050406030204" pitchFamily="18" charset="0"/>
                          </a:rPr>
                          <m:t>,1</m:t>
                        </m:r>
                      </m:sup>
                    </m:sSubSup>
                    <m:r>
                      <a:rPr lang="de-DE" b="0" i="1" smtClean="0">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1</m:t>
                        </m:r>
                      </m:sub>
                      <m:sup>
                        <m:r>
                          <a:rPr lang="de-DE" i="1">
                            <a:latin typeface="Cambria Math" panose="02040503050406030204" pitchFamily="18" charset="0"/>
                          </a:rPr>
                          <m:t>𝑜𝑢𝑡</m:t>
                        </m:r>
                        <m:r>
                          <a:rPr lang="de-DE" i="1">
                            <a:latin typeface="Cambria Math" panose="02040503050406030204" pitchFamily="18" charset="0"/>
                          </a:rPr>
                          <m:t>,</m:t>
                        </m:r>
                        <m:r>
                          <a:rPr lang="de-DE" b="0" i="1" smtClean="0">
                            <a:latin typeface="Cambria Math" panose="02040503050406030204" pitchFamily="18" charset="0"/>
                          </a:rPr>
                          <m:t>𝑖𝑛</m:t>
                        </m:r>
                      </m:sup>
                    </m:sSubSup>
                  </m:oMath>
                </a14:m>
                <a:r>
                  <a:rPr lang="en-GB" dirty="0"/>
                  <a:t>(</a:t>
                </a:r>
                <a:r>
                  <a:rPr lang="en-GB" dirty="0">
                    <a:solidFill>
                      <a:schemeClr val="accent2"/>
                    </a:solidFill>
                  </a:rPr>
                  <a:t>outbound</a:t>
                </a:r>
                <a:r>
                  <a:rPr lang="en-GB" dirty="0"/>
                  <a:t>)</a:t>
                </a:r>
              </a:p>
              <a:p>
                <a:pPr lvl="1"/>
                <a:r>
                  <a:rPr lang="en-GB" dirty="0"/>
                  <a:t>Ondemand: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1</m:t>
                        </m:r>
                      </m:sub>
                      <m:sup>
                        <m:r>
                          <a:rPr lang="de-DE" i="1">
                            <a:latin typeface="Cambria Math" panose="02040503050406030204" pitchFamily="18" charset="0"/>
                          </a:rPr>
                          <m:t>𝑜𝑢𝑡</m:t>
                        </m:r>
                        <m:r>
                          <a:rPr lang="de-DE" i="1">
                            <a:latin typeface="Cambria Math" panose="02040503050406030204" pitchFamily="18" charset="0"/>
                          </a:rPr>
                          <m:t>,1</m:t>
                        </m:r>
                      </m:sup>
                    </m:sSubSup>
                    <m:r>
                      <a:rPr lang="de-DE" i="1">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1</m:t>
                        </m:r>
                      </m:sub>
                      <m:sup>
                        <m:r>
                          <a:rPr lang="de-DE" i="1">
                            <a:latin typeface="Cambria Math" panose="02040503050406030204" pitchFamily="18" charset="0"/>
                          </a:rPr>
                          <m:t>𝑜𝑢𝑡</m:t>
                        </m:r>
                        <m:r>
                          <a:rPr lang="de-DE" i="1">
                            <a:latin typeface="Cambria Math" panose="02040503050406030204" pitchFamily="18" charset="0"/>
                          </a:rPr>
                          <m:t>,</m:t>
                        </m:r>
                        <m:r>
                          <a:rPr lang="de-DE" i="1">
                            <a:latin typeface="Cambria Math" panose="02040503050406030204" pitchFamily="18" charset="0"/>
                          </a:rPr>
                          <m:t>𝑖𝑛</m:t>
                        </m:r>
                      </m:sup>
                    </m:sSubSup>
                    <m:r>
                      <a:rPr lang="de-DE" b="0" i="1" smtClean="0">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b="0" i="1" smtClean="0">
                            <a:latin typeface="Cambria Math" panose="02040503050406030204" pitchFamily="18" charset="0"/>
                          </a:rPr>
                          <m:t>1</m:t>
                        </m:r>
                      </m:sub>
                      <m:sup>
                        <m:r>
                          <a:rPr lang="de-DE" i="1">
                            <a:latin typeface="Cambria Math" panose="02040503050406030204" pitchFamily="18" charset="0"/>
                          </a:rPr>
                          <m:t>1,</m:t>
                        </m:r>
                        <m:r>
                          <a:rPr lang="de-DE" i="1">
                            <a:latin typeface="Cambria Math" panose="02040503050406030204" pitchFamily="18" charset="0"/>
                          </a:rPr>
                          <m:t>𝑜𝑢𝑡</m:t>
                        </m:r>
                      </m:sup>
                    </m:sSubSup>
                    <m:r>
                      <a:rPr lang="de-DE" i="1">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b="0" i="1" smtClean="0">
                            <a:latin typeface="Cambria Math" panose="02040503050406030204" pitchFamily="18" charset="0"/>
                          </a:rPr>
                          <m:t>1</m:t>
                        </m:r>
                      </m:sub>
                      <m:sup>
                        <m:r>
                          <a:rPr lang="de-DE" i="1">
                            <a:latin typeface="Cambria Math" panose="02040503050406030204" pitchFamily="18" charset="0"/>
                          </a:rPr>
                          <m:t>𝑖𝑛</m:t>
                        </m:r>
                        <m:r>
                          <a:rPr lang="de-DE" b="0" i="1" smtClean="0">
                            <a:latin typeface="Cambria Math" panose="02040503050406030204" pitchFamily="18" charset="0"/>
                          </a:rPr>
                          <m:t>,</m:t>
                        </m:r>
                        <m:r>
                          <a:rPr lang="de-DE" b="0" i="1" smtClean="0">
                            <a:latin typeface="Cambria Math" panose="02040503050406030204" pitchFamily="18" charset="0"/>
                          </a:rPr>
                          <m:t>𝑜𝑢𝑡</m:t>
                        </m:r>
                      </m:sup>
                    </m:sSubSup>
                  </m:oMath>
                </a14:m>
                <a:endParaRPr lang="en-GB" dirty="0"/>
              </a:p>
              <a:p>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F303B729-86EC-C54F-9640-43AD31E5FA8E}"/>
                  </a:ext>
                </a:extLst>
              </p:cNvPr>
              <p:cNvSpPr>
                <a:spLocks noGrp="1" noRot="1" noChangeAspect="1" noMove="1" noResize="1" noEditPoints="1" noAdjustHandles="1" noChangeArrowheads="1" noChangeShapeType="1" noTextEdit="1"/>
              </p:cNvSpPr>
              <p:nvPr>
                <p:ph idx="1"/>
              </p:nvPr>
            </p:nvSpPr>
            <p:spPr>
              <a:blipFill>
                <a:blip r:embed="rId3"/>
                <a:stretch>
                  <a:fillRect l="-1447" t="-1768" r="-16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26C1312-CC73-9644-BDD5-2D3919F99F7F}"/>
              </a:ext>
            </a:extLst>
          </p:cNvPr>
          <p:cNvSpPr>
            <a:spLocks noGrp="1"/>
          </p:cNvSpPr>
          <p:nvPr>
            <p:ph type="sldNum" sz="quarter" idx="12"/>
          </p:nvPr>
        </p:nvSpPr>
        <p:spPr/>
        <p:txBody>
          <a:bodyPr/>
          <a:lstStyle/>
          <a:p>
            <a:fld id="{67C9959E-8E6B-B04C-9955-EA096F41CA7A}" type="slidenum">
              <a:rPr lang="en-GB" smtClean="0"/>
              <a:t>60</a:t>
            </a:fld>
            <a:endParaRPr lang="en-GB"/>
          </a:p>
        </p:txBody>
      </p:sp>
      <p:sp>
        <p:nvSpPr>
          <p:cNvPr id="6" name="Rectangle 5">
            <a:extLst>
              <a:ext uri="{FF2B5EF4-FFF2-40B4-BE49-F238E27FC236}">
                <a16:creationId xmlns:a16="http://schemas.microsoft.com/office/drawing/2014/main" id="{ACB66579-777B-9D48-82D5-9194D5E8F6DC}"/>
              </a:ext>
            </a:extLst>
          </p:cNvPr>
          <p:cNvSpPr/>
          <p:nvPr/>
        </p:nvSpPr>
        <p:spPr>
          <a:xfrm>
            <a:off x="3808641" y="4090988"/>
            <a:ext cx="3502689" cy="208597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p>
        </p:txBody>
      </p:sp>
      <p:sp>
        <p:nvSpPr>
          <p:cNvPr id="8" name="Rectangle 7">
            <a:extLst>
              <a:ext uri="{FF2B5EF4-FFF2-40B4-BE49-F238E27FC236}">
                <a16:creationId xmlns:a16="http://schemas.microsoft.com/office/drawing/2014/main" id="{91BECFFE-47ED-1642-A8CA-C137A2A82E62}"/>
              </a:ext>
            </a:extLst>
          </p:cNvPr>
          <p:cNvSpPr/>
          <p:nvPr/>
        </p:nvSpPr>
        <p:spPr>
          <a:xfrm>
            <a:off x="-1256665" y="4090988"/>
            <a:ext cx="1593258" cy="208597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p>
        </p:txBody>
      </p:sp>
      <p:sp>
        <p:nvSpPr>
          <p:cNvPr id="9" name="Rectangle 8">
            <a:extLst>
              <a:ext uri="{FF2B5EF4-FFF2-40B4-BE49-F238E27FC236}">
                <a16:creationId xmlns:a16="http://schemas.microsoft.com/office/drawing/2014/main" id="{E64AD37C-9B8E-234C-88FB-F29CD88945E5}"/>
              </a:ext>
            </a:extLst>
          </p:cNvPr>
          <p:cNvSpPr/>
          <p:nvPr/>
        </p:nvSpPr>
        <p:spPr>
          <a:xfrm>
            <a:off x="332485" y="4090988"/>
            <a:ext cx="3476158" cy="20859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p>
        </p:txBody>
      </p:sp>
      <p:cxnSp>
        <p:nvCxnSpPr>
          <p:cNvPr id="10" name="Straight Connector 9">
            <a:extLst>
              <a:ext uri="{FF2B5EF4-FFF2-40B4-BE49-F238E27FC236}">
                <a16:creationId xmlns:a16="http://schemas.microsoft.com/office/drawing/2014/main" id="{9E1ED324-D133-594F-8269-BB3F9618BE43}"/>
              </a:ext>
            </a:extLst>
          </p:cNvPr>
          <p:cNvCxnSpPr>
            <a:cxnSpLocks/>
            <a:stCxn id="28" idx="3"/>
            <a:endCxn id="38" idx="1"/>
          </p:cNvCxnSpPr>
          <p:nvPr/>
        </p:nvCxnSpPr>
        <p:spPr>
          <a:xfrm>
            <a:off x="83239" y="4451315"/>
            <a:ext cx="46501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FC5022D7-7D1C-ED41-A8B8-92F2625ED9B4}"/>
              </a:ext>
            </a:extLst>
          </p:cNvPr>
          <p:cNvGrpSpPr/>
          <p:nvPr/>
        </p:nvGrpSpPr>
        <p:grpSpPr>
          <a:xfrm>
            <a:off x="548249" y="4161874"/>
            <a:ext cx="3026103" cy="1967101"/>
            <a:chOff x="4139248" y="4009782"/>
            <a:chExt cx="4017403" cy="2289803"/>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995EE2C-6CBF-5C44-B5D9-27CFAE6EE71D}"/>
                    </a:ext>
                  </a:extLst>
                </p:cNvPr>
                <p:cNvSpPr txBox="1"/>
                <p:nvPr/>
              </p:nvSpPr>
              <p:spPr>
                <a:xfrm>
                  <a:off x="6765474" y="4764976"/>
                  <a:ext cx="314025" cy="2536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2</m:t>
                            </m:r>
                          </m:sup>
                        </m:sSubSup>
                      </m:oMath>
                    </m:oMathPara>
                  </a14:m>
                  <a:endParaRPr lang="en-GB" sz="1400" dirty="0"/>
                </a:p>
              </p:txBody>
            </p:sp>
          </mc:Choice>
          <mc:Fallback xmlns="">
            <p:sp>
              <p:nvSpPr>
                <p:cNvPr id="33" name="TextBox 32">
                  <a:extLst>
                    <a:ext uri="{FF2B5EF4-FFF2-40B4-BE49-F238E27FC236}">
                      <a16:creationId xmlns:a16="http://schemas.microsoft.com/office/drawing/2014/main" id="{7995EE2C-6CBF-5C44-B5D9-27CFAE6EE71D}"/>
                    </a:ext>
                  </a:extLst>
                </p:cNvPr>
                <p:cNvSpPr txBox="1">
                  <a:spLocks noRot="1" noChangeAspect="1" noMove="1" noResize="1" noEditPoints="1" noAdjustHandles="1" noChangeArrowheads="1" noChangeShapeType="1" noTextEdit="1"/>
                </p:cNvSpPr>
                <p:nvPr/>
              </p:nvSpPr>
              <p:spPr>
                <a:xfrm>
                  <a:off x="6765474" y="4764976"/>
                  <a:ext cx="314025" cy="253623"/>
                </a:xfrm>
                <a:prstGeom prst="rect">
                  <a:avLst/>
                </a:prstGeom>
                <a:blipFill>
                  <a:blip r:embed="rId4"/>
                  <a:stretch>
                    <a:fillRect l="-15000"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391299B-4C21-8B4B-B652-164C43B4C46D}"/>
                    </a:ext>
                  </a:extLst>
                </p:cNvPr>
                <p:cNvSpPr txBox="1"/>
                <p:nvPr/>
              </p:nvSpPr>
              <p:spPr>
                <a:xfrm>
                  <a:off x="6766937" y="6044768"/>
                  <a:ext cx="314025" cy="2548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3</m:t>
                            </m:r>
                          </m:sup>
                        </m:sSubSup>
                      </m:oMath>
                    </m:oMathPara>
                  </a14:m>
                  <a:endParaRPr lang="en-GB" sz="1400" dirty="0"/>
                </a:p>
              </p:txBody>
            </p:sp>
          </mc:Choice>
          <mc:Fallback xmlns="">
            <p:sp>
              <p:nvSpPr>
                <p:cNvPr id="34" name="TextBox 33">
                  <a:extLst>
                    <a:ext uri="{FF2B5EF4-FFF2-40B4-BE49-F238E27FC236}">
                      <a16:creationId xmlns:a16="http://schemas.microsoft.com/office/drawing/2014/main" id="{1391299B-4C21-8B4B-B652-164C43B4C46D}"/>
                    </a:ext>
                  </a:extLst>
                </p:cNvPr>
                <p:cNvSpPr txBox="1">
                  <a:spLocks noRot="1" noChangeAspect="1" noMove="1" noResize="1" noEditPoints="1" noAdjustHandles="1" noChangeArrowheads="1" noChangeShapeType="1" noTextEdit="1"/>
                </p:cNvSpPr>
                <p:nvPr/>
              </p:nvSpPr>
              <p:spPr>
                <a:xfrm>
                  <a:off x="6766937" y="6044768"/>
                  <a:ext cx="314025" cy="254817"/>
                </a:xfrm>
                <a:prstGeom prst="rect">
                  <a:avLst/>
                </a:prstGeom>
                <a:blipFill>
                  <a:blip r:embed="rId5"/>
                  <a:stretch>
                    <a:fillRect l="-15000"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BF0C1B9-774E-9A45-991C-9C817298DC9A}"/>
                    </a:ext>
                  </a:extLst>
                </p:cNvPr>
                <p:cNvSpPr txBox="1"/>
                <p:nvPr/>
              </p:nvSpPr>
              <p:spPr>
                <a:xfrm>
                  <a:off x="6445678" y="4009782"/>
                  <a:ext cx="1705233" cy="67384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tx1">
                                <a:lumMod val="50000"/>
                                <a:lumOff val="50000"/>
                              </a:schemeClr>
                            </a:solidFill>
                            <a:latin typeface="Cambria Math" panose="02040503050406030204" pitchFamily="18" charset="0"/>
                          </a:rPr>
                          <m:t>𝐸𝑝𝑖</m:t>
                        </m:r>
                        <m:sSub>
                          <m:sSubPr>
                            <m:ctrlPr>
                              <a:rPr lang="de-DE" sz="1400" b="0" i="1" dirty="0" smtClean="0">
                                <a:solidFill>
                                  <a:schemeClr val="tx1">
                                    <a:lumMod val="50000"/>
                                    <a:lumOff val="50000"/>
                                  </a:schemeClr>
                                </a:solidFill>
                                <a:latin typeface="Cambria Math" panose="02040503050406030204" pitchFamily="18" charset="0"/>
                              </a:rPr>
                            </m:ctrlPr>
                          </m:sSubPr>
                          <m:e>
                            <m:r>
                              <a:rPr lang="en-GB" sz="1400" i="1" dirty="0" smtClean="0">
                                <a:solidFill>
                                  <a:schemeClr val="tx1">
                                    <a:lumMod val="50000"/>
                                    <a:lumOff val="50000"/>
                                  </a:schemeClr>
                                </a:solidFill>
                                <a:latin typeface="Cambria Math" panose="02040503050406030204" pitchFamily="18" charset="0"/>
                              </a:rPr>
                              <m:t>𝑑</m:t>
                            </m:r>
                          </m:e>
                          <m:sub>
                            <m:r>
                              <a:rPr lang="de-DE" sz="1400" b="0" i="1" dirty="0" smtClean="0">
                                <a:solidFill>
                                  <a:schemeClr val="tx1">
                                    <a:lumMod val="50000"/>
                                    <a:lumOff val="50000"/>
                                  </a:schemeClr>
                                </a:solidFill>
                                <a:latin typeface="Cambria Math" panose="02040503050406030204" pitchFamily="18" charset="0"/>
                              </a:rPr>
                              <m:t>1</m:t>
                            </m:r>
                          </m:sub>
                        </m:sSub>
                        <m:r>
                          <a:rPr lang="en-GB" sz="1400" i="1" dirty="0">
                            <a:solidFill>
                              <a:schemeClr val="tx1">
                                <a:lumMod val="50000"/>
                                <a:lumOff val="50000"/>
                              </a:schemeClr>
                            </a:solidFill>
                            <a:latin typeface="Cambria Math" panose="02040503050406030204" pitchFamily="18" charset="0"/>
                          </a:rPr>
                          <m:t> </m:t>
                        </m:r>
                        <m:r>
                          <a:rPr lang="en-GB" sz="1400" i="1" dirty="0" err="1">
                            <a:solidFill>
                              <a:schemeClr val="tx1">
                                <a:lumMod val="50000"/>
                                <a:lumOff val="50000"/>
                              </a:schemeClr>
                            </a:solidFill>
                            <a:latin typeface="Cambria Math" panose="02040503050406030204" pitchFamily="18" charset="0"/>
                          </a:rPr>
                          <m:t>𝑆𝑖𝑐𝑘</m:t>
                        </m:r>
                        <m:sSub>
                          <m:sSubPr>
                            <m:ctrlPr>
                              <a:rPr lang="de-DE" sz="1400" b="0" i="1" dirty="0" smtClean="0">
                                <a:solidFill>
                                  <a:schemeClr val="tx1">
                                    <a:lumMod val="50000"/>
                                    <a:lumOff val="50000"/>
                                  </a:schemeClr>
                                </a:solidFill>
                                <a:latin typeface="Cambria Math" panose="02040503050406030204" pitchFamily="18" charset="0"/>
                              </a:rPr>
                            </m:ctrlPr>
                          </m:sSubPr>
                          <m:e>
                            <m:d>
                              <m:dPr>
                                <m:ctrlPr>
                                  <a:rPr lang="de-DE" sz="1400" b="0" i="1" dirty="0" smtClean="0">
                                    <a:solidFill>
                                      <a:schemeClr val="tx1">
                                        <a:lumMod val="50000"/>
                                        <a:lumOff val="50000"/>
                                      </a:schemeClr>
                                    </a:solidFill>
                                    <a:latin typeface="Cambria Math" panose="02040503050406030204" pitchFamily="18" charset="0"/>
                                  </a:rPr>
                                </m:ctrlPr>
                              </m:dPr>
                              <m:e>
                                <m:r>
                                  <a:rPr lang="de-DE" sz="1400" b="0" i="1" dirty="0" smtClean="0">
                                    <a:solidFill>
                                      <a:schemeClr val="tx1">
                                        <a:lumMod val="50000"/>
                                        <a:lumOff val="50000"/>
                                      </a:schemeClr>
                                    </a:solidFill>
                                    <a:latin typeface="Cambria Math" panose="02040503050406030204" pitchFamily="18" charset="0"/>
                                  </a:rPr>
                                  <m:t>𝑋</m:t>
                                </m:r>
                              </m:e>
                            </m:d>
                          </m:e>
                          <m:sub>
                            <m:r>
                              <a:rPr lang="de-DE" sz="1400" b="0" i="1" dirty="0" smtClean="0">
                                <a:solidFill>
                                  <a:schemeClr val="tx1">
                                    <a:lumMod val="50000"/>
                                    <a:lumOff val="50000"/>
                                  </a:schemeClr>
                                </a:solidFill>
                                <a:latin typeface="Cambria Math" panose="02040503050406030204" pitchFamily="18" charset="0"/>
                              </a:rPr>
                              <m:t>1</m:t>
                            </m:r>
                          </m:sub>
                        </m:sSub>
                      </m:oMath>
                    </m:oMathPara>
                  </a14:m>
                  <a:endParaRPr lang="de-DE" sz="1400"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err="1">
                            <a:solidFill>
                              <a:schemeClr val="tx1"/>
                            </a:solidFill>
                            <a:latin typeface="Cambria Math" panose="02040503050406030204" pitchFamily="18" charset="0"/>
                          </a:rPr>
                          <m:t>𝑇𝑟𝑎𝑣𝑒𝑙</m:t>
                        </m:r>
                        <m:sSub>
                          <m:sSubPr>
                            <m:ctrlPr>
                              <a:rPr lang="de-DE" sz="1400" b="0" i="1" dirty="0" smtClean="0">
                                <a:solidFill>
                                  <a:schemeClr val="tx1"/>
                                </a:solidFill>
                                <a:latin typeface="Cambria Math" panose="02040503050406030204" pitchFamily="18" charset="0"/>
                              </a:rPr>
                            </m:ctrlPr>
                          </m:sSubPr>
                          <m:e>
                            <m:d>
                              <m:dPr>
                                <m:ctrlPr>
                                  <a:rPr lang="de-DE" sz="1400" b="0" i="1" dirty="0" smtClean="0">
                                    <a:solidFill>
                                      <a:schemeClr val="tx1"/>
                                    </a:solidFill>
                                    <a:latin typeface="Cambria Math" panose="02040503050406030204" pitchFamily="18" charset="0"/>
                                  </a:rPr>
                                </m:ctrlPr>
                              </m:dPr>
                              <m:e>
                                <m:r>
                                  <a:rPr lang="de-DE" sz="1400" b="0" i="1" dirty="0" smtClean="0">
                                    <a:solidFill>
                                      <a:schemeClr val="tx1"/>
                                    </a:solidFill>
                                    <a:latin typeface="Cambria Math" panose="02040503050406030204" pitchFamily="18" charset="0"/>
                                  </a:rPr>
                                  <m:t>𝑋</m:t>
                                </m:r>
                              </m:e>
                            </m:d>
                          </m:e>
                          <m:sub>
                            <m:r>
                              <a:rPr lang="de-DE" sz="1400" b="0" i="1" dirty="0" smtClean="0">
                                <a:solidFill>
                                  <a:schemeClr val="tx1"/>
                                </a:solidFill>
                                <a:latin typeface="Cambria Math" panose="02040503050406030204" pitchFamily="18" charset="0"/>
                              </a:rPr>
                              <m:t>1</m:t>
                            </m:r>
                          </m:sub>
                        </m:sSub>
                        <m:r>
                          <a:rPr lang="de-DE" sz="1400" b="0" i="1" dirty="0" smtClean="0">
                            <a:solidFill>
                              <a:schemeClr val="tx1"/>
                            </a:solidFill>
                            <a:latin typeface="Cambria Math" panose="02040503050406030204" pitchFamily="18" charset="0"/>
                          </a:rPr>
                          <m:t>      </m:t>
                        </m:r>
                      </m:oMath>
                    </m:oMathPara>
                  </a14:m>
                  <a:endParaRPr lang="en-GB" sz="1400" dirty="0">
                    <a:solidFill>
                      <a:schemeClr val="tx1"/>
                    </a:solidFill>
                  </a:endParaRPr>
                </a:p>
              </p:txBody>
            </p:sp>
          </mc:Choice>
          <mc:Fallback xmlns="">
            <p:sp>
              <p:nvSpPr>
                <p:cNvPr id="35" name="TextBox 34">
                  <a:extLst>
                    <a:ext uri="{FF2B5EF4-FFF2-40B4-BE49-F238E27FC236}">
                      <a16:creationId xmlns:a16="http://schemas.microsoft.com/office/drawing/2014/main" id="{8BF0C1B9-774E-9A45-991C-9C817298DC9A}"/>
                    </a:ext>
                  </a:extLst>
                </p:cNvPr>
                <p:cNvSpPr txBox="1">
                  <a:spLocks noRot="1" noChangeAspect="1" noMove="1" noResize="1" noEditPoints="1" noAdjustHandles="1" noChangeArrowheads="1" noChangeShapeType="1" noTextEdit="1"/>
                </p:cNvSpPr>
                <p:nvPr/>
              </p:nvSpPr>
              <p:spPr>
                <a:xfrm>
                  <a:off x="6445678" y="4009782"/>
                  <a:ext cx="1705233" cy="673847"/>
                </a:xfrm>
                <a:prstGeom prst="roundRect">
                  <a:avLst/>
                </a:prstGeom>
                <a:blipFill>
                  <a:blip r:embed="rId6"/>
                  <a:stretch>
                    <a:fillRect l="-98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2AF4203-3316-B844-AF85-8980EBC2F9F8}"/>
                    </a:ext>
                  </a:extLst>
                </p:cNvPr>
                <p:cNvSpPr txBox="1"/>
                <p:nvPr/>
              </p:nvSpPr>
              <p:spPr>
                <a:xfrm>
                  <a:off x="6445677" y="5311824"/>
                  <a:ext cx="1705233" cy="67384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𝐸𝑝𝑖</m:t>
                        </m:r>
                        <m:sSub>
                          <m:sSubPr>
                            <m:ctrlPr>
                              <a:rPr lang="de-DE" sz="1400" b="0" i="1" dirty="0" smtClean="0">
                                <a:latin typeface="Cambria Math" panose="02040503050406030204" pitchFamily="18" charset="0"/>
                              </a:rPr>
                            </m:ctrlPr>
                          </m:sSubPr>
                          <m:e>
                            <m:r>
                              <a:rPr lang="en-GB" sz="1400" dirty="0" smtClean="0">
                                <a:latin typeface="Cambria Math" panose="02040503050406030204" pitchFamily="18" charset="0"/>
                              </a:rPr>
                              <m:t>𝑑</m:t>
                            </m:r>
                          </m:e>
                          <m:sub>
                            <m:r>
                              <a:rPr lang="de-DE" sz="1400" b="0" i="1" dirty="0" smtClean="0">
                                <a:latin typeface="Cambria Math" panose="02040503050406030204" pitchFamily="18" charset="0"/>
                              </a:rPr>
                              <m:t>1</m:t>
                            </m:r>
                          </m:sub>
                        </m:sSub>
                        <m:r>
                          <a:rPr lang="en-GB" sz="1400" dirty="0">
                            <a:latin typeface="Cambria Math" panose="02040503050406030204" pitchFamily="18" charset="0"/>
                          </a:rPr>
                          <m:t> </m:t>
                        </m:r>
                        <m:r>
                          <a:rPr lang="en-GB" sz="1400" dirty="0" err="1">
                            <a:latin typeface="Cambria Math" panose="02040503050406030204" pitchFamily="18" charset="0"/>
                          </a:rPr>
                          <m:t>𝑆𝑖𝑐𝑘</m:t>
                        </m:r>
                        <m:sSub>
                          <m:sSubPr>
                            <m:ctrlPr>
                              <a:rPr lang="de-DE" sz="1400" b="0" i="1" dirty="0" smtClean="0">
                                <a:latin typeface="Cambria Math" panose="02040503050406030204" pitchFamily="18" charset="0"/>
                              </a:rPr>
                            </m:ctrlPr>
                          </m:sSubPr>
                          <m:e>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𝑋</m:t>
                                </m:r>
                              </m:e>
                            </m:d>
                          </m:e>
                          <m:sub>
                            <m:r>
                              <a:rPr lang="de-DE" sz="1400" b="0" i="1" dirty="0" smtClean="0">
                                <a:latin typeface="Cambria Math" panose="02040503050406030204" pitchFamily="18" charset="0"/>
                              </a:rPr>
                              <m:t>1</m:t>
                            </m:r>
                          </m:sub>
                        </m:sSub>
                      </m:oMath>
                    </m:oMathPara>
                  </a14:m>
                  <a:endParaRPr lang="de-DE" sz="1400" dirty="0"/>
                </a:p>
                <a:p>
                  <a:pPr/>
                  <a14:m>
                    <m:oMathPara xmlns:m="http://schemas.openxmlformats.org/officeDocument/2006/math">
                      <m:oMathParaPr>
                        <m:jc m:val="centerGroup"/>
                      </m:oMathParaPr>
                      <m:oMath xmlns:m="http://schemas.openxmlformats.org/officeDocument/2006/math">
                        <m:r>
                          <a:rPr lang="en-GB" sz="1400" dirty="0">
                            <a:latin typeface="Cambria Math" panose="02040503050406030204" pitchFamily="18" charset="0"/>
                          </a:rPr>
                          <m:t>𝑇𝑟𝑒𝑎𝑡</m:t>
                        </m:r>
                        <m:sSub>
                          <m:sSubPr>
                            <m:ctrlPr>
                              <a:rPr lang="de-DE" sz="1400" b="0" i="1" dirty="0" smtClean="0">
                                <a:latin typeface="Cambria Math" panose="02040503050406030204" pitchFamily="18" charset="0"/>
                              </a:rPr>
                            </m:ctrlPr>
                          </m:sSubPr>
                          <m:e>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𝑋</m:t>
                                </m:r>
                                <m:r>
                                  <a:rPr lang="de-DE" sz="1400" b="0" i="1" dirty="0" smtClean="0">
                                    <a:latin typeface="Cambria Math" panose="02040503050406030204" pitchFamily="18" charset="0"/>
                                  </a:rPr>
                                  <m:t>,</m:t>
                                </m:r>
                                <m:r>
                                  <a:rPr lang="de-DE" sz="1400" b="0" i="1" dirty="0" smtClean="0">
                                    <a:latin typeface="Cambria Math" panose="02040503050406030204" pitchFamily="18" charset="0"/>
                                  </a:rPr>
                                  <m:t>𝑀</m:t>
                                </m:r>
                              </m:e>
                            </m:d>
                          </m:e>
                          <m:sub>
                            <m:r>
                              <a:rPr lang="de-DE" sz="1400" b="0" i="1" dirty="0" smtClean="0">
                                <a:latin typeface="Cambria Math" panose="02040503050406030204" pitchFamily="18" charset="0"/>
                              </a:rPr>
                              <m:t>1</m:t>
                            </m:r>
                          </m:sub>
                        </m:sSub>
                        <m:r>
                          <a:rPr lang="de-DE" sz="1400" b="0" i="1" dirty="0" smtClean="0">
                            <a:latin typeface="Cambria Math" panose="02040503050406030204" pitchFamily="18" charset="0"/>
                          </a:rPr>
                          <m:t>    </m:t>
                        </m:r>
                      </m:oMath>
                    </m:oMathPara>
                  </a14:m>
                  <a:endParaRPr lang="en-GB" sz="1400" dirty="0"/>
                </a:p>
              </p:txBody>
            </p:sp>
          </mc:Choice>
          <mc:Fallback xmlns="">
            <p:sp>
              <p:nvSpPr>
                <p:cNvPr id="36" name="TextBox 35">
                  <a:extLst>
                    <a:ext uri="{FF2B5EF4-FFF2-40B4-BE49-F238E27FC236}">
                      <a16:creationId xmlns:a16="http://schemas.microsoft.com/office/drawing/2014/main" id="{D2AF4203-3316-B844-AF85-8980EBC2F9F8}"/>
                    </a:ext>
                  </a:extLst>
                </p:cNvPr>
                <p:cNvSpPr txBox="1">
                  <a:spLocks noRot="1" noChangeAspect="1" noMove="1" noResize="1" noEditPoints="1" noAdjustHandles="1" noChangeArrowheads="1" noChangeShapeType="1" noTextEdit="1"/>
                </p:cNvSpPr>
                <p:nvPr/>
              </p:nvSpPr>
              <p:spPr>
                <a:xfrm>
                  <a:off x="6445677" y="5311824"/>
                  <a:ext cx="1705233" cy="673847"/>
                </a:xfrm>
                <a:prstGeom prst="roundRect">
                  <a:avLst/>
                </a:prstGeom>
                <a:blipFill>
                  <a:blip r:embed="rId7"/>
                  <a:stretch>
                    <a:fillRect l="-1961" r="-1961"/>
                  </a:stretch>
                </a:blipFill>
                <a:ln>
                  <a:solidFill>
                    <a:schemeClr val="tx1"/>
                  </a:solidFill>
                </a:ln>
              </p:spPr>
              <p:txBody>
                <a:bodyPr/>
                <a:lstStyle/>
                <a:p>
                  <a:r>
                    <a:rPr lang="en-GB">
                      <a:noFill/>
                    </a:rPr>
                    <a:t> </a:t>
                  </a:r>
                </a:p>
              </p:txBody>
            </p:sp>
          </mc:Fallback>
        </mc:AlternateContent>
        <p:cxnSp>
          <p:nvCxnSpPr>
            <p:cNvPr id="37" name="Straight Connector 36">
              <a:extLst>
                <a:ext uri="{FF2B5EF4-FFF2-40B4-BE49-F238E27FC236}">
                  <a16:creationId xmlns:a16="http://schemas.microsoft.com/office/drawing/2014/main" id="{4C034CDD-6A85-5D47-8F48-CC10A516AAC9}"/>
                </a:ext>
              </a:extLst>
            </p:cNvPr>
            <p:cNvCxnSpPr>
              <a:cxnSpLocks/>
              <a:stCxn id="36" idx="0"/>
              <a:endCxn id="35" idx="2"/>
            </p:cNvCxnSpPr>
            <p:nvPr/>
          </p:nvCxnSpPr>
          <p:spPr>
            <a:xfrm flipV="1">
              <a:off x="7298293" y="4683629"/>
              <a:ext cx="1" cy="628194"/>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0822B510-BDB2-0F46-9A39-D9180393E956}"/>
                    </a:ext>
                  </a:extLst>
                </p:cNvPr>
                <p:cNvSpPr txBox="1"/>
                <p:nvPr/>
              </p:nvSpPr>
              <p:spPr>
                <a:xfrm>
                  <a:off x="4139248" y="4009782"/>
                  <a:ext cx="1646644" cy="67384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tx1">
                                <a:lumMod val="50000"/>
                                <a:lumOff val="50000"/>
                              </a:schemeClr>
                            </a:solidFill>
                            <a:latin typeface="Cambria Math" panose="02040503050406030204" pitchFamily="18" charset="0"/>
                          </a:rPr>
                          <m:t>𝐸𝑝𝑖</m:t>
                        </m:r>
                        <m:sSub>
                          <m:sSubPr>
                            <m:ctrlPr>
                              <a:rPr lang="de-DE" sz="1400" b="0" i="1" dirty="0" smtClean="0">
                                <a:solidFill>
                                  <a:schemeClr val="tx1">
                                    <a:lumMod val="50000"/>
                                    <a:lumOff val="50000"/>
                                  </a:schemeClr>
                                </a:solidFill>
                                <a:latin typeface="Cambria Math" panose="02040503050406030204" pitchFamily="18" charset="0"/>
                              </a:rPr>
                            </m:ctrlPr>
                          </m:sSubPr>
                          <m:e>
                            <m:r>
                              <a:rPr lang="en-GB" sz="1400" i="1" dirty="0" smtClean="0">
                                <a:solidFill>
                                  <a:schemeClr val="tx1">
                                    <a:lumMod val="50000"/>
                                    <a:lumOff val="50000"/>
                                  </a:schemeClr>
                                </a:solidFill>
                                <a:latin typeface="Cambria Math" panose="02040503050406030204" pitchFamily="18" charset="0"/>
                              </a:rPr>
                              <m:t>𝑑</m:t>
                            </m:r>
                          </m:e>
                          <m:sub>
                            <m:r>
                              <a:rPr lang="de-DE" sz="1400" b="0" i="1" dirty="0" smtClean="0">
                                <a:solidFill>
                                  <a:schemeClr val="tx1">
                                    <a:lumMod val="50000"/>
                                    <a:lumOff val="50000"/>
                                  </a:schemeClr>
                                </a:solidFill>
                                <a:latin typeface="Cambria Math" panose="02040503050406030204" pitchFamily="18" charset="0"/>
                              </a:rPr>
                              <m:t>0</m:t>
                            </m:r>
                          </m:sub>
                        </m:sSub>
                        <m:r>
                          <a:rPr lang="en-GB" sz="1400" i="1" dirty="0">
                            <a:solidFill>
                              <a:schemeClr val="tx1">
                                <a:lumMod val="50000"/>
                                <a:lumOff val="50000"/>
                              </a:schemeClr>
                            </a:solidFill>
                            <a:latin typeface="Cambria Math" panose="02040503050406030204" pitchFamily="18" charset="0"/>
                          </a:rPr>
                          <m:t> </m:t>
                        </m:r>
                        <m:r>
                          <a:rPr lang="en-GB" sz="1400" i="1" dirty="0" err="1">
                            <a:solidFill>
                              <a:schemeClr val="tx1">
                                <a:lumMod val="50000"/>
                                <a:lumOff val="50000"/>
                              </a:schemeClr>
                            </a:solidFill>
                            <a:latin typeface="Cambria Math" panose="02040503050406030204" pitchFamily="18" charset="0"/>
                          </a:rPr>
                          <m:t>𝑆𝑖𝑐𝑘</m:t>
                        </m:r>
                        <m:sSub>
                          <m:sSubPr>
                            <m:ctrlPr>
                              <a:rPr lang="de-DE" sz="1400" b="0" i="1" dirty="0" smtClean="0">
                                <a:solidFill>
                                  <a:schemeClr val="tx1">
                                    <a:lumMod val="50000"/>
                                    <a:lumOff val="50000"/>
                                  </a:schemeClr>
                                </a:solidFill>
                                <a:latin typeface="Cambria Math" panose="02040503050406030204" pitchFamily="18" charset="0"/>
                              </a:rPr>
                            </m:ctrlPr>
                          </m:sSubPr>
                          <m:e>
                            <m:d>
                              <m:dPr>
                                <m:ctrlPr>
                                  <a:rPr lang="de-DE" sz="1400" b="0" i="1" dirty="0" smtClean="0">
                                    <a:solidFill>
                                      <a:schemeClr val="tx1">
                                        <a:lumMod val="50000"/>
                                        <a:lumOff val="50000"/>
                                      </a:schemeClr>
                                    </a:solidFill>
                                    <a:latin typeface="Cambria Math" panose="02040503050406030204" pitchFamily="18" charset="0"/>
                                  </a:rPr>
                                </m:ctrlPr>
                              </m:dPr>
                              <m:e>
                                <m:r>
                                  <a:rPr lang="de-DE" sz="1400" b="0" i="1" dirty="0" smtClean="0">
                                    <a:solidFill>
                                      <a:schemeClr val="tx1">
                                        <a:lumMod val="50000"/>
                                        <a:lumOff val="50000"/>
                                      </a:schemeClr>
                                    </a:solidFill>
                                    <a:latin typeface="Cambria Math" panose="02040503050406030204" pitchFamily="18" charset="0"/>
                                  </a:rPr>
                                  <m:t>𝑋</m:t>
                                </m:r>
                              </m:e>
                            </m:d>
                          </m:e>
                          <m:sub>
                            <m:r>
                              <a:rPr lang="de-DE" sz="1400" b="0" i="1" dirty="0" smtClean="0">
                                <a:solidFill>
                                  <a:schemeClr val="tx1">
                                    <a:lumMod val="50000"/>
                                    <a:lumOff val="50000"/>
                                  </a:schemeClr>
                                </a:solidFill>
                                <a:latin typeface="Cambria Math" panose="02040503050406030204" pitchFamily="18" charset="0"/>
                              </a:rPr>
                              <m:t>0</m:t>
                            </m:r>
                          </m:sub>
                        </m:sSub>
                      </m:oMath>
                    </m:oMathPara>
                  </a14:m>
                  <a:endParaRPr lang="de-DE" sz="1400"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sz="1400" b="0" i="1" dirty="0" smtClean="0">
                                <a:solidFill>
                                  <a:schemeClr val="tx1"/>
                                </a:solidFill>
                                <a:latin typeface="Cambria Math" panose="02040503050406030204" pitchFamily="18" charset="0"/>
                              </a:rPr>
                            </m:ctrlPr>
                          </m:sSubPr>
                          <m:e>
                            <m:r>
                              <a:rPr lang="de-DE" sz="1400" b="0" i="1" dirty="0" smtClean="0">
                                <a:solidFill>
                                  <a:schemeClr val="tx1"/>
                                </a:solidFill>
                                <a:latin typeface="Cambria Math" panose="02040503050406030204" pitchFamily="18" charset="0"/>
                              </a:rPr>
                              <m:t>𝐸𝑝𝑖𝑑</m:t>
                            </m:r>
                          </m:e>
                          <m:sub>
                            <m:r>
                              <a:rPr lang="de-DE" sz="1400" b="0" i="1" dirty="0"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38" name="TextBox 37">
                  <a:extLst>
                    <a:ext uri="{FF2B5EF4-FFF2-40B4-BE49-F238E27FC236}">
                      <a16:creationId xmlns:a16="http://schemas.microsoft.com/office/drawing/2014/main" id="{0822B510-BDB2-0F46-9A39-D9180393E956}"/>
                    </a:ext>
                  </a:extLst>
                </p:cNvPr>
                <p:cNvSpPr txBox="1">
                  <a:spLocks noRot="1" noChangeAspect="1" noMove="1" noResize="1" noEditPoints="1" noAdjustHandles="1" noChangeArrowheads="1" noChangeShapeType="1" noTextEdit="1"/>
                </p:cNvSpPr>
                <p:nvPr/>
              </p:nvSpPr>
              <p:spPr>
                <a:xfrm>
                  <a:off x="4139248" y="4009782"/>
                  <a:ext cx="1646644" cy="673847"/>
                </a:xfrm>
                <a:prstGeom prst="roundRect">
                  <a:avLst/>
                </a:prstGeom>
                <a:blipFill>
                  <a:blip r:embed="rId8"/>
                  <a:stretch>
                    <a:fillRect l="-3000"/>
                  </a:stretch>
                </a:blipFill>
                <a:ln>
                  <a:solidFill>
                    <a:schemeClr val="tx1"/>
                  </a:solidFill>
                </a:ln>
              </p:spPr>
              <p:txBody>
                <a:bodyPr/>
                <a:lstStyle/>
                <a:p>
                  <a:r>
                    <a:rPr lang="en-GB">
                      <a:noFill/>
                    </a:rPr>
                    <a:t> </a:t>
                  </a:r>
                </a:p>
              </p:txBody>
            </p:sp>
          </mc:Fallback>
        </mc:AlternateContent>
        <p:cxnSp>
          <p:nvCxnSpPr>
            <p:cNvPr id="39" name="Straight Connector 38">
              <a:extLst>
                <a:ext uri="{FF2B5EF4-FFF2-40B4-BE49-F238E27FC236}">
                  <a16:creationId xmlns:a16="http://schemas.microsoft.com/office/drawing/2014/main" id="{51242961-696F-C442-843A-C2ABDFC4B8BB}"/>
                </a:ext>
              </a:extLst>
            </p:cNvPr>
            <p:cNvCxnSpPr>
              <a:cxnSpLocks/>
              <a:stCxn id="35" idx="1"/>
              <a:endCxn id="38" idx="3"/>
            </p:cNvCxnSpPr>
            <p:nvPr/>
          </p:nvCxnSpPr>
          <p:spPr>
            <a:xfrm flipH="1">
              <a:off x="5785892" y="4346706"/>
              <a:ext cx="659786" cy="0"/>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1977CA9-EC13-B24E-A543-512ADD7ED6D2}"/>
                    </a:ext>
                  </a:extLst>
                </p:cNvPr>
                <p:cNvSpPr txBox="1"/>
                <p:nvPr/>
              </p:nvSpPr>
              <p:spPr>
                <a:xfrm>
                  <a:off x="4457320" y="4770089"/>
                  <a:ext cx="331476" cy="2507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𝑔</m:t>
                            </m:r>
                          </m:e>
                          <m:sup>
                            <m:r>
                              <a:rPr lang="de-DE" sz="1400" b="0" i="1" smtClean="0">
                                <a:latin typeface="Cambria Math" panose="02040503050406030204" pitchFamily="18" charset="0"/>
                              </a:rPr>
                              <m:t>𝐸</m:t>
                            </m:r>
                          </m:sup>
                        </m:sSup>
                      </m:oMath>
                    </m:oMathPara>
                  </a14:m>
                  <a:endParaRPr lang="en-GB" sz="1400" dirty="0"/>
                </a:p>
              </p:txBody>
            </p:sp>
          </mc:Choice>
          <mc:Fallback xmlns="">
            <p:sp>
              <p:nvSpPr>
                <p:cNvPr id="40" name="TextBox 39">
                  <a:extLst>
                    <a:ext uri="{FF2B5EF4-FFF2-40B4-BE49-F238E27FC236}">
                      <a16:creationId xmlns:a16="http://schemas.microsoft.com/office/drawing/2014/main" id="{B1977CA9-EC13-B24E-A543-512ADD7ED6D2}"/>
                    </a:ext>
                  </a:extLst>
                </p:cNvPr>
                <p:cNvSpPr txBox="1">
                  <a:spLocks noRot="1" noChangeAspect="1" noMove="1" noResize="1" noEditPoints="1" noAdjustHandles="1" noChangeArrowheads="1" noChangeShapeType="1" noTextEdit="1"/>
                </p:cNvSpPr>
                <p:nvPr/>
              </p:nvSpPr>
              <p:spPr>
                <a:xfrm>
                  <a:off x="4457320" y="4770089"/>
                  <a:ext cx="331476" cy="250787"/>
                </a:xfrm>
                <a:prstGeom prst="rect">
                  <a:avLst/>
                </a:prstGeom>
                <a:blipFill>
                  <a:blip r:embed="rId9"/>
                  <a:stretch>
                    <a:fillRect l="-14286"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675DF3A-817C-CC48-8DC6-CEF7DF4B315C}"/>
                    </a:ext>
                  </a:extLst>
                </p:cNvPr>
                <p:cNvSpPr txBox="1"/>
                <p:nvPr/>
              </p:nvSpPr>
              <p:spPr>
                <a:xfrm rot="5400000">
                  <a:off x="7821868" y="435560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1</m:t>
                            </m:r>
                          </m:sub>
                          <m:sup>
                            <m:r>
                              <a:rPr lang="de-DE" sz="1100" i="1">
                                <a:solidFill>
                                  <a:schemeClr val="bg1"/>
                                </a:solidFill>
                                <a:latin typeface="Cambria Math" panose="02040503050406030204" pitchFamily="18" charset="0"/>
                              </a:rPr>
                              <m:t>𝑜𝑢𝑡</m:t>
                            </m:r>
                          </m:sup>
                        </m:sSubSup>
                      </m:oMath>
                    </m:oMathPara>
                  </a14:m>
                  <a:endParaRPr lang="en-GB" sz="1100" dirty="0">
                    <a:solidFill>
                      <a:schemeClr val="bg1"/>
                    </a:solidFill>
                  </a:endParaRPr>
                </a:p>
              </p:txBody>
            </p:sp>
          </mc:Choice>
          <mc:Fallback xmlns="">
            <p:sp>
              <p:nvSpPr>
                <p:cNvPr id="41" name="TextBox 40">
                  <a:extLst>
                    <a:ext uri="{FF2B5EF4-FFF2-40B4-BE49-F238E27FC236}">
                      <a16:creationId xmlns:a16="http://schemas.microsoft.com/office/drawing/2014/main" id="{A675DF3A-817C-CC48-8DC6-CEF7DF4B315C}"/>
                    </a:ext>
                  </a:extLst>
                </p:cNvPr>
                <p:cNvSpPr txBox="1">
                  <a:spLocks noRot="1" noChangeAspect="1" noMove="1" noResize="1" noEditPoints="1" noAdjustHandles="1" noChangeArrowheads="1" noChangeShapeType="1" noTextEdit="1"/>
                </p:cNvSpPr>
                <p:nvPr/>
              </p:nvSpPr>
              <p:spPr>
                <a:xfrm rot="5400000">
                  <a:off x="7821868" y="4355608"/>
                  <a:ext cx="270879" cy="387207"/>
                </a:xfrm>
                <a:prstGeom prst="round1Rect">
                  <a:avLst>
                    <a:gd name="adj" fmla="val 40865"/>
                  </a:avLst>
                </a:prstGeom>
                <a:blipFill>
                  <a:blip r:embed="rId10"/>
                  <a:stretch>
                    <a:fillRect l="-8333" r="-4167"/>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E0C39BF-CDBD-3F4A-9E9A-58E2778F1512}"/>
                    </a:ext>
                  </a:extLst>
                </p:cNvPr>
                <p:cNvSpPr txBox="1"/>
                <p:nvPr/>
              </p:nvSpPr>
              <p:spPr>
                <a:xfrm rot="5400000">
                  <a:off x="7888219" y="5723040"/>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1</m:t>
                            </m:r>
                          </m:sub>
                          <m:sup>
                            <m:r>
                              <a:rPr lang="de-DE" sz="1100" b="0" i="1" smtClean="0">
                                <a:solidFill>
                                  <a:schemeClr val="bg1"/>
                                </a:solidFill>
                                <a:latin typeface="Cambria Math" panose="02040503050406030204" pitchFamily="18" charset="0"/>
                              </a:rPr>
                              <m:t>1</m:t>
                            </m:r>
                          </m:sup>
                        </m:sSubSup>
                      </m:oMath>
                    </m:oMathPara>
                  </a14:m>
                  <a:endParaRPr lang="en-GB" sz="1100" dirty="0">
                    <a:solidFill>
                      <a:schemeClr val="bg1"/>
                    </a:solidFill>
                  </a:endParaRPr>
                </a:p>
              </p:txBody>
            </p:sp>
          </mc:Choice>
          <mc:Fallback xmlns="">
            <p:sp>
              <p:nvSpPr>
                <p:cNvPr id="42" name="TextBox 41">
                  <a:extLst>
                    <a:ext uri="{FF2B5EF4-FFF2-40B4-BE49-F238E27FC236}">
                      <a16:creationId xmlns:a16="http://schemas.microsoft.com/office/drawing/2014/main" id="{BE0C39BF-CDBD-3F4A-9E9A-58E2778F1512}"/>
                    </a:ext>
                  </a:extLst>
                </p:cNvPr>
                <p:cNvSpPr txBox="1">
                  <a:spLocks noRot="1" noChangeAspect="1" noMove="1" noResize="1" noEditPoints="1" noAdjustHandles="1" noChangeArrowheads="1" noChangeShapeType="1" noTextEdit="1"/>
                </p:cNvSpPr>
                <p:nvPr/>
              </p:nvSpPr>
              <p:spPr>
                <a:xfrm rot="5400000">
                  <a:off x="7888219" y="5723040"/>
                  <a:ext cx="270879" cy="265984"/>
                </a:xfrm>
                <a:prstGeom prst="round1Rect">
                  <a:avLst>
                    <a:gd name="adj" fmla="val 40865"/>
                  </a:avLst>
                </a:prstGeom>
                <a:blipFill>
                  <a:blip r:embed="rId11"/>
                  <a:stretch>
                    <a:fillRect l="-6250"/>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AC784C5D-D3F7-6142-850E-B1989B066B8E}"/>
                    </a:ext>
                  </a:extLst>
                </p:cNvPr>
                <p:cNvSpPr txBox="1"/>
                <p:nvPr/>
              </p:nvSpPr>
              <p:spPr>
                <a:xfrm rot="5400000">
                  <a:off x="5448071" y="435560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1</m:t>
                            </m:r>
                          </m:sub>
                          <m:sup>
                            <m:r>
                              <a:rPr lang="de-DE" sz="1100" b="0" i="1" smtClean="0">
                                <a:solidFill>
                                  <a:schemeClr val="bg1"/>
                                </a:solidFill>
                                <a:latin typeface="Cambria Math" panose="02040503050406030204" pitchFamily="18" charset="0"/>
                              </a:rPr>
                              <m:t>𝑖𝑛</m:t>
                            </m:r>
                          </m:sup>
                        </m:sSubSup>
                      </m:oMath>
                    </m:oMathPara>
                  </a14:m>
                  <a:endParaRPr lang="en-GB" sz="1100" dirty="0">
                    <a:solidFill>
                      <a:schemeClr val="bg1"/>
                    </a:solidFill>
                  </a:endParaRPr>
                </a:p>
              </p:txBody>
            </p:sp>
          </mc:Choice>
          <mc:Fallback xmlns="">
            <p:sp>
              <p:nvSpPr>
                <p:cNvPr id="43" name="TextBox 42">
                  <a:extLst>
                    <a:ext uri="{FF2B5EF4-FFF2-40B4-BE49-F238E27FC236}">
                      <a16:creationId xmlns:a16="http://schemas.microsoft.com/office/drawing/2014/main" id="{AC784C5D-D3F7-6142-850E-B1989B066B8E}"/>
                    </a:ext>
                  </a:extLst>
                </p:cNvPr>
                <p:cNvSpPr txBox="1">
                  <a:spLocks noRot="1" noChangeAspect="1" noMove="1" noResize="1" noEditPoints="1" noAdjustHandles="1" noChangeArrowheads="1" noChangeShapeType="1" noTextEdit="1"/>
                </p:cNvSpPr>
                <p:nvPr/>
              </p:nvSpPr>
              <p:spPr>
                <a:xfrm rot="5400000">
                  <a:off x="5448071" y="4355608"/>
                  <a:ext cx="270879" cy="387207"/>
                </a:xfrm>
                <a:prstGeom prst="round1Rect">
                  <a:avLst>
                    <a:gd name="adj" fmla="val 40865"/>
                  </a:avLst>
                </a:prstGeom>
                <a:blipFill>
                  <a:blip r:embed="rId12"/>
                  <a:stretch>
                    <a:fillRect b="-5263"/>
                  </a:stretch>
                </a:blipFill>
                <a:ln>
                  <a:noFill/>
                </a:ln>
              </p:spPr>
              <p:txBody>
                <a:bodyPr/>
                <a:lstStyle/>
                <a:p>
                  <a:r>
                    <a:rPr lang="en-GB">
                      <a:noFill/>
                    </a:rPr>
                    <a:t> </a:t>
                  </a:r>
                </a:p>
              </p:txBody>
            </p:sp>
          </mc:Fallback>
        </mc:AlternateContent>
      </p:grpSp>
      <p:grpSp>
        <p:nvGrpSpPr>
          <p:cNvPr id="12" name="Group 11">
            <a:extLst>
              <a:ext uri="{FF2B5EF4-FFF2-40B4-BE49-F238E27FC236}">
                <a16:creationId xmlns:a16="http://schemas.microsoft.com/office/drawing/2014/main" id="{1FBC3463-FE80-E840-9AF1-60CEDAFCBDCE}"/>
              </a:ext>
            </a:extLst>
          </p:cNvPr>
          <p:cNvGrpSpPr/>
          <p:nvPr/>
        </p:nvGrpSpPr>
        <p:grpSpPr>
          <a:xfrm>
            <a:off x="-1201227" y="4161874"/>
            <a:ext cx="1286851" cy="1968897"/>
            <a:chOff x="6190359" y="1770618"/>
            <a:chExt cx="1708402" cy="2291893"/>
          </a:xfrm>
        </p:grpSpPr>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333579E-7696-7F49-A7A6-272C3A0D1553}"/>
                    </a:ext>
                  </a:extLst>
                </p:cNvPr>
                <p:cNvSpPr txBox="1"/>
                <p:nvPr/>
              </p:nvSpPr>
              <p:spPr>
                <a:xfrm>
                  <a:off x="6344617" y="2525474"/>
                  <a:ext cx="658440" cy="2556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0</m:t>
                            </m:r>
                          </m:sub>
                          <m:sup>
                            <m:r>
                              <a:rPr lang="de-DE" sz="1400" b="0" i="1" smtClean="0">
                                <a:latin typeface="Cambria Math" panose="02040503050406030204" pitchFamily="18" charset="0"/>
                              </a:rPr>
                              <m:t>1</m:t>
                            </m:r>
                          </m:sup>
                        </m:sSubSup>
                        <m:r>
                          <a:rPr lang="de-DE" sz="1400" b="0" i="1" smtClean="0">
                            <a:latin typeface="Cambria Math" panose="02040503050406030204" pitchFamily="18" charset="0"/>
                          </a:rPr>
                          <m:t>,</m:t>
                        </m:r>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0</m:t>
                            </m:r>
                          </m:sub>
                          <m:sup>
                            <m:r>
                              <a:rPr lang="de-DE" sz="1400" b="0" i="1" smtClean="0">
                                <a:latin typeface="Cambria Math" panose="02040503050406030204" pitchFamily="18" charset="0"/>
                              </a:rPr>
                              <m:t>2</m:t>
                            </m:r>
                          </m:sup>
                        </m:sSubSup>
                      </m:oMath>
                    </m:oMathPara>
                  </a14:m>
                  <a:endParaRPr lang="en-GB" sz="1400" dirty="0"/>
                </a:p>
              </p:txBody>
            </p:sp>
          </mc:Choice>
          <mc:Fallback xmlns="">
            <p:sp>
              <p:nvSpPr>
                <p:cNvPr id="26" name="TextBox 25">
                  <a:extLst>
                    <a:ext uri="{FF2B5EF4-FFF2-40B4-BE49-F238E27FC236}">
                      <a16:creationId xmlns:a16="http://schemas.microsoft.com/office/drawing/2014/main" id="{F333579E-7696-7F49-A7A6-272C3A0D1553}"/>
                    </a:ext>
                  </a:extLst>
                </p:cNvPr>
                <p:cNvSpPr txBox="1">
                  <a:spLocks noRot="1" noChangeAspect="1" noMove="1" noResize="1" noEditPoints="1" noAdjustHandles="1" noChangeArrowheads="1" noChangeShapeType="1" noTextEdit="1"/>
                </p:cNvSpPr>
                <p:nvPr/>
              </p:nvSpPr>
              <p:spPr>
                <a:xfrm>
                  <a:off x="6344617" y="2525474"/>
                  <a:ext cx="658440" cy="255639"/>
                </a:xfrm>
                <a:prstGeom prst="rect">
                  <a:avLst/>
                </a:prstGeom>
                <a:blipFill>
                  <a:blip r:embed="rId13"/>
                  <a:stretch>
                    <a:fillRect l="-7500"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1EDD155-1BBA-E849-B6EF-785DD59D57AE}"/>
                    </a:ext>
                  </a:extLst>
                </p:cNvPr>
                <p:cNvSpPr txBox="1"/>
                <p:nvPr/>
              </p:nvSpPr>
              <p:spPr>
                <a:xfrm>
                  <a:off x="6511619" y="3805604"/>
                  <a:ext cx="314025" cy="2569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0</m:t>
                            </m:r>
                          </m:sub>
                          <m:sup>
                            <m:r>
                              <a:rPr lang="de-DE" sz="1400" b="0" i="1" smtClean="0">
                                <a:latin typeface="Cambria Math" panose="02040503050406030204" pitchFamily="18" charset="0"/>
                              </a:rPr>
                              <m:t>3</m:t>
                            </m:r>
                          </m:sup>
                        </m:sSubSup>
                      </m:oMath>
                    </m:oMathPara>
                  </a14:m>
                  <a:endParaRPr lang="en-GB" sz="1400" dirty="0"/>
                </a:p>
              </p:txBody>
            </p:sp>
          </mc:Choice>
          <mc:Fallback xmlns="">
            <p:sp>
              <p:nvSpPr>
                <p:cNvPr id="27" name="TextBox 26">
                  <a:extLst>
                    <a:ext uri="{FF2B5EF4-FFF2-40B4-BE49-F238E27FC236}">
                      <a16:creationId xmlns:a16="http://schemas.microsoft.com/office/drawing/2014/main" id="{E1EDD155-1BBA-E849-B6EF-785DD59D57AE}"/>
                    </a:ext>
                  </a:extLst>
                </p:cNvPr>
                <p:cNvSpPr txBox="1">
                  <a:spLocks noRot="1" noChangeAspect="1" noMove="1" noResize="1" noEditPoints="1" noAdjustHandles="1" noChangeArrowheads="1" noChangeShapeType="1" noTextEdit="1"/>
                </p:cNvSpPr>
                <p:nvPr/>
              </p:nvSpPr>
              <p:spPr>
                <a:xfrm>
                  <a:off x="6511619" y="3805604"/>
                  <a:ext cx="314025" cy="256907"/>
                </a:xfrm>
                <a:prstGeom prst="rect">
                  <a:avLst/>
                </a:prstGeom>
                <a:blipFill>
                  <a:blip r:embed="rId14"/>
                  <a:stretch>
                    <a:fillRect l="-15000" r="-5000" b="-210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088EC03-D403-5848-BDA4-D2BBBCA75EE1}"/>
                    </a:ext>
                  </a:extLst>
                </p:cNvPr>
                <p:cNvSpPr txBox="1"/>
                <p:nvPr/>
              </p:nvSpPr>
              <p:spPr>
                <a:xfrm>
                  <a:off x="6190360" y="1770618"/>
                  <a:ext cx="1705233" cy="67384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accent3"/>
                            </a:solidFill>
                            <a:latin typeface="Cambria Math" panose="02040503050406030204" pitchFamily="18" charset="0"/>
                          </a:rPr>
                          <m:t>𝐸𝑝𝑖</m:t>
                        </m:r>
                        <m:sSub>
                          <m:sSubPr>
                            <m:ctrlPr>
                              <a:rPr lang="de-DE" sz="1400" b="0" i="1" dirty="0" smtClean="0">
                                <a:solidFill>
                                  <a:schemeClr val="accent3"/>
                                </a:solidFill>
                                <a:latin typeface="Cambria Math" panose="02040503050406030204" pitchFamily="18" charset="0"/>
                              </a:rPr>
                            </m:ctrlPr>
                          </m:sSubPr>
                          <m:e>
                            <m:r>
                              <a:rPr lang="en-GB" sz="1400" i="1" dirty="0" smtClean="0">
                                <a:solidFill>
                                  <a:schemeClr val="accent3"/>
                                </a:solidFill>
                                <a:latin typeface="Cambria Math" panose="02040503050406030204" pitchFamily="18" charset="0"/>
                              </a:rPr>
                              <m:t>𝑑</m:t>
                            </m:r>
                          </m:e>
                          <m:sub>
                            <m:r>
                              <a:rPr lang="de-DE" sz="1400" b="0" i="1" dirty="0" smtClean="0">
                                <a:solidFill>
                                  <a:schemeClr val="accent3"/>
                                </a:solidFill>
                                <a:latin typeface="Cambria Math" panose="02040503050406030204" pitchFamily="18" charset="0"/>
                              </a:rPr>
                              <m:t>0</m:t>
                            </m:r>
                          </m:sub>
                        </m:sSub>
                        <m:r>
                          <a:rPr lang="en-GB" sz="1400" i="1" dirty="0">
                            <a:solidFill>
                              <a:schemeClr val="accent3"/>
                            </a:solidFill>
                            <a:latin typeface="Cambria Math" panose="02040503050406030204" pitchFamily="18" charset="0"/>
                          </a:rPr>
                          <m:t> </m:t>
                        </m:r>
                        <m:r>
                          <a:rPr lang="en-GB" sz="1400" i="1" dirty="0" err="1">
                            <a:solidFill>
                              <a:schemeClr val="accent3"/>
                            </a:solidFill>
                            <a:latin typeface="Cambria Math" panose="02040503050406030204" pitchFamily="18" charset="0"/>
                          </a:rPr>
                          <m:t>𝑆𝑖𝑐𝑘</m:t>
                        </m:r>
                        <m:sSub>
                          <m:sSubPr>
                            <m:ctrlPr>
                              <a:rPr lang="de-DE" sz="1400" b="0" i="1" dirty="0" smtClean="0">
                                <a:solidFill>
                                  <a:schemeClr val="accent3"/>
                                </a:solidFill>
                                <a:latin typeface="Cambria Math" panose="02040503050406030204" pitchFamily="18" charset="0"/>
                              </a:rPr>
                            </m:ctrlPr>
                          </m:sSubPr>
                          <m:e>
                            <m:d>
                              <m:dPr>
                                <m:ctrlPr>
                                  <a:rPr lang="de-DE" sz="1400" b="0" i="1" dirty="0" smtClean="0">
                                    <a:solidFill>
                                      <a:schemeClr val="accent3"/>
                                    </a:solidFill>
                                    <a:latin typeface="Cambria Math" panose="02040503050406030204" pitchFamily="18" charset="0"/>
                                  </a:rPr>
                                </m:ctrlPr>
                              </m:dPr>
                              <m:e>
                                <m:r>
                                  <a:rPr lang="de-DE" sz="1400" b="0" i="1" dirty="0" smtClean="0">
                                    <a:solidFill>
                                      <a:schemeClr val="accent3"/>
                                    </a:solidFill>
                                    <a:latin typeface="Cambria Math" panose="02040503050406030204" pitchFamily="18" charset="0"/>
                                  </a:rPr>
                                  <m:t>𝑋</m:t>
                                </m:r>
                              </m:e>
                            </m:d>
                          </m:e>
                          <m:sub>
                            <m:r>
                              <a:rPr lang="de-DE" sz="1400" b="0" i="1" dirty="0" smtClean="0">
                                <a:solidFill>
                                  <a:schemeClr val="accent3"/>
                                </a:solidFill>
                                <a:latin typeface="Cambria Math" panose="02040503050406030204" pitchFamily="18" charset="0"/>
                              </a:rPr>
                              <m:t>0</m:t>
                            </m:r>
                          </m:sub>
                        </m:sSub>
                      </m:oMath>
                    </m:oMathPara>
                  </a14:m>
                  <a:endParaRPr lang="de-DE" sz="1400" i="1" dirty="0">
                    <a:solidFill>
                      <a:schemeClr val="accent1">
                        <a:lumMod val="40000"/>
                        <a:lumOff val="6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err="1">
                            <a:solidFill>
                              <a:schemeClr val="tx1"/>
                            </a:solidFill>
                            <a:latin typeface="Cambria Math" panose="02040503050406030204" pitchFamily="18" charset="0"/>
                          </a:rPr>
                          <m:t>𝑇𝑟𝑎𝑣𝑒𝑙</m:t>
                        </m:r>
                        <m:sSub>
                          <m:sSubPr>
                            <m:ctrlPr>
                              <a:rPr lang="de-DE" sz="1400" b="0" i="1" dirty="0" smtClean="0">
                                <a:solidFill>
                                  <a:schemeClr val="tx1"/>
                                </a:solidFill>
                                <a:latin typeface="Cambria Math" panose="02040503050406030204" pitchFamily="18" charset="0"/>
                              </a:rPr>
                            </m:ctrlPr>
                          </m:sSubPr>
                          <m:e>
                            <m:d>
                              <m:dPr>
                                <m:ctrlPr>
                                  <a:rPr lang="de-DE" sz="1400" b="0" i="1" dirty="0" smtClean="0">
                                    <a:solidFill>
                                      <a:schemeClr val="tx1"/>
                                    </a:solidFill>
                                    <a:latin typeface="Cambria Math" panose="02040503050406030204" pitchFamily="18" charset="0"/>
                                  </a:rPr>
                                </m:ctrlPr>
                              </m:dPr>
                              <m:e>
                                <m:r>
                                  <a:rPr lang="de-DE" sz="1400" b="0" i="1" dirty="0" smtClean="0">
                                    <a:solidFill>
                                      <a:schemeClr val="tx1"/>
                                    </a:solidFill>
                                    <a:latin typeface="Cambria Math" panose="02040503050406030204" pitchFamily="18" charset="0"/>
                                  </a:rPr>
                                  <m:t>𝑋</m:t>
                                </m:r>
                              </m:e>
                            </m:d>
                          </m:e>
                          <m:sub>
                            <m:r>
                              <a:rPr lang="de-DE" sz="1400" b="0" i="1" dirty="0" smtClean="0">
                                <a:solidFill>
                                  <a:schemeClr val="tx1"/>
                                </a:solidFill>
                                <a:latin typeface="Cambria Math" panose="02040503050406030204" pitchFamily="18" charset="0"/>
                              </a:rPr>
                              <m:t>0</m:t>
                            </m:r>
                          </m:sub>
                        </m:sSub>
                        <m:r>
                          <a:rPr lang="de-DE" sz="1400" b="0" i="1" dirty="0" smtClean="0">
                            <a:solidFill>
                              <a:schemeClr val="tx1"/>
                            </a:solidFill>
                            <a:latin typeface="Cambria Math" panose="02040503050406030204" pitchFamily="18" charset="0"/>
                          </a:rPr>
                          <m:t>        </m:t>
                        </m:r>
                      </m:oMath>
                    </m:oMathPara>
                  </a14:m>
                  <a:endParaRPr lang="en-GB" sz="1400" dirty="0">
                    <a:solidFill>
                      <a:schemeClr val="tx1"/>
                    </a:solidFill>
                  </a:endParaRPr>
                </a:p>
              </p:txBody>
            </p:sp>
          </mc:Choice>
          <mc:Fallback xmlns="">
            <p:sp>
              <p:nvSpPr>
                <p:cNvPr id="28" name="TextBox 27">
                  <a:extLst>
                    <a:ext uri="{FF2B5EF4-FFF2-40B4-BE49-F238E27FC236}">
                      <a16:creationId xmlns:a16="http://schemas.microsoft.com/office/drawing/2014/main" id="{9088EC03-D403-5848-BDA4-D2BBBCA75EE1}"/>
                    </a:ext>
                  </a:extLst>
                </p:cNvPr>
                <p:cNvSpPr txBox="1">
                  <a:spLocks noRot="1" noChangeAspect="1" noMove="1" noResize="1" noEditPoints="1" noAdjustHandles="1" noChangeArrowheads="1" noChangeShapeType="1" noTextEdit="1"/>
                </p:cNvSpPr>
                <p:nvPr/>
              </p:nvSpPr>
              <p:spPr>
                <a:xfrm>
                  <a:off x="6190360" y="1770618"/>
                  <a:ext cx="1705233" cy="673847"/>
                </a:xfrm>
                <a:prstGeom prst="roundRect">
                  <a:avLst/>
                </a:prstGeom>
                <a:blipFill>
                  <a:blip r:embed="rId15"/>
                  <a:stretch>
                    <a:fillRect l="-971" r="-291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C995CB8-2D6F-EA48-89B8-D9DB92914FDD}"/>
                    </a:ext>
                  </a:extLst>
                </p:cNvPr>
                <p:cNvSpPr txBox="1"/>
                <p:nvPr/>
              </p:nvSpPr>
              <p:spPr>
                <a:xfrm>
                  <a:off x="6190359" y="3072659"/>
                  <a:ext cx="1705233" cy="67384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𝐸𝑝𝑖</m:t>
                        </m:r>
                        <m:sSub>
                          <m:sSubPr>
                            <m:ctrlPr>
                              <a:rPr lang="de-DE" sz="1400" b="0" i="1" dirty="0" smtClean="0">
                                <a:latin typeface="Cambria Math" panose="02040503050406030204" pitchFamily="18" charset="0"/>
                              </a:rPr>
                            </m:ctrlPr>
                          </m:sSubPr>
                          <m:e>
                            <m:r>
                              <a:rPr lang="en-GB" sz="1400" dirty="0" smtClean="0">
                                <a:latin typeface="Cambria Math" panose="02040503050406030204" pitchFamily="18" charset="0"/>
                              </a:rPr>
                              <m:t>𝑑</m:t>
                            </m:r>
                          </m:e>
                          <m:sub>
                            <m:r>
                              <a:rPr lang="de-DE" sz="1400" b="0" i="1" dirty="0" smtClean="0">
                                <a:latin typeface="Cambria Math" panose="02040503050406030204" pitchFamily="18" charset="0"/>
                              </a:rPr>
                              <m:t>0</m:t>
                            </m:r>
                          </m:sub>
                        </m:sSub>
                        <m:r>
                          <a:rPr lang="en-GB" sz="1400" dirty="0">
                            <a:latin typeface="Cambria Math" panose="02040503050406030204" pitchFamily="18" charset="0"/>
                          </a:rPr>
                          <m:t> </m:t>
                        </m:r>
                        <m:r>
                          <a:rPr lang="en-GB" sz="1400" dirty="0" err="1">
                            <a:latin typeface="Cambria Math" panose="02040503050406030204" pitchFamily="18" charset="0"/>
                          </a:rPr>
                          <m:t>𝑆𝑖𝑐𝑘</m:t>
                        </m:r>
                        <m:sSub>
                          <m:sSubPr>
                            <m:ctrlPr>
                              <a:rPr lang="de-DE" sz="1400" b="0" i="1" dirty="0" smtClean="0">
                                <a:latin typeface="Cambria Math" panose="02040503050406030204" pitchFamily="18" charset="0"/>
                              </a:rPr>
                            </m:ctrlPr>
                          </m:sSubPr>
                          <m:e>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𝑋</m:t>
                                </m:r>
                              </m:e>
                            </m:d>
                          </m:e>
                          <m:sub>
                            <m:r>
                              <a:rPr lang="de-DE" sz="1400" b="0" i="1" dirty="0" smtClean="0">
                                <a:latin typeface="Cambria Math" panose="02040503050406030204" pitchFamily="18" charset="0"/>
                              </a:rPr>
                              <m:t>0</m:t>
                            </m:r>
                          </m:sub>
                        </m:sSub>
                      </m:oMath>
                    </m:oMathPara>
                  </a14:m>
                  <a:endParaRPr lang="de-DE" sz="1400" dirty="0"/>
                </a:p>
                <a:p>
                  <a:pPr/>
                  <a14:m>
                    <m:oMathPara xmlns:m="http://schemas.openxmlformats.org/officeDocument/2006/math">
                      <m:oMathParaPr>
                        <m:jc m:val="centerGroup"/>
                      </m:oMathParaPr>
                      <m:oMath xmlns:m="http://schemas.openxmlformats.org/officeDocument/2006/math">
                        <m:r>
                          <a:rPr lang="en-GB" sz="1400" dirty="0">
                            <a:latin typeface="Cambria Math" panose="02040503050406030204" pitchFamily="18" charset="0"/>
                          </a:rPr>
                          <m:t>𝑇𝑟𝑒𝑎𝑡</m:t>
                        </m:r>
                        <m:sSub>
                          <m:sSubPr>
                            <m:ctrlPr>
                              <a:rPr lang="de-DE" sz="1400" b="0" i="1" dirty="0" smtClean="0">
                                <a:latin typeface="Cambria Math" panose="02040503050406030204" pitchFamily="18" charset="0"/>
                              </a:rPr>
                            </m:ctrlPr>
                          </m:sSubPr>
                          <m:e>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𝑋</m:t>
                                </m:r>
                                <m:r>
                                  <a:rPr lang="de-DE" sz="1400" b="0" i="1" dirty="0" smtClean="0">
                                    <a:latin typeface="Cambria Math" panose="02040503050406030204" pitchFamily="18" charset="0"/>
                                  </a:rPr>
                                  <m:t>,</m:t>
                                </m:r>
                                <m:r>
                                  <a:rPr lang="de-DE" sz="1400" b="0" i="1" dirty="0" smtClean="0">
                                    <a:latin typeface="Cambria Math" panose="02040503050406030204" pitchFamily="18" charset="0"/>
                                  </a:rPr>
                                  <m:t>𝑀</m:t>
                                </m:r>
                              </m:e>
                            </m:d>
                          </m:e>
                          <m:sub>
                            <m:r>
                              <a:rPr lang="de-DE" sz="1400" b="0" i="1" dirty="0" smtClean="0">
                                <a:latin typeface="Cambria Math" panose="02040503050406030204" pitchFamily="18" charset="0"/>
                              </a:rPr>
                              <m:t>0</m:t>
                            </m:r>
                          </m:sub>
                        </m:sSub>
                        <m:r>
                          <a:rPr lang="de-DE" sz="1400" b="0" i="1" dirty="0" smtClean="0">
                            <a:latin typeface="Cambria Math" panose="02040503050406030204" pitchFamily="18" charset="0"/>
                          </a:rPr>
                          <m:t>     </m:t>
                        </m:r>
                      </m:oMath>
                    </m:oMathPara>
                  </a14:m>
                  <a:endParaRPr lang="en-GB" sz="1400" dirty="0"/>
                </a:p>
              </p:txBody>
            </p:sp>
          </mc:Choice>
          <mc:Fallback xmlns="">
            <p:sp>
              <p:nvSpPr>
                <p:cNvPr id="29" name="TextBox 28">
                  <a:extLst>
                    <a:ext uri="{FF2B5EF4-FFF2-40B4-BE49-F238E27FC236}">
                      <a16:creationId xmlns:a16="http://schemas.microsoft.com/office/drawing/2014/main" id="{EC995CB8-2D6F-EA48-89B8-D9DB92914FDD}"/>
                    </a:ext>
                  </a:extLst>
                </p:cNvPr>
                <p:cNvSpPr txBox="1">
                  <a:spLocks noRot="1" noChangeAspect="1" noMove="1" noResize="1" noEditPoints="1" noAdjustHandles="1" noChangeArrowheads="1" noChangeShapeType="1" noTextEdit="1"/>
                </p:cNvSpPr>
                <p:nvPr/>
              </p:nvSpPr>
              <p:spPr>
                <a:xfrm>
                  <a:off x="6190359" y="3072659"/>
                  <a:ext cx="1705233" cy="673847"/>
                </a:xfrm>
                <a:prstGeom prst="roundRect">
                  <a:avLst/>
                </a:prstGeom>
                <a:blipFill>
                  <a:blip r:embed="rId16"/>
                  <a:stretch>
                    <a:fillRect l="-1942" r="-3883"/>
                  </a:stretch>
                </a:blipFill>
                <a:ln>
                  <a:solidFill>
                    <a:schemeClr val="tx1"/>
                  </a:solidFill>
                </a:ln>
              </p:spPr>
              <p:txBody>
                <a:bodyPr/>
                <a:lstStyle/>
                <a:p>
                  <a:r>
                    <a:rPr lang="en-GB">
                      <a:noFill/>
                    </a:rPr>
                    <a:t> </a:t>
                  </a:r>
                </a:p>
              </p:txBody>
            </p:sp>
          </mc:Fallback>
        </mc:AlternateContent>
        <p:cxnSp>
          <p:nvCxnSpPr>
            <p:cNvPr id="30" name="Straight Connector 29">
              <a:extLst>
                <a:ext uri="{FF2B5EF4-FFF2-40B4-BE49-F238E27FC236}">
                  <a16:creationId xmlns:a16="http://schemas.microsoft.com/office/drawing/2014/main" id="{3C600AAC-5E95-CF44-864B-15A7BD100E56}"/>
                </a:ext>
              </a:extLst>
            </p:cNvPr>
            <p:cNvCxnSpPr>
              <a:cxnSpLocks/>
              <a:stCxn id="29" idx="0"/>
              <a:endCxn id="28" idx="2"/>
            </p:cNvCxnSpPr>
            <p:nvPr/>
          </p:nvCxnSpPr>
          <p:spPr>
            <a:xfrm flipV="1">
              <a:off x="7042976" y="2444465"/>
              <a:ext cx="1" cy="628194"/>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E384C320-A8C1-B540-9CCA-EC04EDE8CD46}"/>
                    </a:ext>
                  </a:extLst>
                </p:cNvPr>
                <p:cNvSpPr txBox="1"/>
                <p:nvPr/>
              </p:nvSpPr>
              <p:spPr>
                <a:xfrm rot="5400000">
                  <a:off x="7563976" y="2109096"/>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i="1">
                                <a:solidFill>
                                  <a:schemeClr val="bg1"/>
                                </a:solidFill>
                                <a:latin typeface="Cambria Math" panose="02040503050406030204" pitchFamily="18" charset="0"/>
                              </a:rPr>
                              <m:t>0</m:t>
                            </m:r>
                          </m:sub>
                          <m:sup>
                            <m:r>
                              <a:rPr lang="de-DE" sz="1100" i="1">
                                <a:solidFill>
                                  <a:schemeClr val="bg1"/>
                                </a:solidFill>
                                <a:latin typeface="Cambria Math" panose="02040503050406030204" pitchFamily="18" charset="0"/>
                              </a:rPr>
                              <m:t>𝑜𝑢𝑡</m:t>
                            </m:r>
                          </m:sup>
                        </m:sSubSup>
                      </m:oMath>
                    </m:oMathPara>
                  </a14:m>
                  <a:endParaRPr lang="en-GB" sz="1100" dirty="0">
                    <a:solidFill>
                      <a:schemeClr val="bg1"/>
                    </a:solidFill>
                  </a:endParaRPr>
                </a:p>
              </p:txBody>
            </p:sp>
          </mc:Choice>
          <mc:Fallback xmlns="">
            <p:sp>
              <p:nvSpPr>
                <p:cNvPr id="31" name="TextBox 30">
                  <a:extLst>
                    <a:ext uri="{FF2B5EF4-FFF2-40B4-BE49-F238E27FC236}">
                      <a16:creationId xmlns:a16="http://schemas.microsoft.com/office/drawing/2014/main" id="{E384C320-A8C1-B540-9CCA-EC04EDE8CD46}"/>
                    </a:ext>
                  </a:extLst>
                </p:cNvPr>
                <p:cNvSpPr txBox="1">
                  <a:spLocks noRot="1" noChangeAspect="1" noMove="1" noResize="1" noEditPoints="1" noAdjustHandles="1" noChangeArrowheads="1" noChangeShapeType="1" noTextEdit="1"/>
                </p:cNvSpPr>
                <p:nvPr/>
              </p:nvSpPr>
              <p:spPr>
                <a:xfrm rot="5400000">
                  <a:off x="7563976" y="2109096"/>
                  <a:ext cx="270879" cy="387207"/>
                </a:xfrm>
                <a:prstGeom prst="round1Rect">
                  <a:avLst>
                    <a:gd name="adj" fmla="val 40865"/>
                  </a:avLst>
                </a:prstGeom>
                <a:blipFill>
                  <a:blip r:embed="rId17"/>
                  <a:stretch>
                    <a:fillRect l="-8696" r="-4348"/>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0C5DD48-14A0-8D45-B571-91F7480C0653}"/>
                    </a:ext>
                  </a:extLst>
                </p:cNvPr>
                <p:cNvSpPr txBox="1"/>
                <p:nvPr/>
              </p:nvSpPr>
              <p:spPr>
                <a:xfrm rot="5400000">
                  <a:off x="7630329" y="3486055"/>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0</m:t>
                            </m:r>
                          </m:sub>
                          <m:sup>
                            <m:r>
                              <a:rPr lang="de-DE" sz="1100" b="0" i="1" smtClean="0">
                                <a:solidFill>
                                  <a:schemeClr val="bg1"/>
                                </a:solidFill>
                                <a:latin typeface="Cambria Math" panose="02040503050406030204" pitchFamily="18" charset="0"/>
                              </a:rPr>
                              <m:t>1</m:t>
                            </m:r>
                          </m:sup>
                        </m:sSubSup>
                      </m:oMath>
                    </m:oMathPara>
                  </a14:m>
                  <a:endParaRPr lang="en-GB" sz="1100" dirty="0">
                    <a:solidFill>
                      <a:schemeClr val="bg1"/>
                    </a:solidFill>
                  </a:endParaRPr>
                </a:p>
              </p:txBody>
            </p:sp>
          </mc:Choice>
          <mc:Fallback xmlns="">
            <p:sp>
              <p:nvSpPr>
                <p:cNvPr id="32" name="TextBox 31">
                  <a:extLst>
                    <a:ext uri="{FF2B5EF4-FFF2-40B4-BE49-F238E27FC236}">
                      <a16:creationId xmlns:a16="http://schemas.microsoft.com/office/drawing/2014/main" id="{A0C5DD48-14A0-8D45-B571-91F7480C0653}"/>
                    </a:ext>
                  </a:extLst>
                </p:cNvPr>
                <p:cNvSpPr txBox="1">
                  <a:spLocks noRot="1" noChangeAspect="1" noMove="1" noResize="1" noEditPoints="1" noAdjustHandles="1" noChangeArrowheads="1" noChangeShapeType="1" noTextEdit="1"/>
                </p:cNvSpPr>
                <p:nvPr/>
              </p:nvSpPr>
              <p:spPr>
                <a:xfrm rot="5400000">
                  <a:off x="7630329" y="3486055"/>
                  <a:ext cx="270879" cy="265984"/>
                </a:xfrm>
                <a:prstGeom prst="round1Rect">
                  <a:avLst>
                    <a:gd name="adj" fmla="val 40865"/>
                  </a:avLst>
                </a:prstGeom>
                <a:blipFill>
                  <a:blip r:embed="rId18"/>
                  <a:stretch>
                    <a:fillRect l="-12500" b="-5556"/>
                  </a:stretch>
                </a:blipFill>
                <a:ln>
                  <a:noFill/>
                </a:ln>
              </p:spPr>
              <p:txBody>
                <a:bodyPr/>
                <a:lstStyle/>
                <a:p>
                  <a:r>
                    <a:rPr lang="en-GB">
                      <a:noFill/>
                    </a:rPr>
                    <a:t> </a:t>
                  </a:r>
                </a:p>
              </p:txBody>
            </p:sp>
          </mc:Fallback>
        </mc:AlternateContent>
      </p:grpSp>
      <p:cxnSp>
        <p:nvCxnSpPr>
          <p:cNvPr id="13" name="Straight Connector 12">
            <a:extLst>
              <a:ext uri="{FF2B5EF4-FFF2-40B4-BE49-F238E27FC236}">
                <a16:creationId xmlns:a16="http://schemas.microsoft.com/office/drawing/2014/main" id="{A5A06357-9201-774F-83C2-33796B5F0C1B}"/>
              </a:ext>
            </a:extLst>
          </p:cNvPr>
          <p:cNvCxnSpPr>
            <a:cxnSpLocks/>
            <a:stCxn id="35" idx="3"/>
            <a:endCxn id="20" idx="1"/>
          </p:cNvCxnSpPr>
          <p:nvPr/>
        </p:nvCxnSpPr>
        <p:spPr>
          <a:xfrm>
            <a:off x="3570028" y="4451315"/>
            <a:ext cx="474296"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FD03E76-03AE-8443-A74C-16E20E34317A}"/>
              </a:ext>
            </a:extLst>
          </p:cNvPr>
          <p:cNvGrpSpPr/>
          <p:nvPr/>
        </p:nvGrpSpPr>
        <p:grpSpPr>
          <a:xfrm>
            <a:off x="4044324" y="4161874"/>
            <a:ext cx="3026103" cy="1967550"/>
            <a:chOff x="4139248" y="4009782"/>
            <a:chExt cx="4017403" cy="2290326"/>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5F89C41-93F8-2F46-8F0A-BCB33C5D4492}"/>
                    </a:ext>
                  </a:extLst>
                </p:cNvPr>
                <p:cNvSpPr txBox="1"/>
                <p:nvPr/>
              </p:nvSpPr>
              <p:spPr>
                <a:xfrm>
                  <a:off x="6765474" y="4764978"/>
                  <a:ext cx="314025" cy="2540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2</m:t>
                            </m:r>
                          </m:sub>
                          <m:sup>
                            <m:r>
                              <a:rPr lang="de-DE" sz="1400" b="0" i="1" smtClean="0">
                                <a:latin typeface="Cambria Math" panose="02040503050406030204" pitchFamily="18" charset="0"/>
                              </a:rPr>
                              <m:t>2</m:t>
                            </m:r>
                          </m:sup>
                        </m:sSubSup>
                      </m:oMath>
                    </m:oMathPara>
                  </a14:m>
                  <a:endParaRPr lang="en-GB" sz="1400" dirty="0"/>
                </a:p>
              </p:txBody>
            </p:sp>
          </mc:Choice>
          <mc:Fallback xmlns="">
            <p:sp>
              <p:nvSpPr>
                <p:cNvPr id="15" name="TextBox 14">
                  <a:extLst>
                    <a:ext uri="{FF2B5EF4-FFF2-40B4-BE49-F238E27FC236}">
                      <a16:creationId xmlns:a16="http://schemas.microsoft.com/office/drawing/2014/main" id="{E5F89C41-93F8-2F46-8F0A-BCB33C5D4492}"/>
                    </a:ext>
                  </a:extLst>
                </p:cNvPr>
                <p:cNvSpPr txBox="1">
                  <a:spLocks noRot="1" noChangeAspect="1" noMove="1" noResize="1" noEditPoints="1" noAdjustHandles="1" noChangeArrowheads="1" noChangeShapeType="1" noTextEdit="1"/>
                </p:cNvSpPr>
                <p:nvPr/>
              </p:nvSpPr>
              <p:spPr>
                <a:xfrm>
                  <a:off x="6765474" y="4764978"/>
                  <a:ext cx="314025" cy="254071"/>
                </a:xfrm>
                <a:prstGeom prst="rect">
                  <a:avLst/>
                </a:prstGeom>
                <a:blipFill>
                  <a:blip r:embed="rId19"/>
                  <a:stretch>
                    <a:fillRect l="-15000"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4B7AAA9-9524-F645-A488-C893AAA26DFB}"/>
                    </a:ext>
                  </a:extLst>
                </p:cNvPr>
                <p:cNvSpPr txBox="1"/>
                <p:nvPr/>
              </p:nvSpPr>
              <p:spPr>
                <a:xfrm>
                  <a:off x="6766937" y="6044768"/>
                  <a:ext cx="314025" cy="2553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2</m:t>
                            </m:r>
                          </m:sub>
                          <m:sup>
                            <m:r>
                              <a:rPr lang="de-DE" sz="1400" b="0" i="1" smtClean="0">
                                <a:latin typeface="Cambria Math" panose="02040503050406030204" pitchFamily="18" charset="0"/>
                              </a:rPr>
                              <m:t>3</m:t>
                            </m:r>
                          </m:sup>
                        </m:sSubSup>
                      </m:oMath>
                    </m:oMathPara>
                  </a14:m>
                  <a:endParaRPr lang="en-GB" sz="1400" dirty="0"/>
                </a:p>
              </p:txBody>
            </p:sp>
          </mc:Choice>
          <mc:Fallback xmlns="">
            <p:sp>
              <p:nvSpPr>
                <p:cNvPr id="16" name="TextBox 15">
                  <a:extLst>
                    <a:ext uri="{FF2B5EF4-FFF2-40B4-BE49-F238E27FC236}">
                      <a16:creationId xmlns:a16="http://schemas.microsoft.com/office/drawing/2014/main" id="{F4B7AAA9-9524-F645-A488-C893AAA26DFB}"/>
                    </a:ext>
                  </a:extLst>
                </p:cNvPr>
                <p:cNvSpPr txBox="1">
                  <a:spLocks noRot="1" noChangeAspect="1" noMove="1" noResize="1" noEditPoints="1" noAdjustHandles="1" noChangeArrowheads="1" noChangeShapeType="1" noTextEdit="1"/>
                </p:cNvSpPr>
                <p:nvPr/>
              </p:nvSpPr>
              <p:spPr>
                <a:xfrm>
                  <a:off x="6766937" y="6044768"/>
                  <a:ext cx="314025" cy="255340"/>
                </a:xfrm>
                <a:prstGeom prst="rect">
                  <a:avLst/>
                </a:prstGeom>
                <a:blipFill>
                  <a:blip r:embed="rId20"/>
                  <a:stretch>
                    <a:fillRect l="-15000" r="-5000" b="-210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33CE47D-F2E5-754F-9625-A323C55450C2}"/>
                    </a:ext>
                  </a:extLst>
                </p:cNvPr>
                <p:cNvSpPr txBox="1"/>
                <p:nvPr/>
              </p:nvSpPr>
              <p:spPr>
                <a:xfrm>
                  <a:off x="6445678" y="4009782"/>
                  <a:ext cx="1705233" cy="67384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bg2"/>
                            </a:solidFill>
                            <a:latin typeface="Cambria Math" panose="02040503050406030204" pitchFamily="18" charset="0"/>
                          </a:rPr>
                          <m:t>𝐸𝑝𝑖</m:t>
                        </m:r>
                        <m:sSub>
                          <m:sSubPr>
                            <m:ctrlPr>
                              <a:rPr lang="de-DE" sz="1400" b="0" i="1" dirty="0" smtClean="0">
                                <a:solidFill>
                                  <a:schemeClr val="bg2"/>
                                </a:solidFill>
                                <a:latin typeface="Cambria Math" panose="02040503050406030204" pitchFamily="18" charset="0"/>
                              </a:rPr>
                            </m:ctrlPr>
                          </m:sSubPr>
                          <m:e>
                            <m:r>
                              <a:rPr lang="en-GB" sz="1400" i="1" dirty="0" smtClean="0">
                                <a:solidFill>
                                  <a:schemeClr val="bg2"/>
                                </a:solidFill>
                                <a:latin typeface="Cambria Math" panose="02040503050406030204" pitchFamily="18" charset="0"/>
                              </a:rPr>
                              <m:t>𝑑</m:t>
                            </m:r>
                          </m:e>
                          <m:sub>
                            <m:r>
                              <a:rPr lang="de-DE" sz="1400" b="0" i="1" dirty="0" smtClean="0">
                                <a:solidFill>
                                  <a:schemeClr val="bg2"/>
                                </a:solidFill>
                                <a:latin typeface="Cambria Math" panose="02040503050406030204" pitchFamily="18" charset="0"/>
                              </a:rPr>
                              <m:t>2</m:t>
                            </m:r>
                          </m:sub>
                        </m:sSub>
                        <m:r>
                          <a:rPr lang="en-GB" sz="1400" i="1" dirty="0">
                            <a:solidFill>
                              <a:schemeClr val="bg2"/>
                            </a:solidFill>
                            <a:latin typeface="Cambria Math" panose="02040503050406030204" pitchFamily="18" charset="0"/>
                          </a:rPr>
                          <m:t> </m:t>
                        </m:r>
                        <m:r>
                          <a:rPr lang="en-GB" sz="1400" i="1" dirty="0" err="1">
                            <a:solidFill>
                              <a:schemeClr val="bg2"/>
                            </a:solidFill>
                            <a:latin typeface="Cambria Math" panose="02040503050406030204" pitchFamily="18" charset="0"/>
                          </a:rPr>
                          <m:t>𝑆𝑖𝑐𝑘</m:t>
                        </m:r>
                        <m:sSub>
                          <m:sSubPr>
                            <m:ctrlPr>
                              <a:rPr lang="de-DE" sz="1400" b="0" i="1" dirty="0" smtClean="0">
                                <a:solidFill>
                                  <a:schemeClr val="bg2"/>
                                </a:solidFill>
                                <a:latin typeface="Cambria Math" panose="02040503050406030204" pitchFamily="18" charset="0"/>
                              </a:rPr>
                            </m:ctrlPr>
                          </m:sSubPr>
                          <m:e>
                            <m:d>
                              <m:dPr>
                                <m:ctrlPr>
                                  <a:rPr lang="de-DE" sz="1400" b="0" i="1" dirty="0" smtClean="0">
                                    <a:solidFill>
                                      <a:schemeClr val="bg2"/>
                                    </a:solidFill>
                                    <a:latin typeface="Cambria Math" panose="02040503050406030204" pitchFamily="18" charset="0"/>
                                  </a:rPr>
                                </m:ctrlPr>
                              </m:dPr>
                              <m:e>
                                <m:r>
                                  <a:rPr lang="de-DE" sz="1400" b="0" i="1" dirty="0" smtClean="0">
                                    <a:solidFill>
                                      <a:schemeClr val="bg2"/>
                                    </a:solidFill>
                                    <a:latin typeface="Cambria Math" panose="02040503050406030204" pitchFamily="18" charset="0"/>
                                  </a:rPr>
                                  <m:t>𝑋</m:t>
                                </m:r>
                              </m:e>
                            </m:d>
                          </m:e>
                          <m:sub>
                            <m:r>
                              <a:rPr lang="de-DE" sz="1400" b="0" i="1" dirty="0" smtClean="0">
                                <a:solidFill>
                                  <a:schemeClr val="bg2"/>
                                </a:solidFill>
                                <a:latin typeface="Cambria Math" panose="02040503050406030204" pitchFamily="18" charset="0"/>
                              </a:rPr>
                              <m:t>2</m:t>
                            </m:r>
                          </m:sub>
                        </m:sSub>
                      </m:oMath>
                    </m:oMathPara>
                  </a14:m>
                  <a:endParaRPr lang="de-DE" sz="1400" i="1" dirty="0">
                    <a:solidFill>
                      <a:schemeClr val="bg2"/>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err="1">
                            <a:solidFill>
                              <a:schemeClr val="tx1"/>
                            </a:solidFill>
                            <a:latin typeface="Cambria Math" panose="02040503050406030204" pitchFamily="18" charset="0"/>
                          </a:rPr>
                          <m:t>𝑇𝑟𝑎𝑣𝑒𝑙</m:t>
                        </m:r>
                        <m:sSub>
                          <m:sSubPr>
                            <m:ctrlPr>
                              <a:rPr lang="de-DE" sz="1400" b="0" i="1" dirty="0" smtClean="0">
                                <a:solidFill>
                                  <a:schemeClr val="tx1"/>
                                </a:solidFill>
                                <a:latin typeface="Cambria Math" panose="02040503050406030204" pitchFamily="18" charset="0"/>
                              </a:rPr>
                            </m:ctrlPr>
                          </m:sSubPr>
                          <m:e>
                            <m:d>
                              <m:dPr>
                                <m:ctrlPr>
                                  <a:rPr lang="de-DE" sz="1400" b="0" i="1" dirty="0" smtClean="0">
                                    <a:solidFill>
                                      <a:schemeClr val="tx1"/>
                                    </a:solidFill>
                                    <a:latin typeface="Cambria Math" panose="02040503050406030204" pitchFamily="18" charset="0"/>
                                  </a:rPr>
                                </m:ctrlPr>
                              </m:dPr>
                              <m:e>
                                <m:r>
                                  <a:rPr lang="de-DE" sz="1400" b="0" i="1" dirty="0" smtClean="0">
                                    <a:solidFill>
                                      <a:schemeClr val="tx1"/>
                                    </a:solidFill>
                                    <a:latin typeface="Cambria Math" panose="02040503050406030204" pitchFamily="18" charset="0"/>
                                  </a:rPr>
                                  <m:t>𝑋</m:t>
                                </m:r>
                              </m:e>
                            </m:d>
                          </m:e>
                          <m:sub>
                            <m:r>
                              <a:rPr lang="de-DE" sz="1400" b="0" i="1" dirty="0" smtClean="0">
                                <a:solidFill>
                                  <a:schemeClr val="tx1"/>
                                </a:solidFill>
                                <a:latin typeface="Cambria Math" panose="02040503050406030204" pitchFamily="18" charset="0"/>
                              </a:rPr>
                              <m:t>2</m:t>
                            </m:r>
                          </m:sub>
                        </m:sSub>
                        <m:r>
                          <a:rPr lang="de-DE" sz="1400" b="0" i="1" dirty="0" smtClean="0">
                            <a:solidFill>
                              <a:schemeClr val="tx1"/>
                            </a:solidFill>
                            <a:latin typeface="Cambria Math" panose="02040503050406030204" pitchFamily="18" charset="0"/>
                          </a:rPr>
                          <m:t>      </m:t>
                        </m:r>
                      </m:oMath>
                    </m:oMathPara>
                  </a14:m>
                  <a:endParaRPr lang="en-GB" sz="1400" dirty="0">
                    <a:solidFill>
                      <a:schemeClr val="tx1"/>
                    </a:solidFill>
                  </a:endParaRPr>
                </a:p>
              </p:txBody>
            </p:sp>
          </mc:Choice>
          <mc:Fallback xmlns="">
            <p:sp>
              <p:nvSpPr>
                <p:cNvPr id="17" name="TextBox 16">
                  <a:extLst>
                    <a:ext uri="{FF2B5EF4-FFF2-40B4-BE49-F238E27FC236}">
                      <a16:creationId xmlns:a16="http://schemas.microsoft.com/office/drawing/2014/main" id="{E33CE47D-F2E5-754F-9625-A323C55450C2}"/>
                    </a:ext>
                  </a:extLst>
                </p:cNvPr>
                <p:cNvSpPr txBox="1">
                  <a:spLocks noRot="1" noChangeAspect="1" noMove="1" noResize="1" noEditPoints="1" noAdjustHandles="1" noChangeArrowheads="1" noChangeShapeType="1" noTextEdit="1"/>
                </p:cNvSpPr>
                <p:nvPr/>
              </p:nvSpPr>
              <p:spPr>
                <a:xfrm>
                  <a:off x="6445678" y="4009782"/>
                  <a:ext cx="1705233" cy="673847"/>
                </a:xfrm>
                <a:prstGeom prst="roundRect">
                  <a:avLst/>
                </a:prstGeom>
                <a:blipFill>
                  <a:blip r:embed="rId21"/>
                  <a:stretch>
                    <a:fillRect l="-97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39AF2A5-563F-B648-96BD-02C948BEE9FC}"/>
                    </a:ext>
                  </a:extLst>
                </p:cNvPr>
                <p:cNvSpPr txBox="1"/>
                <p:nvPr/>
              </p:nvSpPr>
              <p:spPr>
                <a:xfrm>
                  <a:off x="6445677" y="5311823"/>
                  <a:ext cx="1705233" cy="67384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𝐸𝑝𝑖</m:t>
                        </m:r>
                        <m:sSub>
                          <m:sSubPr>
                            <m:ctrlPr>
                              <a:rPr lang="de-DE" sz="1400" b="0" i="1" dirty="0" smtClean="0">
                                <a:latin typeface="Cambria Math" panose="02040503050406030204" pitchFamily="18" charset="0"/>
                              </a:rPr>
                            </m:ctrlPr>
                          </m:sSubPr>
                          <m:e>
                            <m:r>
                              <a:rPr lang="en-GB" sz="1400" dirty="0" smtClean="0">
                                <a:latin typeface="Cambria Math" panose="02040503050406030204" pitchFamily="18" charset="0"/>
                              </a:rPr>
                              <m:t>𝑑</m:t>
                            </m:r>
                          </m:e>
                          <m:sub>
                            <m:r>
                              <a:rPr lang="de-DE" sz="1400" b="0" i="1" dirty="0" smtClean="0">
                                <a:latin typeface="Cambria Math" panose="02040503050406030204" pitchFamily="18" charset="0"/>
                              </a:rPr>
                              <m:t>2</m:t>
                            </m:r>
                          </m:sub>
                        </m:sSub>
                        <m:r>
                          <a:rPr lang="en-GB" sz="1400" dirty="0">
                            <a:latin typeface="Cambria Math" panose="02040503050406030204" pitchFamily="18" charset="0"/>
                          </a:rPr>
                          <m:t> </m:t>
                        </m:r>
                        <m:r>
                          <a:rPr lang="en-GB" sz="1400" dirty="0" err="1">
                            <a:latin typeface="Cambria Math" panose="02040503050406030204" pitchFamily="18" charset="0"/>
                          </a:rPr>
                          <m:t>𝑆𝑖𝑐𝑘</m:t>
                        </m:r>
                        <m:sSub>
                          <m:sSubPr>
                            <m:ctrlPr>
                              <a:rPr lang="de-DE" sz="1400" b="0" i="1" dirty="0" smtClean="0">
                                <a:latin typeface="Cambria Math" panose="02040503050406030204" pitchFamily="18" charset="0"/>
                              </a:rPr>
                            </m:ctrlPr>
                          </m:sSubPr>
                          <m:e>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𝑋</m:t>
                                </m:r>
                              </m:e>
                            </m:d>
                          </m:e>
                          <m:sub>
                            <m:r>
                              <a:rPr lang="de-DE" sz="1400" b="0" i="1" dirty="0" smtClean="0">
                                <a:latin typeface="Cambria Math" panose="02040503050406030204" pitchFamily="18" charset="0"/>
                              </a:rPr>
                              <m:t>2</m:t>
                            </m:r>
                          </m:sub>
                        </m:sSub>
                      </m:oMath>
                    </m:oMathPara>
                  </a14:m>
                  <a:endParaRPr lang="de-DE" sz="1400" dirty="0"/>
                </a:p>
                <a:p>
                  <a:pPr/>
                  <a14:m>
                    <m:oMathPara xmlns:m="http://schemas.openxmlformats.org/officeDocument/2006/math">
                      <m:oMathParaPr>
                        <m:jc m:val="centerGroup"/>
                      </m:oMathParaPr>
                      <m:oMath xmlns:m="http://schemas.openxmlformats.org/officeDocument/2006/math">
                        <m:r>
                          <a:rPr lang="en-GB" sz="1400" dirty="0">
                            <a:latin typeface="Cambria Math" panose="02040503050406030204" pitchFamily="18" charset="0"/>
                          </a:rPr>
                          <m:t>𝑇𝑟𝑒𝑎𝑡</m:t>
                        </m:r>
                        <m:sSub>
                          <m:sSubPr>
                            <m:ctrlPr>
                              <a:rPr lang="de-DE" sz="1400" b="0" i="1" dirty="0" smtClean="0">
                                <a:latin typeface="Cambria Math" panose="02040503050406030204" pitchFamily="18" charset="0"/>
                              </a:rPr>
                            </m:ctrlPr>
                          </m:sSubPr>
                          <m:e>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𝑋</m:t>
                                </m:r>
                                <m:r>
                                  <a:rPr lang="de-DE" sz="1400" b="0" i="1" dirty="0" smtClean="0">
                                    <a:latin typeface="Cambria Math" panose="02040503050406030204" pitchFamily="18" charset="0"/>
                                  </a:rPr>
                                  <m:t>,</m:t>
                                </m:r>
                                <m:r>
                                  <a:rPr lang="de-DE" sz="1400" b="0" i="1" dirty="0" smtClean="0">
                                    <a:latin typeface="Cambria Math" panose="02040503050406030204" pitchFamily="18" charset="0"/>
                                  </a:rPr>
                                  <m:t>𝑀</m:t>
                                </m:r>
                              </m:e>
                            </m:d>
                          </m:e>
                          <m:sub>
                            <m:r>
                              <a:rPr lang="de-DE" sz="1400" b="0" i="1" dirty="0" smtClean="0">
                                <a:latin typeface="Cambria Math" panose="02040503050406030204" pitchFamily="18" charset="0"/>
                              </a:rPr>
                              <m:t>2</m:t>
                            </m:r>
                          </m:sub>
                        </m:sSub>
                        <m:r>
                          <a:rPr lang="de-DE" sz="1400" b="0" i="1" dirty="0" smtClean="0">
                            <a:latin typeface="Cambria Math" panose="02040503050406030204" pitchFamily="18" charset="0"/>
                          </a:rPr>
                          <m:t>    </m:t>
                        </m:r>
                      </m:oMath>
                    </m:oMathPara>
                  </a14:m>
                  <a:endParaRPr lang="en-GB" sz="1400" dirty="0"/>
                </a:p>
              </p:txBody>
            </p:sp>
          </mc:Choice>
          <mc:Fallback xmlns="">
            <p:sp>
              <p:nvSpPr>
                <p:cNvPr id="18" name="TextBox 17">
                  <a:extLst>
                    <a:ext uri="{FF2B5EF4-FFF2-40B4-BE49-F238E27FC236}">
                      <a16:creationId xmlns:a16="http://schemas.microsoft.com/office/drawing/2014/main" id="{439AF2A5-563F-B648-96BD-02C948BEE9FC}"/>
                    </a:ext>
                  </a:extLst>
                </p:cNvPr>
                <p:cNvSpPr txBox="1">
                  <a:spLocks noRot="1" noChangeAspect="1" noMove="1" noResize="1" noEditPoints="1" noAdjustHandles="1" noChangeArrowheads="1" noChangeShapeType="1" noTextEdit="1"/>
                </p:cNvSpPr>
                <p:nvPr/>
              </p:nvSpPr>
              <p:spPr>
                <a:xfrm>
                  <a:off x="6445677" y="5311823"/>
                  <a:ext cx="1705233" cy="673847"/>
                </a:xfrm>
                <a:prstGeom prst="roundRect">
                  <a:avLst/>
                </a:prstGeom>
                <a:blipFill>
                  <a:blip r:embed="rId22"/>
                  <a:stretch>
                    <a:fillRect l="-971" r="-2913"/>
                  </a:stretch>
                </a:blipFill>
                <a:ln>
                  <a:solidFill>
                    <a:schemeClr val="tx1"/>
                  </a:solidFill>
                </a:ln>
              </p:spPr>
              <p:txBody>
                <a:bodyPr/>
                <a:lstStyle/>
                <a:p>
                  <a:r>
                    <a:rPr lang="en-GB">
                      <a:noFill/>
                    </a:rPr>
                    <a:t> </a:t>
                  </a:r>
                </a:p>
              </p:txBody>
            </p:sp>
          </mc:Fallback>
        </mc:AlternateContent>
        <p:cxnSp>
          <p:nvCxnSpPr>
            <p:cNvPr id="19" name="Straight Connector 18">
              <a:extLst>
                <a:ext uri="{FF2B5EF4-FFF2-40B4-BE49-F238E27FC236}">
                  <a16:creationId xmlns:a16="http://schemas.microsoft.com/office/drawing/2014/main" id="{FC570C03-11EE-324E-BF01-A0F48D45CD44}"/>
                </a:ext>
              </a:extLst>
            </p:cNvPr>
            <p:cNvCxnSpPr>
              <a:cxnSpLocks/>
              <a:stCxn id="18" idx="0"/>
              <a:endCxn id="17" idx="2"/>
            </p:cNvCxnSpPr>
            <p:nvPr/>
          </p:nvCxnSpPr>
          <p:spPr>
            <a:xfrm flipV="1">
              <a:off x="7298293" y="4683629"/>
              <a:ext cx="1" cy="628193"/>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E375AD1-AD41-9340-8365-2AA50B1D5094}"/>
                    </a:ext>
                  </a:extLst>
                </p:cNvPr>
                <p:cNvSpPr txBox="1"/>
                <p:nvPr/>
              </p:nvSpPr>
              <p:spPr>
                <a:xfrm>
                  <a:off x="4139248" y="4009782"/>
                  <a:ext cx="1646644" cy="67384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bg2"/>
                            </a:solidFill>
                            <a:latin typeface="Cambria Math" panose="02040503050406030204" pitchFamily="18" charset="0"/>
                          </a:rPr>
                          <m:t>𝐸𝑝𝑖</m:t>
                        </m:r>
                        <m:sSub>
                          <m:sSubPr>
                            <m:ctrlPr>
                              <a:rPr lang="de-DE" sz="1400" b="0" i="1" dirty="0" smtClean="0">
                                <a:solidFill>
                                  <a:schemeClr val="bg2"/>
                                </a:solidFill>
                                <a:latin typeface="Cambria Math" panose="02040503050406030204" pitchFamily="18" charset="0"/>
                              </a:rPr>
                            </m:ctrlPr>
                          </m:sSubPr>
                          <m:e>
                            <m:r>
                              <a:rPr lang="en-GB" sz="1400" i="1" dirty="0" smtClean="0">
                                <a:solidFill>
                                  <a:schemeClr val="bg2"/>
                                </a:solidFill>
                                <a:latin typeface="Cambria Math" panose="02040503050406030204" pitchFamily="18" charset="0"/>
                              </a:rPr>
                              <m:t>𝑑</m:t>
                            </m:r>
                          </m:e>
                          <m:sub>
                            <m:r>
                              <a:rPr lang="de-DE" sz="1400" b="0" i="1" dirty="0" smtClean="0">
                                <a:solidFill>
                                  <a:schemeClr val="bg2"/>
                                </a:solidFill>
                                <a:latin typeface="Cambria Math" panose="02040503050406030204" pitchFamily="18" charset="0"/>
                              </a:rPr>
                              <m:t>1</m:t>
                            </m:r>
                          </m:sub>
                        </m:sSub>
                        <m:r>
                          <a:rPr lang="en-GB" sz="1400" i="1" dirty="0">
                            <a:solidFill>
                              <a:schemeClr val="bg2"/>
                            </a:solidFill>
                            <a:latin typeface="Cambria Math" panose="02040503050406030204" pitchFamily="18" charset="0"/>
                          </a:rPr>
                          <m:t> </m:t>
                        </m:r>
                        <m:r>
                          <a:rPr lang="en-GB" sz="1400" i="1" dirty="0" err="1">
                            <a:solidFill>
                              <a:schemeClr val="bg2"/>
                            </a:solidFill>
                            <a:latin typeface="Cambria Math" panose="02040503050406030204" pitchFamily="18" charset="0"/>
                          </a:rPr>
                          <m:t>𝑆𝑖𝑐𝑘</m:t>
                        </m:r>
                        <m:sSub>
                          <m:sSubPr>
                            <m:ctrlPr>
                              <a:rPr lang="de-DE" sz="1400" b="0" i="1" dirty="0" smtClean="0">
                                <a:solidFill>
                                  <a:schemeClr val="bg2"/>
                                </a:solidFill>
                                <a:latin typeface="Cambria Math" panose="02040503050406030204" pitchFamily="18" charset="0"/>
                              </a:rPr>
                            </m:ctrlPr>
                          </m:sSubPr>
                          <m:e>
                            <m:d>
                              <m:dPr>
                                <m:ctrlPr>
                                  <a:rPr lang="de-DE" sz="1400" b="0" i="1" dirty="0" smtClean="0">
                                    <a:solidFill>
                                      <a:schemeClr val="bg2"/>
                                    </a:solidFill>
                                    <a:latin typeface="Cambria Math" panose="02040503050406030204" pitchFamily="18" charset="0"/>
                                  </a:rPr>
                                </m:ctrlPr>
                              </m:dPr>
                              <m:e>
                                <m:r>
                                  <a:rPr lang="de-DE" sz="1400" b="0" i="1" dirty="0" smtClean="0">
                                    <a:solidFill>
                                      <a:schemeClr val="bg2"/>
                                    </a:solidFill>
                                    <a:latin typeface="Cambria Math" panose="02040503050406030204" pitchFamily="18" charset="0"/>
                                  </a:rPr>
                                  <m:t>𝑋</m:t>
                                </m:r>
                              </m:e>
                            </m:d>
                          </m:e>
                          <m:sub>
                            <m:r>
                              <a:rPr lang="de-DE" sz="1400" b="0" i="1" dirty="0" smtClean="0">
                                <a:solidFill>
                                  <a:schemeClr val="bg2"/>
                                </a:solidFill>
                                <a:latin typeface="Cambria Math" panose="02040503050406030204" pitchFamily="18" charset="0"/>
                              </a:rPr>
                              <m:t>1</m:t>
                            </m:r>
                          </m:sub>
                        </m:sSub>
                      </m:oMath>
                    </m:oMathPara>
                  </a14:m>
                  <a:endParaRPr lang="de-DE" sz="1400" i="1" dirty="0">
                    <a:solidFill>
                      <a:schemeClr val="bg2"/>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sz="1400" b="0" i="1" dirty="0" smtClean="0">
                                <a:solidFill>
                                  <a:schemeClr val="tx1"/>
                                </a:solidFill>
                                <a:latin typeface="Cambria Math" panose="02040503050406030204" pitchFamily="18" charset="0"/>
                              </a:rPr>
                            </m:ctrlPr>
                          </m:sSubPr>
                          <m:e>
                            <m:r>
                              <a:rPr lang="de-DE" sz="1400" b="0" i="1" dirty="0" smtClean="0">
                                <a:solidFill>
                                  <a:schemeClr val="tx1"/>
                                </a:solidFill>
                                <a:latin typeface="Cambria Math" panose="02040503050406030204" pitchFamily="18" charset="0"/>
                              </a:rPr>
                              <m:t>𝐸𝑝𝑖𝑑</m:t>
                            </m:r>
                          </m:e>
                          <m:sub>
                            <m:r>
                              <a:rPr lang="de-DE" sz="1400" b="0" i="1" dirty="0"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20" name="TextBox 19">
                  <a:extLst>
                    <a:ext uri="{FF2B5EF4-FFF2-40B4-BE49-F238E27FC236}">
                      <a16:creationId xmlns:a16="http://schemas.microsoft.com/office/drawing/2014/main" id="{5E375AD1-AD41-9340-8365-2AA50B1D5094}"/>
                    </a:ext>
                  </a:extLst>
                </p:cNvPr>
                <p:cNvSpPr txBox="1">
                  <a:spLocks noRot="1" noChangeAspect="1" noMove="1" noResize="1" noEditPoints="1" noAdjustHandles="1" noChangeArrowheads="1" noChangeShapeType="1" noTextEdit="1"/>
                </p:cNvSpPr>
                <p:nvPr/>
              </p:nvSpPr>
              <p:spPr>
                <a:xfrm>
                  <a:off x="4139248" y="4009782"/>
                  <a:ext cx="1646644" cy="673847"/>
                </a:xfrm>
                <a:prstGeom prst="roundRect">
                  <a:avLst/>
                </a:prstGeom>
                <a:blipFill>
                  <a:blip r:embed="rId23"/>
                  <a:stretch>
                    <a:fillRect l="-2000"/>
                  </a:stretch>
                </a:blipFill>
                <a:ln>
                  <a:solidFill>
                    <a:schemeClr val="tx1"/>
                  </a:solidFill>
                </a:ln>
              </p:spPr>
              <p:txBody>
                <a:bodyPr/>
                <a:lstStyle/>
                <a:p>
                  <a:r>
                    <a:rPr lang="en-GB">
                      <a:noFill/>
                    </a:rPr>
                    <a:t> </a:t>
                  </a:r>
                </a:p>
              </p:txBody>
            </p:sp>
          </mc:Fallback>
        </mc:AlternateContent>
        <p:cxnSp>
          <p:nvCxnSpPr>
            <p:cNvPr id="21" name="Straight Connector 20">
              <a:extLst>
                <a:ext uri="{FF2B5EF4-FFF2-40B4-BE49-F238E27FC236}">
                  <a16:creationId xmlns:a16="http://schemas.microsoft.com/office/drawing/2014/main" id="{46FB487A-0C52-A84C-9487-40891B248178}"/>
                </a:ext>
              </a:extLst>
            </p:cNvPr>
            <p:cNvCxnSpPr>
              <a:cxnSpLocks/>
              <a:stCxn id="17" idx="1"/>
              <a:endCxn id="20" idx="3"/>
            </p:cNvCxnSpPr>
            <p:nvPr/>
          </p:nvCxnSpPr>
          <p:spPr>
            <a:xfrm flipH="1">
              <a:off x="5785892" y="4346706"/>
              <a:ext cx="659786" cy="0"/>
            </a:xfrm>
            <a:prstGeom prst="line">
              <a:avLst/>
            </a:prstGeom>
            <a:ln w="12700">
              <a:solidFill>
                <a:schemeClr val="accent4"/>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6441AC2-2BCE-254A-9F95-BC80ACB8DCA4}"/>
                    </a:ext>
                  </a:extLst>
                </p:cNvPr>
                <p:cNvSpPr txBox="1"/>
                <p:nvPr/>
              </p:nvSpPr>
              <p:spPr>
                <a:xfrm>
                  <a:off x="4457320" y="4770089"/>
                  <a:ext cx="331476" cy="2507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𝑔</m:t>
                            </m:r>
                          </m:e>
                          <m:sup>
                            <m:r>
                              <a:rPr lang="de-DE" sz="1400" b="0" i="1" smtClean="0">
                                <a:latin typeface="Cambria Math" panose="02040503050406030204" pitchFamily="18" charset="0"/>
                              </a:rPr>
                              <m:t>𝐸</m:t>
                            </m:r>
                          </m:sup>
                        </m:sSup>
                      </m:oMath>
                    </m:oMathPara>
                  </a14:m>
                  <a:endParaRPr lang="en-GB" sz="1400" dirty="0"/>
                </a:p>
              </p:txBody>
            </p:sp>
          </mc:Choice>
          <mc:Fallback xmlns="">
            <p:sp>
              <p:nvSpPr>
                <p:cNvPr id="22" name="TextBox 21">
                  <a:extLst>
                    <a:ext uri="{FF2B5EF4-FFF2-40B4-BE49-F238E27FC236}">
                      <a16:creationId xmlns:a16="http://schemas.microsoft.com/office/drawing/2014/main" id="{06441AC2-2BCE-254A-9F95-BC80ACB8DCA4}"/>
                    </a:ext>
                  </a:extLst>
                </p:cNvPr>
                <p:cNvSpPr txBox="1">
                  <a:spLocks noRot="1" noChangeAspect="1" noMove="1" noResize="1" noEditPoints="1" noAdjustHandles="1" noChangeArrowheads="1" noChangeShapeType="1" noTextEdit="1"/>
                </p:cNvSpPr>
                <p:nvPr/>
              </p:nvSpPr>
              <p:spPr>
                <a:xfrm>
                  <a:off x="4457320" y="4770089"/>
                  <a:ext cx="331476" cy="250788"/>
                </a:xfrm>
                <a:prstGeom prst="rect">
                  <a:avLst/>
                </a:prstGeom>
                <a:blipFill>
                  <a:blip r:embed="rId24"/>
                  <a:stretch>
                    <a:fillRect l="-14286"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FBB6075-497E-BB4C-B4A1-305530DC481E}"/>
                    </a:ext>
                  </a:extLst>
                </p:cNvPr>
                <p:cNvSpPr txBox="1"/>
                <p:nvPr/>
              </p:nvSpPr>
              <p:spPr>
                <a:xfrm rot="5400000">
                  <a:off x="7821868" y="435560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2</m:t>
                            </m:r>
                          </m:sub>
                          <m:sup>
                            <m:r>
                              <a:rPr lang="de-DE" sz="1100" i="1">
                                <a:solidFill>
                                  <a:schemeClr val="bg1"/>
                                </a:solidFill>
                                <a:latin typeface="Cambria Math" panose="02040503050406030204" pitchFamily="18" charset="0"/>
                              </a:rPr>
                              <m:t>𝑜𝑢𝑡</m:t>
                            </m:r>
                          </m:sup>
                        </m:sSubSup>
                      </m:oMath>
                    </m:oMathPara>
                  </a14:m>
                  <a:endParaRPr lang="en-GB" sz="1100" dirty="0">
                    <a:solidFill>
                      <a:schemeClr val="bg1"/>
                    </a:solidFill>
                  </a:endParaRPr>
                </a:p>
              </p:txBody>
            </p:sp>
          </mc:Choice>
          <mc:Fallback xmlns="">
            <p:sp>
              <p:nvSpPr>
                <p:cNvPr id="23" name="TextBox 22">
                  <a:extLst>
                    <a:ext uri="{FF2B5EF4-FFF2-40B4-BE49-F238E27FC236}">
                      <a16:creationId xmlns:a16="http://schemas.microsoft.com/office/drawing/2014/main" id="{9FBB6075-497E-BB4C-B4A1-305530DC481E}"/>
                    </a:ext>
                  </a:extLst>
                </p:cNvPr>
                <p:cNvSpPr txBox="1">
                  <a:spLocks noRot="1" noChangeAspect="1" noMove="1" noResize="1" noEditPoints="1" noAdjustHandles="1" noChangeArrowheads="1" noChangeShapeType="1" noTextEdit="1"/>
                </p:cNvSpPr>
                <p:nvPr/>
              </p:nvSpPr>
              <p:spPr>
                <a:xfrm rot="5400000">
                  <a:off x="7821868" y="4355608"/>
                  <a:ext cx="270879" cy="387207"/>
                </a:xfrm>
                <a:prstGeom prst="round1Rect">
                  <a:avLst>
                    <a:gd name="adj" fmla="val 40865"/>
                  </a:avLst>
                </a:prstGeom>
                <a:blipFill>
                  <a:blip r:embed="rId25"/>
                  <a:stretch>
                    <a:fillRect l="-8333" r="-4167"/>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33C09DE-B784-9241-8947-A0488DFDC2DD}"/>
                    </a:ext>
                  </a:extLst>
                </p:cNvPr>
                <p:cNvSpPr txBox="1"/>
                <p:nvPr/>
              </p:nvSpPr>
              <p:spPr>
                <a:xfrm rot="5400000">
                  <a:off x="7888219" y="5723040"/>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2</m:t>
                            </m:r>
                          </m:sub>
                          <m:sup>
                            <m:r>
                              <a:rPr lang="de-DE" sz="1100" b="0" i="1" smtClean="0">
                                <a:solidFill>
                                  <a:schemeClr val="bg1"/>
                                </a:solidFill>
                                <a:latin typeface="Cambria Math" panose="02040503050406030204" pitchFamily="18" charset="0"/>
                              </a:rPr>
                              <m:t>1</m:t>
                            </m:r>
                          </m:sup>
                        </m:sSubSup>
                      </m:oMath>
                    </m:oMathPara>
                  </a14:m>
                  <a:endParaRPr lang="en-GB" sz="1100" dirty="0">
                    <a:solidFill>
                      <a:schemeClr val="bg1"/>
                    </a:solidFill>
                  </a:endParaRPr>
                </a:p>
              </p:txBody>
            </p:sp>
          </mc:Choice>
          <mc:Fallback xmlns="">
            <p:sp>
              <p:nvSpPr>
                <p:cNvPr id="24" name="TextBox 23">
                  <a:extLst>
                    <a:ext uri="{FF2B5EF4-FFF2-40B4-BE49-F238E27FC236}">
                      <a16:creationId xmlns:a16="http://schemas.microsoft.com/office/drawing/2014/main" id="{933C09DE-B784-9241-8947-A0488DFDC2DD}"/>
                    </a:ext>
                  </a:extLst>
                </p:cNvPr>
                <p:cNvSpPr txBox="1">
                  <a:spLocks noRot="1" noChangeAspect="1" noMove="1" noResize="1" noEditPoints="1" noAdjustHandles="1" noChangeArrowheads="1" noChangeShapeType="1" noTextEdit="1"/>
                </p:cNvSpPr>
                <p:nvPr/>
              </p:nvSpPr>
              <p:spPr>
                <a:xfrm rot="5400000">
                  <a:off x="7888219" y="5723040"/>
                  <a:ext cx="270879" cy="265984"/>
                </a:xfrm>
                <a:prstGeom prst="round1Rect">
                  <a:avLst>
                    <a:gd name="adj" fmla="val 40865"/>
                  </a:avLst>
                </a:prstGeom>
                <a:blipFill>
                  <a:blip r:embed="rId26"/>
                  <a:stretch>
                    <a:fillRect l="-5882" b="-5000"/>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02C3865-E59F-CA45-BEC7-79762F0688B3}"/>
                    </a:ext>
                  </a:extLst>
                </p:cNvPr>
                <p:cNvSpPr txBox="1"/>
                <p:nvPr/>
              </p:nvSpPr>
              <p:spPr>
                <a:xfrm rot="5400000">
                  <a:off x="5448071" y="435560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2</m:t>
                            </m:r>
                          </m:sub>
                          <m:sup>
                            <m:r>
                              <a:rPr lang="de-DE" sz="1100" b="0" i="1" smtClean="0">
                                <a:solidFill>
                                  <a:schemeClr val="bg1"/>
                                </a:solidFill>
                                <a:latin typeface="Cambria Math" panose="02040503050406030204" pitchFamily="18" charset="0"/>
                              </a:rPr>
                              <m:t>𝑖𝑛</m:t>
                            </m:r>
                          </m:sup>
                        </m:sSubSup>
                      </m:oMath>
                    </m:oMathPara>
                  </a14:m>
                  <a:endParaRPr lang="en-GB" sz="1100" dirty="0">
                    <a:solidFill>
                      <a:schemeClr val="bg1"/>
                    </a:solidFill>
                  </a:endParaRPr>
                </a:p>
              </p:txBody>
            </p:sp>
          </mc:Choice>
          <mc:Fallback xmlns="">
            <p:sp>
              <p:nvSpPr>
                <p:cNvPr id="25" name="TextBox 24">
                  <a:extLst>
                    <a:ext uri="{FF2B5EF4-FFF2-40B4-BE49-F238E27FC236}">
                      <a16:creationId xmlns:a16="http://schemas.microsoft.com/office/drawing/2014/main" id="{102C3865-E59F-CA45-BEC7-79762F0688B3}"/>
                    </a:ext>
                  </a:extLst>
                </p:cNvPr>
                <p:cNvSpPr txBox="1">
                  <a:spLocks noRot="1" noChangeAspect="1" noMove="1" noResize="1" noEditPoints="1" noAdjustHandles="1" noChangeArrowheads="1" noChangeShapeType="1" noTextEdit="1"/>
                </p:cNvSpPr>
                <p:nvPr/>
              </p:nvSpPr>
              <p:spPr>
                <a:xfrm rot="5400000">
                  <a:off x="5448071" y="4355608"/>
                  <a:ext cx="270879" cy="387207"/>
                </a:xfrm>
                <a:prstGeom prst="round1Rect">
                  <a:avLst>
                    <a:gd name="adj" fmla="val 40865"/>
                  </a:avLst>
                </a:prstGeom>
                <a:blipFill>
                  <a:blip r:embed="rId27"/>
                  <a:stretch>
                    <a:fillRect b="-5263"/>
                  </a:stretch>
                </a:blipFill>
                <a:ln>
                  <a:noFill/>
                </a:ln>
              </p:spPr>
              <p:txBody>
                <a:bodyPr/>
                <a:lstStyle/>
                <a:p>
                  <a:r>
                    <a:rPr lang="en-GB">
                      <a:noFill/>
                    </a:rPr>
                    <a:t> </a:t>
                  </a:r>
                </a:p>
              </p:txBody>
            </p:sp>
          </mc:Fallback>
        </mc:AlternateContent>
      </p:grpSp>
      <p:sp>
        <p:nvSpPr>
          <p:cNvPr id="60" name="Rectangle 59">
            <a:extLst>
              <a:ext uri="{FF2B5EF4-FFF2-40B4-BE49-F238E27FC236}">
                <a16:creationId xmlns:a16="http://schemas.microsoft.com/office/drawing/2014/main" id="{A84DE8AE-0D04-3447-B3DD-4FF94BAF55E0}"/>
              </a:ext>
            </a:extLst>
          </p:cNvPr>
          <p:cNvSpPr/>
          <p:nvPr/>
        </p:nvSpPr>
        <p:spPr>
          <a:xfrm>
            <a:off x="7311332" y="4090988"/>
            <a:ext cx="3375718" cy="2085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p>
        </p:txBody>
      </p:sp>
      <p:cxnSp>
        <p:nvCxnSpPr>
          <p:cNvPr id="46" name="Straight Connector 45">
            <a:extLst>
              <a:ext uri="{FF2B5EF4-FFF2-40B4-BE49-F238E27FC236}">
                <a16:creationId xmlns:a16="http://schemas.microsoft.com/office/drawing/2014/main" id="{0E6887E1-7E50-D14A-9AD0-79D137995B92}"/>
              </a:ext>
            </a:extLst>
          </p:cNvPr>
          <p:cNvCxnSpPr>
            <a:cxnSpLocks/>
            <a:stCxn id="17" idx="3"/>
            <a:endCxn id="53" idx="1"/>
          </p:cNvCxnSpPr>
          <p:nvPr/>
        </p:nvCxnSpPr>
        <p:spPr>
          <a:xfrm flipV="1">
            <a:off x="7066103" y="4450866"/>
            <a:ext cx="476530" cy="44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F743732D-F973-2544-9F75-7960EF3BEBDA}"/>
              </a:ext>
            </a:extLst>
          </p:cNvPr>
          <p:cNvGrpSpPr/>
          <p:nvPr/>
        </p:nvGrpSpPr>
        <p:grpSpPr>
          <a:xfrm>
            <a:off x="7542633" y="4161426"/>
            <a:ext cx="3026103" cy="1967549"/>
            <a:chOff x="4139248" y="4009782"/>
            <a:chExt cx="4017403" cy="2290324"/>
          </a:xfrm>
        </p:grpSpPr>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D9EC1D6F-9C66-F944-AF53-51BF6123E379}"/>
                    </a:ext>
                  </a:extLst>
                </p:cNvPr>
                <p:cNvSpPr txBox="1"/>
                <p:nvPr/>
              </p:nvSpPr>
              <p:spPr>
                <a:xfrm>
                  <a:off x="6765474" y="4764978"/>
                  <a:ext cx="314025" cy="2540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2</m:t>
                            </m:r>
                          </m:sub>
                          <m:sup>
                            <m:r>
                              <a:rPr lang="de-DE" sz="1400" b="0" i="1" smtClean="0">
                                <a:latin typeface="Cambria Math" panose="02040503050406030204" pitchFamily="18" charset="0"/>
                              </a:rPr>
                              <m:t>2</m:t>
                            </m:r>
                          </m:sup>
                        </m:sSubSup>
                      </m:oMath>
                    </m:oMathPara>
                  </a14:m>
                  <a:endParaRPr lang="en-GB" sz="1400" dirty="0"/>
                </a:p>
              </p:txBody>
            </p:sp>
          </mc:Choice>
          <mc:Fallback xmlns="">
            <p:sp>
              <p:nvSpPr>
                <p:cNvPr id="48" name="TextBox 47">
                  <a:extLst>
                    <a:ext uri="{FF2B5EF4-FFF2-40B4-BE49-F238E27FC236}">
                      <a16:creationId xmlns:a16="http://schemas.microsoft.com/office/drawing/2014/main" id="{D9EC1D6F-9C66-F944-AF53-51BF6123E379}"/>
                    </a:ext>
                  </a:extLst>
                </p:cNvPr>
                <p:cNvSpPr txBox="1">
                  <a:spLocks noRot="1" noChangeAspect="1" noMove="1" noResize="1" noEditPoints="1" noAdjustHandles="1" noChangeArrowheads="1" noChangeShapeType="1" noTextEdit="1"/>
                </p:cNvSpPr>
                <p:nvPr/>
              </p:nvSpPr>
              <p:spPr>
                <a:xfrm>
                  <a:off x="6765474" y="4764978"/>
                  <a:ext cx="314025" cy="254071"/>
                </a:xfrm>
                <a:prstGeom prst="rect">
                  <a:avLst/>
                </a:prstGeom>
                <a:blipFill>
                  <a:blip r:embed="rId28"/>
                  <a:stretch>
                    <a:fillRect l="-21053" r="-5263"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C71F5B9C-DD6F-F144-BC62-2C0EB8C97FE8}"/>
                    </a:ext>
                  </a:extLst>
                </p:cNvPr>
                <p:cNvSpPr txBox="1"/>
                <p:nvPr/>
              </p:nvSpPr>
              <p:spPr>
                <a:xfrm>
                  <a:off x="6766937" y="6044766"/>
                  <a:ext cx="314025" cy="2553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3</m:t>
                            </m:r>
                          </m:sub>
                          <m:sup>
                            <m:r>
                              <a:rPr lang="de-DE" sz="1400" b="0" i="1" smtClean="0">
                                <a:latin typeface="Cambria Math" panose="02040503050406030204" pitchFamily="18" charset="0"/>
                              </a:rPr>
                              <m:t>3</m:t>
                            </m:r>
                          </m:sup>
                        </m:sSubSup>
                      </m:oMath>
                    </m:oMathPara>
                  </a14:m>
                  <a:endParaRPr lang="en-GB" sz="1400" dirty="0"/>
                </a:p>
              </p:txBody>
            </p:sp>
          </mc:Choice>
          <mc:Fallback xmlns="">
            <p:sp>
              <p:nvSpPr>
                <p:cNvPr id="49" name="TextBox 48">
                  <a:extLst>
                    <a:ext uri="{FF2B5EF4-FFF2-40B4-BE49-F238E27FC236}">
                      <a16:creationId xmlns:a16="http://schemas.microsoft.com/office/drawing/2014/main" id="{C71F5B9C-DD6F-F144-BC62-2C0EB8C97FE8}"/>
                    </a:ext>
                  </a:extLst>
                </p:cNvPr>
                <p:cNvSpPr txBox="1">
                  <a:spLocks noRot="1" noChangeAspect="1" noMove="1" noResize="1" noEditPoints="1" noAdjustHandles="1" noChangeArrowheads="1" noChangeShapeType="1" noTextEdit="1"/>
                </p:cNvSpPr>
                <p:nvPr/>
              </p:nvSpPr>
              <p:spPr>
                <a:xfrm>
                  <a:off x="6766937" y="6044766"/>
                  <a:ext cx="314025" cy="255340"/>
                </a:xfrm>
                <a:prstGeom prst="rect">
                  <a:avLst/>
                </a:prstGeom>
                <a:blipFill>
                  <a:blip r:embed="rId29"/>
                  <a:stretch>
                    <a:fillRect l="-15789" r="-5263" b="-210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94FE261C-C0F1-7B4A-B542-B23CAF898C97}"/>
                    </a:ext>
                  </a:extLst>
                </p:cNvPr>
                <p:cNvSpPr txBox="1"/>
                <p:nvPr/>
              </p:nvSpPr>
              <p:spPr>
                <a:xfrm>
                  <a:off x="6445678" y="4009782"/>
                  <a:ext cx="1705233" cy="67384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bg2"/>
                            </a:solidFill>
                            <a:latin typeface="Cambria Math" panose="02040503050406030204" pitchFamily="18" charset="0"/>
                          </a:rPr>
                          <m:t>𝐸𝑝𝑖</m:t>
                        </m:r>
                        <m:sSub>
                          <m:sSubPr>
                            <m:ctrlPr>
                              <a:rPr lang="de-DE" sz="1400" b="0" i="1" dirty="0" smtClean="0">
                                <a:solidFill>
                                  <a:schemeClr val="bg2"/>
                                </a:solidFill>
                                <a:latin typeface="Cambria Math" panose="02040503050406030204" pitchFamily="18" charset="0"/>
                              </a:rPr>
                            </m:ctrlPr>
                          </m:sSubPr>
                          <m:e>
                            <m:r>
                              <a:rPr lang="en-GB" sz="1400" i="1" dirty="0" smtClean="0">
                                <a:solidFill>
                                  <a:schemeClr val="bg2"/>
                                </a:solidFill>
                                <a:latin typeface="Cambria Math" panose="02040503050406030204" pitchFamily="18" charset="0"/>
                              </a:rPr>
                              <m:t>𝑑</m:t>
                            </m:r>
                          </m:e>
                          <m:sub>
                            <m:r>
                              <a:rPr lang="de-DE" sz="1400" b="0" i="1" dirty="0" smtClean="0">
                                <a:solidFill>
                                  <a:schemeClr val="bg2"/>
                                </a:solidFill>
                                <a:latin typeface="Cambria Math" panose="02040503050406030204" pitchFamily="18" charset="0"/>
                              </a:rPr>
                              <m:t>3</m:t>
                            </m:r>
                          </m:sub>
                        </m:sSub>
                        <m:r>
                          <a:rPr lang="en-GB" sz="1400" i="1" dirty="0">
                            <a:solidFill>
                              <a:schemeClr val="bg2"/>
                            </a:solidFill>
                            <a:latin typeface="Cambria Math" panose="02040503050406030204" pitchFamily="18" charset="0"/>
                          </a:rPr>
                          <m:t> </m:t>
                        </m:r>
                        <m:r>
                          <a:rPr lang="en-GB" sz="1400" i="1" dirty="0" err="1">
                            <a:solidFill>
                              <a:schemeClr val="bg2"/>
                            </a:solidFill>
                            <a:latin typeface="Cambria Math" panose="02040503050406030204" pitchFamily="18" charset="0"/>
                          </a:rPr>
                          <m:t>𝑆𝑖𝑐𝑘</m:t>
                        </m:r>
                        <m:sSub>
                          <m:sSubPr>
                            <m:ctrlPr>
                              <a:rPr lang="de-DE" sz="1400" b="0" i="1" dirty="0" smtClean="0">
                                <a:solidFill>
                                  <a:schemeClr val="bg2"/>
                                </a:solidFill>
                                <a:latin typeface="Cambria Math" panose="02040503050406030204" pitchFamily="18" charset="0"/>
                              </a:rPr>
                            </m:ctrlPr>
                          </m:sSubPr>
                          <m:e>
                            <m:d>
                              <m:dPr>
                                <m:ctrlPr>
                                  <a:rPr lang="de-DE" sz="1400" b="0" i="1" dirty="0" smtClean="0">
                                    <a:solidFill>
                                      <a:schemeClr val="bg2"/>
                                    </a:solidFill>
                                    <a:latin typeface="Cambria Math" panose="02040503050406030204" pitchFamily="18" charset="0"/>
                                  </a:rPr>
                                </m:ctrlPr>
                              </m:dPr>
                              <m:e>
                                <m:r>
                                  <a:rPr lang="de-DE" sz="1400" b="0" i="1" dirty="0" smtClean="0">
                                    <a:solidFill>
                                      <a:schemeClr val="bg2"/>
                                    </a:solidFill>
                                    <a:latin typeface="Cambria Math" panose="02040503050406030204" pitchFamily="18" charset="0"/>
                                  </a:rPr>
                                  <m:t>𝑋</m:t>
                                </m:r>
                              </m:e>
                            </m:d>
                          </m:e>
                          <m:sub>
                            <m:r>
                              <a:rPr lang="de-DE" sz="1400" b="0" i="1" dirty="0" smtClean="0">
                                <a:solidFill>
                                  <a:schemeClr val="bg2"/>
                                </a:solidFill>
                                <a:latin typeface="Cambria Math" panose="02040503050406030204" pitchFamily="18" charset="0"/>
                              </a:rPr>
                              <m:t>3</m:t>
                            </m:r>
                          </m:sub>
                        </m:sSub>
                      </m:oMath>
                    </m:oMathPara>
                  </a14:m>
                  <a:endParaRPr lang="de-DE" sz="1400" i="1" dirty="0">
                    <a:solidFill>
                      <a:schemeClr val="bg2"/>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err="1">
                            <a:solidFill>
                              <a:schemeClr val="tx1"/>
                            </a:solidFill>
                            <a:latin typeface="Cambria Math" panose="02040503050406030204" pitchFamily="18" charset="0"/>
                          </a:rPr>
                          <m:t>𝑇𝑟𝑎𝑣𝑒𝑙</m:t>
                        </m:r>
                        <m:sSub>
                          <m:sSubPr>
                            <m:ctrlPr>
                              <a:rPr lang="de-DE" sz="1400" b="0" i="1" dirty="0" smtClean="0">
                                <a:solidFill>
                                  <a:schemeClr val="tx1"/>
                                </a:solidFill>
                                <a:latin typeface="Cambria Math" panose="02040503050406030204" pitchFamily="18" charset="0"/>
                              </a:rPr>
                            </m:ctrlPr>
                          </m:sSubPr>
                          <m:e>
                            <m:d>
                              <m:dPr>
                                <m:ctrlPr>
                                  <a:rPr lang="de-DE" sz="1400" b="0" i="1" dirty="0" smtClean="0">
                                    <a:solidFill>
                                      <a:schemeClr val="tx1"/>
                                    </a:solidFill>
                                    <a:latin typeface="Cambria Math" panose="02040503050406030204" pitchFamily="18" charset="0"/>
                                  </a:rPr>
                                </m:ctrlPr>
                              </m:dPr>
                              <m:e>
                                <m:r>
                                  <a:rPr lang="de-DE" sz="1400" b="0" i="1" dirty="0" smtClean="0">
                                    <a:solidFill>
                                      <a:schemeClr val="tx1"/>
                                    </a:solidFill>
                                    <a:latin typeface="Cambria Math" panose="02040503050406030204" pitchFamily="18" charset="0"/>
                                  </a:rPr>
                                  <m:t>𝑋</m:t>
                                </m:r>
                              </m:e>
                            </m:d>
                          </m:e>
                          <m:sub>
                            <m:r>
                              <a:rPr lang="de-DE" sz="1400" b="0" i="1" dirty="0" smtClean="0">
                                <a:solidFill>
                                  <a:schemeClr val="tx1"/>
                                </a:solidFill>
                                <a:latin typeface="Cambria Math" panose="02040503050406030204" pitchFamily="18" charset="0"/>
                              </a:rPr>
                              <m:t>3</m:t>
                            </m:r>
                          </m:sub>
                        </m:sSub>
                        <m:r>
                          <a:rPr lang="de-DE" sz="1400" b="0" i="1" dirty="0" smtClean="0">
                            <a:solidFill>
                              <a:schemeClr val="tx1"/>
                            </a:solidFill>
                            <a:latin typeface="Cambria Math" panose="02040503050406030204" pitchFamily="18" charset="0"/>
                          </a:rPr>
                          <m:t>      </m:t>
                        </m:r>
                      </m:oMath>
                    </m:oMathPara>
                  </a14:m>
                  <a:endParaRPr lang="en-GB" sz="1400" dirty="0">
                    <a:solidFill>
                      <a:schemeClr val="tx1"/>
                    </a:solidFill>
                  </a:endParaRPr>
                </a:p>
              </p:txBody>
            </p:sp>
          </mc:Choice>
          <mc:Fallback xmlns="">
            <p:sp>
              <p:nvSpPr>
                <p:cNvPr id="50" name="TextBox 49">
                  <a:extLst>
                    <a:ext uri="{FF2B5EF4-FFF2-40B4-BE49-F238E27FC236}">
                      <a16:creationId xmlns:a16="http://schemas.microsoft.com/office/drawing/2014/main" id="{94FE261C-C0F1-7B4A-B542-B23CAF898C97}"/>
                    </a:ext>
                  </a:extLst>
                </p:cNvPr>
                <p:cNvSpPr txBox="1">
                  <a:spLocks noRot="1" noChangeAspect="1" noMove="1" noResize="1" noEditPoints="1" noAdjustHandles="1" noChangeArrowheads="1" noChangeShapeType="1" noTextEdit="1"/>
                </p:cNvSpPr>
                <p:nvPr/>
              </p:nvSpPr>
              <p:spPr>
                <a:xfrm>
                  <a:off x="6445678" y="4009782"/>
                  <a:ext cx="1705233" cy="673847"/>
                </a:xfrm>
                <a:prstGeom prst="roundRect">
                  <a:avLst/>
                </a:prstGeom>
                <a:blipFill>
                  <a:blip r:embed="rId30"/>
                  <a:stretch>
                    <a:fillRect l="-97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98C0F411-15B8-BA42-B97B-590E53ADC55C}"/>
                    </a:ext>
                  </a:extLst>
                </p:cNvPr>
                <p:cNvSpPr txBox="1"/>
                <p:nvPr/>
              </p:nvSpPr>
              <p:spPr>
                <a:xfrm>
                  <a:off x="6445677" y="5311823"/>
                  <a:ext cx="1705233" cy="67384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𝐸𝑝𝑖</m:t>
                        </m:r>
                        <m:sSub>
                          <m:sSubPr>
                            <m:ctrlPr>
                              <a:rPr lang="de-DE" sz="1400" b="0" i="1" dirty="0" smtClean="0">
                                <a:latin typeface="Cambria Math" panose="02040503050406030204" pitchFamily="18" charset="0"/>
                              </a:rPr>
                            </m:ctrlPr>
                          </m:sSubPr>
                          <m:e>
                            <m:r>
                              <a:rPr lang="en-GB" sz="1400" dirty="0" smtClean="0">
                                <a:latin typeface="Cambria Math" panose="02040503050406030204" pitchFamily="18" charset="0"/>
                              </a:rPr>
                              <m:t>𝑑</m:t>
                            </m:r>
                          </m:e>
                          <m:sub>
                            <m:r>
                              <a:rPr lang="de-DE" sz="1400" b="0" i="1" dirty="0" smtClean="0">
                                <a:latin typeface="Cambria Math" panose="02040503050406030204" pitchFamily="18" charset="0"/>
                              </a:rPr>
                              <m:t>3</m:t>
                            </m:r>
                          </m:sub>
                        </m:sSub>
                        <m:r>
                          <a:rPr lang="en-GB" sz="1400" dirty="0">
                            <a:latin typeface="Cambria Math" panose="02040503050406030204" pitchFamily="18" charset="0"/>
                          </a:rPr>
                          <m:t> </m:t>
                        </m:r>
                        <m:r>
                          <a:rPr lang="en-GB" sz="1400" dirty="0" err="1">
                            <a:latin typeface="Cambria Math" panose="02040503050406030204" pitchFamily="18" charset="0"/>
                          </a:rPr>
                          <m:t>𝑆𝑖𝑐𝑘</m:t>
                        </m:r>
                        <m:sSub>
                          <m:sSubPr>
                            <m:ctrlPr>
                              <a:rPr lang="de-DE" sz="1400" b="0" i="1" dirty="0" smtClean="0">
                                <a:latin typeface="Cambria Math" panose="02040503050406030204" pitchFamily="18" charset="0"/>
                              </a:rPr>
                            </m:ctrlPr>
                          </m:sSubPr>
                          <m:e>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𝑋</m:t>
                                </m:r>
                              </m:e>
                            </m:d>
                          </m:e>
                          <m:sub>
                            <m:r>
                              <a:rPr lang="de-DE" sz="1400" b="0" i="1" dirty="0" smtClean="0">
                                <a:latin typeface="Cambria Math" panose="02040503050406030204" pitchFamily="18" charset="0"/>
                              </a:rPr>
                              <m:t>3</m:t>
                            </m:r>
                          </m:sub>
                        </m:sSub>
                      </m:oMath>
                    </m:oMathPara>
                  </a14:m>
                  <a:endParaRPr lang="de-DE" sz="1400" dirty="0"/>
                </a:p>
                <a:p>
                  <a:pPr/>
                  <a14:m>
                    <m:oMathPara xmlns:m="http://schemas.openxmlformats.org/officeDocument/2006/math">
                      <m:oMathParaPr>
                        <m:jc m:val="centerGroup"/>
                      </m:oMathParaPr>
                      <m:oMath xmlns:m="http://schemas.openxmlformats.org/officeDocument/2006/math">
                        <m:r>
                          <a:rPr lang="en-GB" sz="1400" dirty="0">
                            <a:latin typeface="Cambria Math" panose="02040503050406030204" pitchFamily="18" charset="0"/>
                          </a:rPr>
                          <m:t>𝑇𝑟𝑒𝑎𝑡</m:t>
                        </m:r>
                        <m:sSub>
                          <m:sSubPr>
                            <m:ctrlPr>
                              <a:rPr lang="de-DE" sz="1400" b="0" i="1" dirty="0" smtClean="0">
                                <a:latin typeface="Cambria Math" panose="02040503050406030204" pitchFamily="18" charset="0"/>
                              </a:rPr>
                            </m:ctrlPr>
                          </m:sSubPr>
                          <m:e>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𝑋</m:t>
                                </m:r>
                                <m:r>
                                  <a:rPr lang="de-DE" sz="1400" b="0" i="1" dirty="0" smtClean="0">
                                    <a:latin typeface="Cambria Math" panose="02040503050406030204" pitchFamily="18" charset="0"/>
                                  </a:rPr>
                                  <m:t>,</m:t>
                                </m:r>
                                <m:r>
                                  <a:rPr lang="de-DE" sz="1400" b="0" i="1" dirty="0" smtClean="0">
                                    <a:latin typeface="Cambria Math" panose="02040503050406030204" pitchFamily="18" charset="0"/>
                                  </a:rPr>
                                  <m:t>𝑀</m:t>
                                </m:r>
                              </m:e>
                            </m:d>
                          </m:e>
                          <m:sub>
                            <m:r>
                              <a:rPr lang="de-DE" sz="1400" b="0" i="1" dirty="0" smtClean="0">
                                <a:latin typeface="Cambria Math" panose="02040503050406030204" pitchFamily="18" charset="0"/>
                              </a:rPr>
                              <m:t>3</m:t>
                            </m:r>
                          </m:sub>
                        </m:sSub>
                        <m:r>
                          <a:rPr lang="de-DE" sz="1400" b="0" i="1" dirty="0" smtClean="0">
                            <a:latin typeface="Cambria Math" panose="02040503050406030204" pitchFamily="18" charset="0"/>
                          </a:rPr>
                          <m:t>    </m:t>
                        </m:r>
                      </m:oMath>
                    </m:oMathPara>
                  </a14:m>
                  <a:endParaRPr lang="en-GB" sz="1400" dirty="0"/>
                </a:p>
              </p:txBody>
            </p:sp>
          </mc:Choice>
          <mc:Fallback xmlns="">
            <p:sp>
              <p:nvSpPr>
                <p:cNvPr id="51" name="TextBox 50">
                  <a:extLst>
                    <a:ext uri="{FF2B5EF4-FFF2-40B4-BE49-F238E27FC236}">
                      <a16:creationId xmlns:a16="http://schemas.microsoft.com/office/drawing/2014/main" id="{98C0F411-15B8-BA42-B97B-590E53ADC55C}"/>
                    </a:ext>
                  </a:extLst>
                </p:cNvPr>
                <p:cNvSpPr txBox="1">
                  <a:spLocks noRot="1" noChangeAspect="1" noMove="1" noResize="1" noEditPoints="1" noAdjustHandles="1" noChangeArrowheads="1" noChangeShapeType="1" noTextEdit="1"/>
                </p:cNvSpPr>
                <p:nvPr/>
              </p:nvSpPr>
              <p:spPr>
                <a:xfrm>
                  <a:off x="6445677" y="5311823"/>
                  <a:ext cx="1705233" cy="673847"/>
                </a:xfrm>
                <a:prstGeom prst="roundRect">
                  <a:avLst/>
                </a:prstGeom>
                <a:blipFill>
                  <a:blip r:embed="rId31"/>
                  <a:stretch>
                    <a:fillRect l="-971" r="-1942"/>
                  </a:stretch>
                </a:blipFill>
                <a:ln>
                  <a:solidFill>
                    <a:schemeClr val="tx1"/>
                  </a:solidFill>
                </a:ln>
              </p:spPr>
              <p:txBody>
                <a:bodyPr/>
                <a:lstStyle/>
                <a:p>
                  <a:r>
                    <a:rPr lang="en-GB">
                      <a:noFill/>
                    </a:rPr>
                    <a:t> </a:t>
                  </a:r>
                </a:p>
              </p:txBody>
            </p:sp>
          </mc:Fallback>
        </mc:AlternateContent>
        <p:cxnSp>
          <p:nvCxnSpPr>
            <p:cNvPr id="52" name="Straight Connector 51">
              <a:extLst>
                <a:ext uri="{FF2B5EF4-FFF2-40B4-BE49-F238E27FC236}">
                  <a16:creationId xmlns:a16="http://schemas.microsoft.com/office/drawing/2014/main" id="{EC254941-4A48-3246-AD74-8B39DB595BD9}"/>
                </a:ext>
              </a:extLst>
            </p:cNvPr>
            <p:cNvCxnSpPr>
              <a:cxnSpLocks/>
              <a:stCxn id="51" idx="0"/>
              <a:endCxn id="50" idx="2"/>
            </p:cNvCxnSpPr>
            <p:nvPr/>
          </p:nvCxnSpPr>
          <p:spPr>
            <a:xfrm flipV="1">
              <a:off x="7298293" y="4683629"/>
              <a:ext cx="1" cy="628193"/>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AD14B16D-82E7-924F-9C8D-0774009CAC88}"/>
                    </a:ext>
                  </a:extLst>
                </p:cNvPr>
                <p:cNvSpPr txBox="1"/>
                <p:nvPr/>
              </p:nvSpPr>
              <p:spPr>
                <a:xfrm>
                  <a:off x="4139248" y="4009782"/>
                  <a:ext cx="1646644" cy="67384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bg2"/>
                            </a:solidFill>
                            <a:latin typeface="Cambria Math" panose="02040503050406030204" pitchFamily="18" charset="0"/>
                          </a:rPr>
                          <m:t>𝐸𝑝𝑖</m:t>
                        </m:r>
                        <m:sSub>
                          <m:sSubPr>
                            <m:ctrlPr>
                              <a:rPr lang="de-DE" sz="1400" b="0" i="1" dirty="0" smtClean="0">
                                <a:solidFill>
                                  <a:schemeClr val="bg2"/>
                                </a:solidFill>
                                <a:latin typeface="Cambria Math" panose="02040503050406030204" pitchFamily="18" charset="0"/>
                              </a:rPr>
                            </m:ctrlPr>
                          </m:sSubPr>
                          <m:e>
                            <m:r>
                              <a:rPr lang="en-GB" sz="1400" i="1" dirty="0" smtClean="0">
                                <a:solidFill>
                                  <a:schemeClr val="bg2"/>
                                </a:solidFill>
                                <a:latin typeface="Cambria Math" panose="02040503050406030204" pitchFamily="18" charset="0"/>
                              </a:rPr>
                              <m:t>𝑑</m:t>
                            </m:r>
                          </m:e>
                          <m:sub>
                            <m:r>
                              <a:rPr lang="de-DE" sz="1400" b="0" i="1" dirty="0" smtClean="0">
                                <a:solidFill>
                                  <a:schemeClr val="bg2"/>
                                </a:solidFill>
                                <a:latin typeface="Cambria Math" panose="02040503050406030204" pitchFamily="18" charset="0"/>
                              </a:rPr>
                              <m:t>2</m:t>
                            </m:r>
                          </m:sub>
                        </m:sSub>
                        <m:r>
                          <a:rPr lang="en-GB" sz="1400" i="1" dirty="0">
                            <a:solidFill>
                              <a:schemeClr val="bg2"/>
                            </a:solidFill>
                            <a:latin typeface="Cambria Math" panose="02040503050406030204" pitchFamily="18" charset="0"/>
                          </a:rPr>
                          <m:t> </m:t>
                        </m:r>
                        <m:r>
                          <a:rPr lang="en-GB" sz="1400" i="1" dirty="0" err="1">
                            <a:solidFill>
                              <a:schemeClr val="bg2"/>
                            </a:solidFill>
                            <a:latin typeface="Cambria Math" panose="02040503050406030204" pitchFamily="18" charset="0"/>
                          </a:rPr>
                          <m:t>𝑆𝑖𝑐𝑘</m:t>
                        </m:r>
                        <m:sSub>
                          <m:sSubPr>
                            <m:ctrlPr>
                              <a:rPr lang="de-DE" sz="1400" b="0" i="1" dirty="0" smtClean="0">
                                <a:solidFill>
                                  <a:schemeClr val="bg2"/>
                                </a:solidFill>
                                <a:latin typeface="Cambria Math" panose="02040503050406030204" pitchFamily="18" charset="0"/>
                              </a:rPr>
                            </m:ctrlPr>
                          </m:sSubPr>
                          <m:e>
                            <m:d>
                              <m:dPr>
                                <m:ctrlPr>
                                  <a:rPr lang="de-DE" sz="1400" b="0" i="1" dirty="0" smtClean="0">
                                    <a:solidFill>
                                      <a:schemeClr val="bg2"/>
                                    </a:solidFill>
                                    <a:latin typeface="Cambria Math" panose="02040503050406030204" pitchFamily="18" charset="0"/>
                                  </a:rPr>
                                </m:ctrlPr>
                              </m:dPr>
                              <m:e>
                                <m:r>
                                  <a:rPr lang="de-DE" sz="1400" b="0" i="1" dirty="0" smtClean="0">
                                    <a:solidFill>
                                      <a:schemeClr val="bg2"/>
                                    </a:solidFill>
                                    <a:latin typeface="Cambria Math" panose="02040503050406030204" pitchFamily="18" charset="0"/>
                                  </a:rPr>
                                  <m:t>𝑋</m:t>
                                </m:r>
                              </m:e>
                            </m:d>
                          </m:e>
                          <m:sub>
                            <m:r>
                              <a:rPr lang="de-DE" sz="1400" b="0" i="1" dirty="0" smtClean="0">
                                <a:solidFill>
                                  <a:schemeClr val="bg2"/>
                                </a:solidFill>
                                <a:latin typeface="Cambria Math" panose="02040503050406030204" pitchFamily="18" charset="0"/>
                              </a:rPr>
                              <m:t>2</m:t>
                            </m:r>
                          </m:sub>
                        </m:sSub>
                      </m:oMath>
                    </m:oMathPara>
                  </a14:m>
                  <a:endParaRPr lang="de-DE" sz="1400" i="1" dirty="0">
                    <a:solidFill>
                      <a:schemeClr val="bg2"/>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sz="1400" b="0" i="1" dirty="0" smtClean="0">
                                <a:solidFill>
                                  <a:schemeClr val="tx1"/>
                                </a:solidFill>
                                <a:latin typeface="Cambria Math" panose="02040503050406030204" pitchFamily="18" charset="0"/>
                              </a:rPr>
                            </m:ctrlPr>
                          </m:sSubPr>
                          <m:e>
                            <m:r>
                              <a:rPr lang="de-DE" sz="1400" b="0" i="1" dirty="0" smtClean="0">
                                <a:solidFill>
                                  <a:schemeClr val="tx1"/>
                                </a:solidFill>
                                <a:latin typeface="Cambria Math" panose="02040503050406030204" pitchFamily="18" charset="0"/>
                              </a:rPr>
                              <m:t>𝐸𝑝𝑖𝑑</m:t>
                            </m:r>
                          </m:e>
                          <m:sub>
                            <m:r>
                              <a:rPr lang="de-DE" sz="1400" b="0" i="1" dirty="0"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53" name="TextBox 52">
                  <a:extLst>
                    <a:ext uri="{FF2B5EF4-FFF2-40B4-BE49-F238E27FC236}">
                      <a16:creationId xmlns:a16="http://schemas.microsoft.com/office/drawing/2014/main" id="{AD14B16D-82E7-924F-9C8D-0774009CAC88}"/>
                    </a:ext>
                  </a:extLst>
                </p:cNvPr>
                <p:cNvSpPr txBox="1">
                  <a:spLocks noRot="1" noChangeAspect="1" noMove="1" noResize="1" noEditPoints="1" noAdjustHandles="1" noChangeArrowheads="1" noChangeShapeType="1" noTextEdit="1"/>
                </p:cNvSpPr>
                <p:nvPr/>
              </p:nvSpPr>
              <p:spPr>
                <a:xfrm>
                  <a:off x="4139248" y="4009782"/>
                  <a:ext cx="1646644" cy="673847"/>
                </a:xfrm>
                <a:prstGeom prst="roundRect">
                  <a:avLst/>
                </a:prstGeom>
                <a:blipFill>
                  <a:blip r:embed="rId32"/>
                  <a:stretch>
                    <a:fillRect l="-3000"/>
                  </a:stretch>
                </a:blipFill>
                <a:ln>
                  <a:solidFill>
                    <a:schemeClr val="tx1"/>
                  </a:solidFill>
                </a:ln>
              </p:spPr>
              <p:txBody>
                <a:bodyPr/>
                <a:lstStyle/>
                <a:p>
                  <a:r>
                    <a:rPr lang="en-GB">
                      <a:noFill/>
                    </a:rPr>
                    <a:t> </a:t>
                  </a:r>
                </a:p>
              </p:txBody>
            </p:sp>
          </mc:Fallback>
        </mc:AlternateContent>
        <p:cxnSp>
          <p:nvCxnSpPr>
            <p:cNvPr id="54" name="Straight Connector 53">
              <a:extLst>
                <a:ext uri="{FF2B5EF4-FFF2-40B4-BE49-F238E27FC236}">
                  <a16:creationId xmlns:a16="http://schemas.microsoft.com/office/drawing/2014/main" id="{9069C50D-4A0F-ED4B-AF8A-0F0E231C550E}"/>
                </a:ext>
              </a:extLst>
            </p:cNvPr>
            <p:cNvCxnSpPr>
              <a:cxnSpLocks/>
              <a:stCxn id="50" idx="1"/>
              <a:endCxn id="53" idx="3"/>
            </p:cNvCxnSpPr>
            <p:nvPr/>
          </p:nvCxnSpPr>
          <p:spPr>
            <a:xfrm flipH="1">
              <a:off x="5785892" y="4346706"/>
              <a:ext cx="659786" cy="0"/>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E3D65B35-7626-B04D-9479-904E9FA61305}"/>
                    </a:ext>
                  </a:extLst>
                </p:cNvPr>
                <p:cNvSpPr txBox="1"/>
                <p:nvPr/>
              </p:nvSpPr>
              <p:spPr>
                <a:xfrm>
                  <a:off x="4457320" y="4770089"/>
                  <a:ext cx="331476" cy="2507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𝑔</m:t>
                            </m:r>
                          </m:e>
                          <m:sup>
                            <m:r>
                              <a:rPr lang="de-DE" sz="1400" b="0" i="1" smtClean="0">
                                <a:latin typeface="Cambria Math" panose="02040503050406030204" pitchFamily="18" charset="0"/>
                              </a:rPr>
                              <m:t>𝐸</m:t>
                            </m:r>
                          </m:sup>
                        </m:sSup>
                      </m:oMath>
                    </m:oMathPara>
                  </a14:m>
                  <a:endParaRPr lang="en-GB" sz="1400" dirty="0"/>
                </a:p>
              </p:txBody>
            </p:sp>
          </mc:Choice>
          <mc:Fallback xmlns="">
            <p:sp>
              <p:nvSpPr>
                <p:cNvPr id="55" name="TextBox 54">
                  <a:extLst>
                    <a:ext uri="{FF2B5EF4-FFF2-40B4-BE49-F238E27FC236}">
                      <a16:creationId xmlns:a16="http://schemas.microsoft.com/office/drawing/2014/main" id="{E3D65B35-7626-B04D-9479-904E9FA61305}"/>
                    </a:ext>
                  </a:extLst>
                </p:cNvPr>
                <p:cNvSpPr txBox="1">
                  <a:spLocks noRot="1" noChangeAspect="1" noMove="1" noResize="1" noEditPoints="1" noAdjustHandles="1" noChangeArrowheads="1" noChangeShapeType="1" noTextEdit="1"/>
                </p:cNvSpPr>
                <p:nvPr/>
              </p:nvSpPr>
              <p:spPr>
                <a:xfrm>
                  <a:off x="4457320" y="4770089"/>
                  <a:ext cx="331476" cy="250788"/>
                </a:xfrm>
                <a:prstGeom prst="rect">
                  <a:avLst/>
                </a:prstGeom>
                <a:blipFill>
                  <a:blip r:embed="rId33"/>
                  <a:stretch>
                    <a:fillRect l="-15000" r="-5000"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E8F4EA74-ABB2-E34C-ABCA-2788AD09B214}"/>
                    </a:ext>
                  </a:extLst>
                </p:cNvPr>
                <p:cNvSpPr txBox="1"/>
                <p:nvPr/>
              </p:nvSpPr>
              <p:spPr>
                <a:xfrm rot="5400000">
                  <a:off x="7821868" y="435560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3</m:t>
                            </m:r>
                          </m:sub>
                          <m:sup>
                            <m:r>
                              <a:rPr lang="de-DE" sz="1100" i="1">
                                <a:solidFill>
                                  <a:schemeClr val="bg1"/>
                                </a:solidFill>
                                <a:latin typeface="Cambria Math" panose="02040503050406030204" pitchFamily="18" charset="0"/>
                              </a:rPr>
                              <m:t>𝑜𝑢𝑡</m:t>
                            </m:r>
                          </m:sup>
                        </m:sSubSup>
                      </m:oMath>
                    </m:oMathPara>
                  </a14:m>
                  <a:endParaRPr lang="en-GB" sz="1100" dirty="0">
                    <a:solidFill>
                      <a:schemeClr val="bg1"/>
                    </a:solidFill>
                  </a:endParaRPr>
                </a:p>
              </p:txBody>
            </p:sp>
          </mc:Choice>
          <mc:Fallback xmlns="">
            <p:sp>
              <p:nvSpPr>
                <p:cNvPr id="56" name="TextBox 55">
                  <a:extLst>
                    <a:ext uri="{FF2B5EF4-FFF2-40B4-BE49-F238E27FC236}">
                      <a16:creationId xmlns:a16="http://schemas.microsoft.com/office/drawing/2014/main" id="{E8F4EA74-ABB2-E34C-ABCA-2788AD09B214}"/>
                    </a:ext>
                  </a:extLst>
                </p:cNvPr>
                <p:cNvSpPr txBox="1">
                  <a:spLocks noRot="1" noChangeAspect="1" noMove="1" noResize="1" noEditPoints="1" noAdjustHandles="1" noChangeArrowheads="1" noChangeShapeType="1" noTextEdit="1"/>
                </p:cNvSpPr>
                <p:nvPr/>
              </p:nvSpPr>
              <p:spPr>
                <a:xfrm rot="5400000">
                  <a:off x="7821868" y="4355608"/>
                  <a:ext cx="270879" cy="387207"/>
                </a:xfrm>
                <a:prstGeom prst="round1Rect">
                  <a:avLst>
                    <a:gd name="adj" fmla="val 40865"/>
                  </a:avLst>
                </a:prstGeom>
                <a:blipFill>
                  <a:blip r:embed="rId34"/>
                  <a:stretch>
                    <a:fillRect l="-12500" r="-4167" b="-5263"/>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050E2927-8DF7-514B-8E11-1F685A5A9336}"/>
                    </a:ext>
                  </a:extLst>
                </p:cNvPr>
                <p:cNvSpPr txBox="1"/>
                <p:nvPr/>
              </p:nvSpPr>
              <p:spPr>
                <a:xfrm rot="5400000">
                  <a:off x="7888219" y="5723040"/>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3</m:t>
                            </m:r>
                          </m:sub>
                          <m:sup>
                            <m:r>
                              <a:rPr lang="de-DE" sz="1100" b="0" i="1" smtClean="0">
                                <a:solidFill>
                                  <a:schemeClr val="bg1"/>
                                </a:solidFill>
                                <a:latin typeface="Cambria Math" panose="02040503050406030204" pitchFamily="18" charset="0"/>
                              </a:rPr>
                              <m:t>1</m:t>
                            </m:r>
                          </m:sup>
                        </m:sSubSup>
                      </m:oMath>
                    </m:oMathPara>
                  </a14:m>
                  <a:endParaRPr lang="en-GB" sz="1100" dirty="0">
                    <a:solidFill>
                      <a:schemeClr val="bg1"/>
                    </a:solidFill>
                  </a:endParaRPr>
                </a:p>
              </p:txBody>
            </p:sp>
          </mc:Choice>
          <mc:Fallback xmlns="">
            <p:sp>
              <p:nvSpPr>
                <p:cNvPr id="57" name="TextBox 56">
                  <a:extLst>
                    <a:ext uri="{FF2B5EF4-FFF2-40B4-BE49-F238E27FC236}">
                      <a16:creationId xmlns:a16="http://schemas.microsoft.com/office/drawing/2014/main" id="{050E2927-8DF7-514B-8E11-1F685A5A9336}"/>
                    </a:ext>
                  </a:extLst>
                </p:cNvPr>
                <p:cNvSpPr txBox="1">
                  <a:spLocks noRot="1" noChangeAspect="1" noMove="1" noResize="1" noEditPoints="1" noAdjustHandles="1" noChangeArrowheads="1" noChangeShapeType="1" noTextEdit="1"/>
                </p:cNvSpPr>
                <p:nvPr/>
              </p:nvSpPr>
              <p:spPr>
                <a:xfrm rot="5400000">
                  <a:off x="7888219" y="5723040"/>
                  <a:ext cx="270879" cy="265984"/>
                </a:xfrm>
                <a:prstGeom prst="round1Rect">
                  <a:avLst>
                    <a:gd name="adj" fmla="val 40865"/>
                  </a:avLst>
                </a:prstGeom>
                <a:blipFill>
                  <a:blip r:embed="rId35"/>
                  <a:stretch>
                    <a:fillRect l="-12500"/>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744236A4-0D18-C640-98D7-1C7D2211499E}"/>
                    </a:ext>
                  </a:extLst>
                </p:cNvPr>
                <p:cNvSpPr txBox="1"/>
                <p:nvPr/>
              </p:nvSpPr>
              <p:spPr>
                <a:xfrm rot="5400000">
                  <a:off x="5448071" y="435560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3</m:t>
                            </m:r>
                          </m:sub>
                          <m:sup>
                            <m:r>
                              <a:rPr lang="de-DE" sz="1100" b="0" i="1" smtClean="0">
                                <a:solidFill>
                                  <a:schemeClr val="bg1"/>
                                </a:solidFill>
                                <a:latin typeface="Cambria Math" panose="02040503050406030204" pitchFamily="18" charset="0"/>
                              </a:rPr>
                              <m:t>𝑖𝑛</m:t>
                            </m:r>
                          </m:sup>
                        </m:sSubSup>
                      </m:oMath>
                    </m:oMathPara>
                  </a14:m>
                  <a:endParaRPr lang="en-GB" sz="1100" dirty="0">
                    <a:solidFill>
                      <a:schemeClr val="bg1"/>
                    </a:solidFill>
                  </a:endParaRPr>
                </a:p>
              </p:txBody>
            </p:sp>
          </mc:Choice>
          <mc:Fallback xmlns="">
            <p:sp>
              <p:nvSpPr>
                <p:cNvPr id="58" name="TextBox 57">
                  <a:extLst>
                    <a:ext uri="{FF2B5EF4-FFF2-40B4-BE49-F238E27FC236}">
                      <a16:creationId xmlns:a16="http://schemas.microsoft.com/office/drawing/2014/main" id="{744236A4-0D18-C640-98D7-1C7D2211499E}"/>
                    </a:ext>
                  </a:extLst>
                </p:cNvPr>
                <p:cNvSpPr txBox="1">
                  <a:spLocks noRot="1" noChangeAspect="1" noMove="1" noResize="1" noEditPoints="1" noAdjustHandles="1" noChangeArrowheads="1" noChangeShapeType="1" noTextEdit="1"/>
                </p:cNvSpPr>
                <p:nvPr/>
              </p:nvSpPr>
              <p:spPr>
                <a:xfrm rot="5400000">
                  <a:off x="5448071" y="4355608"/>
                  <a:ext cx="270879" cy="387207"/>
                </a:xfrm>
                <a:prstGeom prst="round1Rect">
                  <a:avLst>
                    <a:gd name="adj" fmla="val 40865"/>
                  </a:avLst>
                </a:prstGeom>
                <a:blipFill>
                  <a:blip r:embed="rId36"/>
                  <a:stretch>
                    <a:fillRect b="-5263"/>
                  </a:stretch>
                </a:blipFill>
                <a:ln>
                  <a:no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E528C43C-3482-E44C-9215-5C6F8EA45952}"/>
                  </a:ext>
                </a:extLst>
              </p:cNvPr>
              <p:cNvSpPr/>
              <p:nvPr/>
            </p:nvSpPr>
            <p:spPr>
              <a:xfrm>
                <a:off x="6389186" y="4753232"/>
                <a:ext cx="707822" cy="3345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𝑚</m:t>
                          </m:r>
                        </m:e>
                        <m:sub>
                          <m:r>
                            <a:rPr lang="de-DE" sz="1400" i="1">
                              <a:solidFill>
                                <a:schemeClr val="bg1"/>
                              </a:solidFill>
                              <a:latin typeface="Cambria Math" panose="02040503050406030204" pitchFamily="18" charset="0"/>
                            </a:rPr>
                            <m:t>2</m:t>
                          </m:r>
                        </m:sub>
                        <m:sup>
                          <m:r>
                            <a:rPr lang="de-DE" sz="1400" i="1">
                              <a:solidFill>
                                <a:schemeClr val="bg1"/>
                              </a:solidFill>
                              <a:latin typeface="Cambria Math" panose="02040503050406030204" pitchFamily="18" charset="0"/>
                            </a:rPr>
                            <m:t>1,</m:t>
                          </m:r>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61" name="Rectangle 60">
                <a:extLst>
                  <a:ext uri="{FF2B5EF4-FFF2-40B4-BE49-F238E27FC236}">
                    <a16:creationId xmlns:a16="http://schemas.microsoft.com/office/drawing/2014/main" id="{E528C43C-3482-E44C-9215-5C6F8EA45952}"/>
                  </a:ext>
                </a:extLst>
              </p:cNvPr>
              <p:cNvSpPr>
                <a:spLocks noRot="1" noChangeAspect="1" noMove="1" noResize="1" noEditPoints="1" noAdjustHandles="1" noChangeArrowheads="1" noChangeShapeType="1" noTextEdit="1"/>
              </p:cNvSpPr>
              <p:nvPr/>
            </p:nvSpPr>
            <p:spPr>
              <a:xfrm>
                <a:off x="6389186" y="4753232"/>
                <a:ext cx="707822" cy="334579"/>
              </a:xfrm>
              <a:prstGeom prst="rect">
                <a:avLst/>
              </a:prstGeom>
              <a:blipFill>
                <a:blip r:embed="rId3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804959FB-3077-0D4F-988A-4E4B8F834A7D}"/>
                  </a:ext>
                </a:extLst>
              </p:cNvPr>
              <p:cNvSpPr/>
              <p:nvPr/>
            </p:nvSpPr>
            <p:spPr>
              <a:xfrm>
                <a:off x="6382757" y="5851569"/>
                <a:ext cx="711670" cy="3345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𝑚</m:t>
                          </m:r>
                        </m:e>
                        <m:sub>
                          <m:r>
                            <a:rPr lang="de-DE" sz="1400" i="1">
                              <a:solidFill>
                                <a:schemeClr val="bg1"/>
                              </a:solidFill>
                              <a:latin typeface="Cambria Math" panose="02040503050406030204" pitchFamily="18" charset="0"/>
                            </a:rPr>
                            <m:t>2</m:t>
                          </m:r>
                        </m:sub>
                        <m:sup>
                          <m:r>
                            <a:rPr lang="de-DE" sz="1400" i="1">
                              <a:solidFill>
                                <a:schemeClr val="bg1"/>
                              </a:solidFill>
                              <a:latin typeface="Cambria Math" panose="02040503050406030204" pitchFamily="18" charset="0"/>
                            </a:rPr>
                            <m:t>𝑜𝑢𝑡</m:t>
                          </m:r>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62" name="Rectangle 61">
                <a:extLst>
                  <a:ext uri="{FF2B5EF4-FFF2-40B4-BE49-F238E27FC236}">
                    <a16:creationId xmlns:a16="http://schemas.microsoft.com/office/drawing/2014/main" id="{804959FB-3077-0D4F-988A-4E4B8F834A7D}"/>
                  </a:ext>
                </a:extLst>
              </p:cNvPr>
              <p:cNvSpPr>
                <a:spLocks noRot="1" noChangeAspect="1" noMove="1" noResize="1" noEditPoints="1" noAdjustHandles="1" noChangeArrowheads="1" noChangeShapeType="1" noTextEdit="1"/>
              </p:cNvSpPr>
              <p:nvPr/>
            </p:nvSpPr>
            <p:spPr>
              <a:xfrm>
                <a:off x="6382757" y="5851569"/>
                <a:ext cx="711670" cy="334579"/>
              </a:xfrm>
              <a:prstGeom prst="rect">
                <a:avLst/>
              </a:prstGeom>
              <a:blipFill>
                <a:blip r:embed="rId3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A78D3E8D-4AC8-8840-B86F-BCFCD6588C80}"/>
                  </a:ext>
                </a:extLst>
              </p:cNvPr>
              <p:cNvSpPr/>
              <p:nvPr/>
            </p:nvSpPr>
            <p:spPr>
              <a:xfrm>
                <a:off x="6606372" y="4944336"/>
                <a:ext cx="770019" cy="3426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𝑚</m:t>
                          </m:r>
                        </m:e>
                        <m:sub>
                          <m:r>
                            <a:rPr lang="de-DE" sz="1400" i="1">
                              <a:solidFill>
                                <a:schemeClr val="bg1"/>
                              </a:solidFill>
                              <a:latin typeface="Cambria Math" panose="02040503050406030204" pitchFamily="18" charset="0"/>
                            </a:rPr>
                            <m:t>2</m:t>
                          </m:r>
                        </m:sub>
                        <m:sup>
                          <m:r>
                            <a:rPr lang="de-DE" sz="1400" b="0" i="1" smtClean="0">
                              <a:solidFill>
                                <a:schemeClr val="bg1"/>
                              </a:solidFill>
                              <a:latin typeface="Cambria Math" panose="02040503050406030204" pitchFamily="18" charset="0"/>
                            </a:rPr>
                            <m:t>𝑖𝑛</m:t>
                          </m:r>
                          <m:r>
                            <a:rPr lang="de-DE" sz="1400" i="1">
                              <a:solidFill>
                                <a:schemeClr val="bg1"/>
                              </a:solidFill>
                              <a:latin typeface="Cambria Math" panose="02040503050406030204" pitchFamily="18" charset="0"/>
                            </a:rPr>
                            <m:t>,</m:t>
                          </m:r>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63" name="Rectangle 62">
                <a:extLst>
                  <a:ext uri="{FF2B5EF4-FFF2-40B4-BE49-F238E27FC236}">
                    <a16:creationId xmlns:a16="http://schemas.microsoft.com/office/drawing/2014/main" id="{A78D3E8D-4AC8-8840-B86F-BCFCD6588C80}"/>
                  </a:ext>
                </a:extLst>
              </p:cNvPr>
              <p:cNvSpPr>
                <a:spLocks noRot="1" noChangeAspect="1" noMove="1" noResize="1" noEditPoints="1" noAdjustHandles="1" noChangeArrowheads="1" noChangeShapeType="1" noTextEdit="1"/>
              </p:cNvSpPr>
              <p:nvPr/>
            </p:nvSpPr>
            <p:spPr>
              <a:xfrm>
                <a:off x="6606372" y="4944336"/>
                <a:ext cx="770019" cy="342658"/>
              </a:xfrm>
              <a:prstGeom prst="rect">
                <a:avLst/>
              </a:prstGeom>
              <a:blipFill>
                <a:blip r:embed="rId3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3041FF34-AD93-F74E-991D-BF3A207C698F}"/>
                  </a:ext>
                </a:extLst>
              </p:cNvPr>
              <p:cNvSpPr/>
              <p:nvPr/>
            </p:nvSpPr>
            <p:spPr>
              <a:xfrm>
                <a:off x="4503318" y="4759149"/>
                <a:ext cx="770019" cy="3426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accent4"/>
                              </a:solidFill>
                              <a:latin typeface="Cambria Math" panose="02040503050406030204" pitchFamily="18" charset="0"/>
                            </a:rPr>
                          </m:ctrlPr>
                        </m:sSubSupPr>
                        <m:e>
                          <m:r>
                            <a:rPr lang="de-DE" sz="1400" i="1">
                              <a:solidFill>
                                <a:schemeClr val="accent4"/>
                              </a:solidFill>
                              <a:latin typeface="Cambria Math" panose="02040503050406030204" pitchFamily="18" charset="0"/>
                            </a:rPr>
                            <m:t>𝑚</m:t>
                          </m:r>
                        </m:e>
                        <m:sub>
                          <m:r>
                            <a:rPr lang="de-DE" sz="1400" i="1">
                              <a:solidFill>
                                <a:schemeClr val="accent4"/>
                              </a:solidFill>
                              <a:latin typeface="Cambria Math" panose="02040503050406030204" pitchFamily="18" charset="0"/>
                            </a:rPr>
                            <m:t>2</m:t>
                          </m:r>
                        </m:sub>
                        <m:sup>
                          <m:r>
                            <a:rPr lang="de-DE" sz="1400" i="1">
                              <a:solidFill>
                                <a:schemeClr val="accent4"/>
                              </a:solidFill>
                              <a:latin typeface="Cambria Math" panose="02040503050406030204" pitchFamily="18" charset="0"/>
                            </a:rPr>
                            <m:t>𝑜𝑢𝑡</m:t>
                          </m:r>
                          <m:r>
                            <a:rPr lang="de-DE" sz="1400" b="0" i="1" smtClean="0">
                              <a:solidFill>
                                <a:schemeClr val="accent4"/>
                              </a:solidFill>
                              <a:latin typeface="Cambria Math" panose="02040503050406030204" pitchFamily="18" charset="0"/>
                            </a:rPr>
                            <m:t>,</m:t>
                          </m:r>
                          <m:r>
                            <a:rPr lang="de-DE" sz="1400" b="0" i="1" smtClean="0">
                              <a:solidFill>
                                <a:schemeClr val="accent4"/>
                              </a:solidFill>
                              <a:latin typeface="Cambria Math" panose="02040503050406030204" pitchFamily="18" charset="0"/>
                            </a:rPr>
                            <m:t>𝑖𝑛</m:t>
                          </m:r>
                        </m:sup>
                      </m:sSubSup>
                    </m:oMath>
                  </m:oMathPara>
                </a14:m>
                <a:endParaRPr lang="en-GB" sz="1400" dirty="0">
                  <a:solidFill>
                    <a:schemeClr val="accent4"/>
                  </a:solidFill>
                </a:endParaRPr>
              </a:p>
            </p:txBody>
          </p:sp>
        </mc:Choice>
        <mc:Fallback xmlns="">
          <p:sp>
            <p:nvSpPr>
              <p:cNvPr id="64" name="Rectangle 63">
                <a:extLst>
                  <a:ext uri="{FF2B5EF4-FFF2-40B4-BE49-F238E27FC236}">
                    <a16:creationId xmlns:a16="http://schemas.microsoft.com/office/drawing/2014/main" id="{3041FF34-AD93-F74E-991D-BF3A207C698F}"/>
                  </a:ext>
                </a:extLst>
              </p:cNvPr>
              <p:cNvSpPr>
                <a:spLocks noRot="1" noChangeAspect="1" noMove="1" noResize="1" noEditPoints="1" noAdjustHandles="1" noChangeArrowheads="1" noChangeShapeType="1" noTextEdit="1"/>
              </p:cNvSpPr>
              <p:nvPr/>
            </p:nvSpPr>
            <p:spPr>
              <a:xfrm>
                <a:off x="4503318" y="4759149"/>
                <a:ext cx="770019" cy="342658"/>
              </a:xfrm>
              <a:prstGeom prst="rect">
                <a:avLst/>
              </a:prstGeom>
              <a:blipFill>
                <a:blip r:embed="rId4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7ACFE268-8E5D-CB47-A962-BC4AAF5503B1}"/>
                  </a:ext>
                </a:extLst>
              </p:cNvPr>
              <p:cNvSpPr txBox="1"/>
              <p:nvPr/>
            </p:nvSpPr>
            <p:spPr>
              <a:xfrm>
                <a:off x="3933342" y="4785815"/>
                <a:ext cx="41075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solidFill>
                                <a:schemeClr val="accent1">
                                  <a:lumMod val="50000"/>
                                </a:schemeClr>
                              </a:solidFill>
                              <a:latin typeface="Cambria Math" panose="02040503050406030204" pitchFamily="18" charset="0"/>
                              <a:ea typeface="Cambria Math" panose="02040503050406030204" pitchFamily="18" charset="0"/>
                            </a:rPr>
                          </m:ctrlPr>
                        </m:sSubPr>
                        <m:e>
                          <m:r>
                            <a:rPr lang="en-GB" sz="1400" i="1" smtClean="0">
                              <a:solidFill>
                                <a:schemeClr val="accent1">
                                  <a:lumMod val="50000"/>
                                </a:schemeClr>
                              </a:solidFill>
                              <a:latin typeface="Cambria Math" panose="02040503050406030204" pitchFamily="18" charset="0"/>
                              <a:ea typeface="Cambria Math" panose="02040503050406030204" pitchFamily="18" charset="0"/>
                            </a:rPr>
                            <m:t>𝛼</m:t>
                          </m:r>
                        </m:e>
                        <m:sub>
                          <m:r>
                            <a:rPr lang="de-DE" sz="1400" b="0" i="1" smtClean="0">
                              <a:solidFill>
                                <a:schemeClr val="accent1">
                                  <a:lumMod val="50000"/>
                                </a:schemeClr>
                              </a:solidFill>
                              <a:latin typeface="Cambria Math" panose="02040503050406030204" pitchFamily="18" charset="0"/>
                              <a:ea typeface="Cambria Math" panose="02040503050406030204" pitchFamily="18" charset="0"/>
                            </a:rPr>
                            <m:t>1</m:t>
                          </m:r>
                        </m:sub>
                      </m:sSub>
                    </m:oMath>
                  </m:oMathPara>
                </a14:m>
                <a:endParaRPr lang="en-GB" sz="1400" dirty="0">
                  <a:solidFill>
                    <a:schemeClr val="accent1">
                      <a:lumMod val="50000"/>
                    </a:schemeClr>
                  </a:solidFill>
                </a:endParaRPr>
              </a:p>
            </p:txBody>
          </p:sp>
        </mc:Choice>
        <mc:Fallback xmlns="">
          <p:sp>
            <p:nvSpPr>
              <p:cNvPr id="65" name="TextBox 64">
                <a:extLst>
                  <a:ext uri="{FF2B5EF4-FFF2-40B4-BE49-F238E27FC236}">
                    <a16:creationId xmlns:a16="http://schemas.microsoft.com/office/drawing/2014/main" id="{7ACFE268-8E5D-CB47-A962-BC4AAF5503B1}"/>
                  </a:ext>
                </a:extLst>
              </p:cNvPr>
              <p:cNvSpPr txBox="1">
                <a:spLocks noRot="1" noChangeAspect="1" noMove="1" noResize="1" noEditPoints="1" noAdjustHandles="1" noChangeArrowheads="1" noChangeShapeType="1" noTextEdit="1"/>
              </p:cNvSpPr>
              <p:nvPr/>
            </p:nvSpPr>
            <p:spPr>
              <a:xfrm>
                <a:off x="3933342" y="4785815"/>
                <a:ext cx="410753" cy="307777"/>
              </a:xfrm>
              <a:prstGeom prst="rect">
                <a:avLst/>
              </a:prstGeom>
              <a:blipFill>
                <a:blip r:embed="rId4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7637DA13-B7B7-4B48-94FD-D39997FC7671}"/>
                  </a:ext>
                </a:extLst>
              </p:cNvPr>
              <p:cNvSpPr/>
              <p:nvPr/>
            </p:nvSpPr>
            <p:spPr>
              <a:xfrm>
                <a:off x="9864380" y="4753232"/>
                <a:ext cx="707822" cy="3345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𝑚</m:t>
                          </m:r>
                        </m:e>
                        <m:sub>
                          <m:r>
                            <a:rPr lang="de-DE" sz="1400" b="0" i="1" smtClean="0">
                              <a:solidFill>
                                <a:schemeClr val="bg1"/>
                              </a:solidFill>
                              <a:latin typeface="Cambria Math" panose="02040503050406030204" pitchFamily="18" charset="0"/>
                            </a:rPr>
                            <m:t>3</m:t>
                          </m:r>
                        </m:sub>
                        <m:sup>
                          <m:r>
                            <a:rPr lang="de-DE" sz="1400" i="1">
                              <a:solidFill>
                                <a:schemeClr val="bg1"/>
                              </a:solidFill>
                              <a:latin typeface="Cambria Math" panose="02040503050406030204" pitchFamily="18" charset="0"/>
                            </a:rPr>
                            <m:t>1,</m:t>
                          </m:r>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66" name="Rectangle 65">
                <a:extLst>
                  <a:ext uri="{FF2B5EF4-FFF2-40B4-BE49-F238E27FC236}">
                    <a16:creationId xmlns:a16="http://schemas.microsoft.com/office/drawing/2014/main" id="{7637DA13-B7B7-4B48-94FD-D39997FC7671}"/>
                  </a:ext>
                </a:extLst>
              </p:cNvPr>
              <p:cNvSpPr>
                <a:spLocks noRot="1" noChangeAspect="1" noMove="1" noResize="1" noEditPoints="1" noAdjustHandles="1" noChangeArrowheads="1" noChangeShapeType="1" noTextEdit="1"/>
              </p:cNvSpPr>
              <p:nvPr/>
            </p:nvSpPr>
            <p:spPr>
              <a:xfrm>
                <a:off x="9864380" y="4753232"/>
                <a:ext cx="707822" cy="334579"/>
              </a:xfrm>
              <a:prstGeom prst="rect">
                <a:avLst/>
              </a:prstGeom>
              <a:blipFill>
                <a:blip r:embed="rId4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1D24B314-68E5-5640-9762-1D6F232E156C}"/>
                  </a:ext>
                </a:extLst>
              </p:cNvPr>
              <p:cNvSpPr/>
              <p:nvPr/>
            </p:nvSpPr>
            <p:spPr>
              <a:xfrm>
                <a:off x="9857951" y="5851569"/>
                <a:ext cx="711670" cy="3345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𝑚</m:t>
                          </m:r>
                        </m:e>
                        <m:sub>
                          <m:r>
                            <a:rPr lang="de-DE" sz="1400" b="0" i="1" smtClean="0">
                              <a:solidFill>
                                <a:schemeClr val="bg1"/>
                              </a:solidFill>
                              <a:latin typeface="Cambria Math" panose="02040503050406030204" pitchFamily="18" charset="0"/>
                            </a:rPr>
                            <m:t>3</m:t>
                          </m:r>
                        </m:sub>
                        <m:sup>
                          <m:r>
                            <a:rPr lang="de-DE" sz="1400" i="1">
                              <a:solidFill>
                                <a:schemeClr val="bg1"/>
                              </a:solidFill>
                              <a:latin typeface="Cambria Math" panose="02040503050406030204" pitchFamily="18" charset="0"/>
                            </a:rPr>
                            <m:t>𝑜𝑢𝑡</m:t>
                          </m:r>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67" name="Rectangle 66">
                <a:extLst>
                  <a:ext uri="{FF2B5EF4-FFF2-40B4-BE49-F238E27FC236}">
                    <a16:creationId xmlns:a16="http://schemas.microsoft.com/office/drawing/2014/main" id="{1D24B314-68E5-5640-9762-1D6F232E156C}"/>
                  </a:ext>
                </a:extLst>
              </p:cNvPr>
              <p:cNvSpPr>
                <a:spLocks noRot="1" noChangeAspect="1" noMove="1" noResize="1" noEditPoints="1" noAdjustHandles="1" noChangeArrowheads="1" noChangeShapeType="1" noTextEdit="1"/>
              </p:cNvSpPr>
              <p:nvPr/>
            </p:nvSpPr>
            <p:spPr>
              <a:xfrm>
                <a:off x="9857951" y="5851569"/>
                <a:ext cx="711670" cy="334579"/>
              </a:xfrm>
              <a:prstGeom prst="rect">
                <a:avLst/>
              </a:prstGeom>
              <a:blipFill>
                <a:blip r:embed="rId4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71215DE5-57F1-774C-B510-9DFE87DA563D}"/>
                  </a:ext>
                </a:extLst>
              </p:cNvPr>
              <p:cNvSpPr/>
              <p:nvPr/>
            </p:nvSpPr>
            <p:spPr>
              <a:xfrm>
                <a:off x="10081566" y="4944336"/>
                <a:ext cx="770019" cy="3426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𝑚</m:t>
                          </m:r>
                        </m:e>
                        <m:sub>
                          <m:r>
                            <a:rPr lang="de-DE" sz="1400" b="0" i="1" smtClean="0">
                              <a:solidFill>
                                <a:schemeClr val="bg1"/>
                              </a:solidFill>
                              <a:latin typeface="Cambria Math" panose="02040503050406030204" pitchFamily="18" charset="0"/>
                            </a:rPr>
                            <m:t>3</m:t>
                          </m:r>
                        </m:sub>
                        <m:sup>
                          <m:r>
                            <a:rPr lang="de-DE" sz="1400" b="0" i="1" smtClean="0">
                              <a:solidFill>
                                <a:schemeClr val="bg1"/>
                              </a:solidFill>
                              <a:latin typeface="Cambria Math" panose="02040503050406030204" pitchFamily="18" charset="0"/>
                            </a:rPr>
                            <m:t>𝑖𝑛</m:t>
                          </m:r>
                          <m:r>
                            <a:rPr lang="de-DE" sz="1400" i="1">
                              <a:solidFill>
                                <a:schemeClr val="bg1"/>
                              </a:solidFill>
                              <a:latin typeface="Cambria Math" panose="02040503050406030204" pitchFamily="18" charset="0"/>
                            </a:rPr>
                            <m:t>,</m:t>
                          </m:r>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68" name="Rectangle 67">
                <a:extLst>
                  <a:ext uri="{FF2B5EF4-FFF2-40B4-BE49-F238E27FC236}">
                    <a16:creationId xmlns:a16="http://schemas.microsoft.com/office/drawing/2014/main" id="{71215DE5-57F1-774C-B510-9DFE87DA563D}"/>
                  </a:ext>
                </a:extLst>
              </p:cNvPr>
              <p:cNvSpPr>
                <a:spLocks noRot="1" noChangeAspect="1" noMove="1" noResize="1" noEditPoints="1" noAdjustHandles="1" noChangeArrowheads="1" noChangeShapeType="1" noTextEdit="1"/>
              </p:cNvSpPr>
              <p:nvPr/>
            </p:nvSpPr>
            <p:spPr>
              <a:xfrm>
                <a:off x="10081566" y="4944336"/>
                <a:ext cx="770019" cy="342658"/>
              </a:xfrm>
              <a:prstGeom prst="rect">
                <a:avLst/>
              </a:prstGeom>
              <a:blipFill>
                <a:blip r:embed="rId4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49A68F44-7BF3-434F-986B-31477132C878}"/>
                  </a:ext>
                </a:extLst>
              </p:cNvPr>
              <p:cNvSpPr/>
              <p:nvPr/>
            </p:nvSpPr>
            <p:spPr>
              <a:xfrm>
                <a:off x="7978512" y="4759149"/>
                <a:ext cx="770019" cy="3426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𝑚</m:t>
                          </m:r>
                        </m:e>
                        <m:sub>
                          <m:r>
                            <a:rPr lang="de-DE" sz="1400" b="0" i="1" smtClean="0">
                              <a:solidFill>
                                <a:schemeClr val="bg1"/>
                              </a:solidFill>
                              <a:latin typeface="Cambria Math" panose="02040503050406030204" pitchFamily="18" charset="0"/>
                            </a:rPr>
                            <m:t>3</m:t>
                          </m:r>
                        </m:sub>
                        <m:sup>
                          <m:r>
                            <a:rPr lang="de-DE" sz="1400" i="1">
                              <a:solidFill>
                                <a:schemeClr val="bg1"/>
                              </a:solidFill>
                              <a:latin typeface="Cambria Math" panose="02040503050406030204" pitchFamily="18" charset="0"/>
                            </a:rPr>
                            <m:t>𝑜𝑢𝑡</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69" name="Rectangle 68">
                <a:extLst>
                  <a:ext uri="{FF2B5EF4-FFF2-40B4-BE49-F238E27FC236}">
                    <a16:creationId xmlns:a16="http://schemas.microsoft.com/office/drawing/2014/main" id="{49A68F44-7BF3-434F-986B-31477132C878}"/>
                  </a:ext>
                </a:extLst>
              </p:cNvPr>
              <p:cNvSpPr>
                <a:spLocks noRot="1" noChangeAspect="1" noMove="1" noResize="1" noEditPoints="1" noAdjustHandles="1" noChangeArrowheads="1" noChangeShapeType="1" noTextEdit="1"/>
              </p:cNvSpPr>
              <p:nvPr/>
            </p:nvSpPr>
            <p:spPr>
              <a:xfrm>
                <a:off x="7978512" y="4759149"/>
                <a:ext cx="770019" cy="342658"/>
              </a:xfrm>
              <a:prstGeom prst="rect">
                <a:avLst/>
              </a:prstGeom>
              <a:blipFill>
                <a:blip r:embed="rId4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A415245F-6A27-3A4F-8D5C-9B3960AA00D3}"/>
                  </a:ext>
                </a:extLst>
              </p:cNvPr>
              <p:cNvSpPr txBox="1"/>
              <p:nvPr/>
            </p:nvSpPr>
            <p:spPr>
              <a:xfrm>
                <a:off x="7408536" y="4785815"/>
                <a:ext cx="41492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solidFill>
                                <a:schemeClr val="accent1">
                                  <a:lumMod val="50000"/>
                                </a:schemeClr>
                              </a:solidFill>
                              <a:latin typeface="Cambria Math" panose="02040503050406030204" pitchFamily="18" charset="0"/>
                              <a:ea typeface="Cambria Math" panose="02040503050406030204" pitchFamily="18" charset="0"/>
                            </a:rPr>
                          </m:ctrlPr>
                        </m:sSubPr>
                        <m:e>
                          <m:r>
                            <a:rPr lang="en-GB" sz="1400" i="1" smtClean="0">
                              <a:solidFill>
                                <a:schemeClr val="accent1">
                                  <a:lumMod val="50000"/>
                                </a:schemeClr>
                              </a:solidFill>
                              <a:latin typeface="Cambria Math" panose="02040503050406030204" pitchFamily="18" charset="0"/>
                              <a:ea typeface="Cambria Math" panose="02040503050406030204" pitchFamily="18" charset="0"/>
                            </a:rPr>
                            <m:t>𝛼</m:t>
                          </m:r>
                        </m:e>
                        <m:sub>
                          <m:r>
                            <a:rPr lang="de-DE" sz="1400" b="0" i="1" smtClean="0">
                              <a:solidFill>
                                <a:schemeClr val="accent1">
                                  <a:lumMod val="50000"/>
                                </a:schemeClr>
                              </a:solidFill>
                              <a:latin typeface="Cambria Math" panose="02040503050406030204" pitchFamily="18" charset="0"/>
                              <a:ea typeface="Cambria Math" panose="02040503050406030204" pitchFamily="18" charset="0"/>
                            </a:rPr>
                            <m:t>2</m:t>
                          </m:r>
                        </m:sub>
                      </m:sSub>
                    </m:oMath>
                  </m:oMathPara>
                </a14:m>
                <a:endParaRPr lang="en-GB" sz="1400" dirty="0">
                  <a:solidFill>
                    <a:schemeClr val="accent1">
                      <a:lumMod val="50000"/>
                    </a:schemeClr>
                  </a:solidFill>
                </a:endParaRPr>
              </a:p>
            </p:txBody>
          </p:sp>
        </mc:Choice>
        <mc:Fallback xmlns="">
          <p:sp>
            <p:nvSpPr>
              <p:cNvPr id="70" name="TextBox 69">
                <a:extLst>
                  <a:ext uri="{FF2B5EF4-FFF2-40B4-BE49-F238E27FC236}">
                    <a16:creationId xmlns:a16="http://schemas.microsoft.com/office/drawing/2014/main" id="{A415245F-6A27-3A4F-8D5C-9B3960AA00D3}"/>
                  </a:ext>
                </a:extLst>
              </p:cNvPr>
              <p:cNvSpPr txBox="1">
                <a:spLocks noRot="1" noChangeAspect="1" noMove="1" noResize="1" noEditPoints="1" noAdjustHandles="1" noChangeArrowheads="1" noChangeShapeType="1" noTextEdit="1"/>
              </p:cNvSpPr>
              <p:nvPr/>
            </p:nvSpPr>
            <p:spPr>
              <a:xfrm>
                <a:off x="7408536" y="4785815"/>
                <a:ext cx="414922" cy="307777"/>
              </a:xfrm>
              <a:prstGeom prst="rect">
                <a:avLst/>
              </a:prstGeom>
              <a:blipFill>
                <a:blip r:embed="rId4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3B5EFF66-EB96-5749-A3F8-25C6075C356D}"/>
                  </a:ext>
                </a:extLst>
              </p:cNvPr>
              <p:cNvSpPr/>
              <p:nvPr/>
            </p:nvSpPr>
            <p:spPr>
              <a:xfrm>
                <a:off x="2911550" y="4747315"/>
                <a:ext cx="707822" cy="3345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𝑚</m:t>
                          </m:r>
                        </m:e>
                        <m:sub>
                          <m:r>
                            <a:rPr lang="de-DE" sz="1400" b="0" i="1" smtClean="0">
                              <a:solidFill>
                                <a:schemeClr val="bg1"/>
                              </a:solidFill>
                              <a:latin typeface="Cambria Math" panose="02040503050406030204" pitchFamily="18" charset="0"/>
                            </a:rPr>
                            <m:t>1</m:t>
                          </m:r>
                        </m:sub>
                        <m:sup>
                          <m:r>
                            <a:rPr lang="de-DE" sz="1400" i="1">
                              <a:solidFill>
                                <a:schemeClr val="bg1"/>
                              </a:solidFill>
                              <a:latin typeface="Cambria Math" panose="02040503050406030204" pitchFamily="18" charset="0"/>
                            </a:rPr>
                            <m:t>1,</m:t>
                          </m:r>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71" name="Rectangle 70">
                <a:extLst>
                  <a:ext uri="{FF2B5EF4-FFF2-40B4-BE49-F238E27FC236}">
                    <a16:creationId xmlns:a16="http://schemas.microsoft.com/office/drawing/2014/main" id="{3B5EFF66-EB96-5749-A3F8-25C6075C356D}"/>
                  </a:ext>
                </a:extLst>
              </p:cNvPr>
              <p:cNvSpPr>
                <a:spLocks noRot="1" noChangeAspect="1" noMove="1" noResize="1" noEditPoints="1" noAdjustHandles="1" noChangeArrowheads="1" noChangeShapeType="1" noTextEdit="1"/>
              </p:cNvSpPr>
              <p:nvPr/>
            </p:nvSpPr>
            <p:spPr>
              <a:xfrm>
                <a:off x="2911550" y="4747315"/>
                <a:ext cx="707822" cy="334579"/>
              </a:xfrm>
              <a:prstGeom prst="rect">
                <a:avLst/>
              </a:prstGeom>
              <a:blipFill>
                <a:blip r:embed="rId4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53A11620-768A-0C45-AF3B-24B6CEB1D60C}"/>
                  </a:ext>
                </a:extLst>
              </p:cNvPr>
              <p:cNvSpPr/>
              <p:nvPr/>
            </p:nvSpPr>
            <p:spPr>
              <a:xfrm>
                <a:off x="2905121" y="5845652"/>
                <a:ext cx="711670" cy="3345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accent2"/>
                              </a:solidFill>
                              <a:latin typeface="Cambria Math" panose="02040503050406030204" pitchFamily="18" charset="0"/>
                            </a:rPr>
                          </m:ctrlPr>
                        </m:sSubSupPr>
                        <m:e>
                          <m:r>
                            <a:rPr lang="de-DE" sz="1400" i="1">
                              <a:solidFill>
                                <a:schemeClr val="accent2"/>
                              </a:solidFill>
                              <a:latin typeface="Cambria Math" panose="02040503050406030204" pitchFamily="18" charset="0"/>
                            </a:rPr>
                            <m:t>𝑚</m:t>
                          </m:r>
                        </m:e>
                        <m:sub>
                          <m:r>
                            <a:rPr lang="de-DE" sz="1400" b="0" i="1" smtClean="0">
                              <a:solidFill>
                                <a:schemeClr val="accent2"/>
                              </a:solidFill>
                              <a:latin typeface="Cambria Math" panose="02040503050406030204" pitchFamily="18" charset="0"/>
                            </a:rPr>
                            <m:t>1</m:t>
                          </m:r>
                        </m:sub>
                        <m:sup>
                          <m:r>
                            <a:rPr lang="de-DE" sz="1400" i="1">
                              <a:solidFill>
                                <a:schemeClr val="accent2"/>
                              </a:solidFill>
                              <a:latin typeface="Cambria Math" panose="02040503050406030204" pitchFamily="18" charset="0"/>
                            </a:rPr>
                            <m:t>𝑜𝑢𝑡</m:t>
                          </m:r>
                          <m:r>
                            <a:rPr lang="de-DE" sz="1400" b="0" i="1" smtClean="0">
                              <a:solidFill>
                                <a:schemeClr val="accent2"/>
                              </a:solidFill>
                              <a:latin typeface="Cambria Math" panose="02040503050406030204" pitchFamily="18" charset="0"/>
                            </a:rPr>
                            <m:t>,1</m:t>
                          </m:r>
                        </m:sup>
                      </m:sSubSup>
                    </m:oMath>
                  </m:oMathPara>
                </a14:m>
                <a:endParaRPr lang="en-GB" sz="1400" dirty="0">
                  <a:solidFill>
                    <a:schemeClr val="accent2"/>
                  </a:solidFill>
                </a:endParaRPr>
              </a:p>
            </p:txBody>
          </p:sp>
        </mc:Choice>
        <mc:Fallback xmlns="">
          <p:sp>
            <p:nvSpPr>
              <p:cNvPr id="72" name="Rectangle 71">
                <a:extLst>
                  <a:ext uri="{FF2B5EF4-FFF2-40B4-BE49-F238E27FC236}">
                    <a16:creationId xmlns:a16="http://schemas.microsoft.com/office/drawing/2014/main" id="{53A11620-768A-0C45-AF3B-24B6CEB1D60C}"/>
                  </a:ext>
                </a:extLst>
              </p:cNvPr>
              <p:cNvSpPr>
                <a:spLocks noRot="1" noChangeAspect="1" noMove="1" noResize="1" noEditPoints="1" noAdjustHandles="1" noChangeArrowheads="1" noChangeShapeType="1" noTextEdit="1"/>
              </p:cNvSpPr>
              <p:nvPr/>
            </p:nvSpPr>
            <p:spPr>
              <a:xfrm>
                <a:off x="2905121" y="5845652"/>
                <a:ext cx="711670" cy="334579"/>
              </a:xfrm>
              <a:prstGeom prst="rect">
                <a:avLst/>
              </a:prstGeom>
              <a:blipFill>
                <a:blip r:embed="rId4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CA55EBCB-FBC2-7140-A6D8-63AA3DFC6026}"/>
                  </a:ext>
                </a:extLst>
              </p:cNvPr>
              <p:cNvSpPr/>
              <p:nvPr/>
            </p:nvSpPr>
            <p:spPr>
              <a:xfrm>
                <a:off x="3128736" y="4938419"/>
                <a:ext cx="770019" cy="3426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𝑚</m:t>
                          </m:r>
                        </m:e>
                        <m:sub>
                          <m:r>
                            <a:rPr lang="de-DE" sz="1400" b="0" i="1" smtClean="0">
                              <a:solidFill>
                                <a:schemeClr val="bg1"/>
                              </a:solidFill>
                              <a:latin typeface="Cambria Math" panose="02040503050406030204" pitchFamily="18" charset="0"/>
                            </a:rPr>
                            <m:t>1</m:t>
                          </m:r>
                        </m:sub>
                        <m:sup>
                          <m:r>
                            <a:rPr lang="de-DE" sz="1400" b="0" i="1" smtClean="0">
                              <a:solidFill>
                                <a:schemeClr val="bg1"/>
                              </a:solidFill>
                              <a:latin typeface="Cambria Math" panose="02040503050406030204" pitchFamily="18" charset="0"/>
                            </a:rPr>
                            <m:t>𝑖𝑛</m:t>
                          </m:r>
                          <m:r>
                            <a:rPr lang="de-DE" sz="1400" i="1">
                              <a:solidFill>
                                <a:schemeClr val="bg1"/>
                              </a:solidFill>
                              <a:latin typeface="Cambria Math" panose="02040503050406030204" pitchFamily="18" charset="0"/>
                            </a:rPr>
                            <m:t>,</m:t>
                          </m:r>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73" name="Rectangle 72">
                <a:extLst>
                  <a:ext uri="{FF2B5EF4-FFF2-40B4-BE49-F238E27FC236}">
                    <a16:creationId xmlns:a16="http://schemas.microsoft.com/office/drawing/2014/main" id="{CA55EBCB-FBC2-7140-A6D8-63AA3DFC6026}"/>
                  </a:ext>
                </a:extLst>
              </p:cNvPr>
              <p:cNvSpPr>
                <a:spLocks noRot="1" noChangeAspect="1" noMove="1" noResize="1" noEditPoints="1" noAdjustHandles="1" noChangeArrowheads="1" noChangeShapeType="1" noTextEdit="1"/>
              </p:cNvSpPr>
              <p:nvPr/>
            </p:nvSpPr>
            <p:spPr>
              <a:xfrm>
                <a:off x="3128736" y="4938419"/>
                <a:ext cx="770019" cy="342658"/>
              </a:xfrm>
              <a:prstGeom prst="rect">
                <a:avLst/>
              </a:prstGeom>
              <a:blipFill>
                <a:blip r:embed="rId4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6B445696-2FBD-5949-8E87-1C900CC9EE25}"/>
                  </a:ext>
                </a:extLst>
              </p:cNvPr>
              <p:cNvSpPr/>
              <p:nvPr/>
            </p:nvSpPr>
            <p:spPr>
              <a:xfrm>
                <a:off x="1025682" y="4753232"/>
                <a:ext cx="770019" cy="3426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accent2"/>
                              </a:solidFill>
                              <a:latin typeface="Cambria Math" panose="02040503050406030204" pitchFamily="18" charset="0"/>
                            </a:rPr>
                          </m:ctrlPr>
                        </m:sSubSupPr>
                        <m:e>
                          <m:r>
                            <a:rPr lang="de-DE" sz="1400" i="1">
                              <a:solidFill>
                                <a:schemeClr val="accent2"/>
                              </a:solidFill>
                              <a:latin typeface="Cambria Math" panose="02040503050406030204" pitchFamily="18" charset="0"/>
                            </a:rPr>
                            <m:t>𝑚</m:t>
                          </m:r>
                        </m:e>
                        <m:sub>
                          <m:r>
                            <a:rPr lang="de-DE" sz="1400" b="0" i="1" smtClean="0">
                              <a:solidFill>
                                <a:schemeClr val="accent2"/>
                              </a:solidFill>
                              <a:latin typeface="Cambria Math" panose="02040503050406030204" pitchFamily="18" charset="0"/>
                            </a:rPr>
                            <m:t>1</m:t>
                          </m:r>
                        </m:sub>
                        <m:sup>
                          <m:r>
                            <a:rPr lang="de-DE" sz="1400" i="1">
                              <a:solidFill>
                                <a:schemeClr val="accent2"/>
                              </a:solidFill>
                              <a:latin typeface="Cambria Math" panose="02040503050406030204" pitchFamily="18" charset="0"/>
                            </a:rPr>
                            <m:t>𝑜𝑢𝑡</m:t>
                          </m:r>
                          <m:r>
                            <a:rPr lang="de-DE" sz="1400" b="0" i="1" smtClean="0">
                              <a:solidFill>
                                <a:schemeClr val="accent2"/>
                              </a:solidFill>
                              <a:latin typeface="Cambria Math" panose="02040503050406030204" pitchFamily="18" charset="0"/>
                            </a:rPr>
                            <m:t>,</m:t>
                          </m:r>
                          <m:r>
                            <a:rPr lang="de-DE" sz="1400" b="0" i="1" smtClean="0">
                              <a:solidFill>
                                <a:schemeClr val="accent2"/>
                              </a:solidFill>
                              <a:latin typeface="Cambria Math" panose="02040503050406030204" pitchFamily="18" charset="0"/>
                            </a:rPr>
                            <m:t>𝑖𝑛</m:t>
                          </m:r>
                        </m:sup>
                      </m:sSubSup>
                    </m:oMath>
                  </m:oMathPara>
                </a14:m>
                <a:endParaRPr lang="en-GB" sz="1400" dirty="0">
                  <a:solidFill>
                    <a:schemeClr val="accent2"/>
                  </a:solidFill>
                </a:endParaRPr>
              </a:p>
            </p:txBody>
          </p:sp>
        </mc:Choice>
        <mc:Fallback xmlns="">
          <p:sp>
            <p:nvSpPr>
              <p:cNvPr id="74" name="Rectangle 73">
                <a:extLst>
                  <a:ext uri="{FF2B5EF4-FFF2-40B4-BE49-F238E27FC236}">
                    <a16:creationId xmlns:a16="http://schemas.microsoft.com/office/drawing/2014/main" id="{6B445696-2FBD-5949-8E87-1C900CC9EE25}"/>
                  </a:ext>
                </a:extLst>
              </p:cNvPr>
              <p:cNvSpPr>
                <a:spLocks noRot="1" noChangeAspect="1" noMove="1" noResize="1" noEditPoints="1" noAdjustHandles="1" noChangeArrowheads="1" noChangeShapeType="1" noTextEdit="1"/>
              </p:cNvSpPr>
              <p:nvPr/>
            </p:nvSpPr>
            <p:spPr>
              <a:xfrm>
                <a:off x="1025682" y="4753232"/>
                <a:ext cx="770019" cy="342658"/>
              </a:xfrm>
              <a:prstGeom prst="rect">
                <a:avLst/>
              </a:prstGeom>
              <a:blipFill>
                <a:blip r:embed="rId5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4842CFFF-D54F-5C48-BFDE-1E72CE3F9691}"/>
                  </a:ext>
                </a:extLst>
              </p:cNvPr>
              <p:cNvSpPr txBox="1"/>
              <p:nvPr/>
            </p:nvSpPr>
            <p:spPr>
              <a:xfrm>
                <a:off x="455706" y="4779898"/>
                <a:ext cx="41492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solidFill>
                                <a:schemeClr val="accent1">
                                  <a:lumMod val="50000"/>
                                </a:schemeClr>
                              </a:solidFill>
                              <a:latin typeface="Cambria Math" panose="02040503050406030204" pitchFamily="18" charset="0"/>
                              <a:ea typeface="Cambria Math" panose="02040503050406030204" pitchFamily="18" charset="0"/>
                            </a:rPr>
                          </m:ctrlPr>
                        </m:sSubPr>
                        <m:e>
                          <m:r>
                            <a:rPr lang="en-GB" sz="1400" i="1" smtClean="0">
                              <a:solidFill>
                                <a:schemeClr val="accent1">
                                  <a:lumMod val="50000"/>
                                </a:schemeClr>
                              </a:solidFill>
                              <a:latin typeface="Cambria Math" panose="02040503050406030204" pitchFamily="18" charset="0"/>
                              <a:ea typeface="Cambria Math" panose="02040503050406030204" pitchFamily="18" charset="0"/>
                            </a:rPr>
                            <m:t>𝛼</m:t>
                          </m:r>
                        </m:e>
                        <m:sub>
                          <m:r>
                            <a:rPr lang="de-DE" sz="1400" b="0" i="1" smtClean="0">
                              <a:solidFill>
                                <a:schemeClr val="accent1">
                                  <a:lumMod val="50000"/>
                                </a:schemeClr>
                              </a:solidFill>
                              <a:latin typeface="Cambria Math" panose="02040503050406030204" pitchFamily="18" charset="0"/>
                              <a:ea typeface="Cambria Math" panose="02040503050406030204" pitchFamily="18" charset="0"/>
                            </a:rPr>
                            <m:t>0</m:t>
                          </m:r>
                        </m:sub>
                      </m:sSub>
                    </m:oMath>
                  </m:oMathPara>
                </a14:m>
                <a:endParaRPr lang="en-GB" sz="1400" dirty="0">
                  <a:solidFill>
                    <a:schemeClr val="accent1">
                      <a:lumMod val="50000"/>
                    </a:schemeClr>
                  </a:solidFill>
                </a:endParaRPr>
              </a:p>
            </p:txBody>
          </p:sp>
        </mc:Choice>
        <mc:Fallback xmlns="">
          <p:sp>
            <p:nvSpPr>
              <p:cNvPr id="75" name="TextBox 74">
                <a:extLst>
                  <a:ext uri="{FF2B5EF4-FFF2-40B4-BE49-F238E27FC236}">
                    <a16:creationId xmlns:a16="http://schemas.microsoft.com/office/drawing/2014/main" id="{4842CFFF-D54F-5C48-BFDE-1E72CE3F9691}"/>
                  </a:ext>
                </a:extLst>
              </p:cNvPr>
              <p:cNvSpPr txBox="1">
                <a:spLocks noRot="1" noChangeAspect="1" noMove="1" noResize="1" noEditPoints="1" noAdjustHandles="1" noChangeArrowheads="1" noChangeShapeType="1" noTextEdit="1"/>
              </p:cNvSpPr>
              <p:nvPr/>
            </p:nvSpPr>
            <p:spPr>
              <a:xfrm>
                <a:off x="455706" y="4779898"/>
                <a:ext cx="414922" cy="307777"/>
              </a:xfrm>
              <a:prstGeom prst="rect">
                <a:avLst/>
              </a:prstGeom>
              <a:blipFill>
                <a:blip r:embed="rId5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B541C4CD-ACB2-1D47-8F7A-690E5B65C46A}"/>
                  </a:ext>
                </a:extLst>
              </p:cNvPr>
              <p:cNvSpPr/>
              <p:nvPr/>
            </p:nvSpPr>
            <p:spPr>
              <a:xfrm>
                <a:off x="-584590" y="4759149"/>
                <a:ext cx="707822" cy="3345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𝑚</m:t>
                          </m:r>
                        </m:e>
                        <m:sub>
                          <m:r>
                            <a:rPr lang="de-DE" sz="1400" b="0" i="1" smtClean="0">
                              <a:solidFill>
                                <a:schemeClr val="bg1"/>
                              </a:solidFill>
                              <a:latin typeface="Cambria Math" panose="02040503050406030204" pitchFamily="18" charset="0"/>
                            </a:rPr>
                            <m:t>0</m:t>
                          </m:r>
                        </m:sub>
                        <m:sup>
                          <m:r>
                            <a:rPr lang="de-DE" sz="1400" i="1">
                              <a:solidFill>
                                <a:schemeClr val="bg1"/>
                              </a:solidFill>
                              <a:latin typeface="Cambria Math" panose="02040503050406030204" pitchFamily="18" charset="0"/>
                            </a:rPr>
                            <m:t>1,</m:t>
                          </m:r>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76" name="Rectangle 75">
                <a:extLst>
                  <a:ext uri="{FF2B5EF4-FFF2-40B4-BE49-F238E27FC236}">
                    <a16:creationId xmlns:a16="http://schemas.microsoft.com/office/drawing/2014/main" id="{B541C4CD-ACB2-1D47-8F7A-690E5B65C46A}"/>
                  </a:ext>
                </a:extLst>
              </p:cNvPr>
              <p:cNvSpPr>
                <a:spLocks noRot="1" noChangeAspect="1" noMove="1" noResize="1" noEditPoints="1" noAdjustHandles="1" noChangeArrowheads="1" noChangeShapeType="1" noTextEdit="1"/>
              </p:cNvSpPr>
              <p:nvPr/>
            </p:nvSpPr>
            <p:spPr>
              <a:xfrm>
                <a:off x="-584590" y="4759149"/>
                <a:ext cx="707822" cy="334579"/>
              </a:xfrm>
              <a:prstGeom prst="rect">
                <a:avLst/>
              </a:prstGeom>
              <a:blipFill>
                <a:blip r:embed="rId5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Rectangle 76">
                <a:extLst>
                  <a:ext uri="{FF2B5EF4-FFF2-40B4-BE49-F238E27FC236}">
                    <a16:creationId xmlns:a16="http://schemas.microsoft.com/office/drawing/2014/main" id="{0E0102E5-B76C-214F-8683-DED0BEA45E2B}"/>
                  </a:ext>
                </a:extLst>
              </p:cNvPr>
              <p:cNvSpPr/>
              <p:nvPr/>
            </p:nvSpPr>
            <p:spPr>
              <a:xfrm>
                <a:off x="-591019" y="5857486"/>
                <a:ext cx="711670" cy="3345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𝑚</m:t>
                          </m:r>
                        </m:e>
                        <m:sub>
                          <m:r>
                            <a:rPr lang="de-DE" sz="1400" b="0" i="1" smtClean="0">
                              <a:solidFill>
                                <a:schemeClr val="bg1"/>
                              </a:solidFill>
                              <a:latin typeface="Cambria Math" panose="02040503050406030204" pitchFamily="18" charset="0"/>
                            </a:rPr>
                            <m:t>0</m:t>
                          </m:r>
                        </m:sub>
                        <m:sup>
                          <m:r>
                            <a:rPr lang="de-DE" sz="1400" i="1">
                              <a:solidFill>
                                <a:schemeClr val="bg1"/>
                              </a:solidFill>
                              <a:latin typeface="Cambria Math" panose="02040503050406030204" pitchFamily="18" charset="0"/>
                            </a:rPr>
                            <m:t>𝑜𝑢𝑡</m:t>
                          </m:r>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77" name="Rectangle 76">
                <a:extLst>
                  <a:ext uri="{FF2B5EF4-FFF2-40B4-BE49-F238E27FC236}">
                    <a16:creationId xmlns:a16="http://schemas.microsoft.com/office/drawing/2014/main" id="{0E0102E5-B76C-214F-8683-DED0BEA45E2B}"/>
                  </a:ext>
                </a:extLst>
              </p:cNvPr>
              <p:cNvSpPr>
                <a:spLocks noRot="1" noChangeAspect="1" noMove="1" noResize="1" noEditPoints="1" noAdjustHandles="1" noChangeArrowheads="1" noChangeShapeType="1" noTextEdit="1"/>
              </p:cNvSpPr>
              <p:nvPr/>
            </p:nvSpPr>
            <p:spPr>
              <a:xfrm>
                <a:off x="-591019" y="5857486"/>
                <a:ext cx="711670" cy="334579"/>
              </a:xfrm>
              <a:prstGeom prst="rect">
                <a:avLst/>
              </a:prstGeom>
              <a:blipFill>
                <a:blip r:embed="rId5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B515AADE-B6E3-324E-A5AF-9B7027BAA8E9}"/>
                  </a:ext>
                </a:extLst>
              </p:cNvPr>
              <p:cNvSpPr txBox="1"/>
              <p:nvPr/>
            </p:nvSpPr>
            <p:spPr>
              <a:xfrm>
                <a:off x="6941550" y="4692145"/>
                <a:ext cx="41075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solidFill>
                                <a:srgbClr val="C00000"/>
                              </a:solidFill>
                              <a:latin typeface="Cambria Math" panose="02040503050406030204" pitchFamily="18" charset="0"/>
                              <a:ea typeface="Cambria Math" panose="02040503050406030204" pitchFamily="18" charset="0"/>
                            </a:rPr>
                          </m:ctrlPr>
                        </m:sSubPr>
                        <m:e>
                          <m:r>
                            <a:rPr lang="en-GB" sz="1400" i="1" smtClean="0">
                              <a:solidFill>
                                <a:srgbClr val="C00000"/>
                              </a:solidFill>
                              <a:latin typeface="Cambria Math" panose="02040503050406030204" pitchFamily="18" charset="0"/>
                              <a:ea typeface="Cambria Math" panose="02040503050406030204" pitchFamily="18" charset="0"/>
                            </a:rPr>
                            <m:t>𝛽</m:t>
                          </m:r>
                        </m:e>
                        <m:sub>
                          <m:r>
                            <a:rPr lang="de-DE" sz="1400" b="0" i="1" smtClean="0">
                              <a:solidFill>
                                <a:srgbClr val="C00000"/>
                              </a:solidFill>
                              <a:latin typeface="Cambria Math" panose="02040503050406030204" pitchFamily="18" charset="0"/>
                              <a:ea typeface="Cambria Math" panose="02040503050406030204" pitchFamily="18" charset="0"/>
                            </a:rPr>
                            <m:t>3</m:t>
                          </m:r>
                        </m:sub>
                      </m:sSub>
                    </m:oMath>
                  </m:oMathPara>
                </a14:m>
                <a:endParaRPr lang="en-GB" sz="1400" dirty="0">
                  <a:solidFill>
                    <a:srgbClr val="C00000"/>
                  </a:solidFill>
                </a:endParaRPr>
              </a:p>
            </p:txBody>
          </p:sp>
        </mc:Choice>
        <mc:Fallback xmlns="">
          <p:sp>
            <p:nvSpPr>
              <p:cNvPr id="78" name="TextBox 77">
                <a:extLst>
                  <a:ext uri="{FF2B5EF4-FFF2-40B4-BE49-F238E27FC236}">
                    <a16:creationId xmlns:a16="http://schemas.microsoft.com/office/drawing/2014/main" id="{B515AADE-B6E3-324E-A5AF-9B7027BAA8E9}"/>
                  </a:ext>
                </a:extLst>
              </p:cNvPr>
              <p:cNvSpPr txBox="1">
                <a:spLocks noRot="1" noChangeAspect="1" noMove="1" noResize="1" noEditPoints="1" noAdjustHandles="1" noChangeArrowheads="1" noChangeShapeType="1" noTextEdit="1"/>
              </p:cNvSpPr>
              <p:nvPr/>
            </p:nvSpPr>
            <p:spPr>
              <a:xfrm>
                <a:off x="6941550" y="4692145"/>
                <a:ext cx="410753" cy="307777"/>
              </a:xfrm>
              <a:prstGeom prst="rect">
                <a:avLst/>
              </a:prstGeom>
              <a:blipFill>
                <a:blip r:embed="rId54"/>
                <a:stretch>
                  <a:fillRect b="-7692"/>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38468644-F86B-D449-9DDF-8ACA2647E00B}"/>
              </a:ext>
            </a:extLst>
          </p:cNvPr>
          <p:cNvSpPr txBox="1"/>
          <p:nvPr/>
        </p:nvSpPr>
        <p:spPr>
          <a:xfrm>
            <a:off x="2716854" y="6308363"/>
            <a:ext cx="4057586" cy="369332"/>
          </a:xfrm>
          <a:prstGeom prst="rect">
            <a:avLst/>
          </a:prstGeom>
          <a:noFill/>
        </p:spPr>
        <p:txBody>
          <a:bodyPr wrap="none" rtlCol="0">
            <a:spAutoFit/>
          </a:bodyPr>
          <a:lstStyle/>
          <a:p>
            <a:r>
              <a:rPr lang="en-GB" dirty="0">
                <a:solidFill>
                  <a:schemeClr val="accent1"/>
                </a:solidFill>
              </a:rPr>
              <a:t>Basically the unrolled FO jtree in memory</a:t>
            </a:r>
          </a:p>
        </p:txBody>
      </p:sp>
    </p:spTree>
    <p:extLst>
      <p:ext uri="{BB962C8B-B14F-4D97-AF65-F5344CB8AC3E}">
        <p14:creationId xmlns:p14="http://schemas.microsoft.com/office/powerpoint/2010/main" val="299322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7C1E-6119-4549-9319-2E0A612006E0}"/>
              </a:ext>
            </a:extLst>
          </p:cNvPr>
          <p:cNvSpPr>
            <a:spLocks noGrp="1"/>
          </p:cNvSpPr>
          <p:nvPr>
            <p:ph type="title"/>
          </p:nvPr>
        </p:nvSpPr>
        <p:spPr/>
        <p:txBody>
          <a:bodyPr/>
          <a:lstStyle/>
          <a:p>
            <a:r>
              <a:rPr lang="en-GB" dirty="0"/>
              <a:t>Approaches to Backward Passes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303B729-86EC-C54F-9640-43AD31E5FA8E}"/>
                  </a:ext>
                </a:extLst>
              </p:cNvPr>
              <p:cNvSpPr>
                <a:spLocks noGrp="1"/>
              </p:cNvSpPr>
              <p:nvPr>
                <p:ph idx="1"/>
              </p:nvPr>
            </p:nvSpPr>
            <p:spPr>
              <a:xfrm>
                <a:off x="628649" y="1158240"/>
                <a:ext cx="8067675" cy="3796937"/>
              </a:xfrm>
            </p:spPr>
            <p:txBody>
              <a:bodyPr>
                <a:normAutofit/>
              </a:bodyPr>
              <a:lstStyle/>
              <a:p>
                <a:r>
                  <a:rPr lang="en-GB" dirty="0"/>
                  <a:t>Keeping all instantiations in memory not sustainable</a:t>
                </a:r>
              </a:p>
              <a:p>
                <a:pPr lvl="1"/>
                <a:r>
                  <a:rPr lang="en-GB" dirty="0"/>
                  <a:t>Aim was to have a memory-efficient algorithm that does not need the complete model from the first step onwards</a:t>
                </a:r>
              </a:p>
              <a:p>
                <a:r>
                  <a:rPr lang="en-GB" dirty="0"/>
                  <a:t>Could trade off runtime vs. memory requirements</a:t>
                </a:r>
              </a:p>
              <a:p>
                <a:pPr lvl="1"/>
                <a:r>
                  <a:rPr lang="en-GB" dirty="0"/>
                  <a:t>Keep the last </a:t>
                </a:r>
                <a14:m>
                  <m:oMath xmlns:m="http://schemas.openxmlformats.org/officeDocument/2006/math">
                    <m:r>
                      <a:rPr lang="en-GB" i="1" dirty="0" smtClean="0">
                        <a:latin typeface="Cambria Math" panose="02040503050406030204" pitchFamily="18" charset="0"/>
                      </a:rPr>
                      <m:t>𝑘</m:t>
                    </m:r>
                  </m:oMath>
                </a14:m>
                <a:r>
                  <a:rPr lang="en-GB" dirty="0"/>
                  <a:t> instantiations</a:t>
                </a:r>
              </a:p>
              <a:p>
                <a:pPr lvl="2"/>
                <a:r>
                  <a:rPr lang="en-GB" dirty="0"/>
                  <a:t>Analyse data/queries for typical lags</a:t>
                </a:r>
              </a:p>
              <a:p>
                <a:pPr lvl="1"/>
                <a:r>
                  <a:rPr lang="en-GB" dirty="0"/>
                  <a:t>Instantiate on demand for queries with large lags</a:t>
                </a:r>
              </a:p>
              <a:p>
                <a:pPr lvl="1"/>
                <a:endParaRPr lang="en-GB" dirty="0"/>
              </a:p>
            </p:txBody>
          </p:sp>
        </mc:Choice>
        <mc:Fallback xmlns="">
          <p:sp>
            <p:nvSpPr>
              <p:cNvPr id="3" name="Content Placeholder 2">
                <a:extLst>
                  <a:ext uri="{FF2B5EF4-FFF2-40B4-BE49-F238E27FC236}">
                    <a16:creationId xmlns:a16="http://schemas.microsoft.com/office/drawing/2014/main" id="{F303B729-86EC-C54F-9640-43AD31E5FA8E}"/>
                  </a:ext>
                </a:extLst>
              </p:cNvPr>
              <p:cNvSpPr>
                <a:spLocks noGrp="1" noRot="1" noChangeAspect="1" noMove="1" noResize="1" noEditPoints="1" noAdjustHandles="1" noChangeArrowheads="1" noChangeShapeType="1" noTextEdit="1"/>
              </p:cNvSpPr>
              <p:nvPr>
                <p:ph idx="1"/>
              </p:nvPr>
            </p:nvSpPr>
            <p:spPr>
              <a:xfrm>
                <a:off x="628649" y="1158240"/>
                <a:ext cx="8067675" cy="3796937"/>
              </a:xfrm>
              <a:blipFill>
                <a:blip r:embed="rId2"/>
                <a:stretch>
                  <a:fillRect l="-1256" t="-233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26C1312-CC73-9644-BDD5-2D3919F99F7F}"/>
              </a:ext>
            </a:extLst>
          </p:cNvPr>
          <p:cNvSpPr>
            <a:spLocks noGrp="1"/>
          </p:cNvSpPr>
          <p:nvPr>
            <p:ph type="sldNum" sz="quarter" idx="12"/>
          </p:nvPr>
        </p:nvSpPr>
        <p:spPr/>
        <p:txBody>
          <a:bodyPr/>
          <a:lstStyle/>
          <a:p>
            <a:fld id="{67C9959E-8E6B-B04C-9955-EA096F41CA7A}" type="slidenum">
              <a:rPr lang="en-GB" smtClean="0"/>
              <a:t>61</a:t>
            </a:fld>
            <a:endParaRPr lang="en-GB"/>
          </a:p>
        </p:txBody>
      </p:sp>
      <mc:AlternateContent xmlns:mc="http://schemas.openxmlformats.org/markup-compatibility/2006" xmlns:a14="http://schemas.microsoft.com/office/drawing/2010/main">
        <mc:Choice Requires="a14">
          <p:graphicFrame>
            <p:nvGraphicFramePr>
              <p:cNvPr id="44" name="Table 43">
                <a:extLst>
                  <a:ext uri="{FF2B5EF4-FFF2-40B4-BE49-F238E27FC236}">
                    <a16:creationId xmlns:a16="http://schemas.microsoft.com/office/drawing/2014/main" id="{EB0B22FD-BEF3-F942-95A0-EE004F4C69EB}"/>
                  </a:ext>
                </a:extLst>
              </p:cNvPr>
              <p:cNvGraphicFramePr>
                <a:graphicFrameLocks noGrp="1"/>
              </p:cNvGraphicFramePr>
              <p:nvPr>
                <p:extLst>
                  <p:ext uri="{D42A27DB-BD31-4B8C-83A1-F6EECF244321}">
                    <p14:modId xmlns:p14="http://schemas.microsoft.com/office/powerpoint/2010/main" val="2482867578"/>
                  </p:ext>
                </p:extLst>
              </p:nvPr>
            </p:nvGraphicFramePr>
            <p:xfrm>
              <a:off x="953833" y="4495914"/>
              <a:ext cx="7236333" cy="1483360"/>
            </p:xfrm>
            <a:graphic>
              <a:graphicData uri="http://schemas.openxmlformats.org/drawingml/2006/table">
                <a:tbl>
                  <a:tblPr firstRow="1" firstCol="1" bandCol="1">
                    <a:tableStyleId>{9D7B26C5-4107-4FEC-AEDC-1716B250A1EF}</a:tableStyleId>
                  </a:tblPr>
                  <a:tblGrid>
                    <a:gridCol w="2301431">
                      <a:extLst>
                        <a:ext uri="{9D8B030D-6E8A-4147-A177-3AD203B41FA5}">
                          <a16:colId xmlns:a16="http://schemas.microsoft.com/office/drawing/2014/main" val="3485926672"/>
                        </a:ext>
                      </a:extLst>
                    </a:gridCol>
                    <a:gridCol w="2553970">
                      <a:extLst>
                        <a:ext uri="{9D8B030D-6E8A-4147-A177-3AD203B41FA5}">
                          <a16:colId xmlns:a16="http://schemas.microsoft.com/office/drawing/2014/main" val="4235008738"/>
                        </a:ext>
                      </a:extLst>
                    </a:gridCol>
                    <a:gridCol w="2380932">
                      <a:extLst>
                        <a:ext uri="{9D8B030D-6E8A-4147-A177-3AD203B41FA5}">
                          <a16:colId xmlns:a16="http://schemas.microsoft.com/office/drawing/2014/main" val="1612520156"/>
                        </a:ext>
                      </a:extLst>
                    </a:gridCol>
                  </a:tblGrid>
                  <a:tr h="370840">
                    <a:tc>
                      <a:txBody>
                        <a:bodyPr/>
                        <a:lstStyle/>
                        <a:p>
                          <a:endParaRPr lang="en-GB" dirty="0"/>
                        </a:p>
                      </a:txBody>
                      <a:tcPr/>
                    </a:tc>
                    <a:tc>
                      <a:txBody>
                        <a:bodyPr/>
                        <a:lstStyle/>
                        <a:p>
                          <a:pPr algn="ctr"/>
                          <a:r>
                            <a:rPr lang="en-GB" dirty="0"/>
                            <a:t>Keep instantiations</a:t>
                          </a:r>
                        </a:p>
                      </a:txBody>
                      <a:tcPr/>
                    </a:tc>
                    <a:tc>
                      <a:txBody>
                        <a:bodyPr/>
                        <a:lstStyle/>
                        <a:p>
                          <a:pPr algn="ctr"/>
                          <a:r>
                            <a:rPr lang="en-GB" dirty="0"/>
                            <a:t>Instantiate on demand</a:t>
                          </a:r>
                        </a:p>
                      </a:txBody>
                      <a:tcPr/>
                    </a:tc>
                    <a:extLst>
                      <a:ext uri="{0D108BD9-81ED-4DB2-BD59-A6C34878D82A}">
                        <a16:rowId xmlns:a16="http://schemas.microsoft.com/office/drawing/2014/main" val="3864637095"/>
                      </a:ext>
                    </a:extLst>
                  </a:tr>
                  <a:tr h="370840">
                    <a:tc>
                      <a:txBody>
                        <a:bodyPr/>
                        <a:lstStyle/>
                        <a:p>
                          <a:r>
                            <a:rPr lang="en-GB" dirty="0"/>
                            <a:t>Steps without queries</a:t>
                          </a:r>
                          <a:endParaRPr lang="de-DE" b="1"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m:t>
                                </m:r>
                                <m:r>
                                  <a:rPr lang="de-DE" smtClean="0">
                                    <a:latin typeface="Cambria Math" panose="02040503050406030204" pitchFamily="18" charset="0"/>
                                  </a:rPr>
                                  <m:t>𝑛</m:t>
                                </m:r>
                                <m:r>
                                  <a:rPr lang="de-DE" smtClean="0">
                                    <a:latin typeface="Cambria Math" panose="02040503050406030204" pitchFamily="18" charset="0"/>
                                  </a:rPr>
                                  <m:t>−1</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𝑛</m:t>
                                </m:r>
                                <m:r>
                                  <a:rPr lang="de-DE"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1768018513"/>
                      </a:ext>
                    </a:extLst>
                  </a:tr>
                  <a:tr h="370840">
                    <a:tc>
                      <a:txBody>
                        <a:bodyPr/>
                        <a:lstStyle/>
                        <a:p>
                          <a:r>
                            <a:rPr lang="en-GB" dirty="0"/>
                            <a:t>Steps with queries</a:t>
                          </a:r>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𝑛</m:t>
                                </m:r>
                                <m:r>
                                  <a:rPr lang="de-DE"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2(</m:t>
                                </m:r>
                                <m:r>
                                  <a:rPr lang="de-DE" smtClean="0">
                                    <a:latin typeface="Cambria Math" panose="02040503050406030204" pitchFamily="18" charset="0"/>
                                  </a:rPr>
                                  <m:t>𝑛</m:t>
                                </m:r>
                                <m:r>
                                  <a:rPr lang="de-DE"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3729093589"/>
                      </a:ext>
                    </a:extLst>
                  </a:tr>
                  <a:tr h="370840">
                    <a:tc>
                      <a:txBody>
                        <a:bodyPr/>
                        <a:lstStyle/>
                        <a:p>
                          <a:r>
                            <a:rPr lang="en-GB" dirty="0"/>
                            <a:t>Additional memory</a:t>
                          </a:r>
                        </a:p>
                      </a:txBody>
                      <a:tcPr/>
                    </a:tc>
                    <a:tc>
                      <a:txBody>
                        <a:bodyPr/>
                        <a:lstStyle/>
                        <a:p>
                          <a:pPr algn="ctr"/>
                          <a:r>
                            <a:rPr lang="en-GB" dirty="0"/>
                            <a:t>Local models + messages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Only </a:t>
                          </a:r>
                          <a14:m>
                            <m:oMath xmlns:m="http://schemas.openxmlformats.org/officeDocument/2006/math">
                              <m:sSub>
                                <m:sSubPr>
                                  <m:ctrlPr>
                                    <a:rPr lang="de-DE" i="1">
                                      <a:latin typeface="Cambria Math" panose="02040503050406030204" pitchFamily="18" charset="0"/>
                                    </a:rPr>
                                  </m:ctrlPr>
                                </m:sSubPr>
                                <m:e>
                                  <m:r>
                                    <m:rPr>
                                      <m:sty m:val="p"/>
                                    </m:rPr>
                                    <a:rPr lang="el-GR" smtClean="0">
                                      <a:latin typeface="Cambria Math" panose="02040503050406030204" pitchFamily="18" charset="0"/>
                                    </a:rPr>
                                    <m:t>α</m:t>
                                  </m:r>
                                </m:e>
                                <m:sub>
                                  <m:r>
                                    <a:rPr lang="de-DE">
                                      <a:latin typeface="Cambria Math" panose="02040503050406030204" pitchFamily="18" charset="0"/>
                                    </a:rPr>
                                    <m:t>𝑡</m:t>
                                  </m:r>
                                </m:sub>
                              </m:sSub>
                            </m:oMath>
                          </a14:m>
                          <a:r>
                            <a:rPr lang="en-GB" dirty="0"/>
                            <a:t> messages</a:t>
                          </a:r>
                        </a:p>
                      </a:txBody>
                      <a:tcPr/>
                    </a:tc>
                    <a:extLst>
                      <a:ext uri="{0D108BD9-81ED-4DB2-BD59-A6C34878D82A}">
                        <a16:rowId xmlns:a16="http://schemas.microsoft.com/office/drawing/2014/main" val="2658669838"/>
                      </a:ext>
                    </a:extLst>
                  </a:tr>
                </a:tbl>
              </a:graphicData>
            </a:graphic>
          </p:graphicFrame>
        </mc:Choice>
        <mc:Fallback xmlns="">
          <p:graphicFrame>
            <p:nvGraphicFramePr>
              <p:cNvPr id="44" name="Table 43">
                <a:extLst>
                  <a:ext uri="{FF2B5EF4-FFF2-40B4-BE49-F238E27FC236}">
                    <a16:creationId xmlns:a16="http://schemas.microsoft.com/office/drawing/2014/main" id="{EB0B22FD-BEF3-F942-95A0-EE004F4C69EB}"/>
                  </a:ext>
                </a:extLst>
              </p:cNvPr>
              <p:cNvGraphicFramePr>
                <a:graphicFrameLocks noGrp="1"/>
              </p:cNvGraphicFramePr>
              <p:nvPr>
                <p:extLst>
                  <p:ext uri="{D42A27DB-BD31-4B8C-83A1-F6EECF244321}">
                    <p14:modId xmlns:p14="http://schemas.microsoft.com/office/powerpoint/2010/main" val="2482867578"/>
                  </p:ext>
                </p:extLst>
              </p:nvPr>
            </p:nvGraphicFramePr>
            <p:xfrm>
              <a:off x="953833" y="4495914"/>
              <a:ext cx="7236333" cy="1483360"/>
            </p:xfrm>
            <a:graphic>
              <a:graphicData uri="http://schemas.openxmlformats.org/drawingml/2006/table">
                <a:tbl>
                  <a:tblPr firstRow="1" firstCol="1" bandCol="1">
                    <a:tableStyleId>{9D7B26C5-4107-4FEC-AEDC-1716B250A1EF}</a:tableStyleId>
                  </a:tblPr>
                  <a:tblGrid>
                    <a:gridCol w="2301431">
                      <a:extLst>
                        <a:ext uri="{9D8B030D-6E8A-4147-A177-3AD203B41FA5}">
                          <a16:colId xmlns:a16="http://schemas.microsoft.com/office/drawing/2014/main" val="3485926672"/>
                        </a:ext>
                      </a:extLst>
                    </a:gridCol>
                    <a:gridCol w="2553970">
                      <a:extLst>
                        <a:ext uri="{9D8B030D-6E8A-4147-A177-3AD203B41FA5}">
                          <a16:colId xmlns:a16="http://schemas.microsoft.com/office/drawing/2014/main" val="4235008738"/>
                        </a:ext>
                      </a:extLst>
                    </a:gridCol>
                    <a:gridCol w="2380932">
                      <a:extLst>
                        <a:ext uri="{9D8B030D-6E8A-4147-A177-3AD203B41FA5}">
                          <a16:colId xmlns:a16="http://schemas.microsoft.com/office/drawing/2014/main" val="1612520156"/>
                        </a:ext>
                      </a:extLst>
                    </a:gridCol>
                  </a:tblGrid>
                  <a:tr h="370840">
                    <a:tc>
                      <a:txBody>
                        <a:bodyPr/>
                        <a:lstStyle/>
                        <a:p>
                          <a:endParaRPr lang="en-GB" dirty="0"/>
                        </a:p>
                      </a:txBody>
                      <a:tcPr/>
                    </a:tc>
                    <a:tc>
                      <a:txBody>
                        <a:bodyPr/>
                        <a:lstStyle/>
                        <a:p>
                          <a:pPr algn="ctr"/>
                          <a:r>
                            <a:rPr lang="en-GB" dirty="0"/>
                            <a:t>Keep instantiations</a:t>
                          </a:r>
                        </a:p>
                      </a:txBody>
                      <a:tcPr/>
                    </a:tc>
                    <a:tc>
                      <a:txBody>
                        <a:bodyPr/>
                        <a:lstStyle/>
                        <a:p>
                          <a:pPr algn="ctr"/>
                          <a:r>
                            <a:rPr lang="en-GB" dirty="0"/>
                            <a:t>Instantiate on demand</a:t>
                          </a:r>
                        </a:p>
                      </a:txBody>
                      <a:tcPr/>
                    </a:tc>
                    <a:extLst>
                      <a:ext uri="{0D108BD9-81ED-4DB2-BD59-A6C34878D82A}">
                        <a16:rowId xmlns:a16="http://schemas.microsoft.com/office/drawing/2014/main" val="3864637095"/>
                      </a:ext>
                    </a:extLst>
                  </a:tr>
                  <a:tr h="370840">
                    <a:tc>
                      <a:txBody>
                        <a:bodyPr/>
                        <a:lstStyle/>
                        <a:p>
                          <a:r>
                            <a:rPr lang="en-GB" dirty="0"/>
                            <a:t>Steps without queries</a:t>
                          </a:r>
                          <a:endParaRPr lang="de-DE" b="1" dirty="0"/>
                        </a:p>
                      </a:txBody>
                      <a:tcPr/>
                    </a:tc>
                    <a:tc>
                      <a:txBody>
                        <a:bodyPr/>
                        <a:lstStyle/>
                        <a:p>
                          <a:endParaRPr lang="en-US"/>
                        </a:p>
                      </a:txBody>
                      <a:tcPr>
                        <a:blipFill>
                          <a:blip r:embed="rId3"/>
                          <a:stretch>
                            <a:fillRect l="-90547" t="-106667" r="-93532" b="-216667"/>
                          </a:stretch>
                        </a:blipFill>
                      </a:tcPr>
                    </a:tc>
                    <a:tc>
                      <a:txBody>
                        <a:bodyPr/>
                        <a:lstStyle/>
                        <a:p>
                          <a:endParaRPr lang="en-US"/>
                        </a:p>
                      </a:txBody>
                      <a:tcPr>
                        <a:blipFill>
                          <a:blip r:embed="rId3"/>
                          <a:stretch>
                            <a:fillRect l="-203723" t="-106667" b="-216667"/>
                          </a:stretch>
                        </a:blipFill>
                      </a:tcPr>
                    </a:tc>
                    <a:extLst>
                      <a:ext uri="{0D108BD9-81ED-4DB2-BD59-A6C34878D82A}">
                        <a16:rowId xmlns:a16="http://schemas.microsoft.com/office/drawing/2014/main" val="1768018513"/>
                      </a:ext>
                    </a:extLst>
                  </a:tr>
                  <a:tr h="370840">
                    <a:tc>
                      <a:txBody>
                        <a:bodyPr/>
                        <a:lstStyle/>
                        <a:p>
                          <a:r>
                            <a:rPr lang="en-GB" dirty="0"/>
                            <a:t>Steps with queries</a:t>
                          </a:r>
                        </a:p>
                      </a:txBody>
                      <a:tcPr/>
                    </a:tc>
                    <a:tc>
                      <a:txBody>
                        <a:bodyPr/>
                        <a:lstStyle/>
                        <a:p>
                          <a:endParaRPr lang="en-US"/>
                        </a:p>
                      </a:txBody>
                      <a:tcPr>
                        <a:blipFill>
                          <a:blip r:embed="rId3"/>
                          <a:stretch>
                            <a:fillRect l="-90547" t="-213793" r="-93532" b="-124138"/>
                          </a:stretch>
                        </a:blipFill>
                      </a:tcPr>
                    </a:tc>
                    <a:tc>
                      <a:txBody>
                        <a:bodyPr/>
                        <a:lstStyle/>
                        <a:p>
                          <a:endParaRPr lang="en-US"/>
                        </a:p>
                      </a:txBody>
                      <a:tcPr>
                        <a:blipFill>
                          <a:blip r:embed="rId3"/>
                          <a:stretch>
                            <a:fillRect l="-203723" t="-213793" b="-124138"/>
                          </a:stretch>
                        </a:blipFill>
                      </a:tcPr>
                    </a:tc>
                    <a:extLst>
                      <a:ext uri="{0D108BD9-81ED-4DB2-BD59-A6C34878D82A}">
                        <a16:rowId xmlns:a16="http://schemas.microsoft.com/office/drawing/2014/main" val="3729093589"/>
                      </a:ext>
                    </a:extLst>
                  </a:tr>
                  <a:tr h="370840">
                    <a:tc>
                      <a:txBody>
                        <a:bodyPr/>
                        <a:lstStyle/>
                        <a:p>
                          <a:r>
                            <a:rPr lang="en-GB" dirty="0"/>
                            <a:t>Additional memory</a:t>
                          </a:r>
                        </a:p>
                      </a:txBody>
                      <a:tcPr/>
                    </a:tc>
                    <a:tc>
                      <a:txBody>
                        <a:bodyPr/>
                        <a:lstStyle/>
                        <a:p>
                          <a:pPr algn="ctr"/>
                          <a:r>
                            <a:rPr lang="en-GB" dirty="0"/>
                            <a:t>Local models + messages</a:t>
                          </a:r>
                        </a:p>
                      </a:txBody>
                      <a:tcPr/>
                    </a:tc>
                    <a:tc>
                      <a:txBody>
                        <a:bodyPr/>
                        <a:lstStyle/>
                        <a:p>
                          <a:endParaRPr lang="en-US"/>
                        </a:p>
                      </a:txBody>
                      <a:tcPr>
                        <a:blipFill>
                          <a:blip r:embed="rId3"/>
                          <a:stretch>
                            <a:fillRect l="-203723" t="-313793" b="-24138"/>
                          </a:stretch>
                        </a:blipFill>
                      </a:tcPr>
                    </a:tc>
                    <a:extLst>
                      <a:ext uri="{0D108BD9-81ED-4DB2-BD59-A6C34878D82A}">
                        <a16:rowId xmlns:a16="http://schemas.microsoft.com/office/drawing/2014/main" val="2658669838"/>
                      </a:ext>
                    </a:extLst>
                  </a:tr>
                </a:tbl>
              </a:graphicData>
            </a:graphic>
          </p:graphicFrame>
        </mc:Fallback>
      </mc:AlternateContent>
      <p:sp>
        <p:nvSpPr>
          <p:cNvPr id="6" name="TextBox 5">
            <a:extLst>
              <a:ext uri="{FF2B5EF4-FFF2-40B4-BE49-F238E27FC236}">
                <a16:creationId xmlns:a16="http://schemas.microsoft.com/office/drawing/2014/main" id="{9DB2768B-80F2-C641-A9A3-994FF4B9C74D}"/>
              </a:ext>
            </a:extLst>
          </p:cNvPr>
          <p:cNvSpPr txBox="1"/>
          <p:nvPr/>
        </p:nvSpPr>
        <p:spPr>
          <a:xfrm>
            <a:off x="1933303" y="6321366"/>
            <a:ext cx="6487468" cy="400110"/>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Relational Forward Backward Algorithm for Multiple Queries. In </a:t>
            </a:r>
            <a:r>
              <a:rPr lang="en-GB" sz="1000" i="1" dirty="0">
                <a:solidFill>
                  <a:schemeClr val="accent3"/>
                </a:solidFill>
              </a:rPr>
              <a:t>FLAIRS-32 Proceedings of the 32</a:t>
            </a:r>
            <a:r>
              <a:rPr lang="en-GB" sz="1000" i="1" baseline="30000" dirty="0">
                <a:solidFill>
                  <a:schemeClr val="accent3"/>
                </a:solidFill>
              </a:rPr>
              <a:t>nd</a:t>
            </a:r>
            <a:r>
              <a:rPr lang="en-GB" sz="1000" i="1" dirty="0">
                <a:solidFill>
                  <a:schemeClr val="accent3"/>
                </a:solidFill>
              </a:rPr>
              <a:t> International Florida Artificial Intelligence Research Society Conference</a:t>
            </a:r>
            <a:r>
              <a:rPr lang="en-GB" sz="1000" dirty="0">
                <a:solidFill>
                  <a:schemeClr val="accent3"/>
                </a:solidFill>
              </a:rPr>
              <a:t>, 2019.</a:t>
            </a:r>
          </a:p>
        </p:txBody>
      </p:sp>
    </p:spTree>
    <p:extLst>
      <p:ext uri="{BB962C8B-B14F-4D97-AF65-F5344CB8AC3E}">
        <p14:creationId xmlns:p14="http://schemas.microsoft.com/office/powerpoint/2010/main" val="373754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0A7E5-1A7D-B549-9C05-14F3564924AE}"/>
              </a:ext>
            </a:extLst>
          </p:cNvPr>
          <p:cNvSpPr>
            <a:spLocks noGrp="1"/>
          </p:cNvSpPr>
          <p:nvPr>
            <p:ph type="title"/>
          </p:nvPr>
        </p:nvSpPr>
        <p:spPr/>
        <p:txBody>
          <a:bodyPr/>
          <a:lstStyle/>
          <a:p>
            <a:r>
              <a:rPr lang="en-GB" dirty="0"/>
              <a:t>Beyond Standard LDJT</a:t>
            </a:r>
          </a:p>
        </p:txBody>
      </p:sp>
      <p:sp>
        <p:nvSpPr>
          <p:cNvPr id="3" name="Content Placeholder 2">
            <a:extLst>
              <a:ext uri="{FF2B5EF4-FFF2-40B4-BE49-F238E27FC236}">
                <a16:creationId xmlns:a16="http://schemas.microsoft.com/office/drawing/2014/main" id="{4DC42CA1-11F3-5248-9A71-F078B86454BF}"/>
              </a:ext>
            </a:extLst>
          </p:cNvPr>
          <p:cNvSpPr>
            <a:spLocks noGrp="1"/>
          </p:cNvSpPr>
          <p:nvPr>
            <p:ph type="body" idx="1"/>
          </p:nvPr>
        </p:nvSpPr>
        <p:spPr/>
        <p:txBody>
          <a:bodyPr>
            <a:normAutofit/>
          </a:bodyPr>
          <a:lstStyle/>
          <a:p>
            <a:r>
              <a:rPr lang="en-GB" dirty="0"/>
              <a:t>Algorithm-induced groundings with LDJT</a:t>
            </a:r>
          </a:p>
          <a:p>
            <a:r>
              <a:rPr lang="en-GB" dirty="0"/>
              <a:t>Conjunctive queries in PDMs, MPE/MAP queries in PDMs, </a:t>
            </a:r>
          </a:p>
          <a:p>
            <a:r>
              <a:rPr lang="en-GB" dirty="0"/>
              <a:t>Complexity analysis, Implementation/runtimes</a:t>
            </a:r>
          </a:p>
        </p:txBody>
      </p:sp>
      <p:sp>
        <p:nvSpPr>
          <p:cNvPr id="4" name="Slide Number Placeholder 3">
            <a:extLst>
              <a:ext uri="{FF2B5EF4-FFF2-40B4-BE49-F238E27FC236}">
                <a16:creationId xmlns:a16="http://schemas.microsoft.com/office/drawing/2014/main" id="{380273E1-F32F-7F48-926C-40667EE00A43}"/>
              </a:ext>
            </a:extLst>
          </p:cNvPr>
          <p:cNvSpPr>
            <a:spLocks noGrp="1"/>
          </p:cNvSpPr>
          <p:nvPr>
            <p:ph type="sldNum" sz="quarter" idx="12"/>
          </p:nvPr>
        </p:nvSpPr>
        <p:spPr/>
        <p:txBody>
          <a:bodyPr/>
          <a:lstStyle/>
          <a:p>
            <a:fld id="{67C9959E-8E6B-B04C-9955-EA096F41CA7A}" type="slidenum">
              <a:rPr lang="en-GB" smtClean="0"/>
              <a:t>62</a:t>
            </a:fld>
            <a:endParaRPr lang="en-GB"/>
          </a:p>
        </p:txBody>
      </p:sp>
      <p:grpSp>
        <p:nvGrpSpPr>
          <p:cNvPr id="5" name="Group 4">
            <a:extLst>
              <a:ext uri="{FF2B5EF4-FFF2-40B4-BE49-F238E27FC236}">
                <a16:creationId xmlns:a16="http://schemas.microsoft.com/office/drawing/2014/main" id="{A2661916-E6FA-104F-9CB1-32658F5120F2}"/>
              </a:ext>
            </a:extLst>
          </p:cNvPr>
          <p:cNvGrpSpPr/>
          <p:nvPr/>
        </p:nvGrpSpPr>
        <p:grpSpPr>
          <a:xfrm>
            <a:off x="4567238" y="1217557"/>
            <a:ext cx="4017398" cy="2318846"/>
            <a:chOff x="4139248" y="4009782"/>
            <a:chExt cx="4017398" cy="2318846"/>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8FEDC43-342E-B14C-BCE9-482110CC54DE}"/>
                    </a:ext>
                  </a:extLst>
                </p:cNvPr>
                <p:cNvSpPr txBox="1"/>
                <p:nvPr/>
              </p:nvSpPr>
              <p:spPr>
                <a:xfrm>
                  <a:off x="6765474" y="4764977"/>
                  <a:ext cx="305276"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1</m:t>
                            </m:r>
                          </m:sub>
                          <m:sup>
                            <m:r>
                              <a:rPr lang="de-DE" b="0" i="1" smtClean="0">
                                <a:latin typeface="Cambria Math" panose="02040503050406030204" pitchFamily="18" charset="0"/>
                              </a:rPr>
                              <m:t>2</m:t>
                            </m:r>
                          </m:sup>
                        </m:sSubSup>
                      </m:oMath>
                    </m:oMathPara>
                  </a14:m>
                  <a:endParaRPr lang="en-GB" dirty="0"/>
                </a:p>
              </p:txBody>
            </p:sp>
          </mc:Choice>
          <mc:Fallback xmlns="">
            <p:sp>
              <p:nvSpPr>
                <p:cNvPr id="6" name="TextBox 5">
                  <a:extLst>
                    <a:ext uri="{FF2B5EF4-FFF2-40B4-BE49-F238E27FC236}">
                      <a16:creationId xmlns:a16="http://schemas.microsoft.com/office/drawing/2014/main" id="{6AAE3726-4E10-EF4F-802C-DEC90DC4FF18}"/>
                    </a:ext>
                  </a:extLst>
                </p:cNvPr>
                <p:cNvSpPr txBox="1">
                  <a:spLocks noRot="1" noChangeAspect="1" noMove="1" noResize="1" noEditPoints="1" noAdjustHandles="1" noChangeArrowheads="1" noChangeShapeType="1" noTextEdit="1"/>
                </p:cNvSpPr>
                <p:nvPr/>
              </p:nvSpPr>
              <p:spPr>
                <a:xfrm>
                  <a:off x="6765474" y="4764977"/>
                  <a:ext cx="305276" cy="282450"/>
                </a:xfrm>
                <a:prstGeom prst="rect">
                  <a:avLst/>
                </a:prstGeom>
                <a:blipFill>
                  <a:blip r:embed="rId3"/>
                  <a:stretch>
                    <a:fillRect l="-16000" r="-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70E4D60-689E-C64B-AA63-3C589D2D0C50}"/>
                    </a:ext>
                  </a:extLst>
                </p:cNvPr>
                <p:cNvSpPr txBox="1"/>
                <p:nvPr/>
              </p:nvSpPr>
              <p:spPr>
                <a:xfrm>
                  <a:off x="6766937" y="6044768"/>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1</m:t>
                            </m:r>
                          </m:sub>
                          <m:sup>
                            <m:r>
                              <a:rPr lang="de-DE" b="0" i="1" smtClean="0">
                                <a:latin typeface="Cambria Math" panose="02040503050406030204" pitchFamily="18" charset="0"/>
                              </a:rPr>
                              <m:t>3</m:t>
                            </m:r>
                          </m:sup>
                        </m:sSubSup>
                      </m:oMath>
                    </m:oMathPara>
                  </a14:m>
                  <a:endParaRPr lang="en-GB" dirty="0"/>
                </a:p>
              </p:txBody>
            </p:sp>
          </mc:Choice>
          <mc:Fallback xmlns="">
            <p:sp>
              <p:nvSpPr>
                <p:cNvPr id="7" name="TextBox 6">
                  <a:extLst>
                    <a:ext uri="{FF2B5EF4-FFF2-40B4-BE49-F238E27FC236}">
                      <a16:creationId xmlns:a16="http://schemas.microsoft.com/office/drawing/2014/main" id="{44C294D6-73AF-0D4B-A95B-2BDB4F5EEB57}"/>
                    </a:ext>
                  </a:extLst>
                </p:cNvPr>
                <p:cNvSpPr txBox="1">
                  <a:spLocks noRot="1" noChangeAspect="1" noMove="1" noResize="1" noEditPoints="1" noAdjustHandles="1" noChangeArrowheads="1" noChangeShapeType="1" noTextEdit="1"/>
                </p:cNvSpPr>
                <p:nvPr/>
              </p:nvSpPr>
              <p:spPr>
                <a:xfrm>
                  <a:off x="6766937" y="6044768"/>
                  <a:ext cx="305276" cy="283860"/>
                </a:xfrm>
                <a:prstGeom prst="rect">
                  <a:avLst/>
                </a:prstGeom>
                <a:blipFill>
                  <a:blip r:embed="rId4"/>
                  <a:stretch>
                    <a:fillRect l="-16000" r="-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6A1DBB1-FF55-BC44-B866-D39F00A2FA2D}"/>
                    </a:ext>
                  </a:extLst>
                </p:cNvPr>
                <p:cNvSpPr txBox="1"/>
                <p:nvPr/>
              </p:nvSpPr>
              <p:spPr>
                <a:xfrm>
                  <a:off x="6445678" y="4009782"/>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1</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1</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i="1" dirty="0" err="1">
                            <a:solidFill>
                              <a:schemeClr val="tx1"/>
                            </a:solidFill>
                            <a:latin typeface="Cambria Math" panose="02040503050406030204" pitchFamily="18" charset="0"/>
                          </a:rPr>
                          <m:t>𝑇𝑟𝑎𝑣𝑒𝑙</m:t>
                        </m:r>
                        <m:sSub>
                          <m:sSubPr>
                            <m:ctrlPr>
                              <a:rPr lang="de-DE" b="0" i="1" dirty="0" smtClean="0">
                                <a:solidFill>
                                  <a:schemeClr val="tx1"/>
                                </a:solidFill>
                                <a:latin typeface="Cambria Math" panose="02040503050406030204" pitchFamily="18" charset="0"/>
                              </a:rPr>
                            </m:ctrlPr>
                          </m:sSubPr>
                          <m:e>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1</m:t>
                            </m:r>
                          </m:sub>
                        </m:sSub>
                        <m:r>
                          <a:rPr lang="de-DE" b="0" i="1" dirty="0"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8" name="TextBox 7">
                  <a:extLst>
                    <a:ext uri="{FF2B5EF4-FFF2-40B4-BE49-F238E27FC236}">
                      <a16:creationId xmlns:a16="http://schemas.microsoft.com/office/drawing/2014/main" id="{87851C10-0855-6D43-A469-9935F0A5B40F}"/>
                    </a:ext>
                  </a:extLst>
                </p:cNvPr>
                <p:cNvSpPr txBox="1">
                  <a:spLocks noRot="1" noChangeAspect="1" noMove="1" noResize="1" noEditPoints="1" noAdjustHandles="1" noChangeArrowheads="1" noChangeShapeType="1" noTextEdit="1"/>
                </p:cNvSpPr>
                <p:nvPr/>
              </p:nvSpPr>
              <p:spPr>
                <a:xfrm>
                  <a:off x="6445678" y="4009782"/>
                  <a:ext cx="1705233" cy="715089"/>
                </a:xfrm>
                <a:prstGeom prst="roundRect">
                  <a:avLst/>
                </a:prstGeom>
                <a:blipFill>
                  <a:blip r:embed="rId5"/>
                  <a:stretch>
                    <a:fillRect b="-169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EC6735C-0CFE-4A44-B726-E99BF468FE22}"/>
                    </a:ext>
                  </a:extLst>
                </p:cNvPr>
                <p:cNvSpPr txBox="1"/>
                <p:nvPr/>
              </p:nvSpPr>
              <p:spPr>
                <a:xfrm>
                  <a:off x="6445677" y="5311823"/>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𝐸𝑝𝑖</m:t>
                        </m:r>
                        <m:sSub>
                          <m:sSubPr>
                            <m:ctrlPr>
                              <a:rPr lang="de-DE" b="0" i="1" dirty="0" smtClean="0">
                                <a:latin typeface="Cambria Math" panose="02040503050406030204" pitchFamily="18" charset="0"/>
                              </a:rPr>
                            </m:ctrlPr>
                          </m:sSubPr>
                          <m:e>
                            <m:r>
                              <a:rPr lang="en-GB" dirty="0" smtClean="0">
                                <a:latin typeface="Cambria Math" panose="02040503050406030204" pitchFamily="18" charset="0"/>
                              </a:rPr>
                              <m:t>𝑑</m:t>
                            </m:r>
                          </m:e>
                          <m:sub>
                            <m:r>
                              <a:rPr lang="de-DE" b="0" i="1" dirty="0" smtClean="0">
                                <a:latin typeface="Cambria Math" panose="02040503050406030204" pitchFamily="18" charset="0"/>
                              </a:rPr>
                              <m:t>1</m:t>
                            </m:r>
                          </m:sub>
                        </m:sSub>
                        <m:r>
                          <a:rPr lang="en-GB" dirty="0">
                            <a:latin typeface="Cambria Math" panose="02040503050406030204" pitchFamily="18" charset="0"/>
                          </a:rPr>
                          <m:t> </m:t>
                        </m:r>
                        <m:r>
                          <a:rPr lang="en-GB" dirty="0" err="1">
                            <a:latin typeface="Cambria Math" panose="02040503050406030204" pitchFamily="18" charset="0"/>
                          </a:rPr>
                          <m:t>𝑆𝑖𝑐𝑘</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e>
                            </m:d>
                          </m:e>
                          <m:sub>
                            <m:r>
                              <a:rPr lang="de-DE" b="0" i="1" dirty="0" smtClean="0">
                                <a:latin typeface="Cambria Math" panose="02040503050406030204" pitchFamily="18" charset="0"/>
                              </a:rPr>
                              <m:t>1</m:t>
                            </m:r>
                          </m:sub>
                        </m:sSub>
                      </m:oMath>
                    </m:oMathPara>
                  </a14:m>
                  <a:endParaRPr lang="de-DE" dirty="0"/>
                </a:p>
                <a:p>
                  <a:pPr/>
                  <a14:m>
                    <m:oMathPara xmlns:m="http://schemas.openxmlformats.org/officeDocument/2006/math">
                      <m:oMathParaPr>
                        <m:jc m:val="centerGroup"/>
                      </m:oMathParaPr>
                      <m:oMath xmlns:m="http://schemas.openxmlformats.org/officeDocument/2006/math">
                        <m:r>
                          <a:rPr lang="en-GB" dirty="0">
                            <a:latin typeface="Cambria Math" panose="02040503050406030204" pitchFamily="18" charset="0"/>
                          </a:rPr>
                          <m:t>𝑇𝑟𝑒𝑎𝑡</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r>
                                  <a:rPr lang="de-DE" b="0" i="1" dirty="0" smtClean="0">
                                    <a:latin typeface="Cambria Math" panose="02040503050406030204" pitchFamily="18" charset="0"/>
                                  </a:rPr>
                                  <m:t>𝑀</m:t>
                                </m:r>
                              </m:e>
                            </m:d>
                          </m:e>
                          <m:sub>
                            <m:r>
                              <a:rPr lang="de-DE" b="0" i="1" dirty="0" smtClean="0">
                                <a:latin typeface="Cambria Math" panose="02040503050406030204" pitchFamily="18" charset="0"/>
                              </a:rPr>
                              <m:t>1</m:t>
                            </m:r>
                          </m:sub>
                        </m:sSub>
                        <m:r>
                          <a:rPr lang="de-DE" b="0" i="1" dirty="0" smtClean="0">
                            <a:latin typeface="Cambria Math" panose="02040503050406030204" pitchFamily="18" charset="0"/>
                          </a:rPr>
                          <m:t>    </m:t>
                        </m:r>
                      </m:oMath>
                    </m:oMathPara>
                  </a14:m>
                  <a:endParaRPr lang="en-GB" dirty="0"/>
                </a:p>
              </p:txBody>
            </p:sp>
          </mc:Choice>
          <mc:Fallback xmlns="">
            <p:sp>
              <p:nvSpPr>
                <p:cNvPr id="9" name="TextBox 8">
                  <a:extLst>
                    <a:ext uri="{FF2B5EF4-FFF2-40B4-BE49-F238E27FC236}">
                      <a16:creationId xmlns:a16="http://schemas.microsoft.com/office/drawing/2014/main" id="{CC47B8F3-3780-A949-8AF2-9328E6EE2617}"/>
                    </a:ext>
                  </a:extLst>
                </p:cNvPr>
                <p:cNvSpPr txBox="1">
                  <a:spLocks noRot="1" noChangeAspect="1" noMove="1" noResize="1" noEditPoints="1" noAdjustHandles="1" noChangeArrowheads="1" noChangeShapeType="1" noTextEdit="1"/>
                </p:cNvSpPr>
                <p:nvPr/>
              </p:nvSpPr>
              <p:spPr>
                <a:xfrm>
                  <a:off x="6445677" y="5311823"/>
                  <a:ext cx="1705233" cy="715089"/>
                </a:xfrm>
                <a:prstGeom prst="roundRect">
                  <a:avLst/>
                </a:prstGeom>
                <a:blipFill>
                  <a:blip r:embed="rId6"/>
                  <a:stretch>
                    <a:fillRect r="-735"/>
                  </a:stretch>
                </a:blipFill>
                <a:ln>
                  <a:solidFill>
                    <a:schemeClr val="tx1"/>
                  </a:solidFill>
                </a:ln>
              </p:spPr>
              <p:txBody>
                <a:bodyPr/>
                <a:lstStyle/>
                <a:p>
                  <a:r>
                    <a:rPr lang="en-GB">
                      <a:noFill/>
                    </a:rPr>
                    <a:t> </a:t>
                  </a:r>
                </a:p>
              </p:txBody>
            </p:sp>
          </mc:Fallback>
        </mc:AlternateContent>
        <p:cxnSp>
          <p:nvCxnSpPr>
            <p:cNvPr id="10" name="Straight Connector 9">
              <a:extLst>
                <a:ext uri="{FF2B5EF4-FFF2-40B4-BE49-F238E27FC236}">
                  <a16:creationId xmlns:a16="http://schemas.microsoft.com/office/drawing/2014/main" id="{B58D89CE-DEA5-6947-BB31-909EF382F000}"/>
                </a:ext>
              </a:extLst>
            </p:cNvPr>
            <p:cNvCxnSpPr>
              <a:cxnSpLocks/>
              <a:stCxn id="9" idx="0"/>
              <a:endCxn id="8" idx="2"/>
            </p:cNvCxnSpPr>
            <p:nvPr/>
          </p:nvCxnSpPr>
          <p:spPr>
            <a:xfrm flipV="1">
              <a:off x="7298294" y="4724871"/>
              <a:ext cx="1" cy="586952"/>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77B1904-E931-1344-B0DF-FE8FD180186C}"/>
                    </a:ext>
                  </a:extLst>
                </p:cNvPr>
                <p:cNvSpPr txBox="1"/>
                <p:nvPr/>
              </p:nvSpPr>
              <p:spPr>
                <a:xfrm>
                  <a:off x="4139248" y="4009782"/>
                  <a:ext cx="1646644"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lumMod val="50000"/>
                                <a:lumOff val="50000"/>
                              </a:schemeClr>
                            </a:solidFill>
                            <a:latin typeface="Cambria Math" panose="02040503050406030204" pitchFamily="18" charset="0"/>
                          </a:rPr>
                          <m:t>𝐸𝑝𝑖</m:t>
                        </m:r>
                        <m:sSub>
                          <m:sSubPr>
                            <m:ctrlPr>
                              <a:rPr lang="de-DE" b="0" i="1" dirty="0" smtClean="0">
                                <a:solidFill>
                                  <a:schemeClr val="tx1">
                                    <a:lumMod val="50000"/>
                                    <a:lumOff val="50000"/>
                                  </a:schemeClr>
                                </a:solidFill>
                                <a:latin typeface="Cambria Math" panose="02040503050406030204" pitchFamily="18" charset="0"/>
                              </a:rPr>
                            </m:ctrlPr>
                          </m:sSubPr>
                          <m:e>
                            <m:r>
                              <a:rPr lang="en-GB" i="1" dirty="0" smtClean="0">
                                <a:solidFill>
                                  <a:schemeClr val="tx1">
                                    <a:lumMod val="50000"/>
                                    <a:lumOff val="50000"/>
                                  </a:schemeClr>
                                </a:solidFill>
                                <a:latin typeface="Cambria Math" panose="02040503050406030204" pitchFamily="18" charset="0"/>
                              </a:rPr>
                              <m:t>𝑑</m:t>
                            </m:r>
                          </m:e>
                          <m:sub>
                            <m:r>
                              <a:rPr lang="de-DE" b="0" i="1" dirty="0" smtClean="0">
                                <a:solidFill>
                                  <a:schemeClr val="tx1">
                                    <a:lumMod val="50000"/>
                                    <a:lumOff val="50000"/>
                                  </a:schemeClr>
                                </a:solidFill>
                                <a:latin typeface="Cambria Math" panose="02040503050406030204" pitchFamily="18" charset="0"/>
                              </a:rPr>
                              <m:t>0</m:t>
                            </m:r>
                          </m:sub>
                        </m:sSub>
                        <m:r>
                          <a:rPr lang="en-GB" i="1" dirty="0">
                            <a:solidFill>
                              <a:schemeClr val="tx1">
                                <a:lumMod val="50000"/>
                                <a:lumOff val="50000"/>
                              </a:schemeClr>
                            </a:solidFill>
                            <a:latin typeface="Cambria Math" panose="02040503050406030204" pitchFamily="18" charset="0"/>
                          </a:rPr>
                          <m:t> </m:t>
                        </m:r>
                        <m:r>
                          <a:rPr lang="en-GB" i="1" dirty="0" err="1">
                            <a:solidFill>
                              <a:schemeClr val="tx1">
                                <a:lumMod val="50000"/>
                                <a:lumOff val="50000"/>
                              </a:schemeClr>
                            </a:solidFill>
                            <a:latin typeface="Cambria Math" panose="02040503050406030204" pitchFamily="18" charset="0"/>
                          </a:rPr>
                          <m:t>𝑆𝑖𝑐𝑘</m:t>
                        </m:r>
                        <m:sSub>
                          <m:sSubPr>
                            <m:ctrlPr>
                              <a:rPr lang="de-DE" b="0" i="1" dirty="0" smtClean="0">
                                <a:solidFill>
                                  <a:schemeClr val="tx1">
                                    <a:lumMod val="50000"/>
                                    <a:lumOff val="50000"/>
                                  </a:schemeClr>
                                </a:solidFill>
                                <a:latin typeface="Cambria Math" panose="02040503050406030204" pitchFamily="18" charset="0"/>
                              </a:rPr>
                            </m:ctrlPr>
                          </m:sSubPr>
                          <m:e>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0</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𝐸𝑝𝑖𝑑</m:t>
                            </m:r>
                          </m:e>
                          <m:sub>
                            <m:r>
                              <a:rPr lang="de-DE" b="0" i="1" dirty="0" smtClean="0">
                                <a:solidFill>
                                  <a:schemeClr val="tx1"/>
                                </a:solidFill>
                                <a:latin typeface="Cambria Math" panose="02040503050406030204" pitchFamily="18" charset="0"/>
                              </a:rPr>
                              <m:t>1</m:t>
                            </m:r>
                          </m:sub>
                        </m:sSub>
                      </m:oMath>
                    </m:oMathPara>
                  </a14:m>
                  <a:endParaRPr lang="en-GB" dirty="0">
                    <a:solidFill>
                      <a:schemeClr val="tx1"/>
                    </a:solidFill>
                  </a:endParaRPr>
                </a:p>
              </p:txBody>
            </p:sp>
          </mc:Choice>
          <mc:Fallback xmlns="">
            <p:sp>
              <p:nvSpPr>
                <p:cNvPr id="11" name="TextBox 10">
                  <a:extLst>
                    <a:ext uri="{FF2B5EF4-FFF2-40B4-BE49-F238E27FC236}">
                      <a16:creationId xmlns:a16="http://schemas.microsoft.com/office/drawing/2014/main" id="{5854D20A-7EBF-484A-B3B4-6DD3999DBD1E}"/>
                    </a:ext>
                  </a:extLst>
                </p:cNvPr>
                <p:cNvSpPr txBox="1">
                  <a:spLocks noRot="1" noChangeAspect="1" noMove="1" noResize="1" noEditPoints="1" noAdjustHandles="1" noChangeArrowheads="1" noChangeShapeType="1" noTextEdit="1"/>
                </p:cNvSpPr>
                <p:nvPr/>
              </p:nvSpPr>
              <p:spPr>
                <a:xfrm>
                  <a:off x="4139248" y="4009782"/>
                  <a:ext cx="1646644" cy="715089"/>
                </a:xfrm>
                <a:prstGeom prst="roundRect">
                  <a:avLst/>
                </a:prstGeom>
                <a:blipFill>
                  <a:blip r:embed="rId7"/>
                  <a:stretch>
                    <a:fillRect l="-1515"/>
                  </a:stretch>
                </a:blipFill>
                <a:ln>
                  <a:solidFill>
                    <a:schemeClr val="tx1"/>
                  </a:solidFill>
                </a:ln>
              </p:spPr>
              <p:txBody>
                <a:bodyPr/>
                <a:lstStyle/>
                <a:p>
                  <a:r>
                    <a:rPr lang="en-GB">
                      <a:noFill/>
                    </a:rPr>
                    <a:t> </a:t>
                  </a:r>
                </a:p>
              </p:txBody>
            </p:sp>
          </mc:Fallback>
        </mc:AlternateContent>
        <p:cxnSp>
          <p:nvCxnSpPr>
            <p:cNvPr id="12" name="Straight Connector 11">
              <a:extLst>
                <a:ext uri="{FF2B5EF4-FFF2-40B4-BE49-F238E27FC236}">
                  <a16:creationId xmlns:a16="http://schemas.microsoft.com/office/drawing/2014/main" id="{D14CBEC7-EDE6-094B-BEC3-4EFA760A2B00}"/>
                </a:ext>
              </a:extLst>
            </p:cNvPr>
            <p:cNvCxnSpPr>
              <a:cxnSpLocks/>
              <a:stCxn id="8" idx="1"/>
              <a:endCxn id="11" idx="3"/>
            </p:cNvCxnSpPr>
            <p:nvPr/>
          </p:nvCxnSpPr>
          <p:spPr>
            <a:xfrm flipH="1">
              <a:off x="5785892" y="4367327"/>
              <a:ext cx="659786" cy="0"/>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C9E0BEA-663C-D444-9897-42CD569651A7}"/>
                    </a:ext>
                  </a:extLst>
                </p:cNvPr>
                <p:cNvSpPr txBox="1"/>
                <p:nvPr/>
              </p:nvSpPr>
              <p:spPr>
                <a:xfrm>
                  <a:off x="4457320" y="4770089"/>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13" name="TextBox 12">
                  <a:extLst>
                    <a:ext uri="{FF2B5EF4-FFF2-40B4-BE49-F238E27FC236}">
                      <a16:creationId xmlns:a16="http://schemas.microsoft.com/office/drawing/2014/main" id="{D876CD3D-D909-984A-A1A3-A1064E533131}"/>
                    </a:ext>
                  </a:extLst>
                </p:cNvPr>
                <p:cNvSpPr txBox="1">
                  <a:spLocks noRot="1" noChangeAspect="1" noMove="1" noResize="1" noEditPoints="1" noAdjustHandles="1" noChangeArrowheads="1" noChangeShapeType="1" noTextEdit="1"/>
                </p:cNvSpPr>
                <p:nvPr/>
              </p:nvSpPr>
              <p:spPr>
                <a:xfrm>
                  <a:off x="4457320" y="4770089"/>
                  <a:ext cx="321435" cy="276999"/>
                </a:xfrm>
                <a:prstGeom prst="rect">
                  <a:avLst/>
                </a:prstGeom>
                <a:blipFill>
                  <a:blip r:embed="rId8"/>
                  <a:stretch>
                    <a:fillRect l="-14815"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EF5F686-6D12-B34E-B66C-A74E04DD6AFA}"/>
                    </a:ext>
                  </a:extLst>
                </p:cNvPr>
                <p:cNvSpPr txBox="1"/>
                <p:nvPr/>
              </p:nvSpPr>
              <p:spPr>
                <a:xfrm rot="5400000">
                  <a:off x="7821867" y="439995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14" name="TextBox 13">
                  <a:extLst>
                    <a:ext uri="{FF2B5EF4-FFF2-40B4-BE49-F238E27FC236}">
                      <a16:creationId xmlns:a16="http://schemas.microsoft.com/office/drawing/2014/main" id="{C956E6B7-040C-D642-B5FB-8F74DE629585}"/>
                    </a:ext>
                  </a:extLst>
                </p:cNvPr>
                <p:cNvSpPr txBox="1">
                  <a:spLocks noRot="1" noChangeAspect="1" noMove="1" noResize="1" noEditPoints="1" noAdjustHandles="1" noChangeArrowheads="1" noChangeShapeType="1" noTextEdit="1"/>
                </p:cNvSpPr>
                <p:nvPr/>
              </p:nvSpPr>
              <p:spPr>
                <a:xfrm rot="5400000">
                  <a:off x="7821867" y="4399958"/>
                  <a:ext cx="270879" cy="387207"/>
                </a:xfrm>
                <a:prstGeom prst="round1Rect">
                  <a:avLst>
                    <a:gd name="adj" fmla="val 40865"/>
                  </a:avLst>
                </a:prstGeom>
                <a:blipFill>
                  <a:blip r:embed="rId9"/>
                  <a:stretch>
                    <a:fillRect l="-9677" r="-3226"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3752C4F-76DC-0741-96B2-9A14F9F1A477}"/>
                    </a:ext>
                  </a:extLst>
                </p:cNvPr>
                <p:cNvSpPr txBox="1"/>
                <p:nvPr/>
              </p:nvSpPr>
              <p:spPr>
                <a:xfrm rot="5400000">
                  <a:off x="7888214" y="5756303"/>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15" name="TextBox 14">
                  <a:extLst>
                    <a:ext uri="{FF2B5EF4-FFF2-40B4-BE49-F238E27FC236}">
                      <a16:creationId xmlns:a16="http://schemas.microsoft.com/office/drawing/2014/main" id="{8664075D-D1D9-1744-8582-C6F2B0FBCBA9}"/>
                    </a:ext>
                  </a:extLst>
                </p:cNvPr>
                <p:cNvSpPr txBox="1">
                  <a:spLocks noRot="1" noChangeAspect="1" noMove="1" noResize="1" noEditPoints="1" noAdjustHandles="1" noChangeArrowheads="1" noChangeShapeType="1" noTextEdit="1"/>
                </p:cNvSpPr>
                <p:nvPr/>
              </p:nvSpPr>
              <p:spPr>
                <a:xfrm rot="5400000">
                  <a:off x="7888214" y="5756303"/>
                  <a:ext cx="270879" cy="265984"/>
                </a:xfrm>
                <a:prstGeom prst="round1Rect">
                  <a:avLst>
                    <a:gd name="adj" fmla="val 40865"/>
                  </a:avLst>
                </a:prstGeom>
                <a:blipFill>
                  <a:blip r:embed="rId10"/>
                  <a:stretch>
                    <a:fillRect l="-9524"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DF384D3-04EF-0A41-AB0D-275D3148CC88}"/>
                    </a:ext>
                  </a:extLst>
                </p:cNvPr>
                <p:cNvSpPr txBox="1"/>
                <p:nvPr/>
              </p:nvSpPr>
              <p:spPr>
                <a:xfrm rot="5400000">
                  <a:off x="5448072" y="439995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16" name="TextBox 15">
                  <a:extLst>
                    <a:ext uri="{FF2B5EF4-FFF2-40B4-BE49-F238E27FC236}">
                      <a16:creationId xmlns:a16="http://schemas.microsoft.com/office/drawing/2014/main" id="{AE070998-16FC-4C43-9C29-B06ABD6EF889}"/>
                    </a:ext>
                  </a:extLst>
                </p:cNvPr>
                <p:cNvSpPr txBox="1">
                  <a:spLocks noRot="1" noChangeAspect="1" noMove="1" noResize="1" noEditPoints="1" noAdjustHandles="1" noChangeArrowheads="1" noChangeShapeType="1" noTextEdit="1"/>
                </p:cNvSpPr>
                <p:nvPr/>
              </p:nvSpPr>
              <p:spPr>
                <a:xfrm rot="5400000">
                  <a:off x="5448072" y="4399958"/>
                  <a:ext cx="270879" cy="387207"/>
                </a:xfrm>
                <a:prstGeom prst="round1Rect">
                  <a:avLst>
                    <a:gd name="adj" fmla="val 40865"/>
                  </a:avLst>
                </a:prstGeom>
                <a:blipFill>
                  <a:blip r:embed="rId11"/>
                  <a:stretch>
                    <a:fillRect b="-9091"/>
                  </a:stretch>
                </a:blipFill>
                <a:ln>
                  <a:noFill/>
                </a:ln>
              </p:spPr>
              <p:txBody>
                <a:bodyPr/>
                <a:lstStyle/>
                <a:p>
                  <a:r>
                    <a:rPr lang="en-GB">
                      <a:noFill/>
                    </a:rPr>
                    <a:t> </a:t>
                  </a:r>
                </a:p>
              </p:txBody>
            </p:sp>
          </mc:Fallback>
        </mc:AlternateContent>
      </p:grpSp>
    </p:spTree>
    <p:extLst>
      <p:ext uri="{BB962C8B-B14F-4D97-AF65-F5344CB8AC3E}">
        <p14:creationId xmlns:p14="http://schemas.microsoft.com/office/powerpoint/2010/main" val="10591744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5F052-B3A2-C347-B638-6B7B700676FF}"/>
              </a:ext>
            </a:extLst>
          </p:cNvPr>
          <p:cNvSpPr>
            <a:spLocks noGrp="1"/>
          </p:cNvSpPr>
          <p:nvPr>
            <p:ph type="title"/>
          </p:nvPr>
        </p:nvSpPr>
        <p:spPr/>
        <p:txBody>
          <a:bodyPr/>
          <a:lstStyle/>
          <a:p>
            <a:r>
              <a:rPr lang="en-GB" dirty="0"/>
              <a:t>Algorithm-induced Groundings</a:t>
            </a:r>
          </a:p>
        </p:txBody>
      </p:sp>
      <p:sp>
        <p:nvSpPr>
          <p:cNvPr id="3" name="Content Placeholder 2">
            <a:extLst>
              <a:ext uri="{FF2B5EF4-FFF2-40B4-BE49-F238E27FC236}">
                <a16:creationId xmlns:a16="http://schemas.microsoft.com/office/drawing/2014/main" id="{74AFD4A8-3FB8-9545-BA49-19C53521B4F8}"/>
              </a:ext>
            </a:extLst>
          </p:cNvPr>
          <p:cNvSpPr>
            <a:spLocks noGrp="1"/>
          </p:cNvSpPr>
          <p:nvPr>
            <p:ph idx="1"/>
          </p:nvPr>
        </p:nvSpPr>
        <p:spPr>
          <a:xfrm>
            <a:off x="628650" y="1158240"/>
            <a:ext cx="4067175" cy="5018723"/>
          </a:xfrm>
        </p:spPr>
        <p:txBody>
          <a:bodyPr/>
          <a:lstStyle/>
          <a:p>
            <a:r>
              <a:rPr lang="en-GB" dirty="0"/>
              <a:t>Like LJT, LDJT may induce groundings during message passing</a:t>
            </a:r>
          </a:p>
          <a:p>
            <a:pPr lvl="1"/>
            <a:r>
              <a:rPr lang="en-GB" dirty="0"/>
              <a:t>Intra-slice: use LJT-fusion to avoid</a:t>
            </a:r>
          </a:p>
          <a:p>
            <a:pPr lvl="2"/>
            <a:r>
              <a:rPr lang="en-GB" dirty="0"/>
              <a:t>Merge parclusters if a separator PRV induces groundings</a:t>
            </a:r>
          </a:p>
          <a:p>
            <a:pPr lvl="1"/>
            <a:endParaRPr lang="en-GB" dirty="0"/>
          </a:p>
        </p:txBody>
      </p:sp>
      <p:sp>
        <p:nvSpPr>
          <p:cNvPr id="4" name="Slide Number Placeholder 3">
            <a:extLst>
              <a:ext uri="{FF2B5EF4-FFF2-40B4-BE49-F238E27FC236}">
                <a16:creationId xmlns:a16="http://schemas.microsoft.com/office/drawing/2014/main" id="{4D3DFEB3-33DD-114E-B5CB-6B0A3F30C9D4}"/>
              </a:ext>
            </a:extLst>
          </p:cNvPr>
          <p:cNvSpPr>
            <a:spLocks noGrp="1"/>
          </p:cNvSpPr>
          <p:nvPr>
            <p:ph type="sldNum" sz="quarter" idx="12"/>
          </p:nvPr>
        </p:nvSpPr>
        <p:spPr/>
        <p:txBody>
          <a:bodyPr/>
          <a:lstStyle/>
          <a:p>
            <a:fld id="{67C9959E-8E6B-B04C-9955-EA096F41CA7A}" type="slidenum">
              <a:rPr lang="en-GB" smtClean="0"/>
              <a:t>63</a:t>
            </a:fld>
            <a:endParaRPr lang="en-GB"/>
          </a:p>
        </p:txBody>
      </p:sp>
      <p:pic>
        <p:nvPicPr>
          <p:cNvPr id="5" name="Picture 4">
            <a:extLst>
              <a:ext uri="{FF2B5EF4-FFF2-40B4-BE49-F238E27FC236}">
                <a16:creationId xmlns:a16="http://schemas.microsoft.com/office/drawing/2014/main" id="{60F5A9CD-82AF-9242-ABF1-6CEB2B974A56}"/>
              </a:ext>
            </a:extLst>
          </p:cNvPr>
          <p:cNvPicPr>
            <a:picLocks noChangeAspect="1"/>
          </p:cNvPicPr>
          <p:nvPr/>
        </p:nvPicPr>
        <p:blipFill rotWithShape="1">
          <a:blip r:embed="rId2"/>
          <a:srcRect l="3071" r="4571" b="36932"/>
          <a:stretch/>
        </p:blipFill>
        <p:spPr>
          <a:xfrm>
            <a:off x="4695825" y="1553051"/>
            <a:ext cx="4105275" cy="21145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a:extLst>
              <a:ext uri="{FF2B5EF4-FFF2-40B4-BE49-F238E27FC236}">
                <a16:creationId xmlns:a16="http://schemas.microsoft.com/office/drawing/2014/main" id="{294D779F-16F0-064D-AA60-CC473FEDA595}"/>
              </a:ext>
            </a:extLst>
          </p:cNvPr>
          <p:cNvPicPr>
            <a:picLocks noChangeAspect="1"/>
          </p:cNvPicPr>
          <p:nvPr/>
        </p:nvPicPr>
        <p:blipFill rotWithShape="1">
          <a:blip r:embed="rId3"/>
          <a:srcRect l="3205" r="4701" b="35742"/>
          <a:stretch/>
        </p:blipFill>
        <p:spPr>
          <a:xfrm>
            <a:off x="4695825" y="4062412"/>
            <a:ext cx="4105275" cy="21463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94480831-59F9-D049-B5C4-A5018576674D}"/>
              </a:ext>
            </a:extLst>
          </p:cNvPr>
          <p:cNvPicPr>
            <a:picLocks noChangeAspect="1"/>
          </p:cNvPicPr>
          <p:nvPr/>
        </p:nvPicPr>
        <p:blipFill rotWithShape="1">
          <a:blip r:embed="rId4"/>
          <a:srcRect l="4915" r="5769" b="35456"/>
          <a:stretch/>
        </p:blipFill>
        <p:spPr>
          <a:xfrm>
            <a:off x="304800" y="4200528"/>
            <a:ext cx="3981450" cy="21558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196377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5F052-B3A2-C347-B638-6B7B700676FF}"/>
              </a:ext>
            </a:extLst>
          </p:cNvPr>
          <p:cNvSpPr>
            <a:spLocks noGrp="1"/>
          </p:cNvSpPr>
          <p:nvPr>
            <p:ph type="title"/>
          </p:nvPr>
        </p:nvSpPr>
        <p:spPr/>
        <p:txBody>
          <a:bodyPr/>
          <a:lstStyle/>
          <a:p>
            <a:r>
              <a:rPr lang="en-GB" dirty="0"/>
              <a:t>Algorithm-induced Groundings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4AFD4A8-3FB8-9545-BA49-19C53521B4F8}"/>
                  </a:ext>
                </a:extLst>
              </p:cNvPr>
              <p:cNvSpPr>
                <a:spLocks noGrp="1"/>
              </p:cNvSpPr>
              <p:nvPr>
                <p:ph idx="1"/>
              </p:nvPr>
            </p:nvSpPr>
            <p:spPr/>
            <p:txBody>
              <a:bodyPr/>
              <a:lstStyle/>
              <a:p>
                <a:r>
                  <a:rPr lang="en-GB" dirty="0"/>
                  <a:t>Inter-slice?</a:t>
                </a:r>
              </a:p>
              <a:p>
                <a:pPr lvl="1"/>
                <a:r>
                  <a:rPr lang="en-GB" dirty="0"/>
                  <a:t>Check if calculation of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𝛼</m:t>
                        </m:r>
                      </m:e>
                      <m:sub>
                        <m:r>
                          <a:rPr lang="de-DE" b="0" i="1" smtClean="0">
                            <a:latin typeface="Cambria Math" panose="02040503050406030204" pitchFamily="18" charset="0"/>
                            <a:ea typeface="Cambria Math" panose="02040503050406030204" pitchFamily="18" charset="0"/>
                          </a:rPr>
                          <m:t>𝑡</m:t>
                        </m:r>
                      </m:sub>
                    </m:sSub>
                  </m:oMath>
                </a14:m>
                <a:r>
                  <a:rPr lang="en-GB" dirty="0"/>
                  <a:t> leads to groundings using the same conditions as LJT-fusion</a:t>
                </a:r>
              </a:p>
              <a:p>
                <a:pPr lvl="2"/>
                <a:r>
                  <a:rPr lang="en-GB" dirty="0"/>
                  <a:t>If so, extend </a:t>
                </a:r>
                <a:r>
                  <a:rPr lang="en-GB" dirty="0" err="1"/>
                  <a:t>incluster</a:t>
                </a:r>
                <a:r>
                  <a:rPr lang="en-GB" dirty="0"/>
                  <a:t> with PRV that causes groundings</a:t>
                </a:r>
              </a:p>
              <a:p>
                <a:pPr lvl="3"/>
                <a:r>
                  <a:rPr lang="en-GB" dirty="0"/>
                  <a:t>Do not merge but keep separate to keep up sequential/temporal separation between </a:t>
                </a:r>
                <a14:m>
                  <m:oMath xmlns:m="http://schemas.openxmlformats.org/officeDocument/2006/math">
                    <m:r>
                      <a:rPr lang="de-DE" i="1">
                        <a:latin typeface="Cambria Math" panose="02040503050406030204" pitchFamily="18" charset="0"/>
                      </a:rPr>
                      <m:t>𝑡</m:t>
                    </m:r>
                  </m:oMath>
                </a14:m>
                <a:r>
                  <a:rPr lang="en-GB" dirty="0"/>
                  <a:t> and </a:t>
                </a:r>
                <a14:m>
                  <m:oMath xmlns:m="http://schemas.openxmlformats.org/officeDocument/2006/math">
                    <m:r>
                      <a:rPr lang="en-GB" i="1" dirty="0">
                        <a:latin typeface="Cambria Math" panose="02040503050406030204" pitchFamily="18" charset="0"/>
                      </a:rPr>
                      <m:t>𝑡</m:t>
                    </m:r>
                    <m:r>
                      <a:rPr lang="de-DE" i="1" dirty="0">
                        <a:latin typeface="Cambria Math" panose="02040503050406030204" pitchFamily="18" charset="0"/>
                      </a:rPr>
                      <m:t>+1</m:t>
                    </m:r>
                  </m:oMath>
                </a14:m>
                <a:r>
                  <a:rPr lang="en-GB" dirty="0"/>
                  <a:t> </a:t>
                </a:r>
              </a:p>
              <a:p>
                <a:pPr lvl="1"/>
                <a:r>
                  <a:rPr lang="en-GB" dirty="0"/>
                  <a:t>But: still may lead to </a:t>
                </a:r>
                <a:r>
                  <a:rPr lang="en-GB" dirty="0" err="1"/>
                  <a:t>outcluster</a:t>
                </a:r>
                <a:r>
                  <a:rPr lang="en-GB" dirty="0"/>
                  <a:t> of </a:t>
                </a:r>
                <a14:m>
                  <m:oMath xmlns:m="http://schemas.openxmlformats.org/officeDocument/2006/math">
                    <m:r>
                      <a:rPr lang="de-DE" i="1">
                        <a:latin typeface="Cambria Math" panose="02040503050406030204" pitchFamily="18" charset="0"/>
                      </a:rPr>
                      <m:t>𝑡</m:t>
                    </m:r>
                  </m:oMath>
                </a14:m>
                <a:r>
                  <a:rPr lang="en-GB" dirty="0"/>
                  <a:t> or </a:t>
                </a:r>
                <a:r>
                  <a:rPr lang="en-GB" dirty="0" err="1"/>
                  <a:t>incluster</a:t>
                </a:r>
                <a:r>
                  <a:rPr lang="en-GB" dirty="0"/>
                  <a:t> of </a:t>
                </a:r>
                <a14:m>
                  <m:oMath xmlns:m="http://schemas.openxmlformats.org/officeDocument/2006/math">
                    <m:r>
                      <a:rPr lang="en-GB" i="1" dirty="0">
                        <a:latin typeface="Cambria Math" panose="02040503050406030204" pitchFamily="18" charset="0"/>
                      </a:rPr>
                      <m:t>𝑡</m:t>
                    </m:r>
                    <m:r>
                      <a:rPr lang="de-DE" i="1" dirty="0">
                        <a:latin typeface="Cambria Math" panose="02040503050406030204" pitchFamily="18" charset="0"/>
                      </a:rPr>
                      <m:t>+1</m:t>
                    </m:r>
                  </m:oMath>
                </a14:m>
                <a:r>
                  <a:rPr lang="en-GB" dirty="0"/>
                  <a:t> being a subset of the other (separation removed) that cannot be avoided if wanting to avoid groundings</a:t>
                </a:r>
              </a:p>
              <a:p>
                <a:pPr lvl="1"/>
                <a:endParaRPr lang="en-GB" dirty="0"/>
              </a:p>
              <a:p>
                <a:pPr marL="347663" indent="-347663">
                  <a:buFont typeface="Zapf Dingbats"/>
                  <a:buChar char="➝"/>
                </a:pPr>
                <a:r>
                  <a:rPr lang="en-GB" dirty="0">
                    <a:solidFill>
                      <a:srgbClr val="C00000"/>
                    </a:solidFill>
                  </a:rPr>
                  <a:t>Trade off between lifting and handling temporal aspects due to restrictions on elimination orders</a:t>
                </a:r>
              </a:p>
              <a:p>
                <a:pPr lvl="1"/>
                <a:endParaRPr lang="en-GB" dirty="0"/>
              </a:p>
            </p:txBody>
          </p:sp>
        </mc:Choice>
        <mc:Fallback>
          <p:sp>
            <p:nvSpPr>
              <p:cNvPr id="3" name="Content Placeholder 2">
                <a:extLst>
                  <a:ext uri="{FF2B5EF4-FFF2-40B4-BE49-F238E27FC236}">
                    <a16:creationId xmlns:a16="http://schemas.microsoft.com/office/drawing/2014/main" id="{74AFD4A8-3FB8-9545-BA49-19C53521B4F8}"/>
                  </a:ext>
                </a:extLst>
              </p:cNvPr>
              <p:cNvSpPr>
                <a:spLocks noGrp="1" noRot="1" noChangeAspect="1" noMove="1" noResize="1" noEditPoints="1" noAdjustHandles="1" noChangeArrowheads="1" noChangeShapeType="1" noTextEdit="1"/>
              </p:cNvSpPr>
              <p:nvPr>
                <p:ph idx="1"/>
              </p:nvPr>
            </p:nvSpPr>
            <p:spPr>
              <a:blipFill>
                <a:blip r:embed="rId2"/>
                <a:stretch>
                  <a:fillRect l="-1929"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D3DFEB3-33DD-114E-B5CB-6B0A3F30C9D4}"/>
              </a:ext>
            </a:extLst>
          </p:cNvPr>
          <p:cNvSpPr>
            <a:spLocks noGrp="1"/>
          </p:cNvSpPr>
          <p:nvPr>
            <p:ph type="sldNum" sz="quarter" idx="12"/>
          </p:nvPr>
        </p:nvSpPr>
        <p:spPr/>
        <p:txBody>
          <a:bodyPr/>
          <a:lstStyle/>
          <a:p>
            <a:fld id="{67C9959E-8E6B-B04C-9955-EA096F41CA7A}" type="slidenum">
              <a:rPr lang="en-GB" smtClean="0"/>
              <a:t>64</a:t>
            </a:fld>
            <a:endParaRPr lang="en-GB"/>
          </a:p>
        </p:txBody>
      </p:sp>
      <p:sp>
        <p:nvSpPr>
          <p:cNvPr id="5" name="TextBox 4">
            <a:extLst>
              <a:ext uri="{FF2B5EF4-FFF2-40B4-BE49-F238E27FC236}">
                <a16:creationId xmlns:a16="http://schemas.microsoft.com/office/drawing/2014/main" id="{10165216-AFC5-994D-8017-A04369735530}"/>
              </a:ext>
            </a:extLst>
          </p:cNvPr>
          <p:cNvSpPr txBox="1"/>
          <p:nvPr/>
        </p:nvSpPr>
        <p:spPr>
          <a:xfrm>
            <a:off x="2027882" y="6013590"/>
            <a:ext cx="6487468" cy="707886"/>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Preventing Unnecessary Groundings in the Lifted Dynamic Junction Tree Algorithm. In: </a:t>
            </a:r>
            <a:r>
              <a:rPr lang="en-GB" sz="1000" i="1" dirty="0">
                <a:solidFill>
                  <a:schemeClr val="accent3"/>
                </a:solidFill>
              </a:rPr>
              <a:t>Proceedings of the AI 2018: Advances in Artificial Intelligence</a:t>
            </a:r>
            <a:r>
              <a:rPr lang="en-GB" sz="1000" dirty="0">
                <a:solidFill>
                  <a:schemeClr val="accent3"/>
                </a:solidFill>
              </a:rPr>
              <a:t>, 2018.</a:t>
            </a:r>
          </a:p>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Ralf </a:t>
            </a:r>
            <a:r>
              <a:rPr lang="en-GB" sz="1000" dirty="0" err="1">
                <a:solidFill>
                  <a:schemeClr val="accent3"/>
                </a:solidFill>
              </a:rPr>
              <a:t>Möller</a:t>
            </a:r>
            <a:r>
              <a:rPr lang="en-GB" sz="1000" dirty="0">
                <a:solidFill>
                  <a:schemeClr val="accent3"/>
                </a:solidFill>
              </a:rPr>
              <a:t>: Towards Preventing Unnecessary Groundings in the Lifted Dynamic Junction Tree Algorithm. In: </a:t>
            </a:r>
            <a:r>
              <a:rPr lang="en-GB" sz="1000" i="1" dirty="0">
                <a:solidFill>
                  <a:schemeClr val="accent3"/>
                </a:solidFill>
              </a:rPr>
              <a:t>Proceedings of KI 2018: Advances in Artificial Intelligence</a:t>
            </a:r>
            <a:r>
              <a:rPr lang="en-GB" sz="1000" dirty="0">
                <a:solidFill>
                  <a:schemeClr val="accent3"/>
                </a:solidFill>
              </a:rPr>
              <a:t>, 2018.</a:t>
            </a:r>
          </a:p>
        </p:txBody>
      </p:sp>
    </p:spTree>
    <p:extLst>
      <p:ext uri="{BB962C8B-B14F-4D97-AF65-F5344CB8AC3E}">
        <p14:creationId xmlns:p14="http://schemas.microsoft.com/office/powerpoint/2010/main" val="146126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626C6-D0D9-D64A-BBB9-1A6628940817}"/>
              </a:ext>
            </a:extLst>
          </p:cNvPr>
          <p:cNvSpPr>
            <a:spLocks noGrp="1"/>
          </p:cNvSpPr>
          <p:nvPr>
            <p:ph type="title"/>
          </p:nvPr>
        </p:nvSpPr>
        <p:spPr/>
        <p:txBody>
          <a:bodyPr>
            <a:normAutofit/>
          </a:bodyPr>
          <a:lstStyle/>
          <a:p>
            <a:r>
              <a:rPr lang="en-GB" dirty="0"/>
              <a:t>Conjunctive Queries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66E1827-9DF5-0D42-A3C1-01C3D297CF9D}"/>
                  </a:ext>
                </a:extLst>
              </p:cNvPr>
              <p:cNvSpPr>
                <a:spLocks noGrp="1"/>
              </p:cNvSpPr>
              <p:nvPr>
                <p:ph idx="1"/>
              </p:nvPr>
            </p:nvSpPr>
            <p:spPr>
              <a:xfrm>
                <a:off x="628650" y="1158241"/>
                <a:ext cx="7886700" cy="3060416"/>
              </a:xfrm>
            </p:spPr>
            <p:txBody>
              <a:bodyPr>
                <a:normAutofit fontScale="85000" lnSpcReduction="20000"/>
              </a:bodyPr>
              <a:lstStyle/>
              <a:p>
                <a:r>
                  <a:rPr lang="en-GB" dirty="0"/>
                  <a:t>May contain query terms that cover multiple steps</a:t>
                </a:r>
              </a:p>
              <a:p>
                <a:pPr lvl="1"/>
                <a:r>
                  <a:rPr lang="en-GB" dirty="0"/>
                  <a:t>E.g., </a:t>
                </a:r>
                <a14:m>
                  <m:oMath xmlns:m="http://schemas.openxmlformats.org/officeDocument/2006/math">
                    <m:r>
                      <a:rPr lang="en-GB" i="1" dirty="0" smtClean="0">
                        <a:latin typeface="Cambria Math" panose="02040503050406030204" pitchFamily="18" charset="0"/>
                      </a:rPr>
                      <m:t>𝑃</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𝐸𝑝𝑖</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𝑑</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r>
                          <a:rPr lang="de-DE" b="0" i="1" dirty="0" smtClean="0">
                            <a:latin typeface="Cambria Math" panose="02040503050406030204" pitchFamily="18" charset="0"/>
                          </a:rPr>
                          <m:t>𝑇𝑟𝑎𝑣𝑒𝑙</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e>
                            </m:d>
                          </m:e>
                          <m:sub>
                            <m:r>
                              <a:rPr lang="de-DE" b="0" i="1" dirty="0" smtClean="0">
                                <a:latin typeface="Cambria Math" panose="02040503050406030204" pitchFamily="18" charset="0"/>
                              </a:rPr>
                              <m:t>3</m:t>
                            </m:r>
                          </m:sub>
                        </m:sSub>
                      </m:e>
                    </m:d>
                  </m:oMath>
                </a14:m>
                <a:endParaRPr lang="en-GB" dirty="0"/>
              </a:p>
              <a:p>
                <a:r>
                  <a:rPr lang="en-GB" dirty="0"/>
                  <a:t>Conjunctive query answering</a:t>
                </a:r>
              </a:p>
              <a:p>
                <a:pPr lvl="1"/>
                <a:r>
                  <a:rPr lang="en-GB" dirty="0"/>
                  <a:t>Find subgraph covering all query terms (like LJT)</a:t>
                </a:r>
              </a:p>
              <a:p>
                <a:pPr lvl="2"/>
                <a:r>
                  <a:rPr lang="en-GB" dirty="0"/>
                  <a:t>Unroll FO jtrees for steps occurring in query</a:t>
                </a:r>
              </a:p>
              <a:p>
                <a:pPr lvl="1"/>
                <a:r>
                  <a:rPr lang="en-GB" dirty="0"/>
                  <a:t>Take parcluster </a:t>
                </a:r>
                <a14:m>
                  <m:oMath xmlns:m="http://schemas.openxmlformats.org/officeDocument/2006/math">
                    <m:r>
                      <a:rPr lang="en-GB" b="1" i="1" dirty="0" smtClean="0">
                        <a:latin typeface="Cambria Math" panose="02040503050406030204" pitchFamily="18" charset="0"/>
                      </a:rPr>
                      <m:t>𝑪</m:t>
                    </m:r>
                  </m:oMath>
                </a14:m>
                <a:r>
                  <a:rPr lang="en-GB" dirty="0"/>
                  <a:t> with largest overlap with query terms</a:t>
                </a:r>
              </a:p>
              <a:p>
                <a:pPr lvl="1"/>
                <a:r>
                  <a:rPr lang="en-GB" dirty="0"/>
                  <a:t>Add all query terms to </a:t>
                </a:r>
                <a14:m>
                  <m:oMath xmlns:m="http://schemas.openxmlformats.org/officeDocument/2006/math">
                    <m:r>
                      <a:rPr lang="en-GB" b="1" i="1" dirty="0">
                        <a:latin typeface="Cambria Math" panose="02040503050406030204" pitchFamily="18" charset="0"/>
                      </a:rPr>
                      <m:t>𝑪</m:t>
                    </m:r>
                  </m:oMath>
                </a14:m>
                <a:endParaRPr lang="en-GB" dirty="0"/>
              </a:p>
              <a:p>
                <a:pPr lvl="1"/>
                <a:r>
                  <a:rPr lang="en-GB" dirty="0"/>
                  <a:t>Ensure running intersection property by extending parclusters</a:t>
                </a:r>
              </a:p>
              <a:p>
                <a:pPr lvl="1"/>
                <a:r>
                  <a:rPr lang="en-GB" dirty="0"/>
                  <a:t>Perform an inbound message pass with </a:t>
                </a:r>
                <a14:m>
                  <m:oMath xmlns:m="http://schemas.openxmlformats.org/officeDocument/2006/math">
                    <m:r>
                      <a:rPr lang="en-GB" b="1" i="1" dirty="0">
                        <a:latin typeface="Cambria Math" panose="02040503050406030204" pitchFamily="18" charset="0"/>
                      </a:rPr>
                      <m:t>𝑪</m:t>
                    </m:r>
                  </m:oMath>
                </a14:m>
                <a:r>
                  <a:rPr lang="en-GB" dirty="0"/>
                  <a:t> at centre and answer query at </a:t>
                </a:r>
                <a14:m>
                  <m:oMath xmlns:m="http://schemas.openxmlformats.org/officeDocument/2006/math">
                    <m:r>
                      <a:rPr lang="en-GB" b="1" i="1" dirty="0">
                        <a:latin typeface="Cambria Math" panose="02040503050406030204" pitchFamily="18" charset="0"/>
                      </a:rPr>
                      <m:t>𝑪</m:t>
                    </m:r>
                  </m:oMath>
                </a14:m>
                <a:endParaRPr lang="en-GB" dirty="0"/>
              </a:p>
              <a:p>
                <a:endParaRPr lang="en-GB" dirty="0"/>
              </a:p>
            </p:txBody>
          </p:sp>
        </mc:Choice>
        <mc:Fallback xmlns="">
          <p:sp>
            <p:nvSpPr>
              <p:cNvPr id="3" name="Content Placeholder 2">
                <a:extLst>
                  <a:ext uri="{FF2B5EF4-FFF2-40B4-BE49-F238E27FC236}">
                    <a16:creationId xmlns:a16="http://schemas.microsoft.com/office/drawing/2014/main" id="{C66E1827-9DF5-0D42-A3C1-01C3D297CF9D}"/>
                  </a:ext>
                </a:extLst>
              </p:cNvPr>
              <p:cNvSpPr>
                <a:spLocks noGrp="1" noRot="1" noChangeAspect="1" noMove="1" noResize="1" noEditPoints="1" noAdjustHandles="1" noChangeArrowheads="1" noChangeShapeType="1" noTextEdit="1"/>
              </p:cNvSpPr>
              <p:nvPr>
                <p:ph idx="1"/>
              </p:nvPr>
            </p:nvSpPr>
            <p:spPr>
              <a:xfrm>
                <a:off x="628650" y="1158241"/>
                <a:ext cx="7886700" cy="3060416"/>
              </a:xfrm>
              <a:blipFill>
                <a:blip r:embed="rId2"/>
                <a:stretch>
                  <a:fillRect l="-965" t="-413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A3BAB28-D94A-E048-B03B-50EE8A947F5E}"/>
              </a:ext>
            </a:extLst>
          </p:cNvPr>
          <p:cNvSpPr>
            <a:spLocks noGrp="1"/>
          </p:cNvSpPr>
          <p:nvPr>
            <p:ph type="sldNum" sz="quarter" idx="12"/>
          </p:nvPr>
        </p:nvSpPr>
        <p:spPr/>
        <p:txBody>
          <a:bodyPr/>
          <a:lstStyle/>
          <a:p>
            <a:fld id="{67C9959E-8E6B-B04C-9955-EA096F41CA7A}" type="slidenum">
              <a:rPr lang="en-GB" smtClean="0"/>
              <a:t>65</a:t>
            </a:fld>
            <a:endParaRPr lang="en-GB"/>
          </a:p>
        </p:txBody>
      </p:sp>
      <p:sp>
        <p:nvSpPr>
          <p:cNvPr id="5" name="Rectangle 4">
            <a:extLst>
              <a:ext uri="{FF2B5EF4-FFF2-40B4-BE49-F238E27FC236}">
                <a16:creationId xmlns:a16="http://schemas.microsoft.com/office/drawing/2014/main" id="{E5BEC896-CD4A-6A40-AB9A-36A058975742}"/>
              </a:ext>
            </a:extLst>
          </p:cNvPr>
          <p:cNvSpPr/>
          <p:nvPr/>
        </p:nvSpPr>
        <p:spPr>
          <a:xfrm>
            <a:off x="2884716" y="4261191"/>
            <a:ext cx="3502689" cy="208597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tx1"/>
              </a:solidFill>
            </a:endParaRPr>
          </a:p>
        </p:txBody>
      </p:sp>
      <p:sp>
        <p:nvSpPr>
          <p:cNvPr id="6" name="Rectangle 5">
            <a:extLst>
              <a:ext uri="{FF2B5EF4-FFF2-40B4-BE49-F238E27FC236}">
                <a16:creationId xmlns:a16="http://schemas.microsoft.com/office/drawing/2014/main" id="{558812E0-5C80-D04C-B5F9-151038207775}"/>
              </a:ext>
            </a:extLst>
          </p:cNvPr>
          <p:cNvSpPr/>
          <p:nvPr/>
        </p:nvSpPr>
        <p:spPr>
          <a:xfrm>
            <a:off x="-591440" y="4261191"/>
            <a:ext cx="3476158" cy="20859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tx1"/>
              </a:solidFill>
            </a:endParaRPr>
          </a:p>
        </p:txBody>
      </p:sp>
      <p:grpSp>
        <p:nvGrpSpPr>
          <p:cNvPr id="7" name="Group 6">
            <a:extLst>
              <a:ext uri="{FF2B5EF4-FFF2-40B4-BE49-F238E27FC236}">
                <a16:creationId xmlns:a16="http://schemas.microsoft.com/office/drawing/2014/main" id="{29543F20-FBB8-A94F-B4E9-E8A038A0F5CA}"/>
              </a:ext>
            </a:extLst>
          </p:cNvPr>
          <p:cNvGrpSpPr/>
          <p:nvPr/>
        </p:nvGrpSpPr>
        <p:grpSpPr>
          <a:xfrm>
            <a:off x="-375676" y="4332077"/>
            <a:ext cx="3026103" cy="1967101"/>
            <a:chOff x="4139248" y="4009782"/>
            <a:chExt cx="4017403" cy="2289803"/>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8D4A8D0-2926-AC45-9274-16712E51EAAB}"/>
                    </a:ext>
                  </a:extLst>
                </p:cNvPr>
                <p:cNvSpPr txBox="1"/>
                <p:nvPr/>
              </p:nvSpPr>
              <p:spPr>
                <a:xfrm>
                  <a:off x="6765474" y="4764976"/>
                  <a:ext cx="314025" cy="2536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2</m:t>
                            </m:r>
                          </m:sup>
                        </m:sSubSup>
                      </m:oMath>
                    </m:oMathPara>
                  </a14:m>
                  <a:endParaRPr lang="en-GB" sz="1400" dirty="0"/>
                </a:p>
              </p:txBody>
            </p:sp>
          </mc:Choice>
          <mc:Fallback xmlns="">
            <p:sp>
              <p:nvSpPr>
                <p:cNvPr id="8" name="TextBox 7">
                  <a:extLst>
                    <a:ext uri="{FF2B5EF4-FFF2-40B4-BE49-F238E27FC236}">
                      <a16:creationId xmlns:a16="http://schemas.microsoft.com/office/drawing/2014/main" id="{C8D4A8D0-2926-AC45-9274-16712E51EAAB}"/>
                    </a:ext>
                  </a:extLst>
                </p:cNvPr>
                <p:cNvSpPr txBox="1">
                  <a:spLocks noRot="1" noChangeAspect="1" noMove="1" noResize="1" noEditPoints="1" noAdjustHandles="1" noChangeArrowheads="1" noChangeShapeType="1" noTextEdit="1"/>
                </p:cNvSpPr>
                <p:nvPr/>
              </p:nvSpPr>
              <p:spPr>
                <a:xfrm>
                  <a:off x="6765474" y="4764976"/>
                  <a:ext cx="314025" cy="253623"/>
                </a:xfrm>
                <a:prstGeom prst="rect">
                  <a:avLst/>
                </a:prstGeom>
                <a:blipFill>
                  <a:blip r:embed="rId3"/>
                  <a:stretch>
                    <a:fillRect l="-15000"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D77C87B-D135-8845-B809-4B0149F2F476}"/>
                    </a:ext>
                  </a:extLst>
                </p:cNvPr>
                <p:cNvSpPr txBox="1"/>
                <p:nvPr/>
              </p:nvSpPr>
              <p:spPr>
                <a:xfrm>
                  <a:off x="6766937" y="6044768"/>
                  <a:ext cx="314025" cy="2548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3</m:t>
                            </m:r>
                          </m:sup>
                        </m:sSubSup>
                      </m:oMath>
                    </m:oMathPara>
                  </a14:m>
                  <a:endParaRPr lang="en-GB" sz="1400" dirty="0"/>
                </a:p>
              </p:txBody>
            </p:sp>
          </mc:Choice>
          <mc:Fallback xmlns="">
            <p:sp>
              <p:nvSpPr>
                <p:cNvPr id="9" name="TextBox 8">
                  <a:extLst>
                    <a:ext uri="{FF2B5EF4-FFF2-40B4-BE49-F238E27FC236}">
                      <a16:creationId xmlns:a16="http://schemas.microsoft.com/office/drawing/2014/main" id="{6D77C87B-D135-8845-B809-4B0149F2F476}"/>
                    </a:ext>
                  </a:extLst>
                </p:cNvPr>
                <p:cNvSpPr txBox="1">
                  <a:spLocks noRot="1" noChangeAspect="1" noMove="1" noResize="1" noEditPoints="1" noAdjustHandles="1" noChangeArrowheads="1" noChangeShapeType="1" noTextEdit="1"/>
                </p:cNvSpPr>
                <p:nvPr/>
              </p:nvSpPr>
              <p:spPr>
                <a:xfrm>
                  <a:off x="6766937" y="6044768"/>
                  <a:ext cx="314025" cy="254817"/>
                </a:xfrm>
                <a:prstGeom prst="rect">
                  <a:avLst/>
                </a:prstGeom>
                <a:blipFill>
                  <a:blip r:embed="rId4"/>
                  <a:stretch>
                    <a:fillRect l="-15000"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33BE010-C907-4C4D-BED8-560F03C6469E}"/>
                    </a:ext>
                  </a:extLst>
                </p:cNvPr>
                <p:cNvSpPr txBox="1"/>
                <p:nvPr/>
              </p:nvSpPr>
              <p:spPr>
                <a:xfrm>
                  <a:off x="6445678" y="4009782"/>
                  <a:ext cx="1705233" cy="673847"/>
                </a:xfrm>
                <a:prstGeom prst="roundRect">
                  <a:avLst/>
                </a:prstGeom>
                <a:noFill/>
                <a:ln w="12700">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tx1">
                                <a:lumMod val="50000"/>
                                <a:lumOff val="50000"/>
                              </a:schemeClr>
                            </a:solidFill>
                            <a:latin typeface="Cambria Math" panose="02040503050406030204" pitchFamily="18" charset="0"/>
                          </a:rPr>
                          <m:t>𝐸𝑝𝑖</m:t>
                        </m:r>
                        <m:sSub>
                          <m:sSubPr>
                            <m:ctrlPr>
                              <a:rPr lang="de-DE" sz="1400" b="0" i="1" dirty="0" smtClean="0">
                                <a:solidFill>
                                  <a:schemeClr val="tx1">
                                    <a:lumMod val="50000"/>
                                    <a:lumOff val="50000"/>
                                  </a:schemeClr>
                                </a:solidFill>
                                <a:latin typeface="Cambria Math" panose="02040503050406030204" pitchFamily="18" charset="0"/>
                              </a:rPr>
                            </m:ctrlPr>
                          </m:sSubPr>
                          <m:e>
                            <m:r>
                              <a:rPr lang="en-GB" sz="1400" i="1" dirty="0" smtClean="0">
                                <a:solidFill>
                                  <a:schemeClr val="tx1">
                                    <a:lumMod val="50000"/>
                                    <a:lumOff val="50000"/>
                                  </a:schemeClr>
                                </a:solidFill>
                                <a:latin typeface="Cambria Math" panose="02040503050406030204" pitchFamily="18" charset="0"/>
                              </a:rPr>
                              <m:t>𝑑</m:t>
                            </m:r>
                          </m:e>
                          <m:sub>
                            <m:r>
                              <a:rPr lang="de-DE" sz="1400" b="0" i="1" dirty="0" smtClean="0">
                                <a:solidFill>
                                  <a:schemeClr val="tx1">
                                    <a:lumMod val="50000"/>
                                    <a:lumOff val="50000"/>
                                  </a:schemeClr>
                                </a:solidFill>
                                <a:latin typeface="Cambria Math" panose="02040503050406030204" pitchFamily="18" charset="0"/>
                              </a:rPr>
                              <m:t>1</m:t>
                            </m:r>
                          </m:sub>
                        </m:sSub>
                        <m:r>
                          <a:rPr lang="en-GB" sz="1400" i="1" dirty="0">
                            <a:solidFill>
                              <a:schemeClr val="tx1">
                                <a:lumMod val="50000"/>
                                <a:lumOff val="50000"/>
                              </a:schemeClr>
                            </a:solidFill>
                            <a:latin typeface="Cambria Math" panose="02040503050406030204" pitchFamily="18" charset="0"/>
                          </a:rPr>
                          <m:t> </m:t>
                        </m:r>
                        <m:r>
                          <a:rPr lang="en-GB" sz="1400" i="1" dirty="0" err="1">
                            <a:solidFill>
                              <a:schemeClr val="tx1">
                                <a:lumMod val="50000"/>
                                <a:lumOff val="50000"/>
                              </a:schemeClr>
                            </a:solidFill>
                            <a:latin typeface="Cambria Math" panose="02040503050406030204" pitchFamily="18" charset="0"/>
                          </a:rPr>
                          <m:t>𝑆𝑖𝑐𝑘</m:t>
                        </m:r>
                        <m:sSub>
                          <m:sSubPr>
                            <m:ctrlPr>
                              <a:rPr lang="de-DE" sz="1400" b="0" i="1" dirty="0" smtClean="0">
                                <a:solidFill>
                                  <a:schemeClr val="tx1">
                                    <a:lumMod val="50000"/>
                                    <a:lumOff val="50000"/>
                                  </a:schemeClr>
                                </a:solidFill>
                                <a:latin typeface="Cambria Math" panose="02040503050406030204" pitchFamily="18" charset="0"/>
                              </a:rPr>
                            </m:ctrlPr>
                          </m:sSubPr>
                          <m:e>
                            <m:d>
                              <m:dPr>
                                <m:ctrlPr>
                                  <a:rPr lang="de-DE" sz="1400" b="0" i="1" dirty="0" smtClean="0">
                                    <a:solidFill>
                                      <a:schemeClr val="tx1">
                                        <a:lumMod val="50000"/>
                                        <a:lumOff val="50000"/>
                                      </a:schemeClr>
                                    </a:solidFill>
                                    <a:latin typeface="Cambria Math" panose="02040503050406030204" pitchFamily="18" charset="0"/>
                                  </a:rPr>
                                </m:ctrlPr>
                              </m:dPr>
                              <m:e>
                                <m:r>
                                  <a:rPr lang="de-DE" sz="1400" b="0" i="1" dirty="0" smtClean="0">
                                    <a:solidFill>
                                      <a:schemeClr val="tx1">
                                        <a:lumMod val="50000"/>
                                        <a:lumOff val="50000"/>
                                      </a:schemeClr>
                                    </a:solidFill>
                                    <a:latin typeface="Cambria Math" panose="02040503050406030204" pitchFamily="18" charset="0"/>
                                  </a:rPr>
                                  <m:t>𝑋</m:t>
                                </m:r>
                              </m:e>
                            </m:d>
                          </m:e>
                          <m:sub>
                            <m:r>
                              <a:rPr lang="de-DE" sz="1400" b="0" i="1" dirty="0" smtClean="0">
                                <a:solidFill>
                                  <a:schemeClr val="tx1">
                                    <a:lumMod val="50000"/>
                                    <a:lumOff val="50000"/>
                                  </a:schemeClr>
                                </a:solidFill>
                                <a:latin typeface="Cambria Math" panose="02040503050406030204" pitchFamily="18" charset="0"/>
                              </a:rPr>
                              <m:t>1</m:t>
                            </m:r>
                          </m:sub>
                        </m:sSub>
                      </m:oMath>
                    </m:oMathPara>
                  </a14:m>
                  <a:endParaRPr lang="de-DE" sz="1400"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err="1">
                            <a:solidFill>
                              <a:schemeClr val="tx1"/>
                            </a:solidFill>
                            <a:latin typeface="Cambria Math" panose="02040503050406030204" pitchFamily="18" charset="0"/>
                          </a:rPr>
                          <m:t>𝑇𝑟𝑎𝑣𝑒𝑙</m:t>
                        </m:r>
                        <m:sSub>
                          <m:sSubPr>
                            <m:ctrlPr>
                              <a:rPr lang="de-DE" sz="1400" b="0" i="1" dirty="0" smtClean="0">
                                <a:solidFill>
                                  <a:schemeClr val="tx1"/>
                                </a:solidFill>
                                <a:latin typeface="Cambria Math" panose="02040503050406030204" pitchFamily="18" charset="0"/>
                              </a:rPr>
                            </m:ctrlPr>
                          </m:sSubPr>
                          <m:e>
                            <m:d>
                              <m:dPr>
                                <m:ctrlPr>
                                  <a:rPr lang="de-DE" sz="1400" b="0" i="1" dirty="0" smtClean="0">
                                    <a:solidFill>
                                      <a:schemeClr val="tx1"/>
                                    </a:solidFill>
                                    <a:latin typeface="Cambria Math" panose="02040503050406030204" pitchFamily="18" charset="0"/>
                                  </a:rPr>
                                </m:ctrlPr>
                              </m:dPr>
                              <m:e>
                                <m:r>
                                  <a:rPr lang="de-DE" sz="1400" b="0" i="1" dirty="0" smtClean="0">
                                    <a:solidFill>
                                      <a:schemeClr val="tx1"/>
                                    </a:solidFill>
                                    <a:latin typeface="Cambria Math" panose="02040503050406030204" pitchFamily="18" charset="0"/>
                                  </a:rPr>
                                  <m:t>𝑋</m:t>
                                </m:r>
                              </m:e>
                            </m:d>
                          </m:e>
                          <m:sub>
                            <m:r>
                              <a:rPr lang="de-DE" sz="1400" b="0" i="1" dirty="0" smtClean="0">
                                <a:solidFill>
                                  <a:schemeClr val="tx1"/>
                                </a:solidFill>
                                <a:latin typeface="Cambria Math" panose="02040503050406030204" pitchFamily="18" charset="0"/>
                              </a:rPr>
                              <m:t>1</m:t>
                            </m:r>
                          </m:sub>
                        </m:sSub>
                        <m:r>
                          <a:rPr lang="de-DE" sz="1400" b="0" i="1" dirty="0" smtClean="0">
                            <a:solidFill>
                              <a:schemeClr val="tx1"/>
                            </a:solidFill>
                            <a:latin typeface="Cambria Math" panose="02040503050406030204" pitchFamily="18" charset="0"/>
                          </a:rPr>
                          <m:t>      </m:t>
                        </m:r>
                      </m:oMath>
                    </m:oMathPara>
                  </a14:m>
                  <a:endParaRPr lang="en-GB" sz="1400" dirty="0">
                    <a:solidFill>
                      <a:schemeClr val="tx1"/>
                    </a:solidFill>
                  </a:endParaRPr>
                </a:p>
              </p:txBody>
            </p:sp>
          </mc:Choice>
          <mc:Fallback xmlns="">
            <p:sp>
              <p:nvSpPr>
                <p:cNvPr id="10" name="TextBox 9">
                  <a:extLst>
                    <a:ext uri="{FF2B5EF4-FFF2-40B4-BE49-F238E27FC236}">
                      <a16:creationId xmlns:a16="http://schemas.microsoft.com/office/drawing/2014/main" id="{B33BE010-C907-4C4D-BED8-560F03C6469E}"/>
                    </a:ext>
                  </a:extLst>
                </p:cNvPr>
                <p:cNvSpPr txBox="1">
                  <a:spLocks noRot="1" noChangeAspect="1" noMove="1" noResize="1" noEditPoints="1" noAdjustHandles="1" noChangeArrowheads="1" noChangeShapeType="1" noTextEdit="1"/>
                </p:cNvSpPr>
                <p:nvPr/>
              </p:nvSpPr>
              <p:spPr>
                <a:xfrm>
                  <a:off x="6445678" y="4009782"/>
                  <a:ext cx="1705233" cy="673847"/>
                </a:xfrm>
                <a:prstGeom prst="roundRect">
                  <a:avLst/>
                </a:prstGeom>
                <a:blipFill>
                  <a:blip r:embed="rId5"/>
                  <a:stretch>
                    <a:fillRect/>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32C3211-CD57-4246-ABCB-3C4C9E5EE80B}"/>
                    </a:ext>
                  </a:extLst>
                </p:cNvPr>
                <p:cNvSpPr txBox="1"/>
                <p:nvPr/>
              </p:nvSpPr>
              <p:spPr>
                <a:xfrm>
                  <a:off x="6445677" y="5311824"/>
                  <a:ext cx="1705233" cy="67384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𝐸𝑝𝑖</m:t>
                        </m:r>
                        <m:sSub>
                          <m:sSubPr>
                            <m:ctrlPr>
                              <a:rPr lang="de-DE" sz="1400" b="0" i="1" dirty="0" smtClean="0">
                                <a:latin typeface="Cambria Math" panose="02040503050406030204" pitchFamily="18" charset="0"/>
                              </a:rPr>
                            </m:ctrlPr>
                          </m:sSubPr>
                          <m:e>
                            <m:r>
                              <a:rPr lang="en-GB" sz="1400" dirty="0" smtClean="0">
                                <a:latin typeface="Cambria Math" panose="02040503050406030204" pitchFamily="18" charset="0"/>
                              </a:rPr>
                              <m:t>𝑑</m:t>
                            </m:r>
                          </m:e>
                          <m:sub>
                            <m:r>
                              <a:rPr lang="de-DE" sz="1400" b="0" i="1" dirty="0" smtClean="0">
                                <a:latin typeface="Cambria Math" panose="02040503050406030204" pitchFamily="18" charset="0"/>
                              </a:rPr>
                              <m:t>1</m:t>
                            </m:r>
                          </m:sub>
                        </m:sSub>
                        <m:r>
                          <a:rPr lang="en-GB" sz="1400" dirty="0">
                            <a:latin typeface="Cambria Math" panose="02040503050406030204" pitchFamily="18" charset="0"/>
                          </a:rPr>
                          <m:t> </m:t>
                        </m:r>
                        <m:r>
                          <a:rPr lang="en-GB" sz="1400" dirty="0" err="1">
                            <a:latin typeface="Cambria Math" panose="02040503050406030204" pitchFamily="18" charset="0"/>
                          </a:rPr>
                          <m:t>𝑆𝑖𝑐𝑘</m:t>
                        </m:r>
                        <m:sSub>
                          <m:sSubPr>
                            <m:ctrlPr>
                              <a:rPr lang="de-DE" sz="1400" b="0" i="1" dirty="0" smtClean="0">
                                <a:latin typeface="Cambria Math" panose="02040503050406030204" pitchFamily="18" charset="0"/>
                              </a:rPr>
                            </m:ctrlPr>
                          </m:sSubPr>
                          <m:e>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𝑋</m:t>
                                </m:r>
                              </m:e>
                            </m:d>
                          </m:e>
                          <m:sub>
                            <m:r>
                              <a:rPr lang="de-DE" sz="1400" b="0" i="1" dirty="0" smtClean="0">
                                <a:latin typeface="Cambria Math" panose="02040503050406030204" pitchFamily="18" charset="0"/>
                              </a:rPr>
                              <m:t>1</m:t>
                            </m:r>
                          </m:sub>
                        </m:sSub>
                      </m:oMath>
                    </m:oMathPara>
                  </a14:m>
                  <a:endParaRPr lang="de-DE" sz="1400" dirty="0"/>
                </a:p>
                <a:p>
                  <a:pPr/>
                  <a14:m>
                    <m:oMathPara xmlns:m="http://schemas.openxmlformats.org/officeDocument/2006/math">
                      <m:oMathParaPr>
                        <m:jc m:val="centerGroup"/>
                      </m:oMathParaPr>
                      <m:oMath xmlns:m="http://schemas.openxmlformats.org/officeDocument/2006/math">
                        <m:r>
                          <a:rPr lang="en-GB" sz="1400" dirty="0">
                            <a:latin typeface="Cambria Math" panose="02040503050406030204" pitchFamily="18" charset="0"/>
                          </a:rPr>
                          <m:t>𝑇𝑟𝑒𝑎𝑡</m:t>
                        </m:r>
                        <m:sSub>
                          <m:sSubPr>
                            <m:ctrlPr>
                              <a:rPr lang="de-DE" sz="1400" b="0" i="1" dirty="0" smtClean="0">
                                <a:latin typeface="Cambria Math" panose="02040503050406030204" pitchFamily="18" charset="0"/>
                              </a:rPr>
                            </m:ctrlPr>
                          </m:sSubPr>
                          <m:e>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𝑋</m:t>
                                </m:r>
                                <m:r>
                                  <a:rPr lang="de-DE" sz="1400" b="0" i="1" dirty="0" smtClean="0">
                                    <a:latin typeface="Cambria Math" panose="02040503050406030204" pitchFamily="18" charset="0"/>
                                  </a:rPr>
                                  <m:t>,</m:t>
                                </m:r>
                                <m:r>
                                  <a:rPr lang="de-DE" sz="1400" b="0" i="1" dirty="0" smtClean="0">
                                    <a:latin typeface="Cambria Math" panose="02040503050406030204" pitchFamily="18" charset="0"/>
                                  </a:rPr>
                                  <m:t>𝑀</m:t>
                                </m:r>
                              </m:e>
                            </m:d>
                          </m:e>
                          <m:sub>
                            <m:r>
                              <a:rPr lang="de-DE" sz="1400" b="0" i="1" dirty="0" smtClean="0">
                                <a:latin typeface="Cambria Math" panose="02040503050406030204" pitchFamily="18" charset="0"/>
                              </a:rPr>
                              <m:t>1</m:t>
                            </m:r>
                          </m:sub>
                        </m:sSub>
                        <m:r>
                          <a:rPr lang="de-DE" sz="1400" b="0" i="1" dirty="0" smtClean="0">
                            <a:latin typeface="Cambria Math" panose="02040503050406030204" pitchFamily="18" charset="0"/>
                          </a:rPr>
                          <m:t>    </m:t>
                        </m:r>
                      </m:oMath>
                    </m:oMathPara>
                  </a14:m>
                  <a:endParaRPr lang="en-GB" sz="1400" dirty="0"/>
                </a:p>
              </p:txBody>
            </p:sp>
          </mc:Choice>
          <mc:Fallback xmlns="">
            <p:sp>
              <p:nvSpPr>
                <p:cNvPr id="11" name="TextBox 10">
                  <a:extLst>
                    <a:ext uri="{FF2B5EF4-FFF2-40B4-BE49-F238E27FC236}">
                      <a16:creationId xmlns:a16="http://schemas.microsoft.com/office/drawing/2014/main" id="{932C3211-CD57-4246-ABCB-3C4C9E5EE80B}"/>
                    </a:ext>
                  </a:extLst>
                </p:cNvPr>
                <p:cNvSpPr txBox="1">
                  <a:spLocks noRot="1" noChangeAspect="1" noMove="1" noResize="1" noEditPoints="1" noAdjustHandles="1" noChangeArrowheads="1" noChangeShapeType="1" noTextEdit="1"/>
                </p:cNvSpPr>
                <p:nvPr/>
              </p:nvSpPr>
              <p:spPr>
                <a:xfrm>
                  <a:off x="6445677" y="5311824"/>
                  <a:ext cx="1705233" cy="673847"/>
                </a:xfrm>
                <a:prstGeom prst="roundRect">
                  <a:avLst/>
                </a:prstGeom>
                <a:blipFill>
                  <a:blip r:embed="rId6"/>
                  <a:stretch>
                    <a:fillRect r="-2913"/>
                  </a:stretch>
                </a:blipFill>
                <a:ln>
                  <a:solidFill>
                    <a:schemeClr val="tx1"/>
                  </a:solidFill>
                </a:ln>
              </p:spPr>
              <p:txBody>
                <a:bodyPr/>
                <a:lstStyle/>
                <a:p>
                  <a:r>
                    <a:rPr lang="en-GB">
                      <a:noFill/>
                    </a:rPr>
                    <a:t> </a:t>
                  </a:r>
                </a:p>
              </p:txBody>
            </p:sp>
          </mc:Fallback>
        </mc:AlternateContent>
        <p:cxnSp>
          <p:nvCxnSpPr>
            <p:cNvPr id="12" name="Straight Connector 11">
              <a:extLst>
                <a:ext uri="{FF2B5EF4-FFF2-40B4-BE49-F238E27FC236}">
                  <a16:creationId xmlns:a16="http://schemas.microsoft.com/office/drawing/2014/main" id="{44D8581D-A744-9B45-9ED7-6C4870B7B37D}"/>
                </a:ext>
              </a:extLst>
            </p:cNvPr>
            <p:cNvCxnSpPr>
              <a:cxnSpLocks/>
              <a:stCxn id="11" idx="0"/>
              <a:endCxn id="10" idx="2"/>
            </p:cNvCxnSpPr>
            <p:nvPr/>
          </p:nvCxnSpPr>
          <p:spPr>
            <a:xfrm flipV="1">
              <a:off x="7298293" y="4683629"/>
              <a:ext cx="1" cy="628194"/>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E97237C-2DEC-C84C-AB9F-2C5EC802E0F9}"/>
                    </a:ext>
                  </a:extLst>
                </p:cNvPr>
                <p:cNvSpPr txBox="1"/>
                <p:nvPr/>
              </p:nvSpPr>
              <p:spPr>
                <a:xfrm>
                  <a:off x="4139248" y="4009782"/>
                  <a:ext cx="1646644" cy="67384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tx1">
                                <a:lumMod val="50000"/>
                                <a:lumOff val="50000"/>
                              </a:schemeClr>
                            </a:solidFill>
                            <a:latin typeface="Cambria Math" panose="02040503050406030204" pitchFamily="18" charset="0"/>
                          </a:rPr>
                          <m:t>𝐸𝑝𝑖</m:t>
                        </m:r>
                        <m:sSub>
                          <m:sSubPr>
                            <m:ctrlPr>
                              <a:rPr lang="de-DE" sz="1400" b="0" i="1" dirty="0" smtClean="0">
                                <a:solidFill>
                                  <a:schemeClr val="tx1">
                                    <a:lumMod val="50000"/>
                                    <a:lumOff val="50000"/>
                                  </a:schemeClr>
                                </a:solidFill>
                                <a:latin typeface="Cambria Math" panose="02040503050406030204" pitchFamily="18" charset="0"/>
                              </a:rPr>
                            </m:ctrlPr>
                          </m:sSubPr>
                          <m:e>
                            <m:r>
                              <a:rPr lang="en-GB" sz="1400" i="1" dirty="0" smtClean="0">
                                <a:solidFill>
                                  <a:schemeClr val="tx1">
                                    <a:lumMod val="50000"/>
                                    <a:lumOff val="50000"/>
                                  </a:schemeClr>
                                </a:solidFill>
                                <a:latin typeface="Cambria Math" panose="02040503050406030204" pitchFamily="18" charset="0"/>
                              </a:rPr>
                              <m:t>𝑑</m:t>
                            </m:r>
                          </m:e>
                          <m:sub>
                            <m:r>
                              <a:rPr lang="de-DE" sz="1400" b="0" i="1" dirty="0" smtClean="0">
                                <a:solidFill>
                                  <a:schemeClr val="tx1">
                                    <a:lumMod val="50000"/>
                                    <a:lumOff val="50000"/>
                                  </a:schemeClr>
                                </a:solidFill>
                                <a:latin typeface="Cambria Math" panose="02040503050406030204" pitchFamily="18" charset="0"/>
                              </a:rPr>
                              <m:t>0</m:t>
                            </m:r>
                          </m:sub>
                        </m:sSub>
                        <m:r>
                          <a:rPr lang="en-GB" sz="1400" i="1" dirty="0">
                            <a:solidFill>
                              <a:schemeClr val="tx1">
                                <a:lumMod val="50000"/>
                                <a:lumOff val="50000"/>
                              </a:schemeClr>
                            </a:solidFill>
                            <a:latin typeface="Cambria Math" panose="02040503050406030204" pitchFamily="18" charset="0"/>
                          </a:rPr>
                          <m:t> </m:t>
                        </m:r>
                        <m:r>
                          <a:rPr lang="en-GB" sz="1400" i="1" dirty="0" err="1">
                            <a:solidFill>
                              <a:schemeClr val="tx1">
                                <a:lumMod val="50000"/>
                                <a:lumOff val="50000"/>
                              </a:schemeClr>
                            </a:solidFill>
                            <a:latin typeface="Cambria Math" panose="02040503050406030204" pitchFamily="18" charset="0"/>
                          </a:rPr>
                          <m:t>𝑆𝑖𝑐𝑘</m:t>
                        </m:r>
                        <m:sSub>
                          <m:sSubPr>
                            <m:ctrlPr>
                              <a:rPr lang="de-DE" sz="1400" b="0" i="1" dirty="0" smtClean="0">
                                <a:solidFill>
                                  <a:schemeClr val="tx1">
                                    <a:lumMod val="50000"/>
                                    <a:lumOff val="50000"/>
                                  </a:schemeClr>
                                </a:solidFill>
                                <a:latin typeface="Cambria Math" panose="02040503050406030204" pitchFamily="18" charset="0"/>
                              </a:rPr>
                            </m:ctrlPr>
                          </m:sSubPr>
                          <m:e>
                            <m:d>
                              <m:dPr>
                                <m:ctrlPr>
                                  <a:rPr lang="de-DE" sz="1400" b="0" i="1" dirty="0" smtClean="0">
                                    <a:solidFill>
                                      <a:schemeClr val="tx1">
                                        <a:lumMod val="50000"/>
                                        <a:lumOff val="50000"/>
                                      </a:schemeClr>
                                    </a:solidFill>
                                    <a:latin typeface="Cambria Math" panose="02040503050406030204" pitchFamily="18" charset="0"/>
                                  </a:rPr>
                                </m:ctrlPr>
                              </m:dPr>
                              <m:e>
                                <m:r>
                                  <a:rPr lang="de-DE" sz="1400" b="0" i="1" dirty="0" smtClean="0">
                                    <a:solidFill>
                                      <a:schemeClr val="tx1">
                                        <a:lumMod val="50000"/>
                                        <a:lumOff val="50000"/>
                                      </a:schemeClr>
                                    </a:solidFill>
                                    <a:latin typeface="Cambria Math" panose="02040503050406030204" pitchFamily="18" charset="0"/>
                                  </a:rPr>
                                  <m:t>𝑋</m:t>
                                </m:r>
                              </m:e>
                            </m:d>
                          </m:e>
                          <m:sub>
                            <m:r>
                              <a:rPr lang="de-DE" sz="1400" b="0" i="1" dirty="0" smtClean="0">
                                <a:solidFill>
                                  <a:schemeClr val="tx1">
                                    <a:lumMod val="50000"/>
                                    <a:lumOff val="50000"/>
                                  </a:schemeClr>
                                </a:solidFill>
                                <a:latin typeface="Cambria Math" panose="02040503050406030204" pitchFamily="18" charset="0"/>
                              </a:rPr>
                              <m:t>0</m:t>
                            </m:r>
                          </m:sub>
                        </m:sSub>
                      </m:oMath>
                    </m:oMathPara>
                  </a14:m>
                  <a:endParaRPr lang="de-DE" sz="1400"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sz="1400" b="0" i="1" dirty="0" smtClean="0">
                                <a:solidFill>
                                  <a:schemeClr val="tx1"/>
                                </a:solidFill>
                                <a:latin typeface="Cambria Math" panose="02040503050406030204" pitchFamily="18" charset="0"/>
                              </a:rPr>
                            </m:ctrlPr>
                          </m:sSubPr>
                          <m:e>
                            <m:r>
                              <a:rPr lang="de-DE" sz="1400" b="0" i="1" dirty="0" smtClean="0">
                                <a:solidFill>
                                  <a:schemeClr val="tx1"/>
                                </a:solidFill>
                                <a:latin typeface="Cambria Math" panose="02040503050406030204" pitchFamily="18" charset="0"/>
                              </a:rPr>
                              <m:t>𝐸𝑝𝑖𝑑</m:t>
                            </m:r>
                          </m:e>
                          <m:sub>
                            <m:r>
                              <a:rPr lang="de-DE" sz="1400" b="0" i="1" dirty="0"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13" name="TextBox 12">
                  <a:extLst>
                    <a:ext uri="{FF2B5EF4-FFF2-40B4-BE49-F238E27FC236}">
                      <a16:creationId xmlns:a16="http://schemas.microsoft.com/office/drawing/2014/main" id="{6E97237C-2DEC-C84C-AB9F-2C5EC802E0F9}"/>
                    </a:ext>
                  </a:extLst>
                </p:cNvPr>
                <p:cNvSpPr txBox="1">
                  <a:spLocks noRot="1" noChangeAspect="1" noMove="1" noResize="1" noEditPoints="1" noAdjustHandles="1" noChangeArrowheads="1" noChangeShapeType="1" noTextEdit="1"/>
                </p:cNvSpPr>
                <p:nvPr/>
              </p:nvSpPr>
              <p:spPr>
                <a:xfrm>
                  <a:off x="4139248" y="4009782"/>
                  <a:ext cx="1646644" cy="673847"/>
                </a:xfrm>
                <a:prstGeom prst="roundRect">
                  <a:avLst/>
                </a:prstGeom>
                <a:blipFill>
                  <a:blip r:embed="rId7"/>
                  <a:stretch>
                    <a:fillRect l="-2020"/>
                  </a:stretch>
                </a:blipFill>
                <a:ln>
                  <a:solidFill>
                    <a:schemeClr val="tx1"/>
                  </a:solidFill>
                </a:ln>
              </p:spPr>
              <p:txBody>
                <a:bodyPr/>
                <a:lstStyle/>
                <a:p>
                  <a:r>
                    <a:rPr lang="en-GB">
                      <a:noFill/>
                    </a:rPr>
                    <a:t> </a:t>
                  </a:r>
                </a:p>
              </p:txBody>
            </p:sp>
          </mc:Fallback>
        </mc:AlternateContent>
        <p:cxnSp>
          <p:nvCxnSpPr>
            <p:cNvPr id="14" name="Straight Connector 13">
              <a:extLst>
                <a:ext uri="{FF2B5EF4-FFF2-40B4-BE49-F238E27FC236}">
                  <a16:creationId xmlns:a16="http://schemas.microsoft.com/office/drawing/2014/main" id="{7C565423-3941-B14F-9798-BE23FDE2138E}"/>
                </a:ext>
              </a:extLst>
            </p:cNvPr>
            <p:cNvCxnSpPr>
              <a:cxnSpLocks/>
              <a:stCxn id="10" idx="1"/>
              <a:endCxn id="13" idx="3"/>
            </p:cNvCxnSpPr>
            <p:nvPr/>
          </p:nvCxnSpPr>
          <p:spPr>
            <a:xfrm flipH="1">
              <a:off x="5785892" y="4346706"/>
              <a:ext cx="659786" cy="0"/>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9709CB5-38F9-B54B-8AC9-49EFA2443D05}"/>
                    </a:ext>
                  </a:extLst>
                </p:cNvPr>
                <p:cNvSpPr txBox="1"/>
                <p:nvPr/>
              </p:nvSpPr>
              <p:spPr>
                <a:xfrm>
                  <a:off x="4457320" y="4770089"/>
                  <a:ext cx="331476" cy="2507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𝑔</m:t>
                            </m:r>
                          </m:e>
                          <m:sup>
                            <m:r>
                              <a:rPr lang="de-DE" sz="1400" b="0" i="1" smtClean="0">
                                <a:latin typeface="Cambria Math" panose="02040503050406030204" pitchFamily="18" charset="0"/>
                              </a:rPr>
                              <m:t>𝐸</m:t>
                            </m:r>
                          </m:sup>
                        </m:sSup>
                      </m:oMath>
                    </m:oMathPara>
                  </a14:m>
                  <a:endParaRPr lang="en-GB" sz="1400" dirty="0"/>
                </a:p>
              </p:txBody>
            </p:sp>
          </mc:Choice>
          <mc:Fallback xmlns="">
            <p:sp>
              <p:nvSpPr>
                <p:cNvPr id="15" name="TextBox 14">
                  <a:extLst>
                    <a:ext uri="{FF2B5EF4-FFF2-40B4-BE49-F238E27FC236}">
                      <a16:creationId xmlns:a16="http://schemas.microsoft.com/office/drawing/2014/main" id="{09709CB5-38F9-B54B-8AC9-49EFA2443D05}"/>
                    </a:ext>
                  </a:extLst>
                </p:cNvPr>
                <p:cNvSpPr txBox="1">
                  <a:spLocks noRot="1" noChangeAspect="1" noMove="1" noResize="1" noEditPoints="1" noAdjustHandles="1" noChangeArrowheads="1" noChangeShapeType="1" noTextEdit="1"/>
                </p:cNvSpPr>
                <p:nvPr/>
              </p:nvSpPr>
              <p:spPr>
                <a:xfrm>
                  <a:off x="4457320" y="4770089"/>
                  <a:ext cx="331476" cy="250787"/>
                </a:xfrm>
                <a:prstGeom prst="rect">
                  <a:avLst/>
                </a:prstGeom>
                <a:blipFill>
                  <a:blip r:embed="rId8"/>
                  <a:stretch>
                    <a:fillRect l="-15000"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929F69E-D76C-2040-BCAD-900F6BD8BD4C}"/>
                    </a:ext>
                  </a:extLst>
                </p:cNvPr>
                <p:cNvSpPr txBox="1"/>
                <p:nvPr/>
              </p:nvSpPr>
              <p:spPr>
                <a:xfrm rot="5400000">
                  <a:off x="7821868" y="435560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1</m:t>
                            </m:r>
                          </m:sub>
                          <m:sup>
                            <m:r>
                              <a:rPr lang="de-DE" sz="1100" i="1">
                                <a:solidFill>
                                  <a:schemeClr val="bg1"/>
                                </a:solidFill>
                                <a:latin typeface="Cambria Math" panose="02040503050406030204" pitchFamily="18" charset="0"/>
                              </a:rPr>
                              <m:t>𝑜𝑢𝑡</m:t>
                            </m:r>
                          </m:sup>
                        </m:sSubSup>
                      </m:oMath>
                    </m:oMathPara>
                  </a14:m>
                  <a:endParaRPr lang="en-GB" sz="1100" dirty="0">
                    <a:solidFill>
                      <a:schemeClr val="bg1"/>
                    </a:solidFill>
                  </a:endParaRPr>
                </a:p>
              </p:txBody>
            </p:sp>
          </mc:Choice>
          <mc:Fallback xmlns="">
            <p:sp>
              <p:nvSpPr>
                <p:cNvPr id="16" name="TextBox 15">
                  <a:extLst>
                    <a:ext uri="{FF2B5EF4-FFF2-40B4-BE49-F238E27FC236}">
                      <a16:creationId xmlns:a16="http://schemas.microsoft.com/office/drawing/2014/main" id="{3929F69E-D76C-2040-BCAD-900F6BD8BD4C}"/>
                    </a:ext>
                  </a:extLst>
                </p:cNvPr>
                <p:cNvSpPr txBox="1">
                  <a:spLocks noRot="1" noChangeAspect="1" noMove="1" noResize="1" noEditPoints="1" noAdjustHandles="1" noChangeArrowheads="1" noChangeShapeType="1" noTextEdit="1"/>
                </p:cNvSpPr>
                <p:nvPr/>
              </p:nvSpPr>
              <p:spPr>
                <a:xfrm rot="5400000">
                  <a:off x="7821868" y="4355608"/>
                  <a:ext cx="270879" cy="387207"/>
                </a:xfrm>
                <a:prstGeom prst="round1Rect">
                  <a:avLst>
                    <a:gd name="adj" fmla="val 40865"/>
                  </a:avLst>
                </a:prstGeom>
                <a:blipFill>
                  <a:blip r:embed="rId9"/>
                  <a:stretch>
                    <a:fillRect l="-8333" r="-4167"/>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0865DEC-1376-5C42-BD84-67ECBC11183E}"/>
                    </a:ext>
                  </a:extLst>
                </p:cNvPr>
                <p:cNvSpPr txBox="1"/>
                <p:nvPr/>
              </p:nvSpPr>
              <p:spPr>
                <a:xfrm rot="5400000">
                  <a:off x="7888219" y="5723040"/>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1</m:t>
                            </m:r>
                          </m:sub>
                          <m:sup>
                            <m:r>
                              <a:rPr lang="de-DE" sz="1100" b="0" i="1" smtClean="0">
                                <a:solidFill>
                                  <a:schemeClr val="bg1"/>
                                </a:solidFill>
                                <a:latin typeface="Cambria Math" panose="02040503050406030204" pitchFamily="18" charset="0"/>
                              </a:rPr>
                              <m:t>1</m:t>
                            </m:r>
                          </m:sup>
                        </m:sSubSup>
                      </m:oMath>
                    </m:oMathPara>
                  </a14:m>
                  <a:endParaRPr lang="en-GB" sz="1100" dirty="0">
                    <a:solidFill>
                      <a:schemeClr val="bg1"/>
                    </a:solidFill>
                  </a:endParaRPr>
                </a:p>
              </p:txBody>
            </p:sp>
          </mc:Choice>
          <mc:Fallback xmlns="">
            <p:sp>
              <p:nvSpPr>
                <p:cNvPr id="17" name="TextBox 16">
                  <a:extLst>
                    <a:ext uri="{FF2B5EF4-FFF2-40B4-BE49-F238E27FC236}">
                      <a16:creationId xmlns:a16="http://schemas.microsoft.com/office/drawing/2014/main" id="{60865DEC-1376-5C42-BD84-67ECBC11183E}"/>
                    </a:ext>
                  </a:extLst>
                </p:cNvPr>
                <p:cNvSpPr txBox="1">
                  <a:spLocks noRot="1" noChangeAspect="1" noMove="1" noResize="1" noEditPoints="1" noAdjustHandles="1" noChangeArrowheads="1" noChangeShapeType="1" noTextEdit="1"/>
                </p:cNvSpPr>
                <p:nvPr/>
              </p:nvSpPr>
              <p:spPr>
                <a:xfrm rot="5400000">
                  <a:off x="7888219" y="5723040"/>
                  <a:ext cx="270879" cy="265984"/>
                </a:xfrm>
                <a:prstGeom prst="round1Rect">
                  <a:avLst>
                    <a:gd name="adj" fmla="val 40865"/>
                  </a:avLst>
                </a:prstGeom>
                <a:blipFill>
                  <a:blip r:embed="rId10"/>
                  <a:stretch>
                    <a:fillRect l="-5882"/>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CF63ED5-FE8A-FA4A-A172-8AA954715874}"/>
                    </a:ext>
                  </a:extLst>
                </p:cNvPr>
                <p:cNvSpPr txBox="1"/>
                <p:nvPr/>
              </p:nvSpPr>
              <p:spPr>
                <a:xfrm rot="5400000">
                  <a:off x="5448071" y="435560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1</m:t>
                            </m:r>
                          </m:sub>
                          <m:sup>
                            <m:r>
                              <a:rPr lang="de-DE" sz="1100" b="0" i="1" smtClean="0">
                                <a:solidFill>
                                  <a:schemeClr val="bg1"/>
                                </a:solidFill>
                                <a:latin typeface="Cambria Math" panose="02040503050406030204" pitchFamily="18" charset="0"/>
                              </a:rPr>
                              <m:t>𝑖𝑛</m:t>
                            </m:r>
                          </m:sup>
                        </m:sSubSup>
                      </m:oMath>
                    </m:oMathPara>
                  </a14:m>
                  <a:endParaRPr lang="en-GB" sz="1100" dirty="0">
                    <a:solidFill>
                      <a:schemeClr val="bg1"/>
                    </a:solidFill>
                  </a:endParaRPr>
                </a:p>
              </p:txBody>
            </p:sp>
          </mc:Choice>
          <mc:Fallback xmlns="">
            <p:sp>
              <p:nvSpPr>
                <p:cNvPr id="18" name="TextBox 17">
                  <a:extLst>
                    <a:ext uri="{FF2B5EF4-FFF2-40B4-BE49-F238E27FC236}">
                      <a16:creationId xmlns:a16="http://schemas.microsoft.com/office/drawing/2014/main" id="{5CF63ED5-FE8A-FA4A-A172-8AA954715874}"/>
                    </a:ext>
                  </a:extLst>
                </p:cNvPr>
                <p:cNvSpPr txBox="1">
                  <a:spLocks noRot="1" noChangeAspect="1" noMove="1" noResize="1" noEditPoints="1" noAdjustHandles="1" noChangeArrowheads="1" noChangeShapeType="1" noTextEdit="1"/>
                </p:cNvSpPr>
                <p:nvPr/>
              </p:nvSpPr>
              <p:spPr>
                <a:xfrm rot="5400000">
                  <a:off x="5448071" y="4355608"/>
                  <a:ext cx="270879" cy="387207"/>
                </a:xfrm>
                <a:prstGeom prst="round1Rect">
                  <a:avLst>
                    <a:gd name="adj" fmla="val 40865"/>
                  </a:avLst>
                </a:prstGeom>
                <a:blipFill>
                  <a:blip r:embed="rId11"/>
                  <a:stretch>
                    <a:fillRect/>
                  </a:stretch>
                </a:blipFill>
                <a:ln>
                  <a:noFill/>
                </a:ln>
              </p:spPr>
              <p:txBody>
                <a:bodyPr/>
                <a:lstStyle/>
                <a:p>
                  <a:r>
                    <a:rPr lang="en-GB">
                      <a:noFill/>
                    </a:rPr>
                    <a:t> </a:t>
                  </a:r>
                </a:p>
              </p:txBody>
            </p:sp>
          </mc:Fallback>
        </mc:AlternateContent>
      </p:grpSp>
      <p:cxnSp>
        <p:nvCxnSpPr>
          <p:cNvPr id="19" name="Straight Connector 18">
            <a:extLst>
              <a:ext uri="{FF2B5EF4-FFF2-40B4-BE49-F238E27FC236}">
                <a16:creationId xmlns:a16="http://schemas.microsoft.com/office/drawing/2014/main" id="{FDCA4BC5-0740-DC42-9E39-1578BB01C81C}"/>
              </a:ext>
            </a:extLst>
          </p:cNvPr>
          <p:cNvCxnSpPr>
            <a:cxnSpLocks/>
            <a:stCxn id="10" idx="3"/>
            <a:endCxn id="26" idx="1"/>
          </p:cNvCxnSpPr>
          <p:nvPr/>
        </p:nvCxnSpPr>
        <p:spPr>
          <a:xfrm>
            <a:off x="2646103" y="4621518"/>
            <a:ext cx="47429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64214818-1E18-4E47-A686-AC1F5C2C4C68}"/>
              </a:ext>
            </a:extLst>
          </p:cNvPr>
          <p:cNvGrpSpPr/>
          <p:nvPr/>
        </p:nvGrpSpPr>
        <p:grpSpPr>
          <a:xfrm>
            <a:off x="3120399" y="4332077"/>
            <a:ext cx="3026103" cy="1967550"/>
            <a:chOff x="4139248" y="4009782"/>
            <a:chExt cx="4017403" cy="2290326"/>
          </a:xfrm>
        </p:grpSpPr>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9E96ACB-89F4-6A4C-90FC-FD70D4ED13F1}"/>
                    </a:ext>
                  </a:extLst>
                </p:cNvPr>
                <p:cNvSpPr txBox="1"/>
                <p:nvPr/>
              </p:nvSpPr>
              <p:spPr>
                <a:xfrm>
                  <a:off x="6765474" y="4764978"/>
                  <a:ext cx="314025" cy="2540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2</m:t>
                            </m:r>
                          </m:sub>
                          <m:sup>
                            <m:r>
                              <a:rPr lang="de-DE" sz="1400" b="0" i="1" smtClean="0">
                                <a:latin typeface="Cambria Math" panose="02040503050406030204" pitchFamily="18" charset="0"/>
                              </a:rPr>
                              <m:t>2</m:t>
                            </m:r>
                          </m:sup>
                        </m:sSubSup>
                      </m:oMath>
                    </m:oMathPara>
                  </a14:m>
                  <a:endParaRPr lang="en-GB" sz="1400" dirty="0"/>
                </a:p>
              </p:txBody>
            </p:sp>
          </mc:Choice>
          <mc:Fallback xmlns="">
            <p:sp>
              <p:nvSpPr>
                <p:cNvPr id="21" name="TextBox 20">
                  <a:extLst>
                    <a:ext uri="{FF2B5EF4-FFF2-40B4-BE49-F238E27FC236}">
                      <a16:creationId xmlns:a16="http://schemas.microsoft.com/office/drawing/2014/main" id="{49E96ACB-89F4-6A4C-90FC-FD70D4ED13F1}"/>
                    </a:ext>
                  </a:extLst>
                </p:cNvPr>
                <p:cNvSpPr txBox="1">
                  <a:spLocks noRot="1" noChangeAspect="1" noMove="1" noResize="1" noEditPoints="1" noAdjustHandles="1" noChangeArrowheads="1" noChangeShapeType="1" noTextEdit="1"/>
                </p:cNvSpPr>
                <p:nvPr/>
              </p:nvSpPr>
              <p:spPr>
                <a:xfrm>
                  <a:off x="6765474" y="4764978"/>
                  <a:ext cx="314025" cy="254071"/>
                </a:xfrm>
                <a:prstGeom prst="rect">
                  <a:avLst/>
                </a:prstGeom>
                <a:blipFill>
                  <a:blip r:embed="rId12"/>
                  <a:stretch>
                    <a:fillRect l="-15000"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637B57F-87AC-914F-B32E-8CEE751D18F6}"/>
                    </a:ext>
                  </a:extLst>
                </p:cNvPr>
                <p:cNvSpPr txBox="1"/>
                <p:nvPr/>
              </p:nvSpPr>
              <p:spPr>
                <a:xfrm>
                  <a:off x="6766937" y="6044768"/>
                  <a:ext cx="314025" cy="2553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2</m:t>
                            </m:r>
                          </m:sub>
                          <m:sup>
                            <m:r>
                              <a:rPr lang="de-DE" sz="1400" b="0" i="1" smtClean="0">
                                <a:latin typeface="Cambria Math" panose="02040503050406030204" pitchFamily="18" charset="0"/>
                              </a:rPr>
                              <m:t>3</m:t>
                            </m:r>
                          </m:sup>
                        </m:sSubSup>
                      </m:oMath>
                    </m:oMathPara>
                  </a14:m>
                  <a:endParaRPr lang="en-GB" sz="1400" dirty="0"/>
                </a:p>
              </p:txBody>
            </p:sp>
          </mc:Choice>
          <mc:Fallback xmlns="">
            <p:sp>
              <p:nvSpPr>
                <p:cNvPr id="22" name="TextBox 21">
                  <a:extLst>
                    <a:ext uri="{FF2B5EF4-FFF2-40B4-BE49-F238E27FC236}">
                      <a16:creationId xmlns:a16="http://schemas.microsoft.com/office/drawing/2014/main" id="{D637B57F-87AC-914F-B32E-8CEE751D18F6}"/>
                    </a:ext>
                  </a:extLst>
                </p:cNvPr>
                <p:cNvSpPr txBox="1">
                  <a:spLocks noRot="1" noChangeAspect="1" noMove="1" noResize="1" noEditPoints="1" noAdjustHandles="1" noChangeArrowheads="1" noChangeShapeType="1" noTextEdit="1"/>
                </p:cNvSpPr>
                <p:nvPr/>
              </p:nvSpPr>
              <p:spPr>
                <a:xfrm>
                  <a:off x="6766937" y="6044768"/>
                  <a:ext cx="314025" cy="255340"/>
                </a:xfrm>
                <a:prstGeom prst="rect">
                  <a:avLst/>
                </a:prstGeom>
                <a:blipFill>
                  <a:blip r:embed="rId13"/>
                  <a:stretch>
                    <a:fillRect l="-21053" r="-5263" b="-2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25E6308-FDAE-304F-9CF8-2175104CA82D}"/>
                    </a:ext>
                  </a:extLst>
                </p:cNvPr>
                <p:cNvSpPr txBox="1"/>
                <p:nvPr/>
              </p:nvSpPr>
              <p:spPr>
                <a:xfrm>
                  <a:off x="6445678" y="4009782"/>
                  <a:ext cx="1705233" cy="673847"/>
                </a:xfrm>
                <a:prstGeom prst="roundRect">
                  <a:avLst/>
                </a:prstGeom>
                <a:noFill/>
                <a:ln w="28575">
                  <a:solidFill>
                    <a:schemeClr val="accent4"/>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bg2"/>
                            </a:solidFill>
                            <a:latin typeface="Cambria Math" panose="02040503050406030204" pitchFamily="18" charset="0"/>
                          </a:rPr>
                          <m:t>𝐸𝑝𝑖</m:t>
                        </m:r>
                        <m:sSub>
                          <m:sSubPr>
                            <m:ctrlPr>
                              <a:rPr lang="de-DE" sz="1400" b="0" i="1" dirty="0" smtClean="0">
                                <a:solidFill>
                                  <a:schemeClr val="bg2"/>
                                </a:solidFill>
                                <a:latin typeface="Cambria Math" panose="02040503050406030204" pitchFamily="18" charset="0"/>
                              </a:rPr>
                            </m:ctrlPr>
                          </m:sSubPr>
                          <m:e>
                            <m:r>
                              <a:rPr lang="en-GB" sz="1400" i="1" dirty="0" smtClean="0">
                                <a:solidFill>
                                  <a:schemeClr val="bg2"/>
                                </a:solidFill>
                                <a:latin typeface="Cambria Math" panose="02040503050406030204" pitchFamily="18" charset="0"/>
                              </a:rPr>
                              <m:t>𝑑</m:t>
                            </m:r>
                          </m:e>
                          <m:sub>
                            <m:r>
                              <a:rPr lang="de-DE" sz="1400" b="0" i="1" dirty="0" smtClean="0">
                                <a:solidFill>
                                  <a:schemeClr val="bg2"/>
                                </a:solidFill>
                                <a:latin typeface="Cambria Math" panose="02040503050406030204" pitchFamily="18" charset="0"/>
                              </a:rPr>
                              <m:t>2</m:t>
                            </m:r>
                          </m:sub>
                        </m:sSub>
                        <m:r>
                          <a:rPr lang="en-GB" sz="1400" i="1" dirty="0">
                            <a:solidFill>
                              <a:schemeClr val="bg2"/>
                            </a:solidFill>
                            <a:latin typeface="Cambria Math" panose="02040503050406030204" pitchFamily="18" charset="0"/>
                          </a:rPr>
                          <m:t> </m:t>
                        </m:r>
                        <m:r>
                          <a:rPr lang="en-GB" sz="1400" i="1" dirty="0" err="1">
                            <a:solidFill>
                              <a:schemeClr val="bg2"/>
                            </a:solidFill>
                            <a:latin typeface="Cambria Math" panose="02040503050406030204" pitchFamily="18" charset="0"/>
                          </a:rPr>
                          <m:t>𝑆𝑖𝑐𝑘</m:t>
                        </m:r>
                        <m:sSub>
                          <m:sSubPr>
                            <m:ctrlPr>
                              <a:rPr lang="de-DE" sz="1400" b="0" i="1" dirty="0" smtClean="0">
                                <a:solidFill>
                                  <a:schemeClr val="bg2"/>
                                </a:solidFill>
                                <a:latin typeface="Cambria Math" panose="02040503050406030204" pitchFamily="18" charset="0"/>
                              </a:rPr>
                            </m:ctrlPr>
                          </m:sSubPr>
                          <m:e>
                            <m:d>
                              <m:dPr>
                                <m:ctrlPr>
                                  <a:rPr lang="de-DE" sz="1400" b="0" i="1" dirty="0" smtClean="0">
                                    <a:solidFill>
                                      <a:schemeClr val="bg2"/>
                                    </a:solidFill>
                                    <a:latin typeface="Cambria Math" panose="02040503050406030204" pitchFamily="18" charset="0"/>
                                  </a:rPr>
                                </m:ctrlPr>
                              </m:dPr>
                              <m:e>
                                <m:r>
                                  <a:rPr lang="de-DE" sz="1400" b="0" i="1" dirty="0" smtClean="0">
                                    <a:solidFill>
                                      <a:schemeClr val="bg2"/>
                                    </a:solidFill>
                                    <a:latin typeface="Cambria Math" panose="02040503050406030204" pitchFamily="18" charset="0"/>
                                  </a:rPr>
                                  <m:t>𝑋</m:t>
                                </m:r>
                              </m:e>
                            </m:d>
                          </m:e>
                          <m:sub>
                            <m:r>
                              <a:rPr lang="de-DE" sz="1400" b="0" i="1" dirty="0" smtClean="0">
                                <a:solidFill>
                                  <a:schemeClr val="bg2"/>
                                </a:solidFill>
                                <a:latin typeface="Cambria Math" panose="02040503050406030204" pitchFamily="18" charset="0"/>
                              </a:rPr>
                              <m:t>2</m:t>
                            </m:r>
                          </m:sub>
                        </m:sSub>
                      </m:oMath>
                    </m:oMathPara>
                  </a14:m>
                  <a:endParaRPr lang="de-DE" sz="1400" i="1" dirty="0">
                    <a:solidFill>
                      <a:schemeClr val="bg2"/>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err="1">
                            <a:solidFill>
                              <a:schemeClr val="tx1"/>
                            </a:solidFill>
                            <a:latin typeface="Cambria Math" panose="02040503050406030204" pitchFamily="18" charset="0"/>
                          </a:rPr>
                          <m:t>𝑇𝑟𝑎𝑣𝑒𝑙</m:t>
                        </m:r>
                        <m:sSub>
                          <m:sSubPr>
                            <m:ctrlPr>
                              <a:rPr lang="de-DE" sz="1400" b="0" i="1" dirty="0" smtClean="0">
                                <a:solidFill>
                                  <a:schemeClr val="tx1"/>
                                </a:solidFill>
                                <a:latin typeface="Cambria Math" panose="02040503050406030204" pitchFamily="18" charset="0"/>
                              </a:rPr>
                            </m:ctrlPr>
                          </m:sSubPr>
                          <m:e>
                            <m:d>
                              <m:dPr>
                                <m:ctrlPr>
                                  <a:rPr lang="de-DE" sz="1400" b="0" i="1" dirty="0" smtClean="0">
                                    <a:solidFill>
                                      <a:schemeClr val="tx1"/>
                                    </a:solidFill>
                                    <a:latin typeface="Cambria Math" panose="02040503050406030204" pitchFamily="18" charset="0"/>
                                  </a:rPr>
                                </m:ctrlPr>
                              </m:dPr>
                              <m:e>
                                <m:r>
                                  <a:rPr lang="de-DE" sz="1400" b="0" i="1" dirty="0" smtClean="0">
                                    <a:solidFill>
                                      <a:schemeClr val="tx1"/>
                                    </a:solidFill>
                                    <a:latin typeface="Cambria Math" panose="02040503050406030204" pitchFamily="18" charset="0"/>
                                  </a:rPr>
                                  <m:t>𝑋</m:t>
                                </m:r>
                              </m:e>
                            </m:d>
                          </m:e>
                          <m:sub>
                            <m:r>
                              <a:rPr lang="de-DE" sz="1400" b="0" i="1" dirty="0" smtClean="0">
                                <a:solidFill>
                                  <a:schemeClr val="tx1"/>
                                </a:solidFill>
                                <a:latin typeface="Cambria Math" panose="02040503050406030204" pitchFamily="18" charset="0"/>
                              </a:rPr>
                              <m:t>2</m:t>
                            </m:r>
                          </m:sub>
                        </m:sSub>
                        <m:r>
                          <a:rPr lang="de-DE" sz="1400" b="0" i="1" dirty="0" smtClean="0">
                            <a:solidFill>
                              <a:schemeClr val="tx1"/>
                            </a:solidFill>
                            <a:latin typeface="Cambria Math" panose="02040503050406030204" pitchFamily="18" charset="0"/>
                          </a:rPr>
                          <m:t>      </m:t>
                        </m:r>
                      </m:oMath>
                    </m:oMathPara>
                  </a14:m>
                  <a:endParaRPr lang="en-GB" sz="1400" dirty="0">
                    <a:solidFill>
                      <a:schemeClr val="tx1"/>
                    </a:solidFill>
                  </a:endParaRPr>
                </a:p>
              </p:txBody>
            </p:sp>
          </mc:Choice>
          <mc:Fallback xmlns="">
            <p:sp>
              <p:nvSpPr>
                <p:cNvPr id="23" name="TextBox 22">
                  <a:extLst>
                    <a:ext uri="{FF2B5EF4-FFF2-40B4-BE49-F238E27FC236}">
                      <a16:creationId xmlns:a16="http://schemas.microsoft.com/office/drawing/2014/main" id="{625E6308-FDAE-304F-9CF8-2175104CA82D}"/>
                    </a:ext>
                  </a:extLst>
                </p:cNvPr>
                <p:cNvSpPr txBox="1">
                  <a:spLocks noRot="1" noChangeAspect="1" noMove="1" noResize="1" noEditPoints="1" noAdjustHandles="1" noChangeArrowheads="1" noChangeShapeType="1" noTextEdit="1"/>
                </p:cNvSpPr>
                <p:nvPr/>
              </p:nvSpPr>
              <p:spPr>
                <a:xfrm>
                  <a:off x="6445678" y="4009782"/>
                  <a:ext cx="1705233" cy="673847"/>
                </a:xfrm>
                <a:prstGeom prst="roundRect">
                  <a:avLst/>
                </a:prstGeom>
                <a:blipFill>
                  <a:blip r:embed="rId14"/>
                  <a:stretch>
                    <a:fillRect/>
                  </a:stretch>
                </a:blipFill>
                <a:ln w="28575">
                  <a:solidFill>
                    <a:schemeClr val="accent4"/>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EF58A42-A596-434F-B79E-33356F2B782C}"/>
                    </a:ext>
                  </a:extLst>
                </p:cNvPr>
                <p:cNvSpPr txBox="1"/>
                <p:nvPr/>
              </p:nvSpPr>
              <p:spPr>
                <a:xfrm>
                  <a:off x="6445677" y="5311823"/>
                  <a:ext cx="1705233" cy="67384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𝐸𝑝𝑖</m:t>
                        </m:r>
                        <m:sSub>
                          <m:sSubPr>
                            <m:ctrlPr>
                              <a:rPr lang="de-DE" sz="1400" b="0" i="1" dirty="0" smtClean="0">
                                <a:latin typeface="Cambria Math" panose="02040503050406030204" pitchFamily="18" charset="0"/>
                              </a:rPr>
                            </m:ctrlPr>
                          </m:sSubPr>
                          <m:e>
                            <m:r>
                              <a:rPr lang="en-GB" sz="1400" dirty="0" smtClean="0">
                                <a:latin typeface="Cambria Math" panose="02040503050406030204" pitchFamily="18" charset="0"/>
                              </a:rPr>
                              <m:t>𝑑</m:t>
                            </m:r>
                          </m:e>
                          <m:sub>
                            <m:r>
                              <a:rPr lang="de-DE" sz="1400" b="0" i="1" dirty="0" smtClean="0">
                                <a:latin typeface="Cambria Math" panose="02040503050406030204" pitchFamily="18" charset="0"/>
                              </a:rPr>
                              <m:t>2</m:t>
                            </m:r>
                          </m:sub>
                        </m:sSub>
                        <m:r>
                          <a:rPr lang="en-GB" sz="1400" dirty="0">
                            <a:latin typeface="Cambria Math" panose="02040503050406030204" pitchFamily="18" charset="0"/>
                          </a:rPr>
                          <m:t> </m:t>
                        </m:r>
                        <m:r>
                          <a:rPr lang="en-GB" sz="1400" dirty="0" err="1">
                            <a:latin typeface="Cambria Math" panose="02040503050406030204" pitchFamily="18" charset="0"/>
                          </a:rPr>
                          <m:t>𝑆𝑖𝑐𝑘</m:t>
                        </m:r>
                        <m:sSub>
                          <m:sSubPr>
                            <m:ctrlPr>
                              <a:rPr lang="de-DE" sz="1400" b="0" i="1" dirty="0" smtClean="0">
                                <a:latin typeface="Cambria Math" panose="02040503050406030204" pitchFamily="18" charset="0"/>
                              </a:rPr>
                            </m:ctrlPr>
                          </m:sSubPr>
                          <m:e>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𝑋</m:t>
                                </m:r>
                              </m:e>
                            </m:d>
                          </m:e>
                          <m:sub>
                            <m:r>
                              <a:rPr lang="de-DE" sz="1400" b="0" i="1" dirty="0" smtClean="0">
                                <a:latin typeface="Cambria Math" panose="02040503050406030204" pitchFamily="18" charset="0"/>
                              </a:rPr>
                              <m:t>2</m:t>
                            </m:r>
                          </m:sub>
                        </m:sSub>
                      </m:oMath>
                    </m:oMathPara>
                  </a14:m>
                  <a:endParaRPr lang="de-DE" sz="1400" dirty="0"/>
                </a:p>
                <a:p>
                  <a:pPr/>
                  <a14:m>
                    <m:oMathPara xmlns:m="http://schemas.openxmlformats.org/officeDocument/2006/math">
                      <m:oMathParaPr>
                        <m:jc m:val="centerGroup"/>
                      </m:oMathParaPr>
                      <m:oMath xmlns:m="http://schemas.openxmlformats.org/officeDocument/2006/math">
                        <m:r>
                          <a:rPr lang="en-GB" sz="1400" dirty="0">
                            <a:latin typeface="Cambria Math" panose="02040503050406030204" pitchFamily="18" charset="0"/>
                          </a:rPr>
                          <m:t>𝑇𝑟𝑒𝑎𝑡</m:t>
                        </m:r>
                        <m:sSub>
                          <m:sSubPr>
                            <m:ctrlPr>
                              <a:rPr lang="de-DE" sz="1400" b="0" i="1" dirty="0" smtClean="0">
                                <a:latin typeface="Cambria Math" panose="02040503050406030204" pitchFamily="18" charset="0"/>
                              </a:rPr>
                            </m:ctrlPr>
                          </m:sSubPr>
                          <m:e>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𝑋</m:t>
                                </m:r>
                                <m:r>
                                  <a:rPr lang="de-DE" sz="1400" b="0" i="1" dirty="0" smtClean="0">
                                    <a:latin typeface="Cambria Math" panose="02040503050406030204" pitchFamily="18" charset="0"/>
                                  </a:rPr>
                                  <m:t>,</m:t>
                                </m:r>
                                <m:r>
                                  <a:rPr lang="de-DE" sz="1400" b="0" i="1" dirty="0" smtClean="0">
                                    <a:latin typeface="Cambria Math" panose="02040503050406030204" pitchFamily="18" charset="0"/>
                                  </a:rPr>
                                  <m:t>𝑀</m:t>
                                </m:r>
                              </m:e>
                            </m:d>
                          </m:e>
                          <m:sub>
                            <m:r>
                              <a:rPr lang="de-DE" sz="1400" b="0" i="1" dirty="0" smtClean="0">
                                <a:latin typeface="Cambria Math" panose="02040503050406030204" pitchFamily="18" charset="0"/>
                              </a:rPr>
                              <m:t>2</m:t>
                            </m:r>
                          </m:sub>
                        </m:sSub>
                        <m:r>
                          <a:rPr lang="de-DE" sz="1400" b="0" i="1" dirty="0" smtClean="0">
                            <a:latin typeface="Cambria Math" panose="02040503050406030204" pitchFamily="18" charset="0"/>
                          </a:rPr>
                          <m:t>    </m:t>
                        </m:r>
                      </m:oMath>
                    </m:oMathPara>
                  </a14:m>
                  <a:endParaRPr lang="en-GB" sz="1400" dirty="0"/>
                </a:p>
              </p:txBody>
            </p:sp>
          </mc:Choice>
          <mc:Fallback xmlns="">
            <p:sp>
              <p:nvSpPr>
                <p:cNvPr id="24" name="TextBox 23">
                  <a:extLst>
                    <a:ext uri="{FF2B5EF4-FFF2-40B4-BE49-F238E27FC236}">
                      <a16:creationId xmlns:a16="http://schemas.microsoft.com/office/drawing/2014/main" id="{4EF58A42-A596-434F-B79E-33356F2B782C}"/>
                    </a:ext>
                  </a:extLst>
                </p:cNvPr>
                <p:cNvSpPr txBox="1">
                  <a:spLocks noRot="1" noChangeAspect="1" noMove="1" noResize="1" noEditPoints="1" noAdjustHandles="1" noChangeArrowheads="1" noChangeShapeType="1" noTextEdit="1"/>
                </p:cNvSpPr>
                <p:nvPr/>
              </p:nvSpPr>
              <p:spPr>
                <a:xfrm>
                  <a:off x="6445677" y="5311823"/>
                  <a:ext cx="1705233" cy="673847"/>
                </a:xfrm>
                <a:prstGeom prst="roundRect">
                  <a:avLst/>
                </a:prstGeom>
                <a:blipFill>
                  <a:blip r:embed="rId15"/>
                  <a:stretch>
                    <a:fillRect r="-1923"/>
                  </a:stretch>
                </a:blipFill>
                <a:ln>
                  <a:solidFill>
                    <a:schemeClr val="tx1"/>
                  </a:solidFill>
                </a:ln>
              </p:spPr>
              <p:txBody>
                <a:bodyPr/>
                <a:lstStyle/>
                <a:p>
                  <a:r>
                    <a:rPr lang="en-GB">
                      <a:noFill/>
                    </a:rPr>
                    <a:t> </a:t>
                  </a:r>
                </a:p>
              </p:txBody>
            </p:sp>
          </mc:Fallback>
        </mc:AlternateContent>
        <p:cxnSp>
          <p:nvCxnSpPr>
            <p:cNvPr id="25" name="Straight Connector 24">
              <a:extLst>
                <a:ext uri="{FF2B5EF4-FFF2-40B4-BE49-F238E27FC236}">
                  <a16:creationId xmlns:a16="http://schemas.microsoft.com/office/drawing/2014/main" id="{232FE590-11B4-EC49-8C1E-052A9F054DB9}"/>
                </a:ext>
              </a:extLst>
            </p:cNvPr>
            <p:cNvCxnSpPr>
              <a:cxnSpLocks/>
              <a:stCxn id="24" idx="0"/>
              <a:endCxn id="23" idx="2"/>
            </p:cNvCxnSpPr>
            <p:nvPr/>
          </p:nvCxnSpPr>
          <p:spPr>
            <a:xfrm flipV="1">
              <a:off x="7298293" y="4683629"/>
              <a:ext cx="1" cy="628193"/>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0DC68AA-BB88-1C49-94B8-D2725F4C6A0D}"/>
                    </a:ext>
                  </a:extLst>
                </p:cNvPr>
                <p:cNvSpPr txBox="1"/>
                <p:nvPr/>
              </p:nvSpPr>
              <p:spPr>
                <a:xfrm>
                  <a:off x="4139248" y="4009782"/>
                  <a:ext cx="1646644" cy="673847"/>
                </a:xfrm>
                <a:prstGeom prst="roundRect">
                  <a:avLst/>
                </a:prstGeom>
                <a:noFill/>
                <a:ln w="28575">
                  <a:solidFill>
                    <a:schemeClr val="accent4"/>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bg2"/>
                            </a:solidFill>
                            <a:latin typeface="Cambria Math" panose="02040503050406030204" pitchFamily="18" charset="0"/>
                          </a:rPr>
                          <m:t>𝐸𝑝𝑖</m:t>
                        </m:r>
                        <m:sSub>
                          <m:sSubPr>
                            <m:ctrlPr>
                              <a:rPr lang="de-DE" sz="1400" b="0" i="1" dirty="0" smtClean="0">
                                <a:solidFill>
                                  <a:schemeClr val="bg2"/>
                                </a:solidFill>
                                <a:latin typeface="Cambria Math" panose="02040503050406030204" pitchFamily="18" charset="0"/>
                              </a:rPr>
                            </m:ctrlPr>
                          </m:sSubPr>
                          <m:e>
                            <m:r>
                              <a:rPr lang="en-GB" sz="1400" i="1" dirty="0" smtClean="0">
                                <a:solidFill>
                                  <a:schemeClr val="bg2"/>
                                </a:solidFill>
                                <a:latin typeface="Cambria Math" panose="02040503050406030204" pitchFamily="18" charset="0"/>
                              </a:rPr>
                              <m:t>𝑑</m:t>
                            </m:r>
                          </m:e>
                          <m:sub>
                            <m:r>
                              <a:rPr lang="de-DE" sz="1400" b="0" i="1" dirty="0" smtClean="0">
                                <a:solidFill>
                                  <a:schemeClr val="bg2"/>
                                </a:solidFill>
                                <a:latin typeface="Cambria Math" panose="02040503050406030204" pitchFamily="18" charset="0"/>
                              </a:rPr>
                              <m:t>1</m:t>
                            </m:r>
                          </m:sub>
                        </m:sSub>
                        <m:r>
                          <a:rPr lang="en-GB" sz="1400" i="1" dirty="0">
                            <a:solidFill>
                              <a:schemeClr val="bg2"/>
                            </a:solidFill>
                            <a:latin typeface="Cambria Math" panose="02040503050406030204" pitchFamily="18" charset="0"/>
                          </a:rPr>
                          <m:t> </m:t>
                        </m:r>
                        <m:r>
                          <a:rPr lang="en-GB" sz="1400" i="1" dirty="0" err="1">
                            <a:solidFill>
                              <a:schemeClr val="bg2"/>
                            </a:solidFill>
                            <a:latin typeface="Cambria Math" panose="02040503050406030204" pitchFamily="18" charset="0"/>
                          </a:rPr>
                          <m:t>𝑆𝑖𝑐𝑘</m:t>
                        </m:r>
                        <m:sSub>
                          <m:sSubPr>
                            <m:ctrlPr>
                              <a:rPr lang="de-DE" sz="1400" b="0" i="1" dirty="0" smtClean="0">
                                <a:solidFill>
                                  <a:schemeClr val="bg2"/>
                                </a:solidFill>
                                <a:latin typeface="Cambria Math" panose="02040503050406030204" pitchFamily="18" charset="0"/>
                              </a:rPr>
                            </m:ctrlPr>
                          </m:sSubPr>
                          <m:e>
                            <m:d>
                              <m:dPr>
                                <m:ctrlPr>
                                  <a:rPr lang="de-DE" sz="1400" b="0" i="1" dirty="0" smtClean="0">
                                    <a:solidFill>
                                      <a:schemeClr val="bg2"/>
                                    </a:solidFill>
                                    <a:latin typeface="Cambria Math" panose="02040503050406030204" pitchFamily="18" charset="0"/>
                                  </a:rPr>
                                </m:ctrlPr>
                              </m:dPr>
                              <m:e>
                                <m:r>
                                  <a:rPr lang="de-DE" sz="1400" b="0" i="1" dirty="0" smtClean="0">
                                    <a:solidFill>
                                      <a:schemeClr val="bg2"/>
                                    </a:solidFill>
                                    <a:latin typeface="Cambria Math" panose="02040503050406030204" pitchFamily="18" charset="0"/>
                                  </a:rPr>
                                  <m:t>𝑋</m:t>
                                </m:r>
                              </m:e>
                            </m:d>
                          </m:e>
                          <m:sub>
                            <m:r>
                              <a:rPr lang="de-DE" sz="1400" b="0" i="1" dirty="0" smtClean="0">
                                <a:solidFill>
                                  <a:schemeClr val="bg2"/>
                                </a:solidFill>
                                <a:latin typeface="Cambria Math" panose="02040503050406030204" pitchFamily="18" charset="0"/>
                              </a:rPr>
                              <m:t>1</m:t>
                            </m:r>
                          </m:sub>
                        </m:sSub>
                      </m:oMath>
                    </m:oMathPara>
                  </a14:m>
                  <a:endParaRPr lang="de-DE" sz="1400" i="1" dirty="0">
                    <a:solidFill>
                      <a:schemeClr val="bg2"/>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sz="1400" b="0" i="1" dirty="0" smtClean="0">
                                <a:solidFill>
                                  <a:schemeClr val="tx1"/>
                                </a:solidFill>
                                <a:latin typeface="Cambria Math" panose="02040503050406030204" pitchFamily="18" charset="0"/>
                              </a:rPr>
                            </m:ctrlPr>
                          </m:sSubPr>
                          <m:e>
                            <m:r>
                              <a:rPr lang="de-DE" sz="1400" b="0" i="1" dirty="0" smtClean="0">
                                <a:solidFill>
                                  <a:schemeClr val="tx1"/>
                                </a:solidFill>
                                <a:latin typeface="Cambria Math" panose="02040503050406030204" pitchFamily="18" charset="0"/>
                              </a:rPr>
                              <m:t>𝐸𝑝𝑖𝑑</m:t>
                            </m:r>
                          </m:e>
                          <m:sub>
                            <m:r>
                              <a:rPr lang="de-DE" sz="1400" b="0" i="1" dirty="0"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26" name="TextBox 25">
                  <a:extLst>
                    <a:ext uri="{FF2B5EF4-FFF2-40B4-BE49-F238E27FC236}">
                      <a16:creationId xmlns:a16="http://schemas.microsoft.com/office/drawing/2014/main" id="{B0DC68AA-BB88-1C49-94B8-D2725F4C6A0D}"/>
                    </a:ext>
                  </a:extLst>
                </p:cNvPr>
                <p:cNvSpPr txBox="1">
                  <a:spLocks noRot="1" noChangeAspect="1" noMove="1" noResize="1" noEditPoints="1" noAdjustHandles="1" noChangeArrowheads="1" noChangeShapeType="1" noTextEdit="1"/>
                </p:cNvSpPr>
                <p:nvPr/>
              </p:nvSpPr>
              <p:spPr>
                <a:xfrm>
                  <a:off x="4139248" y="4009782"/>
                  <a:ext cx="1646644" cy="673847"/>
                </a:xfrm>
                <a:prstGeom prst="roundRect">
                  <a:avLst/>
                </a:prstGeom>
                <a:blipFill>
                  <a:blip r:embed="rId16"/>
                  <a:stretch>
                    <a:fillRect l="-2000"/>
                  </a:stretch>
                </a:blipFill>
                <a:ln w="28575">
                  <a:solidFill>
                    <a:schemeClr val="accent4"/>
                  </a:solidFill>
                </a:ln>
              </p:spPr>
              <p:txBody>
                <a:bodyPr/>
                <a:lstStyle/>
                <a:p>
                  <a:r>
                    <a:rPr lang="en-GB">
                      <a:noFill/>
                    </a:rPr>
                    <a:t> </a:t>
                  </a:r>
                </a:p>
              </p:txBody>
            </p:sp>
          </mc:Fallback>
        </mc:AlternateContent>
        <p:cxnSp>
          <p:nvCxnSpPr>
            <p:cNvPr id="27" name="Straight Connector 26">
              <a:extLst>
                <a:ext uri="{FF2B5EF4-FFF2-40B4-BE49-F238E27FC236}">
                  <a16:creationId xmlns:a16="http://schemas.microsoft.com/office/drawing/2014/main" id="{960EB042-077E-9341-91C2-3064C8F6D19E}"/>
                </a:ext>
              </a:extLst>
            </p:cNvPr>
            <p:cNvCxnSpPr>
              <a:cxnSpLocks/>
              <a:stCxn id="23" idx="1"/>
              <a:endCxn id="26" idx="3"/>
            </p:cNvCxnSpPr>
            <p:nvPr/>
          </p:nvCxnSpPr>
          <p:spPr>
            <a:xfrm flipH="1">
              <a:off x="5785892" y="4346706"/>
              <a:ext cx="659786" cy="0"/>
            </a:xfrm>
            <a:prstGeom prst="line">
              <a:avLst/>
            </a:prstGeom>
            <a:ln w="28575">
              <a:solidFill>
                <a:schemeClr val="accent4"/>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9EC2225-4A72-D548-88FE-883EF00EE52D}"/>
                    </a:ext>
                  </a:extLst>
                </p:cNvPr>
                <p:cNvSpPr txBox="1"/>
                <p:nvPr/>
              </p:nvSpPr>
              <p:spPr>
                <a:xfrm>
                  <a:off x="4457320" y="4770089"/>
                  <a:ext cx="331476" cy="2507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𝑔</m:t>
                            </m:r>
                          </m:e>
                          <m:sup>
                            <m:r>
                              <a:rPr lang="de-DE" sz="1400" b="0" i="1" smtClean="0">
                                <a:latin typeface="Cambria Math" panose="02040503050406030204" pitchFamily="18" charset="0"/>
                              </a:rPr>
                              <m:t>𝐸</m:t>
                            </m:r>
                          </m:sup>
                        </m:sSup>
                      </m:oMath>
                    </m:oMathPara>
                  </a14:m>
                  <a:endParaRPr lang="en-GB" sz="1400" dirty="0"/>
                </a:p>
              </p:txBody>
            </p:sp>
          </mc:Choice>
          <mc:Fallback xmlns="">
            <p:sp>
              <p:nvSpPr>
                <p:cNvPr id="28" name="TextBox 27">
                  <a:extLst>
                    <a:ext uri="{FF2B5EF4-FFF2-40B4-BE49-F238E27FC236}">
                      <a16:creationId xmlns:a16="http://schemas.microsoft.com/office/drawing/2014/main" id="{19EC2225-4A72-D548-88FE-883EF00EE52D}"/>
                    </a:ext>
                  </a:extLst>
                </p:cNvPr>
                <p:cNvSpPr txBox="1">
                  <a:spLocks noRot="1" noChangeAspect="1" noMove="1" noResize="1" noEditPoints="1" noAdjustHandles="1" noChangeArrowheads="1" noChangeShapeType="1" noTextEdit="1"/>
                </p:cNvSpPr>
                <p:nvPr/>
              </p:nvSpPr>
              <p:spPr>
                <a:xfrm>
                  <a:off x="4457320" y="4770089"/>
                  <a:ext cx="331476" cy="250788"/>
                </a:xfrm>
                <a:prstGeom prst="rect">
                  <a:avLst/>
                </a:prstGeom>
                <a:blipFill>
                  <a:blip r:embed="rId17"/>
                  <a:stretch>
                    <a:fillRect l="-15000"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3D56FA6-FCAB-4B44-ACA3-85D30C0F3A06}"/>
                    </a:ext>
                  </a:extLst>
                </p:cNvPr>
                <p:cNvSpPr txBox="1"/>
                <p:nvPr/>
              </p:nvSpPr>
              <p:spPr>
                <a:xfrm rot="5400000">
                  <a:off x="7821868" y="435560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2</m:t>
                            </m:r>
                          </m:sub>
                          <m:sup>
                            <m:r>
                              <a:rPr lang="de-DE" sz="1100" i="1">
                                <a:solidFill>
                                  <a:schemeClr val="bg1"/>
                                </a:solidFill>
                                <a:latin typeface="Cambria Math" panose="02040503050406030204" pitchFamily="18" charset="0"/>
                              </a:rPr>
                              <m:t>𝑜𝑢𝑡</m:t>
                            </m:r>
                          </m:sup>
                        </m:sSubSup>
                      </m:oMath>
                    </m:oMathPara>
                  </a14:m>
                  <a:endParaRPr lang="en-GB" sz="1100" dirty="0">
                    <a:solidFill>
                      <a:schemeClr val="bg1"/>
                    </a:solidFill>
                  </a:endParaRPr>
                </a:p>
              </p:txBody>
            </p:sp>
          </mc:Choice>
          <mc:Fallback xmlns="">
            <p:sp>
              <p:nvSpPr>
                <p:cNvPr id="29" name="TextBox 28">
                  <a:extLst>
                    <a:ext uri="{FF2B5EF4-FFF2-40B4-BE49-F238E27FC236}">
                      <a16:creationId xmlns:a16="http://schemas.microsoft.com/office/drawing/2014/main" id="{A3D56FA6-FCAB-4B44-ACA3-85D30C0F3A06}"/>
                    </a:ext>
                  </a:extLst>
                </p:cNvPr>
                <p:cNvSpPr txBox="1">
                  <a:spLocks noRot="1" noChangeAspect="1" noMove="1" noResize="1" noEditPoints="1" noAdjustHandles="1" noChangeArrowheads="1" noChangeShapeType="1" noTextEdit="1"/>
                </p:cNvSpPr>
                <p:nvPr/>
              </p:nvSpPr>
              <p:spPr>
                <a:xfrm rot="5400000">
                  <a:off x="7821868" y="4355608"/>
                  <a:ext cx="270879" cy="387207"/>
                </a:xfrm>
                <a:prstGeom prst="round1Rect">
                  <a:avLst>
                    <a:gd name="adj" fmla="val 40865"/>
                  </a:avLst>
                </a:prstGeom>
                <a:blipFill>
                  <a:blip r:embed="rId18"/>
                  <a:stretch>
                    <a:fillRect l="-12500"/>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D3DB4F8-7D8E-A342-BFAE-BEE80A6B9869}"/>
                    </a:ext>
                  </a:extLst>
                </p:cNvPr>
                <p:cNvSpPr txBox="1"/>
                <p:nvPr/>
              </p:nvSpPr>
              <p:spPr>
                <a:xfrm rot="5400000">
                  <a:off x="7888219" y="5723040"/>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2</m:t>
                            </m:r>
                          </m:sub>
                          <m:sup>
                            <m:r>
                              <a:rPr lang="de-DE" sz="1100" b="0" i="1" smtClean="0">
                                <a:solidFill>
                                  <a:schemeClr val="bg1"/>
                                </a:solidFill>
                                <a:latin typeface="Cambria Math" panose="02040503050406030204" pitchFamily="18" charset="0"/>
                              </a:rPr>
                              <m:t>1</m:t>
                            </m:r>
                          </m:sup>
                        </m:sSubSup>
                      </m:oMath>
                    </m:oMathPara>
                  </a14:m>
                  <a:endParaRPr lang="en-GB" sz="1100" dirty="0">
                    <a:solidFill>
                      <a:schemeClr val="bg1"/>
                    </a:solidFill>
                  </a:endParaRPr>
                </a:p>
              </p:txBody>
            </p:sp>
          </mc:Choice>
          <mc:Fallback xmlns="">
            <p:sp>
              <p:nvSpPr>
                <p:cNvPr id="30" name="TextBox 29">
                  <a:extLst>
                    <a:ext uri="{FF2B5EF4-FFF2-40B4-BE49-F238E27FC236}">
                      <a16:creationId xmlns:a16="http://schemas.microsoft.com/office/drawing/2014/main" id="{ED3DB4F8-7D8E-A342-BFAE-BEE80A6B9869}"/>
                    </a:ext>
                  </a:extLst>
                </p:cNvPr>
                <p:cNvSpPr txBox="1">
                  <a:spLocks noRot="1" noChangeAspect="1" noMove="1" noResize="1" noEditPoints="1" noAdjustHandles="1" noChangeArrowheads="1" noChangeShapeType="1" noTextEdit="1"/>
                </p:cNvSpPr>
                <p:nvPr/>
              </p:nvSpPr>
              <p:spPr>
                <a:xfrm rot="5400000">
                  <a:off x="7888219" y="5723040"/>
                  <a:ext cx="270879" cy="265984"/>
                </a:xfrm>
                <a:prstGeom prst="round1Rect">
                  <a:avLst>
                    <a:gd name="adj" fmla="val 40865"/>
                  </a:avLst>
                </a:prstGeom>
                <a:blipFill>
                  <a:blip r:embed="rId19"/>
                  <a:stretch>
                    <a:fillRect l="-12500" b="-5263"/>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A298AB2-09D4-CB43-8178-7B795D7BFF47}"/>
                    </a:ext>
                  </a:extLst>
                </p:cNvPr>
                <p:cNvSpPr txBox="1"/>
                <p:nvPr/>
              </p:nvSpPr>
              <p:spPr>
                <a:xfrm rot="5400000">
                  <a:off x="5448071" y="435560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2</m:t>
                            </m:r>
                          </m:sub>
                          <m:sup>
                            <m:r>
                              <a:rPr lang="de-DE" sz="1100" b="0" i="1" smtClean="0">
                                <a:solidFill>
                                  <a:schemeClr val="bg1"/>
                                </a:solidFill>
                                <a:latin typeface="Cambria Math" panose="02040503050406030204" pitchFamily="18" charset="0"/>
                              </a:rPr>
                              <m:t>𝑖𝑛</m:t>
                            </m:r>
                          </m:sup>
                        </m:sSubSup>
                      </m:oMath>
                    </m:oMathPara>
                  </a14:m>
                  <a:endParaRPr lang="en-GB" sz="1100" dirty="0">
                    <a:solidFill>
                      <a:schemeClr val="bg1"/>
                    </a:solidFill>
                  </a:endParaRPr>
                </a:p>
              </p:txBody>
            </p:sp>
          </mc:Choice>
          <mc:Fallback xmlns="">
            <p:sp>
              <p:nvSpPr>
                <p:cNvPr id="31" name="TextBox 30">
                  <a:extLst>
                    <a:ext uri="{FF2B5EF4-FFF2-40B4-BE49-F238E27FC236}">
                      <a16:creationId xmlns:a16="http://schemas.microsoft.com/office/drawing/2014/main" id="{DA298AB2-09D4-CB43-8178-7B795D7BFF47}"/>
                    </a:ext>
                  </a:extLst>
                </p:cNvPr>
                <p:cNvSpPr txBox="1">
                  <a:spLocks noRot="1" noChangeAspect="1" noMove="1" noResize="1" noEditPoints="1" noAdjustHandles="1" noChangeArrowheads="1" noChangeShapeType="1" noTextEdit="1"/>
                </p:cNvSpPr>
                <p:nvPr/>
              </p:nvSpPr>
              <p:spPr>
                <a:xfrm rot="5400000">
                  <a:off x="5448071" y="4355608"/>
                  <a:ext cx="270879" cy="387207"/>
                </a:xfrm>
                <a:prstGeom prst="round1Rect">
                  <a:avLst>
                    <a:gd name="adj" fmla="val 40865"/>
                  </a:avLst>
                </a:prstGeom>
                <a:blipFill>
                  <a:blip r:embed="rId20"/>
                  <a:stretch>
                    <a:fillRect/>
                  </a:stretch>
                </a:blipFill>
                <a:ln>
                  <a:noFill/>
                </a:ln>
              </p:spPr>
              <p:txBody>
                <a:bodyPr/>
                <a:lstStyle/>
                <a:p>
                  <a:r>
                    <a:rPr lang="en-GB">
                      <a:noFill/>
                    </a:rPr>
                    <a:t> </a:t>
                  </a:r>
                </a:p>
              </p:txBody>
            </p:sp>
          </mc:Fallback>
        </mc:AlternateContent>
      </p:grpSp>
      <p:sp>
        <p:nvSpPr>
          <p:cNvPr id="32" name="Rectangle 31">
            <a:extLst>
              <a:ext uri="{FF2B5EF4-FFF2-40B4-BE49-F238E27FC236}">
                <a16:creationId xmlns:a16="http://schemas.microsoft.com/office/drawing/2014/main" id="{13D42BC5-0682-CB44-B8AA-63D05D77C9EE}"/>
              </a:ext>
            </a:extLst>
          </p:cNvPr>
          <p:cNvSpPr/>
          <p:nvPr/>
        </p:nvSpPr>
        <p:spPr>
          <a:xfrm>
            <a:off x="6387407" y="4261191"/>
            <a:ext cx="3375718" cy="2085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tx1"/>
              </a:solidFill>
            </a:endParaRPr>
          </a:p>
        </p:txBody>
      </p:sp>
      <p:cxnSp>
        <p:nvCxnSpPr>
          <p:cNvPr id="33" name="Straight Connector 32">
            <a:extLst>
              <a:ext uri="{FF2B5EF4-FFF2-40B4-BE49-F238E27FC236}">
                <a16:creationId xmlns:a16="http://schemas.microsoft.com/office/drawing/2014/main" id="{DE3D2553-ADAB-A943-A57A-89B9A11101C0}"/>
              </a:ext>
            </a:extLst>
          </p:cNvPr>
          <p:cNvCxnSpPr>
            <a:cxnSpLocks/>
            <a:stCxn id="23" idx="3"/>
            <a:endCxn id="40" idx="1"/>
          </p:cNvCxnSpPr>
          <p:nvPr/>
        </p:nvCxnSpPr>
        <p:spPr>
          <a:xfrm flipV="1">
            <a:off x="6142178" y="4621069"/>
            <a:ext cx="476530" cy="44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F4ECDF78-D591-4947-91BC-6DBDCDA0DC0F}"/>
              </a:ext>
            </a:extLst>
          </p:cNvPr>
          <p:cNvGrpSpPr/>
          <p:nvPr/>
        </p:nvGrpSpPr>
        <p:grpSpPr>
          <a:xfrm>
            <a:off x="6618708" y="4331629"/>
            <a:ext cx="3026103" cy="1967549"/>
            <a:chOff x="4139248" y="4009782"/>
            <a:chExt cx="4017403" cy="2290324"/>
          </a:xfrm>
        </p:grpSpPr>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DAD98CA8-6CD6-3349-993A-B8562DC970C6}"/>
                    </a:ext>
                  </a:extLst>
                </p:cNvPr>
                <p:cNvSpPr txBox="1"/>
                <p:nvPr/>
              </p:nvSpPr>
              <p:spPr>
                <a:xfrm>
                  <a:off x="6765474" y="4764978"/>
                  <a:ext cx="314025" cy="2540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2</m:t>
                            </m:r>
                          </m:sub>
                          <m:sup>
                            <m:r>
                              <a:rPr lang="de-DE" sz="1400" b="0" i="1" smtClean="0">
                                <a:latin typeface="Cambria Math" panose="02040503050406030204" pitchFamily="18" charset="0"/>
                              </a:rPr>
                              <m:t>2</m:t>
                            </m:r>
                          </m:sup>
                        </m:sSubSup>
                      </m:oMath>
                    </m:oMathPara>
                  </a14:m>
                  <a:endParaRPr lang="en-GB" sz="1400" dirty="0"/>
                </a:p>
              </p:txBody>
            </p:sp>
          </mc:Choice>
          <mc:Fallback xmlns="">
            <p:sp>
              <p:nvSpPr>
                <p:cNvPr id="35" name="TextBox 34">
                  <a:extLst>
                    <a:ext uri="{FF2B5EF4-FFF2-40B4-BE49-F238E27FC236}">
                      <a16:creationId xmlns:a16="http://schemas.microsoft.com/office/drawing/2014/main" id="{DAD98CA8-6CD6-3349-993A-B8562DC970C6}"/>
                    </a:ext>
                  </a:extLst>
                </p:cNvPr>
                <p:cNvSpPr txBox="1">
                  <a:spLocks noRot="1" noChangeAspect="1" noMove="1" noResize="1" noEditPoints="1" noAdjustHandles="1" noChangeArrowheads="1" noChangeShapeType="1" noTextEdit="1"/>
                </p:cNvSpPr>
                <p:nvPr/>
              </p:nvSpPr>
              <p:spPr>
                <a:xfrm>
                  <a:off x="6765474" y="4764978"/>
                  <a:ext cx="314025" cy="254071"/>
                </a:xfrm>
                <a:prstGeom prst="rect">
                  <a:avLst/>
                </a:prstGeom>
                <a:blipFill>
                  <a:blip r:embed="rId21"/>
                  <a:stretch>
                    <a:fillRect l="-15000"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2871AF8E-AD0C-0046-AE7C-11A5C91D811F}"/>
                    </a:ext>
                  </a:extLst>
                </p:cNvPr>
                <p:cNvSpPr txBox="1"/>
                <p:nvPr/>
              </p:nvSpPr>
              <p:spPr>
                <a:xfrm>
                  <a:off x="6766937" y="6044766"/>
                  <a:ext cx="314025" cy="2553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3</m:t>
                            </m:r>
                          </m:sub>
                          <m:sup>
                            <m:r>
                              <a:rPr lang="de-DE" sz="1400" b="0" i="1" smtClean="0">
                                <a:latin typeface="Cambria Math" panose="02040503050406030204" pitchFamily="18" charset="0"/>
                              </a:rPr>
                              <m:t>3</m:t>
                            </m:r>
                          </m:sup>
                        </m:sSubSup>
                      </m:oMath>
                    </m:oMathPara>
                  </a14:m>
                  <a:endParaRPr lang="en-GB" sz="1400" dirty="0"/>
                </a:p>
              </p:txBody>
            </p:sp>
          </mc:Choice>
          <mc:Fallback xmlns="">
            <p:sp>
              <p:nvSpPr>
                <p:cNvPr id="36" name="TextBox 35">
                  <a:extLst>
                    <a:ext uri="{FF2B5EF4-FFF2-40B4-BE49-F238E27FC236}">
                      <a16:creationId xmlns:a16="http://schemas.microsoft.com/office/drawing/2014/main" id="{2871AF8E-AD0C-0046-AE7C-11A5C91D811F}"/>
                    </a:ext>
                  </a:extLst>
                </p:cNvPr>
                <p:cNvSpPr txBox="1">
                  <a:spLocks noRot="1" noChangeAspect="1" noMove="1" noResize="1" noEditPoints="1" noAdjustHandles="1" noChangeArrowheads="1" noChangeShapeType="1" noTextEdit="1"/>
                </p:cNvSpPr>
                <p:nvPr/>
              </p:nvSpPr>
              <p:spPr>
                <a:xfrm>
                  <a:off x="6766937" y="6044766"/>
                  <a:ext cx="314025" cy="255340"/>
                </a:xfrm>
                <a:prstGeom prst="rect">
                  <a:avLst/>
                </a:prstGeom>
                <a:blipFill>
                  <a:blip r:embed="rId22"/>
                  <a:stretch>
                    <a:fillRect l="-15000" b="-2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6D7A6A4-1EFC-FE44-AF96-9D4F50D90418}"/>
                    </a:ext>
                  </a:extLst>
                </p:cNvPr>
                <p:cNvSpPr txBox="1"/>
                <p:nvPr/>
              </p:nvSpPr>
              <p:spPr>
                <a:xfrm>
                  <a:off x="6445678" y="4009782"/>
                  <a:ext cx="1705233" cy="673847"/>
                </a:xfrm>
                <a:prstGeom prst="roundRect">
                  <a:avLst/>
                </a:prstGeom>
                <a:noFill/>
                <a:ln w="28575">
                  <a:solidFill>
                    <a:schemeClr val="accent4"/>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bg2"/>
                            </a:solidFill>
                            <a:latin typeface="Cambria Math" panose="02040503050406030204" pitchFamily="18" charset="0"/>
                          </a:rPr>
                          <m:t>𝐸𝑝𝑖</m:t>
                        </m:r>
                        <m:sSub>
                          <m:sSubPr>
                            <m:ctrlPr>
                              <a:rPr lang="de-DE" sz="1400" b="0" i="1" dirty="0" smtClean="0">
                                <a:solidFill>
                                  <a:schemeClr val="bg2"/>
                                </a:solidFill>
                                <a:latin typeface="Cambria Math" panose="02040503050406030204" pitchFamily="18" charset="0"/>
                              </a:rPr>
                            </m:ctrlPr>
                          </m:sSubPr>
                          <m:e>
                            <m:r>
                              <a:rPr lang="en-GB" sz="1400" i="1" dirty="0" smtClean="0">
                                <a:solidFill>
                                  <a:schemeClr val="bg2"/>
                                </a:solidFill>
                                <a:latin typeface="Cambria Math" panose="02040503050406030204" pitchFamily="18" charset="0"/>
                              </a:rPr>
                              <m:t>𝑑</m:t>
                            </m:r>
                          </m:e>
                          <m:sub>
                            <m:r>
                              <a:rPr lang="de-DE" sz="1400" b="0" i="1" dirty="0" smtClean="0">
                                <a:solidFill>
                                  <a:schemeClr val="bg2"/>
                                </a:solidFill>
                                <a:latin typeface="Cambria Math" panose="02040503050406030204" pitchFamily="18" charset="0"/>
                              </a:rPr>
                              <m:t>3</m:t>
                            </m:r>
                          </m:sub>
                        </m:sSub>
                        <m:r>
                          <a:rPr lang="en-GB" sz="1400" i="1" dirty="0">
                            <a:solidFill>
                              <a:schemeClr val="bg2"/>
                            </a:solidFill>
                            <a:latin typeface="Cambria Math" panose="02040503050406030204" pitchFamily="18" charset="0"/>
                          </a:rPr>
                          <m:t> </m:t>
                        </m:r>
                        <m:r>
                          <a:rPr lang="en-GB" sz="1400" i="1" dirty="0" err="1">
                            <a:solidFill>
                              <a:schemeClr val="bg2"/>
                            </a:solidFill>
                            <a:latin typeface="Cambria Math" panose="02040503050406030204" pitchFamily="18" charset="0"/>
                          </a:rPr>
                          <m:t>𝑆𝑖𝑐𝑘</m:t>
                        </m:r>
                        <m:sSub>
                          <m:sSubPr>
                            <m:ctrlPr>
                              <a:rPr lang="de-DE" sz="1400" b="0" i="1" dirty="0" smtClean="0">
                                <a:solidFill>
                                  <a:schemeClr val="bg2"/>
                                </a:solidFill>
                                <a:latin typeface="Cambria Math" panose="02040503050406030204" pitchFamily="18" charset="0"/>
                              </a:rPr>
                            </m:ctrlPr>
                          </m:sSubPr>
                          <m:e>
                            <m:d>
                              <m:dPr>
                                <m:ctrlPr>
                                  <a:rPr lang="de-DE" sz="1400" b="0" i="1" dirty="0" smtClean="0">
                                    <a:solidFill>
                                      <a:schemeClr val="bg2"/>
                                    </a:solidFill>
                                    <a:latin typeface="Cambria Math" panose="02040503050406030204" pitchFamily="18" charset="0"/>
                                  </a:rPr>
                                </m:ctrlPr>
                              </m:dPr>
                              <m:e>
                                <m:r>
                                  <a:rPr lang="de-DE" sz="1400" b="0" i="1" dirty="0" smtClean="0">
                                    <a:solidFill>
                                      <a:schemeClr val="bg2"/>
                                    </a:solidFill>
                                    <a:latin typeface="Cambria Math" panose="02040503050406030204" pitchFamily="18" charset="0"/>
                                  </a:rPr>
                                  <m:t>𝑋</m:t>
                                </m:r>
                              </m:e>
                            </m:d>
                          </m:e>
                          <m:sub>
                            <m:r>
                              <a:rPr lang="de-DE" sz="1400" b="0" i="1" dirty="0" smtClean="0">
                                <a:solidFill>
                                  <a:schemeClr val="bg2"/>
                                </a:solidFill>
                                <a:latin typeface="Cambria Math" panose="02040503050406030204" pitchFamily="18" charset="0"/>
                              </a:rPr>
                              <m:t>3</m:t>
                            </m:r>
                          </m:sub>
                        </m:sSub>
                      </m:oMath>
                    </m:oMathPara>
                  </a14:m>
                  <a:endParaRPr lang="de-DE" sz="1400" i="1" dirty="0">
                    <a:solidFill>
                      <a:schemeClr val="bg2"/>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err="1">
                            <a:solidFill>
                              <a:schemeClr val="tx1"/>
                            </a:solidFill>
                            <a:latin typeface="Cambria Math" panose="02040503050406030204" pitchFamily="18" charset="0"/>
                          </a:rPr>
                          <m:t>𝑇𝑟𝑎𝑣𝑒𝑙</m:t>
                        </m:r>
                        <m:sSub>
                          <m:sSubPr>
                            <m:ctrlPr>
                              <a:rPr lang="de-DE" sz="1400" b="0" i="1" dirty="0" smtClean="0">
                                <a:solidFill>
                                  <a:schemeClr val="tx1"/>
                                </a:solidFill>
                                <a:latin typeface="Cambria Math" panose="02040503050406030204" pitchFamily="18" charset="0"/>
                              </a:rPr>
                            </m:ctrlPr>
                          </m:sSubPr>
                          <m:e>
                            <m:d>
                              <m:dPr>
                                <m:ctrlPr>
                                  <a:rPr lang="de-DE" sz="1400" b="0" i="1" dirty="0" smtClean="0">
                                    <a:solidFill>
                                      <a:schemeClr val="tx1"/>
                                    </a:solidFill>
                                    <a:latin typeface="Cambria Math" panose="02040503050406030204" pitchFamily="18" charset="0"/>
                                  </a:rPr>
                                </m:ctrlPr>
                              </m:dPr>
                              <m:e>
                                <m:r>
                                  <a:rPr lang="de-DE" sz="1400" b="0" i="1" dirty="0" smtClean="0">
                                    <a:solidFill>
                                      <a:schemeClr val="tx1"/>
                                    </a:solidFill>
                                    <a:latin typeface="Cambria Math" panose="02040503050406030204" pitchFamily="18" charset="0"/>
                                  </a:rPr>
                                  <m:t>𝑋</m:t>
                                </m:r>
                              </m:e>
                            </m:d>
                          </m:e>
                          <m:sub>
                            <m:r>
                              <a:rPr lang="de-DE" sz="1400" b="0" i="1" dirty="0" smtClean="0">
                                <a:solidFill>
                                  <a:schemeClr val="tx1"/>
                                </a:solidFill>
                                <a:latin typeface="Cambria Math" panose="02040503050406030204" pitchFamily="18" charset="0"/>
                              </a:rPr>
                              <m:t>3</m:t>
                            </m:r>
                          </m:sub>
                        </m:sSub>
                        <m:r>
                          <a:rPr lang="de-DE" sz="1400" b="0" i="1" dirty="0" smtClean="0">
                            <a:solidFill>
                              <a:schemeClr val="tx1"/>
                            </a:solidFill>
                            <a:latin typeface="Cambria Math" panose="02040503050406030204" pitchFamily="18" charset="0"/>
                          </a:rPr>
                          <m:t>      </m:t>
                        </m:r>
                      </m:oMath>
                    </m:oMathPara>
                  </a14:m>
                  <a:endParaRPr lang="en-GB" sz="1400" dirty="0">
                    <a:solidFill>
                      <a:schemeClr val="tx1"/>
                    </a:solidFill>
                  </a:endParaRPr>
                </a:p>
              </p:txBody>
            </p:sp>
          </mc:Choice>
          <mc:Fallback xmlns="">
            <p:sp>
              <p:nvSpPr>
                <p:cNvPr id="37" name="TextBox 36">
                  <a:extLst>
                    <a:ext uri="{FF2B5EF4-FFF2-40B4-BE49-F238E27FC236}">
                      <a16:creationId xmlns:a16="http://schemas.microsoft.com/office/drawing/2014/main" id="{46D7A6A4-1EFC-FE44-AF96-9D4F50D90418}"/>
                    </a:ext>
                  </a:extLst>
                </p:cNvPr>
                <p:cNvSpPr txBox="1">
                  <a:spLocks noRot="1" noChangeAspect="1" noMove="1" noResize="1" noEditPoints="1" noAdjustHandles="1" noChangeArrowheads="1" noChangeShapeType="1" noTextEdit="1"/>
                </p:cNvSpPr>
                <p:nvPr/>
              </p:nvSpPr>
              <p:spPr>
                <a:xfrm>
                  <a:off x="6445678" y="4009782"/>
                  <a:ext cx="1705233" cy="673847"/>
                </a:xfrm>
                <a:prstGeom prst="roundRect">
                  <a:avLst/>
                </a:prstGeom>
                <a:blipFill>
                  <a:blip r:embed="rId23"/>
                  <a:stretch>
                    <a:fillRect/>
                  </a:stretch>
                </a:blipFill>
                <a:ln w="28575">
                  <a:solidFill>
                    <a:schemeClr val="accent4"/>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37EBC334-4FB6-0F46-AEA1-B7EF7EAAF938}"/>
                    </a:ext>
                  </a:extLst>
                </p:cNvPr>
                <p:cNvSpPr txBox="1"/>
                <p:nvPr/>
              </p:nvSpPr>
              <p:spPr>
                <a:xfrm>
                  <a:off x="6445677" y="5311823"/>
                  <a:ext cx="1705233" cy="67384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𝐸𝑝𝑖</m:t>
                        </m:r>
                        <m:sSub>
                          <m:sSubPr>
                            <m:ctrlPr>
                              <a:rPr lang="de-DE" sz="1400" b="0" i="1" dirty="0" smtClean="0">
                                <a:latin typeface="Cambria Math" panose="02040503050406030204" pitchFamily="18" charset="0"/>
                              </a:rPr>
                            </m:ctrlPr>
                          </m:sSubPr>
                          <m:e>
                            <m:r>
                              <a:rPr lang="en-GB" sz="1400" dirty="0" smtClean="0">
                                <a:latin typeface="Cambria Math" panose="02040503050406030204" pitchFamily="18" charset="0"/>
                              </a:rPr>
                              <m:t>𝑑</m:t>
                            </m:r>
                          </m:e>
                          <m:sub>
                            <m:r>
                              <a:rPr lang="de-DE" sz="1400" b="0" i="1" dirty="0" smtClean="0">
                                <a:latin typeface="Cambria Math" panose="02040503050406030204" pitchFamily="18" charset="0"/>
                              </a:rPr>
                              <m:t>3</m:t>
                            </m:r>
                          </m:sub>
                        </m:sSub>
                        <m:r>
                          <a:rPr lang="en-GB" sz="1400" dirty="0">
                            <a:latin typeface="Cambria Math" panose="02040503050406030204" pitchFamily="18" charset="0"/>
                          </a:rPr>
                          <m:t> </m:t>
                        </m:r>
                        <m:r>
                          <a:rPr lang="en-GB" sz="1400" dirty="0" err="1">
                            <a:latin typeface="Cambria Math" panose="02040503050406030204" pitchFamily="18" charset="0"/>
                          </a:rPr>
                          <m:t>𝑆𝑖𝑐𝑘</m:t>
                        </m:r>
                        <m:sSub>
                          <m:sSubPr>
                            <m:ctrlPr>
                              <a:rPr lang="de-DE" sz="1400" b="0" i="1" dirty="0" smtClean="0">
                                <a:latin typeface="Cambria Math" panose="02040503050406030204" pitchFamily="18" charset="0"/>
                              </a:rPr>
                            </m:ctrlPr>
                          </m:sSubPr>
                          <m:e>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𝑋</m:t>
                                </m:r>
                              </m:e>
                            </m:d>
                          </m:e>
                          <m:sub>
                            <m:r>
                              <a:rPr lang="de-DE" sz="1400" b="0" i="1" dirty="0" smtClean="0">
                                <a:latin typeface="Cambria Math" panose="02040503050406030204" pitchFamily="18" charset="0"/>
                              </a:rPr>
                              <m:t>3</m:t>
                            </m:r>
                          </m:sub>
                        </m:sSub>
                      </m:oMath>
                    </m:oMathPara>
                  </a14:m>
                  <a:endParaRPr lang="de-DE" sz="1400" dirty="0"/>
                </a:p>
                <a:p>
                  <a:pPr/>
                  <a14:m>
                    <m:oMathPara xmlns:m="http://schemas.openxmlformats.org/officeDocument/2006/math">
                      <m:oMathParaPr>
                        <m:jc m:val="centerGroup"/>
                      </m:oMathParaPr>
                      <m:oMath xmlns:m="http://schemas.openxmlformats.org/officeDocument/2006/math">
                        <m:r>
                          <a:rPr lang="en-GB" sz="1400" dirty="0">
                            <a:latin typeface="Cambria Math" panose="02040503050406030204" pitchFamily="18" charset="0"/>
                          </a:rPr>
                          <m:t>𝑇𝑟𝑒𝑎𝑡</m:t>
                        </m:r>
                        <m:sSub>
                          <m:sSubPr>
                            <m:ctrlPr>
                              <a:rPr lang="de-DE" sz="1400" b="0" i="1" dirty="0" smtClean="0">
                                <a:latin typeface="Cambria Math" panose="02040503050406030204" pitchFamily="18" charset="0"/>
                              </a:rPr>
                            </m:ctrlPr>
                          </m:sSubPr>
                          <m:e>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𝑋</m:t>
                                </m:r>
                                <m:r>
                                  <a:rPr lang="de-DE" sz="1400" b="0" i="1" dirty="0" smtClean="0">
                                    <a:latin typeface="Cambria Math" panose="02040503050406030204" pitchFamily="18" charset="0"/>
                                  </a:rPr>
                                  <m:t>,</m:t>
                                </m:r>
                                <m:r>
                                  <a:rPr lang="de-DE" sz="1400" b="0" i="1" dirty="0" smtClean="0">
                                    <a:latin typeface="Cambria Math" panose="02040503050406030204" pitchFamily="18" charset="0"/>
                                  </a:rPr>
                                  <m:t>𝑀</m:t>
                                </m:r>
                              </m:e>
                            </m:d>
                          </m:e>
                          <m:sub>
                            <m:r>
                              <a:rPr lang="de-DE" sz="1400" b="0" i="1" dirty="0" smtClean="0">
                                <a:latin typeface="Cambria Math" panose="02040503050406030204" pitchFamily="18" charset="0"/>
                              </a:rPr>
                              <m:t>3</m:t>
                            </m:r>
                          </m:sub>
                        </m:sSub>
                        <m:r>
                          <a:rPr lang="de-DE" sz="1400" b="0" i="1" dirty="0" smtClean="0">
                            <a:latin typeface="Cambria Math" panose="02040503050406030204" pitchFamily="18" charset="0"/>
                          </a:rPr>
                          <m:t>    </m:t>
                        </m:r>
                      </m:oMath>
                    </m:oMathPara>
                  </a14:m>
                  <a:endParaRPr lang="en-GB" sz="1400" dirty="0"/>
                </a:p>
              </p:txBody>
            </p:sp>
          </mc:Choice>
          <mc:Fallback xmlns="">
            <p:sp>
              <p:nvSpPr>
                <p:cNvPr id="38" name="TextBox 37">
                  <a:extLst>
                    <a:ext uri="{FF2B5EF4-FFF2-40B4-BE49-F238E27FC236}">
                      <a16:creationId xmlns:a16="http://schemas.microsoft.com/office/drawing/2014/main" id="{37EBC334-4FB6-0F46-AEA1-B7EF7EAAF938}"/>
                    </a:ext>
                  </a:extLst>
                </p:cNvPr>
                <p:cNvSpPr txBox="1">
                  <a:spLocks noRot="1" noChangeAspect="1" noMove="1" noResize="1" noEditPoints="1" noAdjustHandles="1" noChangeArrowheads="1" noChangeShapeType="1" noTextEdit="1"/>
                </p:cNvSpPr>
                <p:nvPr/>
              </p:nvSpPr>
              <p:spPr>
                <a:xfrm>
                  <a:off x="6445677" y="5311823"/>
                  <a:ext cx="1705233" cy="673847"/>
                </a:xfrm>
                <a:prstGeom prst="roundRect">
                  <a:avLst/>
                </a:prstGeom>
                <a:blipFill>
                  <a:blip r:embed="rId24"/>
                  <a:stretch>
                    <a:fillRect l="-971" r="-1942"/>
                  </a:stretch>
                </a:blipFill>
                <a:ln>
                  <a:solidFill>
                    <a:schemeClr val="tx1"/>
                  </a:solidFill>
                </a:ln>
              </p:spPr>
              <p:txBody>
                <a:bodyPr/>
                <a:lstStyle/>
                <a:p>
                  <a:r>
                    <a:rPr lang="en-GB">
                      <a:noFill/>
                    </a:rPr>
                    <a:t> </a:t>
                  </a:r>
                </a:p>
              </p:txBody>
            </p:sp>
          </mc:Fallback>
        </mc:AlternateContent>
        <p:cxnSp>
          <p:nvCxnSpPr>
            <p:cNvPr id="39" name="Straight Connector 38">
              <a:extLst>
                <a:ext uri="{FF2B5EF4-FFF2-40B4-BE49-F238E27FC236}">
                  <a16:creationId xmlns:a16="http://schemas.microsoft.com/office/drawing/2014/main" id="{D935BD3F-02D0-3F46-B3EF-0E9070FA0E9B}"/>
                </a:ext>
              </a:extLst>
            </p:cNvPr>
            <p:cNvCxnSpPr>
              <a:cxnSpLocks/>
              <a:stCxn id="38" idx="0"/>
              <a:endCxn id="37" idx="2"/>
            </p:cNvCxnSpPr>
            <p:nvPr/>
          </p:nvCxnSpPr>
          <p:spPr>
            <a:xfrm flipV="1">
              <a:off x="7298293" y="4683629"/>
              <a:ext cx="1" cy="628193"/>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12455FDA-C2F2-694B-982B-1A6CC0E8A3B1}"/>
                    </a:ext>
                  </a:extLst>
                </p:cNvPr>
                <p:cNvSpPr txBox="1"/>
                <p:nvPr/>
              </p:nvSpPr>
              <p:spPr>
                <a:xfrm>
                  <a:off x="4139248" y="4009782"/>
                  <a:ext cx="1646644" cy="673847"/>
                </a:xfrm>
                <a:prstGeom prst="roundRect">
                  <a:avLst/>
                </a:prstGeom>
                <a:noFill/>
                <a:ln w="28575">
                  <a:solidFill>
                    <a:schemeClr val="accent4"/>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bg2"/>
                            </a:solidFill>
                            <a:latin typeface="Cambria Math" panose="02040503050406030204" pitchFamily="18" charset="0"/>
                          </a:rPr>
                          <m:t>𝐸𝑝𝑖</m:t>
                        </m:r>
                        <m:sSub>
                          <m:sSubPr>
                            <m:ctrlPr>
                              <a:rPr lang="de-DE" sz="1400" b="0" i="1" dirty="0" smtClean="0">
                                <a:solidFill>
                                  <a:schemeClr val="bg2"/>
                                </a:solidFill>
                                <a:latin typeface="Cambria Math" panose="02040503050406030204" pitchFamily="18" charset="0"/>
                              </a:rPr>
                            </m:ctrlPr>
                          </m:sSubPr>
                          <m:e>
                            <m:r>
                              <a:rPr lang="en-GB" sz="1400" i="1" dirty="0" smtClean="0">
                                <a:solidFill>
                                  <a:schemeClr val="bg2"/>
                                </a:solidFill>
                                <a:latin typeface="Cambria Math" panose="02040503050406030204" pitchFamily="18" charset="0"/>
                              </a:rPr>
                              <m:t>𝑑</m:t>
                            </m:r>
                          </m:e>
                          <m:sub>
                            <m:r>
                              <a:rPr lang="de-DE" sz="1400" b="0" i="1" dirty="0" smtClean="0">
                                <a:solidFill>
                                  <a:schemeClr val="bg2"/>
                                </a:solidFill>
                                <a:latin typeface="Cambria Math" panose="02040503050406030204" pitchFamily="18" charset="0"/>
                              </a:rPr>
                              <m:t>2</m:t>
                            </m:r>
                          </m:sub>
                        </m:sSub>
                        <m:r>
                          <a:rPr lang="en-GB" sz="1400" i="1" dirty="0">
                            <a:solidFill>
                              <a:schemeClr val="bg2"/>
                            </a:solidFill>
                            <a:latin typeface="Cambria Math" panose="02040503050406030204" pitchFamily="18" charset="0"/>
                          </a:rPr>
                          <m:t> </m:t>
                        </m:r>
                        <m:r>
                          <a:rPr lang="en-GB" sz="1400" i="1" dirty="0" err="1">
                            <a:solidFill>
                              <a:schemeClr val="bg2"/>
                            </a:solidFill>
                            <a:latin typeface="Cambria Math" panose="02040503050406030204" pitchFamily="18" charset="0"/>
                          </a:rPr>
                          <m:t>𝑆𝑖𝑐𝑘</m:t>
                        </m:r>
                        <m:sSub>
                          <m:sSubPr>
                            <m:ctrlPr>
                              <a:rPr lang="de-DE" sz="1400" b="0" i="1" dirty="0" smtClean="0">
                                <a:solidFill>
                                  <a:schemeClr val="bg2"/>
                                </a:solidFill>
                                <a:latin typeface="Cambria Math" panose="02040503050406030204" pitchFamily="18" charset="0"/>
                              </a:rPr>
                            </m:ctrlPr>
                          </m:sSubPr>
                          <m:e>
                            <m:d>
                              <m:dPr>
                                <m:ctrlPr>
                                  <a:rPr lang="de-DE" sz="1400" b="0" i="1" dirty="0" smtClean="0">
                                    <a:solidFill>
                                      <a:schemeClr val="bg2"/>
                                    </a:solidFill>
                                    <a:latin typeface="Cambria Math" panose="02040503050406030204" pitchFamily="18" charset="0"/>
                                  </a:rPr>
                                </m:ctrlPr>
                              </m:dPr>
                              <m:e>
                                <m:r>
                                  <a:rPr lang="de-DE" sz="1400" b="0" i="1" dirty="0" smtClean="0">
                                    <a:solidFill>
                                      <a:schemeClr val="bg2"/>
                                    </a:solidFill>
                                    <a:latin typeface="Cambria Math" panose="02040503050406030204" pitchFamily="18" charset="0"/>
                                  </a:rPr>
                                  <m:t>𝑋</m:t>
                                </m:r>
                              </m:e>
                            </m:d>
                          </m:e>
                          <m:sub>
                            <m:r>
                              <a:rPr lang="de-DE" sz="1400" b="0" i="1" dirty="0" smtClean="0">
                                <a:solidFill>
                                  <a:schemeClr val="bg2"/>
                                </a:solidFill>
                                <a:latin typeface="Cambria Math" panose="02040503050406030204" pitchFamily="18" charset="0"/>
                              </a:rPr>
                              <m:t>2</m:t>
                            </m:r>
                          </m:sub>
                        </m:sSub>
                      </m:oMath>
                    </m:oMathPara>
                  </a14:m>
                  <a:endParaRPr lang="de-DE" sz="1400" i="1" dirty="0">
                    <a:solidFill>
                      <a:schemeClr val="bg2"/>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sz="1400" b="0" i="1" dirty="0" smtClean="0">
                                <a:solidFill>
                                  <a:schemeClr val="tx1"/>
                                </a:solidFill>
                                <a:latin typeface="Cambria Math" panose="02040503050406030204" pitchFamily="18" charset="0"/>
                              </a:rPr>
                            </m:ctrlPr>
                          </m:sSubPr>
                          <m:e>
                            <m:r>
                              <a:rPr lang="de-DE" sz="1400" b="0" i="1" dirty="0" smtClean="0">
                                <a:solidFill>
                                  <a:schemeClr val="tx1"/>
                                </a:solidFill>
                                <a:latin typeface="Cambria Math" panose="02040503050406030204" pitchFamily="18" charset="0"/>
                              </a:rPr>
                              <m:t>𝐸𝑝𝑖𝑑</m:t>
                            </m:r>
                          </m:e>
                          <m:sub>
                            <m:r>
                              <a:rPr lang="de-DE" sz="1400" b="0" i="1" dirty="0"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40" name="TextBox 39">
                  <a:extLst>
                    <a:ext uri="{FF2B5EF4-FFF2-40B4-BE49-F238E27FC236}">
                      <a16:creationId xmlns:a16="http://schemas.microsoft.com/office/drawing/2014/main" id="{12455FDA-C2F2-694B-982B-1A6CC0E8A3B1}"/>
                    </a:ext>
                  </a:extLst>
                </p:cNvPr>
                <p:cNvSpPr txBox="1">
                  <a:spLocks noRot="1" noChangeAspect="1" noMove="1" noResize="1" noEditPoints="1" noAdjustHandles="1" noChangeArrowheads="1" noChangeShapeType="1" noTextEdit="1"/>
                </p:cNvSpPr>
                <p:nvPr/>
              </p:nvSpPr>
              <p:spPr>
                <a:xfrm>
                  <a:off x="4139248" y="4009782"/>
                  <a:ext cx="1646644" cy="673847"/>
                </a:xfrm>
                <a:prstGeom prst="roundRect">
                  <a:avLst/>
                </a:prstGeom>
                <a:blipFill>
                  <a:blip r:embed="rId25"/>
                  <a:stretch>
                    <a:fillRect l="-1980"/>
                  </a:stretch>
                </a:blipFill>
                <a:ln w="28575">
                  <a:solidFill>
                    <a:schemeClr val="accent4"/>
                  </a:solidFill>
                </a:ln>
              </p:spPr>
              <p:txBody>
                <a:bodyPr/>
                <a:lstStyle/>
                <a:p>
                  <a:r>
                    <a:rPr lang="en-GB">
                      <a:noFill/>
                    </a:rPr>
                    <a:t> </a:t>
                  </a:r>
                </a:p>
              </p:txBody>
            </p:sp>
          </mc:Fallback>
        </mc:AlternateContent>
        <p:cxnSp>
          <p:nvCxnSpPr>
            <p:cNvPr id="41" name="Straight Connector 40">
              <a:extLst>
                <a:ext uri="{FF2B5EF4-FFF2-40B4-BE49-F238E27FC236}">
                  <a16:creationId xmlns:a16="http://schemas.microsoft.com/office/drawing/2014/main" id="{CA07C537-8CE2-E24B-B15C-6725032806EB}"/>
                </a:ext>
              </a:extLst>
            </p:cNvPr>
            <p:cNvCxnSpPr>
              <a:cxnSpLocks/>
              <a:stCxn id="37" idx="1"/>
              <a:endCxn id="40" idx="3"/>
            </p:cNvCxnSpPr>
            <p:nvPr/>
          </p:nvCxnSpPr>
          <p:spPr>
            <a:xfrm flipH="1">
              <a:off x="5785892" y="4346706"/>
              <a:ext cx="659786" cy="0"/>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07206D3-07C0-9D47-A345-005F36A50694}"/>
                    </a:ext>
                  </a:extLst>
                </p:cNvPr>
                <p:cNvSpPr txBox="1"/>
                <p:nvPr/>
              </p:nvSpPr>
              <p:spPr>
                <a:xfrm>
                  <a:off x="4457320" y="4770089"/>
                  <a:ext cx="331476" cy="2507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𝑔</m:t>
                            </m:r>
                          </m:e>
                          <m:sup>
                            <m:r>
                              <a:rPr lang="de-DE" sz="1400" b="0" i="1" smtClean="0">
                                <a:latin typeface="Cambria Math" panose="02040503050406030204" pitchFamily="18" charset="0"/>
                              </a:rPr>
                              <m:t>𝐸</m:t>
                            </m:r>
                          </m:sup>
                        </m:sSup>
                      </m:oMath>
                    </m:oMathPara>
                  </a14:m>
                  <a:endParaRPr lang="en-GB" sz="1400" dirty="0"/>
                </a:p>
              </p:txBody>
            </p:sp>
          </mc:Choice>
          <mc:Fallback xmlns="">
            <p:sp>
              <p:nvSpPr>
                <p:cNvPr id="42" name="TextBox 41">
                  <a:extLst>
                    <a:ext uri="{FF2B5EF4-FFF2-40B4-BE49-F238E27FC236}">
                      <a16:creationId xmlns:a16="http://schemas.microsoft.com/office/drawing/2014/main" id="{A07206D3-07C0-9D47-A345-005F36A50694}"/>
                    </a:ext>
                  </a:extLst>
                </p:cNvPr>
                <p:cNvSpPr txBox="1">
                  <a:spLocks noRot="1" noChangeAspect="1" noMove="1" noResize="1" noEditPoints="1" noAdjustHandles="1" noChangeArrowheads="1" noChangeShapeType="1" noTextEdit="1"/>
                </p:cNvSpPr>
                <p:nvPr/>
              </p:nvSpPr>
              <p:spPr>
                <a:xfrm>
                  <a:off x="4457320" y="4770089"/>
                  <a:ext cx="331476" cy="250788"/>
                </a:xfrm>
                <a:prstGeom prst="rect">
                  <a:avLst/>
                </a:prstGeom>
                <a:blipFill>
                  <a:blip r:embed="rId26"/>
                  <a:stretch>
                    <a:fillRect l="-20000" b="-235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7401DE6A-2A99-784B-9990-ADA0E2261C4A}"/>
                    </a:ext>
                  </a:extLst>
                </p:cNvPr>
                <p:cNvSpPr txBox="1"/>
                <p:nvPr/>
              </p:nvSpPr>
              <p:spPr>
                <a:xfrm rot="5400000">
                  <a:off x="7821868" y="435560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3</m:t>
                            </m:r>
                          </m:sub>
                          <m:sup>
                            <m:r>
                              <a:rPr lang="de-DE" sz="1100" i="1">
                                <a:solidFill>
                                  <a:schemeClr val="bg1"/>
                                </a:solidFill>
                                <a:latin typeface="Cambria Math" panose="02040503050406030204" pitchFamily="18" charset="0"/>
                              </a:rPr>
                              <m:t>𝑜𝑢𝑡</m:t>
                            </m:r>
                          </m:sup>
                        </m:sSubSup>
                      </m:oMath>
                    </m:oMathPara>
                  </a14:m>
                  <a:endParaRPr lang="en-GB" sz="1100" dirty="0">
                    <a:solidFill>
                      <a:schemeClr val="bg1"/>
                    </a:solidFill>
                  </a:endParaRPr>
                </a:p>
              </p:txBody>
            </p:sp>
          </mc:Choice>
          <mc:Fallback xmlns="">
            <p:sp>
              <p:nvSpPr>
                <p:cNvPr id="43" name="TextBox 42">
                  <a:extLst>
                    <a:ext uri="{FF2B5EF4-FFF2-40B4-BE49-F238E27FC236}">
                      <a16:creationId xmlns:a16="http://schemas.microsoft.com/office/drawing/2014/main" id="{7401DE6A-2A99-784B-9990-ADA0E2261C4A}"/>
                    </a:ext>
                  </a:extLst>
                </p:cNvPr>
                <p:cNvSpPr txBox="1">
                  <a:spLocks noRot="1" noChangeAspect="1" noMove="1" noResize="1" noEditPoints="1" noAdjustHandles="1" noChangeArrowheads="1" noChangeShapeType="1" noTextEdit="1"/>
                </p:cNvSpPr>
                <p:nvPr/>
              </p:nvSpPr>
              <p:spPr>
                <a:xfrm rot="5400000">
                  <a:off x="7821868" y="4355608"/>
                  <a:ext cx="270879" cy="387207"/>
                </a:xfrm>
                <a:prstGeom prst="round1Rect">
                  <a:avLst>
                    <a:gd name="adj" fmla="val 40865"/>
                  </a:avLst>
                </a:prstGeom>
                <a:blipFill>
                  <a:blip r:embed="rId27"/>
                  <a:stretch>
                    <a:fillRect l="-12500" r="-4167"/>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7B4D8B57-0B27-7645-9DC9-E03D10ADE0C6}"/>
                    </a:ext>
                  </a:extLst>
                </p:cNvPr>
                <p:cNvSpPr txBox="1"/>
                <p:nvPr/>
              </p:nvSpPr>
              <p:spPr>
                <a:xfrm rot="5400000">
                  <a:off x="7888219" y="5723040"/>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3</m:t>
                            </m:r>
                          </m:sub>
                          <m:sup>
                            <m:r>
                              <a:rPr lang="de-DE" sz="1100" b="0" i="1" smtClean="0">
                                <a:solidFill>
                                  <a:schemeClr val="bg1"/>
                                </a:solidFill>
                                <a:latin typeface="Cambria Math" panose="02040503050406030204" pitchFamily="18" charset="0"/>
                              </a:rPr>
                              <m:t>1</m:t>
                            </m:r>
                          </m:sup>
                        </m:sSubSup>
                      </m:oMath>
                    </m:oMathPara>
                  </a14:m>
                  <a:endParaRPr lang="en-GB" sz="1100" dirty="0">
                    <a:solidFill>
                      <a:schemeClr val="bg1"/>
                    </a:solidFill>
                  </a:endParaRPr>
                </a:p>
              </p:txBody>
            </p:sp>
          </mc:Choice>
          <mc:Fallback xmlns="">
            <p:sp>
              <p:nvSpPr>
                <p:cNvPr id="44" name="TextBox 43">
                  <a:extLst>
                    <a:ext uri="{FF2B5EF4-FFF2-40B4-BE49-F238E27FC236}">
                      <a16:creationId xmlns:a16="http://schemas.microsoft.com/office/drawing/2014/main" id="{7B4D8B57-0B27-7645-9DC9-E03D10ADE0C6}"/>
                    </a:ext>
                  </a:extLst>
                </p:cNvPr>
                <p:cNvSpPr txBox="1">
                  <a:spLocks noRot="1" noChangeAspect="1" noMove="1" noResize="1" noEditPoints="1" noAdjustHandles="1" noChangeArrowheads="1" noChangeShapeType="1" noTextEdit="1"/>
                </p:cNvSpPr>
                <p:nvPr/>
              </p:nvSpPr>
              <p:spPr>
                <a:xfrm rot="5400000">
                  <a:off x="7888219" y="5723040"/>
                  <a:ext cx="270879" cy="265984"/>
                </a:xfrm>
                <a:prstGeom prst="round1Rect">
                  <a:avLst>
                    <a:gd name="adj" fmla="val 40865"/>
                  </a:avLst>
                </a:prstGeom>
                <a:blipFill>
                  <a:blip r:embed="rId28"/>
                  <a:stretch>
                    <a:fillRect l="-20000" b="-5263"/>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3E4B7AD-25BE-034B-B2BA-188E254D547D}"/>
                    </a:ext>
                  </a:extLst>
                </p:cNvPr>
                <p:cNvSpPr txBox="1"/>
                <p:nvPr/>
              </p:nvSpPr>
              <p:spPr>
                <a:xfrm rot="5400000">
                  <a:off x="5448071" y="4355608"/>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bg1"/>
                                </a:solidFill>
                                <a:latin typeface="Cambria Math" panose="02040503050406030204" pitchFamily="18" charset="0"/>
                              </a:rPr>
                            </m:ctrlPr>
                          </m:sSubSupPr>
                          <m:e>
                            <m:r>
                              <a:rPr lang="de-DE" sz="1100" i="1">
                                <a:solidFill>
                                  <a:schemeClr val="bg1"/>
                                </a:solidFill>
                                <a:latin typeface="Cambria Math" panose="02040503050406030204" pitchFamily="18" charset="0"/>
                              </a:rPr>
                              <m:t>𝐶</m:t>
                            </m:r>
                          </m:e>
                          <m:sub>
                            <m:r>
                              <a:rPr lang="de-DE" sz="1100" b="0" i="1" smtClean="0">
                                <a:solidFill>
                                  <a:schemeClr val="bg1"/>
                                </a:solidFill>
                                <a:latin typeface="Cambria Math" panose="02040503050406030204" pitchFamily="18" charset="0"/>
                              </a:rPr>
                              <m:t>3</m:t>
                            </m:r>
                          </m:sub>
                          <m:sup>
                            <m:r>
                              <a:rPr lang="de-DE" sz="1100" b="0" i="1" smtClean="0">
                                <a:solidFill>
                                  <a:schemeClr val="bg1"/>
                                </a:solidFill>
                                <a:latin typeface="Cambria Math" panose="02040503050406030204" pitchFamily="18" charset="0"/>
                              </a:rPr>
                              <m:t>𝑖𝑛</m:t>
                            </m:r>
                          </m:sup>
                        </m:sSubSup>
                      </m:oMath>
                    </m:oMathPara>
                  </a14:m>
                  <a:endParaRPr lang="en-GB" sz="1100" dirty="0">
                    <a:solidFill>
                      <a:schemeClr val="bg1"/>
                    </a:solidFill>
                  </a:endParaRPr>
                </a:p>
              </p:txBody>
            </p:sp>
          </mc:Choice>
          <mc:Fallback xmlns="">
            <p:sp>
              <p:nvSpPr>
                <p:cNvPr id="45" name="TextBox 44">
                  <a:extLst>
                    <a:ext uri="{FF2B5EF4-FFF2-40B4-BE49-F238E27FC236}">
                      <a16:creationId xmlns:a16="http://schemas.microsoft.com/office/drawing/2014/main" id="{03E4B7AD-25BE-034B-B2BA-188E254D547D}"/>
                    </a:ext>
                  </a:extLst>
                </p:cNvPr>
                <p:cNvSpPr txBox="1">
                  <a:spLocks noRot="1" noChangeAspect="1" noMove="1" noResize="1" noEditPoints="1" noAdjustHandles="1" noChangeArrowheads="1" noChangeShapeType="1" noTextEdit="1"/>
                </p:cNvSpPr>
                <p:nvPr/>
              </p:nvSpPr>
              <p:spPr>
                <a:xfrm rot="5400000">
                  <a:off x="5448071" y="4355608"/>
                  <a:ext cx="270879" cy="387207"/>
                </a:xfrm>
                <a:prstGeom prst="round1Rect">
                  <a:avLst>
                    <a:gd name="adj" fmla="val 40865"/>
                  </a:avLst>
                </a:prstGeom>
                <a:blipFill>
                  <a:blip r:embed="rId29"/>
                  <a:stretch>
                    <a:fillRect/>
                  </a:stretch>
                </a:blipFill>
                <a:ln>
                  <a:no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D0D0B5E1-88D4-CC48-B617-E1E4BD274F5E}"/>
                  </a:ext>
                </a:extLst>
              </p:cNvPr>
              <p:cNvSpPr/>
              <p:nvPr/>
            </p:nvSpPr>
            <p:spPr>
              <a:xfrm>
                <a:off x="5465261" y="4923435"/>
                <a:ext cx="707822" cy="3345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tx1"/>
                              </a:solidFill>
                              <a:latin typeface="Cambria Math" panose="02040503050406030204" pitchFamily="18" charset="0"/>
                            </a:rPr>
                          </m:ctrlPr>
                        </m:sSubSupPr>
                        <m:e>
                          <m:r>
                            <a:rPr lang="de-DE" sz="1400" i="1">
                              <a:solidFill>
                                <a:schemeClr val="tx1"/>
                              </a:solidFill>
                              <a:latin typeface="Cambria Math" panose="02040503050406030204" pitchFamily="18" charset="0"/>
                            </a:rPr>
                            <m:t>𝑚</m:t>
                          </m:r>
                        </m:e>
                        <m:sub>
                          <m:r>
                            <a:rPr lang="de-DE" sz="1400" i="1">
                              <a:solidFill>
                                <a:schemeClr val="tx1"/>
                              </a:solidFill>
                              <a:latin typeface="Cambria Math" panose="02040503050406030204" pitchFamily="18" charset="0"/>
                            </a:rPr>
                            <m:t>2</m:t>
                          </m:r>
                        </m:sub>
                        <m:sup>
                          <m:r>
                            <a:rPr lang="de-DE" sz="1400" i="1">
                              <a:solidFill>
                                <a:schemeClr val="tx1"/>
                              </a:solidFill>
                              <a:latin typeface="Cambria Math" panose="02040503050406030204" pitchFamily="18" charset="0"/>
                            </a:rPr>
                            <m:t>1,</m:t>
                          </m:r>
                          <m:r>
                            <a:rPr lang="de-DE" sz="1400" i="1">
                              <a:solidFill>
                                <a:schemeClr val="tx1"/>
                              </a:solidFill>
                              <a:latin typeface="Cambria Math" panose="02040503050406030204" pitchFamily="18" charset="0"/>
                            </a:rPr>
                            <m:t>𝑜𝑢𝑡</m:t>
                          </m:r>
                        </m:sup>
                      </m:sSubSup>
                    </m:oMath>
                  </m:oMathPara>
                </a14:m>
                <a:endParaRPr lang="en-GB" sz="1400" dirty="0">
                  <a:solidFill>
                    <a:schemeClr val="tx1"/>
                  </a:solidFill>
                </a:endParaRPr>
              </a:p>
            </p:txBody>
          </p:sp>
        </mc:Choice>
        <mc:Fallback xmlns="">
          <p:sp>
            <p:nvSpPr>
              <p:cNvPr id="46" name="Rectangle 45">
                <a:extLst>
                  <a:ext uri="{FF2B5EF4-FFF2-40B4-BE49-F238E27FC236}">
                    <a16:creationId xmlns:a16="http://schemas.microsoft.com/office/drawing/2014/main" id="{D0D0B5E1-88D4-CC48-B617-E1E4BD274F5E}"/>
                  </a:ext>
                </a:extLst>
              </p:cNvPr>
              <p:cNvSpPr>
                <a:spLocks noRot="1" noChangeAspect="1" noMove="1" noResize="1" noEditPoints="1" noAdjustHandles="1" noChangeArrowheads="1" noChangeShapeType="1" noTextEdit="1"/>
              </p:cNvSpPr>
              <p:nvPr/>
            </p:nvSpPr>
            <p:spPr>
              <a:xfrm>
                <a:off x="5465261" y="4923435"/>
                <a:ext cx="707822" cy="334579"/>
              </a:xfrm>
              <a:prstGeom prst="rect">
                <a:avLst/>
              </a:prstGeom>
              <a:blipFill>
                <a:blip r:embed="rId3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F0172C38-A378-6549-BE85-2052D3AB27A0}"/>
                  </a:ext>
                </a:extLst>
              </p:cNvPr>
              <p:cNvSpPr/>
              <p:nvPr/>
            </p:nvSpPr>
            <p:spPr>
              <a:xfrm>
                <a:off x="5458832" y="6021772"/>
                <a:ext cx="711670" cy="3345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tx1"/>
                              </a:solidFill>
                              <a:latin typeface="Cambria Math" panose="02040503050406030204" pitchFamily="18" charset="0"/>
                            </a:rPr>
                          </m:ctrlPr>
                        </m:sSubSupPr>
                        <m:e>
                          <m:r>
                            <a:rPr lang="de-DE" sz="1400" i="1">
                              <a:solidFill>
                                <a:schemeClr val="tx1"/>
                              </a:solidFill>
                              <a:latin typeface="Cambria Math" panose="02040503050406030204" pitchFamily="18" charset="0"/>
                            </a:rPr>
                            <m:t>𝑚</m:t>
                          </m:r>
                        </m:e>
                        <m:sub>
                          <m:r>
                            <a:rPr lang="de-DE" sz="1400" i="1">
                              <a:solidFill>
                                <a:schemeClr val="tx1"/>
                              </a:solidFill>
                              <a:latin typeface="Cambria Math" panose="02040503050406030204" pitchFamily="18" charset="0"/>
                            </a:rPr>
                            <m:t>2</m:t>
                          </m:r>
                        </m:sub>
                        <m:sup>
                          <m:r>
                            <a:rPr lang="de-DE" sz="1400" i="1">
                              <a:solidFill>
                                <a:schemeClr val="tx1"/>
                              </a:solidFill>
                              <a:latin typeface="Cambria Math" panose="02040503050406030204" pitchFamily="18" charset="0"/>
                            </a:rPr>
                            <m:t>𝑜𝑢𝑡</m:t>
                          </m:r>
                          <m:r>
                            <a:rPr lang="de-DE" sz="1400" b="0" i="1" smtClean="0">
                              <a:solidFill>
                                <a:schemeClr val="tx1"/>
                              </a:solidFill>
                              <a:latin typeface="Cambria Math" panose="02040503050406030204" pitchFamily="18" charset="0"/>
                            </a:rPr>
                            <m:t>,1</m:t>
                          </m:r>
                        </m:sup>
                      </m:sSubSup>
                    </m:oMath>
                  </m:oMathPara>
                </a14:m>
                <a:endParaRPr lang="en-GB" sz="1400" dirty="0">
                  <a:solidFill>
                    <a:schemeClr val="tx1"/>
                  </a:solidFill>
                </a:endParaRPr>
              </a:p>
            </p:txBody>
          </p:sp>
        </mc:Choice>
        <mc:Fallback xmlns="">
          <p:sp>
            <p:nvSpPr>
              <p:cNvPr id="47" name="Rectangle 46">
                <a:extLst>
                  <a:ext uri="{FF2B5EF4-FFF2-40B4-BE49-F238E27FC236}">
                    <a16:creationId xmlns:a16="http://schemas.microsoft.com/office/drawing/2014/main" id="{F0172C38-A378-6549-BE85-2052D3AB27A0}"/>
                  </a:ext>
                </a:extLst>
              </p:cNvPr>
              <p:cNvSpPr>
                <a:spLocks noRot="1" noChangeAspect="1" noMove="1" noResize="1" noEditPoints="1" noAdjustHandles="1" noChangeArrowheads="1" noChangeShapeType="1" noTextEdit="1"/>
              </p:cNvSpPr>
              <p:nvPr/>
            </p:nvSpPr>
            <p:spPr>
              <a:xfrm>
                <a:off x="5458832" y="6021772"/>
                <a:ext cx="711670" cy="334579"/>
              </a:xfrm>
              <a:prstGeom prst="rect">
                <a:avLst/>
              </a:prstGeom>
              <a:blipFill>
                <a:blip r:embed="rId3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D4304AA0-3075-F84E-BC2C-A4F2D9DAA167}"/>
                  </a:ext>
                </a:extLst>
              </p:cNvPr>
              <p:cNvSpPr/>
              <p:nvPr/>
            </p:nvSpPr>
            <p:spPr>
              <a:xfrm>
                <a:off x="5682447" y="5114539"/>
                <a:ext cx="770019" cy="3426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tx1"/>
                              </a:solidFill>
                              <a:latin typeface="Cambria Math" panose="02040503050406030204" pitchFamily="18" charset="0"/>
                            </a:rPr>
                          </m:ctrlPr>
                        </m:sSubSupPr>
                        <m:e>
                          <m:r>
                            <a:rPr lang="de-DE" sz="1400" i="1">
                              <a:solidFill>
                                <a:schemeClr val="tx1"/>
                              </a:solidFill>
                              <a:latin typeface="Cambria Math" panose="02040503050406030204" pitchFamily="18" charset="0"/>
                            </a:rPr>
                            <m:t>𝑚</m:t>
                          </m:r>
                        </m:e>
                        <m:sub>
                          <m:r>
                            <a:rPr lang="de-DE" sz="1400" i="1">
                              <a:solidFill>
                                <a:schemeClr val="tx1"/>
                              </a:solidFill>
                              <a:latin typeface="Cambria Math" panose="02040503050406030204" pitchFamily="18" charset="0"/>
                            </a:rPr>
                            <m:t>2</m:t>
                          </m:r>
                        </m:sub>
                        <m:sup>
                          <m:r>
                            <a:rPr lang="de-DE" sz="1400" b="0" i="1" smtClean="0">
                              <a:solidFill>
                                <a:schemeClr val="tx1"/>
                              </a:solidFill>
                              <a:latin typeface="Cambria Math" panose="02040503050406030204" pitchFamily="18" charset="0"/>
                            </a:rPr>
                            <m:t>𝑖𝑛</m:t>
                          </m:r>
                          <m:r>
                            <a:rPr lang="de-DE" sz="1400" i="1">
                              <a:solidFill>
                                <a:schemeClr val="tx1"/>
                              </a:solidFill>
                              <a:latin typeface="Cambria Math" panose="02040503050406030204" pitchFamily="18" charset="0"/>
                            </a:rPr>
                            <m:t>,</m:t>
                          </m:r>
                          <m:r>
                            <a:rPr lang="de-DE" sz="1400" i="1">
                              <a:solidFill>
                                <a:schemeClr val="tx1"/>
                              </a:solidFill>
                              <a:latin typeface="Cambria Math" panose="02040503050406030204" pitchFamily="18" charset="0"/>
                            </a:rPr>
                            <m:t>𝑜𝑢𝑡</m:t>
                          </m:r>
                        </m:sup>
                      </m:sSubSup>
                    </m:oMath>
                  </m:oMathPara>
                </a14:m>
                <a:endParaRPr lang="en-GB" sz="1400" dirty="0">
                  <a:solidFill>
                    <a:schemeClr val="tx1"/>
                  </a:solidFill>
                </a:endParaRPr>
              </a:p>
            </p:txBody>
          </p:sp>
        </mc:Choice>
        <mc:Fallback xmlns="">
          <p:sp>
            <p:nvSpPr>
              <p:cNvPr id="48" name="Rectangle 47">
                <a:extLst>
                  <a:ext uri="{FF2B5EF4-FFF2-40B4-BE49-F238E27FC236}">
                    <a16:creationId xmlns:a16="http://schemas.microsoft.com/office/drawing/2014/main" id="{D4304AA0-3075-F84E-BC2C-A4F2D9DAA167}"/>
                  </a:ext>
                </a:extLst>
              </p:cNvPr>
              <p:cNvSpPr>
                <a:spLocks noRot="1" noChangeAspect="1" noMove="1" noResize="1" noEditPoints="1" noAdjustHandles="1" noChangeArrowheads="1" noChangeShapeType="1" noTextEdit="1"/>
              </p:cNvSpPr>
              <p:nvPr/>
            </p:nvSpPr>
            <p:spPr>
              <a:xfrm>
                <a:off x="5682447" y="5114539"/>
                <a:ext cx="770019" cy="342658"/>
              </a:xfrm>
              <a:prstGeom prst="rect">
                <a:avLst/>
              </a:prstGeom>
              <a:blipFill>
                <a:blip r:embed="rId3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B74567DD-B2EC-F349-835B-2750921D8F97}"/>
                  </a:ext>
                </a:extLst>
              </p:cNvPr>
              <p:cNvSpPr/>
              <p:nvPr/>
            </p:nvSpPr>
            <p:spPr>
              <a:xfrm>
                <a:off x="3579393" y="4929352"/>
                <a:ext cx="770019" cy="3426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tx1"/>
                              </a:solidFill>
                              <a:latin typeface="Cambria Math" panose="02040503050406030204" pitchFamily="18" charset="0"/>
                            </a:rPr>
                          </m:ctrlPr>
                        </m:sSubSupPr>
                        <m:e>
                          <m:r>
                            <a:rPr lang="de-DE" sz="1400" i="1">
                              <a:solidFill>
                                <a:schemeClr val="tx1"/>
                              </a:solidFill>
                              <a:latin typeface="Cambria Math" panose="02040503050406030204" pitchFamily="18" charset="0"/>
                            </a:rPr>
                            <m:t>𝑚</m:t>
                          </m:r>
                        </m:e>
                        <m:sub>
                          <m:r>
                            <a:rPr lang="de-DE" sz="1400" i="1">
                              <a:solidFill>
                                <a:schemeClr val="tx1"/>
                              </a:solidFill>
                              <a:latin typeface="Cambria Math" panose="02040503050406030204" pitchFamily="18" charset="0"/>
                            </a:rPr>
                            <m:t>2</m:t>
                          </m:r>
                        </m:sub>
                        <m:sup>
                          <m:r>
                            <a:rPr lang="de-DE" sz="1400" i="1">
                              <a:solidFill>
                                <a:schemeClr val="tx1"/>
                              </a:solidFill>
                              <a:latin typeface="Cambria Math" panose="02040503050406030204" pitchFamily="18" charset="0"/>
                            </a:rPr>
                            <m:t>𝑜𝑢𝑡</m:t>
                          </m:r>
                          <m:r>
                            <a:rPr lang="de-DE" sz="1400" b="0" i="1" smtClean="0">
                              <a:solidFill>
                                <a:schemeClr val="tx1"/>
                              </a:solidFill>
                              <a:latin typeface="Cambria Math" panose="02040503050406030204" pitchFamily="18" charset="0"/>
                            </a:rPr>
                            <m:t>,</m:t>
                          </m:r>
                          <m:r>
                            <a:rPr lang="de-DE" sz="1400" b="0" i="1" smtClean="0">
                              <a:solidFill>
                                <a:schemeClr val="tx1"/>
                              </a:solidFill>
                              <a:latin typeface="Cambria Math" panose="02040503050406030204" pitchFamily="18" charset="0"/>
                            </a:rPr>
                            <m:t>𝑖𝑛</m:t>
                          </m:r>
                        </m:sup>
                      </m:sSubSup>
                    </m:oMath>
                  </m:oMathPara>
                </a14:m>
                <a:endParaRPr lang="en-GB" sz="1400" dirty="0">
                  <a:solidFill>
                    <a:schemeClr val="tx1"/>
                  </a:solidFill>
                </a:endParaRPr>
              </a:p>
            </p:txBody>
          </p:sp>
        </mc:Choice>
        <mc:Fallback xmlns="">
          <p:sp>
            <p:nvSpPr>
              <p:cNvPr id="49" name="Rectangle 48">
                <a:extLst>
                  <a:ext uri="{FF2B5EF4-FFF2-40B4-BE49-F238E27FC236}">
                    <a16:creationId xmlns:a16="http://schemas.microsoft.com/office/drawing/2014/main" id="{B74567DD-B2EC-F349-835B-2750921D8F97}"/>
                  </a:ext>
                </a:extLst>
              </p:cNvPr>
              <p:cNvSpPr>
                <a:spLocks noRot="1" noChangeAspect="1" noMove="1" noResize="1" noEditPoints="1" noAdjustHandles="1" noChangeArrowheads="1" noChangeShapeType="1" noTextEdit="1"/>
              </p:cNvSpPr>
              <p:nvPr/>
            </p:nvSpPr>
            <p:spPr>
              <a:xfrm>
                <a:off x="3579393" y="4929352"/>
                <a:ext cx="770019" cy="342658"/>
              </a:xfrm>
              <a:prstGeom prst="rect">
                <a:avLst/>
              </a:prstGeom>
              <a:blipFill>
                <a:blip r:embed="rId3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7CDF43CF-4884-4C4C-A693-520547F5B5DB}"/>
                  </a:ext>
                </a:extLst>
              </p:cNvPr>
              <p:cNvSpPr/>
              <p:nvPr/>
            </p:nvSpPr>
            <p:spPr>
              <a:xfrm>
                <a:off x="8940455" y="4923435"/>
                <a:ext cx="707822" cy="3345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tx1"/>
                              </a:solidFill>
                              <a:latin typeface="Cambria Math" panose="02040503050406030204" pitchFamily="18" charset="0"/>
                            </a:rPr>
                          </m:ctrlPr>
                        </m:sSubSupPr>
                        <m:e>
                          <m:r>
                            <a:rPr lang="de-DE" sz="1400" i="1">
                              <a:solidFill>
                                <a:schemeClr val="tx1"/>
                              </a:solidFill>
                              <a:latin typeface="Cambria Math" panose="02040503050406030204" pitchFamily="18" charset="0"/>
                            </a:rPr>
                            <m:t>𝑚</m:t>
                          </m:r>
                        </m:e>
                        <m:sub>
                          <m:r>
                            <a:rPr lang="de-DE" sz="1400" b="0" i="1" smtClean="0">
                              <a:solidFill>
                                <a:schemeClr val="tx1"/>
                              </a:solidFill>
                              <a:latin typeface="Cambria Math" panose="02040503050406030204" pitchFamily="18" charset="0"/>
                            </a:rPr>
                            <m:t>3</m:t>
                          </m:r>
                        </m:sub>
                        <m:sup>
                          <m:r>
                            <a:rPr lang="de-DE" sz="1400" i="1">
                              <a:solidFill>
                                <a:schemeClr val="tx1"/>
                              </a:solidFill>
                              <a:latin typeface="Cambria Math" panose="02040503050406030204" pitchFamily="18" charset="0"/>
                            </a:rPr>
                            <m:t>1,</m:t>
                          </m:r>
                          <m:r>
                            <a:rPr lang="de-DE" sz="1400" i="1">
                              <a:solidFill>
                                <a:schemeClr val="tx1"/>
                              </a:solidFill>
                              <a:latin typeface="Cambria Math" panose="02040503050406030204" pitchFamily="18" charset="0"/>
                            </a:rPr>
                            <m:t>𝑜𝑢𝑡</m:t>
                          </m:r>
                        </m:sup>
                      </m:sSubSup>
                    </m:oMath>
                  </m:oMathPara>
                </a14:m>
                <a:endParaRPr lang="en-GB" sz="1400" dirty="0">
                  <a:solidFill>
                    <a:schemeClr val="tx1"/>
                  </a:solidFill>
                </a:endParaRPr>
              </a:p>
            </p:txBody>
          </p:sp>
        </mc:Choice>
        <mc:Fallback xmlns="">
          <p:sp>
            <p:nvSpPr>
              <p:cNvPr id="51" name="Rectangle 50">
                <a:extLst>
                  <a:ext uri="{FF2B5EF4-FFF2-40B4-BE49-F238E27FC236}">
                    <a16:creationId xmlns:a16="http://schemas.microsoft.com/office/drawing/2014/main" id="{7CDF43CF-4884-4C4C-A693-520547F5B5DB}"/>
                  </a:ext>
                </a:extLst>
              </p:cNvPr>
              <p:cNvSpPr>
                <a:spLocks noRot="1" noChangeAspect="1" noMove="1" noResize="1" noEditPoints="1" noAdjustHandles="1" noChangeArrowheads="1" noChangeShapeType="1" noTextEdit="1"/>
              </p:cNvSpPr>
              <p:nvPr/>
            </p:nvSpPr>
            <p:spPr>
              <a:xfrm>
                <a:off x="8940455" y="4923435"/>
                <a:ext cx="707822" cy="334579"/>
              </a:xfrm>
              <a:prstGeom prst="rect">
                <a:avLst/>
              </a:prstGeom>
              <a:blipFill>
                <a:blip r:embed="rId3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3E50A089-C159-184A-AF35-38C903495930}"/>
                  </a:ext>
                </a:extLst>
              </p:cNvPr>
              <p:cNvSpPr/>
              <p:nvPr/>
            </p:nvSpPr>
            <p:spPr>
              <a:xfrm>
                <a:off x="8934026" y="6021772"/>
                <a:ext cx="711670" cy="3345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tx1"/>
                              </a:solidFill>
                              <a:latin typeface="Cambria Math" panose="02040503050406030204" pitchFamily="18" charset="0"/>
                            </a:rPr>
                          </m:ctrlPr>
                        </m:sSubSupPr>
                        <m:e>
                          <m:r>
                            <a:rPr lang="de-DE" sz="1400" i="1">
                              <a:solidFill>
                                <a:schemeClr val="tx1"/>
                              </a:solidFill>
                              <a:latin typeface="Cambria Math" panose="02040503050406030204" pitchFamily="18" charset="0"/>
                            </a:rPr>
                            <m:t>𝑚</m:t>
                          </m:r>
                        </m:e>
                        <m:sub>
                          <m:r>
                            <a:rPr lang="de-DE" sz="1400" b="0" i="1" smtClean="0">
                              <a:solidFill>
                                <a:schemeClr val="tx1"/>
                              </a:solidFill>
                              <a:latin typeface="Cambria Math" panose="02040503050406030204" pitchFamily="18" charset="0"/>
                            </a:rPr>
                            <m:t>3</m:t>
                          </m:r>
                        </m:sub>
                        <m:sup>
                          <m:r>
                            <a:rPr lang="de-DE" sz="1400" i="1">
                              <a:solidFill>
                                <a:schemeClr val="tx1"/>
                              </a:solidFill>
                              <a:latin typeface="Cambria Math" panose="02040503050406030204" pitchFamily="18" charset="0"/>
                            </a:rPr>
                            <m:t>𝑜𝑢𝑡</m:t>
                          </m:r>
                          <m:r>
                            <a:rPr lang="de-DE" sz="1400" b="0" i="1" smtClean="0">
                              <a:solidFill>
                                <a:schemeClr val="tx1"/>
                              </a:solidFill>
                              <a:latin typeface="Cambria Math" panose="02040503050406030204" pitchFamily="18" charset="0"/>
                            </a:rPr>
                            <m:t>,1</m:t>
                          </m:r>
                        </m:sup>
                      </m:sSubSup>
                    </m:oMath>
                  </m:oMathPara>
                </a14:m>
                <a:endParaRPr lang="en-GB" sz="1400" dirty="0">
                  <a:solidFill>
                    <a:schemeClr val="tx1"/>
                  </a:solidFill>
                </a:endParaRPr>
              </a:p>
            </p:txBody>
          </p:sp>
        </mc:Choice>
        <mc:Fallback xmlns="">
          <p:sp>
            <p:nvSpPr>
              <p:cNvPr id="52" name="Rectangle 51">
                <a:extLst>
                  <a:ext uri="{FF2B5EF4-FFF2-40B4-BE49-F238E27FC236}">
                    <a16:creationId xmlns:a16="http://schemas.microsoft.com/office/drawing/2014/main" id="{3E50A089-C159-184A-AF35-38C903495930}"/>
                  </a:ext>
                </a:extLst>
              </p:cNvPr>
              <p:cNvSpPr>
                <a:spLocks noRot="1" noChangeAspect="1" noMove="1" noResize="1" noEditPoints="1" noAdjustHandles="1" noChangeArrowheads="1" noChangeShapeType="1" noTextEdit="1"/>
              </p:cNvSpPr>
              <p:nvPr/>
            </p:nvSpPr>
            <p:spPr>
              <a:xfrm>
                <a:off x="8934026" y="6021772"/>
                <a:ext cx="711670" cy="334579"/>
              </a:xfrm>
              <a:prstGeom prst="rect">
                <a:avLst/>
              </a:prstGeom>
              <a:blipFill>
                <a:blip r:embed="rId3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67738682-0A01-3243-BBBB-789BDCC91296}"/>
                  </a:ext>
                </a:extLst>
              </p:cNvPr>
              <p:cNvSpPr/>
              <p:nvPr/>
            </p:nvSpPr>
            <p:spPr>
              <a:xfrm>
                <a:off x="9100491" y="5114539"/>
                <a:ext cx="770019" cy="3426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tx1"/>
                              </a:solidFill>
                              <a:latin typeface="Cambria Math" panose="02040503050406030204" pitchFamily="18" charset="0"/>
                            </a:rPr>
                          </m:ctrlPr>
                        </m:sSubSupPr>
                        <m:e>
                          <m:r>
                            <a:rPr lang="de-DE" sz="1400" i="1">
                              <a:solidFill>
                                <a:schemeClr val="tx1"/>
                              </a:solidFill>
                              <a:latin typeface="Cambria Math" panose="02040503050406030204" pitchFamily="18" charset="0"/>
                            </a:rPr>
                            <m:t>𝑚</m:t>
                          </m:r>
                        </m:e>
                        <m:sub>
                          <m:r>
                            <a:rPr lang="de-DE" sz="1400" b="0" i="1" smtClean="0">
                              <a:solidFill>
                                <a:schemeClr val="tx1"/>
                              </a:solidFill>
                              <a:latin typeface="Cambria Math" panose="02040503050406030204" pitchFamily="18" charset="0"/>
                            </a:rPr>
                            <m:t>3</m:t>
                          </m:r>
                        </m:sub>
                        <m:sup>
                          <m:r>
                            <a:rPr lang="de-DE" sz="1400" b="0" i="1" smtClean="0">
                              <a:solidFill>
                                <a:schemeClr val="tx1"/>
                              </a:solidFill>
                              <a:latin typeface="Cambria Math" panose="02040503050406030204" pitchFamily="18" charset="0"/>
                            </a:rPr>
                            <m:t>𝑖𝑛</m:t>
                          </m:r>
                          <m:r>
                            <a:rPr lang="de-DE" sz="1400" i="1">
                              <a:solidFill>
                                <a:schemeClr val="tx1"/>
                              </a:solidFill>
                              <a:latin typeface="Cambria Math" panose="02040503050406030204" pitchFamily="18" charset="0"/>
                            </a:rPr>
                            <m:t>,</m:t>
                          </m:r>
                          <m:r>
                            <a:rPr lang="de-DE" sz="1400" i="1">
                              <a:solidFill>
                                <a:schemeClr val="tx1"/>
                              </a:solidFill>
                              <a:latin typeface="Cambria Math" panose="02040503050406030204" pitchFamily="18" charset="0"/>
                            </a:rPr>
                            <m:t>𝑜𝑢𝑡</m:t>
                          </m:r>
                        </m:sup>
                      </m:sSubSup>
                    </m:oMath>
                  </m:oMathPara>
                </a14:m>
                <a:endParaRPr lang="en-GB" sz="1400" dirty="0">
                  <a:solidFill>
                    <a:schemeClr val="tx1"/>
                  </a:solidFill>
                </a:endParaRPr>
              </a:p>
            </p:txBody>
          </p:sp>
        </mc:Choice>
        <mc:Fallback xmlns="">
          <p:sp>
            <p:nvSpPr>
              <p:cNvPr id="53" name="Rectangle 52">
                <a:extLst>
                  <a:ext uri="{FF2B5EF4-FFF2-40B4-BE49-F238E27FC236}">
                    <a16:creationId xmlns:a16="http://schemas.microsoft.com/office/drawing/2014/main" id="{67738682-0A01-3243-BBBB-789BDCC91296}"/>
                  </a:ext>
                </a:extLst>
              </p:cNvPr>
              <p:cNvSpPr>
                <a:spLocks noRot="1" noChangeAspect="1" noMove="1" noResize="1" noEditPoints="1" noAdjustHandles="1" noChangeArrowheads="1" noChangeShapeType="1" noTextEdit="1"/>
              </p:cNvSpPr>
              <p:nvPr/>
            </p:nvSpPr>
            <p:spPr>
              <a:xfrm>
                <a:off x="9100491" y="5114539"/>
                <a:ext cx="770019" cy="342658"/>
              </a:xfrm>
              <a:prstGeom prst="rect">
                <a:avLst/>
              </a:prstGeom>
              <a:blipFill>
                <a:blip r:embed="rId3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EC80EB59-2457-5A40-BB6C-D4ABDA1CF01B}"/>
                  </a:ext>
                </a:extLst>
              </p:cNvPr>
              <p:cNvSpPr/>
              <p:nvPr/>
            </p:nvSpPr>
            <p:spPr>
              <a:xfrm>
                <a:off x="7054587" y="4929352"/>
                <a:ext cx="770019" cy="3426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tx1"/>
                              </a:solidFill>
                              <a:latin typeface="Cambria Math" panose="02040503050406030204" pitchFamily="18" charset="0"/>
                            </a:rPr>
                          </m:ctrlPr>
                        </m:sSubSupPr>
                        <m:e>
                          <m:r>
                            <a:rPr lang="de-DE" sz="1400" i="1">
                              <a:solidFill>
                                <a:schemeClr val="tx1"/>
                              </a:solidFill>
                              <a:latin typeface="Cambria Math" panose="02040503050406030204" pitchFamily="18" charset="0"/>
                            </a:rPr>
                            <m:t>𝑚</m:t>
                          </m:r>
                        </m:e>
                        <m:sub>
                          <m:r>
                            <a:rPr lang="de-DE" sz="1400" b="0" i="1" smtClean="0">
                              <a:solidFill>
                                <a:schemeClr val="tx1"/>
                              </a:solidFill>
                              <a:latin typeface="Cambria Math" panose="02040503050406030204" pitchFamily="18" charset="0"/>
                            </a:rPr>
                            <m:t>3</m:t>
                          </m:r>
                        </m:sub>
                        <m:sup>
                          <m:r>
                            <a:rPr lang="de-DE" sz="1400" i="1">
                              <a:solidFill>
                                <a:schemeClr val="tx1"/>
                              </a:solidFill>
                              <a:latin typeface="Cambria Math" panose="02040503050406030204" pitchFamily="18" charset="0"/>
                            </a:rPr>
                            <m:t>𝑜𝑢𝑡</m:t>
                          </m:r>
                          <m:r>
                            <a:rPr lang="de-DE" sz="1400" b="0" i="1" smtClean="0">
                              <a:solidFill>
                                <a:schemeClr val="tx1"/>
                              </a:solidFill>
                              <a:latin typeface="Cambria Math" panose="02040503050406030204" pitchFamily="18" charset="0"/>
                            </a:rPr>
                            <m:t>,</m:t>
                          </m:r>
                          <m:r>
                            <a:rPr lang="de-DE" sz="1400" b="0" i="1" smtClean="0">
                              <a:solidFill>
                                <a:schemeClr val="tx1"/>
                              </a:solidFill>
                              <a:latin typeface="Cambria Math" panose="02040503050406030204" pitchFamily="18" charset="0"/>
                            </a:rPr>
                            <m:t>𝑖𝑛</m:t>
                          </m:r>
                        </m:sup>
                      </m:sSubSup>
                    </m:oMath>
                  </m:oMathPara>
                </a14:m>
                <a:endParaRPr lang="en-GB" sz="1400" dirty="0">
                  <a:solidFill>
                    <a:schemeClr val="tx1"/>
                  </a:solidFill>
                </a:endParaRPr>
              </a:p>
            </p:txBody>
          </p:sp>
        </mc:Choice>
        <mc:Fallback xmlns="">
          <p:sp>
            <p:nvSpPr>
              <p:cNvPr id="54" name="Rectangle 53">
                <a:extLst>
                  <a:ext uri="{FF2B5EF4-FFF2-40B4-BE49-F238E27FC236}">
                    <a16:creationId xmlns:a16="http://schemas.microsoft.com/office/drawing/2014/main" id="{EC80EB59-2457-5A40-BB6C-D4ABDA1CF01B}"/>
                  </a:ext>
                </a:extLst>
              </p:cNvPr>
              <p:cNvSpPr>
                <a:spLocks noRot="1" noChangeAspect="1" noMove="1" noResize="1" noEditPoints="1" noAdjustHandles="1" noChangeArrowheads="1" noChangeShapeType="1" noTextEdit="1"/>
              </p:cNvSpPr>
              <p:nvPr/>
            </p:nvSpPr>
            <p:spPr>
              <a:xfrm>
                <a:off x="7054587" y="4929352"/>
                <a:ext cx="770019" cy="342658"/>
              </a:xfrm>
              <a:prstGeom prst="rect">
                <a:avLst/>
              </a:prstGeom>
              <a:blipFill>
                <a:blip r:embed="rId3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3F1D32E7-12F2-ED48-A9E0-B6657D1D610A}"/>
                  </a:ext>
                </a:extLst>
              </p:cNvPr>
              <p:cNvSpPr/>
              <p:nvPr/>
            </p:nvSpPr>
            <p:spPr>
              <a:xfrm>
                <a:off x="1987625" y="4917518"/>
                <a:ext cx="707822" cy="3345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tx1"/>
                              </a:solidFill>
                              <a:latin typeface="Cambria Math" panose="02040503050406030204" pitchFamily="18" charset="0"/>
                            </a:rPr>
                          </m:ctrlPr>
                        </m:sSubSupPr>
                        <m:e>
                          <m:r>
                            <a:rPr lang="de-DE" sz="1400" i="1">
                              <a:solidFill>
                                <a:schemeClr val="tx1"/>
                              </a:solidFill>
                              <a:latin typeface="Cambria Math" panose="02040503050406030204" pitchFamily="18" charset="0"/>
                            </a:rPr>
                            <m:t>𝑚</m:t>
                          </m:r>
                        </m:e>
                        <m:sub>
                          <m:r>
                            <a:rPr lang="de-DE" sz="1400" b="0" i="1" smtClean="0">
                              <a:solidFill>
                                <a:schemeClr val="tx1"/>
                              </a:solidFill>
                              <a:latin typeface="Cambria Math" panose="02040503050406030204" pitchFamily="18" charset="0"/>
                            </a:rPr>
                            <m:t>1</m:t>
                          </m:r>
                        </m:sub>
                        <m:sup>
                          <m:r>
                            <a:rPr lang="de-DE" sz="1400" i="1">
                              <a:solidFill>
                                <a:schemeClr val="tx1"/>
                              </a:solidFill>
                              <a:latin typeface="Cambria Math" panose="02040503050406030204" pitchFamily="18" charset="0"/>
                            </a:rPr>
                            <m:t>1,</m:t>
                          </m:r>
                          <m:r>
                            <a:rPr lang="de-DE" sz="1400" i="1">
                              <a:solidFill>
                                <a:schemeClr val="tx1"/>
                              </a:solidFill>
                              <a:latin typeface="Cambria Math" panose="02040503050406030204" pitchFamily="18" charset="0"/>
                            </a:rPr>
                            <m:t>𝑜𝑢𝑡</m:t>
                          </m:r>
                        </m:sup>
                      </m:sSubSup>
                    </m:oMath>
                  </m:oMathPara>
                </a14:m>
                <a:endParaRPr lang="en-GB" sz="1400" dirty="0">
                  <a:solidFill>
                    <a:schemeClr val="tx1"/>
                  </a:solidFill>
                </a:endParaRPr>
              </a:p>
            </p:txBody>
          </p:sp>
        </mc:Choice>
        <mc:Fallback xmlns="">
          <p:sp>
            <p:nvSpPr>
              <p:cNvPr id="56" name="Rectangle 55">
                <a:extLst>
                  <a:ext uri="{FF2B5EF4-FFF2-40B4-BE49-F238E27FC236}">
                    <a16:creationId xmlns:a16="http://schemas.microsoft.com/office/drawing/2014/main" id="{3F1D32E7-12F2-ED48-A9E0-B6657D1D610A}"/>
                  </a:ext>
                </a:extLst>
              </p:cNvPr>
              <p:cNvSpPr>
                <a:spLocks noRot="1" noChangeAspect="1" noMove="1" noResize="1" noEditPoints="1" noAdjustHandles="1" noChangeArrowheads="1" noChangeShapeType="1" noTextEdit="1"/>
              </p:cNvSpPr>
              <p:nvPr/>
            </p:nvSpPr>
            <p:spPr>
              <a:xfrm>
                <a:off x="1987625" y="4917518"/>
                <a:ext cx="707822" cy="334579"/>
              </a:xfrm>
              <a:prstGeom prst="rect">
                <a:avLst/>
              </a:prstGeom>
              <a:blipFill>
                <a:blip r:embed="rId3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A74A1691-05A0-5940-84DF-3567B81AEFAA}"/>
                  </a:ext>
                </a:extLst>
              </p:cNvPr>
              <p:cNvSpPr/>
              <p:nvPr/>
            </p:nvSpPr>
            <p:spPr>
              <a:xfrm>
                <a:off x="1981196" y="6015855"/>
                <a:ext cx="711670" cy="3345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tx1"/>
                              </a:solidFill>
                              <a:latin typeface="Cambria Math" panose="02040503050406030204" pitchFamily="18" charset="0"/>
                            </a:rPr>
                          </m:ctrlPr>
                        </m:sSubSupPr>
                        <m:e>
                          <m:r>
                            <a:rPr lang="de-DE" sz="1400" i="1">
                              <a:solidFill>
                                <a:schemeClr val="tx1"/>
                              </a:solidFill>
                              <a:latin typeface="Cambria Math" panose="02040503050406030204" pitchFamily="18" charset="0"/>
                            </a:rPr>
                            <m:t>𝑚</m:t>
                          </m:r>
                        </m:e>
                        <m:sub>
                          <m:r>
                            <a:rPr lang="de-DE" sz="1400" b="0" i="1" smtClean="0">
                              <a:solidFill>
                                <a:schemeClr val="tx1"/>
                              </a:solidFill>
                              <a:latin typeface="Cambria Math" panose="02040503050406030204" pitchFamily="18" charset="0"/>
                            </a:rPr>
                            <m:t>1</m:t>
                          </m:r>
                        </m:sub>
                        <m:sup>
                          <m:r>
                            <a:rPr lang="de-DE" sz="1400" i="1">
                              <a:solidFill>
                                <a:schemeClr val="tx1"/>
                              </a:solidFill>
                              <a:latin typeface="Cambria Math" panose="02040503050406030204" pitchFamily="18" charset="0"/>
                            </a:rPr>
                            <m:t>𝑜𝑢𝑡</m:t>
                          </m:r>
                          <m:r>
                            <a:rPr lang="de-DE" sz="1400" b="0" i="1" smtClean="0">
                              <a:solidFill>
                                <a:schemeClr val="tx1"/>
                              </a:solidFill>
                              <a:latin typeface="Cambria Math" panose="02040503050406030204" pitchFamily="18" charset="0"/>
                            </a:rPr>
                            <m:t>,1</m:t>
                          </m:r>
                        </m:sup>
                      </m:sSubSup>
                    </m:oMath>
                  </m:oMathPara>
                </a14:m>
                <a:endParaRPr lang="en-GB" sz="1400" dirty="0">
                  <a:solidFill>
                    <a:schemeClr val="tx1"/>
                  </a:solidFill>
                </a:endParaRPr>
              </a:p>
            </p:txBody>
          </p:sp>
        </mc:Choice>
        <mc:Fallback xmlns="">
          <p:sp>
            <p:nvSpPr>
              <p:cNvPr id="57" name="Rectangle 56">
                <a:extLst>
                  <a:ext uri="{FF2B5EF4-FFF2-40B4-BE49-F238E27FC236}">
                    <a16:creationId xmlns:a16="http://schemas.microsoft.com/office/drawing/2014/main" id="{A74A1691-05A0-5940-84DF-3567B81AEFAA}"/>
                  </a:ext>
                </a:extLst>
              </p:cNvPr>
              <p:cNvSpPr>
                <a:spLocks noRot="1" noChangeAspect="1" noMove="1" noResize="1" noEditPoints="1" noAdjustHandles="1" noChangeArrowheads="1" noChangeShapeType="1" noTextEdit="1"/>
              </p:cNvSpPr>
              <p:nvPr/>
            </p:nvSpPr>
            <p:spPr>
              <a:xfrm>
                <a:off x="1981196" y="6015855"/>
                <a:ext cx="711670" cy="334579"/>
              </a:xfrm>
              <a:prstGeom prst="rect">
                <a:avLst/>
              </a:prstGeom>
              <a:blipFill>
                <a:blip r:embed="rId3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2F24DC20-5A72-5B42-B52C-8F984081C783}"/>
                  </a:ext>
                </a:extLst>
              </p:cNvPr>
              <p:cNvSpPr/>
              <p:nvPr/>
            </p:nvSpPr>
            <p:spPr>
              <a:xfrm>
                <a:off x="2204811" y="5108622"/>
                <a:ext cx="770019" cy="3426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tx1"/>
                              </a:solidFill>
                              <a:latin typeface="Cambria Math" panose="02040503050406030204" pitchFamily="18" charset="0"/>
                            </a:rPr>
                          </m:ctrlPr>
                        </m:sSubSupPr>
                        <m:e>
                          <m:r>
                            <a:rPr lang="de-DE" sz="1400" i="1">
                              <a:solidFill>
                                <a:schemeClr val="tx1"/>
                              </a:solidFill>
                              <a:latin typeface="Cambria Math" panose="02040503050406030204" pitchFamily="18" charset="0"/>
                            </a:rPr>
                            <m:t>𝑚</m:t>
                          </m:r>
                        </m:e>
                        <m:sub>
                          <m:r>
                            <a:rPr lang="de-DE" sz="1400" b="0" i="1" smtClean="0">
                              <a:solidFill>
                                <a:schemeClr val="tx1"/>
                              </a:solidFill>
                              <a:latin typeface="Cambria Math" panose="02040503050406030204" pitchFamily="18" charset="0"/>
                            </a:rPr>
                            <m:t>1</m:t>
                          </m:r>
                        </m:sub>
                        <m:sup>
                          <m:r>
                            <a:rPr lang="de-DE" sz="1400" b="0" i="1" smtClean="0">
                              <a:solidFill>
                                <a:schemeClr val="tx1"/>
                              </a:solidFill>
                              <a:latin typeface="Cambria Math" panose="02040503050406030204" pitchFamily="18" charset="0"/>
                            </a:rPr>
                            <m:t>𝑖𝑛</m:t>
                          </m:r>
                          <m:r>
                            <a:rPr lang="de-DE" sz="1400" i="1">
                              <a:solidFill>
                                <a:schemeClr val="tx1"/>
                              </a:solidFill>
                              <a:latin typeface="Cambria Math" panose="02040503050406030204" pitchFamily="18" charset="0"/>
                            </a:rPr>
                            <m:t>,</m:t>
                          </m:r>
                          <m:r>
                            <a:rPr lang="de-DE" sz="1400" i="1">
                              <a:solidFill>
                                <a:schemeClr val="tx1"/>
                              </a:solidFill>
                              <a:latin typeface="Cambria Math" panose="02040503050406030204" pitchFamily="18" charset="0"/>
                            </a:rPr>
                            <m:t>𝑜𝑢𝑡</m:t>
                          </m:r>
                        </m:sup>
                      </m:sSubSup>
                    </m:oMath>
                  </m:oMathPara>
                </a14:m>
                <a:endParaRPr lang="en-GB" sz="1400" dirty="0">
                  <a:solidFill>
                    <a:schemeClr val="tx1"/>
                  </a:solidFill>
                </a:endParaRPr>
              </a:p>
            </p:txBody>
          </p:sp>
        </mc:Choice>
        <mc:Fallback xmlns="">
          <p:sp>
            <p:nvSpPr>
              <p:cNvPr id="58" name="Rectangle 57">
                <a:extLst>
                  <a:ext uri="{FF2B5EF4-FFF2-40B4-BE49-F238E27FC236}">
                    <a16:creationId xmlns:a16="http://schemas.microsoft.com/office/drawing/2014/main" id="{2F24DC20-5A72-5B42-B52C-8F984081C783}"/>
                  </a:ext>
                </a:extLst>
              </p:cNvPr>
              <p:cNvSpPr>
                <a:spLocks noRot="1" noChangeAspect="1" noMove="1" noResize="1" noEditPoints="1" noAdjustHandles="1" noChangeArrowheads="1" noChangeShapeType="1" noTextEdit="1"/>
              </p:cNvSpPr>
              <p:nvPr/>
            </p:nvSpPr>
            <p:spPr>
              <a:xfrm>
                <a:off x="2204811" y="5108622"/>
                <a:ext cx="770019" cy="342658"/>
              </a:xfrm>
              <a:prstGeom prst="rect">
                <a:avLst/>
              </a:prstGeom>
              <a:blipFill>
                <a:blip r:embed="rId4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1B85CC95-7EAF-B141-BD82-E9DCE0113BA2}"/>
                  </a:ext>
                </a:extLst>
              </p:cNvPr>
              <p:cNvSpPr/>
              <p:nvPr/>
            </p:nvSpPr>
            <p:spPr>
              <a:xfrm>
                <a:off x="101757" y="4923435"/>
                <a:ext cx="770019" cy="3426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tx1"/>
                              </a:solidFill>
                              <a:latin typeface="Cambria Math" panose="02040503050406030204" pitchFamily="18" charset="0"/>
                            </a:rPr>
                          </m:ctrlPr>
                        </m:sSubSupPr>
                        <m:e>
                          <m:r>
                            <a:rPr lang="de-DE" sz="1400" i="1">
                              <a:solidFill>
                                <a:schemeClr val="tx1"/>
                              </a:solidFill>
                              <a:latin typeface="Cambria Math" panose="02040503050406030204" pitchFamily="18" charset="0"/>
                            </a:rPr>
                            <m:t>𝑚</m:t>
                          </m:r>
                        </m:e>
                        <m:sub>
                          <m:r>
                            <a:rPr lang="de-DE" sz="1400" b="0" i="1" smtClean="0">
                              <a:solidFill>
                                <a:schemeClr val="tx1"/>
                              </a:solidFill>
                              <a:latin typeface="Cambria Math" panose="02040503050406030204" pitchFamily="18" charset="0"/>
                            </a:rPr>
                            <m:t>1</m:t>
                          </m:r>
                        </m:sub>
                        <m:sup>
                          <m:r>
                            <a:rPr lang="de-DE" sz="1400" i="1">
                              <a:solidFill>
                                <a:schemeClr val="tx1"/>
                              </a:solidFill>
                              <a:latin typeface="Cambria Math" panose="02040503050406030204" pitchFamily="18" charset="0"/>
                            </a:rPr>
                            <m:t>𝑜𝑢𝑡</m:t>
                          </m:r>
                          <m:r>
                            <a:rPr lang="de-DE" sz="1400" b="0" i="1" smtClean="0">
                              <a:solidFill>
                                <a:schemeClr val="tx1"/>
                              </a:solidFill>
                              <a:latin typeface="Cambria Math" panose="02040503050406030204" pitchFamily="18" charset="0"/>
                            </a:rPr>
                            <m:t>,</m:t>
                          </m:r>
                          <m:r>
                            <a:rPr lang="de-DE" sz="1400" b="0" i="1" smtClean="0">
                              <a:solidFill>
                                <a:schemeClr val="tx1"/>
                              </a:solidFill>
                              <a:latin typeface="Cambria Math" panose="02040503050406030204" pitchFamily="18" charset="0"/>
                            </a:rPr>
                            <m:t>𝑖𝑛</m:t>
                          </m:r>
                        </m:sup>
                      </m:sSubSup>
                    </m:oMath>
                  </m:oMathPara>
                </a14:m>
                <a:endParaRPr lang="en-GB" sz="1400" dirty="0">
                  <a:solidFill>
                    <a:schemeClr val="tx1"/>
                  </a:solidFill>
                </a:endParaRPr>
              </a:p>
            </p:txBody>
          </p:sp>
        </mc:Choice>
        <mc:Fallback xmlns="">
          <p:sp>
            <p:nvSpPr>
              <p:cNvPr id="59" name="Rectangle 58">
                <a:extLst>
                  <a:ext uri="{FF2B5EF4-FFF2-40B4-BE49-F238E27FC236}">
                    <a16:creationId xmlns:a16="http://schemas.microsoft.com/office/drawing/2014/main" id="{1B85CC95-7EAF-B141-BD82-E9DCE0113BA2}"/>
                  </a:ext>
                </a:extLst>
              </p:cNvPr>
              <p:cNvSpPr>
                <a:spLocks noRot="1" noChangeAspect="1" noMove="1" noResize="1" noEditPoints="1" noAdjustHandles="1" noChangeArrowheads="1" noChangeShapeType="1" noTextEdit="1"/>
              </p:cNvSpPr>
              <p:nvPr/>
            </p:nvSpPr>
            <p:spPr>
              <a:xfrm>
                <a:off x="101757" y="4923435"/>
                <a:ext cx="770019" cy="342658"/>
              </a:xfrm>
              <a:prstGeom prst="rect">
                <a:avLst/>
              </a:prstGeom>
              <a:blipFill>
                <a:blip r:embed="rId4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47848777-6E5D-BE4D-845E-348BB15986BF}"/>
                  </a:ext>
                </a:extLst>
              </p:cNvPr>
              <p:cNvSpPr txBox="1"/>
              <p:nvPr/>
            </p:nvSpPr>
            <p:spPr>
              <a:xfrm>
                <a:off x="-468219" y="4950101"/>
                <a:ext cx="41492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ea typeface="Cambria Math" panose="02040503050406030204" pitchFamily="18" charset="0"/>
                            </a:rPr>
                          </m:ctrlPr>
                        </m:sSubPr>
                        <m:e>
                          <m:r>
                            <a:rPr lang="en-GB" sz="1400" i="1" smtClean="0">
                              <a:solidFill>
                                <a:schemeClr val="tx1"/>
                              </a:solidFill>
                              <a:latin typeface="Cambria Math" panose="02040503050406030204" pitchFamily="18" charset="0"/>
                              <a:ea typeface="Cambria Math" panose="02040503050406030204" pitchFamily="18" charset="0"/>
                            </a:rPr>
                            <m:t>𝛼</m:t>
                          </m:r>
                        </m:e>
                        <m:sub>
                          <m:r>
                            <a:rPr lang="de-DE" sz="1400" b="0" i="1" smtClean="0">
                              <a:solidFill>
                                <a:schemeClr val="tx1"/>
                              </a:solidFill>
                              <a:latin typeface="Cambria Math" panose="02040503050406030204" pitchFamily="18" charset="0"/>
                              <a:ea typeface="Cambria Math" panose="02040503050406030204" pitchFamily="18" charset="0"/>
                            </a:rPr>
                            <m:t>0</m:t>
                          </m:r>
                        </m:sub>
                      </m:sSub>
                    </m:oMath>
                  </m:oMathPara>
                </a14:m>
                <a:endParaRPr lang="en-GB" sz="1400" dirty="0">
                  <a:solidFill>
                    <a:schemeClr val="tx1"/>
                  </a:solidFill>
                </a:endParaRPr>
              </a:p>
            </p:txBody>
          </p:sp>
        </mc:Choice>
        <mc:Fallback xmlns="">
          <p:sp>
            <p:nvSpPr>
              <p:cNvPr id="60" name="TextBox 59">
                <a:extLst>
                  <a:ext uri="{FF2B5EF4-FFF2-40B4-BE49-F238E27FC236}">
                    <a16:creationId xmlns:a16="http://schemas.microsoft.com/office/drawing/2014/main" id="{47848777-6E5D-BE4D-845E-348BB15986BF}"/>
                  </a:ext>
                </a:extLst>
              </p:cNvPr>
              <p:cNvSpPr txBox="1">
                <a:spLocks noRot="1" noChangeAspect="1" noMove="1" noResize="1" noEditPoints="1" noAdjustHandles="1" noChangeArrowheads="1" noChangeShapeType="1" noTextEdit="1"/>
              </p:cNvSpPr>
              <p:nvPr/>
            </p:nvSpPr>
            <p:spPr>
              <a:xfrm>
                <a:off x="-468219" y="4950101"/>
                <a:ext cx="414922" cy="307777"/>
              </a:xfrm>
              <a:prstGeom prst="rect">
                <a:avLst/>
              </a:prstGeom>
              <a:blipFill>
                <a:blip r:embed="rId4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B1DA4A02-31EC-944F-A28D-CC2AA406C309}"/>
                  </a:ext>
                </a:extLst>
              </p:cNvPr>
              <p:cNvSpPr/>
              <p:nvPr/>
            </p:nvSpPr>
            <p:spPr>
              <a:xfrm>
                <a:off x="8288399" y="4678684"/>
                <a:ext cx="68095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400" i="1" dirty="0" smtClean="0">
                          <a:solidFill>
                            <a:schemeClr val="accent4"/>
                          </a:solidFill>
                          <a:latin typeface="Cambria Math" panose="02040503050406030204" pitchFamily="18" charset="0"/>
                        </a:rPr>
                        <m:t>𝐸𝑝𝑖</m:t>
                      </m:r>
                      <m:sSub>
                        <m:sSubPr>
                          <m:ctrlPr>
                            <a:rPr lang="de-DE" sz="1400" i="1" dirty="0">
                              <a:solidFill>
                                <a:schemeClr val="accent4"/>
                              </a:solidFill>
                              <a:latin typeface="Cambria Math" panose="02040503050406030204" pitchFamily="18" charset="0"/>
                            </a:rPr>
                          </m:ctrlPr>
                        </m:sSubPr>
                        <m:e>
                          <m:r>
                            <a:rPr lang="en-GB" sz="1400" i="1" dirty="0">
                              <a:solidFill>
                                <a:schemeClr val="accent4"/>
                              </a:solidFill>
                              <a:latin typeface="Cambria Math" panose="02040503050406030204" pitchFamily="18" charset="0"/>
                            </a:rPr>
                            <m:t>𝑑</m:t>
                          </m:r>
                        </m:e>
                        <m:sub>
                          <m:r>
                            <a:rPr lang="de-DE" sz="1400" i="1" dirty="0">
                              <a:solidFill>
                                <a:schemeClr val="accent4"/>
                              </a:solidFill>
                              <a:latin typeface="Cambria Math" panose="02040503050406030204" pitchFamily="18" charset="0"/>
                            </a:rPr>
                            <m:t>1</m:t>
                          </m:r>
                        </m:sub>
                      </m:sSub>
                    </m:oMath>
                  </m:oMathPara>
                </a14:m>
                <a:endParaRPr lang="en-GB" sz="1400" dirty="0">
                  <a:solidFill>
                    <a:schemeClr val="accent4"/>
                  </a:solidFill>
                </a:endParaRPr>
              </a:p>
            </p:txBody>
          </p:sp>
        </mc:Choice>
        <mc:Fallback xmlns="">
          <p:sp>
            <p:nvSpPr>
              <p:cNvPr id="62" name="Rectangle 61">
                <a:extLst>
                  <a:ext uri="{FF2B5EF4-FFF2-40B4-BE49-F238E27FC236}">
                    <a16:creationId xmlns:a16="http://schemas.microsoft.com/office/drawing/2014/main" id="{B1DA4A02-31EC-944F-A28D-CC2AA406C309}"/>
                  </a:ext>
                </a:extLst>
              </p:cNvPr>
              <p:cNvSpPr>
                <a:spLocks noRot="1" noChangeAspect="1" noMove="1" noResize="1" noEditPoints="1" noAdjustHandles="1" noChangeArrowheads="1" noChangeShapeType="1" noTextEdit="1"/>
              </p:cNvSpPr>
              <p:nvPr/>
            </p:nvSpPr>
            <p:spPr>
              <a:xfrm>
                <a:off x="8288399" y="4678684"/>
                <a:ext cx="680956" cy="307777"/>
              </a:xfrm>
              <a:prstGeom prst="rect">
                <a:avLst/>
              </a:prstGeom>
              <a:blipFill>
                <a:blip r:embed="rId43"/>
                <a:stretch>
                  <a:fillRect b="-384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781D29F4-6256-2E4D-9F58-7847E84043AD}"/>
                  </a:ext>
                </a:extLst>
              </p:cNvPr>
              <p:cNvSpPr/>
              <p:nvPr/>
            </p:nvSpPr>
            <p:spPr>
              <a:xfrm>
                <a:off x="6534049" y="4649292"/>
                <a:ext cx="68095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400" i="1" dirty="0" smtClean="0">
                          <a:solidFill>
                            <a:schemeClr val="accent4"/>
                          </a:solidFill>
                          <a:latin typeface="Cambria Math" panose="02040503050406030204" pitchFamily="18" charset="0"/>
                        </a:rPr>
                        <m:t>𝐸𝑝𝑖</m:t>
                      </m:r>
                      <m:sSub>
                        <m:sSubPr>
                          <m:ctrlPr>
                            <a:rPr lang="de-DE" sz="1400" i="1" dirty="0">
                              <a:solidFill>
                                <a:schemeClr val="accent4"/>
                              </a:solidFill>
                              <a:latin typeface="Cambria Math" panose="02040503050406030204" pitchFamily="18" charset="0"/>
                            </a:rPr>
                          </m:ctrlPr>
                        </m:sSubPr>
                        <m:e>
                          <m:r>
                            <a:rPr lang="en-GB" sz="1400" i="1" dirty="0">
                              <a:solidFill>
                                <a:schemeClr val="accent4"/>
                              </a:solidFill>
                              <a:latin typeface="Cambria Math" panose="02040503050406030204" pitchFamily="18" charset="0"/>
                            </a:rPr>
                            <m:t>𝑑</m:t>
                          </m:r>
                        </m:e>
                        <m:sub>
                          <m:r>
                            <a:rPr lang="de-DE" sz="1400" i="1" dirty="0">
                              <a:solidFill>
                                <a:schemeClr val="accent4"/>
                              </a:solidFill>
                              <a:latin typeface="Cambria Math" panose="02040503050406030204" pitchFamily="18" charset="0"/>
                            </a:rPr>
                            <m:t>1</m:t>
                          </m:r>
                        </m:sub>
                      </m:sSub>
                    </m:oMath>
                  </m:oMathPara>
                </a14:m>
                <a:endParaRPr lang="en-GB" sz="1400" dirty="0">
                  <a:solidFill>
                    <a:schemeClr val="accent4"/>
                  </a:solidFill>
                </a:endParaRPr>
              </a:p>
            </p:txBody>
          </p:sp>
        </mc:Choice>
        <mc:Fallback xmlns="">
          <p:sp>
            <p:nvSpPr>
              <p:cNvPr id="63" name="Rectangle 62">
                <a:extLst>
                  <a:ext uri="{FF2B5EF4-FFF2-40B4-BE49-F238E27FC236}">
                    <a16:creationId xmlns:a16="http://schemas.microsoft.com/office/drawing/2014/main" id="{781D29F4-6256-2E4D-9F58-7847E84043AD}"/>
                  </a:ext>
                </a:extLst>
              </p:cNvPr>
              <p:cNvSpPr>
                <a:spLocks noRot="1" noChangeAspect="1" noMove="1" noResize="1" noEditPoints="1" noAdjustHandles="1" noChangeArrowheads="1" noChangeShapeType="1" noTextEdit="1"/>
              </p:cNvSpPr>
              <p:nvPr/>
            </p:nvSpPr>
            <p:spPr>
              <a:xfrm>
                <a:off x="6534049" y="4649292"/>
                <a:ext cx="680956" cy="307777"/>
              </a:xfrm>
              <a:prstGeom prst="rect">
                <a:avLst/>
              </a:prstGeom>
              <a:blipFill>
                <a:blip r:embed="rId44"/>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FB016FA7-797E-9047-B14A-0D27F1871BB0}"/>
                  </a:ext>
                </a:extLst>
              </p:cNvPr>
              <p:cNvSpPr/>
              <p:nvPr/>
            </p:nvSpPr>
            <p:spPr>
              <a:xfrm>
                <a:off x="4799071" y="4678683"/>
                <a:ext cx="68095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400" i="1" dirty="0" smtClean="0">
                          <a:solidFill>
                            <a:schemeClr val="accent4"/>
                          </a:solidFill>
                          <a:latin typeface="Cambria Math" panose="02040503050406030204" pitchFamily="18" charset="0"/>
                        </a:rPr>
                        <m:t>𝐸𝑝𝑖</m:t>
                      </m:r>
                      <m:sSub>
                        <m:sSubPr>
                          <m:ctrlPr>
                            <a:rPr lang="de-DE" sz="1400" i="1" dirty="0">
                              <a:solidFill>
                                <a:schemeClr val="accent4"/>
                              </a:solidFill>
                              <a:latin typeface="Cambria Math" panose="02040503050406030204" pitchFamily="18" charset="0"/>
                            </a:rPr>
                          </m:ctrlPr>
                        </m:sSubPr>
                        <m:e>
                          <m:r>
                            <a:rPr lang="en-GB" sz="1400" i="1" dirty="0">
                              <a:solidFill>
                                <a:schemeClr val="accent4"/>
                              </a:solidFill>
                              <a:latin typeface="Cambria Math" panose="02040503050406030204" pitchFamily="18" charset="0"/>
                            </a:rPr>
                            <m:t>𝑑</m:t>
                          </m:r>
                        </m:e>
                        <m:sub>
                          <m:r>
                            <a:rPr lang="de-DE" sz="1400" i="1" dirty="0">
                              <a:solidFill>
                                <a:schemeClr val="accent4"/>
                              </a:solidFill>
                              <a:latin typeface="Cambria Math" panose="02040503050406030204" pitchFamily="18" charset="0"/>
                            </a:rPr>
                            <m:t>1</m:t>
                          </m:r>
                        </m:sub>
                      </m:sSub>
                    </m:oMath>
                  </m:oMathPara>
                </a14:m>
                <a:endParaRPr lang="en-GB" sz="1400" dirty="0">
                  <a:solidFill>
                    <a:schemeClr val="accent4"/>
                  </a:solidFill>
                </a:endParaRPr>
              </a:p>
            </p:txBody>
          </p:sp>
        </mc:Choice>
        <mc:Fallback xmlns="">
          <p:sp>
            <p:nvSpPr>
              <p:cNvPr id="64" name="Rectangle 63">
                <a:extLst>
                  <a:ext uri="{FF2B5EF4-FFF2-40B4-BE49-F238E27FC236}">
                    <a16:creationId xmlns:a16="http://schemas.microsoft.com/office/drawing/2014/main" id="{FB016FA7-797E-9047-B14A-0D27F1871BB0}"/>
                  </a:ext>
                </a:extLst>
              </p:cNvPr>
              <p:cNvSpPr>
                <a:spLocks noRot="1" noChangeAspect="1" noMove="1" noResize="1" noEditPoints="1" noAdjustHandles="1" noChangeArrowheads="1" noChangeShapeType="1" noTextEdit="1"/>
              </p:cNvSpPr>
              <p:nvPr/>
            </p:nvSpPr>
            <p:spPr>
              <a:xfrm>
                <a:off x="4799071" y="4678683"/>
                <a:ext cx="680956" cy="307777"/>
              </a:xfrm>
              <a:prstGeom prst="rect">
                <a:avLst/>
              </a:prstGeom>
              <a:blipFill>
                <a:blip r:embed="rId45"/>
                <a:stretch>
                  <a:fillRect b="-384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93C508B5-A486-914F-9A59-CC5F34BF2175}"/>
                  </a:ext>
                </a:extLst>
              </p:cNvPr>
              <p:cNvSpPr txBox="1"/>
              <p:nvPr/>
            </p:nvSpPr>
            <p:spPr>
              <a:xfrm>
                <a:off x="2970948" y="4900028"/>
                <a:ext cx="41075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solidFill>
                                <a:schemeClr val="accent1">
                                  <a:lumMod val="50000"/>
                                </a:schemeClr>
                              </a:solidFill>
                              <a:latin typeface="Cambria Math" panose="02040503050406030204" pitchFamily="18" charset="0"/>
                              <a:ea typeface="Cambria Math" panose="02040503050406030204" pitchFamily="18" charset="0"/>
                            </a:rPr>
                          </m:ctrlPr>
                        </m:sSubPr>
                        <m:e>
                          <m:r>
                            <a:rPr lang="en-GB" sz="1400" i="1" smtClean="0">
                              <a:solidFill>
                                <a:schemeClr val="accent1">
                                  <a:lumMod val="50000"/>
                                </a:schemeClr>
                              </a:solidFill>
                              <a:latin typeface="Cambria Math" panose="02040503050406030204" pitchFamily="18" charset="0"/>
                              <a:ea typeface="Cambria Math" panose="02040503050406030204" pitchFamily="18" charset="0"/>
                            </a:rPr>
                            <m:t>𝛼</m:t>
                          </m:r>
                        </m:e>
                        <m:sub>
                          <m:r>
                            <a:rPr lang="de-DE" sz="1400" b="0" i="1" smtClean="0">
                              <a:solidFill>
                                <a:schemeClr val="accent1">
                                  <a:lumMod val="50000"/>
                                </a:schemeClr>
                              </a:solidFill>
                              <a:latin typeface="Cambria Math" panose="02040503050406030204" pitchFamily="18" charset="0"/>
                              <a:ea typeface="Cambria Math" panose="02040503050406030204" pitchFamily="18" charset="0"/>
                            </a:rPr>
                            <m:t>1</m:t>
                          </m:r>
                        </m:sub>
                      </m:sSub>
                    </m:oMath>
                  </m:oMathPara>
                </a14:m>
                <a:endParaRPr lang="en-GB" sz="1400" dirty="0">
                  <a:solidFill>
                    <a:schemeClr val="accent1">
                      <a:lumMod val="50000"/>
                    </a:schemeClr>
                  </a:solidFill>
                </a:endParaRPr>
              </a:p>
            </p:txBody>
          </p:sp>
        </mc:Choice>
        <mc:Fallback xmlns="">
          <p:sp>
            <p:nvSpPr>
              <p:cNvPr id="65" name="TextBox 64">
                <a:extLst>
                  <a:ext uri="{FF2B5EF4-FFF2-40B4-BE49-F238E27FC236}">
                    <a16:creationId xmlns:a16="http://schemas.microsoft.com/office/drawing/2014/main" id="{93C508B5-A486-914F-9A59-CC5F34BF2175}"/>
                  </a:ext>
                </a:extLst>
              </p:cNvPr>
              <p:cNvSpPr txBox="1">
                <a:spLocks noRot="1" noChangeAspect="1" noMove="1" noResize="1" noEditPoints="1" noAdjustHandles="1" noChangeArrowheads="1" noChangeShapeType="1" noTextEdit="1"/>
              </p:cNvSpPr>
              <p:nvPr/>
            </p:nvSpPr>
            <p:spPr>
              <a:xfrm>
                <a:off x="2970948" y="4900028"/>
                <a:ext cx="410753" cy="307777"/>
              </a:xfrm>
              <a:prstGeom prst="rect">
                <a:avLst/>
              </a:prstGeom>
              <a:blipFill>
                <a:blip r:embed="rId4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830DA261-658C-BD4C-9D2C-B413CE37689D}"/>
                  </a:ext>
                </a:extLst>
              </p:cNvPr>
              <p:cNvSpPr txBox="1"/>
              <p:nvPr/>
            </p:nvSpPr>
            <p:spPr>
              <a:xfrm>
                <a:off x="6446142" y="4900028"/>
                <a:ext cx="41492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solidFill>
                                <a:schemeClr val="accent1">
                                  <a:lumMod val="50000"/>
                                </a:schemeClr>
                              </a:solidFill>
                              <a:latin typeface="Cambria Math" panose="02040503050406030204" pitchFamily="18" charset="0"/>
                              <a:ea typeface="Cambria Math" panose="02040503050406030204" pitchFamily="18" charset="0"/>
                            </a:rPr>
                          </m:ctrlPr>
                        </m:sSubPr>
                        <m:e>
                          <m:r>
                            <a:rPr lang="en-GB" sz="1400" i="1" smtClean="0">
                              <a:solidFill>
                                <a:schemeClr val="accent1">
                                  <a:lumMod val="50000"/>
                                </a:schemeClr>
                              </a:solidFill>
                              <a:latin typeface="Cambria Math" panose="02040503050406030204" pitchFamily="18" charset="0"/>
                              <a:ea typeface="Cambria Math" panose="02040503050406030204" pitchFamily="18" charset="0"/>
                            </a:rPr>
                            <m:t>𝛼</m:t>
                          </m:r>
                        </m:e>
                        <m:sub>
                          <m:r>
                            <a:rPr lang="de-DE" sz="1400" b="0" i="1" smtClean="0">
                              <a:solidFill>
                                <a:schemeClr val="accent1">
                                  <a:lumMod val="50000"/>
                                </a:schemeClr>
                              </a:solidFill>
                              <a:latin typeface="Cambria Math" panose="02040503050406030204" pitchFamily="18" charset="0"/>
                              <a:ea typeface="Cambria Math" panose="02040503050406030204" pitchFamily="18" charset="0"/>
                            </a:rPr>
                            <m:t>2</m:t>
                          </m:r>
                        </m:sub>
                      </m:sSub>
                    </m:oMath>
                  </m:oMathPara>
                </a14:m>
                <a:endParaRPr lang="en-GB" sz="1400" dirty="0">
                  <a:solidFill>
                    <a:schemeClr val="accent1">
                      <a:lumMod val="50000"/>
                    </a:schemeClr>
                  </a:solidFill>
                </a:endParaRPr>
              </a:p>
            </p:txBody>
          </p:sp>
        </mc:Choice>
        <mc:Fallback xmlns="">
          <p:sp>
            <p:nvSpPr>
              <p:cNvPr id="66" name="TextBox 65">
                <a:extLst>
                  <a:ext uri="{FF2B5EF4-FFF2-40B4-BE49-F238E27FC236}">
                    <a16:creationId xmlns:a16="http://schemas.microsoft.com/office/drawing/2014/main" id="{830DA261-658C-BD4C-9D2C-B413CE37689D}"/>
                  </a:ext>
                </a:extLst>
              </p:cNvPr>
              <p:cNvSpPr txBox="1">
                <a:spLocks noRot="1" noChangeAspect="1" noMove="1" noResize="1" noEditPoints="1" noAdjustHandles="1" noChangeArrowheads="1" noChangeShapeType="1" noTextEdit="1"/>
              </p:cNvSpPr>
              <p:nvPr/>
            </p:nvSpPr>
            <p:spPr>
              <a:xfrm>
                <a:off x="6446142" y="4900028"/>
                <a:ext cx="414922" cy="307777"/>
              </a:xfrm>
              <a:prstGeom prst="rect">
                <a:avLst/>
              </a:prstGeom>
              <a:blipFill>
                <a:blip r:embed="rId47"/>
                <a:stretch>
                  <a:fillRect/>
                </a:stretch>
              </a:blipFill>
            </p:spPr>
            <p:txBody>
              <a:bodyPr/>
              <a:lstStyle/>
              <a:p>
                <a:r>
                  <a:rPr lang="en-GB">
                    <a:noFill/>
                  </a:rPr>
                  <a:t> </a:t>
                </a:r>
              </a:p>
            </p:txBody>
          </p:sp>
        </mc:Fallback>
      </mc:AlternateContent>
      <p:sp>
        <p:nvSpPr>
          <p:cNvPr id="67" name="TextBox 66">
            <a:extLst>
              <a:ext uri="{FF2B5EF4-FFF2-40B4-BE49-F238E27FC236}">
                <a16:creationId xmlns:a16="http://schemas.microsoft.com/office/drawing/2014/main" id="{3926478E-BFF7-1142-9E9E-74ED1D0F3026}"/>
              </a:ext>
            </a:extLst>
          </p:cNvPr>
          <p:cNvSpPr txBox="1"/>
          <p:nvPr/>
        </p:nvSpPr>
        <p:spPr>
          <a:xfrm>
            <a:off x="2027882" y="6311520"/>
            <a:ext cx="6487468" cy="400110"/>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Answering Multiple Conjunctive Queries with the Lifted Dynamic Junction Tree Algorithm. In: </a:t>
            </a:r>
            <a:r>
              <a:rPr lang="en-GB" sz="1000" i="1" dirty="0">
                <a:solidFill>
                  <a:schemeClr val="accent3"/>
                </a:solidFill>
              </a:rPr>
              <a:t>Proceedings of the AI 2018: Advances in Artificial Intelligence</a:t>
            </a:r>
            <a:r>
              <a:rPr lang="en-GB" sz="1000" dirty="0">
                <a:solidFill>
                  <a:schemeClr val="accent3"/>
                </a:solidFill>
              </a:rPr>
              <a:t>, 2018.</a:t>
            </a:r>
          </a:p>
        </p:txBody>
      </p:sp>
    </p:spTree>
    <p:extLst>
      <p:ext uri="{BB962C8B-B14F-4D97-AF65-F5344CB8AC3E}">
        <p14:creationId xmlns:p14="http://schemas.microsoft.com/office/powerpoint/2010/main" val="180675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36692-E926-3843-83A3-1EB5844359D2}"/>
              </a:ext>
            </a:extLst>
          </p:cNvPr>
          <p:cNvSpPr>
            <a:spLocks noGrp="1"/>
          </p:cNvSpPr>
          <p:nvPr>
            <p:ph type="title"/>
          </p:nvPr>
        </p:nvSpPr>
        <p:spPr/>
        <p:txBody>
          <a:bodyPr/>
          <a:lstStyle/>
          <a:p>
            <a:r>
              <a:rPr lang="en-GB" dirty="0"/>
              <a:t>Sequential MAP (and MPE)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B41E1E8-8153-A04A-B8AF-C53529C46677}"/>
                  </a:ext>
                </a:extLst>
              </p:cNvPr>
              <p:cNvSpPr>
                <a:spLocks noGrp="1"/>
              </p:cNvSpPr>
              <p:nvPr>
                <p:ph idx="1"/>
              </p:nvPr>
            </p:nvSpPr>
            <p:spPr/>
            <p:txBody>
              <a:bodyPr>
                <a:normAutofit/>
              </a:bodyPr>
              <a:lstStyle/>
              <a:p>
                <a:r>
                  <a:rPr lang="en-GB" dirty="0"/>
                  <a:t>Most probable assignments to </a:t>
                </a:r>
                <a:r>
                  <a:rPr lang="en-GB" dirty="0">
                    <a:solidFill>
                      <a:schemeClr val="tx1"/>
                    </a:solidFill>
                  </a:rPr>
                  <a:t>PRVs </a:t>
                </a:r>
                <a14:m>
                  <m:oMath xmlns:m="http://schemas.openxmlformats.org/officeDocument/2006/math">
                    <m:sSub>
                      <m:sSubPr>
                        <m:ctrlPr>
                          <a:rPr lang="de-DE" b="1" i="1">
                            <a:solidFill>
                              <a:schemeClr val="tx1"/>
                            </a:solidFill>
                            <a:latin typeface="Cambria Math" panose="02040503050406030204" pitchFamily="18" charset="0"/>
                          </a:rPr>
                        </m:ctrlPr>
                      </m:sSubPr>
                      <m:e>
                        <m:r>
                          <a:rPr lang="de-DE" b="1" i="1">
                            <a:solidFill>
                              <a:schemeClr val="tx1"/>
                            </a:solidFill>
                            <a:latin typeface="Cambria Math" panose="02040503050406030204" pitchFamily="18" charset="0"/>
                          </a:rPr>
                          <m:t>𝑼</m:t>
                        </m:r>
                      </m:e>
                      <m:sub>
                        <m:r>
                          <a:rPr lang="de-DE" i="1">
                            <a:solidFill>
                              <a:schemeClr val="tx1"/>
                            </a:solidFill>
                            <a:latin typeface="Cambria Math" panose="02040503050406030204" pitchFamily="18" charset="0"/>
                          </a:rPr>
                          <m:t>|</m:t>
                        </m:r>
                        <m:sSup>
                          <m:sSupPr>
                            <m:ctrlPr>
                              <a:rPr lang="de-DE" i="1">
                                <a:solidFill>
                                  <a:schemeClr val="tx1"/>
                                </a:solidFill>
                                <a:latin typeface="Cambria Math" panose="02040503050406030204" pitchFamily="18" charset="0"/>
                              </a:rPr>
                            </m:ctrlPr>
                          </m:sSupPr>
                          <m:e>
                            <m:r>
                              <a:rPr lang="de-DE" i="1">
                                <a:solidFill>
                                  <a:schemeClr val="tx1"/>
                                </a:solidFill>
                                <a:latin typeface="Cambria Math" panose="02040503050406030204" pitchFamily="18" charset="0"/>
                              </a:rPr>
                              <m:t>𝐶</m:t>
                            </m:r>
                          </m:e>
                          <m:sup>
                            <m:r>
                              <a:rPr lang="de-DE" i="1">
                                <a:solidFill>
                                  <a:schemeClr val="tx1"/>
                                </a:solidFill>
                                <a:latin typeface="Cambria Math" panose="02040503050406030204" pitchFamily="18" charset="0"/>
                              </a:rPr>
                              <m:t>′</m:t>
                            </m:r>
                          </m:sup>
                        </m:sSup>
                      </m:sub>
                    </m:sSub>
                  </m:oMath>
                </a14:m>
                <a:r>
                  <a:rPr lang="en-GB" dirty="0">
                    <a:solidFill>
                      <a:schemeClr val="tx1"/>
                    </a:solidFill>
                  </a:rPr>
                  <a:t> given evidence</a:t>
                </a:r>
                <a:r>
                  <a:rPr lang="de-DE" b="1" dirty="0">
                    <a:solidFill>
                      <a:schemeClr val="tx1"/>
                    </a:solidFill>
                  </a:rPr>
                  <a:t> </a:t>
                </a:r>
                <a14:m>
                  <m:oMath xmlns:m="http://schemas.openxmlformats.org/officeDocument/2006/math">
                    <m:r>
                      <a:rPr lang="de-DE" b="1" i="1">
                        <a:solidFill>
                          <a:schemeClr val="tx1"/>
                        </a:solidFill>
                        <a:latin typeface="Cambria Math" panose="02040503050406030204" pitchFamily="18" charset="0"/>
                      </a:rPr>
                      <m:t>𝒆</m:t>
                    </m:r>
                  </m:oMath>
                </a14:m>
                <a:endParaRPr lang="de-DE" b="1" i="1" dirty="0">
                  <a:solidFill>
                    <a:schemeClr val="tx1"/>
                  </a:solidFill>
                  <a:latin typeface="Cambria Math" panose="02040503050406030204" pitchFamily="18" charset="0"/>
                </a:endParaRPr>
              </a:p>
              <a:p>
                <a:pPr marL="7938" lvl="1" indent="0">
                  <a:buNone/>
                </a:pPr>
                <a14:m>
                  <m:oMathPara xmlns:m="http://schemas.openxmlformats.org/officeDocument/2006/math">
                    <m:oMathParaPr>
                      <m:jc m:val="centerGroup"/>
                    </m:oMathParaPr>
                    <m:oMath xmlns:m="http://schemas.openxmlformats.org/officeDocument/2006/math">
                      <m:sSub>
                        <m:sSubPr>
                          <m:ctrlPr>
                            <a:rPr lang="de-DE" sz="2000" i="1">
                              <a:solidFill>
                                <a:schemeClr val="tx1"/>
                              </a:solidFill>
                              <a:latin typeface="Cambria Math" panose="02040503050406030204" pitchFamily="18" charset="0"/>
                            </a:rPr>
                          </m:ctrlPr>
                        </m:sSubPr>
                        <m:e>
                          <m:r>
                            <a:rPr lang="de-DE" sz="2000" i="1">
                              <a:solidFill>
                                <a:schemeClr val="tx1"/>
                              </a:solidFill>
                              <a:latin typeface="Cambria Math" panose="02040503050406030204" pitchFamily="18" charset="0"/>
                            </a:rPr>
                            <m:t>𝑀𝐴𝑃</m:t>
                          </m:r>
                        </m:e>
                        <m:sub>
                          <m:r>
                            <a:rPr lang="de-DE" sz="2000" i="1">
                              <a:solidFill>
                                <a:schemeClr val="tx1"/>
                              </a:solidFill>
                              <a:latin typeface="Cambria Math" panose="02040503050406030204" pitchFamily="18" charset="0"/>
                            </a:rPr>
                            <m:t>𝐺</m:t>
                          </m:r>
                        </m:sub>
                      </m:sSub>
                      <m:d>
                        <m:dPr>
                          <m:ctrlPr>
                            <a:rPr lang="de-DE" sz="2000" i="1">
                              <a:solidFill>
                                <a:schemeClr val="tx1"/>
                              </a:solidFill>
                              <a:latin typeface="Cambria Math" panose="02040503050406030204" pitchFamily="18" charset="0"/>
                            </a:rPr>
                          </m:ctrlPr>
                        </m:dPr>
                        <m:e>
                          <m:sSub>
                            <m:sSubPr>
                              <m:ctrlPr>
                                <a:rPr lang="de-DE" sz="2000" b="1" i="1">
                                  <a:solidFill>
                                    <a:schemeClr val="tx1"/>
                                  </a:solidFill>
                                  <a:latin typeface="Cambria Math" panose="02040503050406030204" pitchFamily="18" charset="0"/>
                                </a:rPr>
                              </m:ctrlPr>
                            </m:sSubPr>
                            <m:e>
                              <m:r>
                                <a:rPr lang="de-DE" sz="2000" b="1" i="1">
                                  <a:solidFill>
                                    <a:schemeClr val="tx1"/>
                                  </a:solidFill>
                                  <a:latin typeface="Cambria Math" panose="02040503050406030204" pitchFamily="18" charset="0"/>
                                </a:rPr>
                                <m:t>𝑼</m:t>
                              </m:r>
                            </m:e>
                            <m:sub>
                              <m:r>
                                <a:rPr lang="de-DE" sz="2000" i="1">
                                  <a:solidFill>
                                    <a:schemeClr val="tx1"/>
                                  </a:solidFill>
                                  <a:latin typeface="Cambria Math" panose="02040503050406030204" pitchFamily="18" charset="0"/>
                                </a:rPr>
                                <m:t>|</m:t>
                              </m:r>
                              <m:sSup>
                                <m:sSupPr>
                                  <m:ctrlPr>
                                    <a:rPr lang="de-DE" sz="2000" i="1">
                                      <a:solidFill>
                                        <a:schemeClr val="tx1"/>
                                      </a:solidFill>
                                      <a:latin typeface="Cambria Math" panose="02040503050406030204" pitchFamily="18" charset="0"/>
                                    </a:rPr>
                                  </m:ctrlPr>
                                </m:sSupPr>
                                <m:e>
                                  <m:r>
                                    <a:rPr lang="de-DE" sz="2000" i="1">
                                      <a:solidFill>
                                        <a:schemeClr val="tx1"/>
                                      </a:solidFill>
                                      <a:latin typeface="Cambria Math" panose="02040503050406030204" pitchFamily="18" charset="0"/>
                                    </a:rPr>
                                    <m:t>𝐶</m:t>
                                  </m:r>
                                </m:e>
                                <m:sup>
                                  <m:r>
                                    <a:rPr lang="de-DE" sz="2000" i="1">
                                      <a:solidFill>
                                        <a:schemeClr val="tx1"/>
                                      </a:solidFill>
                                      <a:latin typeface="Cambria Math" panose="02040503050406030204" pitchFamily="18" charset="0"/>
                                    </a:rPr>
                                    <m:t>′</m:t>
                                  </m:r>
                                </m:sup>
                              </m:sSup>
                            </m:sub>
                          </m:sSub>
                          <m:r>
                            <a:rPr lang="de-DE" sz="2000" i="1">
                              <a:solidFill>
                                <a:schemeClr val="tx1"/>
                              </a:solidFill>
                              <a:latin typeface="Cambria Math" panose="02040503050406030204" pitchFamily="18" charset="0"/>
                            </a:rPr>
                            <m:t>|</m:t>
                          </m:r>
                          <m:r>
                            <a:rPr lang="de-DE" sz="2000" b="1" i="1">
                              <a:solidFill>
                                <a:schemeClr val="tx1"/>
                              </a:solidFill>
                              <a:latin typeface="Cambria Math" panose="02040503050406030204" pitchFamily="18" charset="0"/>
                            </a:rPr>
                            <m:t>𝒆</m:t>
                          </m:r>
                        </m:e>
                      </m:d>
                      <m:r>
                        <a:rPr lang="de-DE" sz="2000" i="1">
                          <a:solidFill>
                            <a:schemeClr val="tx1"/>
                          </a:solidFill>
                          <a:latin typeface="Cambria Math" panose="02040503050406030204" pitchFamily="18" charset="0"/>
                        </a:rPr>
                        <m:t>=</m:t>
                      </m:r>
                      <m:func>
                        <m:funcPr>
                          <m:ctrlPr>
                            <a:rPr lang="de-DE" sz="2000" i="1">
                              <a:solidFill>
                                <a:schemeClr val="tx1"/>
                              </a:solidFill>
                              <a:latin typeface="Cambria Math" panose="02040503050406030204" pitchFamily="18" charset="0"/>
                            </a:rPr>
                          </m:ctrlPr>
                        </m:funcPr>
                        <m:fName>
                          <m:limLow>
                            <m:limLowPr>
                              <m:ctrlPr>
                                <a:rPr lang="de-DE" sz="2000" i="1">
                                  <a:solidFill>
                                    <a:schemeClr val="tx1"/>
                                  </a:solidFill>
                                  <a:latin typeface="Cambria Math" panose="02040503050406030204" pitchFamily="18" charset="0"/>
                                </a:rPr>
                              </m:ctrlPr>
                            </m:limLowPr>
                            <m:e>
                              <m:r>
                                <m:rPr>
                                  <m:sty m:val="p"/>
                                </m:rPr>
                                <a:rPr lang="de-DE" sz="2000">
                                  <a:solidFill>
                                    <a:schemeClr val="tx1"/>
                                  </a:solidFill>
                                  <a:latin typeface="Cambria Math" panose="02040503050406030204" pitchFamily="18" charset="0"/>
                                </a:rPr>
                                <m:t>argmax</m:t>
                              </m:r>
                            </m:e>
                            <m:lim>
                              <m:r>
                                <a:rPr lang="de-DE" sz="2000" b="1" i="1">
                                  <a:solidFill>
                                    <a:schemeClr val="tx1"/>
                                  </a:solidFill>
                                  <a:latin typeface="Cambria Math" panose="02040503050406030204" pitchFamily="18" charset="0"/>
                                </a:rPr>
                                <m:t>𝒖</m:t>
                              </m:r>
                              <m:r>
                                <m:rPr>
                                  <m:brk m:alnAt="7"/>
                                </m:rPr>
                                <a:rPr lang="de-DE" sz="2000" i="1">
                                  <a:solidFill>
                                    <a:schemeClr val="tx1"/>
                                  </a:solidFill>
                                  <a:latin typeface="Cambria Math" panose="02040503050406030204" pitchFamily="18" charset="0"/>
                                  <a:ea typeface="Cambria Math" panose="02040503050406030204" pitchFamily="18" charset="0"/>
                                </a:rPr>
                                <m:t>∈</m:t>
                              </m:r>
                              <m:r>
                                <a:rPr lang="de-DE" sz="2000" i="1">
                                  <a:solidFill>
                                    <a:schemeClr val="tx1"/>
                                  </a:solidFill>
                                  <a:latin typeface="Cambria Math" panose="02040503050406030204" pitchFamily="18" charset="0"/>
                                  <a:ea typeface="Cambria Math" panose="02040503050406030204" pitchFamily="18" charset="0"/>
                                </a:rPr>
                                <m:t>ℛ</m:t>
                              </m:r>
                              <m:d>
                                <m:dPr>
                                  <m:ctrlPr>
                                    <a:rPr lang="de-DE" sz="2000" i="1">
                                      <a:solidFill>
                                        <a:schemeClr val="tx1"/>
                                      </a:solidFill>
                                      <a:latin typeface="Cambria Math" panose="02040503050406030204" pitchFamily="18" charset="0"/>
                                      <a:ea typeface="Cambria Math" panose="02040503050406030204" pitchFamily="18" charset="0"/>
                                    </a:rPr>
                                  </m:ctrlPr>
                                </m:dPr>
                                <m:e>
                                  <m:sSub>
                                    <m:sSubPr>
                                      <m:ctrlPr>
                                        <a:rPr lang="de-DE" sz="2000" b="1" i="1">
                                          <a:solidFill>
                                            <a:schemeClr val="tx1"/>
                                          </a:solidFill>
                                          <a:latin typeface="Cambria Math" panose="02040503050406030204" pitchFamily="18" charset="0"/>
                                          <a:ea typeface="Cambria Math" panose="02040503050406030204" pitchFamily="18" charset="0"/>
                                        </a:rPr>
                                      </m:ctrlPr>
                                    </m:sSubPr>
                                    <m:e>
                                      <m:r>
                                        <a:rPr lang="de-DE" sz="2000" b="1" i="1">
                                          <a:solidFill>
                                            <a:schemeClr val="tx1"/>
                                          </a:solidFill>
                                          <a:latin typeface="Cambria Math" panose="02040503050406030204" pitchFamily="18" charset="0"/>
                                          <a:ea typeface="Cambria Math" panose="02040503050406030204" pitchFamily="18" charset="0"/>
                                        </a:rPr>
                                        <m:t>𝑼</m:t>
                                      </m:r>
                                    </m:e>
                                    <m:sub>
                                      <m:r>
                                        <a:rPr lang="de-DE" sz="2000" i="1">
                                          <a:solidFill>
                                            <a:schemeClr val="tx1"/>
                                          </a:solidFill>
                                          <a:latin typeface="Cambria Math" panose="02040503050406030204" pitchFamily="18" charset="0"/>
                                        </a:rPr>
                                        <m:t>|</m:t>
                                      </m:r>
                                      <m:sSup>
                                        <m:sSupPr>
                                          <m:ctrlPr>
                                            <a:rPr lang="de-DE" sz="2000" i="1">
                                              <a:solidFill>
                                                <a:schemeClr val="tx1"/>
                                              </a:solidFill>
                                              <a:latin typeface="Cambria Math" panose="02040503050406030204" pitchFamily="18" charset="0"/>
                                            </a:rPr>
                                          </m:ctrlPr>
                                        </m:sSupPr>
                                        <m:e>
                                          <m:r>
                                            <a:rPr lang="de-DE" sz="2000" i="1">
                                              <a:solidFill>
                                                <a:schemeClr val="tx1"/>
                                              </a:solidFill>
                                              <a:latin typeface="Cambria Math" panose="02040503050406030204" pitchFamily="18" charset="0"/>
                                            </a:rPr>
                                            <m:t>𝐶</m:t>
                                          </m:r>
                                        </m:e>
                                        <m:sup>
                                          <m:r>
                                            <a:rPr lang="de-DE" sz="2000" i="1">
                                              <a:solidFill>
                                                <a:schemeClr val="tx1"/>
                                              </a:solidFill>
                                              <a:latin typeface="Cambria Math" panose="02040503050406030204" pitchFamily="18" charset="0"/>
                                            </a:rPr>
                                            <m:t>′</m:t>
                                          </m:r>
                                        </m:sup>
                                      </m:sSup>
                                    </m:sub>
                                  </m:sSub>
                                </m:e>
                              </m:d>
                            </m:lim>
                          </m:limLow>
                        </m:fName>
                        <m:e>
                          <m:nary>
                            <m:naryPr>
                              <m:chr m:val="∑"/>
                              <m:supHide m:val="on"/>
                              <m:ctrlPr>
                                <a:rPr lang="de-DE" sz="2000" i="1">
                                  <a:solidFill>
                                    <a:schemeClr val="tx1"/>
                                  </a:solidFill>
                                  <a:latin typeface="Cambria Math" panose="02040503050406030204" pitchFamily="18" charset="0"/>
                                </a:rPr>
                              </m:ctrlPr>
                            </m:naryPr>
                            <m:sub>
                              <m:r>
                                <m:rPr>
                                  <m:brk m:alnAt="7"/>
                                </m:rPr>
                                <a:rPr lang="de-DE" sz="2000" b="1" i="1">
                                  <a:solidFill>
                                    <a:schemeClr val="tx1"/>
                                  </a:solidFill>
                                  <a:latin typeface="Cambria Math" panose="02040503050406030204" pitchFamily="18" charset="0"/>
                                </a:rPr>
                                <m:t>𝒕</m:t>
                              </m:r>
                              <m:r>
                                <m:rPr>
                                  <m:brk m:alnAt="7"/>
                                </m:rPr>
                                <a:rPr lang="de-DE" sz="2000" i="1">
                                  <a:solidFill>
                                    <a:schemeClr val="tx1"/>
                                  </a:solidFill>
                                  <a:latin typeface="Cambria Math" panose="02040503050406030204" pitchFamily="18" charset="0"/>
                                  <a:ea typeface="Cambria Math" panose="02040503050406030204" pitchFamily="18" charset="0"/>
                                </a:rPr>
                                <m:t>∈</m:t>
                              </m:r>
                              <m:r>
                                <a:rPr lang="de-DE" sz="2000" i="1">
                                  <a:solidFill>
                                    <a:schemeClr val="tx1"/>
                                  </a:solidFill>
                                  <a:latin typeface="Cambria Math" panose="02040503050406030204" pitchFamily="18" charset="0"/>
                                  <a:ea typeface="Cambria Math" panose="02040503050406030204" pitchFamily="18" charset="0"/>
                                </a:rPr>
                                <m:t>ℛ</m:t>
                              </m:r>
                              <m:d>
                                <m:dPr>
                                  <m:ctrlPr>
                                    <a:rPr lang="de-DE" sz="2000" i="1">
                                      <a:solidFill>
                                        <a:schemeClr val="tx1"/>
                                      </a:solidFill>
                                      <a:latin typeface="Cambria Math" panose="02040503050406030204" pitchFamily="18" charset="0"/>
                                      <a:ea typeface="Cambria Math" panose="02040503050406030204" pitchFamily="18" charset="0"/>
                                    </a:rPr>
                                  </m:ctrlPr>
                                </m:dPr>
                                <m:e>
                                  <m:sSub>
                                    <m:sSubPr>
                                      <m:ctrlPr>
                                        <a:rPr lang="de-DE" sz="2000" b="1" i="1">
                                          <a:solidFill>
                                            <a:schemeClr val="tx1"/>
                                          </a:solidFill>
                                          <a:latin typeface="Cambria Math" panose="02040503050406030204" pitchFamily="18" charset="0"/>
                                          <a:ea typeface="Cambria Math" panose="02040503050406030204" pitchFamily="18" charset="0"/>
                                        </a:rPr>
                                      </m:ctrlPr>
                                    </m:sSubPr>
                                    <m:e>
                                      <m:r>
                                        <a:rPr lang="de-DE" sz="2000" b="1" i="1">
                                          <a:solidFill>
                                            <a:schemeClr val="tx1"/>
                                          </a:solidFill>
                                          <a:latin typeface="Cambria Math" panose="02040503050406030204" pitchFamily="18" charset="0"/>
                                          <a:ea typeface="Cambria Math" panose="02040503050406030204" pitchFamily="18" charset="0"/>
                                        </a:rPr>
                                        <m:t>𝑻</m:t>
                                      </m:r>
                                    </m:e>
                                    <m:sub>
                                      <m:r>
                                        <a:rPr lang="de-DE" sz="2000" i="1">
                                          <a:solidFill>
                                            <a:schemeClr val="tx1"/>
                                          </a:solidFill>
                                          <a:latin typeface="Cambria Math" panose="02040503050406030204" pitchFamily="18" charset="0"/>
                                        </a:rPr>
                                        <m:t>|</m:t>
                                      </m:r>
                                      <m:sSup>
                                        <m:sSupPr>
                                          <m:ctrlPr>
                                            <a:rPr lang="de-DE" sz="2000" i="1">
                                              <a:solidFill>
                                                <a:schemeClr val="tx1"/>
                                              </a:solidFill>
                                              <a:latin typeface="Cambria Math" panose="02040503050406030204" pitchFamily="18" charset="0"/>
                                            </a:rPr>
                                          </m:ctrlPr>
                                        </m:sSupPr>
                                        <m:e>
                                          <m:r>
                                            <a:rPr lang="de-DE" sz="2000" i="1">
                                              <a:solidFill>
                                                <a:schemeClr val="tx1"/>
                                              </a:solidFill>
                                              <a:latin typeface="Cambria Math" panose="02040503050406030204" pitchFamily="18" charset="0"/>
                                            </a:rPr>
                                            <m:t>𝐶</m:t>
                                          </m:r>
                                        </m:e>
                                        <m:sup>
                                          <m:r>
                                            <a:rPr lang="de-DE" sz="2000" i="1">
                                              <a:solidFill>
                                                <a:schemeClr val="tx1"/>
                                              </a:solidFill>
                                              <a:latin typeface="Cambria Math" panose="02040503050406030204" pitchFamily="18" charset="0"/>
                                            </a:rPr>
                                            <m:t>′′</m:t>
                                          </m:r>
                                        </m:sup>
                                      </m:sSup>
                                    </m:sub>
                                  </m:sSub>
                                </m:e>
                              </m:d>
                            </m:sub>
                            <m:sup/>
                            <m:e>
                              <m:r>
                                <a:rPr lang="de-DE" sz="2000" i="1">
                                  <a:solidFill>
                                    <a:schemeClr val="tx1"/>
                                  </a:solidFill>
                                  <a:latin typeface="Cambria Math" panose="02040503050406030204" pitchFamily="18" charset="0"/>
                                </a:rPr>
                                <m:t>𝑃</m:t>
                              </m:r>
                              <m:d>
                                <m:dPr>
                                  <m:ctrlPr>
                                    <a:rPr lang="de-DE" sz="2000" i="1">
                                      <a:solidFill>
                                        <a:schemeClr val="tx1"/>
                                      </a:solidFill>
                                      <a:latin typeface="Cambria Math" panose="02040503050406030204" pitchFamily="18" charset="0"/>
                                    </a:rPr>
                                  </m:ctrlPr>
                                </m:dPr>
                                <m:e>
                                  <m:sSub>
                                    <m:sSubPr>
                                      <m:ctrlPr>
                                        <a:rPr lang="de-DE" sz="2000" b="1" i="1">
                                          <a:solidFill>
                                            <a:schemeClr val="tx1"/>
                                          </a:solidFill>
                                          <a:latin typeface="Cambria Math" panose="02040503050406030204" pitchFamily="18" charset="0"/>
                                        </a:rPr>
                                      </m:ctrlPr>
                                    </m:sSubPr>
                                    <m:e>
                                      <m:d>
                                        <m:dPr>
                                          <m:ctrlPr>
                                            <a:rPr lang="de-DE" sz="2000" b="1" i="1">
                                              <a:solidFill>
                                                <a:schemeClr val="tx1"/>
                                              </a:solidFill>
                                              <a:latin typeface="Cambria Math" panose="02040503050406030204" pitchFamily="18" charset="0"/>
                                            </a:rPr>
                                          </m:ctrlPr>
                                        </m:dPr>
                                        <m:e>
                                          <m:r>
                                            <a:rPr lang="de-DE" sz="2000" b="1" i="1">
                                              <a:solidFill>
                                                <a:schemeClr val="tx1"/>
                                              </a:solidFill>
                                              <a:latin typeface="Cambria Math" panose="02040503050406030204" pitchFamily="18" charset="0"/>
                                            </a:rPr>
                                            <m:t>𝑼</m:t>
                                          </m:r>
                                          <m:r>
                                            <a:rPr lang="de-DE" sz="2000" i="1">
                                              <a:solidFill>
                                                <a:schemeClr val="tx1"/>
                                              </a:solidFill>
                                              <a:latin typeface="Cambria Math" panose="02040503050406030204" pitchFamily="18" charset="0"/>
                                            </a:rPr>
                                            <m:t>=</m:t>
                                          </m:r>
                                          <m:r>
                                            <a:rPr lang="de-DE" sz="2000" b="1" i="1">
                                              <a:solidFill>
                                                <a:schemeClr val="tx1"/>
                                              </a:solidFill>
                                              <a:latin typeface="Cambria Math" panose="02040503050406030204" pitchFamily="18" charset="0"/>
                                            </a:rPr>
                                            <m:t>𝒖</m:t>
                                          </m:r>
                                        </m:e>
                                      </m:d>
                                    </m:e>
                                    <m:sub>
                                      <m:r>
                                        <a:rPr lang="de-DE" sz="2000" b="1" i="1">
                                          <a:solidFill>
                                            <a:schemeClr val="tx1"/>
                                          </a:solidFill>
                                          <a:latin typeface="Cambria Math" panose="02040503050406030204" pitchFamily="18" charset="0"/>
                                        </a:rPr>
                                        <m:t>|</m:t>
                                      </m:r>
                                      <m:sSup>
                                        <m:sSupPr>
                                          <m:ctrlPr>
                                            <a:rPr lang="de-DE" sz="2000" i="1">
                                              <a:solidFill>
                                                <a:schemeClr val="tx1"/>
                                              </a:solidFill>
                                              <a:latin typeface="Cambria Math" panose="02040503050406030204" pitchFamily="18" charset="0"/>
                                            </a:rPr>
                                          </m:ctrlPr>
                                        </m:sSupPr>
                                        <m:e>
                                          <m:r>
                                            <a:rPr lang="de-DE" sz="2000" i="1">
                                              <a:solidFill>
                                                <a:schemeClr val="tx1"/>
                                              </a:solidFill>
                                              <a:latin typeface="Cambria Math" panose="02040503050406030204" pitchFamily="18" charset="0"/>
                                            </a:rPr>
                                            <m:t>𝐶</m:t>
                                          </m:r>
                                        </m:e>
                                        <m:sup>
                                          <m:r>
                                            <a:rPr lang="de-DE" sz="2000" i="1">
                                              <a:solidFill>
                                                <a:schemeClr val="tx1"/>
                                              </a:solidFill>
                                              <a:latin typeface="Cambria Math" panose="02040503050406030204" pitchFamily="18" charset="0"/>
                                            </a:rPr>
                                            <m:t>′</m:t>
                                          </m:r>
                                        </m:sup>
                                      </m:sSup>
                                    </m:sub>
                                  </m:sSub>
                                  <m:r>
                                    <a:rPr lang="de-DE" sz="2000" i="1">
                                      <a:solidFill>
                                        <a:schemeClr val="tx1"/>
                                      </a:solidFill>
                                      <a:latin typeface="Cambria Math" panose="02040503050406030204" pitchFamily="18" charset="0"/>
                                    </a:rPr>
                                    <m:t>,</m:t>
                                  </m:r>
                                  <m:sSub>
                                    <m:sSubPr>
                                      <m:ctrlPr>
                                        <a:rPr lang="de-DE" sz="2000" b="1" i="1">
                                          <a:solidFill>
                                            <a:schemeClr val="tx1"/>
                                          </a:solidFill>
                                          <a:latin typeface="Cambria Math" panose="02040503050406030204" pitchFamily="18" charset="0"/>
                                        </a:rPr>
                                      </m:ctrlPr>
                                    </m:sSubPr>
                                    <m:e>
                                      <m:d>
                                        <m:dPr>
                                          <m:ctrlPr>
                                            <a:rPr lang="de-DE" sz="2000" i="1">
                                              <a:solidFill>
                                                <a:schemeClr val="tx1"/>
                                              </a:solidFill>
                                              <a:latin typeface="Cambria Math" panose="02040503050406030204" pitchFamily="18" charset="0"/>
                                            </a:rPr>
                                          </m:ctrlPr>
                                        </m:dPr>
                                        <m:e>
                                          <m:r>
                                            <a:rPr lang="de-DE" sz="2000" b="1" i="1">
                                              <a:solidFill>
                                                <a:schemeClr val="tx1"/>
                                              </a:solidFill>
                                              <a:latin typeface="Cambria Math" panose="02040503050406030204" pitchFamily="18" charset="0"/>
                                            </a:rPr>
                                            <m:t>𝑻</m:t>
                                          </m:r>
                                          <m:r>
                                            <a:rPr lang="de-DE" sz="2000" i="1">
                                              <a:solidFill>
                                                <a:schemeClr val="tx1"/>
                                              </a:solidFill>
                                              <a:latin typeface="Cambria Math" panose="02040503050406030204" pitchFamily="18" charset="0"/>
                                            </a:rPr>
                                            <m:t>=</m:t>
                                          </m:r>
                                          <m:r>
                                            <a:rPr lang="de-DE" sz="2000" b="1" i="1">
                                              <a:solidFill>
                                                <a:schemeClr val="tx1"/>
                                              </a:solidFill>
                                              <a:latin typeface="Cambria Math" panose="02040503050406030204" pitchFamily="18" charset="0"/>
                                            </a:rPr>
                                            <m:t>𝒕</m:t>
                                          </m:r>
                                        </m:e>
                                      </m:d>
                                    </m:e>
                                    <m:sub>
                                      <m:r>
                                        <a:rPr lang="de-DE" sz="2000" i="1">
                                          <a:solidFill>
                                            <a:schemeClr val="tx1"/>
                                          </a:solidFill>
                                          <a:latin typeface="Cambria Math" panose="02040503050406030204" pitchFamily="18" charset="0"/>
                                        </a:rPr>
                                        <m:t>|</m:t>
                                      </m:r>
                                      <m:sSup>
                                        <m:sSupPr>
                                          <m:ctrlPr>
                                            <a:rPr lang="de-DE" sz="2000" i="1">
                                              <a:solidFill>
                                                <a:schemeClr val="tx1"/>
                                              </a:solidFill>
                                              <a:latin typeface="Cambria Math" panose="02040503050406030204" pitchFamily="18" charset="0"/>
                                            </a:rPr>
                                          </m:ctrlPr>
                                        </m:sSupPr>
                                        <m:e>
                                          <m:r>
                                            <a:rPr lang="de-DE" sz="2000" i="1">
                                              <a:solidFill>
                                                <a:schemeClr val="tx1"/>
                                              </a:solidFill>
                                              <a:latin typeface="Cambria Math" panose="02040503050406030204" pitchFamily="18" charset="0"/>
                                            </a:rPr>
                                            <m:t>𝐶</m:t>
                                          </m:r>
                                        </m:e>
                                        <m:sup>
                                          <m:r>
                                            <a:rPr lang="de-DE" sz="2000" i="1">
                                              <a:solidFill>
                                                <a:schemeClr val="tx1"/>
                                              </a:solidFill>
                                              <a:latin typeface="Cambria Math" panose="02040503050406030204" pitchFamily="18" charset="0"/>
                                            </a:rPr>
                                            <m:t>′′</m:t>
                                          </m:r>
                                        </m:sup>
                                      </m:sSup>
                                    </m:sub>
                                  </m:sSub>
                                  <m:r>
                                    <a:rPr lang="de-DE" sz="2000" i="1">
                                      <a:solidFill>
                                        <a:schemeClr val="tx1"/>
                                      </a:solidFill>
                                      <a:latin typeface="Cambria Math" panose="02040503050406030204" pitchFamily="18" charset="0"/>
                                    </a:rPr>
                                    <m:t>|</m:t>
                                  </m:r>
                                  <m:r>
                                    <a:rPr lang="de-DE" sz="2000" b="1" i="1">
                                      <a:solidFill>
                                        <a:schemeClr val="tx1"/>
                                      </a:solidFill>
                                      <a:latin typeface="Cambria Math" panose="02040503050406030204" pitchFamily="18" charset="0"/>
                                    </a:rPr>
                                    <m:t>𝒆</m:t>
                                  </m:r>
                                </m:e>
                              </m:d>
                            </m:e>
                          </m:nary>
                        </m:e>
                      </m:func>
                    </m:oMath>
                  </m:oMathPara>
                </a14:m>
                <a:endParaRPr lang="en-GB" dirty="0">
                  <a:solidFill>
                    <a:schemeClr val="tx1"/>
                  </a:solidFill>
                </a:endParaRPr>
              </a:p>
              <a:p>
                <a:endParaRPr lang="en-GB" dirty="0"/>
              </a:p>
              <a:p>
                <a:r>
                  <a:rPr lang="en-GB" dirty="0"/>
                  <a:t>Now, queries for a most probable sequence</a:t>
                </a:r>
              </a:p>
              <a:p>
                <a:r>
                  <a:rPr lang="en-GB" dirty="0"/>
                  <a:t>Procedure (like MAP-LJT)</a:t>
                </a:r>
              </a:p>
              <a:p>
                <a:pPr lvl="1"/>
                <a:r>
                  <a:rPr lang="en-GB" dirty="0"/>
                  <a:t>Find a subgraph covering </a:t>
                </a:r>
                <a14:m>
                  <m:oMath xmlns:m="http://schemas.openxmlformats.org/officeDocument/2006/math">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𝑼</m:t>
                        </m:r>
                      </m:e>
                      <m:sub>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𝐶</m:t>
                            </m:r>
                          </m:e>
                          <m:sup>
                            <m:r>
                              <a:rPr lang="de-DE" i="1">
                                <a:latin typeface="Cambria Math" panose="02040503050406030204" pitchFamily="18" charset="0"/>
                              </a:rPr>
                              <m:t>′</m:t>
                            </m:r>
                          </m:sup>
                        </m:sSup>
                      </m:sub>
                    </m:sSub>
                  </m:oMath>
                </a14:m>
                <a:endParaRPr lang="en-GB" dirty="0"/>
              </a:p>
              <a:p>
                <a:pPr lvl="1"/>
                <a:r>
                  <a:rPr lang="en-GB" dirty="0"/>
                  <a:t>Eliminate </a:t>
                </a:r>
                <a14:m>
                  <m:oMath xmlns:m="http://schemas.openxmlformats.org/officeDocument/2006/math">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𝑻</m:t>
                        </m:r>
                      </m:e>
                      <m:sub>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𝐶</m:t>
                            </m:r>
                          </m:e>
                          <m:sup>
                            <m:r>
                              <a:rPr lang="de-DE" i="1">
                                <a:latin typeface="Cambria Math" panose="02040503050406030204" pitchFamily="18" charset="0"/>
                              </a:rPr>
                              <m:t>′′</m:t>
                            </m:r>
                          </m:sup>
                        </m:sSup>
                      </m:sub>
                    </m:sSub>
                  </m:oMath>
                </a14:m>
                <a:r>
                  <a:rPr lang="en-GB" dirty="0"/>
                  <a:t> using LVE operators in model of subgraph</a:t>
                </a:r>
              </a:p>
              <a:p>
                <a:pPr lvl="1"/>
                <a:r>
                  <a:rPr lang="en-GB" dirty="0"/>
                  <a:t>Eliminate </a:t>
                </a:r>
                <a14:m>
                  <m:oMath xmlns:m="http://schemas.openxmlformats.org/officeDocument/2006/math">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𝑼</m:t>
                        </m:r>
                      </m:e>
                      <m:sub>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𝐶</m:t>
                            </m:r>
                          </m:e>
                          <m:sup>
                            <m:r>
                              <a:rPr lang="de-DE" i="1">
                                <a:latin typeface="Cambria Math" panose="02040503050406030204" pitchFamily="18" charset="0"/>
                              </a:rPr>
                              <m:t>′</m:t>
                            </m:r>
                          </m:sup>
                        </m:sSup>
                      </m:sub>
                    </m:sSub>
                  </m:oMath>
                </a14:m>
                <a:r>
                  <a:rPr lang="en-GB" dirty="0"/>
                  <a:t> using MPE-LVE operators</a:t>
                </a:r>
              </a:p>
              <a:p>
                <a:endParaRPr lang="en-GB" dirty="0"/>
              </a:p>
            </p:txBody>
          </p:sp>
        </mc:Choice>
        <mc:Fallback xmlns="">
          <p:sp>
            <p:nvSpPr>
              <p:cNvPr id="3" name="Content Placeholder 2">
                <a:extLst>
                  <a:ext uri="{FF2B5EF4-FFF2-40B4-BE49-F238E27FC236}">
                    <a16:creationId xmlns:a16="http://schemas.microsoft.com/office/drawing/2014/main" id="{EB41E1E8-8153-A04A-B8AF-C53529C46677}"/>
                  </a:ext>
                </a:extLst>
              </p:cNvPr>
              <p:cNvSpPr>
                <a:spLocks noGrp="1" noRot="1" noChangeAspect="1" noMove="1" noResize="1" noEditPoints="1" noAdjustHandles="1" noChangeArrowheads="1" noChangeShapeType="1" noTextEdit="1"/>
              </p:cNvSpPr>
              <p:nvPr>
                <p:ph idx="1"/>
              </p:nvPr>
            </p:nvSpPr>
            <p:spPr>
              <a:blipFill>
                <a:blip r:embed="rId2"/>
                <a:stretch>
                  <a:fillRect l="-1447" t="-6061" r="-64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D9A447B-82C9-D94B-91FC-5D3AD120970A}"/>
              </a:ext>
            </a:extLst>
          </p:cNvPr>
          <p:cNvSpPr>
            <a:spLocks noGrp="1"/>
          </p:cNvSpPr>
          <p:nvPr>
            <p:ph type="sldNum" sz="quarter" idx="12"/>
          </p:nvPr>
        </p:nvSpPr>
        <p:spPr/>
        <p:txBody>
          <a:bodyPr/>
          <a:lstStyle/>
          <a:p>
            <a:fld id="{67C9959E-8E6B-B04C-9955-EA096F41CA7A}" type="slidenum">
              <a:rPr lang="en-GB" smtClean="0"/>
              <a:t>66</a:t>
            </a:fld>
            <a:endParaRPr lang="en-GB"/>
          </a:p>
        </p:txBody>
      </p:sp>
      <p:sp>
        <p:nvSpPr>
          <p:cNvPr id="5" name="TextBox 4">
            <a:extLst>
              <a:ext uri="{FF2B5EF4-FFF2-40B4-BE49-F238E27FC236}">
                <a16:creationId xmlns:a16="http://schemas.microsoft.com/office/drawing/2014/main" id="{EA62A5A4-FE1A-F949-A930-9529CC28AEE8}"/>
              </a:ext>
            </a:extLst>
          </p:cNvPr>
          <p:cNvSpPr txBox="1"/>
          <p:nvPr/>
        </p:nvSpPr>
        <p:spPr>
          <a:xfrm>
            <a:off x="2027882" y="6311520"/>
            <a:ext cx="6071089" cy="400110"/>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Temporal Most Probable Explanation. In </a:t>
            </a:r>
            <a:r>
              <a:rPr lang="en-GB" sz="1000" i="1" dirty="0">
                <a:solidFill>
                  <a:schemeClr val="accent3"/>
                </a:solidFill>
              </a:rPr>
              <a:t>ICCS-19 Proceedings of the International Conference on Conceptual Structures</a:t>
            </a:r>
            <a:r>
              <a:rPr lang="en-GB" sz="1000" dirty="0">
                <a:solidFill>
                  <a:schemeClr val="accent3"/>
                </a:solidFill>
              </a:rPr>
              <a:t>, 2019.</a:t>
            </a:r>
          </a:p>
        </p:txBody>
      </p:sp>
    </p:spTree>
    <p:extLst>
      <p:ext uri="{BB962C8B-B14F-4D97-AF65-F5344CB8AC3E}">
        <p14:creationId xmlns:p14="http://schemas.microsoft.com/office/powerpoint/2010/main" val="120446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36692-E926-3843-83A3-1EB5844359D2}"/>
              </a:ext>
            </a:extLst>
          </p:cNvPr>
          <p:cNvSpPr>
            <a:spLocks noGrp="1"/>
          </p:cNvSpPr>
          <p:nvPr>
            <p:ph type="title"/>
          </p:nvPr>
        </p:nvSpPr>
        <p:spPr/>
        <p:txBody>
          <a:bodyPr/>
          <a:lstStyle/>
          <a:p>
            <a:r>
              <a:rPr lang="en-GB" dirty="0"/>
              <a:t>Sequential MAP (and MPE)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B41E1E8-8153-A04A-B8AF-C53529C46677}"/>
                  </a:ext>
                </a:extLst>
              </p:cNvPr>
              <p:cNvSpPr>
                <a:spLocks noGrp="1"/>
              </p:cNvSpPr>
              <p:nvPr>
                <p:ph idx="1"/>
              </p:nvPr>
            </p:nvSpPr>
            <p:spPr/>
            <p:txBody>
              <a:bodyPr>
                <a:normAutofit/>
              </a:bodyPr>
              <a:lstStyle/>
              <a:p>
                <a:r>
                  <a:rPr lang="en-GB" dirty="0"/>
                  <a:t>Most probable assignments to </a:t>
                </a:r>
                <a:r>
                  <a:rPr lang="en-GB" dirty="0">
                    <a:solidFill>
                      <a:schemeClr val="tx1"/>
                    </a:solidFill>
                  </a:rPr>
                  <a:t>PRVs </a:t>
                </a:r>
                <a14:m>
                  <m:oMath xmlns:m="http://schemas.openxmlformats.org/officeDocument/2006/math">
                    <m:sSub>
                      <m:sSubPr>
                        <m:ctrlPr>
                          <a:rPr lang="en-GB" b="1" i="1">
                            <a:solidFill>
                              <a:schemeClr val="tx1"/>
                            </a:solidFill>
                            <a:latin typeface="Cambria Math" panose="02040503050406030204" pitchFamily="18" charset="0"/>
                          </a:rPr>
                        </m:ctrlPr>
                      </m:sSubPr>
                      <m:e>
                        <m:r>
                          <a:rPr lang="en-GB" b="1" i="1">
                            <a:solidFill>
                              <a:schemeClr val="tx1"/>
                            </a:solidFill>
                            <a:latin typeface="Cambria Math" panose="02040503050406030204" pitchFamily="18" charset="0"/>
                          </a:rPr>
                          <m:t>𝑼</m:t>
                        </m:r>
                      </m:e>
                      <m:sub>
                        <m:r>
                          <a:rPr lang="en-GB" i="1">
                            <a:solidFill>
                              <a:schemeClr val="tx1"/>
                            </a:solidFill>
                            <a:latin typeface="Cambria Math" panose="02040503050406030204" pitchFamily="18" charset="0"/>
                          </a:rPr>
                          <m:t>|</m:t>
                        </m:r>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𝐶</m:t>
                            </m:r>
                          </m:e>
                          <m:sup>
                            <m:r>
                              <a:rPr lang="en-GB" i="1">
                                <a:solidFill>
                                  <a:schemeClr val="tx1"/>
                                </a:solidFill>
                                <a:latin typeface="Cambria Math" panose="02040503050406030204" pitchFamily="18" charset="0"/>
                              </a:rPr>
                              <m:t>′</m:t>
                            </m:r>
                          </m:sup>
                        </m:sSup>
                      </m:sub>
                    </m:sSub>
                  </m:oMath>
                </a14:m>
                <a:r>
                  <a:rPr lang="en-GB" dirty="0">
                    <a:solidFill>
                      <a:schemeClr val="tx1"/>
                    </a:solidFill>
                  </a:rPr>
                  <a:t> given evidence</a:t>
                </a:r>
                <a:r>
                  <a:rPr lang="en-GB" b="1" dirty="0">
                    <a:solidFill>
                      <a:schemeClr val="tx1"/>
                    </a:solidFill>
                  </a:rPr>
                  <a:t> </a:t>
                </a:r>
                <a14:m>
                  <m:oMath xmlns:m="http://schemas.openxmlformats.org/officeDocument/2006/math">
                    <m:r>
                      <a:rPr lang="en-GB" b="1" i="1">
                        <a:solidFill>
                          <a:schemeClr val="tx1"/>
                        </a:solidFill>
                        <a:latin typeface="Cambria Math" panose="02040503050406030204" pitchFamily="18" charset="0"/>
                      </a:rPr>
                      <m:t>𝒆</m:t>
                    </m:r>
                  </m:oMath>
                </a14:m>
                <a:endParaRPr lang="en-GB" b="1" i="1" dirty="0">
                  <a:solidFill>
                    <a:schemeClr val="tx1"/>
                  </a:solidFill>
                  <a:latin typeface="Cambria Math" panose="02040503050406030204" pitchFamily="18" charset="0"/>
                </a:endParaRPr>
              </a:p>
              <a:p>
                <a:pPr marL="7938" lvl="1" indent="0">
                  <a:buNone/>
                </a:pPr>
                <a14:m>
                  <m:oMathPara xmlns:m="http://schemas.openxmlformats.org/officeDocument/2006/math">
                    <m:oMathParaPr>
                      <m:jc m:val="centerGroup"/>
                    </m:oMathParaPr>
                    <m:oMath xmlns:m="http://schemas.openxmlformats.org/officeDocument/2006/math">
                      <m:sSub>
                        <m:sSubPr>
                          <m:ctrlPr>
                            <a:rPr lang="en-GB" sz="2000" i="1">
                              <a:solidFill>
                                <a:schemeClr val="tx1"/>
                              </a:solidFill>
                              <a:latin typeface="Cambria Math" panose="02040503050406030204" pitchFamily="18" charset="0"/>
                            </a:rPr>
                          </m:ctrlPr>
                        </m:sSubPr>
                        <m:e>
                          <m:r>
                            <a:rPr lang="en-GB" sz="2000" i="1">
                              <a:solidFill>
                                <a:schemeClr val="tx1"/>
                              </a:solidFill>
                              <a:latin typeface="Cambria Math" panose="02040503050406030204" pitchFamily="18" charset="0"/>
                            </a:rPr>
                            <m:t>𝑀𝐴𝑃</m:t>
                          </m:r>
                        </m:e>
                        <m:sub>
                          <m:r>
                            <a:rPr lang="en-GB" sz="2000" i="1">
                              <a:solidFill>
                                <a:schemeClr val="tx1"/>
                              </a:solidFill>
                              <a:latin typeface="Cambria Math" panose="02040503050406030204" pitchFamily="18" charset="0"/>
                            </a:rPr>
                            <m:t>𝐺</m:t>
                          </m:r>
                        </m:sub>
                      </m:sSub>
                      <m:d>
                        <m:dPr>
                          <m:ctrlPr>
                            <a:rPr lang="en-GB" sz="2000" i="1">
                              <a:solidFill>
                                <a:schemeClr val="tx1"/>
                              </a:solidFill>
                              <a:latin typeface="Cambria Math" panose="02040503050406030204" pitchFamily="18" charset="0"/>
                            </a:rPr>
                          </m:ctrlPr>
                        </m:dPr>
                        <m:e>
                          <m:sSub>
                            <m:sSubPr>
                              <m:ctrlPr>
                                <a:rPr lang="en-GB" sz="2000" b="1" i="1">
                                  <a:solidFill>
                                    <a:schemeClr val="tx1"/>
                                  </a:solidFill>
                                  <a:latin typeface="Cambria Math" panose="02040503050406030204" pitchFamily="18" charset="0"/>
                                </a:rPr>
                              </m:ctrlPr>
                            </m:sSubPr>
                            <m:e>
                              <m:r>
                                <a:rPr lang="en-GB" sz="2000" b="1" i="1">
                                  <a:solidFill>
                                    <a:schemeClr val="tx1"/>
                                  </a:solidFill>
                                  <a:latin typeface="Cambria Math" panose="02040503050406030204" pitchFamily="18" charset="0"/>
                                </a:rPr>
                                <m:t>𝑼</m:t>
                              </m:r>
                            </m:e>
                            <m:sub>
                              <m:r>
                                <a:rPr lang="en-GB" sz="2000" i="1">
                                  <a:solidFill>
                                    <a:schemeClr val="tx1"/>
                                  </a:solidFill>
                                  <a:latin typeface="Cambria Math" panose="02040503050406030204" pitchFamily="18" charset="0"/>
                                </a:rPr>
                                <m:t>|</m:t>
                              </m:r>
                              <m:sSup>
                                <m:sSupPr>
                                  <m:ctrlPr>
                                    <a:rPr lang="en-GB" sz="2000" i="1">
                                      <a:solidFill>
                                        <a:schemeClr val="tx1"/>
                                      </a:solidFill>
                                      <a:latin typeface="Cambria Math" panose="02040503050406030204" pitchFamily="18" charset="0"/>
                                    </a:rPr>
                                  </m:ctrlPr>
                                </m:sSupPr>
                                <m:e>
                                  <m:r>
                                    <a:rPr lang="en-GB" sz="2000" i="1">
                                      <a:solidFill>
                                        <a:schemeClr val="tx1"/>
                                      </a:solidFill>
                                      <a:latin typeface="Cambria Math" panose="02040503050406030204" pitchFamily="18" charset="0"/>
                                    </a:rPr>
                                    <m:t>𝐶</m:t>
                                  </m:r>
                                </m:e>
                                <m:sup>
                                  <m:r>
                                    <a:rPr lang="en-GB" sz="2000" i="1">
                                      <a:solidFill>
                                        <a:schemeClr val="tx1"/>
                                      </a:solidFill>
                                      <a:latin typeface="Cambria Math" panose="02040503050406030204" pitchFamily="18" charset="0"/>
                                    </a:rPr>
                                    <m:t>′</m:t>
                                  </m:r>
                                </m:sup>
                              </m:sSup>
                            </m:sub>
                          </m:sSub>
                          <m:r>
                            <a:rPr lang="en-GB" sz="2000" i="1">
                              <a:solidFill>
                                <a:schemeClr val="tx1"/>
                              </a:solidFill>
                              <a:latin typeface="Cambria Math" panose="02040503050406030204" pitchFamily="18" charset="0"/>
                            </a:rPr>
                            <m:t>|</m:t>
                          </m:r>
                          <m:r>
                            <a:rPr lang="en-GB" sz="2000" b="1" i="1">
                              <a:solidFill>
                                <a:schemeClr val="tx1"/>
                              </a:solidFill>
                              <a:latin typeface="Cambria Math" panose="02040503050406030204" pitchFamily="18" charset="0"/>
                            </a:rPr>
                            <m:t>𝒆</m:t>
                          </m:r>
                        </m:e>
                      </m:d>
                      <m:r>
                        <a:rPr lang="en-GB" sz="2000" i="1">
                          <a:solidFill>
                            <a:schemeClr val="tx1"/>
                          </a:solidFill>
                          <a:latin typeface="Cambria Math" panose="02040503050406030204" pitchFamily="18" charset="0"/>
                        </a:rPr>
                        <m:t>=</m:t>
                      </m:r>
                      <m:func>
                        <m:funcPr>
                          <m:ctrlPr>
                            <a:rPr lang="en-GB" sz="2000" i="1">
                              <a:solidFill>
                                <a:schemeClr val="tx1"/>
                              </a:solidFill>
                              <a:latin typeface="Cambria Math" panose="02040503050406030204" pitchFamily="18" charset="0"/>
                            </a:rPr>
                          </m:ctrlPr>
                        </m:funcPr>
                        <m:fName>
                          <m:limLow>
                            <m:limLowPr>
                              <m:ctrlPr>
                                <a:rPr lang="en-GB" sz="2000" i="1">
                                  <a:solidFill>
                                    <a:schemeClr val="tx1"/>
                                  </a:solidFill>
                                  <a:latin typeface="Cambria Math" panose="02040503050406030204" pitchFamily="18" charset="0"/>
                                </a:rPr>
                              </m:ctrlPr>
                            </m:limLowPr>
                            <m:e>
                              <m:r>
                                <m:rPr>
                                  <m:sty m:val="p"/>
                                </m:rPr>
                                <a:rPr lang="en-GB" sz="2000">
                                  <a:solidFill>
                                    <a:schemeClr val="tx1"/>
                                  </a:solidFill>
                                  <a:latin typeface="Cambria Math" panose="02040503050406030204" pitchFamily="18" charset="0"/>
                                </a:rPr>
                                <m:t>argmax</m:t>
                              </m:r>
                            </m:e>
                            <m:lim>
                              <m:r>
                                <a:rPr lang="en-GB" sz="2000" b="1" i="1">
                                  <a:solidFill>
                                    <a:schemeClr val="tx1"/>
                                  </a:solidFill>
                                  <a:latin typeface="Cambria Math" panose="02040503050406030204" pitchFamily="18" charset="0"/>
                                </a:rPr>
                                <m:t>𝒖</m:t>
                              </m:r>
                              <m:r>
                                <m:rPr>
                                  <m:brk m:alnAt="7"/>
                                </m:rPr>
                                <a:rPr lang="en-GB" sz="2000" i="1">
                                  <a:solidFill>
                                    <a:schemeClr val="tx1"/>
                                  </a:solidFill>
                                  <a:latin typeface="Cambria Math" panose="02040503050406030204" pitchFamily="18" charset="0"/>
                                  <a:ea typeface="Cambria Math" panose="02040503050406030204" pitchFamily="18" charset="0"/>
                                </a:rPr>
                                <m:t>∈</m:t>
                              </m:r>
                              <m:r>
                                <a:rPr lang="en-GB" sz="2000" i="1">
                                  <a:solidFill>
                                    <a:schemeClr val="tx1"/>
                                  </a:solidFill>
                                  <a:latin typeface="Cambria Math" panose="02040503050406030204" pitchFamily="18" charset="0"/>
                                  <a:ea typeface="Cambria Math" panose="02040503050406030204" pitchFamily="18" charset="0"/>
                                </a:rPr>
                                <m:t>ℛ</m:t>
                              </m:r>
                              <m:d>
                                <m:dPr>
                                  <m:ctrlPr>
                                    <a:rPr lang="en-GB" sz="2000" i="1">
                                      <a:solidFill>
                                        <a:schemeClr val="tx1"/>
                                      </a:solidFill>
                                      <a:latin typeface="Cambria Math" panose="02040503050406030204" pitchFamily="18" charset="0"/>
                                      <a:ea typeface="Cambria Math" panose="02040503050406030204" pitchFamily="18" charset="0"/>
                                    </a:rPr>
                                  </m:ctrlPr>
                                </m:dPr>
                                <m:e>
                                  <m:sSub>
                                    <m:sSubPr>
                                      <m:ctrlPr>
                                        <a:rPr lang="en-GB" sz="2000" b="1" i="1">
                                          <a:solidFill>
                                            <a:schemeClr val="tx1"/>
                                          </a:solidFill>
                                          <a:latin typeface="Cambria Math" panose="02040503050406030204" pitchFamily="18" charset="0"/>
                                          <a:ea typeface="Cambria Math" panose="02040503050406030204" pitchFamily="18" charset="0"/>
                                        </a:rPr>
                                      </m:ctrlPr>
                                    </m:sSubPr>
                                    <m:e>
                                      <m:r>
                                        <a:rPr lang="en-GB" sz="2000" b="1" i="1">
                                          <a:solidFill>
                                            <a:schemeClr val="tx1"/>
                                          </a:solidFill>
                                          <a:latin typeface="Cambria Math" panose="02040503050406030204" pitchFamily="18" charset="0"/>
                                          <a:ea typeface="Cambria Math" panose="02040503050406030204" pitchFamily="18" charset="0"/>
                                        </a:rPr>
                                        <m:t>𝑼</m:t>
                                      </m:r>
                                    </m:e>
                                    <m:sub>
                                      <m:r>
                                        <a:rPr lang="en-GB" sz="2000" i="1">
                                          <a:solidFill>
                                            <a:schemeClr val="tx1"/>
                                          </a:solidFill>
                                          <a:latin typeface="Cambria Math" panose="02040503050406030204" pitchFamily="18" charset="0"/>
                                        </a:rPr>
                                        <m:t>|</m:t>
                                      </m:r>
                                      <m:sSup>
                                        <m:sSupPr>
                                          <m:ctrlPr>
                                            <a:rPr lang="en-GB" sz="2000" i="1">
                                              <a:solidFill>
                                                <a:schemeClr val="tx1"/>
                                              </a:solidFill>
                                              <a:latin typeface="Cambria Math" panose="02040503050406030204" pitchFamily="18" charset="0"/>
                                            </a:rPr>
                                          </m:ctrlPr>
                                        </m:sSupPr>
                                        <m:e>
                                          <m:r>
                                            <a:rPr lang="en-GB" sz="2000" i="1">
                                              <a:solidFill>
                                                <a:schemeClr val="tx1"/>
                                              </a:solidFill>
                                              <a:latin typeface="Cambria Math" panose="02040503050406030204" pitchFamily="18" charset="0"/>
                                            </a:rPr>
                                            <m:t>𝐶</m:t>
                                          </m:r>
                                        </m:e>
                                        <m:sup>
                                          <m:r>
                                            <a:rPr lang="en-GB" sz="2000" i="1">
                                              <a:solidFill>
                                                <a:schemeClr val="tx1"/>
                                              </a:solidFill>
                                              <a:latin typeface="Cambria Math" panose="02040503050406030204" pitchFamily="18" charset="0"/>
                                            </a:rPr>
                                            <m:t>′</m:t>
                                          </m:r>
                                        </m:sup>
                                      </m:sSup>
                                    </m:sub>
                                  </m:sSub>
                                </m:e>
                              </m:d>
                            </m:lim>
                          </m:limLow>
                        </m:fName>
                        <m:e>
                          <m:nary>
                            <m:naryPr>
                              <m:chr m:val="∑"/>
                              <m:supHide m:val="on"/>
                              <m:ctrlPr>
                                <a:rPr lang="en-GB" sz="2000" i="1">
                                  <a:solidFill>
                                    <a:schemeClr val="tx1"/>
                                  </a:solidFill>
                                  <a:latin typeface="Cambria Math" panose="02040503050406030204" pitchFamily="18" charset="0"/>
                                </a:rPr>
                              </m:ctrlPr>
                            </m:naryPr>
                            <m:sub>
                              <m:r>
                                <m:rPr>
                                  <m:brk m:alnAt="7"/>
                                </m:rPr>
                                <a:rPr lang="en-GB" sz="2000" b="1" i="1">
                                  <a:solidFill>
                                    <a:schemeClr val="tx1"/>
                                  </a:solidFill>
                                  <a:latin typeface="Cambria Math" panose="02040503050406030204" pitchFamily="18" charset="0"/>
                                </a:rPr>
                                <m:t>𝒕</m:t>
                              </m:r>
                              <m:r>
                                <m:rPr>
                                  <m:brk m:alnAt="7"/>
                                </m:rPr>
                                <a:rPr lang="en-GB" sz="2000" i="1">
                                  <a:solidFill>
                                    <a:schemeClr val="tx1"/>
                                  </a:solidFill>
                                  <a:latin typeface="Cambria Math" panose="02040503050406030204" pitchFamily="18" charset="0"/>
                                  <a:ea typeface="Cambria Math" panose="02040503050406030204" pitchFamily="18" charset="0"/>
                                </a:rPr>
                                <m:t>∈</m:t>
                              </m:r>
                              <m:r>
                                <a:rPr lang="en-GB" sz="2000" i="1">
                                  <a:solidFill>
                                    <a:schemeClr val="tx1"/>
                                  </a:solidFill>
                                  <a:latin typeface="Cambria Math" panose="02040503050406030204" pitchFamily="18" charset="0"/>
                                  <a:ea typeface="Cambria Math" panose="02040503050406030204" pitchFamily="18" charset="0"/>
                                </a:rPr>
                                <m:t>ℛ</m:t>
                              </m:r>
                              <m:d>
                                <m:dPr>
                                  <m:ctrlPr>
                                    <a:rPr lang="en-GB" sz="2000" i="1">
                                      <a:solidFill>
                                        <a:schemeClr val="tx1"/>
                                      </a:solidFill>
                                      <a:latin typeface="Cambria Math" panose="02040503050406030204" pitchFamily="18" charset="0"/>
                                      <a:ea typeface="Cambria Math" panose="02040503050406030204" pitchFamily="18" charset="0"/>
                                    </a:rPr>
                                  </m:ctrlPr>
                                </m:dPr>
                                <m:e>
                                  <m:sSub>
                                    <m:sSubPr>
                                      <m:ctrlPr>
                                        <a:rPr lang="en-GB" sz="2000" b="1" i="1">
                                          <a:solidFill>
                                            <a:schemeClr val="tx1"/>
                                          </a:solidFill>
                                          <a:latin typeface="Cambria Math" panose="02040503050406030204" pitchFamily="18" charset="0"/>
                                          <a:ea typeface="Cambria Math" panose="02040503050406030204" pitchFamily="18" charset="0"/>
                                        </a:rPr>
                                      </m:ctrlPr>
                                    </m:sSubPr>
                                    <m:e>
                                      <m:r>
                                        <a:rPr lang="en-GB" sz="2000" b="1" i="1">
                                          <a:solidFill>
                                            <a:schemeClr val="tx1"/>
                                          </a:solidFill>
                                          <a:latin typeface="Cambria Math" panose="02040503050406030204" pitchFamily="18" charset="0"/>
                                          <a:ea typeface="Cambria Math" panose="02040503050406030204" pitchFamily="18" charset="0"/>
                                        </a:rPr>
                                        <m:t>𝑻</m:t>
                                      </m:r>
                                    </m:e>
                                    <m:sub>
                                      <m:r>
                                        <a:rPr lang="en-GB" sz="2000" i="1">
                                          <a:solidFill>
                                            <a:schemeClr val="tx1"/>
                                          </a:solidFill>
                                          <a:latin typeface="Cambria Math" panose="02040503050406030204" pitchFamily="18" charset="0"/>
                                        </a:rPr>
                                        <m:t>|</m:t>
                                      </m:r>
                                      <m:sSup>
                                        <m:sSupPr>
                                          <m:ctrlPr>
                                            <a:rPr lang="en-GB" sz="2000" i="1">
                                              <a:solidFill>
                                                <a:schemeClr val="tx1"/>
                                              </a:solidFill>
                                              <a:latin typeface="Cambria Math" panose="02040503050406030204" pitchFamily="18" charset="0"/>
                                            </a:rPr>
                                          </m:ctrlPr>
                                        </m:sSupPr>
                                        <m:e>
                                          <m:r>
                                            <a:rPr lang="en-GB" sz="2000" i="1">
                                              <a:solidFill>
                                                <a:schemeClr val="tx1"/>
                                              </a:solidFill>
                                              <a:latin typeface="Cambria Math" panose="02040503050406030204" pitchFamily="18" charset="0"/>
                                            </a:rPr>
                                            <m:t>𝐶</m:t>
                                          </m:r>
                                        </m:e>
                                        <m:sup>
                                          <m:r>
                                            <a:rPr lang="en-GB" sz="2000" i="1">
                                              <a:solidFill>
                                                <a:schemeClr val="tx1"/>
                                              </a:solidFill>
                                              <a:latin typeface="Cambria Math" panose="02040503050406030204" pitchFamily="18" charset="0"/>
                                            </a:rPr>
                                            <m:t>′′</m:t>
                                          </m:r>
                                        </m:sup>
                                      </m:sSup>
                                    </m:sub>
                                  </m:sSub>
                                </m:e>
                              </m:d>
                            </m:sub>
                            <m:sup/>
                            <m:e>
                              <m:r>
                                <a:rPr lang="en-GB" sz="2000" i="1">
                                  <a:solidFill>
                                    <a:schemeClr val="tx1"/>
                                  </a:solidFill>
                                  <a:latin typeface="Cambria Math" panose="02040503050406030204" pitchFamily="18" charset="0"/>
                                </a:rPr>
                                <m:t>𝑃</m:t>
                              </m:r>
                              <m:d>
                                <m:dPr>
                                  <m:ctrlPr>
                                    <a:rPr lang="en-GB" sz="2000" i="1">
                                      <a:solidFill>
                                        <a:schemeClr val="tx1"/>
                                      </a:solidFill>
                                      <a:latin typeface="Cambria Math" panose="02040503050406030204" pitchFamily="18" charset="0"/>
                                    </a:rPr>
                                  </m:ctrlPr>
                                </m:dPr>
                                <m:e>
                                  <m:sSub>
                                    <m:sSubPr>
                                      <m:ctrlPr>
                                        <a:rPr lang="en-GB" sz="2000" b="1" i="1">
                                          <a:solidFill>
                                            <a:schemeClr val="tx1"/>
                                          </a:solidFill>
                                          <a:latin typeface="Cambria Math" panose="02040503050406030204" pitchFamily="18" charset="0"/>
                                        </a:rPr>
                                      </m:ctrlPr>
                                    </m:sSubPr>
                                    <m:e>
                                      <m:d>
                                        <m:dPr>
                                          <m:ctrlPr>
                                            <a:rPr lang="en-GB" sz="2000" b="1" i="1">
                                              <a:solidFill>
                                                <a:schemeClr val="tx1"/>
                                              </a:solidFill>
                                              <a:latin typeface="Cambria Math" panose="02040503050406030204" pitchFamily="18" charset="0"/>
                                            </a:rPr>
                                          </m:ctrlPr>
                                        </m:dPr>
                                        <m:e>
                                          <m:r>
                                            <a:rPr lang="en-GB" sz="2000" b="1" i="1">
                                              <a:solidFill>
                                                <a:schemeClr val="tx1"/>
                                              </a:solidFill>
                                              <a:latin typeface="Cambria Math" panose="02040503050406030204" pitchFamily="18" charset="0"/>
                                            </a:rPr>
                                            <m:t>𝑼</m:t>
                                          </m:r>
                                          <m:r>
                                            <a:rPr lang="en-GB" sz="2000" i="1">
                                              <a:solidFill>
                                                <a:schemeClr val="tx1"/>
                                              </a:solidFill>
                                              <a:latin typeface="Cambria Math" panose="02040503050406030204" pitchFamily="18" charset="0"/>
                                            </a:rPr>
                                            <m:t>=</m:t>
                                          </m:r>
                                          <m:r>
                                            <a:rPr lang="en-GB" sz="2000" b="1" i="1">
                                              <a:solidFill>
                                                <a:schemeClr val="tx1"/>
                                              </a:solidFill>
                                              <a:latin typeface="Cambria Math" panose="02040503050406030204" pitchFamily="18" charset="0"/>
                                            </a:rPr>
                                            <m:t>𝒖</m:t>
                                          </m:r>
                                        </m:e>
                                      </m:d>
                                    </m:e>
                                    <m:sub>
                                      <m:r>
                                        <a:rPr lang="en-GB" sz="2000" b="1" i="1">
                                          <a:solidFill>
                                            <a:schemeClr val="tx1"/>
                                          </a:solidFill>
                                          <a:latin typeface="Cambria Math" panose="02040503050406030204" pitchFamily="18" charset="0"/>
                                        </a:rPr>
                                        <m:t>|</m:t>
                                      </m:r>
                                      <m:sSup>
                                        <m:sSupPr>
                                          <m:ctrlPr>
                                            <a:rPr lang="en-GB" sz="2000" i="1">
                                              <a:solidFill>
                                                <a:schemeClr val="tx1"/>
                                              </a:solidFill>
                                              <a:latin typeface="Cambria Math" panose="02040503050406030204" pitchFamily="18" charset="0"/>
                                            </a:rPr>
                                          </m:ctrlPr>
                                        </m:sSupPr>
                                        <m:e>
                                          <m:r>
                                            <a:rPr lang="en-GB" sz="2000" i="1">
                                              <a:solidFill>
                                                <a:schemeClr val="tx1"/>
                                              </a:solidFill>
                                              <a:latin typeface="Cambria Math" panose="02040503050406030204" pitchFamily="18" charset="0"/>
                                            </a:rPr>
                                            <m:t>𝐶</m:t>
                                          </m:r>
                                        </m:e>
                                        <m:sup>
                                          <m:r>
                                            <a:rPr lang="en-GB" sz="2000" i="1">
                                              <a:solidFill>
                                                <a:schemeClr val="tx1"/>
                                              </a:solidFill>
                                              <a:latin typeface="Cambria Math" panose="02040503050406030204" pitchFamily="18" charset="0"/>
                                            </a:rPr>
                                            <m:t>′</m:t>
                                          </m:r>
                                        </m:sup>
                                      </m:sSup>
                                    </m:sub>
                                  </m:sSub>
                                  <m:r>
                                    <a:rPr lang="en-GB" sz="2000" i="1">
                                      <a:solidFill>
                                        <a:schemeClr val="tx1"/>
                                      </a:solidFill>
                                      <a:latin typeface="Cambria Math" panose="02040503050406030204" pitchFamily="18" charset="0"/>
                                    </a:rPr>
                                    <m:t>,</m:t>
                                  </m:r>
                                  <m:sSub>
                                    <m:sSubPr>
                                      <m:ctrlPr>
                                        <a:rPr lang="en-GB" sz="2000" b="1" i="1">
                                          <a:solidFill>
                                            <a:schemeClr val="tx1"/>
                                          </a:solidFill>
                                          <a:latin typeface="Cambria Math" panose="02040503050406030204" pitchFamily="18" charset="0"/>
                                        </a:rPr>
                                      </m:ctrlPr>
                                    </m:sSubPr>
                                    <m:e>
                                      <m:d>
                                        <m:dPr>
                                          <m:ctrlPr>
                                            <a:rPr lang="en-GB" sz="2000" i="1">
                                              <a:solidFill>
                                                <a:schemeClr val="tx1"/>
                                              </a:solidFill>
                                              <a:latin typeface="Cambria Math" panose="02040503050406030204" pitchFamily="18" charset="0"/>
                                            </a:rPr>
                                          </m:ctrlPr>
                                        </m:dPr>
                                        <m:e>
                                          <m:r>
                                            <a:rPr lang="en-GB" sz="2000" b="1" i="1">
                                              <a:solidFill>
                                                <a:schemeClr val="tx1"/>
                                              </a:solidFill>
                                              <a:latin typeface="Cambria Math" panose="02040503050406030204" pitchFamily="18" charset="0"/>
                                            </a:rPr>
                                            <m:t>𝑻</m:t>
                                          </m:r>
                                          <m:r>
                                            <a:rPr lang="en-GB" sz="2000" i="1">
                                              <a:solidFill>
                                                <a:schemeClr val="tx1"/>
                                              </a:solidFill>
                                              <a:latin typeface="Cambria Math" panose="02040503050406030204" pitchFamily="18" charset="0"/>
                                            </a:rPr>
                                            <m:t>=</m:t>
                                          </m:r>
                                          <m:r>
                                            <a:rPr lang="en-GB" sz="2000" b="1" i="1">
                                              <a:solidFill>
                                                <a:schemeClr val="tx1"/>
                                              </a:solidFill>
                                              <a:latin typeface="Cambria Math" panose="02040503050406030204" pitchFamily="18" charset="0"/>
                                            </a:rPr>
                                            <m:t>𝒕</m:t>
                                          </m:r>
                                        </m:e>
                                      </m:d>
                                    </m:e>
                                    <m:sub>
                                      <m:r>
                                        <a:rPr lang="en-GB" sz="2000" i="1">
                                          <a:solidFill>
                                            <a:schemeClr val="tx1"/>
                                          </a:solidFill>
                                          <a:latin typeface="Cambria Math" panose="02040503050406030204" pitchFamily="18" charset="0"/>
                                        </a:rPr>
                                        <m:t>|</m:t>
                                      </m:r>
                                      <m:sSup>
                                        <m:sSupPr>
                                          <m:ctrlPr>
                                            <a:rPr lang="en-GB" sz="2000" i="1">
                                              <a:solidFill>
                                                <a:schemeClr val="tx1"/>
                                              </a:solidFill>
                                              <a:latin typeface="Cambria Math" panose="02040503050406030204" pitchFamily="18" charset="0"/>
                                            </a:rPr>
                                          </m:ctrlPr>
                                        </m:sSupPr>
                                        <m:e>
                                          <m:r>
                                            <a:rPr lang="en-GB" sz="2000" i="1">
                                              <a:solidFill>
                                                <a:schemeClr val="tx1"/>
                                              </a:solidFill>
                                              <a:latin typeface="Cambria Math" panose="02040503050406030204" pitchFamily="18" charset="0"/>
                                            </a:rPr>
                                            <m:t>𝐶</m:t>
                                          </m:r>
                                        </m:e>
                                        <m:sup>
                                          <m:r>
                                            <a:rPr lang="en-GB" sz="2000" i="1">
                                              <a:solidFill>
                                                <a:schemeClr val="tx1"/>
                                              </a:solidFill>
                                              <a:latin typeface="Cambria Math" panose="02040503050406030204" pitchFamily="18" charset="0"/>
                                            </a:rPr>
                                            <m:t>′′</m:t>
                                          </m:r>
                                        </m:sup>
                                      </m:sSup>
                                    </m:sub>
                                  </m:sSub>
                                  <m:r>
                                    <a:rPr lang="en-GB" sz="2000" i="1">
                                      <a:solidFill>
                                        <a:schemeClr val="tx1"/>
                                      </a:solidFill>
                                      <a:latin typeface="Cambria Math" panose="02040503050406030204" pitchFamily="18" charset="0"/>
                                    </a:rPr>
                                    <m:t>|</m:t>
                                  </m:r>
                                  <m:r>
                                    <a:rPr lang="en-GB" sz="2000" b="1" i="1">
                                      <a:solidFill>
                                        <a:schemeClr val="tx1"/>
                                      </a:solidFill>
                                      <a:latin typeface="Cambria Math" panose="02040503050406030204" pitchFamily="18" charset="0"/>
                                    </a:rPr>
                                    <m:t>𝒆</m:t>
                                  </m:r>
                                </m:e>
                              </m:d>
                            </m:e>
                          </m:nary>
                        </m:e>
                      </m:func>
                    </m:oMath>
                  </m:oMathPara>
                </a14:m>
                <a:endParaRPr lang="en-GB" dirty="0">
                  <a:solidFill>
                    <a:schemeClr val="tx1"/>
                  </a:solidFill>
                </a:endParaRPr>
              </a:p>
              <a:p>
                <a:endParaRPr lang="en-GB" dirty="0"/>
              </a:p>
              <a:p>
                <a:r>
                  <a:rPr lang="en-GB" dirty="0"/>
                  <a:t>If MAP query but over complete time steps</a:t>
                </a:r>
              </a:p>
              <a:p>
                <a:pPr lvl="1"/>
                <a:r>
                  <a:rPr lang="en-GB" dirty="0"/>
                  <a:t>MPE for all PRVs in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𝐺</m:t>
                        </m:r>
                      </m:e>
                      <m:sub>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𝜏</m:t>
                            </m:r>
                          </m:e>
                          <m:sub>
                            <m:r>
                              <a:rPr lang="de-DE" b="0" i="1" smtClean="0">
                                <a:latin typeface="Cambria Math" panose="02040503050406030204" pitchFamily="18" charset="0"/>
                                <a:ea typeface="Cambria Math" panose="02040503050406030204" pitchFamily="18" charset="0"/>
                              </a:rPr>
                              <m:t>1</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𝜏</m:t>
                            </m:r>
                          </m:e>
                          <m:sub>
                            <m:r>
                              <a:rPr lang="de-DE" b="0" i="1" smtClean="0">
                                <a:latin typeface="Cambria Math" panose="02040503050406030204" pitchFamily="18" charset="0"/>
                                <a:ea typeface="Cambria Math" panose="02040503050406030204" pitchFamily="18" charset="0"/>
                              </a:rPr>
                              <m:t>2</m:t>
                            </m:r>
                          </m:sub>
                        </m:sSub>
                      </m:sub>
                    </m:sSub>
                  </m:oMath>
                </a14:m>
                <a:r>
                  <a:rPr lang="en-GB" dirty="0"/>
                  <a:t> given evidence </a:t>
                </a:r>
                <a14:m>
                  <m:oMath xmlns:m="http://schemas.openxmlformats.org/officeDocument/2006/math">
                    <m:sSub>
                      <m:sSubPr>
                        <m:ctrlPr>
                          <a:rPr lang="de-DE" b="0" i="1" smtClean="0">
                            <a:latin typeface="Cambria Math" panose="02040503050406030204" pitchFamily="18" charset="0"/>
                          </a:rPr>
                        </m:ctrlPr>
                      </m:sSubPr>
                      <m:e>
                        <m:r>
                          <a:rPr lang="de-DE" b="1" i="1" smtClean="0">
                            <a:latin typeface="Cambria Math" panose="02040503050406030204" pitchFamily="18" charset="0"/>
                          </a:rPr>
                          <m:t>𝑬</m:t>
                        </m:r>
                      </m:e>
                      <m:sub>
                        <m:r>
                          <a:rPr lang="de-DE" b="0" i="1" smtClean="0">
                            <a:latin typeface="Cambria Math" panose="02040503050406030204" pitchFamily="18" charset="0"/>
                          </a:rPr>
                          <m:t>0:</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𝜏</m:t>
                            </m:r>
                          </m:e>
                          <m:sub>
                            <m:r>
                              <a:rPr lang="de-DE" i="1">
                                <a:latin typeface="Cambria Math" panose="02040503050406030204" pitchFamily="18" charset="0"/>
                                <a:ea typeface="Cambria Math" panose="02040503050406030204" pitchFamily="18" charset="0"/>
                              </a:rPr>
                              <m:t>2</m:t>
                            </m:r>
                          </m:sub>
                        </m:sSub>
                      </m:sub>
                    </m:sSub>
                  </m:oMath>
                </a14:m>
                <a:endParaRPr lang="en-GB" dirty="0"/>
              </a:p>
              <a:p>
                <a:pPr lvl="1"/>
                <a:r>
                  <a:rPr lang="en-GB" dirty="0"/>
                  <a:t>Starting at </a:t>
                </a:r>
                <a14:m>
                  <m:oMath xmlns:m="http://schemas.openxmlformats.org/officeDocument/2006/math">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𝜏</m:t>
                        </m:r>
                      </m:e>
                      <m:sub>
                        <m:r>
                          <a:rPr lang="de-DE" i="1">
                            <a:latin typeface="Cambria Math" panose="02040503050406030204" pitchFamily="18" charset="0"/>
                            <a:ea typeface="Cambria Math" panose="02040503050406030204" pitchFamily="18" charset="0"/>
                          </a:rPr>
                          <m:t>1</m:t>
                        </m:r>
                      </m:sub>
                    </m:sSub>
                  </m:oMath>
                </a14:m>
                <a:r>
                  <a:rPr lang="en-GB" dirty="0"/>
                  <a:t> with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𝛼</m:t>
                        </m:r>
                      </m:e>
                      <m:sub>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−1</m:t>
                        </m:r>
                      </m:sub>
                    </m:sSub>
                  </m:oMath>
                </a14:m>
                <a:r>
                  <a:rPr lang="en-GB" dirty="0"/>
                  <a:t> calculated as before</a:t>
                </a:r>
              </a:p>
              <a:p>
                <a:pPr lvl="2"/>
                <a:r>
                  <a:rPr lang="en-GB" dirty="0"/>
                  <a:t>Move forward until </a:t>
                </a:r>
                <a14:m>
                  <m:oMath xmlns:m="http://schemas.openxmlformats.org/officeDocument/2006/math">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𝜏</m:t>
                        </m:r>
                      </m:e>
                      <m:sub>
                        <m:r>
                          <a:rPr lang="de-DE" i="1">
                            <a:latin typeface="Cambria Math" panose="02040503050406030204" pitchFamily="18" charset="0"/>
                            <a:ea typeface="Cambria Math" panose="02040503050406030204" pitchFamily="18" charset="0"/>
                          </a:rPr>
                          <m:t>2</m:t>
                        </m:r>
                      </m:sub>
                    </m:sSub>
                  </m:oMath>
                </a14:m>
                <a:r>
                  <a:rPr lang="en-GB" dirty="0"/>
                  <a:t> using MPE-LVE operators in calculations </a:t>
                </a:r>
              </a:p>
              <a:p>
                <a:pPr lvl="3"/>
                <a:r>
                  <a:rPr lang="en-GB" dirty="0"/>
                  <a:t>Inbound message passes with </a:t>
                </a:r>
                <a:r>
                  <a:rPr lang="en-GB" dirty="0" err="1"/>
                  <a:t>outclusters</a:t>
                </a:r>
                <a:r>
                  <a:rPr lang="en-GB" dirty="0"/>
                  <a:t> as centre</a:t>
                </a:r>
              </a:p>
              <a:p>
                <a:endParaRPr lang="en-GB" dirty="0"/>
              </a:p>
            </p:txBody>
          </p:sp>
        </mc:Choice>
        <mc:Fallback xmlns="">
          <p:sp>
            <p:nvSpPr>
              <p:cNvPr id="3" name="Content Placeholder 2">
                <a:extLst>
                  <a:ext uri="{FF2B5EF4-FFF2-40B4-BE49-F238E27FC236}">
                    <a16:creationId xmlns:a16="http://schemas.microsoft.com/office/drawing/2014/main" id="{EB41E1E8-8153-A04A-B8AF-C53529C46677}"/>
                  </a:ext>
                </a:extLst>
              </p:cNvPr>
              <p:cNvSpPr>
                <a:spLocks noGrp="1" noRot="1" noChangeAspect="1" noMove="1" noResize="1" noEditPoints="1" noAdjustHandles="1" noChangeArrowheads="1" noChangeShapeType="1" noTextEdit="1"/>
              </p:cNvSpPr>
              <p:nvPr>
                <p:ph idx="1"/>
              </p:nvPr>
            </p:nvSpPr>
            <p:spPr>
              <a:blipFill>
                <a:blip r:embed="rId2"/>
                <a:stretch>
                  <a:fillRect l="-1447" t="-606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D9A447B-82C9-D94B-91FC-5D3AD120970A}"/>
              </a:ext>
            </a:extLst>
          </p:cNvPr>
          <p:cNvSpPr>
            <a:spLocks noGrp="1"/>
          </p:cNvSpPr>
          <p:nvPr>
            <p:ph type="sldNum" sz="quarter" idx="12"/>
          </p:nvPr>
        </p:nvSpPr>
        <p:spPr/>
        <p:txBody>
          <a:bodyPr/>
          <a:lstStyle/>
          <a:p>
            <a:fld id="{67C9959E-8E6B-B04C-9955-EA096F41CA7A}" type="slidenum">
              <a:rPr lang="en-GB" smtClean="0"/>
              <a:t>67</a:t>
            </a:fld>
            <a:endParaRPr lang="en-GB"/>
          </a:p>
        </p:txBody>
      </p:sp>
      <p:sp>
        <p:nvSpPr>
          <p:cNvPr id="6" name="TextBox 5">
            <a:extLst>
              <a:ext uri="{FF2B5EF4-FFF2-40B4-BE49-F238E27FC236}">
                <a16:creationId xmlns:a16="http://schemas.microsoft.com/office/drawing/2014/main" id="{2B089221-BEEC-2042-8D36-6637DEBFF91F}"/>
              </a:ext>
            </a:extLst>
          </p:cNvPr>
          <p:cNvSpPr txBox="1"/>
          <p:nvPr/>
        </p:nvSpPr>
        <p:spPr>
          <a:xfrm>
            <a:off x="2027882" y="6311520"/>
            <a:ext cx="6071089" cy="400110"/>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Temporal Most Probable Explanation. In </a:t>
            </a:r>
            <a:r>
              <a:rPr lang="en-GB" sz="1000" i="1" dirty="0">
                <a:solidFill>
                  <a:schemeClr val="accent3"/>
                </a:solidFill>
              </a:rPr>
              <a:t>ICCS-19 Proceedings of the International Conference on Conceptual Structures</a:t>
            </a:r>
            <a:r>
              <a:rPr lang="en-GB" sz="1000" dirty="0">
                <a:solidFill>
                  <a:schemeClr val="accent3"/>
                </a:solidFill>
              </a:rPr>
              <a:t>, 2019.</a:t>
            </a:r>
          </a:p>
        </p:txBody>
      </p:sp>
    </p:spTree>
    <p:extLst>
      <p:ext uri="{BB962C8B-B14F-4D97-AF65-F5344CB8AC3E}">
        <p14:creationId xmlns:p14="http://schemas.microsoft.com/office/powerpoint/2010/main" val="335659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A1C61-8942-6F47-8C95-BFAA3759DDA6}"/>
              </a:ext>
            </a:extLst>
          </p:cNvPr>
          <p:cNvSpPr>
            <a:spLocks noGrp="1"/>
          </p:cNvSpPr>
          <p:nvPr>
            <p:ph type="title"/>
          </p:nvPr>
        </p:nvSpPr>
        <p:spPr/>
        <p:txBody>
          <a:bodyPr/>
          <a:lstStyle/>
          <a:p>
            <a:r>
              <a:rPr lang="en-GB" dirty="0"/>
              <a:t>Complexity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59A0731-8F2B-DA46-B599-E43F7F83EECC}"/>
                  </a:ext>
                </a:extLst>
              </p:cNvPr>
              <p:cNvSpPr>
                <a:spLocks noGrp="1"/>
              </p:cNvSpPr>
              <p:nvPr>
                <p:ph idx="1"/>
              </p:nvPr>
            </p:nvSpPr>
            <p:spPr>
              <a:xfrm>
                <a:off x="628649" y="1158240"/>
                <a:ext cx="8045087" cy="5018723"/>
              </a:xfrm>
            </p:spPr>
            <p:txBody>
              <a:bodyPr>
                <a:normAutofit lnSpcReduction="10000"/>
              </a:bodyPr>
              <a:lstStyle/>
              <a:p>
                <a:r>
                  <a:rPr lang="en-GB" dirty="0"/>
                  <a:t>LJT complexity for message passing and query answering</a:t>
                </a:r>
                <a:endParaRPr lang="de-DE"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en-GB" i="1">
                              <a:latin typeface="Cambria Math" panose="02040503050406030204" pitchFamily="18" charset="0"/>
                            </a:rPr>
                            <m:t>𝑂</m:t>
                          </m:r>
                        </m:e>
                        <m:sub>
                          <m:r>
                            <a:rPr lang="de-DE" b="0" i="1" smtClean="0">
                              <a:latin typeface="Cambria Math" panose="02040503050406030204" pitchFamily="18" charset="0"/>
                            </a:rPr>
                            <m:t>𝑀𝑃</m:t>
                          </m:r>
                        </m:sub>
                      </m:sSub>
                      <m:r>
                        <m:rPr>
                          <m:aln/>
                        </m:rPr>
                        <a:rPr lang="de-DE" b="0" i="1" smtClean="0">
                          <a:latin typeface="Cambria Math" panose="02040503050406030204" pitchFamily="18" charset="0"/>
                        </a:rPr>
                        <m:t>=</m:t>
                      </m:r>
                      <m:r>
                        <a:rPr lang="en-GB" i="1">
                          <a:latin typeface="Cambria Math" panose="02040503050406030204" pitchFamily="18" charset="0"/>
                        </a:rPr>
                        <m:t>𝑂</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en-GB" i="1">
                              <a:latin typeface="Cambria Math" panose="02040503050406030204" pitchFamily="18" charset="0"/>
                              <a:ea typeface="Cambria Math" panose="02040503050406030204" pitchFamily="18" charset="0"/>
                            </a:rPr>
                            <m:t>∙</m:t>
                          </m:r>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m:oMath xmlns:m="http://schemas.openxmlformats.org/officeDocument/2006/math">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b="0" i="1" smtClean="0">
                              <a:latin typeface="Cambria Math" panose="02040503050406030204" pitchFamily="18" charset="0"/>
                            </a:rPr>
                            <m:t>𝑄𝐴</m:t>
                          </m:r>
                        </m:sub>
                      </m:sSub>
                      <m:r>
                        <m:rPr>
                          <m:aln/>
                        </m:rPr>
                        <a:rPr lang="de-DE" i="1">
                          <a:latin typeface="Cambria Math" panose="02040503050406030204" pitchFamily="18" charset="0"/>
                        </a:rPr>
                        <m:t>=</m:t>
                      </m:r>
                      <m:r>
                        <a:rPr lang="de-DE" i="1">
                          <a:latin typeface="Cambria Math" panose="02040503050406030204" pitchFamily="18" charset="0"/>
                        </a:rPr>
                        <m:t> </m:t>
                      </m:r>
                      <m:r>
                        <a:rPr lang="en-GB" i="1">
                          <a:latin typeface="Cambria Math" panose="02040503050406030204" pitchFamily="18" charset="0"/>
                        </a:rPr>
                        <m:t>𝑂</m:t>
                      </m:r>
                      <m:d>
                        <m:dPr>
                          <m:ctrlPr>
                            <a:rPr lang="en-GB" i="1">
                              <a:latin typeface="Cambria Math" panose="02040503050406030204" pitchFamily="18" charset="0"/>
                            </a:rPr>
                          </m:ctrlPr>
                        </m:dPr>
                        <m:e>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m:oMathPara>
                </a14:m>
                <a:endParaRPr lang="en-GB" dirty="0"/>
              </a:p>
              <a:p>
                <a:pPr lvl="1"/>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𝑛</m:t>
                        </m:r>
                      </m:e>
                      <m:sub>
                        <m:r>
                          <a:rPr lang="de-DE" b="0" i="1" smtClean="0">
                            <a:latin typeface="Cambria Math" panose="02040503050406030204" pitchFamily="18" charset="0"/>
                          </a:rPr>
                          <m:t>𝑇</m:t>
                        </m:r>
                      </m:sub>
                    </m:sSub>
                    <m:r>
                      <a:rPr lang="de-DE" b="0" i="1" smtClean="0">
                        <a:latin typeface="Cambria Math" panose="02040503050406030204" pitchFamily="18" charset="0"/>
                      </a:rPr>
                      <m:t>,</m:t>
                    </m:r>
                    <m:sSub>
                      <m:sSubPr>
                        <m:ctrlPr>
                          <a:rPr lang="en-GB"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𝐽</m:t>
                        </m:r>
                      </m:sub>
                    </m:sSub>
                  </m:oMath>
                </a14:m>
                <a:r>
                  <a:rPr lang="en-GB" dirty="0"/>
                  <a:t> number of nodes in FO dtree/jtree</a:t>
                </a:r>
              </a:p>
              <a:p>
                <a:pPr lvl="1"/>
                <a14:m>
                  <m:oMath xmlns:m="http://schemas.openxmlformats.org/officeDocument/2006/math">
                    <m:r>
                      <a:rPr lang="en-GB" i="1" smtClean="0">
                        <a:solidFill>
                          <a:schemeClr val="tx1"/>
                        </a:solidFill>
                        <a:latin typeface="Cambria Math" panose="02040503050406030204" pitchFamily="18" charset="0"/>
                        <a:ea typeface="Cambria Math" panose="02040503050406030204" pitchFamily="18" charset="0"/>
                      </a:rPr>
                      <m:t>𝑛</m:t>
                    </m:r>
                  </m:oMath>
                </a14:m>
                <a:r>
                  <a:rPr lang="en-GB" dirty="0">
                    <a:solidFill>
                      <a:schemeClr val="tx1"/>
                    </a:solidFill>
                  </a:rPr>
                  <a:t> </a:t>
                </a:r>
                <a:r>
                  <a:rPr lang="en-GB" dirty="0"/>
                  <a:t>largest domain size</a:t>
                </a:r>
                <a:endParaRPr lang="en-GB" i="1" dirty="0">
                  <a:latin typeface="Cambria Math" panose="02040503050406030204" pitchFamily="18" charset="0"/>
                </a:endParaRPr>
              </a:p>
              <a:p>
                <a:pPr lvl="1"/>
                <a14:m>
                  <m:oMath xmlns:m="http://schemas.openxmlformats.org/officeDocument/2006/math">
                    <m:r>
                      <a:rPr lang="en-GB" b="0" i="1" smtClean="0">
                        <a:latin typeface="Cambria Math" panose="02040503050406030204" pitchFamily="18" charset="0"/>
                        <a:ea typeface="Cambria Math" panose="02040503050406030204" pitchFamily="18" charset="0"/>
                      </a:rPr>
                      <m:t>𝑟</m:t>
                    </m:r>
                  </m:oMath>
                </a14:m>
                <a:r>
                  <a:rPr lang="en-GB" dirty="0"/>
                  <a:t> largest range size,</a:t>
                </a:r>
                <a:r>
                  <a:rPr lang="en-GB" dirty="0">
                    <a:solidFill>
                      <a:schemeClr val="tx1"/>
                    </a:solidFill>
                  </a:rPr>
                  <a:t> </a:t>
                </a:r>
                <a14:m>
                  <m:oMath xmlns:m="http://schemas.openxmlformats.org/officeDocument/2006/math">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𝑟</m:t>
                        </m:r>
                      </m:e>
                      <m:sub>
                        <m:r>
                          <a:rPr lang="en-GB" i="1">
                            <a:solidFill>
                              <a:schemeClr val="tx1"/>
                            </a:solidFill>
                            <a:latin typeface="Cambria Math" panose="02040503050406030204" pitchFamily="18" charset="0"/>
                            <a:ea typeface="Cambria Math" panose="02040503050406030204" pitchFamily="18" charset="0"/>
                          </a:rPr>
                          <m:t>#</m:t>
                        </m:r>
                      </m:sub>
                    </m:sSub>
                  </m:oMath>
                </a14:m>
                <a:r>
                  <a:rPr lang="en-GB" dirty="0"/>
                  <a:t> largest range size of a PRV in a CRV</a:t>
                </a:r>
              </a:p>
              <a:p>
                <a:pPr lvl="1"/>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𝑤</m:t>
                        </m:r>
                      </m:e>
                      <m:sub>
                        <m:r>
                          <a:rPr lang="en-GB" i="1" smtClean="0">
                            <a:latin typeface="Cambria Math" panose="02040503050406030204" pitchFamily="18" charset="0"/>
                          </a:rPr>
                          <m:t>𝑔</m:t>
                        </m:r>
                      </m:sub>
                    </m:sSub>
                  </m:oMath>
                </a14:m>
                <a:r>
                  <a:rPr lang="en-GB" dirty="0"/>
                  <a:t> largest ground width</a:t>
                </a:r>
              </a:p>
              <a:p>
                <a:pPr lvl="1"/>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𝑤</m:t>
                        </m:r>
                      </m:e>
                      <m:sub>
                        <m:r>
                          <a:rPr lang="en-GB" i="1" smtClean="0">
                            <a:latin typeface="Cambria Math" panose="02040503050406030204" pitchFamily="18" charset="0"/>
                          </a:rPr>
                          <m:t>#</m:t>
                        </m:r>
                      </m:sub>
                    </m:sSub>
                  </m:oMath>
                </a14:m>
                <a:r>
                  <a:rPr lang="en-GB" dirty="0"/>
                  <a:t> largest counting width</a:t>
                </a:r>
              </a:p>
              <a:p>
                <a:r>
                  <a:rPr lang="en-GB" dirty="0"/>
                  <a:t>LDJT: Moving forward in time</a:t>
                </a:r>
              </a:p>
              <a:p>
                <a:pPr lvl="1"/>
                <a:r>
                  <a:rPr lang="en-GB" dirty="0"/>
                  <a:t>Uses message passing within each time step ➝ </a:t>
                </a:r>
                <a14:m>
                  <m:oMath xmlns:m="http://schemas.openxmlformats.org/officeDocument/2006/math">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b="0" i="1" smtClean="0">
                            <a:latin typeface="Cambria Math" panose="02040503050406030204" pitchFamily="18" charset="0"/>
                          </a:rPr>
                          <m:t>𝑀𝑃</m:t>
                        </m:r>
                      </m:sub>
                    </m:sSub>
                  </m:oMath>
                </a14:m>
                <a:endParaRPr lang="en-GB" dirty="0"/>
              </a:p>
              <a:p>
                <a:pPr lvl="1"/>
                <a:r>
                  <a:rPr lang="en-GB" dirty="0"/>
                  <a:t>Uses LJT query answering for inter-slice message ➝ </a:t>
                </a:r>
                <a14:m>
                  <m:oMath xmlns:m="http://schemas.openxmlformats.org/officeDocument/2006/math">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i="1" smtClean="0">
                            <a:latin typeface="Cambria Math" panose="02040503050406030204" pitchFamily="18" charset="0"/>
                          </a:rPr>
                          <m:t>𝑄</m:t>
                        </m:r>
                        <m:r>
                          <a:rPr lang="de-DE" b="0" i="1" smtClean="0">
                            <a:latin typeface="Cambria Math" panose="02040503050406030204" pitchFamily="18" charset="0"/>
                          </a:rPr>
                          <m:t>𝐴</m:t>
                        </m:r>
                      </m:sub>
                    </m:sSub>
                  </m:oMath>
                </a14:m>
                <a:endParaRPr lang="en-GB" dirty="0"/>
              </a:p>
            </p:txBody>
          </p:sp>
        </mc:Choice>
        <mc:Fallback xmlns="">
          <p:sp>
            <p:nvSpPr>
              <p:cNvPr id="3" name="Content Placeholder 2">
                <a:extLst>
                  <a:ext uri="{FF2B5EF4-FFF2-40B4-BE49-F238E27FC236}">
                    <a16:creationId xmlns:a16="http://schemas.microsoft.com/office/drawing/2014/main" id="{859A0731-8F2B-DA46-B599-E43F7F83EECC}"/>
                  </a:ext>
                </a:extLst>
              </p:cNvPr>
              <p:cNvSpPr>
                <a:spLocks noGrp="1" noRot="1" noChangeAspect="1" noMove="1" noResize="1" noEditPoints="1" noAdjustHandles="1" noChangeArrowheads="1" noChangeShapeType="1" noTextEdit="1"/>
              </p:cNvSpPr>
              <p:nvPr>
                <p:ph idx="1"/>
              </p:nvPr>
            </p:nvSpPr>
            <p:spPr>
              <a:xfrm>
                <a:off x="628649" y="1158240"/>
                <a:ext cx="8045087" cy="5018723"/>
              </a:xfrm>
              <a:blipFill>
                <a:blip r:embed="rId2"/>
                <a:stretch>
                  <a:fillRect l="-1260" t="-2525" r="-15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9521698-5EAE-2744-B460-B306071612B4}"/>
              </a:ext>
            </a:extLst>
          </p:cNvPr>
          <p:cNvSpPr>
            <a:spLocks noGrp="1"/>
          </p:cNvSpPr>
          <p:nvPr>
            <p:ph type="sldNum" sz="quarter" idx="12"/>
          </p:nvPr>
        </p:nvSpPr>
        <p:spPr/>
        <p:txBody>
          <a:bodyPr/>
          <a:lstStyle/>
          <a:p>
            <a:fld id="{67C9959E-8E6B-B04C-9955-EA096F41CA7A}" type="slidenum">
              <a:rPr lang="en-GB" smtClean="0"/>
              <a:t>68</a:t>
            </a:fld>
            <a:endParaRPr lang="en-GB"/>
          </a:p>
        </p:txBody>
      </p:sp>
      <p:grpSp>
        <p:nvGrpSpPr>
          <p:cNvPr id="10" name="Group 9">
            <a:extLst>
              <a:ext uri="{FF2B5EF4-FFF2-40B4-BE49-F238E27FC236}">
                <a16:creationId xmlns:a16="http://schemas.microsoft.com/office/drawing/2014/main" id="{00515174-D449-EB44-95F1-C1DF4C6590DB}"/>
              </a:ext>
            </a:extLst>
          </p:cNvPr>
          <p:cNvGrpSpPr/>
          <p:nvPr/>
        </p:nvGrpSpPr>
        <p:grpSpPr>
          <a:xfrm>
            <a:off x="6014900" y="3822759"/>
            <a:ext cx="2995749" cy="1217059"/>
            <a:chOff x="4960075" y="3480983"/>
            <a:chExt cx="2995749" cy="1217059"/>
          </a:xfrm>
        </p:grpSpPr>
        <p:sp>
          <p:nvSpPr>
            <p:cNvPr id="9" name="Cloud Callout 8">
              <a:extLst>
                <a:ext uri="{FF2B5EF4-FFF2-40B4-BE49-F238E27FC236}">
                  <a16:creationId xmlns:a16="http://schemas.microsoft.com/office/drawing/2014/main" id="{3988D927-35A4-D441-86C8-B0C4A1B97DF0}"/>
                </a:ext>
              </a:extLst>
            </p:cNvPr>
            <p:cNvSpPr/>
            <p:nvPr/>
          </p:nvSpPr>
          <p:spPr>
            <a:xfrm>
              <a:off x="4960075" y="3480983"/>
              <a:ext cx="2995749" cy="1217059"/>
            </a:xfrm>
            <a:prstGeom prst="cloudCallout">
              <a:avLst>
                <a:gd name="adj1" fmla="val -75484"/>
                <a:gd name="adj2" fmla="val 33162"/>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E408679-F4F3-F045-861C-7E89D7740427}"/>
                </a:ext>
              </a:extLst>
            </p:cNvPr>
            <p:cNvSpPr/>
            <p:nvPr/>
          </p:nvSpPr>
          <p:spPr>
            <a:xfrm>
              <a:off x="5290454" y="3619139"/>
              <a:ext cx="2477589" cy="923330"/>
            </a:xfrm>
            <a:prstGeom prst="rect">
              <a:avLst/>
            </a:prstGeom>
          </p:spPr>
          <p:txBody>
            <a:bodyPr wrap="square">
              <a:spAutoFit/>
            </a:bodyPr>
            <a:lstStyle/>
            <a:p>
              <a:pPr algn="ctr"/>
              <a:r>
                <a:rPr lang="en-GB" dirty="0">
                  <a:solidFill>
                    <a:schemeClr val="bg1"/>
                  </a:solidFill>
                </a:rPr>
                <a:t>What are the worst-case and best-case scenarios in terms of queries?</a:t>
              </a:r>
            </a:p>
          </p:txBody>
        </p:sp>
      </p:grpSp>
      <p:sp>
        <p:nvSpPr>
          <p:cNvPr id="11" name="TextBox 10">
            <a:extLst>
              <a:ext uri="{FF2B5EF4-FFF2-40B4-BE49-F238E27FC236}">
                <a16:creationId xmlns:a16="http://schemas.microsoft.com/office/drawing/2014/main" id="{58DDAA7C-B6E8-954D-8EEB-BAD0CC848116}"/>
              </a:ext>
            </a:extLst>
          </p:cNvPr>
          <p:cNvSpPr txBox="1"/>
          <p:nvPr/>
        </p:nvSpPr>
        <p:spPr>
          <a:xfrm>
            <a:off x="5445047" y="1672046"/>
            <a:ext cx="1730795" cy="307777"/>
          </a:xfrm>
          <a:prstGeom prst="rect">
            <a:avLst/>
          </a:prstGeom>
          <a:noFill/>
        </p:spPr>
        <p:txBody>
          <a:bodyPr wrap="none" rtlCol="0">
            <a:spAutoFit/>
          </a:bodyPr>
          <a:lstStyle/>
          <a:p>
            <a:r>
              <a:rPr lang="en-GB" sz="1400" dirty="0">
                <a:solidFill>
                  <a:schemeClr val="tx1">
                    <a:lumMod val="50000"/>
                    <a:lumOff val="50000"/>
                  </a:schemeClr>
                </a:solidFill>
              </a:rPr>
              <a:t>Largest parfactor size</a:t>
            </a:r>
          </a:p>
        </p:txBody>
      </p:sp>
      <p:sp>
        <p:nvSpPr>
          <p:cNvPr id="12" name="TextBox 11">
            <a:extLst>
              <a:ext uri="{FF2B5EF4-FFF2-40B4-BE49-F238E27FC236}">
                <a16:creationId xmlns:a16="http://schemas.microsoft.com/office/drawing/2014/main" id="{231756F0-FC3E-0B48-8C24-062B5E08658B}"/>
              </a:ext>
            </a:extLst>
          </p:cNvPr>
          <p:cNvSpPr txBox="1"/>
          <p:nvPr/>
        </p:nvSpPr>
        <p:spPr>
          <a:xfrm>
            <a:off x="3880912" y="1672046"/>
            <a:ext cx="1500475" cy="307777"/>
          </a:xfrm>
          <a:prstGeom prst="rect">
            <a:avLst/>
          </a:prstGeom>
          <a:noFill/>
        </p:spPr>
        <p:txBody>
          <a:bodyPr wrap="none" rtlCol="0">
            <a:spAutoFit/>
          </a:bodyPr>
          <a:lstStyle/>
          <a:p>
            <a:r>
              <a:rPr lang="en-GB" sz="1400" dirty="0">
                <a:solidFill>
                  <a:schemeClr val="accent1"/>
                </a:solidFill>
              </a:rPr>
              <a:t>Lifted calculations</a:t>
            </a:r>
          </a:p>
        </p:txBody>
      </p:sp>
    </p:spTree>
    <p:extLst>
      <p:ext uri="{BB962C8B-B14F-4D97-AF65-F5344CB8AC3E}">
        <p14:creationId xmlns:p14="http://schemas.microsoft.com/office/powerpoint/2010/main" val="342762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A1C61-8942-6F47-8C95-BFAA3759DDA6}"/>
              </a:ext>
            </a:extLst>
          </p:cNvPr>
          <p:cNvSpPr>
            <a:spLocks noGrp="1"/>
          </p:cNvSpPr>
          <p:nvPr>
            <p:ph type="title"/>
          </p:nvPr>
        </p:nvSpPr>
        <p:spPr/>
        <p:txBody>
          <a:bodyPr/>
          <a:lstStyle/>
          <a:p>
            <a:r>
              <a:rPr lang="en-GB" dirty="0"/>
              <a:t>Complexity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59A0731-8F2B-DA46-B599-E43F7F83EECC}"/>
                  </a:ext>
                </a:extLst>
              </p:cNvPr>
              <p:cNvSpPr>
                <a:spLocks noGrp="1"/>
              </p:cNvSpPr>
              <p:nvPr>
                <p:ph idx="1"/>
              </p:nvPr>
            </p:nvSpPr>
            <p:spPr>
              <a:xfrm>
                <a:off x="628649" y="1158240"/>
                <a:ext cx="8045087" cy="5018723"/>
              </a:xfrm>
            </p:spPr>
            <p:txBody>
              <a:bodyPr>
                <a:normAutofit/>
              </a:bodyPr>
              <a:lstStyle/>
              <a:p>
                <a:r>
                  <a:rPr lang="en-GB" dirty="0"/>
                  <a:t>Given a maximum number </a:t>
                </a:r>
                <a14:m>
                  <m:oMath xmlns:m="http://schemas.openxmlformats.org/officeDocument/2006/math">
                    <m:r>
                      <a:rPr lang="en-GB" i="1" dirty="0" smtClean="0">
                        <a:latin typeface="Cambria Math" panose="02040503050406030204" pitchFamily="18" charset="0"/>
                      </a:rPr>
                      <m:t>𝑇</m:t>
                    </m:r>
                  </m:oMath>
                </a14:m>
                <a:r>
                  <a:rPr lang="en-GB" dirty="0"/>
                  <a:t> occurring over all </a:t>
                </a:r>
                <a14:m>
                  <m:oMath xmlns:m="http://schemas.openxmlformats.org/officeDocument/2006/math">
                    <m:r>
                      <a:rPr lang="de-DE" b="0" i="1" smtClean="0">
                        <a:latin typeface="Cambria Math" panose="02040503050406030204" pitchFamily="18" charset="0"/>
                      </a:rPr>
                      <m:t>𝑀</m:t>
                    </m:r>
                  </m:oMath>
                </a14:m>
                <a:r>
                  <a:rPr lang="en-GB" dirty="0"/>
                  <a:t> queries (</a:t>
                </a:r>
                <a14:m>
                  <m:oMath xmlns:m="http://schemas.openxmlformats.org/officeDocument/2006/math">
                    <m:r>
                      <a:rPr lang="de-DE" b="0" i="1" smtClean="0">
                        <a:latin typeface="Cambria Math" panose="02040503050406030204" pitchFamily="18" charset="0"/>
                      </a:rPr>
                      <m:t>𝑀</m:t>
                    </m:r>
                    <m:r>
                      <a:rPr lang="de-DE" i="1">
                        <a:latin typeface="Cambria Math" panose="02040503050406030204" pitchFamily="18" charset="0"/>
                      </a:rPr>
                      <m:t>=</m:t>
                    </m:r>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𝑡</m:t>
                        </m:r>
                        <m:r>
                          <a:rPr lang="de-DE" i="1">
                            <a:latin typeface="Cambria Math" panose="02040503050406030204" pitchFamily="18" charset="0"/>
                          </a:rPr>
                          <m:t>=0</m:t>
                        </m:r>
                      </m:sub>
                      <m:sup>
                        <m:r>
                          <a:rPr lang="de-DE" i="1">
                            <a:latin typeface="Cambria Math" panose="02040503050406030204" pitchFamily="18" charset="0"/>
                          </a:rPr>
                          <m:t>𝑇</m:t>
                        </m:r>
                      </m:sup>
                      <m:e>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i="1">
                                <a:latin typeface="Cambria Math" panose="02040503050406030204" pitchFamily="18" charset="0"/>
                              </a:rPr>
                              <m:t>𝑡</m:t>
                            </m:r>
                          </m:sub>
                        </m:sSub>
                      </m:e>
                    </m:nary>
                  </m:oMath>
                </a14:m>
                <a:r>
                  <a:rPr lang="en-GB" dirty="0"/>
                  <a:t>, </a:t>
                </a:r>
                <a14:m>
                  <m:oMath xmlns:m="http://schemas.openxmlformats.org/officeDocument/2006/math">
                    <m:r>
                      <a:rPr lang="de-DE" i="1" smtClean="0">
                        <a:solidFill>
                          <a:schemeClr val="tx1"/>
                        </a:solidFill>
                        <a:latin typeface="Cambria Math" panose="02040503050406030204" pitchFamily="18" charset="0"/>
                        <a:ea typeface="Cambria Math" panose="02040503050406030204" pitchFamily="18" charset="0"/>
                      </a:rPr>
                      <m:t>𝑚</m:t>
                    </m:r>
                    <m:r>
                      <a:rPr lang="de-DE" b="0" i="1" smtClean="0">
                        <a:solidFill>
                          <a:schemeClr val="tx1"/>
                        </a:solidFill>
                        <a:latin typeface="Cambria Math" panose="02040503050406030204" pitchFamily="18" charset="0"/>
                        <a:ea typeface="Cambria Math" panose="02040503050406030204" pitchFamily="18" charset="0"/>
                      </a:rPr>
                      <m:t>=</m:t>
                    </m:r>
                    <m:f>
                      <m:fPr>
                        <m:ctrlPr>
                          <a:rPr lang="de-DE" b="0" i="1" smtClean="0">
                            <a:solidFill>
                              <a:schemeClr val="tx1"/>
                            </a:solidFill>
                            <a:latin typeface="Cambria Math" panose="02040503050406030204" pitchFamily="18" charset="0"/>
                            <a:ea typeface="Cambria Math" panose="02040503050406030204" pitchFamily="18" charset="0"/>
                          </a:rPr>
                        </m:ctrlPr>
                      </m:fPr>
                      <m:num>
                        <m:r>
                          <a:rPr lang="de-DE" b="0" i="1" smtClean="0">
                            <a:solidFill>
                              <a:schemeClr val="tx1"/>
                            </a:solidFill>
                            <a:latin typeface="Cambria Math" panose="02040503050406030204" pitchFamily="18" charset="0"/>
                            <a:ea typeface="Cambria Math" panose="02040503050406030204" pitchFamily="18" charset="0"/>
                          </a:rPr>
                          <m:t>1</m:t>
                        </m:r>
                      </m:num>
                      <m:den>
                        <m:r>
                          <a:rPr lang="de-DE" b="0" i="1" smtClean="0">
                            <a:solidFill>
                              <a:schemeClr val="tx1"/>
                            </a:solidFill>
                            <a:latin typeface="Cambria Math" panose="02040503050406030204" pitchFamily="18" charset="0"/>
                            <a:ea typeface="Cambria Math" panose="02040503050406030204" pitchFamily="18" charset="0"/>
                          </a:rPr>
                          <m:t>𝑇</m:t>
                        </m:r>
                      </m:den>
                    </m:f>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𝑡</m:t>
                        </m:r>
                        <m:r>
                          <a:rPr lang="de-DE" i="1">
                            <a:latin typeface="Cambria Math" panose="02040503050406030204" pitchFamily="18" charset="0"/>
                          </a:rPr>
                          <m:t>=0</m:t>
                        </m:r>
                      </m:sub>
                      <m:sup>
                        <m:r>
                          <a:rPr lang="de-DE" i="1">
                            <a:latin typeface="Cambria Math" panose="02040503050406030204" pitchFamily="18" charset="0"/>
                          </a:rPr>
                          <m:t>𝑇</m:t>
                        </m:r>
                      </m:sup>
                      <m:e>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i="1">
                                <a:latin typeface="Cambria Math" panose="02040503050406030204" pitchFamily="18" charset="0"/>
                              </a:rPr>
                              <m:t>𝑡</m:t>
                            </m:r>
                          </m:sub>
                        </m:sSub>
                      </m:e>
                    </m:nary>
                  </m:oMath>
                </a14:m>
                <a:r>
                  <a:rPr lang="en-GB" dirty="0"/>
                  <a:t>) </a:t>
                </a:r>
              </a:p>
              <a:p>
                <a:pPr lvl="1"/>
                <a:r>
                  <a:rPr lang="en-GB" dirty="0"/>
                  <a:t>Moving forward: </a:t>
                </a:r>
                <a14:m>
                  <m:oMath xmlns:m="http://schemas.openxmlformats.org/officeDocument/2006/math">
                    <m:r>
                      <a:rPr lang="en-GB" i="1" dirty="0">
                        <a:latin typeface="Cambria Math" panose="02040503050406030204" pitchFamily="18" charset="0"/>
                      </a:rPr>
                      <m:t>𝑇</m:t>
                    </m:r>
                    <m:r>
                      <a:rPr lang="en-GB" i="1" dirty="0" smtClean="0">
                        <a:latin typeface="Cambria Math" panose="02040503050406030204" pitchFamily="18" charset="0"/>
                        <a:ea typeface="Cambria Math" panose="02040503050406030204" pitchFamily="18" charset="0"/>
                      </a:rPr>
                      <m:t>∙</m:t>
                    </m:r>
                    <m:d>
                      <m:dPr>
                        <m:ctrlPr>
                          <a:rPr lang="de-DE" b="0" i="1" dirty="0"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b="0" i="1" smtClean="0">
                                <a:latin typeface="Cambria Math" panose="02040503050406030204" pitchFamily="18" charset="0"/>
                              </a:rPr>
                              <m:t>𝑀𝑃</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𝑂</m:t>
                            </m:r>
                          </m:e>
                          <m:sub>
                            <m:r>
                              <a:rPr lang="de-DE" b="0" i="1" smtClean="0">
                                <a:latin typeface="Cambria Math" panose="02040503050406030204" pitchFamily="18" charset="0"/>
                              </a:rPr>
                              <m:t>𝑄𝐴</m:t>
                            </m:r>
                          </m:sub>
                        </m:sSub>
                      </m:e>
                    </m:d>
                  </m:oMath>
                </a14:m>
                <a:endParaRPr lang="en-GB" dirty="0"/>
              </a:p>
              <a:p>
                <a:pPr lvl="1"/>
                <a:r>
                  <a:rPr lang="en-GB" i="1" dirty="0">
                    <a:solidFill>
                      <a:schemeClr val="accent1"/>
                    </a:solidFill>
                  </a:rPr>
                  <a:t>Best</a:t>
                </a:r>
                <a:r>
                  <a:rPr lang="en-GB" dirty="0">
                    <a:solidFill>
                      <a:schemeClr val="accent1"/>
                    </a:solidFill>
                  </a:rPr>
                  <a:t> worst case </a:t>
                </a:r>
                <a:r>
                  <a:rPr lang="en-GB" dirty="0"/>
                  <a:t>at a time step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𝜏</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0,…,</m:t>
                        </m:r>
                        <m:r>
                          <a:rPr lang="de-DE" i="1">
                            <a:latin typeface="Cambria Math" panose="02040503050406030204" pitchFamily="18" charset="0"/>
                            <a:ea typeface="Cambria Math" panose="02040503050406030204" pitchFamily="18" charset="0"/>
                          </a:rPr>
                          <m:t>𝑇</m:t>
                        </m:r>
                      </m:e>
                    </m:d>
                  </m:oMath>
                </a14:m>
                <a:endParaRPr lang="en-GB" dirty="0"/>
              </a:p>
              <a:p>
                <a:pPr lvl="2"/>
                <a:r>
                  <a:rPr lang="en-GB" dirty="0"/>
                  <a:t>Filtering query for </a:t>
                </a: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𝜏</m:t>
                        </m:r>
                      </m:e>
                      <m:sup>
                        <m:r>
                          <a:rPr lang="de-DE" i="1">
                            <a:latin typeface="Cambria Math" panose="02040503050406030204" pitchFamily="18" charset="0"/>
                            <a:ea typeface="Cambria Math" panose="02040503050406030204" pitchFamily="18" charset="0"/>
                          </a:rPr>
                          <m:t>′</m:t>
                        </m:r>
                      </m:sup>
                    </m:sSup>
                  </m:oMath>
                </a14:m>
                <a:r>
                  <a:rPr lang="en-GB" dirty="0"/>
                  <a:t>, each with </a:t>
                </a:r>
                <a14:m>
                  <m:oMath xmlns:m="http://schemas.openxmlformats.org/officeDocument/2006/math">
                    <m:sSub>
                      <m:sSubPr>
                        <m:ctrlPr>
                          <a:rPr lang="de-DE" i="1" smtClean="0">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𝑂</m:t>
                        </m:r>
                      </m:e>
                      <m:sub>
                        <m:r>
                          <a:rPr lang="de-DE" i="1">
                            <a:solidFill>
                              <a:schemeClr val="accent1"/>
                            </a:solidFill>
                            <a:latin typeface="Cambria Math" panose="02040503050406030204" pitchFamily="18" charset="0"/>
                          </a:rPr>
                          <m:t>𝑄𝐴</m:t>
                        </m:r>
                      </m:sub>
                    </m:sSub>
                  </m:oMath>
                </a14:m>
                <a:endParaRPr lang="en-GB" dirty="0"/>
              </a:p>
              <a:p>
                <a:pPr lvl="1"/>
                <a:r>
                  <a:rPr lang="en-GB" dirty="0"/>
                  <a:t>Overall, </a:t>
                </a:r>
              </a:p>
              <a:p>
                <a:pPr marL="0" indent="0">
                  <a:buNone/>
                </a:pPr>
                <a14:m>
                  <m:oMathPara xmlns:m="http://schemas.openxmlformats.org/officeDocument/2006/math">
                    <m:oMathParaPr>
                      <m:jc m:val="centerGroup"/>
                    </m:oMathParaPr>
                    <m:oMath xmlns:m="http://schemas.openxmlformats.org/officeDocument/2006/math">
                      <m:r>
                        <a:rPr lang="de-DE" b="0" i="1" dirty="0" smtClean="0">
                          <a:solidFill>
                            <a:schemeClr val="bg1"/>
                          </a:solidFill>
                          <a:latin typeface="Cambria Math" panose="02040503050406030204" pitchFamily="18" charset="0"/>
                        </a:rPr>
                        <m:t>=</m:t>
                      </m:r>
                      <m:r>
                        <a:rPr lang="de-DE" b="0" i="1" dirty="0" smtClean="0">
                          <a:latin typeface="Cambria Math" panose="02040503050406030204" pitchFamily="18" charset="0"/>
                        </a:rPr>
                        <m:t>𝑇</m:t>
                      </m:r>
                      <m:r>
                        <a:rPr lang="en-GB" i="1" dirty="0">
                          <a:latin typeface="Cambria Math" panose="02040503050406030204" pitchFamily="18" charset="0"/>
                          <a:ea typeface="Cambria Math" panose="02040503050406030204" pitchFamily="18" charset="0"/>
                        </a:rPr>
                        <m:t>∙</m:t>
                      </m:r>
                      <m:d>
                        <m:dPr>
                          <m:ctrlPr>
                            <a:rPr lang="de-DE" i="1" dirty="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i="1">
                                  <a:latin typeface="Cambria Math" panose="02040503050406030204" pitchFamily="18" charset="0"/>
                                </a:rPr>
                                <m:t>𝑀𝑃</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e>
                      </m:d>
                      <m:r>
                        <a:rPr lang="de-DE" b="0" i="1" smtClean="0">
                          <a:latin typeface="Cambria Math" panose="02040503050406030204" pitchFamily="18" charset="0"/>
                        </a:rPr>
                        <m:t>+</m:t>
                      </m:r>
                      <m:r>
                        <a:rPr lang="de-DE" b="0" i="1" smtClean="0">
                          <a:latin typeface="Cambria Math" panose="02040503050406030204" pitchFamily="18" charset="0"/>
                        </a:rPr>
                        <m:t>𝑀</m:t>
                      </m:r>
                      <m:r>
                        <a:rPr lang="en-GB" i="1" dirty="0" smtClean="0">
                          <a:solidFill>
                            <a:schemeClr val="tx1"/>
                          </a:solidFill>
                          <a:latin typeface="Cambria Math" panose="02040503050406030204" pitchFamily="18" charset="0"/>
                          <a:ea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𝑂</m:t>
                          </m:r>
                        </m:e>
                        <m:sub>
                          <m:r>
                            <a:rPr lang="de-DE" i="1">
                              <a:solidFill>
                                <a:schemeClr val="tx1"/>
                              </a:solidFill>
                              <a:latin typeface="Cambria Math" panose="02040503050406030204" pitchFamily="18" charset="0"/>
                            </a:rPr>
                            <m:t>𝑄𝐴</m:t>
                          </m:r>
                        </m:sub>
                      </m:sSub>
                      <m:r>
                        <a:rPr lang="de-DE" b="0" i="0" smtClean="0">
                          <a:solidFill>
                            <a:schemeClr val="tx1"/>
                          </a:solidFill>
                          <a:latin typeface="Cambria Math" panose="02040503050406030204" pitchFamily="18" charset="0"/>
                        </a:rPr>
                        <m:t>=</m:t>
                      </m:r>
                      <m:d>
                        <m:dPr>
                          <m:ctrlPr>
                            <a:rPr lang="de-DE" b="0" i="1" dirty="0" smtClean="0">
                              <a:latin typeface="Cambria Math" panose="02040503050406030204" pitchFamily="18" charset="0"/>
                            </a:rPr>
                          </m:ctrlPr>
                        </m:dPr>
                        <m:e>
                          <m:r>
                            <a:rPr lang="de-DE" i="1" dirty="0">
                              <a:latin typeface="Cambria Math" panose="02040503050406030204" pitchFamily="18" charset="0"/>
                            </a:rPr>
                            <m:t>𝑇</m:t>
                          </m:r>
                          <m:r>
                            <a:rPr lang="en-GB" i="1" dirty="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de-DE" b="0" i="1" smtClean="0">
                              <a:solidFill>
                                <a:schemeClr val="tx1"/>
                              </a:solidFill>
                              <a:latin typeface="Cambria Math" panose="02040503050406030204" pitchFamily="18" charset="0"/>
                              <a:ea typeface="Cambria Math" panose="02040503050406030204" pitchFamily="18" charset="0"/>
                            </a:rPr>
                            <m:t>+</m:t>
                          </m:r>
                          <m:r>
                            <a:rPr lang="de-DE" i="1" dirty="0">
                              <a:solidFill>
                                <a:schemeClr val="tx1"/>
                              </a:solidFill>
                              <a:latin typeface="Cambria Math" panose="02040503050406030204" pitchFamily="18" charset="0"/>
                            </a:rPr>
                            <m:t>𝑇</m:t>
                          </m:r>
                          <m:r>
                            <a:rPr lang="de-DE" b="0" i="1" smtClean="0">
                              <a:solidFill>
                                <a:schemeClr val="tx1"/>
                              </a:solidFill>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rPr>
                            <m:t>𝑀</m:t>
                          </m:r>
                        </m:e>
                      </m:d>
                      <m:r>
                        <a:rPr lang="en-GB" i="1" dirty="0">
                          <a:latin typeface="Cambria Math" panose="02040503050406030204" pitchFamily="18" charset="0"/>
                          <a:ea typeface="Cambria Math" panose="02040503050406030204" pitchFamily="18" charset="0"/>
                        </a:rPr>
                        <m:t>∙</m:t>
                      </m:r>
                      <m:r>
                        <a:rPr lang="en-GB" i="1">
                          <a:latin typeface="Cambria Math" panose="02040503050406030204" pitchFamily="18" charset="0"/>
                        </a:rPr>
                        <m:t>𝑂</m:t>
                      </m:r>
                      <m:d>
                        <m:dPr>
                          <m:ctrlPr>
                            <a:rPr lang="en-GB" i="1">
                              <a:latin typeface="Cambria Math" panose="02040503050406030204" pitchFamily="18" charset="0"/>
                            </a:rPr>
                          </m:ctrlPr>
                        </m:dPr>
                        <m:e>
                          <m:func>
                            <m:funcPr>
                              <m:ctrlPr>
                                <a:rPr lang="en-GB" i="1">
                                  <a:latin typeface="Cambria Math" panose="02040503050406030204" pitchFamily="18" charset="0"/>
                                </a:rPr>
                              </m:ctrlPr>
                            </m:funcPr>
                            <m:fName>
                              <m:sSub>
                                <m:sSubPr>
                                  <m:ctrlPr>
                                    <a:rPr lang="en-GB" i="1">
                                      <a:latin typeface="Cambria Math" panose="02040503050406030204" pitchFamily="18" charset="0"/>
                                    </a:rPr>
                                  </m:ctrlPr>
                                </m:sSubPr>
                                <m:e>
                                  <m:r>
                                    <m:rPr>
                                      <m:sty m:val="p"/>
                                    </m:rPr>
                                    <a:rPr lang="en-GB">
                                      <a:latin typeface="Cambria Math" panose="02040503050406030204" pitchFamily="18" charset="0"/>
                                    </a:rPr>
                                    <m:t>log</m:t>
                                  </m:r>
                                </m:e>
                                <m:sub>
                                  <m:r>
                                    <a:rPr lang="en-GB" i="1">
                                      <a:latin typeface="Cambria Math" panose="02040503050406030204" pitchFamily="18" charset="0"/>
                                    </a:rPr>
                                    <m:t>2</m:t>
                                  </m:r>
                                </m:sub>
                              </m:sSub>
                            </m:fName>
                            <m:e>
                              <m:d>
                                <m:dPr>
                                  <m:ctrlPr>
                                    <a:rPr lang="en-GB" i="1">
                                      <a:latin typeface="Cambria Math" panose="02040503050406030204" pitchFamily="18" charset="0"/>
                                    </a:rPr>
                                  </m:ctrlPr>
                                </m:dPr>
                                <m:e>
                                  <m:r>
                                    <a:rPr lang="en-GB" i="1">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𝑟</m:t>
                              </m:r>
                            </m:e>
                            <m:sup>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𝑛</m:t>
                              </m:r>
                            </m:e>
                            <m:sup>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𝑟</m:t>
                                  </m:r>
                                </m:e>
                                <m:sub>
                                  <m:r>
                                    <a:rPr lang="en-GB" i="1">
                                      <a:latin typeface="Cambria Math" panose="02040503050406030204" pitchFamily="18" charset="0"/>
                                      <a:ea typeface="Cambria Math" panose="02040503050406030204" pitchFamily="18" charset="0"/>
                                    </a:rPr>
                                    <m:t>#</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sup>
                          </m:sSup>
                        </m:e>
                      </m:d>
                    </m:oMath>
                    <m:oMath xmlns:m="http://schemas.openxmlformats.org/officeDocument/2006/math">
                      <m:r>
                        <a:rPr lang="de-DE" b="0"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𝑂</m:t>
                      </m:r>
                      <m:d>
                        <m:dPr>
                          <m:ctrlPr>
                            <a:rPr lang="en-GB" i="1">
                              <a:solidFill>
                                <a:schemeClr val="accent1"/>
                              </a:solidFill>
                              <a:latin typeface="Cambria Math" panose="02040503050406030204" pitchFamily="18" charset="0"/>
                            </a:rPr>
                          </m:ctrlPr>
                        </m:dPr>
                        <m:e>
                          <m:d>
                            <m:dPr>
                              <m:ctrlPr>
                                <a:rPr lang="de-DE" b="0" i="1" smtClean="0">
                                  <a:solidFill>
                                    <a:schemeClr val="accent1"/>
                                  </a:solidFill>
                                  <a:latin typeface="Cambria Math" panose="02040503050406030204" pitchFamily="18" charset="0"/>
                                </a:rPr>
                              </m:ctrlPr>
                            </m:dPr>
                            <m:e>
                              <m:r>
                                <a:rPr lang="de-DE" b="0" i="1" smtClean="0">
                                  <a:solidFill>
                                    <a:schemeClr val="accent1"/>
                                  </a:solidFill>
                                  <a:latin typeface="Cambria Math" panose="02040503050406030204" pitchFamily="18" charset="0"/>
                                </a:rPr>
                                <m:t>𝑇</m:t>
                              </m:r>
                              <m:r>
                                <a:rPr lang="en-GB" i="1">
                                  <a:solidFill>
                                    <a:schemeClr val="accent1"/>
                                  </a:solidFill>
                                  <a:latin typeface="Cambria Math" panose="02040503050406030204" pitchFamily="18" charset="0"/>
                                  <a:ea typeface="Cambria Math" panose="02040503050406030204" pitchFamily="18" charset="0"/>
                                </a:rPr>
                                <m:t>∙</m:t>
                              </m:r>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𝑛</m:t>
                                  </m:r>
                                </m:e>
                                <m:sub>
                                  <m:r>
                                    <a:rPr lang="en-GB" i="1">
                                      <a:solidFill>
                                        <a:schemeClr val="accent1"/>
                                      </a:solidFill>
                                      <a:latin typeface="Cambria Math" panose="02040503050406030204" pitchFamily="18" charset="0"/>
                                    </a:rPr>
                                    <m:t>𝐽</m:t>
                                  </m:r>
                                </m:sub>
                              </m:sSub>
                              <m:r>
                                <a:rPr lang="de-DE" b="0" i="1" smtClean="0">
                                  <a:solidFill>
                                    <a:schemeClr val="accent1"/>
                                  </a:solidFill>
                                  <a:latin typeface="Cambria Math" panose="02040503050406030204" pitchFamily="18" charset="0"/>
                                </a:rPr>
                                <m:t>+</m:t>
                              </m:r>
                              <m:r>
                                <a:rPr lang="de-DE" b="0" i="1" smtClean="0">
                                  <a:solidFill>
                                    <a:schemeClr val="accent1"/>
                                  </a:solidFill>
                                  <a:latin typeface="Cambria Math" panose="02040503050406030204" pitchFamily="18" charset="0"/>
                                </a:rPr>
                                <m:t>𝑀</m:t>
                              </m:r>
                            </m:e>
                          </m:d>
                          <m:r>
                            <a:rPr lang="en-GB" i="1">
                              <a:solidFill>
                                <a:schemeClr val="accent1"/>
                              </a:solidFill>
                              <a:latin typeface="Cambria Math" panose="02040503050406030204" pitchFamily="18" charset="0"/>
                              <a:ea typeface="Cambria Math" panose="02040503050406030204" pitchFamily="18" charset="0"/>
                            </a:rPr>
                            <m:t>∙</m:t>
                          </m:r>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solidFill>
                                <a:schemeClr val="accent1"/>
                              </a:solidFill>
                              <a:latin typeface="Cambria Math" panose="02040503050406030204" pitchFamily="18" charset="0"/>
                              <a:ea typeface="Cambria Math" panose="02040503050406030204" pitchFamily="18" charset="0"/>
                            </a:rPr>
                            <m:t>∙</m:t>
                          </m:r>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𝑟</m:t>
                              </m:r>
                            </m:e>
                            <m:sup>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𝑤</m:t>
                                  </m:r>
                                </m:e>
                                <m:sub>
                                  <m:r>
                                    <a:rPr lang="en-GB" i="1">
                                      <a:solidFill>
                                        <a:schemeClr val="accent1"/>
                                      </a:solidFill>
                                      <a:latin typeface="Cambria Math" panose="02040503050406030204" pitchFamily="18" charset="0"/>
                                    </a:rPr>
                                    <m:t>𝑔</m:t>
                                  </m:r>
                                </m:sub>
                              </m:sSub>
                            </m:sup>
                          </m:sSup>
                          <m:r>
                            <a:rPr lang="en-GB" i="1">
                              <a:solidFill>
                                <a:schemeClr val="accent1"/>
                              </a:solidFill>
                              <a:latin typeface="Cambria Math" panose="02040503050406030204" pitchFamily="18" charset="0"/>
                              <a:ea typeface="Cambria Math" panose="02040503050406030204" pitchFamily="18" charset="0"/>
                            </a:rPr>
                            <m:t>∙</m:t>
                          </m:r>
                          <m:sSup>
                            <m:sSupPr>
                              <m:ctrlPr>
                                <a:rPr lang="en-GB" i="1">
                                  <a:solidFill>
                                    <a:schemeClr val="accent1"/>
                                  </a:solidFill>
                                  <a:latin typeface="Cambria Math" panose="02040503050406030204" pitchFamily="18" charset="0"/>
                                  <a:ea typeface="Cambria Math" panose="02040503050406030204" pitchFamily="18" charset="0"/>
                                </a:rPr>
                              </m:ctrlPr>
                            </m:sSupPr>
                            <m:e>
                              <m:r>
                                <a:rPr lang="en-GB" i="1">
                                  <a:solidFill>
                                    <a:schemeClr val="accent1"/>
                                  </a:solidFill>
                                  <a:latin typeface="Cambria Math" panose="02040503050406030204" pitchFamily="18" charset="0"/>
                                  <a:ea typeface="Cambria Math" panose="02040503050406030204" pitchFamily="18" charset="0"/>
                                </a:rPr>
                                <m:t>𝑛</m:t>
                              </m:r>
                            </m:e>
                            <m:sup>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𝑟</m:t>
                                  </m:r>
                                </m:e>
                                <m:sub>
                                  <m:r>
                                    <a:rPr lang="en-GB" i="1">
                                      <a:solidFill>
                                        <a:schemeClr val="accent1"/>
                                      </a:solidFill>
                                      <a:latin typeface="Cambria Math" panose="02040503050406030204" pitchFamily="18" charset="0"/>
                                      <a:ea typeface="Cambria Math" panose="02040503050406030204" pitchFamily="18" charset="0"/>
                                    </a:rPr>
                                    <m:t>#</m:t>
                                  </m:r>
                                </m:sub>
                              </m:sSub>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𝑤</m:t>
                                  </m:r>
                                </m:e>
                                <m:sub>
                                  <m:r>
                                    <a:rPr lang="en-GB" i="1">
                                      <a:solidFill>
                                        <a:schemeClr val="accent1"/>
                                      </a:solidFill>
                                      <a:latin typeface="Cambria Math" panose="02040503050406030204" pitchFamily="18" charset="0"/>
                                      <a:ea typeface="Cambria Math" panose="02040503050406030204" pitchFamily="18" charset="0"/>
                                    </a:rPr>
                                    <m:t>#</m:t>
                                  </m:r>
                                </m:sub>
                              </m:sSub>
                            </m:sup>
                          </m:sSup>
                        </m:e>
                      </m:d>
                      <m:r>
                        <a:rPr lang="de-DE" i="1" smtClean="0">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𝑂</m:t>
                      </m:r>
                      <m:d>
                        <m:dPr>
                          <m:ctrlPr>
                            <a:rPr lang="en-GB" i="1">
                              <a:solidFill>
                                <a:schemeClr val="tx1"/>
                              </a:solidFill>
                              <a:latin typeface="Cambria Math" panose="02040503050406030204" pitchFamily="18" charset="0"/>
                            </a:rPr>
                          </m:ctrlPr>
                        </m:dPr>
                        <m:e>
                          <m:d>
                            <m:dPr>
                              <m:ctrlPr>
                                <a:rPr lang="de-DE" i="1">
                                  <a:solidFill>
                                    <a:schemeClr val="tx1"/>
                                  </a:solidFill>
                                  <a:latin typeface="Cambria Math" panose="02040503050406030204" pitchFamily="18" charset="0"/>
                                </a:rPr>
                              </m:ctrlPr>
                            </m:dPr>
                            <m:e>
                              <m:r>
                                <a:rPr lang="de-DE" i="1" smtClean="0">
                                  <a:solidFill>
                                    <a:schemeClr val="accent1"/>
                                  </a:solidFill>
                                  <a:latin typeface="Cambria Math" panose="02040503050406030204" pitchFamily="18" charset="0"/>
                                </a:rPr>
                                <m:t>𝑇</m:t>
                              </m:r>
                              <m:r>
                                <a:rPr lang="en-GB" i="1">
                                  <a:solidFill>
                                    <a:schemeClr val="tx1"/>
                                  </a:solidFill>
                                  <a:latin typeface="Cambria Math" panose="02040503050406030204" pitchFamily="18" charset="0"/>
                                  <a:ea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𝑛</m:t>
                                  </m:r>
                                </m:e>
                                <m:sub>
                                  <m:r>
                                    <a:rPr lang="en-GB" i="1">
                                      <a:solidFill>
                                        <a:schemeClr val="tx1"/>
                                      </a:solidFill>
                                      <a:latin typeface="Cambria Math" panose="02040503050406030204" pitchFamily="18" charset="0"/>
                                    </a:rPr>
                                    <m:t>𝐽</m:t>
                                  </m:r>
                                </m:sub>
                              </m:sSub>
                              <m:r>
                                <a:rPr lang="de-DE" i="1">
                                  <a:solidFill>
                                    <a:schemeClr val="tx1"/>
                                  </a:solidFill>
                                  <a:latin typeface="Cambria Math" panose="02040503050406030204" pitchFamily="18" charset="0"/>
                                </a:rPr>
                                <m:t>+</m:t>
                              </m:r>
                              <m:r>
                                <a:rPr lang="de-DE" b="0" i="1" smtClean="0">
                                  <a:solidFill>
                                    <a:schemeClr val="accent1"/>
                                  </a:solidFill>
                                  <a:latin typeface="Cambria Math" panose="02040503050406030204" pitchFamily="18" charset="0"/>
                                </a:rPr>
                                <m:t>𝑇</m:t>
                              </m:r>
                              <m:r>
                                <a:rPr lang="en-GB" i="1" smtClean="0">
                                  <a:solidFill>
                                    <a:schemeClr val="tx1"/>
                                  </a:solidFill>
                                  <a:latin typeface="Cambria Math" panose="02040503050406030204" pitchFamily="18" charset="0"/>
                                  <a:ea typeface="Cambria Math" panose="02040503050406030204" pitchFamily="18" charset="0"/>
                                </a:rPr>
                                <m:t>∙</m:t>
                              </m:r>
                              <m:r>
                                <a:rPr lang="de-DE" b="0" i="1" smtClean="0">
                                  <a:solidFill>
                                    <a:schemeClr val="tx1"/>
                                  </a:solidFill>
                                  <a:latin typeface="Cambria Math" panose="02040503050406030204" pitchFamily="18" charset="0"/>
                                  <a:ea typeface="Cambria Math" panose="02040503050406030204" pitchFamily="18" charset="0"/>
                                </a:rPr>
                                <m:t>𝑚</m:t>
                              </m:r>
                            </m:e>
                          </m:d>
                          <m:r>
                            <a:rPr lang="en-GB" i="1">
                              <a:solidFill>
                                <a:schemeClr val="tx1"/>
                              </a:solidFill>
                              <a:latin typeface="Cambria Math" panose="02040503050406030204" pitchFamily="18" charset="0"/>
                              <a:ea typeface="Cambria Math" panose="02040503050406030204" pitchFamily="18" charset="0"/>
                            </a:rPr>
                            <m:t>∙</m:t>
                          </m:r>
                          <m:func>
                            <m:funcPr>
                              <m:ctrlPr>
                                <a:rPr lang="en-GB" i="1">
                                  <a:solidFill>
                                    <a:schemeClr val="tx1"/>
                                  </a:solidFill>
                                  <a:latin typeface="Cambria Math" panose="02040503050406030204" pitchFamily="18" charset="0"/>
                                </a:rPr>
                              </m:ctrlPr>
                            </m:funcPr>
                            <m:fName>
                              <m:sSub>
                                <m:sSubPr>
                                  <m:ctrlPr>
                                    <a:rPr lang="en-GB" i="1">
                                      <a:solidFill>
                                        <a:schemeClr val="tx1"/>
                                      </a:solidFill>
                                      <a:latin typeface="Cambria Math" panose="02040503050406030204" pitchFamily="18" charset="0"/>
                                    </a:rPr>
                                  </m:ctrlPr>
                                </m:sSubPr>
                                <m:e>
                                  <m:r>
                                    <m:rPr>
                                      <m:sty m:val="p"/>
                                    </m:rPr>
                                    <a:rPr lang="en-GB">
                                      <a:solidFill>
                                        <a:schemeClr val="tx1"/>
                                      </a:solidFill>
                                      <a:latin typeface="Cambria Math" panose="02040503050406030204" pitchFamily="18" charset="0"/>
                                    </a:rPr>
                                    <m:t>log</m:t>
                                  </m:r>
                                </m:e>
                                <m:sub>
                                  <m:r>
                                    <a:rPr lang="en-GB" i="1">
                                      <a:solidFill>
                                        <a:schemeClr val="tx1"/>
                                      </a:solidFill>
                                      <a:latin typeface="Cambria Math" panose="02040503050406030204" pitchFamily="18" charset="0"/>
                                    </a:rPr>
                                    <m:t>2</m:t>
                                  </m:r>
                                </m:sub>
                              </m:sSub>
                            </m:fName>
                            <m:e>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𝑛</m:t>
                                  </m:r>
                                </m:e>
                              </m:d>
                            </m:e>
                          </m:func>
                          <m:r>
                            <a:rPr lang="en-GB" i="1">
                              <a:solidFill>
                                <a:schemeClr val="tx1"/>
                              </a:solidFill>
                              <a:latin typeface="Cambria Math" panose="02040503050406030204" pitchFamily="18" charset="0"/>
                              <a:ea typeface="Cambria Math" panose="02040503050406030204" pitchFamily="18" charset="0"/>
                            </a:rPr>
                            <m:t>∙</m:t>
                          </m:r>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𝑟</m:t>
                              </m:r>
                            </m:e>
                            <m:sup>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𝑤</m:t>
                                  </m:r>
                                </m:e>
                                <m:sub>
                                  <m:r>
                                    <a:rPr lang="en-GB" i="1">
                                      <a:solidFill>
                                        <a:schemeClr val="tx1"/>
                                      </a:solidFill>
                                      <a:latin typeface="Cambria Math" panose="02040503050406030204" pitchFamily="18" charset="0"/>
                                    </a:rPr>
                                    <m:t>𝑔</m:t>
                                  </m:r>
                                </m:sub>
                              </m:sSub>
                            </m:sup>
                          </m:sSup>
                          <m:r>
                            <a:rPr lang="en-GB" i="1">
                              <a:solidFill>
                                <a:schemeClr val="tx1"/>
                              </a:solidFill>
                              <a:latin typeface="Cambria Math" panose="02040503050406030204" pitchFamily="18" charset="0"/>
                              <a:ea typeface="Cambria Math" panose="02040503050406030204" pitchFamily="18" charset="0"/>
                            </a:rPr>
                            <m:t>∙</m:t>
                          </m:r>
                          <m:sSup>
                            <m:sSupPr>
                              <m:ctrlPr>
                                <a:rPr lang="en-GB" i="1">
                                  <a:solidFill>
                                    <a:schemeClr val="tx1"/>
                                  </a:solidFill>
                                  <a:latin typeface="Cambria Math" panose="02040503050406030204" pitchFamily="18" charset="0"/>
                                  <a:ea typeface="Cambria Math" panose="02040503050406030204" pitchFamily="18" charset="0"/>
                                </a:rPr>
                              </m:ctrlPr>
                            </m:sSupPr>
                            <m:e>
                              <m:r>
                                <a:rPr lang="en-GB" i="1">
                                  <a:solidFill>
                                    <a:schemeClr val="tx1"/>
                                  </a:solidFill>
                                  <a:latin typeface="Cambria Math" panose="02040503050406030204" pitchFamily="18" charset="0"/>
                                  <a:ea typeface="Cambria Math" panose="02040503050406030204" pitchFamily="18" charset="0"/>
                                </a:rPr>
                                <m:t>𝑛</m:t>
                              </m:r>
                            </m:e>
                            <m:sup>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𝑟</m:t>
                                  </m:r>
                                </m:e>
                                <m:sub>
                                  <m:r>
                                    <a:rPr lang="en-GB" i="1">
                                      <a:solidFill>
                                        <a:schemeClr val="tx1"/>
                                      </a:solidFill>
                                      <a:latin typeface="Cambria Math" panose="02040503050406030204" pitchFamily="18" charset="0"/>
                                      <a:ea typeface="Cambria Math" panose="02040503050406030204" pitchFamily="18" charset="0"/>
                                    </a:rPr>
                                    <m:t>#</m:t>
                                  </m:r>
                                </m:sub>
                              </m:sSub>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𝑤</m:t>
                                  </m:r>
                                </m:e>
                                <m:sub>
                                  <m:r>
                                    <a:rPr lang="en-GB" i="1">
                                      <a:solidFill>
                                        <a:schemeClr val="tx1"/>
                                      </a:solidFill>
                                      <a:latin typeface="Cambria Math" panose="02040503050406030204" pitchFamily="18" charset="0"/>
                                      <a:ea typeface="Cambria Math" panose="02040503050406030204" pitchFamily="18" charset="0"/>
                                    </a:rPr>
                                    <m:t>#</m:t>
                                  </m:r>
                                </m:sub>
                              </m:sSub>
                            </m:sup>
                          </m:sSup>
                        </m:e>
                      </m:d>
                    </m:oMath>
                  </m:oMathPara>
                </a14:m>
                <a:endParaRPr lang="en-GB" dirty="0"/>
              </a:p>
              <a:p>
                <a:pPr marL="0" indent="0">
                  <a:buNone/>
                </a:pPr>
                <a:endParaRPr lang="en-GB" dirty="0">
                  <a:solidFill>
                    <a:schemeClr val="tx1"/>
                  </a:solidFill>
                </a:endParaRPr>
              </a:p>
              <a:p>
                <a:pPr lvl="2"/>
                <a:endParaRPr lang="en-GB" dirty="0"/>
              </a:p>
            </p:txBody>
          </p:sp>
        </mc:Choice>
        <mc:Fallback>
          <p:sp>
            <p:nvSpPr>
              <p:cNvPr id="3" name="Content Placeholder 2">
                <a:extLst>
                  <a:ext uri="{FF2B5EF4-FFF2-40B4-BE49-F238E27FC236}">
                    <a16:creationId xmlns:a16="http://schemas.microsoft.com/office/drawing/2014/main" id="{859A0731-8F2B-DA46-B599-E43F7F83EECC}"/>
                  </a:ext>
                </a:extLst>
              </p:cNvPr>
              <p:cNvSpPr>
                <a:spLocks noGrp="1" noRot="1" noChangeAspect="1" noMove="1" noResize="1" noEditPoints="1" noAdjustHandles="1" noChangeArrowheads="1" noChangeShapeType="1" noTextEdit="1"/>
              </p:cNvSpPr>
              <p:nvPr>
                <p:ph idx="1"/>
              </p:nvPr>
            </p:nvSpPr>
            <p:spPr>
              <a:xfrm>
                <a:off x="628649" y="1158240"/>
                <a:ext cx="8045087" cy="5018723"/>
              </a:xfrm>
              <a:blipFill>
                <a:blip r:embed="rId2"/>
                <a:stretch>
                  <a:fillRect l="-1260" t="-479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9521698-5EAE-2744-B460-B306071612B4}"/>
              </a:ext>
            </a:extLst>
          </p:cNvPr>
          <p:cNvSpPr>
            <a:spLocks noGrp="1"/>
          </p:cNvSpPr>
          <p:nvPr>
            <p:ph type="sldNum" sz="quarter" idx="12"/>
          </p:nvPr>
        </p:nvSpPr>
        <p:spPr/>
        <p:txBody>
          <a:bodyPr/>
          <a:lstStyle/>
          <a:p>
            <a:fld id="{67C9959E-8E6B-B04C-9955-EA096F41CA7A}" type="slidenum">
              <a:rPr lang="en-GB" smtClean="0"/>
              <a:t>69</a:t>
            </a:fld>
            <a:endParaRPr lang="en-GB"/>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E95198B6-3409-534D-87A6-EFD58C57BBF8}"/>
                  </a:ext>
                </a:extLst>
              </p:cNvPr>
              <p:cNvSpPr/>
              <p:nvPr/>
            </p:nvSpPr>
            <p:spPr>
              <a:xfrm>
                <a:off x="2760193" y="5785028"/>
                <a:ext cx="3781997" cy="783869"/>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GB" dirty="0"/>
                  <a:t>Compare LJT complexity</a:t>
                </a:r>
              </a:p>
              <a:p>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𝑂</m:t>
                      </m:r>
                      <m:d>
                        <m:dPr>
                          <m:ctrlPr>
                            <a:rPr lang="en-GB" i="1">
                              <a:latin typeface="Cambria Math" panose="02040503050406030204" pitchFamily="18" charset="0"/>
                            </a:rPr>
                          </m:ctrlPr>
                        </m:dPr>
                        <m:e>
                          <m:d>
                            <m:dPr>
                              <m:ctrlPr>
                                <a:rPr lang="de-DE"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de-DE" b="0" i="1" smtClean="0">
                                  <a:latin typeface="Cambria Math" panose="02040503050406030204" pitchFamily="18" charset="0"/>
                                </a:rPr>
                                <m:t>+</m:t>
                              </m:r>
                              <m:r>
                                <a:rPr lang="de-DE" b="0" i="1" smtClean="0">
                                  <a:latin typeface="Cambria Math" panose="02040503050406030204" pitchFamily="18" charset="0"/>
                                </a:rPr>
                                <m:t>𝑚</m:t>
                              </m:r>
                            </m:e>
                          </m:d>
                          <m:r>
                            <a:rPr lang="en-GB" i="1" smtClean="0">
                              <a:solidFill>
                                <a:schemeClr val="bg1"/>
                              </a:solidFill>
                              <a:latin typeface="Cambria Math" panose="02040503050406030204" pitchFamily="18" charset="0"/>
                              <a:ea typeface="Cambria Math" panose="02040503050406030204" pitchFamily="18" charset="0"/>
                            </a:rPr>
                            <m:t>∙</m:t>
                          </m:r>
                          <m:func>
                            <m:funcPr>
                              <m:ctrlPr>
                                <a:rPr lang="en-GB" i="1">
                                  <a:solidFill>
                                    <a:schemeClr val="bg1"/>
                                  </a:solidFill>
                                  <a:latin typeface="Cambria Math" panose="02040503050406030204" pitchFamily="18" charset="0"/>
                                </a:rPr>
                              </m:ctrlPr>
                            </m:funcPr>
                            <m:fName>
                              <m:sSub>
                                <m:sSubPr>
                                  <m:ctrlPr>
                                    <a:rPr lang="en-GB" i="1">
                                      <a:solidFill>
                                        <a:schemeClr val="bg1"/>
                                      </a:solidFill>
                                      <a:latin typeface="Cambria Math" panose="02040503050406030204" pitchFamily="18" charset="0"/>
                                    </a:rPr>
                                  </m:ctrlPr>
                                </m:sSubPr>
                                <m:e>
                                  <m:r>
                                    <m:rPr>
                                      <m:sty m:val="p"/>
                                    </m:rPr>
                                    <a:rPr lang="en-GB">
                                      <a:solidFill>
                                        <a:schemeClr val="bg1"/>
                                      </a:solidFill>
                                      <a:latin typeface="Cambria Math" panose="02040503050406030204" pitchFamily="18" charset="0"/>
                                    </a:rPr>
                                    <m:t>log</m:t>
                                  </m:r>
                                </m:e>
                                <m:sub>
                                  <m:r>
                                    <a:rPr lang="en-GB" i="1">
                                      <a:solidFill>
                                        <a:schemeClr val="bg1"/>
                                      </a:solidFill>
                                      <a:latin typeface="Cambria Math" panose="02040503050406030204" pitchFamily="18" charset="0"/>
                                    </a:rPr>
                                    <m:t>2</m:t>
                                  </m:r>
                                </m:sub>
                              </m:sSub>
                            </m:fName>
                            <m:e>
                              <m:d>
                                <m:dPr>
                                  <m:ctrlPr>
                                    <a:rPr lang="en-GB" i="1">
                                      <a:solidFill>
                                        <a:schemeClr val="bg1"/>
                                      </a:solidFill>
                                      <a:latin typeface="Cambria Math" panose="02040503050406030204" pitchFamily="18" charset="0"/>
                                    </a:rPr>
                                  </m:ctrlPr>
                                </m:dPr>
                                <m:e>
                                  <m:r>
                                    <a:rPr lang="en-GB" i="1">
                                      <a:solidFill>
                                        <a:schemeClr val="bg1"/>
                                      </a:solidFill>
                                      <a:latin typeface="Cambria Math" panose="02040503050406030204" pitchFamily="18" charset="0"/>
                                    </a:rPr>
                                    <m:t>𝑛</m:t>
                                  </m:r>
                                </m:e>
                              </m:d>
                            </m:e>
                          </m:func>
                          <m:r>
                            <a:rPr lang="en-GB" i="1">
                              <a:solidFill>
                                <a:schemeClr val="bg1"/>
                              </a:solidFill>
                              <a:latin typeface="Cambria Math" panose="02040503050406030204" pitchFamily="18" charset="0"/>
                              <a:ea typeface="Cambria Math" panose="02040503050406030204" pitchFamily="18" charset="0"/>
                            </a:rPr>
                            <m:t>∙</m:t>
                          </m:r>
                          <m:sSup>
                            <m:sSupPr>
                              <m:ctrlPr>
                                <a:rPr lang="en-GB" i="1">
                                  <a:solidFill>
                                    <a:schemeClr val="bg1"/>
                                  </a:solidFill>
                                  <a:latin typeface="Cambria Math" panose="02040503050406030204" pitchFamily="18" charset="0"/>
                                </a:rPr>
                              </m:ctrlPr>
                            </m:sSupPr>
                            <m:e>
                              <m:r>
                                <a:rPr lang="en-GB" i="1">
                                  <a:solidFill>
                                    <a:schemeClr val="bg1"/>
                                  </a:solidFill>
                                  <a:latin typeface="Cambria Math" panose="02040503050406030204" pitchFamily="18" charset="0"/>
                                </a:rPr>
                                <m:t>𝑟</m:t>
                              </m:r>
                            </m:e>
                            <m:sup>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𝑤</m:t>
                                  </m:r>
                                </m:e>
                                <m:sub>
                                  <m:r>
                                    <a:rPr lang="en-GB" i="1">
                                      <a:solidFill>
                                        <a:schemeClr val="bg1"/>
                                      </a:solidFill>
                                      <a:latin typeface="Cambria Math" panose="02040503050406030204" pitchFamily="18" charset="0"/>
                                    </a:rPr>
                                    <m:t>𝑔</m:t>
                                  </m:r>
                                </m:sub>
                              </m:sSub>
                            </m:sup>
                          </m:sSup>
                          <m:r>
                            <a:rPr lang="en-GB" i="1">
                              <a:solidFill>
                                <a:schemeClr val="bg1"/>
                              </a:solidFill>
                              <a:latin typeface="Cambria Math" panose="02040503050406030204" pitchFamily="18" charset="0"/>
                              <a:ea typeface="Cambria Math" panose="02040503050406030204" pitchFamily="18" charset="0"/>
                            </a:rPr>
                            <m:t>∙</m:t>
                          </m:r>
                          <m:sSup>
                            <m:sSupPr>
                              <m:ctrlPr>
                                <a:rPr lang="en-GB" i="1">
                                  <a:solidFill>
                                    <a:schemeClr val="bg1"/>
                                  </a:solidFill>
                                  <a:latin typeface="Cambria Math" panose="02040503050406030204" pitchFamily="18" charset="0"/>
                                  <a:ea typeface="Cambria Math" panose="02040503050406030204" pitchFamily="18" charset="0"/>
                                </a:rPr>
                              </m:ctrlPr>
                            </m:sSupPr>
                            <m:e>
                              <m:r>
                                <a:rPr lang="en-GB" i="1">
                                  <a:solidFill>
                                    <a:schemeClr val="bg1"/>
                                  </a:solidFill>
                                  <a:latin typeface="Cambria Math" panose="02040503050406030204" pitchFamily="18" charset="0"/>
                                  <a:ea typeface="Cambria Math" panose="02040503050406030204" pitchFamily="18" charset="0"/>
                                </a:rPr>
                                <m:t>𝑛</m:t>
                              </m:r>
                            </m:e>
                            <m:sup>
                              <m:sSub>
                                <m:sSubPr>
                                  <m:ctrlPr>
                                    <a:rPr lang="en-GB" i="1">
                                      <a:solidFill>
                                        <a:schemeClr val="bg1"/>
                                      </a:solidFill>
                                      <a:latin typeface="Cambria Math" panose="02040503050406030204" pitchFamily="18" charset="0"/>
                                      <a:ea typeface="Cambria Math" panose="02040503050406030204" pitchFamily="18" charset="0"/>
                                    </a:rPr>
                                  </m:ctrlPr>
                                </m:sSubPr>
                                <m:e>
                                  <m:r>
                                    <a:rPr lang="en-GB" i="1">
                                      <a:solidFill>
                                        <a:schemeClr val="bg1"/>
                                      </a:solidFill>
                                      <a:latin typeface="Cambria Math" panose="02040503050406030204" pitchFamily="18" charset="0"/>
                                      <a:ea typeface="Cambria Math" panose="02040503050406030204" pitchFamily="18" charset="0"/>
                                    </a:rPr>
                                    <m:t>𝑟</m:t>
                                  </m:r>
                                </m:e>
                                <m:sub>
                                  <m:r>
                                    <a:rPr lang="en-GB" i="1">
                                      <a:solidFill>
                                        <a:schemeClr val="bg1"/>
                                      </a:solidFill>
                                      <a:latin typeface="Cambria Math" panose="02040503050406030204" pitchFamily="18" charset="0"/>
                                      <a:ea typeface="Cambria Math" panose="02040503050406030204" pitchFamily="18" charset="0"/>
                                    </a:rPr>
                                    <m:t>#</m:t>
                                  </m:r>
                                </m:sub>
                              </m:sSub>
                              <m:sSub>
                                <m:sSubPr>
                                  <m:ctrlPr>
                                    <a:rPr lang="en-GB" i="1">
                                      <a:solidFill>
                                        <a:schemeClr val="bg1"/>
                                      </a:solidFill>
                                      <a:latin typeface="Cambria Math" panose="02040503050406030204" pitchFamily="18" charset="0"/>
                                      <a:ea typeface="Cambria Math" panose="02040503050406030204" pitchFamily="18" charset="0"/>
                                    </a:rPr>
                                  </m:ctrlPr>
                                </m:sSubPr>
                                <m:e>
                                  <m:r>
                                    <a:rPr lang="en-GB" i="1">
                                      <a:solidFill>
                                        <a:schemeClr val="bg1"/>
                                      </a:solidFill>
                                      <a:latin typeface="Cambria Math" panose="02040503050406030204" pitchFamily="18" charset="0"/>
                                      <a:ea typeface="Cambria Math" panose="02040503050406030204" pitchFamily="18" charset="0"/>
                                    </a:rPr>
                                    <m:t>𝑤</m:t>
                                  </m:r>
                                </m:e>
                                <m:sub>
                                  <m:r>
                                    <a:rPr lang="en-GB" i="1">
                                      <a:solidFill>
                                        <a:schemeClr val="bg1"/>
                                      </a:solidFill>
                                      <a:latin typeface="Cambria Math" panose="02040503050406030204" pitchFamily="18" charset="0"/>
                                      <a:ea typeface="Cambria Math" panose="02040503050406030204" pitchFamily="18" charset="0"/>
                                    </a:rPr>
                                    <m:t>#</m:t>
                                  </m:r>
                                </m:sub>
                              </m:sSub>
                            </m:sup>
                          </m:sSup>
                        </m:e>
                      </m:d>
                    </m:oMath>
                  </m:oMathPara>
                </a14:m>
                <a:endParaRPr lang="en-GB" dirty="0"/>
              </a:p>
            </p:txBody>
          </p:sp>
        </mc:Choice>
        <mc:Fallback>
          <p:sp>
            <p:nvSpPr>
              <p:cNvPr id="5" name="Rectangle 4">
                <a:extLst>
                  <a:ext uri="{FF2B5EF4-FFF2-40B4-BE49-F238E27FC236}">
                    <a16:creationId xmlns:a16="http://schemas.microsoft.com/office/drawing/2014/main" id="{E95198B6-3409-534D-87A6-EFD58C57BBF8}"/>
                  </a:ext>
                </a:extLst>
              </p:cNvPr>
              <p:cNvSpPr>
                <a:spLocks noRot="1" noChangeAspect="1" noMove="1" noResize="1" noEditPoints="1" noAdjustHandles="1" noChangeArrowheads="1" noChangeShapeType="1" noTextEdit="1"/>
              </p:cNvSpPr>
              <p:nvPr/>
            </p:nvSpPr>
            <p:spPr>
              <a:xfrm>
                <a:off x="2760193" y="5785028"/>
                <a:ext cx="3781997" cy="783869"/>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34288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2A4F-4535-B242-B2FB-A23C0A16D4AE}"/>
              </a:ext>
            </a:extLst>
          </p:cNvPr>
          <p:cNvSpPr>
            <a:spLocks noGrp="1"/>
          </p:cNvSpPr>
          <p:nvPr>
            <p:ph type="title"/>
          </p:nvPr>
        </p:nvSpPr>
        <p:spPr/>
        <p:txBody>
          <a:bodyPr>
            <a:normAutofit/>
          </a:bodyPr>
          <a:lstStyle/>
          <a:p>
            <a:r>
              <a:rPr lang="en-GB" dirty="0"/>
              <a:t>Tasks in HMMs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8E151670-3D61-F546-95A0-1E64E196852F}"/>
                  </a:ext>
                </a:extLst>
              </p:cNvPr>
              <p:cNvSpPr>
                <a:spLocks noGrp="1"/>
              </p:cNvSpPr>
              <p:nvPr>
                <p:ph idx="1"/>
              </p:nvPr>
            </p:nvSpPr>
            <p:spPr>
              <a:xfrm>
                <a:off x="628650" y="1158240"/>
                <a:ext cx="7886700" cy="5018723"/>
              </a:xfrm>
            </p:spPr>
            <p:txBody>
              <a:bodyPr/>
              <a:lstStyle/>
              <a:p>
                <a:r>
                  <a:rPr lang="en-GB" dirty="0"/>
                  <a:t>Query </a:t>
                </a:r>
                <a14:m>
                  <m:oMath xmlns:m="http://schemas.openxmlformats.org/officeDocument/2006/math">
                    <m:r>
                      <a:rPr lang="en-GB"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𝑅</m:t>
                            </m:r>
                          </m:e>
                          <m:sub>
                            <m:r>
                              <a:rPr lang="de-DE" i="1" dirty="0">
                                <a:latin typeface="Cambria Math" panose="02040503050406030204" pitchFamily="18" charset="0"/>
                                <a:ea typeface="Cambria Math" panose="02040503050406030204" pitchFamily="18" charset="0"/>
                              </a:rPr>
                              <m:t>𝜋</m:t>
                            </m:r>
                          </m:sub>
                        </m:sSub>
                        <m:r>
                          <a:rPr lang="de-DE" i="1" dirty="0">
                            <a:latin typeface="Cambria Math" panose="02040503050406030204" pitchFamily="18" charset="0"/>
                          </a:rPr>
                          <m:t>|</m:t>
                        </m:r>
                        <m:sSub>
                          <m:sSubPr>
                            <m:ctrlPr>
                              <a:rPr lang="de-DE" i="1" dirty="0" smtClean="0">
                                <a:latin typeface="Cambria Math" panose="02040503050406030204" pitchFamily="18" charset="0"/>
                              </a:rPr>
                            </m:ctrlPr>
                          </m:sSubPr>
                          <m:e>
                            <m:r>
                              <a:rPr lang="de-DE" i="1" dirty="0">
                                <a:latin typeface="Cambria Math" panose="02040503050406030204" pitchFamily="18" charset="0"/>
                              </a:rPr>
                              <m:t>𝐸</m:t>
                            </m:r>
                          </m:e>
                          <m:sub>
                            <m:r>
                              <a:rPr lang="de-DE" i="1" dirty="0" smtClean="0">
                                <a:solidFill>
                                  <a:schemeClr val="accent1"/>
                                </a:solidFill>
                                <a:latin typeface="Cambria Math" panose="02040503050406030204" pitchFamily="18" charset="0"/>
                              </a:rPr>
                              <m:t>0:</m:t>
                            </m:r>
                            <m:r>
                              <a:rPr lang="de-DE" i="1" dirty="0" smtClean="0">
                                <a:solidFill>
                                  <a:schemeClr val="accent1"/>
                                </a:solidFill>
                                <a:latin typeface="Cambria Math" panose="02040503050406030204" pitchFamily="18" charset="0"/>
                                <a:ea typeface="Cambria Math" panose="02040503050406030204" pitchFamily="18" charset="0"/>
                              </a:rPr>
                              <m:t>𝜏</m:t>
                            </m:r>
                          </m:sub>
                        </m:sSub>
                      </m:e>
                    </m:d>
                  </m:oMath>
                </a14:m>
                <a:r>
                  <a:rPr lang="en-GB" dirty="0"/>
                  <a:t>, </a:t>
                </a:r>
                <a14:m>
                  <m:oMath xmlns:m="http://schemas.openxmlformats.org/officeDocument/2006/math">
                    <m:r>
                      <a:rPr lang="de-DE" i="1" dirty="0">
                        <a:latin typeface="Cambria Math" panose="02040503050406030204" pitchFamily="18" charset="0"/>
                        <a:ea typeface="Cambria Math" panose="02040503050406030204" pitchFamily="18" charset="0"/>
                      </a:rPr>
                      <m:t>𝜏</m:t>
                    </m:r>
                  </m:oMath>
                </a14:m>
                <a:r>
                  <a:rPr lang="en-GB" dirty="0"/>
                  <a:t> the current step</a:t>
                </a:r>
              </a:p>
              <a:p>
                <a:pPr lvl="1"/>
                <a:r>
                  <a:rPr lang="en-GB" dirty="0"/>
                  <a:t>Filtering: </a:t>
                </a:r>
                <a14:m>
                  <m:oMath xmlns:m="http://schemas.openxmlformats.org/officeDocument/2006/math">
                    <m:r>
                      <a:rPr lang="de-DE" i="1" dirty="0">
                        <a:latin typeface="Cambria Math" panose="02040503050406030204" pitchFamily="18" charset="0"/>
                        <a:ea typeface="Cambria Math" panose="02040503050406030204" pitchFamily="18" charset="0"/>
                      </a:rPr>
                      <m:t>𝜋</m:t>
                    </m:r>
                    <m:r>
                      <a:rPr lang="de-DE" i="1" dirty="0">
                        <a:latin typeface="Cambria Math" panose="02040503050406030204" pitchFamily="18" charset="0"/>
                        <a:ea typeface="Cambria Math" panose="02040503050406030204" pitchFamily="18" charset="0"/>
                      </a:rPr>
                      <m:t>=</m:t>
                    </m:r>
                    <m:r>
                      <a:rPr lang="de-DE" i="1" dirty="0" smtClean="0">
                        <a:latin typeface="Cambria Math" panose="02040503050406030204" pitchFamily="18" charset="0"/>
                        <a:ea typeface="Cambria Math" panose="02040503050406030204" pitchFamily="18" charset="0"/>
                      </a:rPr>
                      <m:t>𝜏</m:t>
                    </m:r>
                  </m:oMath>
                </a14:m>
                <a:endParaRPr lang="en-GB" dirty="0"/>
              </a:p>
              <a:p>
                <a:pPr lvl="1"/>
                <a:r>
                  <a:rPr lang="en-GB" dirty="0"/>
                  <a:t>Prediction: </a:t>
                </a:r>
                <a14:m>
                  <m:oMath xmlns:m="http://schemas.openxmlformats.org/officeDocument/2006/math">
                    <m:r>
                      <a:rPr lang="de-DE" i="1" dirty="0">
                        <a:latin typeface="Cambria Math" panose="02040503050406030204" pitchFamily="18" charset="0"/>
                        <a:ea typeface="Cambria Math" panose="02040503050406030204" pitchFamily="18" charset="0"/>
                      </a:rPr>
                      <m:t>𝜋</m:t>
                    </m:r>
                    <m:r>
                      <a:rPr lang="de-DE" i="1" dirty="0">
                        <a:latin typeface="Cambria Math" panose="02040503050406030204" pitchFamily="18" charset="0"/>
                        <a:ea typeface="Cambria Math" panose="02040503050406030204" pitchFamily="18" charset="0"/>
                      </a:rPr>
                      <m:t>&gt;</m:t>
                    </m:r>
                    <m:r>
                      <a:rPr lang="de-DE" i="1" dirty="0">
                        <a:latin typeface="Cambria Math" panose="02040503050406030204" pitchFamily="18" charset="0"/>
                        <a:ea typeface="Cambria Math" panose="02040503050406030204" pitchFamily="18" charset="0"/>
                      </a:rPr>
                      <m:t>𝜏</m:t>
                    </m:r>
                  </m:oMath>
                </a14:m>
                <a:endParaRPr lang="en-GB" dirty="0"/>
              </a:p>
              <a:p>
                <a:pPr lvl="1"/>
                <a:r>
                  <a:rPr lang="en-GB" dirty="0"/>
                  <a:t>Hindsight: </a:t>
                </a:r>
                <a14:m>
                  <m:oMath xmlns:m="http://schemas.openxmlformats.org/officeDocument/2006/math">
                    <m:r>
                      <a:rPr lang="de-DE" i="1" dirty="0">
                        <a:latin typeface="Cambria Math" panose="02040503050406030204" pitchFamily="18" charset="0"/>
                        <a:ea typeface="Cambria Math" panose="02040503050406030204" pitchFamily="18" charset="0"/>
                      </a:rPr>
                      <m:t>𝜋</m:t>
                    </m:r>
                    <m:r>
                      <a:rPr lang="de-DE" i="1" dirty="0">
                        <a:latin typeface="Cambria Math" panose="02040503050406030204" pitchFamily="18" charset="0"/>
                        <a:ea typeface="Cambria Math" panose="02040503050406030204" pitchFamily="18" charset="0"/>
                      </a:rPr>
                      <m:t>&lt;</m:t>
                    </m:r>
                    <m:r>
                      <a:rPr lang="de-DE" i="1" dirty="0">
                        <a:latin typeface="Cambria Math" panose="02040503050406030204" pitchFamily="18" charset="0"/>
                        <a:ea typeface="Cambria Math" panose="02040503050406030204" pitchFamily="18" charset="0"/>
                      </a:rPr>
                      <m:t>𝜏</m:t>
                    </m:r>
                  </m:oMath>
                </a14:m>
                <a:endParaRPr lang="en-GB" dirty="0"/>
              </a:p>
              <a:p>
                <a:pPr lvl="2"/>
                <a:r>
                  <a:rPr lang="en-GB" dirty="0"/>
                  <a:t>Also called smoothing</a:t>
                </a:r>
              </a:p>
              <a:p>
                <a:pPr lvl="1"/>
                <a:r>
                  <a:rPr lang="en-GB" dirty="0"/>
                  <a:t>MPE</a:t>
                </a:r>
              </a:p>
              <a:p>
                <a:pPr lvl="2"/>
                <a:r>
                  <a:rPr lang="en-GB" dirty="0"/>
                  <a:t>In HMMs: solved by </a:t>
                </a:r>
                <a:br>
                  <a:rPr lang="en-GB" dirty="0"/>
                </a:br>
                <a:r>
                  <a:rPr lang="en-GB" dirty="0"/>
                  <a:t>Viterbi algorithm</a:t>
                </a:r>
              </a:p>
            </p:txBody>
          </p:sp>
        </mc:Choice>
        <mc:Fallback xmlns="">
          <p:sp>
            <p:nvSpPr>
              <p:cNvPr id="4" name="Content Placeholder 3">
                <a:extLst>
                  <a:ext uri="{FF2B5EF4-FFF2-40B4-BE49-F238E27FC236}">
                    <a16:creationId xmlns:a16="http://schemas.microsoft.com/office/drawing/2014/main" id="{8E151670-3D61-F546-95A0-1E64E196852F}"/>
                  </a:ext>
                </a:extLst>
              </p:cNvPr>
              <p:cNvSpPr>
                <a:spLocks noGrp="1" noRot="1" noChangeAspect="1" noMove="1" noResize="1" noEditPoints="1" noAdjustHandles="1" noChangeArrowheads="1" noChangeShapeType="1" noTextEdit="1"/>
              </p:cNvSpPr>
              <p:nvPr>
                <p:ph idx="1"/>
              </p:nvPr>
            </p:nvSpPr>
            <p:spPr>
              <a:xfrm>
                <a:off x="628650" y="1158240"/>
                <a:ext cx="7886700" cy="5018723"/>
              </a:xfrm>
              <a:blipFill>
                <a:blip r:embed="rId3"/>
                <a:stretch>
                  <a:fillRect l="-1447" t="-1768"/>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C867D25E-0E98-5D4B-9218-D3E0557FFF10}"/>
              </a:ext>
            </a:extLst>
          </p:cNvPr>
          <p:cNvSpPr>
            <a:spLocks noGrp="1"/>
          </p:cNvSpPr>
          <p:nvPr>
            <p:ph type="sldNum" sz="quarter" idx="12"/>
          </p:nvPr>
        </p:nvSpPr>
        <p:spPr/>
        <p:txBody>
          <a:bodyPr/>
          <a:lstStyle/>
          <a:p>
            <a:fld id="{67C9959E-8E6B-B04C-9955-EA096F41CA7A}" type="slidenum">
              <a:rPr lang="en-GB" smtClean="0"/>
              <a:t>7</a:t>
            </a:fld>
            <a:endParaRPr lang="en-GB"/>
          </a:p>
        </p:txBody>
      </p:sp>
      <p:sp>
        <p:nvSpPr>
          <p:cNvPr id="57" name="Rectangle 56">
            <a:extLst>
              <a:ext uri="{FF2B5EF4-FFF2-40B4-BE49-F238E27FC236}">
                <a16:creationId xmlns:a16="http://schemas.microsoft.com/office/drawing/2014/main" id="{4132245A-1A82-5C41-B219-28AAE2E263B2}"/>
              </a:ext>
            </a:extLst>
          </p:cNvPr>
          <p:cNvSpPr/>
          <p:nvPr/>
        </p:nvSpPr>
        <p:spPr>
          <a:xfrm>
            <a:off x="3079157" y="4504093"/>
            <a:ext cx="2237676" cy="180957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tangle 55">
            <a:extLst>
              <a:ext uri="{FF2B5EF4-FFF2-40B4-BE49-F238E27FC236}">
                <a16:creationId xmlns:a16="http://schemas.microsoft.com/office/drawing/2014/main" id="{B44C06E4-5320-7047-9836-1F1C2E4A8FBB}"/>
              </a:ext>
            </a:extLst>
          </p:cNvPr>
          <p:cNvSpPr/>
          <p:nvPr/>
        </p:nvSpPr>
        <p:spPr>
          <a:xfrm>
            <a:off x="5316832" y="4504093"/>
            <a:ext cx="2219823" cy="18095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tangle 57">
            <a:extLst>
              <a:ext uri="{FF2B5EF4-FFF2-40B4-BE49-F238E27FC236}">
                <a16:creationId xmlns:a16="http://schemas.microsoft.com/office/drawing/2014/main" id="{DF55669E-FC27-9D4D-9746-F2F7E91C540F}"/>
              </a:ext>
            </a:extLst>
          </p:cNvPr>
          <p:cNvSpPr/>
          <p:nvPr/>
        </p:nvSpPr>
        <p:spPr>
          <a:xfrm>
            <a:off x="856337" y="4514525"/>
            <a:ext cx="1314859" cy="18095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Oval 3">
            <a:extLst>
              <a:ext uri="{FF2B5EF4-FFF2-40B4-BE49-F238E27FC236}">
                <a16:creationId xmlns:a16="http://schemas.microsoft.com/office/drawing/2014/main" id="{F8F67E79-00D7-504E-87C9-9B8EEC369A77}"/>
              </a:ext>
            </a:extLst>
          </p:cNvPr>
          <p:cNvSpPr>
            <a:spLocks noChangeArrowheads="1"/>
          </p:cNvSpPr>
          <p:nvPr/>
        </p:nvSpPr>
        <p:spPr bwMode="auto">
          <a:xfrm>
            <a:off x="3782763" y="4526146"/>
            <a:ext cx="9144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 name="Text Box 4">
            <a:extLst>
              <a:ext uri="{FF2B5EF4-FFF2-40B4-BE49-F238E27FC236}">
                <a16:creationId xmlns:a16="http://schemas.microsoft.com/office/drawing/2014/main" id="{67225A30-4EC8-B944-87A3-E9F6EADE5FBB}"/>
              </a:ext>
            </a:extLst>
          </p:cNvPr>
          <p:cNvSpPr txBox="1">
            <a:spLocks noChangeArrowheads="1"/>
          </p:cNvSpPr>
          <p:nvPr/>
        </p:nvSpPr>
        <p:spPr bwMode="auto">
          <a:xfrm>
            <a:off x="3782763" y="4643621"/>
            <a:ext cx="7651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dirty="0"/>
              <a:t>Rain</a:t>
            </a:r>
            <a:r>
              <a:rPr lang="en-US" sz="1600" i="0" baseline="-25000" dirty="0"/>
              <a:t>t-1</a:t>
            </a:r>
            <a:endParaRPr lang="en-US" sz="1600" i="0" dirty="0"/>
          </a:p>
        </p:txBody>
      </p:sp>
      <p:sp>
        <p:nvSpPr>
          <p:cNvPr id="30" name="Oval 5">
            <a:extLst>
              <a:ext uri="{FF2B5EF4-FFF2-40B4-BE49-F238E27FC236}">
                <a16:creationId xmlns:a16="http://schemas.microsoft.com/office/drawing/2014/main" id="{99D35CDE-50D9-A24E-A199-FD2B168B956C}"/>
              </a:ext>
            </a:extLst>
          </p:cNvPr>
          <p:cNvSpPr>
            <a:spLocks noChangeArrowheads="1"/>
          </p:cNvSpPr>
          <p:nvPr/>
        </p:nvSpPr>
        <p:spPr bwMode="auto">
          <a:xfrm>
            <a:off x="3630363" y="5780271"/>
            <a:ext cx="11430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1" name="Text Box 6">
            <a:extLst>
              <a:ext uri="{FF2B5EF4-FFF2-40B4-BE49-F238E27FC236}">
                <a16:creationId xmlns:a16="http://schemas.microsoft.com/office/drawing/2014/main" id="{CCF211C1-7060-9743-95C5-EC2F983B2A1C}"/>
              </a:ext>
            </a:extLst>
          </p:cNvPr>
          <p:cNvSpPr txBox="1">
            <a:spLocks noChangeArrowheads="1"/>
          </p:cNvSpPr>
          <p:nvPr/>
        </p:nvSpPr>
        <p:spPr bwMode="auto">
          <a:xfrm>
            <a:off x="3630363" y="5897746"/>
            <a:ext cx="11604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a:t>Umbrella</a:t>
            </a:r>
            <a:r>
              <a:rPr lang="en-US" sz="1600" i="0" baseline="-25000"/>
              <a:t>t-1</a:t>
            </a:r>
            <a:endParaRPr lang="en-US" sz="1600" i="0"/>
          </a:p>
        </p:txBody>
      </p:sp>
      <p:sp>
        <p:nvSpPr>
          <p:cNvPr id="32" name="Oval 7">
            <a:extLst>
              <a:ext uri="{FF2B5EF4-FFF2-40B4-BE49-F238E27FC236}">
                <a16:creationId xmlns:a16="http://schemas.microsoft.com/office/drawing/2014/main" id="{46030655-36AC-D141-9723-9E4FF15A865D}"/>
              </a:ext>
            </a:extLst>
          </p:cNvPr>
          <p:cNvSpPr>
            <a:spLocks noChangeArrowheads="1"/>
          </p:cNvSpPr>
          <p:nvPr/>
        </p:nvSpPr>
        <p:spPr bwMode="auto">
          <a:xfrm>
            <a:off x="5946526" y="4526146"/>
            <a:ext cx="9144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3" name="Text Box 8">
            <a:extLst>
              <a:ext uri="{FF2B5EF4-FFF2-40B4-BE49-F238E27FC236}">
                <a16:creationId xmlns:a16="http://schemas.microsoft.com/office/drawing/2014/main" id="{124F0DEA-85CB-A341-928C-3F47E41EDACC}"/>
              </a:ext>
            </a:extLst>
          </p:cNvPr>
          <p:cNvSpPr txBox="1">
            <a:spLocks noChangeArrowheads="1"/>
          </p:cNvSpPr>
          <p:nvPr/>
        </p:nvSpPr>
        <p:spPr bwMode="auto">
          <a:xfrm>
            <a:off x="6116388" y="4643621"/>
            <a:ext cx="6413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dirty="0" err="1"/>
              <a:t>Rain</a:t>
            </a:r>
            <a:r>
              <a:rPr lang="en-US" sz="1600" i="0" baseline="-25000" dirty="0" err="1"/>
              <a:t>t</a:t>
            </a:r>
            <a:endParaRPr lang="en-US" sz="1600" i="0" dirty="0"/>
          </a:p>
        </p:txBody>
      </p:sp>
      <p:sp>
        <p:nvSpPr>
          <p:cNvPr id="34" name="Oval 9">
            <a:extLst>
              <a:ext uri="{FF2B5EF4-FFF2-40B4-BE49-F238E27FC236}">
                <a16:creationId xmlns:a16="http://schemas.microsoft.com/office/drawing/2014/main" id="{0041D824-354A-7041-A0D4-9510C24B9D9C}"/>
              </a:ext>
            </a:extLst>
          </p:cNvPr>
          <p:cNvSpPr>
            <a:spLocks noChangeArrowheads="1"/>
          </p:cNvSpPr>
          <p:nvPr/>
        </p:nvSpPr>
        <p:spPr bwMode="auto">
          <a:xfrm>
            <a:off x="5794126" y="5780271"/>
            <a:ext cx="11430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5" name="Text Box 10">
            <a:extLst>
              <a:ext uri="{FF2B5EF4-FFF2-40B4-BE49-F238E27FC236}">
                <a16:creationId xmlns:a16="http://schemas.microsoft.com/office/drawing/2014/main" id="{6ACE51DD-A614-6E4F-9AAF-9A634B0EB7A3}"/>
              </a:ext>
            </a:extLst>
          </p:cNvPr>
          <p:cNvSpPr txBox="1">
            <a:spLocks noChangeArrowheads="1"/>
          </p:cNvSpPr>
          <p:nvPr/>
        </p:nvSpPr>
        <p:spPr bwMode="auto">
          <a:xfrm>
            <a:off x="5794126" y="5897746"/>
            <a:ext cx="1036637"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a:t>Umbrella</a:t>
            </a:r>
            <a:r>
              <a:rPr lang="en-US" sz="1600" i="0" baseline="-25000"/>
              <a:t>t</a:t>
            </a:r>
            <a:endParaRPr lang="en-US" sz="1600" i="0"/>
          </a:p>
        </p:txBody>
      </p:sp>
      <p:sp>
        <p:nvSpPr>
          <p:cNvPr id="40" name="Line 15">
            <a:extLst>
              <a:ext uri="{FF2B5EF4-FFF2-40B4-BE49-F238E27FC236}">
                <a16:creationId xmlns:a16="http://schemas.microsoft.com/office/drawing/2014/main" id="{C4D388D0-8A71-B640-9360-C11C6B20CF93}"/>
              </a:ext>
            </a:extLst>
          </p:cNvPr>
          <p:cNvSpPr>
            <a:spLocks noChangeShapeType="1"/>
          </p:cNvSpPr>
          <p:nvPr/>
        </p:nvSpPr>
        <p:spPr bwMode="auto">
          <a:xfrm>
            <a:off x="2868363" y="4754746"/>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1" name="Line 16">
            <a:extLst>
              <a:ext uri="{FF2B5EF4-FFF2-40B4-BE49-F238E27FC236}">
                <a16:creationId xmlns:a16="http://schemas.microsoft.com/office/drawing/2014/main" id="{2EFF5552-DEF3-4F42-9EEC-CF581914B061}"/>
              </a:ext>
            </a:extLst>
          </p:cNvPr>
          <p:cNvSpPr>
            <a:spLocks noChangeShapeType="1"/>
          </p:cNvSpPr>
          <p:nvPr/>
        </p:nvSpPr>
        <p:spPr bwMode="auto">
          <a:xfrm>
            <a:off x="4697163" y="4754746"/>
            <a:ext cx="12192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2" name="Line 17">
            <a:extLst>
              <a:ext uri="{FF2B5EF4-FFF2-40B4-BE49-F238E27FC236}">
                <a16:creationId xmlns:a16="http://schemas.microsoft.com/office/drawing/2014/main" id="{286E17B4-C87C-C74C-802D-FA12D2D18CE1}"/>
              </a:ext>
            </a:extLst>
          </p:cNvPr>
          <p:cNvSpPr>
            <a:spLocks noChangeShapeType="1"/>
          </p:cNvSpPr>
          <p:nvPr/>
        </p:nvSpPr>
        <p:spPr bwMode="auto">
          <a:xfrm>
            <a:off x="6906963" y="4754746"/>
            <a:ext cx="12954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3" name="Line 18">
            <a:extLst>
              <a:ext uri="{FF2B5EF4-FFF2-40B4-BE49-F238E27FC236}">
                <a16:creationId xmlns:a16="http://schemas.microsoft.com/office/drawing/2014/main" id="{EA9A8A63-0E0A-A14B-BC11-BFF2F59D5725}"/>
              </a:ext>
            </a:extLst>
          </p:cNvPr>
          <p:cNvSpPr>
            <a:spLocks noChangeShapeType="1"/>
          </p:cNvSpPr>
          <p:nvPr/>
        </p:nvSpPr>
        <p:spPr bwMode="auto">
          <a:xfrm>
            <a:off x="4239963" y="5086533"/>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4" name="Line 19">
            <a:extLst>
              <a:ext uri="{FF2B5EF4-FFF2-40B4-BE49-F238E27FC236}">
                <a16:creationId xmlns:a16="http://schemas.microsoft.com/office/drawing/2014/main" id="{878C2EEA-42C2-BA40-BF14-35DF4C2873E2}"/>
              </a:ext>
            </a:extLst>
          </p:cNvPr>
          <p:cNvSpPr>
            <a:spLocks noChangeShapeType="1"/>
          </p:cNvSpPr>
          <p:nvPr/>
        </p:nvSpPr>
        <p:spPr bwMode="auto">
          <a:xfrm flipH="1">
            <a:off x="6373563" y="5086533"/>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48" name="Oval 3">
            <a:extLst>
              <a:ext uri="{FF2B5EF4-FFF2-40B4-BE49-F238E27FC236}">
                <a16:creationId xmlns:a16="http://schemas.microsoft.com/office/drawing/2014/main" id="{1B526097-00FA-BF41-9690-8230B7F03D43}"/>
              </a:ext>
            </a:extLst>
          </p:cNvPr>
          <p:cNvSpPr>
            <a:spLocks noChangeArrowheads="1"/>
          </p:cNvSpPr>
          <p:nvPr/>
        </p:nvSpPr>
        <p:spPr bwMode="auto">
          <a:xfrm>
            <a:off x="887164" y="4526146"/>
            <a:ext cx="9144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9" name="Text Box 4">
            <a:extLst>
              <a:ext uri="{FF2B5EF4-FFF2-40B4-BE49-F238E27FC236}">
                <a16:creationId xmlns:a16="http://schemas.microsoft.com/office/drawing/2014/main" id="{6AFEAAE2-9707-C643-BB04-F7605E2F4332}"/>
              </a:ext>
            </a:extLst>
          </p:cNvPr>
          <p:cNvSpPr txBox="1">
            <a:spLocks noChangeArrowheads="1"/>
          </p:cNvSpPr>
          <p:nvPr/>
        </p:nvSpPr>
        <p:spPr bwMode="auto">
          <a:xfrm>
            <a:off x="1004367" y="4623569"/>
            <a:ext cx="67999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dirty="0"/>
              <a:t>Rain</a:t>
            </a:r>
            <a:r>
              <a:rPr lang="en-US" sz="1600" i="0" baseline="-25000" dirty="0"/>
              <a:t>0</a:t>
            </a:r>
            <a:endParaRPr lang="en-US" sz="1600" i="0" dirty="0"/>
          </a:p>
        </p:txBody>
      </p:sp>
      <p:sp>
        <p:nvSpPr>
          <p:cNvPr id="50" name="Line 16">
            <a:extLst>
              <a:ext uri="{FF2B5EF4-FFF2-40B4-BE49-F238E27FC236}">
                <a16:creationId xmlns:a16="http://schemas.microsoft.com/office/drawing/2014/main" id="{4A471455-A39D-E345-B811-D7708D2AAF3B}"/>
              </a:ext>
            </a:extLst>
          </p:cNvPr>
          <p:cNvSpPr>
            <a:spLocks noChangeShapeType="1"/>
          </p:cNvSpPr>
          <p:nvPr/>
        </p:nvSpPr>
        <p:spPr bwMode="auto">
          <a:xfrm>
            <a:off x="1801564" y="4754746"/>
            <a:ext cx="432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54" name="TextBox 53">
            <a:extLst>
              <a:ext uri="{FF2B5EF4-FFF2-40B4-BE49-F238E27FC236}">
                <a16:creationId xmlns:a16="http://schemas.microsoft.com/office/drawing/2014/main" id="{BC2315FC-D2CD-AE4A-BC76-2DC15180D934}"/>
              </a:ext>
            </a:extLst>
          </p:cNvPr>
          <p:cNvSpPr txBox="1"/>
          <p:nvPr/>
        </p:nvSpPr>
        <p:spPr>
          <a:xfrm>
            <a:off x="2352964" y="4514525"/>
            <a:ext cx="343364" cy="369332"/>
          </a:xfrm>
          <a:prstGeom prst="rect">
            <a:avLst/>
          </a:prstGeom>
          <a:noFill/>
        </p:spPr>
        <p:txBody>
          <a:bodyPr wrap="none" rtlCol="0">
            <a:spAutoFit/>
          </a:bodyPr>
          <a:lstStyle/>
          <a:p>
            <a:r>
              <a:rPr lang="en-GB" dirty="0"/>
              <a:t>…</a:t>
            </a: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5E2DD622-D96B-DF45-87D8-CA009D02936E}"/>
                  </a:ext>
                </a:extLst>
              </p:cNvPr>
              <p:cNvSpPr txBox="1"/>
              <p:nvPr/>
            </p:nvSpPr>
            <p:spPr>
              <a:xfrm>
                <a:off x="4361883" y="2331235"/>
                <a:ext cx="4546986" cy="203132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285750" indent="-285750">
                  <a:buFont typeface="Arial" panose="020B0604020202020204" pitchFamily="34" charset="0"/>
                  <a:buChar char="•"/>
                </a:pPr>
                <a:r>
                  <a:rPr lang="en-GB" dirty="0"/>
                  <a:t>State variable is a </a:t>
                </a:r>
                <a:r>
                  <a:rPr lang="en-GB" dirty="0">
                    <a:solidFill>
                      <a:schemeClr val="accent4"/>
                    </a:solidFill>
                  </a:rPr>
                  <a:t>separating </a:t>
                </a:r>
                <a:r>
                  <a:rPr lang="en-GB" dirty="0">
                    <a:solidFill>
                      <a:schemeClr val="bg1"/>
                    </a:solidFill>
                  </a:rPr>
                  <a:t>subset</a:t>
                </a:r>
                <a:r>
                  <a:rPr lang="en-GB" dirty="0">
                    <a:solidFill>
                      <a:schemeClr val="accent4"/>
                    </a:solidFill>
                  </a:rPr>
                  <a:t> between the past</a:t>
                </a:r>
                <a:r>
                  <a:rPr lang="en-GB" dirty="0"/>
                  <a:t>, i.e., all randvars indexed with </a:t>
                </a:r>
                <a14:m>
                  <m:oMath xmlns:m="http://schemas.openxmlformats.org/officeDocument/2006/math">
                    <m:r>
                      <a:rPr lang="de-DE" b="0" i="1" dirty="0" smtClean="0">
                        <a:latin typeface="Cambria Math" panose="02040503050406030204" pitchFamily="18" charset="0"/>
                      </a:rPr>
                      <m:t>𝑡</m:t>
                    </m:r>
                    <m:r>
                      <a:rPr lang="de-DE" i="1" dirty="0">
                        <a:latin typeface="Cambria Math" panose="02040503050406030204" pitchFamily="18" charset="0"/>
                      </a:rPr>
                      <m:t>&lt;</m:t>
                    </m:r>
                    <m:r>
                      <a:rPr lang="de-DE" i="1" dirty="0">
                        <a:latin typeface="Cambria Math" panose="02040503050406030204" pitchFamily="18" charset="0"/>
                        <a:ea typeface="Cambria Math" panose="02040503050406030204" pitchFamily="18" charset="0"/>
                      </a:rPr>
                      <m:t>𝜏</m:t>
                    </m:r>
                  </m:oMath>
                </a14:m>
                <a:r>
                  <a:rPr lang="en-GB" dirty="0"/>
                  <a:t>, </a:t>
                </a:r>
                <a:r>
                  <a:rPr lang="en-GB" dirty="0">
                    <a:solidFill>
                      <a:schemeClr val="accent4"/>
                    </a:solidFill>
                  </a:rPr>
                  <a:t>and the future</a:t>
                </a:r>
                <a:r>
                  <a:rPr lang="en-GB" dirty="0"/>
                  <a:t>, i.e., all randvars indexed with </a:t>
                </a:r>
                <a14:m>
                  <m:oMath xmlns:m="http://schemas.openxmlformats.org/officeDocument/2006/math">
                    <m:r>
                      <a:rPr lang="de-DE" b="0" i="1" dirty="0" smtClean="0">
                        <a:latin typeface="Cambria Math" panose="02040503050406030204" pitchFamily="18" charset="0"/>
                      </a:rPr>
                      <m:t>𝑡</m:t>
                    </m:r>
                    <m:r>
                      <a:rPr lang="de-DE" i="1" dirty="0">
                        <a:latin typeface="Cambria Math" panose="02040503050406030204" pitchFamily="18" charset="0"/>
                      </a:rPr>
                      <m:t>&gt;</m:t>
                    </m:r>
                    <m:r>
                      <a:rPr lang="de-DE" i="1" dirty="0">
                        <a:latin typeface="Cambria Math" panose="02040503050406030204" pitchFamily="18" charset="0"/>
                        <a:ea typeface="Cambria Math" panose="02040503050406030204" pitchFamily="18" charset="0"/>
                      </a:rPr>
                      <m:t>𝜏</m:t>
                    </m:r>
                  </m:oMath>
                </a14:m>
                <a:endParaRPr lang="en-GB" dirty="0"/>
              </a:p>
              <a:p>
                <a:pPr marL="285750" indent="-285750">
                  <a:buFont typeface="Zapf Dingbats"/>
                  <a:buChar char="➝"/>
                </a:pPr>
                <a:r>
                  <a:rPr lang="en-GB" dirty="0"/>
                  <a:t>Allows for </a:t>
                </a:r>
                <a:r>
                  <a:rPr lang="en-GB" dirty="0">
                    <a:solidFill>
                      <a:schemeClr val="accent4"/>
                    </a:solidFill>
                  </a:rPr>
                  <a:t>propagation</a:t>
                </a:r>
                <a:r>
                  <a:rPr lang="en-GB" dirty="0"/>
                  <a:t> algorithm</a:t>
                </a:r>
              </a:p>
              <a:p>
                <a:pPr marL="742950" lvl="1" indent="-285750">
                  <a:buFont typeface="Arial" panose="020B0604020202020204" pitchFamily="34" charset="0"/>
                  <a:buChar char="•"/>
                </a:pPr>
                <a:r>
                  <a:rPr lang="en-GB" dirty="0"/>
                  <a:t>Forward pass for filtering/prediction</a:t>
                </a:r>
              </a:p>
              <a:p>
                <a:pPr marL="742950" lvl="1" indent="-285750">
                  <a:buFont typeface="Arial" panose="020B0604020202020204" pitchFamily="34" charset="0"/>
                  <a:buChar char="•"/>
                </a:pPr>
                <a:r>
                  <a:rPr lang="en-GB" dirty="0"/>
                  <a:t>Additional backward pass for hindsight</a:t>
                </a:r>
              </a:p>
            </p:txBody>
          </p:sp>
        </mc:Choice>
        <mc:Fallback xmlns="">
          <p:sp>
            <p:nvSpPr>
              <p:cNvPr id="59" name="TextBox 58">
                <a:extLst>
                  <a:ext uri="{FF2B5EF4-FFF2-40B4-BE49-F238E27FC236}">
                    <a16:creationId xmlns:a16="http://schemas.microsoft.com/office/drawing/2014/main" id="{5E2DD622-D96B-DF45-87D8-CA009D02936E}"/>
                  </a:ext>
                </a:extLst>
              </p:cNvPr>
              <p:cNvSpPr txBox="1">
                <a:spLocks noRot="1" noChangeAspect="1" noMove="1" noResize="1" noEditPoints="1" noAdjustHandles="1" noChangeArrowheads="1" noChangeShapeType="1" noTextEdit="1"/>
              </p:cNvSpPr>
              <p:nvPr/>
            </p:nvSpPr>
            <p:spPr>
              <a:xfrm>
                <a:off x="4361883" y="2331235"/>
                <a:ext cx="4546986" cy="2031325"/>
              </a:xfrm>
              <a:prstGeom prst="rect">
                <a:avLst/>
              </a:prstGeom>
              <a:blipFill>
                <a:blip r:embed="rId4"/>
                <a:stretch>
                  <a:fillRect/>
                </a:stretch>
              </a:blipFill>
            </p:spPr>
            <p:txBody>
              <a:bodyPr/>
              <a:lstStyle/>
              <a:p>
                <a:r>
                  <a:rPr lang="en-GB">
                    <a:noFill/>
                  </a:rPr>
                  <a:t> </a:t>
                </a:r>
              </a:p>
            </p:txBody>
          </p:sp>
        </mc:Fallback>
      </mc:AlternateContent>
      <p:sp>
        <p:nvSpPr>
          <p:cNvPr id="36" name="TextBox 35">
            <a:extLst>
              <a:ext uri="{FF2B5EF4-FFF2-40B4-BE49-F238E27FC236}">
                <a16:creationId xmlns:a16="http://schemas.microsoft.com/office/drawing/2014/main" id="{9EB2A5B4-CDD6-1C40-97AD-1B8E45CD7CC9}"/>
              </a:ext>
            </a:extLst>
          </p:cNvPr>
          <p:cNvSpPr txBox="1"/>
          <p:nvPr/>
        </p:nvSpPr>
        <p:spPr>
          <a:xfrm>
            <a:off x="3782763" y="6356498"/>
            <a:ext cx="1200970" cy="369332"/>
          </a:xfrm>
          <a:prstGeom prst="rect">
            <a:avLst/>
          </a:prstGeom>
          <a:noFill/>
        </p:spPr>
        <p:txBody>
          <a:bodyPr wrap="none" rtlCol="0">
            <a:spAutoFit/>
          </a:bodyPr>
          <a:lstStyle/>
          <a:p>
            <a:r>
              <a:rPr lang="en-GB" dirty="0">
                <a:solidFill>
                  <a:schemeClr val="accent1"/>
                </a:solidFill>
              </a:rPr>
              <a:t>Time slices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64BBD71-737E-0340-BDAF-5234C5C34778}"/>
                  </a:ext>
                </a:extLst>
              </p:cNvPr>
              <p:cNvSpPr txBox="1"/>
              <p:nvPr/>
            </p:nvSpPr>
            <p:spPr>
              <a:xfrm>
                <a:off x="4483803" y="1607463"/>
                <a:ext cx="4303146"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Shorthand notation for a set of observations for </a:t>
                </a:r>
                <a14:m>
                  <m:oMath xmlns:m="http://schemas.openxmlformats.org/officeDocument/2006/math">
                    <m:r>
                      <a:rPr lang="en-GB" i="1" dirty="0" smtClean="0">
                        <a:latin typeface="Cambria Math" panose="02040503050406030204" pitchFamily="18" charset="0"/>
                      </a:rPr>
                      <m:t>𝐸</m:t>
                    </m:r>
                  </m:oMath>
                </a14:m>
                <a:r>
                  <a:rPr lang="en-GB" dirty="0"/>
                  <a:t> over all steps from </a:t>
                </a:r>
                <a14:m>
                  <m:oMath xmlns:m="http://schemas.openxmlformats.org/officeDocument/2006/math">
                    <m:r>
                      <a:rPr lang="de-DE" b="0" i="1" dirty="0" smtClean="0">
                        <a:latin typeface="Cambria Math" panose="02040503050406030204" pitchFamily="18" charset="0"/>
                      </a:rPr>
                      <m:t>0</m:t>
                    </m:r>
                  </m:oMath>
                </a14:m>
                <a:r>
                  <a:rPr lang="en-GB" dirty="0"/>
                  <a:t> to </a:t>
                </a:r>
                <a14:m>
                  <m:oMath xmlns:m="http://schemas.openxmlformats.org/officeDocument/2006/math">
                    <m:r>
                      <a:rPr lang="en-GB" i="1" dirty="0" smtClean="0">
                        <a:latin typeface="Cambria Math" panose="02040503050406030204" pitchFamily="18" charset="0"/>
                      </a:rPr>
                      <m:t>𝑡</m:t>
                    </m:r>
                  </m:oMath>
                </a14:m>
                <a:endParaRPr lang="en-GB" dirty="0"/>
              </a:p>
            </p:txBody>
          </p:sp>
        </mc:Choice>
        <mc:Fallback xmlns="">
          <p:sp>
            <p:nvSpPr>
              <p:cNvPr id="6" name="TextBox 5">
                <a:extLst>
                  <a:ext uri="{FF2B5EF4-FFF2-40B4-BE49-F238E27FC236}">
                    <a16:creationId xmlns:a16="http://schemas.microsoft.com/office/drawing/2014/main" id="{664BBD71-737E-0340-BDAF-5234C5C34778}"/>
                  </a:ext>
                </a:extLst>
              </p:cNvPr>
              <p:cNvSpPr txBox="1">
                <a:spLocks noRot="1" noChangeAspect="1" noMove="1" noResize="1" noEditPoints="1" noAdjustHandles="1" noChangeArrowheads="1" noChangeShapeType="1" noTextEdit="1"/>
              </p:cNvSpPr>
              <p:nvPr/>
            </p:nvSpPr>
            <p:spPr>
              <a:xfrm>
                <a:off x="4483803" y="1607463"/>
                <a:ext cx="4303146" cy="646331"/>
              </a:xfrm>
              <a:prstGeom prst="rect">
                <a:avLst/>
              </a:prstGeom>
              <a:blipFill>
                <a:blip r:embed="rId5"/>
                <a:stretch>
                  <a:fillRect/>
                </a:stretch>
              </a:blipFill>
            </p:spPr>
            <p:txBody>
              <a:bodyPr/>
              <a:lstStyle/>
              <a:p>
                <a:r>
                  <a:rPr lang="en-GB">
                    <a:noFill/>
                  </a:rPr>
                  <a:t> </a:t>
                </a:r>
              </a:p>
            </p:txBody>
          </p:sp>
        </mc:Fallback>
      </mc:AlternateContent>
      <p:cxnSp>
        <p:nvCxnSpPr>
          <p:cNvPr id="8" name="Straight Arrow Connector 7">
            <a:extLst>
              <a:ext uri="{FF2B5EF4-FFF2-40B4-BE49-F238E27FC236}">
                <a16:creationId xmlns:a16="http://schemas.microsoft.com/office/drawing/2014/main" id="{D7F47A56-9E6C-A644-8239-360E6677116E}"/>
              </a:ext>
            </a:extLst>
          </p:cNvPr>
          <p:cNvCxnSpPr>
            <a:cxnSpLocks/>
            <a:stCxn id="6" idx="1"/>
          </p:cNvCxnSpPr>
          <p:nvPr/>
        </p:nvCxnSpPr>
        <p:spPr>
          <a:xfrm flipH="1" flipV="1">
            <a:off x="3242733" y="1607463"/>
            <a:ext cx="1241070" cy="3231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01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A1C61-8942-6F47-8C95-BFAA3759DDA6}"/>
              </a:ext>
            </a:extLst>
          </p:cNvPr>
          <p:cNvSpPr>
            <a:spLocks noGrp="1"/>
          </p:cNvSpPr>
          <p:nvPr>
            <p:ph type="title"/>
          </p:nvPr>
        </p:nvSpPr>
        <p:spPr/>
        <p:txBody>
          <a:bodyPr/>
          <a:lstStyle/>
          <a:p>
            <a:r>
              <a:rPr lang="en-GB" dirty="0"/>
              <a:t>Complexity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59A0731-8F2B-DA46-B599-E43F7F83EECC}"/>
                  </a:ext>
                </a:extLst>
              </p:cNvPr>
              <p:cNvSpPr>
                <a:spLocks noGrp="1"/>
              </p:cNvSpPr>
              <p:nvPr>
                <p:ph idx="1"/>
              </p:nvPr>
            </p:nvSpPr>
            <p:spPr>
              <a:xfrm>
                <a:off x="628649" y="1158240"/>
                <a:ext cx="8045087" cy="5018723"/>
              </a:xfrm>
            </p:spPr>
            <p:txBody>
              <a:bodyPr>
                <a:normAutofit/>
              </a:bodyPr>
              <a:lstStyle/>
              <a:p>
                <a:pPr lvl="1"/>
                <a:r>
                  <a:rPr lang="en-GB" i="1" dirty="0">
                    <a:solidFill>
                      <a:srgbClr val="C00000"/>
                    </a:solidFill>
                  </a:rPr>
                  <a:t>Worst</a:t>
                </a:r>
                <a:r>
                  <a:rPr lang="en-GB" dirty="0">
                    <a:solidFill>
                      <a:srgbClr val="C00000"/>
                    </a:solidFill>
                  </a:rPr>
                  <a:t> worst case</a:t>
                </a:r>
                <a:r>
                  <a:rPr lang="en-GB" dirty="0">
                    <a:solidFill>
                      <a:schemeClr val="accent1"/>
                    </a:solidFill>
                  </a:rPr>
                  <a:t> </a:t>
                </a:r>
                <a:r>
                  <a:rPr lang="en-GB" dirty="0"/>
                  <a:t>at a time step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𝜏</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0,…,</m:t>
                        </m:r>
                        <m:r>
                          <a:rPr lang="de-DE" i="1">
                            <a:latin typeface="Cambria Math" panose="02040503050406030204" pitchFamily="18" charset="0"/>
                            <a:ea typeface="Cambria Math" panose="02040503050406030204" pitchFamily="18" charset="0"/>
                          </a:rPr>
                          <m:t>𝑇</m:t>
                        </m:r>
                      </m:e>
                    </m:d>
                  </m:oMath>
                </a14:m>
                <a:endParaRPr lang="en-GB" dirty="0"/>
              </a:p>
              <a:p>
                <a:pPr lvl="2"/>
                <a:r>
                  <a:rPr lang="en-GB" dirty="0"/>
                  <a:t>Hindsight query for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=0</m:t>
                    </m:r>
                  </m:oMath>
                </a14:m>
                <a:endParaRPr lang="en-GB" dirty="0"/>
              </a:p>
              <a:p>
                <a:pPr lvl="3"/>
                <a:r>
                  <a:rPr lang="en-GB" dirty="0"/>
                  <a:t>Backward message pass to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=0</m:t>
                    </m:r>
                  </m:oMath>
                </a14:m>
                <a:r>
                  <a:rPr lang="en-GB" dirty="0"/>
                  <a:t>: </a:t>
                </a: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𝜏</m:t>
                        </m:r>
                      </m:e>
                      <m:sup>
                        <m:r>
                          <a:rPr lang="de-DE" i="1">
                            <a:latin typeface="Cambria Math" panose="02040503050406030204" pitchFamily="18" charset="0"/>
                            <a:ea typeface="Cambria Math" panose="02040503050406030204" pitchFamily="18" charset="0"/>
                          </a:rPr>
                          <m:t>′</m:t>
                        </m:r>
                      </m:sup>
                    </m:sSup>
                    <m:r>
                      <a:rPr lang="en-GB" i="1" dirty="0">
                        <a:latin typeface="Cambria Math" panose="02040503050406030204" pitchFamily="18" charset="0"/>
                        <a:ea typeface="Cambria Math" panose="02040503050406030204" pitchFamily="18" charset="0"/>
                      </a:rPr>
                      <m:t>∙</m:t>
                    </m:r>
                    <m:d>
                      <m:dPr>
                        <m:ctrlPr>
                          <a:rPr lang="de-DE" i="1" dirty="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i="1">
                                <a:latin typeface="Cambria Math" panose="02040503050406030204" pitchFamily="18" charset="0"/>
                              </a:rPr>
                              <m:t>𝑀𝑃</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e>
                    </m:d>
                  </m:oMath>
                </a14:m>
                <a:endParaRPr lang="en-GB" dirty="0"/>
              </a:p>
              <a:p>
                <a:pPr lvl="2"/>
                <a:r>
                  <a:rPr lang="en-GB" dirty="0"/>
                  <a:t>Prediction query for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m:t>
                    </m:r>
                  </m:oMath>
                </a14:m>
                <a:endParaRPr lang="en-GB" dirty="0"/>
              </a:p>
              <a:p>
                <a:pPr lvl="3"/>
                <a:r>
                  <a:rPr lang="en-GB" dirty="0"/>
                  <a:t>Forward message pass to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m:t>
                    </m:r>
                  </m:oMath>
                </a14:m>
                <a:r>
                  <a:rPr lang="en-GB" dirty="0"/>
                  <a:t>: </a:t>
                </a:r>
                <a14:m>
                  <m:oMath xmlns:m="http://schemas.openxmlformats.org/officeDocument/2006/math">
                    <m:d>
                      <m:dPr>
                        <m:ctrlPr>
                          <a:rPr lang="de-DE" i="1">
                            <a:latin typeface="Cambria Math" panose="02040503050406030204" pitchFamily="18" charset="0"/>
                          </a:rPr>
                        </m:ctrlPr>
                      </m:dPr>
                      <m:e>
                        <m:r>
                          <a:rPr lang="de-DE" i="1">
                            <a:latin typeface="Cambria Math" panose="02040503050406030204" pitchFamily="18" charset="0"/>
                          </a:rPr>
                          <m:t>𝑇</m:t>
                        </m:r>
                        <m:r>
                          <a:rPr lang="de-DE" i="1">
                            <a:latin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𝜏</m:t>
                            </m:r>
                          </m:e>
                          <m:sup>
                            <m:r>
                              <a:rPr lang="de-DE" i="1">
                                <a:latin typeface="Cambria Math" panose="02040503050406030204" pitchFamily="18" charset="0"/>
                                <a:ea typeface="Cambria Math" panose="02040503050406030204" pitchFamily="18" charset="0"/>
                              </a:rPr>
                              <m:t>′</m:t>
                            </m:r>
                          </m:sup>
                        </m:sSup>
                      </m:e>
                    </m:d>
                    <m:r>
                      <a:rPr lang="en-GB" i="1" dirty="0">
                        <a:latin typeface="Cambria Math" panose="02040503050406030204" pitchFamily="18" charset="0"/>
                        <a:ea typeface="Cambria Math" panose="02040503050406030204" pitchFamily="18" charset="0"/>
                      </a:rPr>
                      <m:t>∙</m:t>
                    </m:r>
                    <m:d>
                      <m:dPr>
                        <m:ctrlPr>
                          <a:rPr lang="de-DE" i="1" dirty="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i="1">
                                <a:latin typeface="Cambria Math" panose="02040503050406030204" pitchFamily="18" charset="0"/>
                              </a:rPr>
                              <m:t>𝑀𝑃</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e>
                    </m:d>
                  </m:oMath>
                </a14:m>
                <a:endParaRPr lang="en-GB" dirty="0"/>
              </a:p>
              <a:p>
                <a:pPr lvl="2"/>
                <a:r>
                  <a:rPr lang="en-GB" dirty="0"/>
                  <a:t>Together, a hindsight and a prediction query yield a complexity of </a:t>
                </a:r>
                <a:endParaRPr lang="de-DE" i="1" dirty="0">
                  <a:latin typeface="Cambria Math" panose="02040503050406030204" pitchFamily="18" charset="0"/>
                  <a:ea typeface="Cambria Math" panose="02040503050406030204" pitchFamily="18" charset="0"/>
                </a:endParaRPr>
              </a:p>
              <a:p>
                <a:pPr marL="7938" lvl="2" indent="0">
                  <a:buNone/>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𝜏</m:t>
                          </m:r>
                        </m:e>
                        <m:sup>
                          <m:r>
                            <a:rPr lang="de-DE" i="1">
                              <a:latin typeface="Cambria Math" panose="02040503050406030204" pitchFamily="18" charset="0"/>
                              <a:ea typeface="Cambria Math" panose="02040503050406030204" pitchFamily="18" charset="0"/>
                            </a:rPr>
                            <m:t>′</m:t>
                          </m:r>
                        </m:sup>
                      </m:sSup>
                      <m:r>
                        <a:rPr lang="en-GB" i="1" dirty="0">
                          <a:latin typeface="Cambria Math" panose="02040503050406030204" pitchFamily="18" charset="0"/>
                          <a:ea typeface="Cambria Math" panose="02040503050406030204" pitchFamily="18" charset="0"/>
                        </a:rPr>
                        <m:t>∙</m:t>
                      </m:r>
                      <m:d>
                        <m:dPr>
                          <m:ctrlPr>
                            <a:rPr lang="de-DE" i="1" dirty="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i="1">
                                  <a:latin typeface="Cambria Math" panose="02040503050406030204" pitchFamily="18" charset="0"/>
                                </a:rPr>
                                <m:t>𝑀𝑃</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e>
                      </m:d>
                      <m:r>
                        <a:rPr lang="de-DE" i="1">
                          <a:latin typeface="Cambria Math" panose="02040503050406030204" pitchFamily="18" charset="0"/>
                        </a:rPr>
                        <m:t>+</m:t>
                      </m:r>
                      <m:d>
                        <m:dPr>
                          <m:ctrlPr>
                            <a:rPr lang="de-DE" i="1">
                              <a:latin typeface="Cambria Math" panose="02040503050406030204" pitchFamily="18" charset="0"/>
                            </a:rPr>
                          </m:ctrlPr>
                        </m:dPr>
                        <m:e>
                          <m:r>
                            <a:rPr lang="de-DE" i="1">
                              <a:latin typeface="Cambria Math" panose="02040503050406030204" pitchFamily="18" charset="0"/>
                            </a:rPr>
                            <m:t>𝑇</m:t>
                          </m:r>
                          <m:r>
                            <a:rPr lang="de-DE" i="1">
                              <a:latin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𝜏</m:t>
                              </m:r>
                            </m:e>
                            <m:sup>
                              <m:r>
                                <a:rPr lang="de-DE" i="1">
                                  <a:latin typeface="Cambria Math" panose="02040503050406030204" pitchFamily="18" charset="0"/>
                                  <a:ea typeface="Cambria Math" panose="02040503050406030204" pitchFamily="18" charset="0"/>
                                </a:rPr>
                                <m:t>′</m:t>
                              </m:r>
                            </m:sup>
                          </m:sSup>
                        </m:e>
                      </m:d>
                      <m:r>
                        <a:rPr lang="en-GB" i="1" dirty="0">
                          <a:latin typeface="Cambria Math" panose="02040503050406030204" pitchFamily="18" charset="0"/>
                          <a:ea typeface="Cambria Math" panose="02040503050406030204" pitchFamily="18" charset="0"/>
                        </a:rPr>
                        <m:t>∙</m:t>
                      </m:r>
                      <m:d>
                        <m:dPr>
                          <m:ctrlPr>
                            <a:rPr lang="de-DE" i="1" dirty="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i="1">
                                  <a:latin typeface="Cambria Math" panose="02040503050406030204" pitchFamily="18" charset="0"/>
                                </a:rPr>
                                <m:t>𝑀𝑃</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e>
                      </m:d>
                    </m:oMath>
                    <m:oMath xmlns:m="http://schemas.openxmlformats.org/officeDocument/2006/math">
                      <m:r>
                        <a:rPr lang="de-DE" i="1">
                          <a:latin typeface="Cambria Math" panose="02040503050406030204" pitchFamily="18" charset="0"/>
                        </a:rPr>
                        <m:t>=</m:t>
                      </m:r>
                      <m:r>
                        <a:rPr lang="de-DE" i="1">
                          <a:solidFill>
                            <a:srgbClr val="C00000"/>
                          </a:solidFill>
                          <a:latin typeface="Cambria Math" panose="02040503050406030204" pitchFamily="18" charset="0"/>
                        </a:rPr>
                        <m:t>𝑇</m:t>
                      </m:r>
                      <m:r>
                        <a:rPr lang="en-GB" i="1" dirty="0">
                          <a:solidFill>
                            <a:srgbClr val="C00000"/>
                          </a:solidFill>
                          <a:latin typeface="Cambria Math" panose="02040503050406030204" pitchFamily="18" charset="0"/>
                          <a:ea typeface="Cambria Math" panose="02040503050406030204" pitchFamily="18" charset="0"/>
                        </a:rPr>
                        <m:t>∙</m:t>
                      </m:r>
                      <m:d>
                        <m:dPr>
                          <m:ctrlPr>
                            <a:rPr lang="de-DE" i="1" dirty="0">
                              <a:solidFill>
                                <a:srgbClr val="C00000"/>
                              </a:solidFill>
                              <a:latin typeface="Cambria Math" panose="02040503050406030204" pitchFamily="18" charset="0"/>
                              <a:ea typeface="Cambria Math" panose="02040503050406030204" pitchFamily="18" charset="0"/>
                            </a:rPr>
                          </m:ctrlPr>
                        </m:dPr>
                        <m:e>
                          <m:sSub>
                            <m:sSubPr>
                              <m:ctrlPr>
                                <a:rPr lang="de-DE" i="1">
                                  <a:solidFill>
                                    <a:srgbClr val="C00000"/>
                                  </a:solidFill>
                                  <a:latin typeface="Cambria Math" panose="02040503050406030204" pitchFamily="18" charset="0"/>
                                </a:rPr>
                              </m:ctrlPr>
                            </m:sSubPr>
                            <m:e>
                              <m:r>
                                <a:rPr lang="en-GB" i="1">
                                  <a:solidFill>
                                    <a:srgbClr val="C00000"/>
                                  </a:solidFill>
                                  <a:latin typeface="Cambria Math" panose="02040503050406030204" pitchFamily="18" charset="0"/>
                                </a:rPr>
                                <m:t>𝑂</m:t>
                              </m:r>
                            </m:e>
                            <m:sub>
                              <m:r>
                                <a:rPr lang="de-DE" i="1">
                                  <a:solidFill>
                                    <a:srgbClr val="C00000"/>
                                  </a:solidFill>
                                  <a:latin typeface="Cambria Math" panose="02040503050406030204" pitchFamily="18" charset="0"/>
                                </a:rPr>
                                <m:t>𝑀𝑃</m:t>
                              </m:r>
                            </m:sub>
                          </m:sSub>
                          <m:r>
                            <a:rPr lang="de-DE" i="1">
                              <a:solidFill>
                                <a:srgbClr val="C00000"/>
                              </a:solidFill>
                              <a:latin typeface="Cambria Math" panose="02040503050406030204" pitchFamily="18" charset="0"/>
                            </a:rPr>
                            <m:t>+</m:t>
                          </m:r>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𝑂</m:t>
                              </m:r>
                            </m:e>
                            <m:sub>
                              <m:r>
                                <a:rPr lang="de-DE" i="1">
                                  <a:solidFill>
                                    <a:srgbClr val="C00000"/>
                                  </a:solidFill>
                                  <a:latin typeface="Cambria Math" panose="02040503050406030204" pitchFamily="18" charset="0"/>
                                </a:rPr>
                                <m:t>𝑄𝐴</m:t>
                              </m:r>
                            </m:sub>
                          </m:sSub>
                        </m:e>
                      </m:d>
                    </m:oMath>
                  </m:oMathPara>
                </a14:m>
                <a:endParaRPr lang="en-GB" dirty="0"/>
              </a:p>
              <a:p>
                <a:pPr lvl="2"/>
                <a:r>
                  <a:rPr lang="en-GB" dirty="0"/>
                  <a:t>For </a:t>
                </a:r>
                <a14:m>
                  <m:oMath xmlns:m="http://schemas.openxmlformats.org/officeDocument/2006/math">
                    <m:r>
                      <a:rPr lang="de-DE" b="0" i="1" smtClean="0">
                        <a:latin typeface="Cambria Math" panose="02040503050406030204" pitchFamily="18" charset="0"/>
                      </a:rPr>
                      <m:t>𝑚</m:t>
                    </m:r>
                  </m:oMath>
                </a14:m>
                <a:r>
                  <a:rPr lang="en-GB" dirty="0"/>
                  <a:t> queries per step, we have </a:t>
                </a:r>
              </a:p>
              <a:p>
                <a:pPr marL="12700" lvl="2" indent="0">
                  <a:buNone/>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𝑇</m:t>
                      </m:r>
                      <m:r>
                        <a:rPr lang="en-GB" i="1" dirty="0">
                          <a:solidFill>
                            <a:schemeClr val="tx1"/>
                          </a:solidFill>
                          <a:latin typeface="Cambria Math" panose="02040503050406030204" pitchFamily="18" charset="0"/>
                          <a:ea typeface="Cambria Math" panose="02040503050406030204" pitchFamily="18" charset="0"/>
                        </a:rPr>
                        <m:t>∙</m:t>
                      </m:r>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de-DE" i="1">
                                  <a:solidFill>
                                    <a:schemeClr val="tx1"/>
                                  </a:solidFill>
                                  <a:latin typeface="Cambria Math" panose="02040503050406030204" pitchFamily="18" charset="0"/>
                                </a:rPr>
                                <m:t>𝑀𝑃</m:t>
                              </m:r>
                            </m:sub>
                          </m:sSub>
                          <m:r>
                            <a:rPr lang="de-DE" i="1">
                              <a:solidFill>
                                <a:schemeClr val="tx1"/>
                              </a:solidFill>
                              <a:latin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𝑂</m:t>
                              </m:r>
                            </m:e>
                            <m:sub>
                              <m:r>
                                <a:rPr lang="de-DE" i="1">
                                  <a:solidFill>
                                    <a:schemeClr val="tx1"/>
                                  </a:solidFill>
                                  <a:latin typeface="Cambria Math" panose="02040503050406030204" pitchFamily="18" charset="0"/>
                                </a:rPr>
                                <m:t>𝑄𝐴</m:t>
                              </m:r>
                            </m:sub>
                          </m:sSub>
                        </m:e>
                      </m:d>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𝑚</m:t>
                      </m:r>
                      <m:r>
                        <a:rPr lang="en-GB" i="1" dirty="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oMath>
                  </m:oMathPara>
                </a14:m>
                <a:endParaRPr lang="en-GB" dirty="0">
                  <a:solidFill>
                    <a:schemeClr val="tx1"/>
                  </a:solidFill>
                </a:endParaRPr>
              </a:p>
              <a:p>
                <a:pPr lvl="1"/>
                <a:r>
                  <a:rPr lang="en-GB" dirty="0">
                    <a:solidFill>
                      <a:schemeClr val="tx1"/>
                    </a:solidFill>
                  </a:rPr>
                  <a:t>For </a:t>
                </a:r>
                <a14:m>
                  <m:oMath xmlns:m="http://schemas.openxmlformats.org/officeDocument/2006/math">
                    <m:r>
                      <a:rPr lang="de-DE" b="0" i="1" smtClean="0">
                        <a:solidFill>
                          <a:schemeClr val="tx1"/>
                        </a:solidFill>
                        <a:latin typeface="Cambria Math" panose="02040503050406030204" pitchFamily="18" charset="0"/>
                      </a:rPr>
                      <m:t>𝑇</m:t>
                    </m:r>
                  </m:oMath>
                </a14:m>
                <a:r>
                  <a:rPr lang="en-GB" dirty="0">
                    <a:solidFill>
                      <a:schemeClr val="tx1"/>
                    </a:solidFill>
                  </a:rPr>
                  <a:t> steps, we have </a:t>
                </a:r>
              </a:p>
              <a:p>
                <a:pPr marL="0" lvl="1" indent="-444500">
                  <a:buNone/>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panose="02040503050406030204" pitchFamily="18" charset="0"/>
                        </a:rPr>
                        <m:t>=</m:t>
                      </m:r>
                      <m:r>
                        <a:rPr lang="de-DE" i="1">
                          <a:solidFill>
                            <a:schemeClr val="tx1"/>
                          </a:solidFill>
                          <a:latin typeface="Cambria Math" panose="02040503050406030204" pitchFamily="18" charset="0"/>
                        </a:rPr>
                        <m:t>𝑇</m:t>
                      </m:r>
                      <m:r>
                        <a:rPr lang="en-GB" i="1" dirty="0">
                          <a:solidFill>
                            <a:schemeClr val="tx1"/>
                          </a:solidFill>
                          <a:latin typeface="Cambria Math" panose="02040503050406030204" pitchFamily="18" charset="0"/>
                          <a:ea typeface="Cambria Math" panose="02040503050406030204" pitchFamily="18" charset="0"/>
                        </a:rPr>
                        <m:t>∙</m:t>
                      </m:r>
                      <m:r>
                        <a:rPr lang="de-DE" i="1">
                          <a:solidFill>
                            <a:schemeClr val="tx1"/>
                          </a:solidFill>
                          <a:latin typeface="Cambria Math" panose="02040503050406030204" pitchFamily="18" charset="0"/>
                        </a:rPr>
                        <m:t>𝑇</m:t>
                      </m:r>
                      <m:r>
                        <a:rPr lang="en-GB" i="1" dirty="0">
                          <a:solidFill>
                            <a:schemeClr val="tx1"/>
                          </a:solidFill>
                          <a:latin typeface="Cambria Math" panose="02040503050406030204" pitchFamily="18" charset="0"/>
                          <a:ea typeface="Cambria Math" panose="02040503050406030204" pitchFamily="18" charset="0"/>
                        </a:rPr>
                        <m:t>∙</m:t>
                      </m:r>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de-DE" i="1">
                                  <a:solidFill>
                                    <a:schemeClr val="tx1"/>
                                  </a:solidFill>
                                  <a:latin typeface="Cambria Math" panose="02040503050406030204" pitchFamily="18" charset="0"/>
                                </a:rPr>
                                <m:t>𝑀𝑃</m:t>
                              </m:r>
                            </m:sub>
                          </m:sSub>
                          <m:r>
                            <a:rPr lang="de-DE" i="1">
                              <a:solidFill>
                                <a:schemeClr val="tx1"/>
                              </a:solidFill>
                              <a:latin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𝑂</m:t>
                              </m:r>
                            </m:e>
                            <m:sub>
                              <m:r>
                                <a:rPr lang="de-DE" i="1">
                                  <a:solidFill>
                                    <a:schemeClr val="tx1"/>
                                  </a:solidFill>
                                  <a:latin typeface="Cambria Math" panose="02040503050406030204" pitchFamily="18" charset="0"/>
                                </a:rPr>
                                <m:t>𝑄𝐴</m:t>
                              </m:r>
                            </m:sub>
                          </m:sSub>
                        </m:e>
                      </m:d>
                      <m:r>
                        <a:rPr lang="de-DE" i="1">
                          <a:latin typeface="Cambria Math" panose="02040503050406030204" pitchFamily="18" charset="0"/>
                        </a:rPr>
                        <m:t>+</m:t>
                      </m:r>
                      <m:r>
                        <a:rPr lang="de-DE" i="1">
                          <a:latin typeface="Cambria Math" panose="02040503050406030204" pitchFamily="18" charset="0"/>
                        </a:rPr>
                        <m:t>𝑇</m:t>
                      </m:r>
                      <m:r>
                        <a:rPr lang="en-GB" i="1" dirty="0">
                          <a:latin typeface="Cambria Math" panose="02040503050406030204" pitchFamily="18" charset="0"/>
                          <a:ea typeface="Cambria Math" panose="02040503050406030204" pitchFamily="18" charset="0"/>
                        </a:rPr>
                        <m:t>∙</m:t>
                      </m:r>
                      <m:r>
                        <a:rPr lang="de-DE" i="1">
                          <a:latin typeface="Cambria Math" panose="02040503050406030204" pitchFamily="18" charset="0"/>
                        </a:rPr>
                        <m:t>𝑚</m:t>
                      </m:r>
                      <m:r>
                        <a:rPr lang="en-GB" i="1" dirty="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r>
                        <a:rPr lang="de-DE" b="0" i="1" smtClean="0">
                          <a:latin typeface="Cambria Math" panose="02040503050406030204" pitchFamily="18" charset="0"/>
                        </a:rPr>
                        <m:t>=</m:t>
                      </m:r>
                      <m:sSup>
                        <m:sSupPr>
                          <m:ctrlPr>
                            <a:rPr lang="de-DE" i="1" smtClean="0">
                              <a:solidFill>
                                <a:srgbClr val="C00000"/>
                              </a:solidFill>
                              <a:latin typeface="Cambria Math" panose="02040503050406030204" pitchFamily="18" charset="0"/>
                            </a:rPr>
                          </m:ctrlPr>
                        </m:sSupPr>
                        <m:e>
                          <m:r>
                            <a:rPr lang="de-DE" i="1">
                              <a:solidFill>
                                <a:srgbClr val="C00000"/>
                              </a:solidFill>
                              <a:latin typeface="Cambria Math" panose="02040503050406030204" pitchFamily="18" charset="0"/>
                            </a:rPr>
                            <m:t>𝑇</m:t>
                          </m:r>
                        </m:e>
                        <m:sup>
                          <m:r>
                            <a:rPr lang="de-DE" b="0" i="1" smtClean="0">
                              <a:solidFill>
                                <a:srgbClr val="C00000"/>
                              </a:solidFill>
                              <a:latin typeface="Cambria Math" panose="02040503050406030204" pitchFamily="18" charset="0"/>
                            </a:rPr>
                            <m:t>2</m:t>
                          </m:r>
                        </m:sup>
                      </m:sSup>
                      <m:r>
                        <a:rPr lang="en-GB" i="1" dirty="0">
                          <a:solidFill>
                            <a:srgbClr val="C00000"/>
                          </a:solidFill>
                          <a:latin typeface="Cambria Math" panose="02040503050406030204" pitchFamily="18" charset="0"/>
                          <a:ea typeface="Cambria Math" panose="02040503050406030204" pitchFamily="18" charset="0"/>
                        </a:rPr>
                        <m:t>∙</m:t>
                      </m:r>
                      <m:d>
                        <m:dPr>
                          <m:ctrlPr>
                            <a:rPr lang="de-DE" i="1" dirty="0">
                              <a:solidFill>
                                <a:srgbClr val="C00000"/>
                              </a:solidFill>
                              <a:latin typeface="Cambria Math" panose="02040503050406030204" pitchFamily="18" charset="0"/>
                              <a:ea typeface="Cambria Math" panose="02040503050406030204" pitchFamily="18" charset="0"/>
                            </a:rPr>
                          </m:ctrlPr>
                        </m:dPr>
                        <m:e>
                          <m:sSub>
                            <m:sSubPr>
                              <m:ctrlPr>
                                <a:rPr lang="de-DE" i="1">
                                  <a:solidFill>
                                    <a:srgbClr val="C00000"/>
                                  </a:solidFill>
                                  <a:latin typeface="Cambria Math" panose="02040503050406030204" pitchFamily="18" charset="0"/>
                                </a:rPr>
                              </m:ctrlPr>
                            </m:sSubPr>
                            <m:e>
                              <m:r>
                                <a:rPr lang="en-GB" i="1">
                                  <a:solidFill>
                                    <a:srgbClr val="C00000"/>
                                  </a:solidFill>
                                  <a:latin typeface="Cambria Math" panose="02040503050406030204" pitchFamily="18" charset="0"/>
                                </a:rPr>
                                <m:t>𝑂</m:t>
                              </m:r>
                            </m:e>
                            <m:sub>
                              <m:r>
                                <a:rPr lang="de-DE" i="1">
                                  <a:solidFill>
                                    <a:srgbClr val="C00000"/>
                                  </a:solidFill>
                                  <a:latin typeface="Cambria Math" panose="02040503050406030204" pitchFamily="18" charset="0"/>
                                </a:rPr>
                                <m:t>𝑀𝑃</m:t>
                              </m:r>
                            </m:sub>
                          </m:sSub>
                          <m:r>
                            <a:rPr lang="de-DE" i="1">
                              <a:solidFill>
                                <a:srgbClr val="C00000"/>
                              </a:solidFill>
                              <a:latin typeface="Cambria Math" panose="02040503050406030204" pitchFamily="18" charset="0"/>
                            </a:rPr>
                            <m:t>+</m:t>
                          </m:r>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𝑂</m:t>
                              </m:r>
                            </m:e>
                            <m:sub>
                              <m:r>
                                <a:rPr lang="de-DE" i="1">
                                  <a:solidFill>
                                    <a:srgbClr val="C00000"/>
                                  </a:solidFill>
                                  <a:latin typeface="Cambria Math" panose="02040503050406030204" pitchFamily="18" charset="0"/>
                                </a:rPr>
                                <m:t>𝑄𝐴</m:t>
                              </m:r>
                            </m:sub>
                          </m:sSub>
                        </m:e>
                      </m:d>
                      <m:r>
                        <a:rPr lang="de-DE" i="1" smtClean="0">
                          <a:solidFill>
                            <a:srgbClr val="C00000"/>
                          </a:solidFill>
                          <a:latin typeface="Cambria Math" panose="02040503050406030204" pitchFamily="18" charset="0"/>
                        </a:rPr>
                        <m:t>+</m:t>
                      </m:r>
                      <m:r>
                        <a:rPr lang="de-DE" i="1" smtClean="0">
                          <a:solidFill>
                            <a:srgbClr val="C00000"/>
                          </a:solidFill>
                          <a:latin typeface="Cambria Math" panose="02040503050406030204" pitchFamily="18" charset="0"/>
                        </a:rPr>
                        <m:t>𝑀</m:t>
                      </m:r>
                      <m:r>
                        <a:rPr lang="en-GB" i="1" dirty="0">
                          <a:solidFill>
                            <a:srgbClr val="C00000"/>
                          </a:solidFill>
                          <a:latin typeface="Cambria Math" panose="02040503050406030204" pitchFamily="18" charset="0"/>
                          <a:ea typeface="Cambria Math" panose="02040503050406030204" pitchFamily="18" charset="0"/>
                        </a:rPr>
                        <m:t>∙</m:t>
                      </m:r>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𝑂</m:t>
                          </m:r>
                        </m:e>
                        <m:sub>
                          <m:r>
                            <a:rPr lang="de-DE" i="1">
                              <a:solidFill>
                                <a:srgbClr val="C00000"/>
                              </a:solidFill>
                              <a:latin typeface="Cambria Math" panose="02040503050406030204" pitchFamily="18" charset="0"/>
                            </a:rPr>
                            <m:t>𝑄𝐴</m:t>
                          </m:r>
                        </m:sub>
                      </m:sSub>
                    </m:oMath>
                  </m:oMathPara>
                </a14:m>
                <a:endParaRPr lang="en-GB" dirty="0"/>
              </a:p>
              <a:p>
                <a:pPr lvl="2"/>
                <a:endParaRPr lang="en-GB" dirty="0"/>
              </a:p>
            </p:txBody>
          </p:sp>
        </mc:Choice>
        <mc:Fallback>
          <p:sp>
            <p:nvSpPr>
              <p:cNvPr id="3" name="Content Placeholder 2">
                <a:extLst>
                  <a:ext uri="{FF2B5EF4-FFF2-40B4-BE49-F238E27FC236}">
                    <a16:creationId xmlns:a16="http://schemas.microsoft.com/office/drawing/2014/main" id="{859A0731-8F2B-DA46-B599-E43F7F83EECC}"/>
                  </a:ext>
                </a:extLst>
              </p:cNvPr>
              <p:cNvSpPr>
                <a:spLocks noGrp="1" noRot="1" noChangeAspect="1" noMove="1" noResize="1" noEditPoints="1" noAdjustHandles="1" noChangeArrowheads="1" noChangeShapeType="1" noTextEdit="1"/>
              </p:cNvSpPr>
              <p:nvPr>
                <p:ph idx="1"/>
              </p:nvPr>
            </p:nvSpPr>
            <p:spPr>
              <a:xfrm>
                <a:off x="628649" y="1158240"/>
                <a:ext cx="8045087" cy="5018723"/>
              </a:xfrm>
              <a:blipFill>
                <a:blip r:embed="rId2"/>
                <a:stretch>
                  <a:fillRect t="-126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9521698-5EAE-2744-B460-B306071612B4}"/>
              </a:ext>
            </a:extLst>
          </p:cNvPr>
          <p:cNvSpPr>
            <a:spLocks noGrp="1"/>
          </p:cNvSpPr>
          <p:nvPr>
            <p:ph type="sldNum" sz="quarter" idx="12"/>
          </p:nvPr>
        </p:nvSpPr>
        <p:spPr/>
        <p:txBody>
          <a:bodyPr/>
          <a:lstStyle/>
          <a:p>
            <a:fld id="{67C9959E-8E6B-B04C-9955-EA096F41CA7A}" type="slidenum">
              <a:rPr lang="en-GB" smtClean="0"/>
              <a:t>70</a:t>
            </a:fld>
            <a:endParaRPr lang="en-GB"/>
          </a:p>
        </p:txBody>
      </p:sp>
    </p:spTree>
    <p:extLst>
      <p:ext uri="{BB962C8B-B14F-4D97-AF65-F5344CB8AC3E}">
        <p14:creationId xmlns:p14="http://schemas.microsoft.com/office/powerpoint/2010/main" val="12044645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A1C61-8942-6F47-8C95-BFAA3759DDA6}"/>
              </a:ext>
            </a:extLst>
          </p:cNvPr>
          <p:cNvSpPr>
            <a:spLocks noGrp="1"/>
          </p:cNvSpPr>
          <p:nvPr>
            <p:ph type="title"/>
          </p:nvPr>
        </p:nvSpPr>
        <p:spPr/>
        <p:txBody>
          <a:bodyPr/>
          <a:lstStyle/>
          <a:p>
            <a:r>
              <a:rPr lang="en-GB" dirty="0"/>
              <a:t>Complexity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59A0731-8F2B-DA46-B599-E43F7F83EECC}"/>
                  </a:ext>
                </a:extLst>
              </p:cNvPr>
              <p:cNvSpPr>
                <a:spLocks noGrp="1"/>
              </p:cNvSpPr>
              <p:nvPr>
                <p:ph idx="1"/>
              </p:nvPr>
            </p:nvSpPr>
            <p:spPr>
              <a:xfrm>
                <a:off x="628649" y="1158240"/>
                <a:ext cx="8045087" cy="5018723"/>
              </a:xfrm>
            </p:spPr>
            <p:txBody>
              <a:bodyPr>
                <a:normAutofit/>
              </a:bodyPr>
              <a:lstStyle/>
              <a:p>
                <a:pPr lvl="1"/>
                <a:r>
                  <a:rPr lang="en-GB" i="1" dirty="0">
                    <a:solidFill>
                      <a:srgbClr val="C00000"/>
                    </a:solidFill>
                  </a:rPr>
                  <a:t>Worst</a:t>
                </a:r>
                <a:r>
                  <a:rPr lang="en-GB" dirty="0">
                    <a:solidFill>
                      <a:srgbClr val="C00000"/>
                    </a:solidFill>
                  </a:rPr>
                  <a:t> worst case</a:t>
                </a:r>
                <a:r>
                  <a:rPr lang="en-GB" dirty="0">
                    <a:solidFill>
                      <a:schemeClr val="accent1"/>
                    </a:solidFill>
                  </a:rPr>
                  <a:t> </a:t>
                </a:r>
                <a:r>
                  <a:rPr lang="en-GB" dirty="0"/>
                  <a:t>at a time step </a:t>
                </a:r>
                <a14:m>
                  <m:oMath xmlns:m="http://schemas.openxmlformats.org/officeDocument/2006/math">
                    <m:r>
                      <a:rPr lang="en-GB" i="1">
                        <a:latin typeface="Cambria Math" panose="02040503050406030204" pitchFamily="18" charset="0"/>
                        <a:ea typeface="Cambria Math" panose="02040503050406030204" pitchFamily="18" charset="0"/>
                      </a:rPr>
                      <m:t>𝜏</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𝜏</m:t>
                        </m:r>
                      </m:e>
                      <m:sup>
                        <m:r>
                          <a:rPr lang="en-GB" i="1">
                            <a:latin typeface="Cambria Math" panose="02040503050406030204" pitchFamily="18" charset="0"/>
                            <a:ea typeface="Cambria Math" panose="02040503050406030204" pitchFamily="18" charset="0"/>
                          </a:rPr>
                          <m:t>′</m:t>
                        </m:r>
                      </m:sup>
                    </m:sSup>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r>
                          <a:rPr lang="en-GB" i="1">
                            <a:latin typeface="Cambria Math" panose="02040503050406030204" pitchFamily="18" charset="0"/>
                            <a:ea typeface="Cambria Math" panose="02040503050406030204" pitchFamily="18" charset="0"/>
                          </a:rPr>
                          <m:t>𝑇</m:t>
                        </m:r>
                      </m:e>
                    </m:d>
                  </m:oMath>
                </a14:m>
                <a:endParaRPr lang="en-GB" dirty="0"/>
              </a:p>
              <a:p>
                <a:pPr lvl="1"/>
                <a:r>
                  <a:rPr lang="en-GB" dirty="0"/>
                  <a:t>Moving forward: </a:t>
                </a:r>
                <a14:m>
                  <m:oMath xmlns:m="http://schemas.openxmlformats.org/officeDocument/2006/math">
                    <m:r>
                      <a:rPr lang="en-GB" i="1" dirty="0">
                        <a:latin typeface="Cambria Math" panose="02040503050406030204" pitchFamily="18" charset="0"/>
                      </a:rPr>
                      <m:t>𝑇</m:t>
                    </m:r>
                    <m:r>
                      <a:rPr lang="en-GB" i="1" dirty="0">
                        <a:latin typeface="Cambria Math" panose="02040503050406030204" pitchFamily="18" charset="0"/>
                        <a:ea typeface="Cambria Math" panose="02040503050406030204" pitchFamily="18" charset="0"/>
                      </a:rPr>
                      <m:t>∙</m:t>
                    </m:r>
                    <m:d>
                      <m:dPr>
                        <m:ctrlPr>
                          <a:rPr lang="de-DE" i="1" dirty="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i="1">
                                <a:latin typeface="Cambria Math" panose="02040503050406030204" pitchFamily="18" charset="0"/>
                              </a:rPr>
                              <m:t>𝑀𝑃</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e>
                    </m:d>
                  </m:oMath>
                </a14:m>
                <a:endParaRPr lang="en-GB" dirty="0"/>
              </a:p>
              <a:p>
                <a:pPr lvl="1"/>
                <a:r>
                  <a:rPr lang="en-GB" dirty="0"/>
                  <a:t>Query answering complexity </a:t>
                </a:r>
              </a:p>
              <a:p>
                <a:pPr marL="0" lvl="1" indent="-444500">
                  <a:buNone/>
                </a:pPr>
                <a14:m>
                  <m:oMathPara xmlns:m="http://schemas.openxmlformats.org/officeDocument/2006/math">
                    <m:oMathParaPr>
                      <m:jc m:val="centerGroup"/>
                    </m:oMathParaPr>
                    <m:oMath xmlns:m="http://schemas.openxmlformats.org/officeDocument/2006/math">
                      <m:sSup>
                        <m:sSupPr>
                          <m:ctrlPr>
                            <a:rPr lang="en-GB" i="1" smtClean="0">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𝑇</m:t>
                          </m:r>
                        </m:e>
                        <m:sup>
                          <m:r>
                            <a:rPr lang="en-GB" i="1">
                              <a:solidFill>
                                <a:schemeClr val="tx1"/>
                              </a:solidFill>
                              <a:latin typeface="Cambria Math" panose="02040503050406030204" pitchFamily="18" charset="0"/>
                            </a:rPr>
                            <m:t>2</m:t>
                          </m:r>
                        </m:sup>
                      </m:sSup>
                      <m:r>
                        <a:rPr lang="en-GB" i="1">
                          <a:solidFill>
                            <a:schemeClr val="tx1"/>
                          </a:solidFill>
                          <a:latin typeface="Cambria Math" panose="02040503050406030204" pitchFamily="18" charset="0"/>
                          <a:ea typeface="Cambria Math" panose="02040503050406030204" pitchFamily="18" charset="0"/>
                        </a:rPr>
                        <m:t>∙</m:t>
                      </m:r>
                      <m:d>
                        <m:dPr>
                          <m:ctrlPr>
                            <a:rPr lang="en-GB" i="1">
                              <a:solidFill>
                                <a:schemeClr val="tx1"/>
                              </a:solidFill>
                              <a:latin typeface="Cambria Math" panose="02040503050406030204" pitchFamily="18" charset="0"/>
                              <a:ea typeface="Cambria Math" panose="02040503050406030204" pitchFamily="18" charset="0"/>
                            </a:rPr>
                          </m:ctrlPr>
                        </m:dPr>
                        <m:e>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en-GB" i="1">
                                  <a:solidFill>
                                    <a:schemeClr val="tx1"/>
                                  </a:solidFill>
                                  <a:latin typeface="Cambria Math" panose="02040503050406030204" pitchFamily="18" charset="0"/>
                                </a:rPr>
                                <m:t>𝑀𝑃</m:t>
                              </m:r>
                            </m:sub>
                          </m:sSub>
                          <m:r>
                            <a:rPr lang="en-GB" i="1">
                              <a:solidFill>
                                <a:schemeClr val="tx1"/>
                              </a:solidFill>
                              <a:latin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en-GB" i="1">
                                  <a:solidFill>
                                    <a:schemeClr val="tx1"/>
                                  </a:solidFill>
                                  <a:latin typeface="Cambria Math" panose="02040503050406030204" pitchFamily="18" charset="0"/>
                                </a:rPr>
                                <m:t>𝑄𝐴</m:t>
                              </m:r>
                            </m:sub>
                          </m:sSub>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𝑀</m:t>
                      </m:r>
                      <m:r>
                        <a:rPr lang="en-GB" i="1">
                          <a:solidFill>
                            <a:schemeClr val="tx1"/>
                          </a:solidFill>
                          <a:latin typeface="Cambria Math" panose="02040503050406030204" pitchFamily="18" charset="0"/>
                          <a:ea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en-GB" i="1">
                              <a:solidFill>
                                <a:schemeClr val="tx1"/>
                              </a:solidFill>
                              <a:latin typeface="Cambria Math" panose="02040503050406030204" pitchFamily="18" charset="0"/>
                            </a:rPr>
                            <m:t>𝑄𝐴</m:t>
                          </m:r>
                        </m:sub>
                      </m:sSub>
                    </m:oMath>
                  </m:oMathPara>
                </a14:m>
                <a:endParaRPr lang="en-GB" dirty="0"/>
              </a:p>
              <a:p>
                <a:pPr lvl="1"/>
                <a:r>
                  <a:rPr lang="en-GB" dirty="0"/>
                  <a:t>Overall,</a:t>
                </a:r>
              </a:p>
              <a:p>
                <a:pPr marL="0" indent="0">
                  <a:buNone/>
                </a:pPr>
                <a14:m>
                  <m:oMathPara xmlns:m="http://schemas.openxmlformats.org/officeDocument/2006/math">
                    <m:oMathParaPr>
                      <m:jc m:val="centerGroup"/>
                    </m:oMathParaPr>
                    <m:oMath xmlns:m="http://schemas.openxmlformats.org/officeDocument/2006/math">
                      <m:r>
                        <a:rPr lang="en-GB" b="0" i="1" smtClean="0">
                          <a:solidFill>
                            <a:schemeClr val="bg1"/>
                          </a:solidFill>
                          <a:latin typeface="Cambria Math" panose="02040503050406030204" pitchFamily="18" charset="0"/>
                        </a:rPr>
                        <m:t>=</m:t>
                      </m:r>
                      <m:r>
                        <a:rPr lang="en-GB" i="1">
                          <a:latin typeface="Cambria Math" panose="02040503050406030204" pitchFamily="18" charset="0"/>
                        </a:rPr>
                        <m:t>𝑇</m:t>
                      </m:r>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𝑂</m:t>
                              </m:r>
                            </m:e>
                            <m:sub>
                              <m:r>
                                <a:rPr lang="en-GB" i="1">
                                  <a:latin typeface="Cambria Math" panose="02040503050406030204" pitchFamily="18" charset="0"/>
                                </a:rPr>
                                <m:t>𝑀𝑃</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𝑂</m:t>
                              </m:r>
                            </m:e>
                            <m:sub>
                              <m:r>
                                <a:rPr lang="en-GB" i="1">
                                  <a:latin typeface="Cambria Math" panose="02040503050406030204" pitchFamily="18" charset="0"/>
                                </a:rPr>
                                <m:t>𝑄𝐴</m:t>
                              </m:r>
                            </m:sub>
                          </m:sSub>
                        </m:e>
                      </m:d>
                      <m:r>
                        <a:rPr lang="en-GB" i="1">
                          <a:latin typeface="Cambria Math" panose="02040503050406030204" pitchFamily="18" charset="0"/>
                        </a:rPr>
                        <m:t>+</m:t>
                      </m:r>
                      <m:sSup>
                        <m:sSupPr>
                          <m:ctrlPr>
                            <a:rPr lang="en-GB" i="1" smtClean="0">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𝑇</m:t>
                          </m:r>
                        </m:e>
                        <m:sup>
                          <m:r>
                            <a:rPr lang="en-GB" i="1">
                              <a:solidFill>
                                <a:schemeClr val="tx1"/>
                              </a:solidFill>
                              <a:latin typeface="Cambria Math" panose="02040503050406030204" pitchFamily="18" charset="0"/>
                            </a:rPr>
                            <m:t>2</m:t>
                          </m:r>
                        </m:sup>
                      </m:sSup>
                      <m:r>
                        <a:rPr lang="en-GB" i="1">
                          <a:solidFill>
                            <a:schemeClr val="tx1"/>
                          </a:solidFill>
                          <a:latin typeface="Cambria Math" panose="02040503050406030204" pitchFamily="18" charset="0"/>
                          <a:ea typeface="Cambria Math" panose="02040503050406030204" pitchFamily="18" charset="0"/>
                        </a:rPr>
                        <m:t>∙</m:t>
                      </m:r>
                      <m:d>
                        <m:dPr>
                          <m:ctrlPr>
                            <a:rPr lang="en-GB" i="1">
                              <a:solidFill>
                                <a:schemeClr val="tx1"/>
                              </a:solidFill>
                              <a:latin typeface="Cambria Math" panose="02040503050406030204" pitchFamily="18" charset="0"/>
                              <a:ea typeface="Cambria Math" panose="02040503050406030204" pitchFamily="18" charset="0"/>
                            </a:rPr>
                          </m:ctrlPr>
                        </m:dPr>
                        <m:e>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en-GB" i="1">
                                  <a:solidFill>
                                    <a:schemeClr val="tx1"/>
                                  </a:solidFill>
                                  <a:latin typeface="Cambria Math" panose="02040503050406030204" pitchFamily="18" charset="0"/>
                                </a:rPr>
                                <m:t>𝑀𝑃</m:t>
                              </m:r>
                            </m:sub>
                          </m:sSub>
                          <m:r>
                            <a:rPr lang="en-GB" i="1">
                              <a:solidFill>
                                <a:schemeClr val="tx1"/>
                              </a:solidFill>
                              <a:latin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en-GB" i="1">
                                  <a:solidFill>
                                    <a:schemeClr val="tx1"/>
                                  </a:solidFill>
                                  <a:latin typeface="Cambria Math" panose="02040503050406030204" pitchFamily="18" charset="0"/>
                                </a:rPr>
                                <m:t>𝑄𝐴</m:t>
                              </m:r>
                            </m:sub>
                          </m:sSub>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𝑀</m:t>
                      </m:r>
                      <m:r>
                        <a:rPr lang="en-GB" i="1">
                          <a:solidFill>
                            <a:schemeClr val="tx1"/>
                          </a:solidFill>
                          <a:latin typeface="Cambria Math" panose="02040503050406030204" pitchFamily="18" charset="0"/>
                          <a:ea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en-GB" i="1">
                              <a:solidFill>
                                <a:schemeClr val="tx1"/>
                              </a:solidFill>
                              <a:latin typeface="Cambria Math" panose="02040503050406030204" pitchFamily="18" charset="0"/>
                            </a:rPr>
                            <m:t>𝑄𝐴</m:t>
                          </m:r>
                        </m:sub>
                      </m:sSub>
                    </m:oMath>
                    <m:oMath xmlns:m="http://schemas.openxmlformats.org/officeDocument/2006/math">
                      <m:r>
                        <a:rPr lang="en-GB" b="0" i="1" smtClean="0">
                          <a:latin typeface="Cambria Math" panose="02040503050406030204" pitchFamily="18" charset="0"/>
                        </a:rPr>
                        <m:t>=</m:t>
                      </m:r>
                      <m:d>
                        <m:dPr>
                          <m:ctrlPr>
                            <a:rPr lang="en-GB" i="1">
                              <a:latin typeface="Cambria Math" panose="02040503050406030204" pitchFamily="18" charset="0"/>
                            </a:rPr>
                          </m:ctrlPr>
                        </m:dPr>
                        <m:e>
                          <m:r>
                            <a:rPr lang="en-GB" i="1">
                              <a:latin typeface="Cambria Math" panose="02040503050406030204" pitchFamily="18" charset="0"/>
                            </a:rPr>
                            <m:t>𝑇</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𝑛</m:t>
                              </m:r>
                            </m:e>
                            <m:sub>
                              <m:r>
                                <a:rPr lang="en-GB" i="1">
                                  <a:latin typeface="Cambria Math" panose="02040503050406030204" pitchFamily="18" charset="0"/>
                                  <a:ea typeface="Cambria Math" panose="02040503050406030204" pitchFamily="18" charset="0"/>
                                </a:rPr>
                                <m:t>𝐽</m:t>
                              </m:r>
                            </m:sub>
                          </m:s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𝑇</m:t>
                          </m:r>
                          <m:r>
                            <a:rPr lang="en-GB" i="1">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rPr>
                                <m:t>𝑇</m:t>
                              </m:r>
                            </m:e>
                            <m:sup>
                              <m:r>
                                <a:rPr lang="en-GB" b="0" i="1" smtClean="0">
                                  <a:latin typeface="Cambria Math" panose="02040503050406030204" pitchFamily="18" charset="0"/>
                                </a:rPr>
                                <m:t>2</m:t>
                              </m:r>
                            </m:sup>
                          </m:sSup>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𝑛</m:t>
                              </m:r>
                            </m:e>
                            <m:sub>
                              <m:r>
                                <a:rPr lang="en-GB" i="1">
                                  <a:latin typeface="Cambria Math" panose="02040503050406030204" pitchFamily="18" charset="0"/>
                                  <a:ea typeface="Cambria Math" panose="02040503050406030204" pitchFamily="18" charset="0"/>
                                </a:rPr>
                                <m:t>𝐽</m:t>
                              </m:r>
                            </m:sub>
                          </m:sSub>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𝑇</m:t>
                              </m:r>
                            </m:e>
                            <m:sup>
                              <m:r>
                                <a:rPr lang="en-GB" b="0" i="1" smtClean="0">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𝑀</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𝑂</m:t>
                          </m:r>
                        </m:e>
                        <m:sub>
                          <m:r>
                            <a:rPr lang="en-GB" i="1">
                              <a:latin typeface="Cambria Math" panose="02040503050406030204" pitchFamily="18" charset="0"/>
                            </a:rPr>
                            <m:t>𝑄𝐴</m:t>
                          </m:r>
                        </m:sub>
                      </m:sSub>
                    </m:oMath>
                    <m:oMath xmlns:m="http://schemas.openxmlformats.org/officeDocument/2006/math">
                      <m:r>
                        <a:rPr lang="en-GB" b="0" i="1" smtClean="0">
                          <a:solidFill>
                            <a:srgbClr val="C00000"/>
                          </a:solidFill>
                          <a:latin typeface="Cambria Math" panose="02040503050406030204" pitchFamily="18" charset="0"/>
                        </a:rPr>
                        <m:t>=</m:t>
                      </m:r>
                      <m:r>
                        <a:rPr lang="en-GB" i="1">
                          <a:solidFill>
                            <a:srgbClr val="C00000"/>
                          </a:solidFill>
                          <a:latin typeface="Cambria Math" panose="02040503050406030204" pitchFamily="18" charset="0"/>
                        </a:rPr>
                        <m:t>𝑂</m:t>
                      </m:r>
                      <m:d>
                        <m:dPr>
                          <m:ctrlPr>
                            <a:rPr lang="en-GB" i="1">
                              <a:solidFill>
                                <a:srgbClr val="C00000"/>
                              </a:solidFill>
                              <a:latin typeface="Cambria Math" panose="02040503050406030204" pitchFamily="18" charset="0"/>
                            </a:rPr>
                          </m:ctrlPr>
                        </m:dPr>
                        <m:e>
                          <m:d>
                            <m:dPr>
                              <m:ctrlPr>
                                <a:rPr lang="en-GB" i="1">
                                  <a:solidFill>
                                    <a:srgbClr val="C00000"/>
                                  </a:solidFill>
                                  <a:latin typeface="Cambria Math" panose="02040503050406030204" pitchFamily="18" charset="0"/>
                                </a:rPr>
                              </m:ctrlPr>
                            </m:dPr>
                            <m:e>
                              <m:d>
                                <m:dPr>
                                  <m:ctrlPr>
                                    <a:rPr lang="en-GB" b="0" i="1" smtClean="0">
                                      <a:solidFill>
                                        <a:srgbClr val="C00000"/>
                                      </a:solidFill>
                                      <a:latin typeface="Cambria Math" panose="02040503050406030204" pitchFamily="18" charset="0"/>
                                    </a:rPr>
                                  </m:ctrlPr>
                                </m:dPr>
                                <m:e>
                                  <m:sSup>
                                    <m:sSupPr>
                                      <m:ctrlPr>
                                        <a:rPr lang="en-GB" i="1" smtClean="0">
                                          <a:solidFill>
                                            <a:srgbClr val="C00000"/>
                                          </a:solidFill>
                                          <a:latin typeface="Cambria Math" panose="02040503050406030204" pitchFamily="18" charset="0"/>
                                        </a:rPr>
                                      </m:ctrlPr>
                                    </m:sSupPr>
                                    <m:e>
                                      <m:r>
                                        <a:rPr lang="en-GB" i="1" smtClean="0">
                                          <a:solidFill>
                                            <a:srgbClr val="C00000"/>
                                          </a:solidFill>
                                          <a:latin typeface="Cambria Math" panose="02040503050406030204" pitchFamily="18" charset="0"/>
                                        </a:rPr>
                                        <m:t>𝑇</m:t>
                                      </m:r>
                                    </m:e>
                                    <m:sup>
                                      <m:r>
                                        <a:rPr lang="en-GB" b="0" i="1" smtClean="0">
                                          <a:solidFill>
                                            <a:srgbClr val="C00000"/>
                                          </a:solidFill>
                                          <a:latin typeface="Cambria Math" panose="02040503050406030204" pitchFamily="18" charset="0"/>
                                        </a:rPr>
                                        <m:t>2</m:t>
                                      </m:r>
                                    </m:sup>
                                  </m:sSup>
                                  <m:r>
                                    <a:rPr lang="en-GB" b="0" i="1" smtClean="0">
                                      <a:solidFill>
                                        <a:srgbClr val="C00000"/>
                                      </a:solidFill>
                                      <a:latin typeface="Cambria Math" panose="02040503050406030204" pitchFamily="18" charset="0"/>
                                    </a:rPr>
                                    <m:t>+</m:t>
                                  </m:r>
                                  <m:r>
                                    <a:rPr lang="en-GB" b="0" i="1" smtClean="0">
                                      <a:solidFill>
                                        <a:srgbClr val="C00000"/>
                                      </a:solidFill>
                                      <a:latin typeface="Cambria Math" panose="02040503050406030204" pitchFamily="18" charset="0"/>
                                    </a:rPr>
                                    <m:t>𝑇</m:t>
                                  </m:r>
                                </m:e>
                              </m:d>
                              <m:r>
                                <a:rPr lang="en-GB" i="1">
                                  <a:solidFill>
                                    <a:srgbClr val="C00000"/>
                                  </a:solidFill>
                                  <a:latin typeface="Cambria Math" panose="02040503050406030204" pitchFamily="18" charset="0"/>
                                  <a:ea typeface="Cambria Math" panose="02040503050406030204" pitchFamily="18" charset="0"/>
                                </a:rPr>
                                <m:t>∙</m:t>
                              </m:r>
                              <m:sSub>
                                <m:sSubPr>
                                  <m:ctrlPr>
                                    <a:rPr lang="en-GB" i="1">
                                      <a:solidFill>
                                        <a:srgbClr val="C00000"/>
                                      </a:solidFill>
                                      <a:latin typeface="Cambria Math" panose="02040503050406030204" pitchFamily="18" charset="0"/>
                                    </a:rPr>
                                  </m:ctrlPr>
                                </m:sSubPr>
                                <m:e>
                                  <m:r>
                                    <a:rPr lang="en-GB" i="1">
                                      <a:solidFill>
                                        <a:srgbClr val="C00000"/>
                                      </a:solidFill>
                                      <a:latin typeface="Cambria Math" panose="02040503050406030204" pitchFamily="18" charset="0"/>
                                    </a:rPr>
                                    <m:t>𝑛</m:t>
                                  </m:r>
                                </m:e>
                                <m:sub>
                                  <m:r>
                                    <a:rPr lang="en-GB" i="1">
                                      <a:solidFill>
                                        <a:srgbClr val="C00000"/>
                                      </a:solidFill>
                                      <a:latin typeface="Cambria Math" panose="02040503050406030204" pitchFamily="18" charset="0"/>
                                    </a:rPr>
                                    <m:t>𝐽</m:t>
                                  </m:r>
                                </m:sub>
                              </m:sSub>
                              <m:r>
                                <a:rPr lang="en-GB" i="1">
                                  <a:solidFill>
                                    <a:srgbClr val="C00000"/>
                                  </a:solidFill>
                                  <a:latin typeface="Cambria Math" panose="02040503050406030204" pitchFamily="18" charset="0"/>
                                </a:rPr>
                                <m:t>+</m:t>
                              </m:r>
                              <m:r>
                                <a:rPr lang="en-GB" b="0" i="1" smtClean="0">
                                  <a:solidFill>
                                    <a:srgbClr val="C00000"/>
                                  </a:solidFill>
                                  <a:latin typeface="Cambria Math" panose="02040503050406030204" pitchFamily="18" charset="0"/>
                                </a:rPr>
                                <m:t>𝑀</m:t>
                              </m:r>
                            </m:e>
                          </m:d>
                          <m:r>
                            <a:rPr lang="en-GB" i="1">
                              <a:solidFill>
                                <a:srgbClr val="C00000"/>
                              </a:solidFill>
                              <a:latin typeface="Cambria Math" panose="02040503050406030204" pitchFamily="18" charset="0"/>
                              <a:ea typeface="Cambria Math" panose="02040503050406030204" pitchFamily="18" charset="0"/>
                            </a:rPr>
                            <m:t>∙</m:t>
                          </m:r>
                          <m:func>
                            <m:funcPr>
                              <m:ctrlPr>
                                <a:rPr lang="en-GB" i="1">
                                  <a:solidFill>
                                    <a:srgbClr val="C00000"/>
                                  </a:solidFill>
                                  <a:latin typeface="Cambria Math" panose="02040503050406030204" pitchFamily="18" charset="0"/>
                                </a:rPr>
                              </m:ctrlPr>
                            </m:funcPr>
                            <m:fName>
                              <m:sSub>
                                <m:sSubPr>
                                  <m:ctrlPr>
                                    <a:rPr lang="en-GB" i="1">
                                      <a:solidFill>
                                        <a:srgbClr val="C00000"/>
                                      </a:solidFill>
                                      <a:latin typeface="Cambria Math" panose="02040503050406030204" pitchFamily="18" charset="0"/>
                                    </a:rPr>
                                  </m:ctrlPr>
                                </m:sSubPr>
                                <m:e>
                                  <m:r>
                                    <m:rPr>
                                      <m:sty m:val="p"/>
                                    </m:rPr>
                                    <a:rPr lang="en-GB">
                                      <a:solidFill>
                                        <a:srgbClr val="C00000"/>
                                      </a:solidFill>
                                      <a:latin typeface="Cambria Math" panose="02040503050406030204" pitchFamily="18" charset="0"/>
                                    </a:rPr>
                                    <m:t>log</m:t>
                                  </m:r>
                                </m:e>
                                <m:sub>
                                  <m:r>
                                    <a:rPr lang="en-GB" i="1">
                                      <a:solidFill>
                                        <a:srgbClr val="C00000"/>
                                      </a:solidFill>
                                      <a:latin typeface="Cambria Math" panose="02040503050406030204" pitchFamily="18" charset="0"/>
                                    </a:rPr>
                                    <m:t>2</m:t>
                                  </m:r>
                                </m:sub>
                              </m:sSub>
                            </m:fName>
                            <m:e>
                              <m:d>
                                <m:dPr>
                                  <m:ctrlPr>
                                    <a:rPr lang="en-GB" i="1">
                                      <a:solidFill>
                                        <a:srgbClr val="C00000"/>
                                      </a:solidFill>
                                      <a:latin typeface="Cambria Math" panose="02040503050406030204" pitchFamily="18" charset="0"/>
                                    </a:rPr>
                                  </m:ctrlPr>
                                </m:dPr>
                                <m:e>
                                  <m:r>
                                    <a:rPr lang="en-GB" i="1">
                                      <a:solidFill>
                                        <a:srgbClr val="C00000"/>
                                      </a:solidFill>
                                      <a:latin typeface="Cambria Math" panose="02040503050406030204" pitchFamily="18" charset="0"/>
                                    </a:rPr>
                                    <m:t>𝑛</m:t>
                                  </m:r>
                                </m:e>
                              </m:d>
                            </m:e>
                          </m:func>
                          <m:r>
                            <a:rPr lang="en-GB" i="1">
                              <a:solidFill>
                                <a:srgbClr val="C00000"/>
                              </a:solidFill>
                              <a:latin typeface="Cambria Math" panose="02040503050406030204" pitchFamily="18" charset="0"/>
                              <a:ea typeface="Cambria Math" panose="02040503050406030204" pitchFamily="18" charset="0"/>
                            </a:rPr>
                            <m:t>∙</m:t>
                          </m:r>
                          <m:sSup>
                            <m:sSupPr>
                              <m:ctrlPr>
                                <a:rPr lang="en-GB" i="1">
                                  <a:solidFill>
                                    <a:srgbClr val="C00000"/>
                                  </a:solidFill>
                                  <a:latin typeface="Cambria Math" panose="02040503050406030204" pitchFamily="18" charset="0"/>
                                </a:rPr>
                              </m:ctrlPr>
                            </m:sSupPr>
                            <m:e>
                              <m:r>
                                <a:rPr lang="en-GB" i="1">
                                  <a:solidFill>
                                    <a:srgbClr val="C00000"/>
                                  </a:solidFill>
                                  <a:latin typeface="Cambria Math" panose="02040503050406030204" pitchFamily="18" charset="0"/>
                                </a:rPr>
                                <m:t>𝑟</m:t>
                              </m:r>
                            </m:e>
                            <m:sup>
                              <m:sSub>
                                <m:sSubPr>
                                  <m:ctrlPr>
                                    <a:rPr lang="en-GB" i="1">
                                      <a:solidFill>
                                        <a:srgbClr val="C00000"/>
                                      </a:solidFill>
                                      <a:latin typeface="Cambria Math" panose="02040503050406030204" pitchFamily="18" charset="0"/>
                                    </a:rPr>
                                  </m:ctrlPr>
                                </m:sSubPr>
                                <m:e>
                                  <m:r>
                                    <a:rPr lang="en-GB" i="1">
                                      <a:solidFill>
                                        <a:srgbClr val="C00000"/>
                                      </a:solidFill>
                                      <a:latin typeface="Cambria Math" panose="02040503050406030204" pitchFamily="18" charset="0"/>
                                    </a:rPr>
                                    <m:t>𝑤</m:t>
                                  </m:r>
                                </m:e>
                                <m:sub>
                                  <m:r>
                                    <a:rPr lang="en-GB" i="1">
                                      <a:solidFill>
                                        <a:srgbClr val="C00000"/>
                                      </a:solidFill>
                                      <a:latin typeface="Cambria Math" panose="02040503050406030204" pitchFamily="18" charset="0"/>
                                    </a:rPr>
                                    <m:t>𝑔</m:t>
                                  </m:r>
                                </m:sub>
                              </m:sSub>
                            </m:sup>
                          </m:sSup>
                          <m:r>
                            <a:rPr lang="en-GB" i="1">
                              <a:solidFill>
                                <a:srgbClr val="C00000"/>
                              </a:solidFill>
                              <a:latin typeface="Cambria Math" panose="02040503050406030204" pitchFamily="18" charset="0"/>
                              <a:ea typeface="Cambria Math" panose="02040503050406030204" pitchFamily="18" charset="0"/>
                            </a:rPr>
                            <m:t>∙</m:t>
                          </m:r>
                          <m:sSup>
                            <m:sSupPr>
                              <m:ctrlPr>
                                <a:rPr lang="en-GB" i="1">
                                  <a:solidFill>
                                    <a:srgbClr val="C00000"/>
                                  </a:solidFill>
                                  <a:latin typeface="Cambria Math" panose="02040503050406030204" pitchFamily="18" charset="0"/>
                                  <a:ea typeface="Cambria Math" panose="02040503050406030204" pitchFamily="18" charset="0"/>
                                </a:rPr>
                              </m:ctrlPr>
                            </m:sSupPr>
                            <m:e>
                              <m:r>
                                <a:rPr lang="en-GB" i="1">
                                  <a:solidFill>
                                    <a:srgbClr val="C00000"/>
                                  </a:solidFill>
                                  <a:latin typeface="Cambria Math" panose="02040503050406030204" pitchFamily="18" charset="0"/>
                                  <a:ea typeface="Cambria Math" panose="02040503050406030204" pitchFamily="18" charset="0"/>
                                </a:rPr>
                                <m:t>𝑛</m:t>
                              </m:r>
                            </m:e>
                            <m:sup>
                              <m:sSub>
                                <m:sSubPr>
                                  <m:ctrlPr>
                                    <a:rPr lang="en-GB" i="1">
                                      <a:solidFill>
                                        <a:srgbClr val="C00000"/>
                                      </a:solidFill>
                                      <a:latin typeface="Cambria Math" panose="02040503050406030204" pitchFamily="18" charset="0"/>
                                      <a:ea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𝑟</m:t>
                                  </m:r>
                                </m:e>
                                <m:sub>
                                  <m:r>
                                    <a:rPr lang="en-GB" i="1">
                                      <a:solidFill>
                                        <a:srgbClr val="C00000"/>
                                      </a:solidFill>
                                      <a:latin typeface="Cambria Math" panose="02040503050406030204" pitchFamily="18" charset="0"/>
                                      <a:ea typeface="Cambria Math" panose="02040503050406030204" pitchFamily="18" charset="0"/>
                                    </a:rPr>
                                    <m:t>#</m:t>
                                  </m:r>
                                </m:sub>
                              </m:sSub>
                              <m:sSub>
                                <m:sSubPr>
                                  <m:ctrlPr>
                                    <a:rPr lang="en-GB" i="1">
                                      <a:solidFill>
                                        <a:srgbClr val="C00000"/>
                                      </a:solidFill>
                                      <a:latin typeface="Cambria Math" panose="02040503050406030204" pitchFamily="18" charset="0"/>
                                      <a:ea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𝑤</m:t>
                                  </m:r>
                                </m:e>
                                <m:sub>
                                  <m:r>
                                    <a:rPr lang="en-GB" i="1">
                                      <a:solidFill>
                                        <a:srgbClr val="C00000"/>
                                      </a:solidFill>
                                      <a:latin typeface="Cambria Math" panose="02040503050406030204" pitchFamily="18" charset="0"/>
                                      <a:ea typeface="Cambria Math" panose="02040503050406030204" pitchFamily="18" charset="0"/>
                                    </a:rPr>
                                    <m:t>#</m:t>
                                  </m:r>
                                </m:sub>
                              </m:sSub>
                            </m:sup>
                          </m:sSup>
                        </m:e>
                      </m:d>
                      <m:r>
                        <a:rPr lang="en-GB" i="1" smtClean="0">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𝑂</m:t>
                      </m:r>
                      <m:d>
                        <m:dPr>
                          <m:ctrlPr>
                            <a:rPr lang="en-GB" i="1">
                              <a:solidFill>
                                <a:schemeClr val="tx1"/>
                              </a:solidFill>
                              <a:latin typeface="Cambria Math" panose="02040503050406030204" pitchFamily="18" charset="0"/>
                            </a:rPr>
                          </m:ctrlPr>
                        </m:dPr>
                        <m:e>
                          <m:d>
                            <m:dPr>
                              <m:ctrlPr>
                                <a:rPr lang="en-GB" i="1">
                                  <a:solidFill>
                                    <a:schemeClr val="tx1"/>
                                  </a:solidFill>
                                  <a:latin typeface="Cambria Math" panose="02040503050406030204" pitchFamily="18" charset="0"/>
                                </a:rPr>
                              </m:ctrlPr>
                            </m:dPr>
                            <m:e>
                              <m:d>
                                <m:dPr>
                                  <m:ctrlPr>
                                    <a:rPr lang="en-GB" b="0" i="1" smtClean="0">
                                      <a:solidFill>
                                        <a:schemeClr val="tx1"/>
                                      </a:solidFill>
                                      <a:latin typeface="Cambria Math" panose="02040503050406030204" pitchFamily="18" charset="0"/>
                                    </a:rPr>
                                  </m:ctrlPr>
                                </m:dPr>
                                <m:e>
                                  <m:sSup>
                                    <m:sSupPr>
                                      <m:ctrlPr>
                                        <a:rPr lang="en-GB" i="1" smtClean="0">
                                          <a:solidFill>
                                            <a:srgbClr val="C00000"/>
                                          </a:solidFill>
                                          <a:latin typeface="Cambria Math" panose="02040503050406030204" pitchFamily="18" charset="0"/>
                                        </a:rPr>
                                      </m:ctrlPr>
                                    </m:sSupPr>
                                    <m:e>
                                      <m:r>
                                        <a:rPr lang="en-GB" i="1">
                                          <a:solidFill>
                                            <a:srgbClr val="C00000"/>
                                          </a:solidFill>
                                          <a:latin typeface="Cambria Math" panose="02040503050406030204" pitchFamily="18" charset="0"/>
                                        </a:rPr>
                                        <m:t>𝑇</m:t>
                                      </m:r>
                                    </m:e>
                                    <m:sup>
                                      <m:r>
                                        <a:rPr lang="en-GB" b="0" i="1" smtClean="0">
                                          <a:solidFill>
                                            <a:srgbClr val="C00000"/>
                                          </a:solidFill>
                                          <a:latin typeface="Cambria Math" panose="02040503050406030204" pitchFamily="18" charset="0"/>
                                        </a:rPr>
                                        <m:t>2</m:t>
                                      </m:r>
                                    </m:sup>
                                  </m:sSup>
                                  <m:r>
                                    <a:rPr lang="en-GB" b="0" i="1" smtClean="0">
                                      <a:solidFill>
                                        <a:srgbClr val="C00000"/>
                                      </a:solidFill>
                                      <a:latin typeface="Cambria Math" panose="02040503050406030204" pitchFamily="18" charset="0"/>
                                    </a:rPr>
                                    <m:t>+</m:t>
                                  </m:r>
                                  <m:r>
                                    <a:rPr lang="en-GB" b="0" i="1" smtClean="0">
                                      <a:latin typeface="Cambria Math" panose="02040503050406030204" pitchFamily="18" charset="0"/>
                                    </a:rPr>
                                    <m:t>𝑇</m:t>
                                  </m:r>
                                </m:e>
                              </m:d>
                              <m:r>
                                <a:rPr lang="en-GB" i="1">
                                  <a:solidFill>
                                    <a:schemeClr val="tx1"/>
                                  </a:solidFill>
                                  <a:latin typeface="Cambria Math" panose="02040503050406030204" pitchFamily="18" charset="0"/>
                                  <a:ea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𝑛</m:t>
                                  </m:r>
                                </m:e>
                                <m:sub>
                                  <m:r>
                                    <a:rPr lang="en-GB" i="1">
                                      <a:solidFill>
                                        <a:schemeClr val="tx1"/>
                                      </a:solidFill>
                                      <a:latin typeface="Cambria Math" panose="02040503050406030204" pitchFamily="18" charset="0"/>
                                    </a:rPr>
                                    <m:t>𝐽</m:t>
                                  </m:r>
                                </m:sub>
                              </m:sSub>
                              <m:r>
                                <a:rPr lang="en-GB" i="1">
                                  <a:solidFill>
                                    <a:schemeClr val="tx1"/>
                                  </a:solidFill>
                                  <a:latin typeface="Cambria Math" panose="02040503050406030204" pitchFamily="18" charset="0"/>
                                </a:rPr>
                                <m:t>+</m:t>
                              </m:r>
                              <m:r>
                                <a:rPr lang="en-GB" i="1" smtClean="0">
                                  <a:solidFill>
                                    <a:schemeClr val="tx1"/>
                                  </a:solidFill>
                                  <a:latin typeface="Cambria Math" panose="02040503050406030204" pitchFamily="18" charset="0"/>
                                </a:rPr>
                                <m:t>𝑇</m:t>
                              </m:r>
                              <m:r>
                                <a:rPr lang="en-GB" i="1">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𝑚</m:t>
                              </m:r>
                            </m:e>
                          </m:d>
                          <m:r>
                            <a:rPr lang="en-GB" i="1">
                              <a:solidFill>
                                <a:schemeClr val="tx1"/>
                              </a:solidFill>
                              <a:latin typeface="Cambria Math" panose="02040503050406030204" pitchFamily="18" charset="0"/>
                              <a:ea typeface="Cambria Math" panose="02040503050406030204" pitchFamily="18" charset="0"/>
                            </a:rPr>
                            <m:t>∙</m:t>
                          </m:r>
                          <m:func>
                            <m:funcPr>
                              <m:ctrlPr>
                                <a:rPr lang="en-GB" i="1">
                                  <a:solidFill>
                                    <a:schemeClr val="tx1"/>
                                  </a:solidFill>
                                  <a:latin typeface="Cambria Math" panose="02040503050406030204" pitchFamily="18" charset="0"/>
                                </a:rPr>
                              </m:ctrlPr>
                            </m:funcPr>
                            <m:fName>
                              <m:sSub>
                                <m:sSubPr>
                                  <m:ctrlPr>
                                    <a:rPr lang="en-GB" i="1">
                                      <a:solidFill>
                                        <a:schemeClr val="tx1"/>
                                      </a:solidFill>
                                      <a:latin typeface="Cambria Math" panose="02040503050406030204" pitchFamily="18" charset="0"/>
                                    </a:rPr>
                                  </m:ctrlPr>
                                </m:sSubPr>
                                <m:e>
                                  <m:r>
                                    <m:rPr>
                                      <m:sty m:val="p"/>
                                    </m:rPr>
                                    <a:rPr lang="en-GB">
                                      <a:solidFill>
                                        <a:schemeClr val="tx1"/>
                                      </a:solidFill>
                                      <a:latin typeface="Cambria Math" panose="02040503050406030204" pitchFamily="18" charset="0"/>
                                    </a:rPr>
                                    <m:t>log</m:t>
                                  </m:r>
                                </m:e>
                                <m:sub>
                                  <m:r>
                                    <a:rPr lang="en-GB" i="1">
                                      <a:solidFill>
                                        <a:schemeClr val="tx1"/>
                                      </a:solidFill>
                                      <a:latin typeface="Cambria Math" panose="02040503050406030204" pitchFamily="18" charset="0"/>
                                    </a:rPr>
                                    <m:t>2</m:t>
                                  </m:r>
                                </m:sub>
                              </m:sSub>
                            </m:fName>
                            <m:e>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𝑛</m:t>
                                  </m:r>
                                </m:e>
                              </m:d>
                            </m:e>
                          </m:func>
                          <m:r>
                            <a:rPr lang="en-GB" i="1">
                              <a:solidFill>
                                <a:schemeClr val="tx1"/>
                              </a:solidFill>
                              <a:latin typeface="Cambria Math" panose="02040503050406030204" pitchFamily="18" charset="0"/>
                              <a:ea typeface="Cambria Math" panose="02040503050406030204" pitchFamily="18" charset="0"/>
                            </a:rPr>
                            <m:t>∙</m:t>
                          </m:r>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𝑟</m:t>
                              </m:r>
                            </m:e>
                            <m:sup>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𝑤</m:t>
                                  </m:r>
                                </m:e>
                                <m:sub>
                                  <m:r>
                                    <a:rPr lang="en-GB" i="1">
                                      <a:solidFill>
                                        <a:schemeClr val="tx1"/>
                                      </a:solidFill>
                                      <a:latin typeface="Cambria Math" panose="02040503050406030204" pitchFamily="18" charset="0"/>
                                    </a:rPr>
                                    <m:t>𝑔</m:t>
                                  </m:r>
                                </m:sub>
                              </m:sSub>
                            </m:sup>
                          </m:sSup>
                          <m:r>
                            <a:rPr lang="en-GB" i="1">
                              <a:solidFill>
                                <a:schemeClr val="tx1"/>
                              </a:solidFill>
                              <a:latin typeface="Cambria Math" panose="02040503050406030204" pitchFamily="18" charset="0"/>
                              <a:ea typeface="Cambria Math" panose="02040503050406030204" pitchFamily="18" charset="0"/>
                            </a:rPr>
                            <m:t>∙</m:t>
                          </m:r>
                          <m:sSup>
                            <m:sSupPr>
                              <m:ctrlPr>
                                <a:rPr lang="en-GB" i="1">
                                  <a:solidFill>
                                    <a:schemeClr val="tx1"/>
                                  </a:solidFill>
                                  <a:latin typeface="Cambria Math" panose="02040503050406030204" pitchFamily="18" charset="0"/>
                                  <a:ea typeface="Cambria Math" panose="02040503050406030204" pitchFamily="18" charset="0"/>
                                </a:rPr>
                              </m:ctrlPr>
                            </m:sSupPr>
                            <m:e>
                              <m:r>
                                <a:rPr lang="en-GB" i="1">
                                  <a:solidFill>
                                    <a:schemeClr val="tx1"/>
                                  </a:solidFill>
                                  <a:latin typeface="Cambria Math" panose="02040503050406030204" pitchFamily="18" charset="0"/>
                                  <a:ea typeface="Cambria Math" panose="02040503050406030204" pitchFamily="18" charset="0"/>
                                </a:rPr>
                                <m:t>𝑛</m:t>
                              </m:r>
                            </m:e>
                            <m:sup>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𝑟</m:t>
                                  </m:r>
                                </m:e>
                                <m:sub>
                                  <m:r>
                                    <a:rPr lang="en-GB" i="1">
                                      <a:solidFill>
                                        <a:schemeClr val="tx1"/>
                                      </a:solidFill>
                                      <a:latin typeface="Cambria Math" panose="02040503050406030204" pitchFamily="18" charset="0"/>
                                      <a:ea typeface="Cambria Math" panose="02040503050406030204" pitchFamily="18" charset="0"/>
                                    </a:rPr>
                                    <m:t>#</m:t>
                                  </m:r>
                                </m:sub>
                              </m:sSub>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𝑤</m:t>
                                  </m:r>
                                </m:e>
                                <m:sub>
                                  <m:r>
                                    <a:rPr lang="en-GB" i="1">
                                      <a:solidFill>
                                        <a:schemeClr val="tx1"/>
                                      </a:solidFill>
                                      <a:latin typeface="Cambria Math" panose="02040503050406030204" pitchFamily="18" charset="0"/>
                                      <a:ea typeface="Cambria Math" panose="02040503050406030204" pitchFamily="18" charset="0"/>
                                    </a:rPr>
                                    <m:t>#</m:t>
                                  </m:r>
                                </m:sub>
                              </m:sSub>
                            </m:sup>
                          </m:sSup>
                        </m:e>
                      </m:d>
                    </m:oMath>
                  </m:oMathPara>
                </a14:m>
                <a:endParaRPr lang="en-GB" dirty="0">
                  <a:solidFill>
                    <a:schemeClr val="tx1"/>
                  </a:solidFill>
                </a:endParaRPr>
              </a:p>
              <a:p>
                <a:pPr lvl="1"/>
                <a:endParaRPr lang="en-GB" dirty="0"/>
              </a:p>
              <a:p>
                <a:pPr lvl="2"/>
                <a:endParaRPr lang="en-GB" dirty="0"/>
              </a:p>
            </p:txBody>
          </p:sp>
        </mc:Choice>
        <mc:Fallback>
          <p:sp>
            <p:nvSpPr>
              <p:cNvPr id="3" name="Content Placeholder 2">
                <a:extLst>
                  <a:ext uri="{FF2B5EF4-FFF2-40B4-BE49-F238E27FC236}">
                    <a16:creationId xmlns:a16="http://schemas.microsoft.com/office/drawing/2014/main" id="{859A0731-8F2B-DA46-B599-E43F7F83EECC}"/>
                  </a:ext>
                </a:extLst>
              </p:cNvPr>
              <p:cNvSpPr>
                <a:spLocks noGrp="1" noRot="1" noChangeAspect="1" noMove="1" noResize="1" noEditPoints="1" noAdjustHandles="1" noChangeArrowheads="1" noChangeShapeType="1" noTextEdit="1"/>
              </p:cNvSpPr>
              <p:nvPr>
                <p:ph idx="1"/>
              </p:nvPr>
            </p:nvSpPr>
            <p:spPr>
              <a:xfrm>
                <a:off x="628649" y="1158240"/>
                <a:ext cx="8045087" cy="5018723"/>
              </a:xfrm>
              <a:blipFill>
                <a:blip r:embed="rId2"/>
                <a:stretch>
                  <a:fillRect t="-126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9521698-5EAE-2744-B460-B306071612B4}"/>
              </a:ext>
            </a:extLst>
          </p:cNvPr>
          <p:cNvSpPr>
            <a:spLocks noGrp="1"/>
          </p:cNvSpPr>
          <p:nvPr>
            <p:ph type="sldNum" sz="quarter" idx="12"/>
          </p:nvPr>
        </p:nvSpPr>
        <p:spPr/>
        <p:txBody>
          <a:bodyPr/>
          <a:lstStyle/>
          <a:p>
            <a:fld id="{67C9959E-8E6B-B04C-9955-EA096F41CA7A}" type="slidenum">
              <a:rPr lang="en-GB" smtClean="0"/>
              <a:t>71</a:t>
            </a:fld>
            <a:endParaRPr lang="en-GB"/>
          </a:p>
        </p:txBody>
      </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5C629C4F-2FE0-F743-A1E2-9F8838A78F21}"/>
                  </a:ext>
                </a:extLst>
              </p:cNvPr>
              <p:cNvSpPr/>
              <p:nvPr/>
            </p:nvSpPr>
            <p:spPr>
              <a:xfrm>
                <a:off x="2369890" y="5393094"/>
                <a:ext cx="4404219" cy="783869"/>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GB" dirty="0"/>
                  <a:t>Compare filtering complexity</a:t>
                </a:r>
              </a:p>
              <a:p>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𝑂</m:t>
                      </m:r>
                      <m:d>
                        <m:dPr>
                          <m:ctrlPr>
                            <a:rPr lang="en-GB" i="1">
                              <a:latin typeface="Cambria Math" panose="02040503050406030204" pitchFamily="18" charset="0"/>
                            </a:rPr>
                          </m:ctrlPr>
                        </m:dPr>
                        <m:e>
                          <m:d>
                            <m:dPr>
                              <m:ctrlPr>
                                <a:rPr lang="de-DE" i="1">
                                  <a:latin typeface="Cambria Math" panose="02040503050406030204" pitchFamily="18" charset="0"/>
                                </a:rPr>
                              </m:ctrlPr>
                            </m:dPr>
                            <m:e>
                              <m:r>
                                <a:rPr lang="de-DE" i="1" smtClean="0">
                                  <a:solidFill>
                                    <a:schemeClr val="bg1"/>
                                  </a:solidFill>
                                  <a:latin typeface="Cambria Math" panose="02040503050406030204" pitchFamily="18" charset="0"/>
                                </a:rPr>
                                <m:t>𝑇</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de-DE" i="1">
                                  <a:latin typeface="Cambria Math" panose="02040503050406030204" pitchFamily="18" charset="0"/>
                                </a:rPr>
                                <m:t>+</m:t>
                              </m:r>
                              <m:r>
                                <a:rPr lang="de-DE" i="1" smtClean="0">
                                  <a:solidFill>
                                    <a:schemeClr val="bg1"/>
                                  </a:solidFill>
                                  <a:latin typeface="Cambria Math" panose="02040503050406030204" pitchFamily="18" charset="0"/>
                                </a:rPr>
                                <m:t>𝑇</m:t>
                              </m:r>
                              <m:r>
                                <a:rPr lang="en-GB" i="1">
                                  <a:solidFill>
                                    <a:schemeClr val="bg1"/>
                                  </a:solidFill>
                                  <a:latin typeface="Cambria Math" panose="02040503050406030204" pitchFamily="18" charset="0"/>
                                  <a:ea typeface="Cambria Math" panose="02040503050406030204" pitchFamily="18" charset="0"/>
                                </a:rPr>
                                <m:t>∙</m:t>
                              </m:r>
                              <m:r>
                                <a:rPr lang="de-DE" i="1">
                                  <a:solidFill>
                                    <a:schemeClr val="bg1"/>
                                  </a:solidFill>
                                  <a:latin typeface="Cambria Math" panose="02040503050406030204" pitchFamily="18" charset="0"/>
                                  <a:ea typeface="Cambria Math" panose="02040503050406030204" pitchFamily="18" charset="0"/>
                                </a:rPr>
                                <m:t>𝑚</m:t>
                              </m:r>
                            </m:e>
                          </m:d>
                          <m:r>
                            <a:rPr lang="en-GB" i="1">
                              <a:latin typeface="Cambria Math" panose="02040503050406030204" pitchFamily="18" charset="0"/>
                              <a:ea typeface="Cambria Math" panose="02040503050406030204" pitchFamily="18" charset="0"/>
                            </a:rPr>
                            <m:t>∙</m:t>
                          </m:r>
                          <m:func>
                            <m:funcPr>
                              <m:ctrlPr>
                                <a:rPr lang="en-GB" i="1">
                                  <a:latin typeface="Cambria Math" panose="02040503050406030204" pitchFamily="18" charset="0"/>
                                </a:rPr>
                              </m:ctrlPr>
                            </m:funcPr>
                            <m:fName>
                              <m:sSub>
                                <m:sSubPr>
                                  <m:ctrlPr>
                                    <a:rPr lang="en-GB" i="1">
                                      <a:latin typeface="Cambria Math" panose="02040503050406030204" pitchFamily="18" charset="0"/>
                                    </a:rPr>
                                  </m:ctrlPr>
                                </m:sSubPr>
                                <m:e>
                                  <m:r>
                                    <m:rPr>
                                      <m:sty m:val="p"/>
                                    </m:rPr>
                                    <a:rPr lang="en-GB">
                                      <a:latin typeface="Cambria Math" panose="02040503050406030204" pitchFamily="18" charset="0"/>
                                    </a:rPr>
                                    <m:t>log</m:t>
                                  </m:r>
                                </m:e>
                                <m:sub>
                                  <m:r>
                                    <a:rPr lang="en-GB" i="1">
                                      <a:latin typeface="Cambria Math" panose="02040503050406030204" pitchFamily="18" charset="0"/>
                                    </a:rPr>
                                    <m:t>2</m:t>
                                  </m:r>
                                </m:sub>
                              </m:sSub>
                            </m:fName>
                            <m:e>
                              <m:d>
                                <m:dPr>
                                  <m:ctrlPr>
                                    <a:rPr lang="en-GB" i="1">
                                      <a:latin typeface="Cambria Math" panose="02040503050406030204" pitchFamily="18" charset="0"/>
                                    </a:rPr>
                                  </m:ctrlPr>
                                </m:dPr>
                                <m:e>
                                  <m:r>
                                    <a:rPr lang="en-GB" i="1">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𝑟</m:t>
                              </m:r>
                            </m:e>
                            <m:sup>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𝑛</m:t>
                              </m:r>
                            </m:e>
                            <m:sup>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𝑟</m:t>
                                  </m:r>
                                </m:e>
                                <m:sub>
                                  <m:r>
                                    <a:rPr lang="en-GB" i="1">
                                      <a:latin typeface="Cambria Math" panose="02040503050406030204" pitchFamily="18" charset="0"/>
                                      <a:ea typeface="Cambria Math" panose="02040503050406030204" pitchFamily="18" charset="0"/>
                                    </a:rPr>
                                    <m:t>#</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sup>
                          </m:sSup>
                        </m:e>
                      </m:d>
                    </m:oMath>
                  </m:oMathPara>
                </a14:m>
                <a:endParaRPr lang="en-GB" dirty="0"/>
              </a:p>
            </p:txBody>
          </p:sp>
        </mc:Choice>
        <mc:Fallback>
          <p:sp>
            <p:nvSpPr>
              <p:cNvPr id="7" name="Rectangle 6">
                <a:extLst>
                  <a:ext uri="{FF2B5EF4-FFF2-40B4-BE49-F238E27FC236}">
                    <a16:creationId xmlns:a16="http://schemas.microsoft.com/office/drawing/2014/main" id="{5C629C4F-2FE0-F743-A1E2-9F8838A78F21}"/>
                  </a:ext>
                </a:extLst>
              </p:cNvPr>
              <p:cNvSpPr>
                <a:spLocks noRot="1" noChangeAspect="1" noMove="1" noResize="1" noEditPoints="1" noAdjustHandles="1" noChangeArrowheads="1" noChangeShapeType="1" noTextEdit="1"/>
              </p:cNvSpPr>
              <p:nvPr/>
            </p:nvSpPr>
            <p:spPr>
              <a:xfrm>
                <a:off x="2369890" y="5393094"/>
                <a:ext cx="4404219" cy="783869"/>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00570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02038-88CA-1249-8775-965882E75FAA}"/>
              </a:ext>
            </a:extLst>
          </p:cNvPr>
          <p:cNvSpPr>
            <a:spLocks noGrp="1"/>
          </p:cNvSpPr>
          <p:nvPr>
            <p:ph type="title"/>
          </p:nvPr>
        </p:nvSpPr>
        <p:spPr/>
        <p:txBody>
          <a:bodyPr/>
          <a:lstStyle/>
          <a:p>
            <a:r>
              <a:rPr lang="en-GB" dirty="0"/>
              <a:t>Comparison to Ground Inference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431B6C7-8ADF-8C42-BFA9-F84EA7562300}"/>
                  </a:ext>
                </a:extLst>
              </p:cNvPr>
              <p:cNvSpPr>
                <a:spLocks noGrp="1"/>
              </p:cNvSpPr>
              <p:nvPr>
                <p:ph sz="half" idx="1"/>
              </p:nvPr>
            </p:nvSpPr>
            <p:spPr>
              <a:xfrm>
                <a:off x="628649" y="1146048"/>
                <a:ext cx="4309737" cy="5030915"/>
              </a:xfrm>
            </p:spPr>
            <p:txBody>
              <a:bodyPr>
                <a:normAutofit/>
              </a:bodyPr>
              <a:lstStyle/>
              <a:p>
                <a:r>
                  <a:rPr lang="en-GB" dirty="0">
                    <a:ea typeface="Cambria Math" panose="02040503050406030204" pitchFamily="18" charset="0"/>
                  </a:rPr>
                  <a:t>Grounding with</a:t>
                </a:r>
              </a:p>
              <a:p>
                <a:pPr lvl="1"/>
                <a14:m>
                  <m:oMath xmlns:m="http://schemas.openxmlformats.org/officeDocument/2006/math">
                    <m:r>
                      <a:rPr lang="en-GB" i="1" dirty="0">
                        <a:latin typeface="Cambria Math" panose="02040503050406030204" pitchFamily="18" charset="0"/>
                        <a:ea typeface="Cambria Math" panose="02040503050406030204" pitchFamily="18" charset="0"/>
                      </a:rPr>
                      <m:t>𝒟</m:t>
                    </m:r>
                    <m:d>
                      <m:dPr>
                        <m:ctrlPr>
                          <a:rPr lang="de-DE" i="1" dirty="0">
                            <a:latin typeface="Cambria Math" panose="02040503050406030204" pitchFamily="18" charset="0"/>
                            <a:ea typeface="Cambria Math" panose="02040503050406030204" pitchFamily="18" charset="0"/>
                          </a:rPr>
                        </m:ctrlPr>
                      </m:dPr>
                      <m:e>
                        <m:r>
                          <a:rPr lang="en-GB" i="1" dirty="0">
                            <a:latin typeface="Cambria Math" panose="02040503050406030204" pitchFamily="18" charset="0"/>
                          </a:rPr>
                          <m:t>𝑋</m:t>
                        </m:r>
                      </m:e>
                    </m:d>
                    <m:r>
                      <a:rPr lang="de-DE" i="1" dirty="0">
                        <a:latin typeface="Cambria Math" panose="02040503050406030204" pitchFamily="18" charset="0"/>
                      </a:rPr>
                      <m:t>=</m:t>
                    </m:r>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𝑎</m:t>
                        </m:r>
                        <m:r>
                          <a:rPr lang="de-DE" i="1" dirty="0">
                            <a:latin typeface="Cambria Math" panose="02040503050406030204" pitchFamily="18" charset="0"/>
                          </a:rPr>
                          <m:t>,</m:t>
                        </m:r>
                        <m:r>
                          <a:rPr lang="de-DE" i="1" dirty="0">
                            <a:latin typeface="Cambria Math" panose="02040503050406030204" pitchFamily="18" charset="0"/>
                          </a:rPr>
                          <m:t>𝑒</m:t>
                        </m:r>
                        <m:r>
                          <a:rPr lang="de-DE" i="1" dirty="0">
                            <a:latin typeface="Cambria Math" panose="02040503050406030204" pitchFamily="18" charset="0"/>
                          </a:rPr>
                          <m:t>,</m:t>
                        </m:r>
                        <m:r>
                          <a:rPr lang="de-DE" i="1" dirty="0">
                            <a:latin typeface="Cambria Math" panose="02040503050406030204" pitchFamily="18" charset="0"/>
                          </a:rPr>
                          <m:t>𝑏</m:t>
                        </m:r>
                      </m:e>
                    </m:d>
                  </m:oMath>
                </a14:m>
                <a:endParaRPr lang="de-DE" i="1" dirty="0">
                  <a:latin typeface="Cambria Math" panose="02040503050406030204" pitchFamily="18" charset="0"/>
                </a:endParaRPr>
              </a:p>
              <a:p>
                <a:pPr lvl="1"/>
                <a14:m>
                  <m:oMath xmlns:m="http://schemas.openxmlformats.org/officeDocument/2006/math">
                    <m:r>
                      <a:rPr lang="en-GB" i="1" dirty="0">
                        <a:latin typeface="Cambria Math" panose="02040503050406030204" pitchFamily="18" charset="0"/>
                        <a:ea typeface="Cambria Math" panose="02040503050406030204" pitchFamily="18" charset="0"/>
                      </a:rPr>
                      <m:t>𝒟</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rPr>
                          <m:t>𝑀</m:t>
                        </m:r>
                      </m:e>
                    </m:d>
                    <m:r>
                      <a:rPr lang="de-DE" i="1" dirty="0">
                        <a:latin typeface="Cambria Math" panose="02040503050406030204" pitchFamily="18" charset="0"/>
                      </a:rPr>
                      <m:t>=</m:t>
                    </m:r>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𝑚</m:t>
                        </m:r>
                      </m:e>
                    </m:d>
                  </m:oMath>
                </a14:m>
                <a:endParaRPr lang="en-GB" dirty="0"/>
              </a:p>
            </p:txBody>
          </p:sp>
        </mc:Choice>
        <mc:Fallback xmlns="">
          <p:sp>
            <p:nvSpPr>
              <p:cNvPr id="3" name="Content Placeholder 2">
                <a:extLst>
                  <a:ext uri="{FF2B5EF4-FFF2-40B4-BE49-F238E27FC236}">
                    <a16:creationId xmlns:a16="http://schemas.microsoft.com/office/drawing/2014/main" id="{2431B6C7-8ADF-8C42-BFA9-F84EA7562300}"/>
                  </a:ext>
                </a:extLst>
              </p:cNvPr>
              <p:cNvSpPr>
                <a:spLocks noGrp="1" noRot="1" noChangeAspect="1" noMove="1" noResize="1" noEditPoints="1" noAdjustHandles="1" noChangeArrowheads="1" noChangeShapeType="1" noTextEdit="1"/>
              </p:cNvSpPr>
              <p:nvPr>
                <p:ph sz="half" idx="1"/>
              </p:nvPr>
            </p:nvSpPr>
            <p:spPr>
              <a:xfrm>
                <a:off x="628649" y="1146048"/>
                <a:ext cx="4309737" cy="5030915"/>
              </a:xfrm>
              <a:blipFill>
                <a:blip r:embed="rId2"/>
                <a:stretch>
                  <a:fillRect l="-2346" t="-17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7" name="Content Placeholder 146">
                <a:extLst>
                  <a:ext uri="{FF2B5EF4-FFF2-40B4-BE49-F238E27FC236}">
                    <a16:creationId xmlns:a16="http://schemas.microsoft.com/office/drawing/2014/main" id="{4D14FF3F-C0A6-3347-A768-56D2C6C07CD3}"/>
                  </a:ext>
                </a:extLst>
              </p:cNvPr>
              <p:cNvSpPr>
                <a:spLocks noGrp="1"/>
              </p:cNvSpPr>
              <p:nvPr>
                <p:ph sz="half" idx="2"/>
              </p:nvPr>
            </p:nvSpPr>
            <p:spPr>
              <a:xfrm>
                <a:off x="4995902" y="1146048"/>
                <a:ext cx="3939091" cy="5030915"/>
              </a:xfrm>
            </p:spPr>
            <p:txBody>
              <a:bodyPr>
                <a:normAutofit/>
              </a:bodyPr>
              <a:lstStyle/>
              <a:p>
                <a:r>
                  <a:rPr lang="en-GB" dirty="0"/>
                  <a:t>Earning of LVE vs. VE</a:t>
                </a:r>
              </a:p>
              <a:p>
                <a:pPr lvl="1"/>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𝑛</m:t>
                        </m:r>
                      </m:e>
                      <m:sub>
                        <m:r>
                          <a:rPr lang="de-DE" i="1">
                            <a:latin typeface="Cambria Math" panose="02040503050406030204" pitchFamily="18" charset="0"/>
                          </a:rPr>
                          <m:t>𝑔𝑟</m:t>
                        </m:r>
                        <m:d>
                          <m:dPr>
                            <m:ctrlPr>
                              <a:rPr lang="de-DE" i="1">
                                <a:latin typeface="Cambria Math" panose="02040503050406030204" pitchFamily="18" charset="0"/>
                              </a:rPr>
                            </m:ctrlPr>
                          </m:dPr>
                          <m:e>
                            <m:r>
                              <a:rPr lang="en-GB" i="1">
                                <a:latin typeface="Cambria Math" panose="02040503050406030204" pitchFamily="18" charset="0"/>
                              </a:rPr>
                              <m:t>𝑇</m:t>
                            </m:r>
                          </m:e>
                        </m:d>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𝑛</m:t>
                        </m:r>
                      </m:e>
                      <m:sub>
                        <m:r>
                          <a:rPr lang="de-DE" i="1">
                            <a:latin typeface="Cambria Math" panose="02040503050406030204" pitchFamily="18" charset="0"/>
                          </a:rPr>
                          <m:t>𝑇</m:t>
                        </m:r>
                      </m:sub>
                    </m:sSub>
                  </m:oMath>
                </a14:m>
                <a:r>
                  <a:rPr lang="en-GB" dirty="0"/>
                  <a:t> </a:t>
                </a:r>
                <a:br>
                  <a:rPr lang="en-GB" dirty="0"/>
                </a:br>
                <a:r>
                  <a:rPr lang="en-GB" dirty="0"/>
                  <a:t>(with large domains)</a:t>
                </a:r>
              </a:p>
              <a:p>
                <a:pPr lvl="1"/>
                <a14:m>
                  <m:oMath xmlns:m="http://schemas.openxmlformats.org/officeDocument/2006/math">
                    <m:r>
                      <a:rPr lang="en-GB" i="1">
                        <a:latin typeface="Cambria Math" panose="02040503050406030204" pitchFamily="18" charset="0"/>
                        <a:ea typeface="Cambria Math" panose="02040503050406030204" pitchFamily="18" charset="0"/>
                      </a:rPr>
                      <m:t>𝑤</m:t>
                    </m:r>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𝑔</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m:t>
                            </m:r>
                          </m:sub>
                        </m:sSub>
                      </m:e>
                    </m:d>
                  </m:oMath>
                </a14:m>
                <a:r>
                  <a:rPr lang="en-GB" dirty="0"/>
                  <a:t> </a:t>
                </a:r>
                <a:br>
                  <a:rPr lang="en-GB" dirty="0"/>
                </a:br>
                <a:r>
                  <a:rPr lang="en-GB" dirty="0"/>
                  <a:t>(with count conversions)</a:t>
                </a:r>
              </a:p>
              <a:p>
                <a:pPr lvl="2"/>
                <a:r>
                  <a:rPr lang="en-GB" dirty="0"/>
                  <a:t>Without count conversions, </a:t>
                </a:r>
                <a14:m>
                  <m:oMath xmlns:m="http://schemas.openxmlformats.org/officeDocument/2006/math">
                    <m:r>
                      <a:rPr lang="en-GB" i="1">
                        <a:latin typeface="Cambria Math" panose="02040503050406030204" pitchFamily="18" charset="0"/>
                        <a:ea typeface="Cambria Math" panose="02040503050406030204" pitchFamily="18" charset="0"/>
                      </a:rPr>
                      <m:t>𝑤</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𝑔</m:t>
                        </m:r>
                      </m:sub>
                    </m:sSub>
                  </m:oMath>
                </a14:m>
                <a:r>
                  <a:rPr lang="en-GB" dirty="0"/>
                  <a:t> and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m:t>
                        </m:r>
                      </m:sub>
                    </m:sSub>
                    <m:r>
                      <a:rPr lang="de-DE" i="1">
                        <a:latin typeface="Cambria Math" panose="02040503050406030204" pitchFamily="18" charset="0"/>
                        <a:ea typeface="Cambria Math" panose="02040503050406030204" pitchFamily="18" charset="0"/>
                      </a:rPr>
                      <m:t>=0</m:t>
                    </m:r>
                  </m:oMath>
                </a14:m>
                <a:endParaRPr lang="en-GB" dirty="0"/>
              </a:p>
              <a:p>
                <a:r>
                  <a:rPr lang="en-GB" dirty="0"/>
                  <a:t>In sequential case, </a:t>
                </a:r>
              </a:p>
              <a:p>
                <a:pPr lvl="1"/>
                <a:r>
                  <a:rPr lang="en-GB" dirty="0"/>
                  <a:t>Earnings because of lifting the interface</a:t>
                </a:r>
              </a:p>
              <a:p>
                <a:pPr lvl="2"/>
                <a:r>
                  <a:rPr lang="en-GB" dirty="0"/>
                  <a:t>Even without count conversions, </a:t>
                </a:r>
                <a14:m>
                  <m:oMath xmlns:m="http://schemas.openxmlformats.org/officeDocument/2006/math">
                    <m:r>
                      <a:rPr lang="en-GB" i="1">
                        <a:solidFill>
                          <a:schemeClr val="accent1"/>
                        </a:solidFill>
                        <a:latin typeface="Cambria Math" panose="02040503050406030204" pitchFamily="18" charset="0"/>
                        <a:ea typeface="Cambria Math" panose="02040503050406030204" pitchFamily="18" charset="0"/>
                      </a:rPr>
                      <m:t>𝑤</m:t>
                    </m:r>
                    <m:r>
                      <a:rPr lang="de-DE" i="1">
                        <a:solidFill>
                          <a:schemeClr val="accent1"/>
                        </a:solidFill>
                        <a:latin typeface="Cambria Math" panose="02040503050406030204" pitchFamily="18" charset="0"/>
                        <a:ea typeface="Cambria Math" panose="02040503050406030204" pitchFamily="18" charset="0"/>
                      </a:rPr>
                      <m:t>≫</m:t>
                    </m:r>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𝑤</m:t>
                        </m:r>
                      </m:e>
                      <m:sub>
                        <m:r>
                          <a:rPr lang="de-DE" i="1">
                            <a:solidFill>
                              <a:schemeClr val="accent1"/>
                            </a:solidFill>
                            <a:latin typeface="Cambria Math" panose="02040503050406030204" pitchFamily="18" charset="0"/>
                            <a:ea typeface="Cambria Math" panose="02040503050406030204" pitchFamily="18" charset="0"/>
                          </a:rPr>
                          <m:t>𝑔</m:t>
                        </m:r>
                      </m:sub>
                    </m:sSub>
                  </m:oMath>
                </a14:m>
                <a:endParaRPr lang="en-GB" dirty="0"/>
              </a:p>
              <a:p>
                <a:endParaRPr lang="en-GB" dirty="0"/>
              </a:p>
              <a:p>
                <a:endParaRPr lang="en-GB" dirty="0"/>
              </a:p>
              <a:p>
                <a:endParaRPr lang="en-GB" dirty="0"/>
              </a:p>
            </p:txBody>
          </p:sp>
        </mc:Choice>
        <mc:Fallback xmlns="">
          <p:sp>
            <p:nvSpPr>
              <p:cNvPr id="147" name="Content Placeholder 146">
                <a:extLst>
                  <a:ext uri="{FF2B5EF4-FFF2-40B4-BE49-F238E27FC236}">
                    <a16:creationId xmlns:a16="http://schemas.microsoft.com/office/drawing/2014/main" id="{4D14FF3F-C0A6-3347-A768-56D2C6C07CD3}"/>
                  </a:ext>
                </a:extLst>
              </p:cNvPr>
              <p:cNvSpPr>
                <a:spLocks noGrp="1" noRot="1" noChangeAspect="1" noMove="1" noResize="1" noEditPoints="1" noAdjustHandles="1" noChangeArrowheads="1" noChangeShapeType="1" noTextEdit="1"/>
              </p:cNvSpPr>
              <p:nvPr>
                <p:ph sz="half" idx="2"/>
              </p:nvPr>
            </p:nvSpPr>
            <p:spPr>
              <a:xfrm>
                <a:off x="4995902" y="1146048"/>
                <a:ext cx="3939091" cy="5030915"/>
              </a:xfrm>
              <a:blipFill>
                <a:blip r:embed="rId3"/>
                <a:stretch>
                  <a:fillRect l="-2564" t="-1763" r="-256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431F11E-3994-7F46-9C3D-A6832CF4A556}"/>
              </a:ext>
            </a:extLst>
          </p:cNvPr>
          <p:cNvSpPr>
            <a:spLocks noGrp="1"/>
          </p:cNvSpPr>
          <p:nvPr>
            <p:ph type="sldNum" sz="quarter" idx="12"/>
          </p:nvPr>
        </p:nvSpPr>
        <p:spPr/>
        <p:txBody>
          <a:bodyPr/>
          <a:lstStyle/>
          <a:p>
            <a:fld id="{67C9959E-8E6B-B04C-9955-EA096F41CA7A}" type="slidenum">
              <a:rPr lang="en-GB" smtClean="0"/>
              <a:t>72</a:t>
            </a:fld>
            <a:endParaRPr lang="en-GB"/>
          </a:p>
        </p:txBody>
      </p:sp>
      <p:sp>
        <p:nvSpPr>
          <p:cNvPr id="5" name="Rectangle 4">
            <a:extLst>
              <a:ext uri="{FF2B5EF4-FFF2-40B4-BE49-F238E27FC236}">
                <a16:creationId xmlns:a16="http://schemas.microsoft.com/office/drawing/2014/main" id="{D1E683DF-7EAA-E54E-A641-0417628B198C}"/>
              </a:ext>
            </a:extLst>
          </p:cNvPr>
          <p:cNvSpPr/>
          <p:nvPr/>
        </p:nvSpPr>
        <p:spPr>
          <a:xfrm>
            <a:off x="50176" y="2352659"/>
            <a:ext cx="2591092" cy="427975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C44B70E-E75D-E340-8642-22328D3A6F22}"/>
                  </a:ext>
                </a:extLst>
              </p:cNvPr>
              <p:cNvSpPr txBox="1"/>
              <p:nvPr/>
            </p:nvSpPr>
            <p:spPr>
              <a:xfrm>
                <a:off x="137649" y="3417560"/>
                <a:ext cx="1109312"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b="0" i="1" smtClean="0">
                                  <a:latin typeface="Cambria Math" panose="02040503050406030204" pitchFamily="18" charset="0"/>
                                </a:rPr>
                                <m:t>𝑎</m:t>
                              </m:r>
                            </m:e>
                          </m:d>
                        </m:e>
                        <m:sub>
                          <m:r>
                            <m:rPr>
                              <m:sty m:val="p"/>
                            </m:rPr>
                            <a:rPr lang="de-DE" sz="1050" b="0" i="1" smtClean="0">
                              <a:latin typeface="Cambria Math" panose="02040503050406030204" pitchFamily="18" charset="0"/>
                            </a:rPr>
                            <m:t>t</m:t>
                          </m:r>
                          <m:r>
                            <a:rPr lang="de-DE" sz="1050" b="0" i="1" smtClean="0">
                              <a:latin typeface="Cambria Math" panose="02040503050406030204" pitchFamily="18" charset="0"/>
                            </a:rPr>
                            <m:t>−1</m:t>
                          </m:r>
                        </m:sub>
                      </m:sSub>
                    </m:oMath>
                  </m:oMathPara>
                </a14:m>
                <a:endParaRPr lang="en-GB" sz="1050" baseline="-25000" dirty="0"/>
              </a:p>
            </p:txBody>
          </p:sp>
        </mc:Choice>
        <mc:Fallback xmlns="">
          <p:sp>
            <p:nvSpPr>
              <p:cNvPr id="6" name="TextBox 5">
                <a:extLst>
                  <a:ext uri="{FF2B5EF4-FFF2-40B4-BE49-F238E27FC236}">
                    <a16:creationId xmlns:a16="http://schemas.microsoft.com/office/drawing/2014/main" id="{9C44B70E-E75D-E340-8642-22328D3A6F22}"/>
                  </a:ext>
                </a:extLst>
              </p:cNvPr>
              <p:cNvSpPr txBox="1">
                <a:spLocks noRot="1" noChangeAspect="1" noMove="1" noResize="1" noEditPoints="1" noAdjustHandles="1" noChangeArrowheads="1" noChangeShapeType="1" noTextEdit="1"/>
              </p:cNvSpPr>
              <p:nvPr/>
            </p:nvSpPr>
            <p:spPr>
              <a:xfrm>
                <a:off x="137649" y="3417560"/>
                <a:ext cx="1109312" cy="221986"/>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7" name="Straight Connector 6">
            <a:extLst>
              <a:ext uri="{FF2B5EF4-FFF2-40B4-BE49-F238E27FC236}">
                <a16:creationId xmlns:a16="http://schemas.microsoft.com/office/drawing/2014/main" id="{AA9BB330-BAB3-214A-BF6C-06B7891AAD1E}"/>
              </a:ext>
            </a:extLst>
          </p:cNvPr>
          <p:cNvCxnSpPr>
            <a:cxnSpLocks/>
            <a:stCxn id="6" idx="0"/>
            <a:endCxn id="24" idx="2"/>
          </p:cNvCxnSpPr>
          <p:nvPr/>
        </p:nvCxnSpPr>
        <p:spPr>
          <a:xfrm flipV="1">
            <a:off x="692305" y="3257133"/>
            <a:ext cx="858" cy="1604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DBDAA67-5ADE-494D-90EC-5E74824705FC}"/>
              </a:ext>
            </a:extLst>
          </p:cNvPr>
          <p:cNvCxnSpPr>
            <a:cxnSpLocks/>
            <a:stCxn id="24" idx="0"/>
            <a:endCxn id="13" idx="4"/>
          </p:cNvCxnSpPr>
          <p:nvPr/>
        </p:nvCxnSpPr>
        <p:spPr>
          <a:xfrm flipH="1" flipV="1">
            <a:off x="692304" y="2755183"/>
            <a:ext cx="859" cy="4029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1CA6B20-B6C2-EC45-A1A8-3D8D7132172B}"/>
              </a:ext>
            </a:extLst>
          </p:cNvPr>
          <p:cNvCxnSpPr>
            <a:cxnSpLocks/>
            <a:stCxn id="13" idx="4"/>
            <a:endCxn id="19" idx="0"/>
          </p:cNvCxnSpPr>
          <p:nvPr/>
        </p:nvCxnSpPr>
        <p:spPr>
          <a:xfrm>
            <a:off x="692304" y="2755183"/>
            <a:ext cx="1062286" cy="4041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84B2804-CFE4-9443-B96D-F6EF5BA381F7}"/>
              </a:ext>
            </a:extLst>
          </p:cNvPr>
          <p:cNvCxnSpPr>
            <a:cxnSpLocks/>
            <a:stCxn id="14" idx="0"/>
            <a:endCxn id="19" idx="2"/>
          </p:cNvCxnSpPr>
          <p:nvPr/>
        </p:nvCxnSpPr>
        <p:spPr>
          <a:xfrm flipV="1">
            <a:off x="1754590" y="3255925"/>
            <a:ext cx="0" cy="158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ECB736-AB7D-E845-A91A-C8F0C62603A6}"/>
              </a:ext>
            </a:extLst>
          </p:cNvPr>
          <p:cNvCxnSpPr>
            <a:cxnSpLocks/>
            <a:stCxn id="19" idx="0"/>
            <a:endCxn id="12" idx="4"/>
          </p:cNvCxnSpPr>
          <p:nvPr/>
        </p:nvCxnSpPr>
        <p:spPr>
          <a:xfrm flipH="1" flipV="1">
            <a:off x="1753991" y="2927498"/>
            <a:ext cx="599" cy="231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7414408-EC4D-8641-9D69-CD2A823CFC12}"/>
                  </a:ext>
                </a:extLst>
              </p:cNvPr>
              <p:cNvSpPr txBox="1"/>
              <p:nvPr/>
            </p:nvSpPr>
            <p:spPr>
              <a:xfrm>
                <a:off x="1122903" y="2700282"/>
                <a:ext cx="1262176" cy="22721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b="0" i="1" smtClean="0">
                                  <a:latin typeface="Cambria Math" panose="02040503050406030204" pitchFamily="18" charset="0"/>
                                </a:rPr>
                                <m:t>𝑎</m:t>
                              </m:r>
                              <m:r>
                                <a:rPr lang="de-DE" sz="1050" i="1">
                                  <a:latin typeface="Cambria Math" panose="02040503050406030204" pitchFamily="18" charset="0"/>
                                </a:rPr>
                                <m:t>,</m:t>
                              </m:r>
                              <m:r>
                                <a:rPr lang="de-DE" sz="1050" b="0" i="1" smtClean="0">
                                  <a:latin typeface="Cambria Math" panose="02040503050406030204" pitchFamily="18" charset="0"/>
                                </a:rPr>
                                <m:t>𝑚</m:t>
                              </m:r>
                            </m:e>
                          </m:d>
                        </m:e>
                        <m:sub>
                          <m:r>
                            <m:rPr>
                              <m:sty m:val="p"/>
                            </m:rPr>
                            <a:rPr lang="de-DE" sz="1050" b="0" i="1" smtClean="0">
                              <a:latin typeface="Cambria Math" panose="02040503050406030204" pitchFamily="18" charset="0"/>
                            </a:rPr>
                            <m:t>t</m:t>
                          </m:r>
                          <m:r>
                            <a:rPr lang="de-DE" sz="1050" b="0" i="1" smtClean="0">
                              <a:latin typeface="Cambria Math" panose="02040503050406030204" pitchFamily="18" charset="0"/>
                            </a:rPr>
                            <m:t>−1</m:t>
                          </m:r>
                        </m:sub>
                      </m:sSub>
                    </m:oMath>
                  </m:oMathPara>
                </a14:m>
                <a:endParaRPr lang="en-GB" sz="1050" dirty="0"/>
              </a:p>
            </p:txBody>
          </p:sp>
        </mc:Choice>
        <mc:Fallback xmlns="">
          <p:sp>
            <p:nvSpPr>
              <p:cNvPr id="12" name="TextBox 11">
                <a:extLst>
                  <a:ext uri="{FF2B5EF4-FFF2-40B4-BE49-F238E27FC236}">
                    <a16:creationId xmlns:a16="http://schemas.microsoft.com/office/drawing/2014/main" id="{A7414408-EC4D-8641-9D69-CD2A823CFC12}"/>
                  </a:ext>
                </a:extLst>
              </p:cNvPr>
              <p:cNvSpPr txBox="1">
                <a:spLocks noRot="1" noChangeAspect="1" noMove="1" noResize="1" noEditPoints="1" noAdjustHandles="1" noChangeArrowheads="1" noChangeShapeType="1" noTextEdit="1"/>
              </p:cNvSpPr>
              <p:nvPr/>
            </p:nvSpPr>
            <p:spPr>
              <a:xfrm>
                <a:off x="1122903" y="2700282"/>
                <a:ext cx="1262176" cy="227216"/>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15451EF-CA9D-0D46-B46D-B2FEC22B765A}"/>
                  </a:ext>
                </a:extLst>
              </p:cNvPr>
              <p:cNvSpPr txBox="1"/>
              <p:nvPr/>
            </p:nvSpPr>
            <p:spPr>
              <a:xfrm>
                <a:off x="368649" y="2527967"/>
                <a:ext cx="647309" cy="227216"/>
              </a:xfrm>
              <a:prstGeom prst="ellipse">
                <a:avLst/>
              </a:prstGeom>
              <a:solidFill>
                <a:schemeClr val="bg1"/>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𝐸𝑝𝑖𝑑</m:t>
                          </m:r>
                        </m:e>
                        <m:sub>
                          <m:r>
                            <m:rPr>
                              <m:sty m:val="p"/>
                            </m:rPr>
                            <a:rPr lang="de-DE" sz="1050" b="0" i="1" smtClean="0">
                              <a:latin typeface="Cambria Math" panose="02040503050406030204" pitchFamily="18" charset="0"/>
                            </a:rPr>
                            <m:t>t</m:t>
                          </m:r>
                          <m:r>
                            <a:rPr lang="de-DE" sz="1050" b="0" i="1" smtClean="0">
                              <a:latin typeface="Cambria Math" panose="02040503050406030204" pitchFamily="18" charset="0"/>
                            </a:rPr>
                            <m:t>−1</m:t>
                          </m:r>
                        </m:sub>
                      </m:sSub>
                    </m:oMath>
                  </m:oMathPara>
                </a14:m>
                <a:endParaRPr lang="en-GB" sz="1050" dirty="0"/>
              </a:p>
            </p:txBody>
          </p:sp>
        </mc:Choice>
        <mc:Fallback xmlns="">
          <p:sp>
            <p:nvSpPr>
              <p:cNvPr id="13" name="TextBox 12">
                <a:extLst>
                  <a:ext uri="{FF2B5EF4-FFF2-40B4-BE49-F238E27FC236}">
                    <a16:creationId xmlns:a16="http://schemas.microsoft.com/office/drawing/2014/main" id="{B15451EF-CA9D-0D46-B46D-B2FEC22B765A}"/>
                  </a:ext>
                </a:extLst>
              </p:cNvPr>
              <p:cNvSpPr txBox="1">
                <a:spLocks noRot="1" noChangeAspect="1" noMove="1" noResize="1" noEditPoints="1" noAdjustHandles="1" noChangeArrowheads="1" noChangeShapeType="1" noTextEdit="1"/>
              </p:cNvSpPr>
              <p:nvPr/>
            </p:nvSpPr>
            <p:spPr>
              <a:xfrm>
                <a:off x="368649" y="2527967"/>
                <a:ext cx="647309" cy="227216"/>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B292223-EBE5-7A45-A4C2-2AB0DC2A16FF}"/>
                  </a:ext>
                </a:extLst>
              </p:cNvPr>
              <p:cNvSpPr txBox="1"/>
              <p:nvPr/>
            </p:nvSpPr>
            <p:spPr>
              <a:xfrm>
                <a:off x="1276640" y="3414847"/>
                <a:ext cx="955899" cy="221986"/>
              </a:xfrm>
              <a:prstGeom prst="ellipse">
                <a:avLst/>
              </a:prstGeom>
              <a:solidFill>
                <a:schemeClr val="bg1"/>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b="0" i="1" smtClean="0">
                                  <a:latin typeface="Cambria Math" panose="02040503050406030204" pitchFamily="18" charset="0"/>
                                </a:rPr>
                                <m:t>𝑎</m:t>
                              </m:r>
                            </m:e>
                          </m:d>
                        </m:e>
                        <m:sub>
                          <m:r>
                            <m:rPr>
                              <m:sty m:val="p"/>
                            </m:rPr>
                            <a:rPr lang="de-DE" sz="1050" b="0" i="1" smtClean="0">
                              <a:latin typeface="Cambria Math" panose="02040503050406030204" pitchFamily="18" charset="0"/>
                            </a:rPr>
                            <m:t>t</m:t>
                          </m:r>
                          <m:r>
                            <a:rPr lang="de-DE" sz="1050" b="0" i="1" smtClean="0">
                              <a:latin typeface="Cambria Math" panose="02040503050406030204" pitchFamily="18" charset="0"/>
                            </a:rPr>
                            <m:t>−1</m:t>
                          </m:r>
                        </m:sub>
                      </m:sSub>
                    </m:oMath>
                  </m:oMathPara>
                </a14:m>
                <a:endParaRPr lang="en-GB" sz="1050" baseline="-25000" dirty="0"/>
              </a:p>
            </p:txBody>
          </p:sp>
        </mc:Choice>
        <mc:Fallback xmlns="">
          <p:sp>
            <p:nvSpPr>
              <p:cNvPr id="14" name="TextBox 13">
                <a:extLst>
                  <a:ext uri="{FF2B5EF4-FFF2-40B4-BE49-F238E27FC236}">
                    <a16:creationId xmlns:a16="http://schemas.microsoft.com/office/drawing/2014/main" id="{FB292223-EBE5-7A45-A4C2-2AB0DC2A16FF}"/>
                  </a:ext>
                </a:extLst>
              </p:cNvPr>
              <p:cNvSpPr txBox="1">
                <a:spLocks noRot="1" noChangeAspect="1" noMove="1" noResize="1" noEditPoints="1" noAdjustHandles="1" noChangeArrowheads="1" noChangeShapeType="1" noTextEdit="1"/>
              </p:cNvSpPr>
              <p:nvPr/>
            </p:nvSpPr>
            <p:spPr>
              <a:xfrm>
                <a:off x="1276640" y="3414847"/>
                <a:ext cx="955899" cy="221986"/>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15" name="Straight Connector 14">
            <a:extLst>
              <a:ext uri="{FF2B5EF4-FFF2-40B4-BE49-F238E27FC236}">
                <a16:creationId xmlns:a16="http://schemas.microsoft.com/office/drawing/2014/main" id="{4097AD73-CE9C-494C-98BD-0CD6E5853D04}"/>
              </a:ext>
            </a:extLst>
          </p:cNvPr>
          <p:cNvCxnSpPr>
            <a:cxnSpLocks/>
            <a:stCxn id="24" idx="2"/>
            <a:endCxn id="14" idx="0"/>
          </p:cNvCxnSpPr>
          <p:nvPr/>
        </p:nvCxnSpPr>
        <p:spPr>
          <a:xfrm>
            <a:off x="693163" y="3257133"/>
            <a:ext cx="1061427" cy="1577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F457A47C-F6F8-5046-8DB6-C408F8DAA18B}"/>
              </a:ext>
            </a:extLst>
          </p:cNvPr>
          <p:cNvGrpSpPr/>
          <p:nvPr/>
        </p:nvGrpSpPr>
        <p:grpSpPr>
          <a:xfrm>
            <a:off x="1689614" y="3089085"/>
            <a:ext cx="439323" cy="198358"/>
            <a:chOff x="3231123" y="4642445"/>
            <a:chExt cx="751827" cy="295752"/>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94C8FAD-0571-C343-A525-74FC1A655861}"/>
                    </a:ext>
                  </a:extLst>
                </p:cNvPr>
                <p:cNvSpPr txBox="1"/>
                <p:nvPr/>
              </p:nvSpPr>
              <p:spPr>
                <a:xfrm>
                  <a:off x="3491245" y="4642445"/>
                  <a:ext cx="491705" cy="2461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r>
                              <a:rPr lang="de-DE" sz="1050" b="0" i="1" smtClean="0">
                                <a:latin typeface="Cambria Math" panose="02040503050406030204" pitchFamily="18" charset="0"/>
                              </a:rPr>
                              <m:t>−1</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17" name="TextBox 16">
                  <a:extLst>
                    <a:ext uri="{FF2B5EF4-FFF2-40B4-BE49-F238E27FC236}">
                      <a16:creationId xmlns:a16="http://schemas.microsoft.com/office/drawing/2014/main" id="{994C8FAD-0571-C343-A525-74FC1A655861}"/>
                    </a:ext>
                  </a:extLst>
                </p:cNvPr>
                <p:cNvSpPr txBox="1">
                  <a:spLocks noRot="1" noChangeAspect="1" noMove="1" noResize="1" noEditPoints="1" noAdjustHandles="1" noChangeArrowheads="1" noChangeShapeType="1" noTextEdit="1"/>
                </p:cNvSpPr>
                <p:nvPr/>
              </p:nvSpPr>
              <p:spPr>
                <a:xfrm>
                  <a:off x="3491245" y="4642445"/>
                  <a:ext cx="491705" cy="246179"/>
                </a:xfrm>
                <a:prstGeom prst="rect">
                  <a:avLst/>
                </a:prstGeom>
                <a:blipFill>
                  <a:blip r:embed="rId8"/>
                  <a:stretch>
                    <a:fillRect l="-8333" b="-21429"/>
                  </a:stretch>
                </a:blipFill>
              </p:spPr>
              <p:txBody>
                <a:bodyPr/>
                <a:lstStyle/>
                <a:p>
                  <a:r>
                    <a:rPr lang="en-GB">
                      <a:noFill/>
                    </a:rPr>
                    <a:t> </a:t>
                  </a:r>
                </a:p>
              </p:txBody>
            </p:sp>
          </mc:Fallback>
        </mc:AlternateContent>
        <p:sp>
          <p:nvSpPr>
            <p:cNvPr id="18" name="Rectangle 17">
              <a:extLst>
                <a:ext uri="{FF2B5EF4-FFF2-40B4-BE49-F238E27FC236}">
                  <a16:creationId xmlns:a16="http://schemas.microsoft.com/office/drawing/2014/main" id="{D6A64714-64A0-D249-90BA-B7609D22C8F6}"/>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9" name="Rectangle 18">
              <a:extLst>
                <a:ext uri="{FF2B5EF4-FFF2-40B4-BE49-F238E27FC236}">
                  <a16:creationId xmlns:a16="http://schemas.microsoft.com/office/drawing/2014/main" id="{FE308443-5C11-AF4F-BA32-158796E418CD}"/>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0" name="Rectangle 19">
              <a:extLst>
                <a:ext uri="{FF2B5EF4-FFF2-40B4-BE49-F238E27FC236}">
                  <a16:creationId xmlns:a16="http://schemas.microsoft.com/office/drawing/2014/main" id="{64CBFE5F-0A24-594F-A2A5-7275D5C52604}"/>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21" name="Group 20">
            <a:extLst>
              <a:ext uri="{FF2B5EF4-FFF2-40B4-BE49-F238E27FC236}">
                <a16:creationId xmlns:a16="http://schemas.microsoft.com/office/drawing/2014/main" id="{B681836C-5753-8244-9C87-08CD1E314666}"/>
              </a:ext>
            </a:extLst>
          </p:cNvPr>
          <p:cNvGrpSpPr/>
          <p:nvPr/>
        </p:nvGrpSpPr>
        <p:grpSpPr>
          <a:xfrm>
            <a:off x="626019" y="3086468"/>
            <a:ext cx="419382" cy="200367"/>
            <a:chOff x="1006826" y="4638542"/>
            <a:chExt cx="717700" cy="298747"/>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4E0C8AC-61B5-CD4F-9026-CBB6B4A99658}"/>
                    </a:ext>
                  </a:extLst>
                </p:cNvPr>
                <p:cNvSpPr txBox="1"/>
                <p:nvPr/>
              </p:nvSpPr>
              <p:spPr>
                <a:xfrm>
                  <a:off x="1232822" y="4638542"/>
                  <a:ext cx="491704" cy="2449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r>
                              <a:rPr lang="de-DE" sz="1050" b="0" i="1" smtClean="0">
                                <a:latin typeface="Cambria Math" panose="02040503050406030204" pitchFamily="18" charset="0"/>
                              </a:rPr>
                              <m:t>−1</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22" name="TextBox 21">
                  <a:extLst>
                    <a:ext uri="{FF2B5EF4-FFF2-40B4-BE49-F238E27FC236}">
                      <a16:creationId xmlns:a16="http://schemas.microsoft.com/office/drawing/2014/main" id="{24E0C8AC-61B5-CD4F-9026-CBB6B4A99658}"/>
                    </a:ext>
                  </a:extLst>
                </p:cNvPr>
                <p:cNvSpPr txBox="1">
                  <a:spLocks noRot="1" noChangeAspect="1" noMove="1" noResize="1" noEditPoints="1" noAdjustHandles="1" noChangeArrowheads="1" noChangeShapeType="1" noTextEdit="1"/>
                </p:cNvSpPr>
                <p:nvPr/>
              </p:nvSpPr>
              <p:spPr>
                <a:xfrm>
                  <a:off x="1232822" y="4638542"/>
                  <a:ext cx="491704" cy="244935"/>
                </a:xfrm>
                <a:prstGeom prst="rect">
                  <a:avLst/>
                </a:prstGeom>
                <a:blipFill>
                  <a:blip r:embed="rId9"/>
                  <a:stretch>
                    <a:fillRect l="-13636" r="-4545" b="-14286"/>
                  </a:stretch>
                </a:blipFill>
              </p:spPr>
              <p:txBody>
                <a:bodyPr/>
                <a:lstStyle/>
                <a:p>
                  <a:r>
                    <a:rPr lang="en-GB">
                      <a:noFill/>
                    </a:rPr>
                    <a:t> </a:t>
                  </a:r>
                </a:p>
              </p:txBody>
            </p:sp>
          </mc:Fallback>
        </mc:AlternateContent>
        <p:sp>
          <p:nvSpPr>
            <p:cNvPr id="23" name="Rectangle 22">
              <a:extLst>
                <a:ext uri="{FF2B5EF4-FFF2-40B4-BE49-F238E27FC236}">
                  <a16:creationId xmlns:a16="http://schemas.microsoft.com/office/drawing/2014/main" id="{FD7E962E-968D-B249-A259-0D8E642D0606}"/>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4" name="Rectangle 23">
              <a:extLst>
                <a:ext uri="{FF2B5EF4-FFF2-40B4-BE49-F238E27FC236}">
                  <a16:creationId xmlns:a16="http://schemas.microsoft.com/office/drawing/2014/main" id="{792DCE1E-2687-9C48-B72E-D6FF9D91BC2B}"/>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5" name="Rectangle 24">
              <a:extLst>
                <a:ext uri="{FF2B5EF4-FFF2-40B4-BE49-F238E27FC236}">
                  <a16:creationId xmlns:a16="http://schemas.microsoft.com/office/drawing/2014/main" id="{5D0BFBA2-7A08-EF46-A07D-2148E263359B}"/>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sp>
        <p:nvSpPr>
          <p:cNvPr id="26" name="Rectangle 25">
            <a:extLst>
              <a:ext uri="{FF2B5EF4-FFF2-40B4-BE49-F238E27FC236}">
                <a16:creationId xmlns:a16="http://schemas.microsoft.com/office/drawing/2014/main" id="{9BA5FFFB-3FDA-B448-80AA-49246EC10EE2}"/>
              </a:ext>
            </a:extLst>
          </p:cNvPr>
          <p:cNvSpPr/>
          <p:nvPr/>
        </p:nvSpPr>
        <p:spPr>
          <a:xfrm>
            <a:off x="2631321" y="2352003"/>
            <a:ext cx="2347220" cy="428041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cxnSp>
        <p:nvCxnSpPr>
          <p:cNvPr id="27" name="Straight Connector 26">
            <a:extLst>
              <a:ext uri="{FF2B5EF4-FFF2-40B4-BE49-F238E27FC236}">
                <a16:creationId xmlns:a16="http://schemas.microsoft.com/office/drawing/2014/main" id="{E4C2181E-C0DF-5442-A66B-AC4AB131A440}"/>
              </a:ext>
            </a:extLst>
          </p:cNvPr>
          <p:cNvCxnSpPr>
            <a:cxnSpLocks/>
            <a:endCxn id="53" idx="1"/>
          </p:cNvCxnSpPr>
          <p:nvPr/>
        </p:nvCxnSpPr>
        <p:spPr>
          <a:xfrm flipV="1">
            <a:off x="1016511" y="2634363"/>
            <a:ext cx="1570291" cy="3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91C9028-E190-1B4F-A31B-B71418DC5679}"/>
              </a:ext>
            </a:extLst>
          </p:cNvPr>
          <p:cNvCxnSpPr>
            <a:cxnSpLocks/>
            <a:stCxn id="53" idx="3"/>
            <a:endCxn id="37" idx="2"/>
          </p:cNvCxnSpPr>
          <p:nvPr/>
        </p:nvCxnSpPr>
        <p:spPr>
          <a:xfrm>
            <a:off x="2670946" y="2634363"/>
            <a:ext cx="278848" cy="65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5F4B665-6F3F-2C4D-AAF2-62A3CEE571D6}"/>
              </a:ext>
            </a:extLst>
          </p:cNvPr>
          <p:cNvCxnSpPr>
            <a:cxnSpLocks/>
            <a:endCxn id="53" idx="2"/>
          </p:cNvCxnSpPr>
          <p:nvPr/>
        </p:nvCxnSpPr>
        <p:spPr>
          <a:xfrm flipV="1">
            <a:off x="2233090" y="2682653"/>
            <a:ext cx="395784" cy="8418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6511134-8513-D949-B0BF-1438425AC26F}"/>
                  </a:ext>
                </a:extLst>
              </p:cNvPr>
              <p:cNvSpPr txBox="1"/>
              <p:nvPr/>
            </p:nvSpPr>
            <p:spPr>
              <a:xfrm>
                <a:off x="2718794" y="3416904"/>
                <a:ext cx="1109312"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b="0" i="1" smtClean="0">
                                  <a:latin typeface="Cambria Math" panose="02040503050406030204" pitchFamily="18" charset="0"/>
                                </a:rPr>
                                <m:t>𝑎</m:t>
                              </m:r>
                            </m:e>
                          </m:d>
                        </m:e>
                        <m:sub>
                          <m:r>
                            <m:rPr>
                              <m:sty m:val="p"/>
                            </m:rPr>
                            <a:rPr lang="de-DE" sz="1050" b="0" i="1" smtClean="0">
                              <a:latin typeface="Cambria Math" panose="02040503050406030204" pitchFamily="18" charset="0"/>
                            </a:rPr>
                            <m:t>t</m:t>
                          </m:r>
                        </m:sub>
                      </m:sSub>
                    </m:oMath>
                  </m:oMathPara>
                </a14:m>
                <a:endParaRPr lang="en-GB" sz="1050" baseline="-25000" dirty="0"/>
              </a:p>
            </p:txBody>
          </p:sp>
        </mc:Choice>
        <mc:Fallback xmlns="">
          <p:sp>
            <p:nvSpPr>
              <p:cNvPr id="30" name="TextBox 29">
                <a:extLst>
                  <a:ext uri="{FF2B5EF4-FFF2-40B4-BE49-F238E27FC236}">
                    <a16:creationId xmlns:a16="http://schemas.microsoft.com/office/drawing/2014/main" id="{E6511134-8513-D949-B0BF-1438425AC26F}"/>
                  </a:ext>
                </a:extLst>
              </p:cNvPr>
              <p:cNvSpPr txBox="1">
                <a:spLocks noRot="1" noChangeAspect="1" noMove="1" noResize="1" noEditPoints="1" noAdjustHandles="1" noChangeArrowheads="1" noChangeShapeType="1" noTextEdit="1"/>
              </p:cNvSpPr>
              <p:nvPr/>
            </p:nvSpPr>
            <p:spPr>
              <a:xfrm>
                <a:off x="2718794" y="3416904"/>
                <a:ext cx="1109312" cy="221986"/>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31" name="Straight Connector 30">
            <a:extLst>
              <a:ext uri="{FF2B5EF4-FFF2-40B4-BE49-F238E27FC236}">
                <a16:creationId xmlns:a16="http://schemas.microsoft.com/office/drawing/2014/main" id="{1EE1B595-72EC-1B47-B9DF-85EFE5F12FFE}"/>
              </a:ext>
            </a:extLst>
          </p:cNvPr>
          <p:cNvCxnSpPr>
            <a:cxnSpLocks/>
            <a:stCxn id="30" idx="0"/>
            <a:endCxn id="48" idx="2"/>
          </p:cNvCxnSpPr>
          <p:nvPr/>
        </p:nvCxnSpPr>
        <p:spPr>
          <a:xfrm flipV="1">
            <a:off x="3273450" y="3256477"/>
            <a:ext cx="858" cy="1604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C4BED2E-E1CB-8648-A636-C5EFE034606B}"/>
              </a:ext>
            </a:extLst>
          </p:cNvPr>
          <p:cNvCxnSpPr>
            <a:cxnSpLocks/>
            <a:stCxn id="48" idx="0"/>
            <a:endCxn id="37" idx="4"/>
          </p:cNvCxnSpPr>
          <p:nvPr/>
        </p:nvCxnSpPr>
        <p:spPr>
          <a:xfrm flipH="1" flipV="1">
            <a:off x="3273449" y="2754527"/>
            <a:ext cx="859" cy="4029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E91A76B-199C-3145-BF73-CB732B01B440}"/>
              </a:ext>
            </a:extLst>
          </p:cNvPr>
          <p:cNvCxnSpPr>
            <a:cxnSpLocks/>
            <a:stCxn id="37" idx="4"/>
            <a:endCxn id="43" idx="0"/>
          </p:cNvCxnSpPr>
          <p:nvPr/>
        </p:nvCxnSpPr>
        <p:spPr>
          <a:xfrm>
            <a:off x="3273449" y="2754527"/>
            <a:ext cx="1062286" cy="4041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5A48B0D-ADD6-704E-B4C1-09099BE9B2DD}"/>
              </a:ext>
            </a:extLst>
          </p:cNvPr>
          <p:cNvCxnSpPr>
            <a:cxnSpLocks/>
            <a:stCxn id="38" idx="0"/>
            <a:endCxn id="43" idx="2"/>
          </p:cNvCxnSpPr>
          <p:nvPr/>
        </p:nvCxnSpPr>
        <p:spPr>
          <a:xfrm flipV="1">
            <a:off x="4335735" y="3255269"/>
            <a:ext cx="0" cy="158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9F5DD50-BD62-E445-B3D4-70CB2178CC6F}"/>
              </a:ext>
            </a:extLst>
          </p:cNvPr>
          <p:cNvCxnSpPr>
            <a:cxnSpLocks/>
            <a:stCxn id="43" idx="0"/>
            <a:endCxn id="36" idx="4"/>
          </p:cNvCxnSpPr>
          <p:nvPr/>
        </p:nvCxnSpPr>
        <p:spPr>
          <a:xfrm flipH="1" flipV="1">
            <a:off x="4335136" y="2926842"/>
            <a:ext cx="599" cy="231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173DB59-3CC0-E641-9DD7-978ECB64DD98}"/>
                  </a:ext>
                </a:extLst>
              </p:cNvPr>
              <p:cNvSpPr txBox="1"/>
              <p:nvPr/>
            </p:nvSpPr>
            <p:spPr>
              <a:xfrm>
                <a:off x="3704048" y="2699626"/>
                <a:ext cx="1262176" cy="22721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b="0" i="1" smtClean="0">
                                  <a:latin typeface="Cambria Math" panose="02040503050406030204" pitchFamily="18" charset="0"/>
                                </a:rPr>
                                <m:t>𝑎</m:t>
                              </m:r>
                              <m:r>
                                <a:rPr lang="de-DE" sz="1050" i="1">
                                  <a:latin typeface="Cambria Math" panose="02040503050406030204" pitchFamily="18" charset="0"/>
                                </a:rPr>
                                <m:t>,</m:t>
                              </m:r>
                              <m:r>
                                <a:rPr lang="de-DE" sz="1050" b="0" i="1" smtClean="0">
                                  <a:latin typeface="Cambria Math" panose="02040503050406030204" pitchFamily="18" charset="0"/>
                                </a:rPr>
                                <m:t>𝑚</m:t>
                              </m:r>
                            </m:e>
                          </m:d>
                        </m:e>
                        <m:sub>
                          <m:r>
                            <m:rPr>
                              <m:sty m:val="p"/>
                            </m:rPr>
                            <a:rPr lang="de-DE" sz="1050" b="0" i="1" smtClean="0">
                              <a:latin typeface="Cambria Math" panose="02040503050406030204" pitchFamily="18" charset="0"/>
                            </a:rPr>
                            <m:t>t</m:t>
                          </m:r>
                        </m:sub>
                      </m:sSub>
                    </m:oMath>
                  </m:oMathPara>
                </a14:m>
                <a:endParaRPr lang="en-GB" sz="1050" dirty="0"/>
              </a:p>
            </p:txBody>
          </p:sp>
        </mc:Choice>
        <mc:Fallback xmlns="">
          <p:sp>
            <p:nvSpPr>
              <p:cNvPr id="36" name="TextBox 35">
                <a:extLst>
                  <a:ext uri="{FF2B5EF4-FFF2-40B4-BE49-F238E27FC236}">
                    <a16:creationId xmlns:a16="http://schemas.microsoft.com/office/drawing/2014/main" id="{1173DB59-3CC0-E641-9DD7-978ECB64DD98}"/>
                  </a:ext>
                </a:extLst>
              </p:cNvPr>
              <p:cNvSpPr txBox="1">
                <a:spLocks noRot="1" noChangeAspect="1" noMove="1" noResize="1" noEditPoints="1" noAdjustHandles="1" noChangeArrowheads="1" noChangeShapeType="1" noTextEdit="1"/>
              </p:cNvSpPr>
              <p:nvPr/>
            </p:nvSpPr>
            <p:spPr>
              <a:xfrm>
                <a:off x="3704048" y="2699626"/>
                <a:ext cx="1262176" cy="227216"/>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6AA777B-43FC-0E4D-B527-7BB49CE74E3E}"/>
                  </a:ext>
                </a:extLst>
              </p:cNvPr>
              <p:cNvSpPr txBox="1"/>
              <p:nvPr/>
            </p:nvSpPr>
            <p:spPr>
              <a:xfrm>
                <a:off x="2949794" y="2527311"/>
                <a:ext cx="647309" cy="227216"/>
              </a:xfrm>
              <a:prstGeom prst="ellipse">
                <a:avLst/>
              </a:prstGeom>
              <a:solidFill>
                <a:schemeClr val="bg1"/>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𝐸𝑝𝑖𝑑</m:t>
                          </m:r>
                        </m:e>
                        <m:sub>
                          <m:r>
                            <m:rPr>
                              <m:sty m:val="p"/>
                            </m:rPr>
                            <a:rPr lang="de-DE" sz="1050" b="0" i="1" smtClean="0">
                              <a:latin typeface="Cambria Math" panose="02040503050406030204" pitchFamily="18" charset="0"/>
                            </a:rPr>
                            <m:t>t</m:t>
                          </m:r>
                        </m:sub>
                      </m:sSub>
                    </m:oMath>
                  </m:oMathPara>
                </a14:m>
                <a:endParaRPr lang="en-GB" sz="1050" dirty="0"/>
              </a:p>
            </p:txBody>
          </p:sp>
        </mc:Choice>
        <mc:Fallback xmlns="">
          <p:sp>
            <p:nvSpPr>
              <p:cNvPr id="37" name="TextBox 36">
                <a:extLst>
                  <a:ext uri="{FF2B5EF4-FFF2-40B4-BE49-F238E27FC236}">
                    <a16:creationId xmlns:a16="http://schemas.microsoft.com/office/drawing/2014/main" id="{66AA777B-43FC-0E4D-B527-7BB49CE74E3E}"/>
                  </a:ext>
                </a:extLst>
              </p:cNvPr>
              <p:cNvSpPr txBox="1">
                <a:spLocks noRot="1" noChangeAspect="1" noMove="1" noResize="1" noEditPoints="1" noAdjustHandles="1" noChangeArrowheads="1" noChangeShapeType="1" noTextEdit="1"/>
              </p:cNvSpPr>
              <p:nvPr/>
            </p:nvSpPr>
            <p:spPr>
              <a:xfrm>
                <a:off x="2949794" y="2527311"/>
                <a:ext cx="647309" cy="227216"/>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29CB9E3-8E32-904B-8A1A-E0A46F787DDF}"/>
                  </a:ext>
                </a:extLst>
              </p:cNvPr>
              <p:cNvSpPr txBox="1"/>
              <p:nvPr/>
            </p:nvSpPr>
            <p:spPr>
              <a:xfrm>
                <a:off x="3857785" y="3414191"/>
                <a:ext cx="955899"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b="0" i="1" smtClean="0">
                                  <a:latin typeface="Cambria Math" panose="02040503050406030204" pitchFamily="18" charset="0"/>
                                </a:rPr>
                                <m:t>𝑎</m:t>
                              </m:r>
                            </m:e>
                          </m:d>
                        </m:e>
                        <m:sub>
                          <m:r>
                            <m:rPr>
                              <m:sty m:val="p"/>
                            </m:rPr>
                            <a:rPr lang="de-DE" sz="1050" b="0" i="1" smtClean="0">
                              <a:latin typeface="Cambria Math" panose="02040503050406030204" pitchFamily="18" charset="0"/>
                            </a:rPr>
                            <m:t>t</m:t>
                          </m:r>
                        </m:sub>
                      </m:sSub>
                    </m:oMath>
                  </m:oMathPara>
                </a14:m>
                <a:endParaRPr lang="en-GB" sz="1050" baseline="-25000" dirty="0"/>
              </a:p>
            </p:txBody>
          </p:sp>
        </mc:Choice>
        <mc:Fallback xmlns="">
          <p:sp>
            <p:nvSpPr>
              <p:cNvPr id="38" name="TextBox 37">
                <a:extLst>
                  <a:ext uri="{FF2B5EF4-FFF2-40B4-BE49-F238E27FC236}">
                    <a16:creationId xmlns:a16="http://schemas.microsoft.com/office/drawing/2014/main" id="{129CB9E3-8E32-904B-8A1A-E0A46F787DDF}"/>
                  </a:ext>
                </a:extLst>
              </p:cNvPr>
              <p:cNvSpPr txBox="1">
                <a:spLocks noRot="1" noChangeAspect="1" noMove="1" noResize="1" noEditPoints="1" noAdjustHandles="1" noChangeArrowheads="1" noChangeShapeType="1" noTextEdit="1"/>
              </p:cNvSpPr>
              <p:nvPr/>
            </p:nvSpPr>
            <p:spPr>
              <a:xfrm>
                <a:off x="3857785" y="3414191"/>
                <a:ext cx="955899" cy="221986"/>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39" name="Straight Connector 38">
            <a:extLst>
              <a:ext uri="{FF2B5EF4-FFF2-40B4-BE49-F238E27FC236}">
                <a16:creationId xmlns:a16="http://schemas.microsoft.com/office/drawing/2014/main" id="{04BD37B4-B490-5845-82D5-0CAC8E0571DD}"/>
              </a:ext>
            </a:extLst>
          </p:cNvPr>
          <p:cNvCxnSpPr>
            <a:cxnSpLocks/>
            <a:stCxn id="48" idx="2"/>
            <a:endCxn id="38" idx="0"/>
          </p:cNvCxnSpPr>
          <p:nvPr/>
        </p:nvCxnSpPr>
        <p:spPr>
          <a:xfrm>
            <a:off x="3274308" y="3256477"/>
            <a:ext cx="1061427" cy="1577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4E033F4E-487C-C741-BA09-EA0A4A2F9A72}"/>
              </a:ext>
            </a:extLst>
          </p:cNvPr>
          <p:cNvGrpSpPr/>
          <p:nvPr/>
        </p:nvGrpSpPr>
        <p:grpSpPr>
          <a:xfrm>
            <a:off x="4270758" y="3088429"/>
            <a:ext cx="320911" cy="198358"/>
            <a:chOff x="3231123" y="4642445"/>
            <a:chExt cx="549185" cy="295752"/>
          </a:xfrm>
        </p:grpSpPr>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82C0B15-5005-204C-8679-014A9B59E5EA}"/>
                    </a:ext>
                  </a:extLst>
                </p:cNvPr>
                <p:cNvSpPr txBox="1"/>
                <p:nvPr/>
              </p:nvSpPr>
              <p:spPr>
                <a:xfrm>
                  <a:off x="3491245" y="4642445"/>
                  <a:ext cx="289063" cy="2365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62" name="TextBox 61">
                  <a:extLst>
                    <a:ext uri="{FF2B5EF4-FFF2-40B4-BE49-F238E27FC236}">
                      <a16:creationId xmlns:a16="http://schemas.microsoft.com/office/drawing/2014/main" id="{6B64A9B5-C1BA-4141-AD58-6E2484C98E8D}"/>
                    </a:ext>
                  </a:extLst>
                </p:cNvPr>
                <p:cNvSpPr txBox="1">
                  <a:spLocks noRot="1" noChangeAspect="1" noMove="1" noResize="1" noEditPoints="1" noAdjustHandles="1" noChangeArrowheads="1" noChangeShapeType="1" noTextEdit="1"/>
                </p:cNvSpPr>
                <p:nvPr/>
              </p:nvSpPr>
              <p:spPr>
                <a:xfrm>
                  <a:off x="3491245" y="4642445"/>
                  <a:ext cx="289063" cy="236511"/>
                </a:xfrm>
                <a:prstGeom prst="rect">
                  <a:avLst/>
                </a:prstGeom>
                <a:blipFill>
                  <a:blip r:embed="rId15"/>
                  <a:stretch>
                    <a:fillRect l="-14286" r="-7143" b="-23077"/>
                  </a:stretch>
                </a:blipFill>
              </p:spPr>
              <p:txBody>
                <a:bodyPr/>
                <a:lstStyle/>
                <a:p>
                  <a:r>
                    <a:rPr lang="en-GB">
                      <a:noFill/>
                    </a:rPr>
                    <a:t> </a:t>
                  </a:r>
                </a:p>
              </p:txBody>
            </p:sp>
          </mc:Fallback>
        </mc:AlternateContent>
        <p:sp>
          <p:nvSpPr>
            <p:cNvPr id="42" name="Rectangle 41">
              <a:extLst>
                <a:ext uri="{FF2B5EF4-FFF2-40B4-BE49-F238E27FC236}">
                  <a16:creationId xmlns:a16="http://schemas.microsoft.com/office/drawing/2014/main" id="{CEC3C83A-264C-084A-9EA0-F9DB6639E9FC}"/>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3" name="Rectangle 42">
              <a:extLst>
                <a:ext uri="{FF2B5EF4-FFF2-40B4-BE49-F238E27FC236}">
                  <a16:creationId xmlns:a16="http://schemas.microsoft.com/office/drawing/2014/main" id="{F093BC45-9F31-3E4F-AAE5-5DECB6F8EE83}"/>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4" name="Rectangle 43">
              <a:extLst>
                <a:ext uri="{FF2B5EF4-FFF2-40B4-BE49-F238E27FC236}">
                  <a16:creationId xmlns:a16="http://schemas.microsoft.com/office/drawing/2014/main" id="{5D8F6300-021D-9F4E-997B-27D8A414EC93}"/>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45" name="Group 44">
            <a:extLst>
              <a:ext uri="{FF2B5EF4-FFF2-40B4-BE49-F238E27FC236}">
                <a16:creationId xmlns:a16="http://schemas.microsoft.com/office/drawing/2014/main" id="{1AC61579-98DC-4D42-B27D-4C3655034E99}"/>
              </a:ext>
            </a:extLst>
          </p:cNvPr>
          <p:cNvGrpSpPr/>
          <p:nvPr/>
        </p:nvGrpSpPr>
        <p:grpSpPr>
          <a:xfrm>
            <a:off x="3207163" y="3085812"/>
            <a:ext cx="300970" cy="200367"/>
            <a:chOff x="1006826" y="4638542"/>
            <a:chExt cx="515059" cy="298747"/>
          </a:xfrm>
        </p:grpSpPr>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82406B7-968D-C546-B466-A66635C1B189}"/>
                    </a:ext>
                  </a:extLst>
                </p:cNvPr>
                <p:cNvSpPr txBox="1"/>
                <p:nvPr/>
              </p:nvSpPr>
              <p:spPr>
                <a:xfrm>
                  <a:off x="1232822" y="4638542"/>
                  <a:ext cx="289063" cy="2353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58" name="TextBox 57">
                  <a:extLst>
                    <a:ext uri="{FF2B5EF4-FFF2-40B4-BE49-F238E27FC236}">
                      <a16:creationId xmlns:a16="http://schemas.microsoft.com/office/drawing/2014/main" id="{8D202634-5829-B240-8933-302C206F7EA9}"/>
                    </a:ext>
                  </a:extLst>
                </p:cNvPr>
                <p:cNvSpPr txBox="1">
                  <a:spLocks noRot="1" noChangeAspect="1" noMove="1" noResize="1" noEditPoints="1" noAdjustHandles="1" noChangeArrowheads="1" noChangeShapeType="1" noTextEdit="1"/>
                </p:cNvSpPr>
                <p:nvPr/>
              </p:nvSpPr>
              <p:spPr>
                <a:xfrm>
                  <a:off x="1232822" y="4638542"/>
                  <a:ext cx="289063" cy="235306"/>
                </a:xfrm>
                <a:prstGeom prst="rect">
                  <a:avLst/>
                </a:prstGeom>
                <a:blipFill>
                  <a:blip r:embed="rId16"/>
                  <a:stretch>
                    <a:fillRect l="-21429" r="-7143" b="-23077"/>
                  </a:stretch>
                </a:blipFill>
              </p:spPr>
              <p:txBody>
                <a:bodyPr/>
                <a:lstStyle/>
                <a:p>
                  <a:r>
                    <a:rPr lang="en-GB">
                      <a:noFill/>
                    </a:rPr>
                    <a:t> </a:t>
                  </a:r>
                </a:p>
              </p:txBody>
            </p:sp>
          </mc:Fallback>
        </mc:AlternateContent>
        <p:sp>
          <p:nvSpPr>
            <p:cNvPr id="47" name="Rectangle 46">
              <a:extLst>
                <a:ext uri="{FF2B5EF4-FFF2-40B4-BE49-F238E27FC236}">
                  <a16:creationId xmlns:a16="http://schemas.microsoft.com/office/drawing/2014/main" id="{85FE69FA-236F-424D-9A5D-1B48C7911481}"/>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8" name="Rectangle 47">
              <a:extLst>
                <a:ext uri="{FF2B5EF4-FFF2-40B4-BE49-F238E27FC236}">
                  <a16:creationId xmlns:a16="http://schemas.microsoft.com/office/drawing/2014/main" id="{EA94E58C-E82B-E643-A949-DAAA6CBF5497}"/>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9" name="Rectangle 48">
              <a:extLst>
                <a:ext uri="{FF2B5EF4-FFF2-40B4-BE49-F238E27FC236}">
                  <a16:creationId xmlns:a16="http://schemas.microsoft.com/office/drawing/2014/main" id="{740CBBE3-442E-DC47-AFF6-78D3C402235F}"/>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50" name="Group 49">
            <a:extLst>
              <a:ext uri="{FF2B5EF4-FFF2-40B4-BE49-F238E27FC236}">
                <a16:creationId xmlns:a16="http://schemas.microsoft.com/office/drawing/2014/main" id="{C69C5D16-11C5-C845-B648-CE39FBD46552}"/>
              </a:ext>
            </a:extLst>
          </p:cNvPr>
          <p:cNvGrpSpPr/>
          <p:nvPr/>
        </p:nvGrpSpPr>
        <p:grpSpPr>
          <a:xfrm>
            <a:off x="2557924" y="2352003"/>
            <a:ext cx="178745" cy="355206"/>
            <a:chOff x="4651584" y="4011645"/>
            <a:chExt cx="305892" cy="529611"/>
          </a:xfrm>
        </p:grpSpPr>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57A7462E-9CB2-8044-8EAC-69B450473EC5}"/>
                    </a:ext>
                  </a:extLst>
                </p:cNvPr>
                <p:cNvSpPr txBox="1"/>
                <p:nvPr/>
              </p:nvSpPr>
              <p:spPr>
                <a:xfrm>
                  <a:off x="4651584" y="4011645"/>
                  <a:ext cx="305892" cy="2337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de-DE" sz="1050" b="0" i="1" smtClean="0">
                                <a:latin typeface="Cambria Math" panose="02040503050406030204" pitchFamily="18" charset="0"/>
                              </a:rPr>
                              <m:t>𝑔</m:t>
                            </m:r>
                          </m:e>
                          <m:sup>
                            <m:r>
                              <a:rPr lang="de-DE" sz="1050" b="0" i="1" smtClean="0">
                                <a:latin typeface="Cambria Math" panose="02040503050406030204" pitchFamily="18" charset="0"/>
                              </a:rPr>
                              <m:t>𝐸</m:t>
                            </m:r>
                          </m:sup>
                        </m:sSup>
                      </m:oMath>
                    </m:oMathPara>
                  </a14:m>
                  <a:endParaRPr lang="en-GB" sz="1050" dirty="0"/>
                </a:p>
              </p:txBody>
            </p:sp>
          </mc:Choice>
          <mc:Fallback xmlns="">
            <p:sp>
              <p:nvSpPr>
                <p:cNvPr id="54" name="TextBox 53">
                  <a:extLst>
                    <a:ext uri="{FF2B5EF4-FFF2-40B4-BE49-F238E27FC236}">
                      <a16:creationId xmlns:a16="http://schemas.microsoft.com/office/drawing/2014/main" id="{084AD4A0-FEB8-1749-88D3-9B27D41D782C}"/>
                    </a:ext>
                  </a:extLst>
                </p:cNvPr>
                <p:cNvSpPr txBox="1">
                  <a:spLocks noRot="1" noChangeAspect="1" noMove="1" noResize="1" noEditPoints="1" noAdjustHandles="1" noChangeArrowheads="1" noChangeShapeType="1" noTextEdit="1"/>
                </p:cNvSpPr>
                <p:nvPr/>
              </p:nvSpPr>
              <p:spPr>
                <a:xfrm>
                  <a:off x="4651584" y="4011645"/>
                  <a:ext cx="305892" cy="233729"/>
                </a:xfrm>
                <a:prstGeom prst="rect">
                  <a:avLst/>
                </a:prstGeom>
                <a:blipFill>
                  <a:blip r:embed="rId17"/>
                  <a:stretch>
                    <a:fillRect l="-13333" r="-6667" b="-23077"/>
                  </a:stretch>
                </a:blipFill>
              </p:spPr>
              <p:txBody>
                <a:bodyPr/>
                <a:lstStyle/>
                <a:p>
                  <a:r>
                    <a:rPr lang="en-GB">
                      <a:noFill/>
                    </a:rPr>
                    <a:t> </a:t>
                  </a:r>
                </a:p>
              </p:txBody>
            </p:sp>
          </mc:Fallback>
        </mc:AlternateContent>
        <p:sp>
          <p:nvSpPr>
            <p:cNvPr id="52" name="Rectangle 51">
              <a:extLst>
                <a:ext uri="{FF2B5EF4-FFF2-40B4-BE49-F238E27FC236}">
                  <a16:creationId xmlns:a16="http://schemas.microsoft.com/office/drawing/2014/main" id="{AD1D63D7-154A-184C-A733-C92AC561FAB7}"/>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53" name="Rectangle 52">
              <a:extLst>
                <a:ext uri="{FF2B5EF4-FFF2-40B4-BE49-F238E27FC236}">
                  <a16:creationId xmlns:a16="http://schemas.microsoft.com/office/drawing/2014/main" id="{58A3BE32-09E0-4A4C-AE01-42546C96AACA}"/>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54" name="Rectangle 53">
              <a:extLst>
                <a:ext uri="{FF2B5EF4-FFF2-40B4-BE49-F238E27FC236}">
                  <a16:creationId xmlns:a16="http://schemas.microsoft.com/office/drawing/2014/main" id="{3429E8A8-A518-0048-9ED5-14E63063336D}"/>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0CAF9915-2B4C-5046-8FD2-7016E9F572E1}"/>
                  </a:ext>
                </a:extLst>
              </p:cNvPr>
              <p:cNvSpPr txBox="1"/>
              <p:nvPr/>
            </p:nvSpPr>
            <p:spPr>
              <a:xfrm>
                <a:off x="112802" y="4865564"/>
                <a:ext cx="1109312"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b="0" i="1" smtClean="0">
                                  <a:latin typeface="Cambria Math" panose="02040503050406030204" pitchFamily="18" charset="0"/>
                                </a:rPr>
                                <m:t>𝑒</m:t>
                              </m:r>
                            </m:e>
                          </m:d>
                        </m:e>
                        <m:sub>
                          <m:r>
                            <m:rPr>
                              <m:sty m:val="p"/>
                            </m:rPr>
                            <a:rPr lang="de-DE" sz="1050" b="0" i="1" smtClean="0">
                              <a:latin typeface="Cambria Math" panose="02040503050406030204" pitchFamily="18" charset="0"/>
                            </a:rPr>
                            <m:t>t</m:t>
                          </m:r>
                          <m:r>
                            <a:rPr lang="de-DE" sz="1050" b="0" i="1" smtClean="0">
                              <a:latin typeface="Cambria Math" panose="02040503050406030204" pitchFamily="18" charset="0"/>
                            </a:rPr>
                            <m:t>−1</m:t>
                          </m:r>
                        </m:sub>
                      </m:sSub>
                    </m:oMath>
                  </m:oMathPara>
                </a14:m>
                <a:endParaRPr lang="en-GB" sz="1050" baseline="-25000" dirty="0"/>
              </a:p>
            </p:txBody>
          </p:sp>
        </mc:Choice>
        <mc:Fallback xmlns="">
          <p:sp>
            <p:nvSpPr>
              <p:cNvPr id="55" name="TextBox 54">
                <a:extLst>
                  <a:ext uri="{FF2B5EF4-FFF2-40B4-BE49-F238E27FC236}">
                    <a16:creationId xmlns:a16="http://schemas.microsoft.com/office/drawing/2014/main" id="{0CAF9915-2B4C-5046-8FD2-7016E9F572E1}"/>
                  </a:ext>
                </a:extLst>
              </p:cNvPr>
              <p:cNvSpPr txBox="1">
                <a:spLocks noRot="1" noChangeAspect="1" noMove="1" noResize="1" noEditPoints="1" noAdjustHandles="1" noChangeArrowheads="1" noChangeShapeType="1" noTextEdit="1"/>
              </p:cNvSpPr>
              <p:nvPr/>
            </p:nvSpPr>
            <p:spPr>
              <a:xfrm>
                <a:off x="112802" y="4865564"/>
                <a:ext cx="1109312" cy="221986"/>
              </a:xfrm>
              <a:prstGeom prst="ellipse">
                <a:avLst/>
              </a:prstGeom>
              <a:blipFill>
                <a:blip r:embed="rId18"/>
                <a:stretch>
                  <a:fillRect/>
                </a:stretch>
              </a:blipFill>
              <a:ln>
                <a:solidFill>
                  <a:schemeClr val="tx1"/>
                </a:solidFill>
              </a:ln>
            </p:spPr>
            <p:txBody>
              <a:bodyPr/>
              <a:lstStyle/>
              <a:p>
                <a:r>
                  <a:rPr lang="en-GB">
                    <a:noFill/>
                  </a:rPr>
                  <a:t> </a:t>
                </a:r>
              </a:p>
            </p:txBody>
          </p:sp>
        </mc:Fallback>
      </mc:AlternateContent>
      <p:cxnSp>
        <p:nvCxnSpPr>
          <p:cNvPr id="56" name="Straight Connector 55">
            <a:extLst>
              <a:ext uri="{FF2B5EF4-FFF2-40B4-BE49-F238E27FC236}">
                <a16:creationId xmlns:a16="http://schemas.microsoft.com/office/drawing/2014/main" id="{B146517B-C3D3-D844-A687-EAF4B3DEF9E4}"/>
              </a:ext>
            </a:extLst>
          </p:cNvPr>
          <p:cNvCxnSpPr>
            <a:cxnSpLocks/>
            <a:stCxn id="55" idx="0"/>
            <a:endCxn id="70" idx="2"/>
          </p:cNvCxnSpPr>
          <p:nvPr/>
        </p:nvCxnSpPr>
        <p:spPr>
          <a:xfrm flipV="1">
            <a:off x="667458" y="4705137"/>
            <a:ext cx="858" cy="1604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A638BE1-B05B-9542-8AFE-2693692BE73B}"/>
              </a:ext>
            </a:extLst>
          </p:cNvPr>
          <p:cNvCxnSpPr>
            <a:cxnSpLocks/>
            <a:stCxn id="60" idx="0"/>
            <a:endCxn id="65" idx="2"/>
          </p:cNvCxnSpPr>
          <p:nvPr/>
        </p:nvCxnSpPr>
        <p:spPr>
          <a:xfrm flipV="1">
            <a:off x="1729743" y="4703929"/>
            <a:ext cx="0" cy="158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4E8C0CB-6B36-EE41-AFFB-64E3AF78FC05}"/>
              </a:ext>
            </a:extLst>
          </p:cNvPr>
          <p:cNvCxnSpPr>
            <a:cxnSpLocks/>
            <a:stCxn id="65" idx="0"/>
            <a:endCxn id="59" idx="4"/>
          </p:cNvCxnSpPr>
          <p:nvPr/>
        </p:nvCxnSpPr>
        <p:spPr>
          <a:xfrm flipH="1" flipV="1">
            <a:off x="1729144" y="4375502"/>
            <a:ext cx="599" cy="231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516DBD24-7F7F-7D45-A875-DF4E76224CC3}"/>
                  </a:ext>
                </a:extLst>
              </p:cNvPr>
              <p:cNvSpPr txBox="1"/>
              <p:nvPr/>
            </p:nvSpPr>
            <p:spPr>
              <a:xfrm>
                <a:off x="1098056" y="4148286"/>
                <a:ext cx="1262176" cy="22721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b="0" i="1" smtClean="0">
                                  <a:latin typeface="Cambria Math" panose="02040503050406030204" pitchFamily="18" charset="0"/>
                                </a:rPr>
                                <m:t>𝑒</m:t>
                              </m:r>
                              <m:r>
                                <a:rPr lang="de-DE" sz="1050" i="1">
                                  <a:latin typeface="Cambria Math" panose="02040503050406030204" pitchFamily="18" charset="0"/>
                                </a:rPr>
                                <m:t>,</m:t>
                              </m:r>
                              <m:r>
                                <a:rPr lang="de-DE" sz="1050" b="0" i="1" smtClean="0">
                                  <a:latin typeface="Cambria Math" panose="02040503050406030204" pitchFamily="18" charset="0"/>
                                </a:rPr>
                                <m:t>𝑚</m:t>
                              </m:r>
                            </m:e>
                          </m:d>
                        </m:e>
                        <m:sub>
                          <m:r>
                            <m:rPr>
                              <m:sty m:val="p"/>
                            </m:rPr>
                            <a:rPr lang="de-DE" sz="1050" b="0" i="1" smtClean="0">
                              <a:latin typeface="Cambria Math" panose="02040503050406030204" pitchFamily="18" charset="0"/>
                            </a:rPr>
                            <m:t>t</m:t>
                          </m:r>
                          <m:r>
                            <a:rPr lang="de-DE" sz="1050" b="0" i="1" smtClean="0">
                              <a:latin typeface="Cambria Math" panose="02040503050406030204" pitchFamily="18" charset="0"/>
                            </a:rPr>
                            <m:t>−1</m:t>
                          </m:r>
                        </m:sub>
                      </m:sSub>
                    </m:oMath>
                  </m:oMathPara>
                </a14:m>
                <a:endParaRPr lang="en-GB" sz="1050" dirty="0"/>
              </a:p>
            </p:txBody>
          </p:sp>
        </mc:Choice>
        <mc:Fallback xmlns="">
          <p:sp>
            <p:nvSpPr>
              <p:cNvPr id="59" name="TextBox 58">
                <a:extLst>
                  <a:ext uri="{FF2B5EF4-FFF2-40B4-BE49-F238E27FC236}">
                    <a16:creationId xmlns:a16="http://schemas.microsoft.com/office/drawing/2014/main" id="{516DBD24-7F7F-7D45-A875-DF4E76224CC3}"/>
                  </a:ext>
                </a:extLst>
              </p:cNvPr>
              <p:cNvSpPr txBox="1">
                <a:spLocks noRot="1" noChangeAspect="1" noMove="1" noResize="1" noEditPoints="1" noAdjustHandles="1" noChangeArrowheads="1" noChangeShapeType="1" noTextEdit="1"/>
              </p:cNvSpPr>
              <p:nvPr/>
            </p:nvSpPr>
            <p:spPr>
              <a:xfrm>
                <a:off x="1098056" y="4148286"/>
                <a:ext cx="1262176" cy="227216"/>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D39D8FF1-4E97-8641-8027-B4A5500B9C24}"/>
                  </a:ext>
                </a:extLst>
              </p:cNvPr>
              <p:cNvSpPr txBox="1"/>
              <p:nvPr/>
            </p:nvSpPr>
            <p:spPr>
              <a:xfrm>
                <a:off x="1251793" y="4862851"/>
                <a:ext cx="955899" cy="221986"/>
              </a:xfrm>
              <a:prstGeom prst="ellipse">
                <a:avLst/>
              </a:prstGeom>
              <a:solidFill>
                <a:schemeClr val="bg1"/>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b="0" i="1" smtClean="0">
                                  <a:latin typeface="Cambria Math" panose="02040503050406030204" pitchFamily="18" charset="0"/>
                                </a:rPr>
                                <m:t>𝑒</m:t>
                              </m:r>
                            </m:e>
                          </m:d>
                        </m:e>
                        <m:sub>
                          <m:r>
                            <m:rPr>
                              <m:sty m:val="p"/>
                            </m:rPr>
                            <a:rPr lang="de-DE" sz="1050" b="0" i="1" smtClean="0">
                              <a:latin typeface="Cambria Math" panose="02040503050406030204" pitchFamily="18" charset="0"/>
                            </a:rPr>
                            <m:t>t</m:t>
                          </m:r>
                          <m:r>
                            <a:rPr lang="de-DE" sz="1050" b="0" i="1" smtClean="0">
                              <a:latin typeface="Cambria Math" panose="02040503050406030204" pitchFamily="18" charset="0"/>
                            </a:rPr>
                            <m:t>−1</m:t>
                          </m:r>
                        </m:sub>
                      </m:sSub>
                    </m:oMath>
                  </m:oMathPara>
                </a14:m>
                <a:endParaRPr lang="en-GB" sz="1050" baseline="-25000" dirty="0"/>
              </a:p>
            </p:txBody>
          </p:sp>
        </mc:Choice>
        <mc:Fallback xmlns="">
          <p:sp>
            <p:nvSpPr>
              <p:cNvPr id="60" name="TextBox 59">
                <a:extLst>
                  <a:ext uri="{FF2B5EF4-FFF2-40B4-BE49-F238E27FC236}">
                    <a16:creationId xmlns:a16="http://schemas.microsoft.com/office/drawing/2014/main" id="{D39D8FF1-4E97-8641-8027-B4A5500B9C24}"/>
                  </a:ext>
                </a:extLst>
              </p:cNvPr>
              <p:cNvSpPr txBox="1">
                <a:spLocks noRot="1" noChangeAspect="1" noMove="1" noResize="1" noEditPoints="1" noAdjustHandles="1" noChangeArrowheads="1" noChangeShapeType="1" noTextEdit="1"/>
              </p:cNvSpPr>
              <p:nvPr/>
            </p:nvSpPr>
            <p:spPr>
              <a:xfrm>
                <a:off x="1251793" y="4862851"/>
                <a:ext cx="955899" cy="221986"/>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61" name="Straight Connector 60">
            <a:extLst>
              <a:ext uri="{FF2B5EF4-FFF2-40B4-BE49-F238E27FC236}">
                <a16:creationId xmlns:a16="http://schemas.microsoft.com/office/drawing/2014/main" id="{2214DBC5-479E-6449-AA58-1EC083EB725A}"/>
              </a:ext>
            </a:extLst>
          </p:cNvPr>
          <p:cNvCxnSpPr>
            <a:cxnSpLocks/>
            <a:stCxn id="70" idx="2"/>
            <a:endCxn id="60" idx="0"/>
          </p:cNvCxnSpPr>
          <p:nvPr/>
        </p:nvCxnSpPr>
        <p:spPr>
          <a:xfrm>
            <a:off x="668316" y="4705137"/>
            <a:ext cx="1061427" cy="1577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9012D3F1-B17A-4849-A5DD-D69B1EEB00A8}"/>
              </a:ext>
            </a:extLst>
          </p:cNvPr>
          <p:cNvGrpSpPr/>
          <p:nvPr/>
        </p:nvGrpSpPr>
        <p:grpSpPr>
          <a:xfrm>
            <a:off x="1664767" y="4537089"/>
            <a:ext cx="439323" cy="198358"/>
            <a:chOff x="3231123" y="4642445"/>
            <a:chExt cx="751827" cy="295752"/>
          </a:xfrm>
        </p:grpSpPr>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7FA195E3-4C29-AA4E-8E7D-D87DD472DBDE}"/>
                    </a:ext>
                  </a:extLst>
                </p:cNvPr>
                <p:cNvSpPr txBox="1"/>
                <p:nvPr/>
              </p:nvSpPr>
              <p:spPr>
                <a:xfrm>
                  <a:off x="3491245" y="4642445"/>
                  <a:ext cx="491705" cy="2461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r>
                              <a:rPr lang="de-DE" sz="1050" b="0" i="1" smtClean="0">
                                <a:latin typeface="Cambria Math" panose="02040503050406030204" pitchFamily="18" charset="0"/>
                              </a:rPr>
                              <m:t>−1</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63" name="TextBox 62">
                  <a:extLst>
                    <a:ext uri="{FF2B5EF4-FFF2-40B4-BE49-F238E27FC236}">
                      <a16:creationId xmlns:a16="http://schemas.microsoft.com/office/drawing/2014/main" id="{7FA195E3-4C29-AA4E-8E7D-D87DD472DBDE}"/>
                    </a:ext>
                  </a:extLst>
                </p:cNvPr>
                <p:cNvSpPr txBox="1">
                  <a:spLocks noRot="1" noChangeAspect="1" noMove="1" noResize="1" noEditPoints="1" noAdjustHandles="1" noChangeArrowheads="1" noChangeShapeType="1" noTextEdit="1"/>
                </p:cNvSpPr>
                <p:nvPr/>
              </p:nvSpPr>
              <p:spPr>
                <a:xfrm>
                  <a:off x="3491245" y="4642445"/>
                  <a:ext cx="491705" cy="246179"/>
                </a:xfrm>
                <a:prstGeom prst="rect">
                  <a:avLst/>
                </a:prstGeom>
                <a:blipFill>
                  <a:blip r:embed="rId21"/>
                  <a:stretch>
                    <a:fillRect l="-8333" b="-14286"/>
                  </a:stretch>
                </a:blipFill>
              </p:spPr>
              <p:txBody>
                <a:bodyPr/>
                <a:lstStyle/>
                <a:p>
                  <a:r>
                    <a:rPr lang="en-GB">
                      <a:noFill/>
                    </a:rPr>
                    <a:t> </a:t>
                  </a:r>
                </a:p>
              </p:txBody>
            </p:sp>
          </mc:Fallback>
        </mc:AlternateContent>
        <p:sp>
          <p:nvSpPr>
            <p:cNvPr id="64" name="Rectangle 63">
              <a:extLst>
                <a:ext uri="{FF2B5EF4-FFF2-40B4-BE49-F238E27FC236}">
                  <a16:creationId xmlns:a16="http://schemas.microsoft.com/office/drawing/2014/main" id="{12EB60DE-7D1B-C143-AF71-092B5475706D}"/>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5" name="Rectangle 64">
              <a:extLst>
                <a:ext uri="{FF2B5EF4-FFF2-40B4-BE49-F238E27FC236}">
                  <a16:creationId xmlns:a16="http://schemas.microsoft.com/office/drawing/2014/main" id="{CC2C1869-A572-0046-AD3B-E057093731C0}"/>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6" name="Rectangle 65">
              <a:extLst>
                <a:ext uri="{FF2B5EF4-FFF2-40B4-BE49-F238E27FC236}">
                  <a16:creationId xmlns:a16="http://schemas.microsoft.com/office/drawing/2014/main" id="{C3F55BCB-4996-1342-8D33-D3FD586E26B3}"/>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67" name="Group 66">
            <a:extLst>
              <a:ext uri="{FF2B5EF4-FFF2-40B4-BE49-F238E27FC236}">
                <a16:creationId xmlns:a16="http://schemas.microsoft.com/office/drawing/2014/main" id="{1A361F61-E25F-094B-87C6-1455782A5CBE}"/>
              </a:ext>
            </a:extLst>
          </p:cNvPr>
          <p:cNvGrpSpPr/>
          <p:nvPr/>
        </p:nvGrpSpPr>
        <p:grpSpPr>
          <a:xfrm>
            <a:off x="601172" y="4534472"/>
            <a:ext cx="419382" cy="200367"/>
            <a:chOff x="1006826" y="4638542"/>
            <a:chExt cx="717700" cy="298747"/>
          </a:xfrm>
        </p:grpSpPr>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20447A8A-6904-0744-949B-93467C95288A}"/>
                    </a:ext>
                  </a:extLst>
                </p:cNvPr>
                <p:cNvSpPr txBox="1"/>
                <p:nvPr/>
              </p:nvSpPr>
              <p:spPr>
                <a:xfrm>
                  <a:off x="1232822" y="4638542"/>
                  <a:ext cx="491704" cy="2449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r>
                              <a:rPr lang="de-DE" sz="1050" b="0" i="1" smtClean="0">
                                <a:latin typeface="Cambria Math" panose="02040503050406030204" pitchFamily="18" charset="0"/>
                              </a:rPr>
                              <m:t>−1</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68" name="TextBox 67">
                  <a:extLst>
                    <a:ext uri="{FF2B5EF4-FFF2-40B4-BE49-F238E27FC236}">
                      <a16:creationId xmlns:a16="http://schemas.microsoft.com/office/drawing/2014/main" id="{20447A8A-6904-0744-949B-93467C95288A}"/>
                    </a:ext>
                  </a:extLst>
                </p:cNvPr>
                <p:cNvSpPr txBox="1">
                  <a:spLocks noRot="1" noChangeAspect="1" noMove="1" noResize="1" noEditPoints="1" noAdjustHandles="1" noChangeArrowheads="1" noChangeShapeType="1" noTextEdit="1"/>
                </p:cNvSpPr>
                <p:nvPr/>
              </p:nvSpPr>
              <p:spPr>
                <a:xfrm>
                  <a:off x="1232822" y="4638542"/>
                  <a:ext cx="491704" cy="244935"/>
                </a:xfrm>
                <a:prstGeom prst="rect">
                  <a:avLst/>
                </a:prstGeom>
                <a:blipFill>
                  <a:blip r:embed="rId9"/>
                  <a:stretch>
                    <a:fillRect l="-8696" r="-4348" b="-14286"/>
                  </a:stretch>
                </a:blipFill>
              </p:spPr>
              <p:txBody>
                <a:bodyPr/>
                <a:lstStyle/>
                <a:p>
                  <a:r>
                    <a:rPr lang="en-GB">
                      <a:noFill/>
                    </a:rPr>
                    <a:t> </a:t>
                  </a:r>
                </a:p>
              </p:txBody>
            </p:sp>
          </mc:Fallback>
        </mc:AlternateContent>
        <p:sp>
          <p:nvSpPr>
            <p:cNvPr id="69" name="Rectangle 68">
              <a:extLst>
                <a:ext uri="{FF2B5EF4-FFF2-40B4-BE49-F238E27FC236}">
                  <a16:creationId xmlns:a16="http://schemas.microsoft.com/office/drawing/2014/main" id="{401D0DBB-40F9-8B46-97BC-E58740BC2DDF}"/>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70" name="Rectangle 69">
              <a:extLst>
                <a:ext uri="{FF2B5EF4-FFF2-40B4-BE49-F238E27FC236}">
                  <a16:creationId xmlns:a16="http://schemas.microsoft.com/office/drawing/2014/main" id="{230A2945-43B4-8C47-BE25-FB25463F29DE}"/>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71" name="Rectangle 70">
              <a:extLst>
                <a:ext uri="{FF2B5EF4-FFF2-40B4-BE49-F238E27FC236}">
                  <a16:creationId xmlns:a16="http://schemas.microsoft.com/office/drawing/2014/main" id="{5E679BD6-4B04-5040-B16D-8617F39A18EA}"/>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cxnSp>
        <p:nvCxnSpPr>
          <p:cNvPr id="72" name="Straight Connector 71">
            <a:extLst>
              <a:ext uri="{FF2B5EF4-FFF2-40B4-BE49-F238E27FC236}">
                <a16:creationId xmlns:a16="http://schemas.microsoft.com/office/drawing/2014/main" id="{6FDDED65-FBF7-C94F-AE9A-D62BB5ED6252}"/>
              </a:ext>
            </a:extLst>
          </p:cNvPr>
          <p:cNvCxnSpPr>
            <a:cxnSpLocks/>
            <a:endCxn id="93" idx="2"/>
          </p:cNvCxnSpPr>
          <p:nvPr/>
        </p:nvCxnSpPr>
        <p:spPr>
          <a:xfrm flipV="1">
            <a:off x="2208243" y="4130657"/>
            <a:ext cx="395784" cy="8418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0DF83CD6-E3A3-634B-B6B6-C9948CFF204E}"/>
                  </a:ext>
                </a:extLst>
              </p:cNvPr>
              <p:cNvSpPr txBox="1"/>
              <p:nvPr/>
            </p:nvSpPr>
            <p:spPr>
              <a:xfrm>
                <a:off x="2693947" y="4864908"/>
                <a:ext cx="1109312"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b="0" i="1" smtClean="0">
                                  <a:latin typeface="Cambria Math" panose="02040503050406030204" pitchFamily="18" charset="0"/>
                                </a:rPr>
                                <m:t>𝑒</m:t>
                              </m:r>
                            </m:e>
                          </m:d>
                        </m:e>
                        <m:sub>
                          <m:r>
                            <m:rPr>
                              <m:sty m:val="p"/>
                            </m:rPr>
                            <a:rPr lang="de-DE" sz="1050" b="0" i="1" smtClean="0">
                              <a:latin typeface="Cambria Math" panose="02040503050406030204" pitchFamily="18" charset="0"/>
                            </a:rPr>
                            <m:t>t</m:t>
                          </m:r>
                        </m:sub>
                      </m:sSub>
                    </m:oMath>
                  </m:oMathPara>
                </a14:m>
                <a:endParaRPr lang="en-GB" sz="1050" baseline="-25000" dirty="0"/>
              </a:p>
            </p:txBody>
          </p:sp>
        </mc:Choice>
        <mc:Fallback xmlns="">
          <p:sp>
            <p:nvSpPr>
              <p:cNvPr id="73" name="TextBox 72">
                <a:extLst>
                  <a:ext uri="{FF2B5EF4-FFF2-40B4-BE49-F238E27FC236}">
                    <a16:creationId xmlns:a16="http://schemas.microsoft.com/office/drawing/2014/main" id="{0DF83CD6-E3A3-634B-B6B6-C9948CFF204E}"/>
                  </a:ext>
                </a:extLst>
              </p:cNvPr>
              <p:cNvSpPr txBox="1">
                <a:spLocks noRot="1" noChangeAspect="1" noMove="1" noResize="1" noEditPoints="1" noAdjustHandles="1" noChangeArrowheads="1" noChangeShapeType="1" noTextEdit="1"/>
              </p:cNvSpPr>
              <p:nvPr/>
            </p:nvSpPr>
            <p:spPr>
              <a:xfrm>
                <a:off x="2693947" y="4864908"/>
                <a:ext cx="1109312" cy="221986"/>
              </a:xfrm>
              <a:prstGeom prst="ellipse">
                <a:avLst/>
              </a:prstGeom>
              <a:blipFill>
                <a:blip r:embed="rId22"/>
                <a:stretch>
                  <a:fillRect/>
                </a:stretch>
              </a:blipFill>
              <a:ln>
                <a:solidFill>
                  <a:schemeClr val="tx1"/>
                </a:solidFill>
              </a:ln>
            </p:spPr>
            <p:txBody>
              <a:bodyPr/>
              <a:lstStyle/>
              <a:p>
                <a:r>
                  <a:rPr lang="en-GB">
                    <a:noFill/>
                  </a:rPr>
                  <a:t> </a:t>
                </a:r>
              </a:p>
            </p:txBody>
          </p:sp>
        </mc:Fallback>
      </mc:AlternateContent>
      <p:cxnSp>
        <p:nvCxnSpPr>
          <p:cNvPr id="74" name="Straight Connector 73">
            <a:extLst>
              <a:ext uri="{FF2B5EF4-FFF2-40B4-BE49-F238E27FC236}">
                <a16:creationId xmlns:a16="http://schemas.microsoft.com/office/drawing/2014/main" id="{742EB61C-3208-C941-AC6D-C4843C042CBF}"/>
              </a:ext>
            </a:extLst>
          </p:cNvPr>
          <p:cNvCxnSpPr>
            <a:cxnSpLocks/>
            <a:stCxn id="73" idx="0"/>
            <a:endCxn id="88" idx="2"/>
          </p:cNvCxnSpPr>
          <p:nvPr/>
        </p:nvCxnSpPr>
        <p:spPr>
          <a:xfrm flipV="1">
            <a:off x="3248603" y="4704481"/>
            <a:ext cx="858" cy="1604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93C5C90-1046-4441-85D0-E8234C92C72A}"/>
              </a:ext>
            </a:extLst>
          </p:cNvPr>
          <p:cNvCxnSpPr>
            <a:cxnSpLocks/>
            <a:stCxn id="78" idx="0"/>
            <a:endCxn id="83" idx="2"/>
          </p:cNvCxnSpPr>
          <p:nvPr/>
        </p:nvCxnSpPr>
        <p:spPr>
          <a:xfrm flipV="1">
            <a:off x="4310888" y="4703273"/>
            <a:ext cx="0" cy="158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39367D6-D30C-9046-8BDF-C18E910F553F}"/>
              </a:ext>
            </a:extLst>
          </p:cNvPr>
          <p:cNvCxnSpPr>
            <a:cxnSpLocks/>
            <a:stCxn id="83" idx="0"/>
            <a:endCxn id="77" idx="4"/>
          </p:cNvCxnSpPr>
          <p:nvPr/>
        </p:nvCxnSpPr>
        <p:spPr>
          <a:xfrm flipH="1" flipV="1">
            <a:off x="4310289" y="4374846"/>
            <a:ext cx="599" cy="231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2ED8AAE8-E5CD-4546-8DF3-D92AACAF987D}"/>
                  </a:ext>
                </a:extLst>
              </p:cNvPr>
              <p:cNvSpPr txBox="1"/>
              <p:nvPr/>
            </p:nvSpPr>
            <p:spPr>
              <a:xfrm>
                <a:off x="3679201" y="4147630"/>
                <a:ext cx="1262176" cy="22721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b="0" i="1" smtClean="0">
                                  <a:latin typeface="Cambria Math" panose="02040503050406030204" pitchFamily="18" charset="0"/>
                                </a:rPr>
                                <m:t>𝑒</m:t>
                              </m:r>
                              <m:r>
                                <a:rPr lang="de-DE" sz="1050" i="1">
                                  <a:latin typeface="Cambria Math" panose="02040503050406030204" pitchFamily="18" charset="0"/>
                                </a:rPr>
                                <m:t>,</m:t>
                              </m:r>
                              <m:r>
                                <a:rPr lang="de-DE" sz="1050" b="0" i="1" smtClean="0">
                                  <a:latin typeface="Cambria Math" panose="02040503050406030204" pitchFamily="18" charset="0"/>
                                </a:rPr>
                                <m:t>𝑚</m:t>
                              </m:r>
                            </m:e>
                          </m:d>
                        </m:e>
                        <m:sub>
                          <m:r>
                            <m:rPr>
                              <m:sty m:val="p"/>
                            </m:rPr>
                            <a:rPr lang="de-DE" sz="1050" b="0" i="1" smtClean="0">
                              <a:latin typeface="Cambria Math" panose="02040503050406030204" pitchFamily="18" charset="0"/>
                            </a:rPr>
                            <m:t>t</m:t>
                          </m:r>
                        </m:sub>
                      </m:sSub>
                    </m:oMath>
                  </m:oMathPara>
                </a14:m>
                <a:endParaRPr lang="en-GB" sz="1050" dirty="0"/>
              </a:p>
            </p:txBody>
          </p:sp>
        </mc:Choice>
        <mc:Fallback xmlns="">
          <p:sp>
            <p:nvSpPr>
              <p:cNvPr id="77" name="TextBox 76">
                <a:extLst>
                  <a:ext uri="{FF2B5EF4-FFF2-40B4-BE49-F238E27FC236}">
                    <a16:creationId xmlns:a16="http://schemas.microsoft.com/office/drawing/2014/main" id="{2ED8AAE8-E5CD-4546-8DF3-D92AACAF987D}"/>
                  </a:ext>
                </a:extLst>
              </p:cNvPr>
              <p:cNvSpPr txBox="1">
                <a:spLocks noRot="1" noChangeAspect="1" noMove="1" noResize="1" noEditPoints="1" noAdjustHandles="1" noChangeArrowheads="1" noChangeShapeType="1" noTextEdit="1"/>
              </p:cNvSpPr>
              <p:nvPr/>
            </p:nvSpPr>
            <p:spPr>
              <a:xfrm>
                <a:off x="3679201" y="4147630"/>
                <a:ext cx="1262176" cy="227216"/>
              </a:xfrm>
              <a:prstGeom prst="ellipse">
                <a:avLst/>
              </a:prstGeom>
              <a:blipFill>
                <a:blip r:embed="rId2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E0B66F95-0D92-D641-987C-22E6E529936B}"/>
                  </a:ext>
                </a:extLst>
              </p:cNvPr>
              <p:cNvSpPr txBox="1"/>
              <p:nvPr/>
            </p:nvSpPr>
            <p:spPr>
              <a:xfrm>
                <a:off x="3832938" y="4862195"/>
                <a:ext cx="955899"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b="0" i="1" smtClean="0">
                                  <a:latin typeface="Cambria Math" panose="02040503050406030204" pitchFamily="18" charset="0"/>
                                </a:rPr>
                                <m:t>𝑒</m:t>
                              </m:r>
                            </m:e>
                          </m:d>
                        </m:e>
                        <m:sub>
                          <m:r>
                            <m:rPr>
                              <m:sty m:val="p"/>
                            </m:rPr>
                            <a:rPr lang="de-DE" sz="1050" b="0" i="1" smtClean="0">
                              <a:latin typeface="Cambria Math" panose="02040503050406030204" pitchFamily="18" charset="0"/>
                            </a:rPr>
                            <m:t>t</m:t>
                          </m:r>
                        </m:sub>
                      </m:sSub>
                    </m:oMath>
                  </m:oMathPara>
                </a14:m>
                <a:endParaRPr lang="en-GB" sz="1050" baseline="-25000" dirty="0"/>
              </a:p>
            </p:txBody>
          </p:sp>
        </mc:Choice>
        <mc:Fallback xmlns="">
          <p:sp>
            <p:nvSpPr>
              <p:cNvPr id="78" name="TextBox 77">
                <a:extLst>
                  <a:ext uri="{FF2B5EF4-FFF2-40B4-BE49-F238E27FC236}">
                    <a16:creationId xmlns:a16="http://schemas.microsoft.com/office/drawing/2014/main" id="{E0B66F95-0D92-D641-987C-22E6E529936B}"/>
                  </a:ext>
                </a:extLst>
              </p:cNvPr>
              <p:cNvSpPr txBox="1">
                <a:spLocks noRot="1" noChangeAspect="1" noMove="1" noResize="1" noEditPoints="1" noAdjustHandles="1" noChangeArrowheads="1" noChangeShapeType="1" noTextEdit="1"/>
              </p:cNvSpPr>
              <p:nvPr/>
            </p:nvSpPr>
            <p:spPr>
              <a:xfrm>
                <a:off x="3832938" y="4862195"/>
                <a:ext cx="955899" cy="221986"/>
              </a:xfrm>
              <a:prstGeom prst="ellipse">
                <a:avLst/>
              </a:prstGeom>
              <a:blipFill>
                <a:blip r:embed="rId24"/>
                <a:stretch>
                  <a:fillRect/>
                </a:stretch>
              </a:blipFill>
              <a:ln>
                <a:solidFill>
                  <a:schemeClr val="tx1"/>
                </a:solidFill>
              </a:ln>
            </p:spPr>
            <p:txBody>
              <a:bodyPr/>
              <a:lstStyle/>
              <a:p>
                <a:r>
                  <a:rPr lang="en-GB">
                    <a:noFill/>
                  </a:rPr>
                  <a:t> </a:t>
                </a:r>
              </a:p>
            </p:txBody>
          </p:sp>
        </mc:Fallback>
      </mc:AlternateContent>
      <p:cxnSp>
        <p:nvCxnSpPr>
          <p:cNvPr id="79" name="Straight Connector 78">
            <a:extLst>
              <a:ext uri="{FF2B5EF4-FFF2-40B4-BE49-F238E27FC236}">
                <a16:creationId xmlns:a16="http://schemas.microsoft.com/office/drawing/2014/main" id="{BD9E63F2-7C47-F84E-BD0D-B7FB825431C1}"/>
              </a:ext>
            </a:extLst>
          </p:cNvPr>
          <p:cNvCxnSpPr>
            <a:cxnSpLocks/>
            <a:stCxn id="88" idx="2"/>
            <a:endCxn id="78" idx="0"/>
          </p:cNvCxnSpPr>
          <p:nvPr/>
        </p:nvCxnSpPr>
        <p:spPr>
          <a:xfrm>
            <a:off x="3249461" y="4704481"/>
            <a:ext cx="1061427" cy="1577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29B06C3F-32FD-A84E-A711-4FAF37542B63}"/>
              </a:ext>
            </a:extLst>
          </p:cNvPr>
          <p:cNvGrpSpPr/>
          <p:nvPr/>
        </p:nvGrpSpPr>
        <p:grpSpPr>
          <a:xfrm>
            <a:off x="4245911" y="4536433"/>
            <a:ext cx="320911" cy="198358"/>
            <a:chOff x="3231123" y="4642445"/>
            <a:chExt cx="549185" cy="295752"/>
          </a:xfrm>
        </p:grpSpPr>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05F78457-4664-D24C-9716-028DBF85A703}"/>
                    </a:ext>
                  </a:extLst>
                </p:cNvPr>
                <p:cNvSpPr txBox="1"/>
                <p:nvPr/>
              </p:nvSpPr>
              <p:spPr>
                <a:xfrm>
                  <a:off x="3491245" y="4642445"/>
                  <a:ext cx="289063" cy="2365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62" name="TextBox 61">
                  <a:extLst>
                    <a:ext uri="{FF2B5EF4-FFF2-40B4-BE49-F238E27FC236}">
                      <a16:creationId xmlns:a16="http://schemas.microsoft.com/office/drawing/2014/main" id="{6B64A9B5-C1BA-4141-AD58-6E2484C98E8D}"/>
                    </a:ext>
                  </a:extLst>
                </p:cNvPr>
                <p:cNvSpPr txBox="1">
                  <a:spLocks noRot="1" noChangeAspect="1" noMove="1" noResize="1" noEditPoints="1" noAdjustHandles="1" noChangeArrowheads="1" noChangeShapeType="1" noTextEdit="1"/>
                </p:cNvSpPr>
                <p:nvPr/>
              </p:nvSpPr>
              <p:spPr>
                <a:xfrm>
                  <a:off x="3491245" y="4642445"/>
                  <a:ext cx="289063" cy="236511"/>
                </a:xfrm>
                <a:prstGeom prst="rect">
                  <a:avLst/>
                </a:prstGeom>
                <a:blipFill>
                  <a:blip r:embed="rId15"/>
                  <a:stretch>
                    <a:fillRect l="-14286" r="-7143" b="-23077"/>
                  </a:stretch>
                </a:blipFill>
              </p:spPr>
              <p:txBody>
                <a:bodyPr/>
                <a:lstStyle/>
                <a:p>
                  <a:r>
                    <a:rPr lang="en-GB">
                      <a:noFill/>
                    </a:rPr>
                    <a:t> </a:t>
                  </a:r>
                </a:p>
              </p:txBody>
            </p:sp>
          </mc:Fallback>
        </mc:AlternateContent>
        <p:sp>
          <p:nvSpPr>
            <p:cNvPr id="82" name="Rectangle 81">
              <a:extLst>
                <a:ext uri="{FF2B5EF4-FFF2-40B4-BE49-F238E27FC236}">
                  <a16:creationId xmlns:a16="http://schemas.microsoft.com/office/drawing/2014/main" id="{D133DE25-B7DC-EF49-B257-5C454F90984D}"/>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83" name="Rectangle 82">
              <a:extLst>
                <a:ext uri="{FF2B5EF4-FFF2-40B4-BE49-F238E27FC236}">
                  <a16:creationId xmlns:a16="http://schemas.microsoft.com/office/drawing/2014/main" id="{AF722F6C-641C-5B46-BAA9-F7F4466C2ECF}"/>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84" name="Rectangle 83">
              <a:extLst>
                <a:ext uri="{FF2B5EF4-FFF2-40B4-BE49-F238E27FC236}">
                  <a16:creationId xmlns:a16="http://schemas.microsoft.com/office/drawing/2014/main" id="{F0B7AF76-38F3-F049-9320-8F709DA7B6AD}"/>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85" name="Group 84">
            <a:extLst>
              <a:ext uri="{FF2B5EF4-FFF2-40B4-BE49-F238E27FC236}">
                <a16:creationId xmlns:a16="http://schemas.microsoft.com/office/drawing/2014/main" id="{6B50446E-BCCC-1340-87D9-14F479AF77AD}"/>
              </a:ext>
            </a:extLst>
          </p:cNvPr>
          <p:cNvGrpSpPr/>
          <p:nvPr/>
        </p:nvGrpSpPr>
        <p:grpSpPr>
          <a:xfrm>
            <a:off x="3182316" y="4533816"/>
            <a:ext cx="300970" cy="200367"/>
            <a:chOff x="1006826" y="4638542"/>
            <a:chExt cx="515059" cy="298747"/>
          </a:xfrm>
        </p:grpSpPr>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1B080375-8427-014B-99A9-B7F302CFA729}"/>
                    </a:ext>
                  </a:extLst>
                </p:cNvPr>
                <p:cNvSpPr txBox="1"/>
                <p:nvPr/>
              </p:nvSpPr>
              <p:spPr>
                <a:xfrm>
                  <a:off x="1232822" y="4638542"/>
                  <a:ext cx="289063" cy="2353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58" name="TextBox 57">
                  <a:extLst>
                    <a:ext uri="{FF2B5EF4-FFF2-40B4-BE49-F238E27FC236}">
                      <a16:creationId xmlns:a16="http://schemas.microsoft.com/office/drawing/2014/main" id="{8D202634-5829-B240-8933-302C206F7EA9}"/>
                    </a:ext>
                  </a:extLst>
                </p:cNvPr>
                <p:cNvSpPr txBox="1">
                  <a:spLocks noRot="1" noChangeAspect="1" noMove="1" noResize="1" noEditPoints="1" noAdjustHandles="1" noChangeArrowheads="1" noChangeShapeType="1" noTextEdit="1"/>
                </p:cNvSpPr>
                <p:nvPr/>
              </p:nvSpPr>
              <p:spPr>
                <a:xfrm>
                  <a:off x="1232822" y="4638542"/>
                  <a:ext cx="289063" cy="235306"/>
                </a:xfrm>
                <a:prstGeom prst="rect">
                  <a:avLst/>
                </a:prstGeom>
                <a:blipFill>
                  <a:blip r:embed="rId16"/>
                  <a:stretch>
                    <a:fillRect l="-21429" r="-7143" b="-23077"/>
                  </a:stretch>
                </a:blipFill>
              </p:spPr>
              <p:txBody>
                <a:bodyPr/>
                <a:lstStyle/>
                <a:p>
                  <a:r>
                    <a:rPr lang="en-GB">
                      <a:noFill/>
                    </a:rPr>
                    <a:t> </a:t>
                  </a:r>
                </a:p>
              </p:txBody>
            </p:sp>
          </mc:Fallback>
        </mc:AlternateContent>
        <p:sp>
          <p:nvSpPr>
            <p:cNvPr id="87" name="Rectangle 86">
              <a:extLst>
                <a:ext uri="{FF2B5EF4-FFF2-40B4-BE49-F238E27FC236}">
                  <a16:creationId xmlns:a16="http://schemas.microsoft.com/office/drawing/2014/main" id="{A5B06FC5-F4CA-8F4F-8147-AFA11E99E403}"/>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88" name="Rectangle 87">
              <a:extLst>
                <a:ext uri="{FF2B5EF4-FFF2-40B4-BE49-F238E27FC236}">
                  <a16:creationId xmlns:a16="http://schemas.microsoft.com/office/drawing/2014/main" id="{5D0EE551-7B8E-0E4E-A1E1-D7D029E62E29}"/>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89" name="Rectangle 88">
              <a:extLst>
                <a:ext uri="{FF2B5EF4-FFF2-40B4-BE49-F238E27FC236}">
                  <a16:creationId xmlns:a16="http://schemas.microsoft.com/office/drawing/2014/main" id="{A836FB25-A50F-B344-8D02-5075875A7C97}"/>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90" name="Group 89">
            <a:extLst>
              <a:ext uri="{FF2B5EF4-FFF2-40B4-BE49-F238E27FC236}">
                <a16:creationId xmlns:a16="http://schemas.microsoft.com/office/drawing/2014/main" id="{A793EA11-5359-0E4B-983F-1DD6C7891F5B}"/>
              </a:ext>
            </a:extLst>
          </p:cNvPr>
          <p:cNvGrpSpPr/>
          <p:nvPr/>
        </p:nvGrpSpPr>
        <p:grpSpPr>
          <a:xfrm>
            <a:off x="2533077" y="3800007"/>
            <a:ext cx="178745" cy="355206"/>
            <a:chOff x="4651584" y="4011645"/>
            <a:chExt cx="305892" cy="529611"/>
          </a:xfrm>
        </p:grpSpPr>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B357933D-1870-4B4F-9734-A454B04A152A}"/>
                    </a:ext>
                  </a:extLst>
                </p:cNvPr>
                <p:cNvSpPr txBox="1"/>
                <p:nvPr/>
              </p:nvSpPr>
              <p:spPr>
                <a:xfrm>
                  <a:off x="4651584" y="4011645"/>
                  <a:ext cx="305892" cy="2337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de-DE" sz="1050" b="0" i="1" smtClean="0">
                                <a:latin typeface="Cambria Math" panose="02040503050406030204" pitchFamily="18" charset="0"/>
                              </a:rPr>
                              <m:t>𝑔</m:t>
                            </m:r>
                          </m:e>
                          <m:sup>
                            <m:r>
                              <a:rPr lang="de-DE" sz="1050" b="0" i="1" smtClean="0">
                                <a:latin typeface="Cambria Math" panose="02040503050406030204" pitchFamily="18" charset="0"/>
                              </a:rPr>
                              <m:t>𝐸</m:t>
                            </m:r>
                          </m:sup>
                        </m:sSup>
                      </m:oMath>
                    </m:oMathPara>
                  </a14:m>
                  <a:endParaRPr lang="en-GB" sz="1050" dirty="0"/>
                </a:p>
              </p:txBody>
            </p:sp>
          </mc:Choice>
          <mc:Fallback xmlns="">
            <p:sp>
              <p:nvSpPr>
                <p:cNvPr id="54" name="TextBox 53">
                  <a:extLst>
                    <a:ext uri="{FF2B5EF4-FFF2-40B4-BE49-F238E27FC236}">
                      <a16:creationId xmlns:a16="http://schemas.microsoft.com/office/drawing/2014/main" id="{084AD4A0-FEB8-1749-88D3-9B27D41D782C}"/>
                    </a:ext>
                  </a:extLst>
                </p:cNvPr>
                <p:cNvSpPr txBox="1">
                  <a:spLocks noRot="1" noChangeAspect="1" noMove="1" noResize="1" noEditPoints="1" noAdjustHandles="1" noChangeArrowheads="1" noChangeShapeType="1" noTextEdit="1"/>
                </p:cNvSpPr>
                <p:nvPr/>
              </p:nvSpPr>
              <p:spPr>
                <a:xfrm>
                  <a:off x="4651584" y="4011645"/>
                  <a:ext cx="305892" cy="233729"/>
                </a:xfrm>
                <a:prstGeom prst="rect">
                  <a:avLst/>
                </a:prstGeom>
                <a:blipFill>
                  <a:blip r:embed="rId17"/>
                  <a:stretch>
                    <a:fillRect l="-13333" r="-6667" b="-23077"/>
                  </a:stretch>
                </a:blipFill>
              </p:spPr>
              <p:txBody>
                <a:bodyPr/>
                <a:lstStyle/>
                <a:p>
                  <a:r>
                    <a:rPr lang="en-GB">
                      <a:noFill/>
                    </a:rPr>
                    <a:t> </a:t>
                  </a:r>
                </a:p>
              </p:txBody>
            </p:sp>
          </mc:Fallback>
        </mc:AlternateContent>
        <p:sp>
          <p:nvSpPr>
            <p:cNvPr id="92" name="Rectangle 91">
              <a:extLst>
                <a:ext uri="{FF2B5EF4-FFF2-40B4-BE49-F238E27FC236}">
                  <a16:creationId xmlns:a16="http://schemas.microsoft.com/office/drawing/2014/main" id="{8BCE7D92-8A1B-054E-AAB1-C6DCE41778CA}"/>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93" name="Rectangle 92">
              <a:extLst>
                <a:ext uri="{FF2B5EF4-FFF2-40B4-BE49-F238E27FC236}">
                  <a16:creationId xmlns:a16="http://schemas.microsoft.com/office/drawing/2014/main" id="{15AB88D8-38DC-8E4D-8950-405525A98309}"/>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94" name="Rectangle 93">
              <a:extLst>
                <a:ext uri="{FF2B5EF4-FFF2-40B4-BE49-F238E27FC236}">
                  <a16:creationId xmlns:a16="http://schemas.microsoft.com/office/drawing/2014/main" id="{31F3B12D-33EE-D04D-AB76-E674DDC1983C}"/>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sp>
        <p:nvSpPr>
          <p:cNvPr id="95" name="Freeform 94">
            <a:extLst>
              <a:ext uri="{FF2B5EF4-FFF2-40B4-BE49-F238E27FC236}">
                <a16:creationId xmlns:a16="http://schemas.microsoft.com/office/drawing/2014/main" id="{B5FB69CB-7457-5C47-9B20-6ABCAE0E0F56}"/>
              </a:ext>
            </a:extLst>
          </p:cNvPr>
          <p:cNvSpPr/>
          <p:nvPr/>
        </p:nvSpPr>
        <p:spPr>
          <a:xfrm>
            <a:off x="40714" y="2727604"/>
            <a:ext cx="661688" cy="1902373"/>
          </a:xfrm>
          <a:custGeom>
            <a:avLst/>
            <a:gdLst>
              <a:gd name="connsiteX0" fmla="*/ 722902 w 964640"/>
              <a:gd name="connsiteY0" fmla="*/ 0 h 1902373"/>
              <a:gd name="connsiteX1" fmla="*/ 2943 w 964640"/>
              <a:gd name="connsiteY1" fmla="*/ 1003738 h 1902373"/>
              <a:gd name="connsiteX2" fmla="*/ 964640 w 964640"/>
              <a:gd name="connsiteY2" fmla="*/ 1902373 h 1902373"/>
              <a:gd name="connsiteX0" fmla="*/ 459685 w 701423"/>
              <a:gd name="connsiteY0" fmla="*/ 0 h 1902373"/>
              <a:gd name="connsiteX1" fmla="*/ 7740 w 701423"/>
              <a:gd name="connsiteY1" fmla="*/ 1082566 h 1902373"/>
              <a:gd name="connsiteX2" fmla="*/ 701423 w 701423"/>
              <a:gd name="connsiteY2" fmla="*/ 1902373 h 1902373"/>
              <a:gd name="connsiteX0" fmla="*/ 419950 w 661688"/>
              <a:gd name="connsiteY0" fmla="*/ 0 h 1902373"/>
              <a:gd name="connsiteX1" fmla="*/ 10046 w 661688"/>
              <a:gd name="connsiteY1" fmla="*/ 1066801 h 1902373"/>
              <a:gd name="connsiteX2" fmla="*/ 661688 w 661688"/>
              <a:gd name="connsiteY2" fmla="*/ 1902373 h 1902373"/>
            </a:gdLst>
            <a:ahLst/>
            <a:cxnLst>
              <a:cxn ang="0">
                <a:pos x="connsiteX0" y="connsiteY0"/>
              </a:cxn>
              <a:cxn ang="0">
                <a:pos x="connsiteX1" y="connsiteY1"/>
              </a:cxn>
              <a:cxn ang="0">
                <a:pos x="connsiteX2" y="connsiteY2"/>
              </a:cxn>
            </a:cxnLst>
            <a:rect l="l" t="t" r="r" b="b"/>
            <a:pathLst>
              <a:path w="661688" h="1902373">
                <a:moveTo>
                  <a:pt x="419950" y="0"/>
                </a:moveTo>
                <a:cubicBezTo>
                  <a:pt x="39825" y="343338"/>
                  <a:pt x="-30244" y="749739"/>
                  <a:pt x="10046" y="1066801"/>
                </a:cubicBezTo>
                <a:cubicBezTo>
                  <a:pt x="50336" y="1383863"/>
                  <a:pt x="200984" y="1611586"/>
                  <a:pt x="661688" y="1902373"/>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Freeform 95">
            <a:extLst>
              <a:ext uri="{FF2B5EF4-FFF2-40B4-BE49-F238E27FC236}">
                <a16:creationId xmlns:a16="http://schemas.microsoft.com/office/drawing/2014/main" id="{6650B57C-1DD4-3E47-8357-930BEA005B39}"/>
              </a:ext>
            </a:extLst>
          </p:cNvPr>
          <p:cNvSpPr/>
          <p:nvPr/>
        </p:nvSpPr>
        <p:spPr>
          <a:xfrm>
            <a:off x="62349" y="2717094"/>
            <a:ext cx="1680576" cy="1902372"/>
          </a:xfrm>
          <a:custGeom>
            <a:avLst/>
            <a:gdLst>
              <a:gd name="connsiteX0" fmla="*/ 557209 w 1834216"/>
              <a:gd name="connsiteY0" fmla="*/ 0 h 1902372"/>
              <a:gd name="connsiteX1" fmla="*/ 161 w 1834216"/>
              <a:gd name="connsiteY1" fmla="*/ 972207 h 1902372"/>
              <a:gd name="connsiteX2" fmla="*/ 604506 w 1834216"/>
              <a:gd name="connsiteY2" fmla="*/ 1560786 h 1902372"/>
              <a:gd name="connsiteX3" fmla="*/ 1834216 w 1834216"/>
              <a:gd name="connsiteY3" fmla="*/ 1902372 h 1902372"/>
              <a:gd name="connsiteX0" fmla="*/ 410230 w 1687237"/>
              <a:gd name="connsiteY0" fmla="*/ 0 h 1902372"/>
              <a:gd name="connsiteX1" fmla="*/ 326 w 1687237"/>
              <a:gd name="connsiteY1" fmla="*/ 982718 h 1902372"/>
              <a:gd name="connsiteX2" fmla="*/ 457527 w 1687237"/>
              <a:gd name="connsiteY2" fmla="*/ 1560786 h 1902372"/>
              <a:gd name="connsiteX3" fmla="*/ 1687237 w 1687237"/>
              <a:gd name="connsiteY3" fmla="*/ 1902372 h 1902372"/>
              <a:gd name="connsiteX0" fmla="*/ 413857 w 1690864"/>
              <a:gd name="connsiteY0" fmla="*/ 0 h 1902372"/>
              <a:gd name="connsiteX1" fmla="*/ 3953 w 1690864"/>
              <a:gd name="connsiteY1" fmla="*/ 982718 h 1902372"/>
              <a:gd name="connsiteX2" fmla="*/ 603044 w 1690864"/>
              <a:gd name="connsiteY2" fmla="*/ 1513489 h 1902372"/>
              <a:gd name="connsiteX3" fmla="*/ 1690864 w 1690864"/>
              <a:gd name="connsiteY3" fmla="*/ 1902372 h 1902372"/>
              <a:gd name="connsiteX0" fmla="*/ 403569 w 1680576"/>
              <a:gd name="connsiteY0" fmla="*/ 0 h 1902372"/>
              <a:gd name="connsiteX1" fmla="*/ 4175 w 1680576"/>
              <a:gd name="connsiteY1" fmla="*/ 909145 h 1902372"/>
              <a:gd name="connsiteX2" fmla="*/ 592756 w 1680576"/>
              <a:gd name="connsiteY2" fmla="*/ 1513489 h 1902372"/>
              <a:gd name="connsiteX3" fmla="*/ 1680576 w 1680576"/>
              <a:gd name="connsiteY3" fmla="*/ 1902372 h 1902372"/>
            </a:gdLst>
            <a:ahLst/>
            <a:cxnLst>
              <a:cxn ang="0">
                <a:pos x="connsiteX0" y="connsiteY0"/>
              </a:cxn>
              <a:cxn ang="0">
                <a:pos x="connsiteX1" y="connsiteY1"/>
              </a:cxn>
              <a:cxn ang="0">
                <a:pos x="connsiteX2" y="connsiteY2"/>
              </a:cxn>
              <a:cxn ang="0">
                <a:pos x="connsiteX3" y="connsiteY3"/>
              </a:cxn>
            </a:cxnLst>
            <a:rect l="l" t="t" r="r" b="b"/>
            <a:pathLst>
              <a:path w="1680576" h="1902372">
                <a:moveTo>
                  <a:pt x="403569" y="0"/>
                </a:moveTo>
                <a:cubicBezTo>
                  <a:pt x="121103" y="356038"/>
                  <a:pt x="-27356" y="656897"/>
                  <a:pt x="4175" y="909145"/>
                </a:cubicBezTo>
                <a:cubicBezTo>
                  <a:pt x="35706" y="1161393"/>
                  <a:pt x="313356" y="1347951"/>
                  <a:pt x="592756" y="1513489"/>
                </a:cubicBezTo>
                <a:cubicBezTo>
                  <a:pt x="872156" y="1679027"/>
                  <a:pt x="1218559" y="1809093"/>
                  <a:pt x="1680576" y="1902372"/>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Freeform 96">
            <a:extLst>
              <a:ext uri="{FF2B5EF4-FFF2-40B4-BE49-F238E27FC236}">
                <a16:creationId xmlns:a16="http://schemas.microsoft.com/office/drawing/2014/main" id="{58A75DBA-ECC6-624E-B28E-7AD723E4D43D}"/>
              </a:ext>
            </a:extLst>
          </p:cNvPr>
          <p:cNvSpPr/>
          <p:nvPr/>
        </p:nvSpPr>
        <p:spPr>
          <a:xfrm>
            <a:off x="93042" y="2717094"/>
            <a:ext cx="2490711" cy="1376855"/>
          </a:xfrm>
          <a:custGeom>
            <a:avLst/>
            <a:gdLst>
              <a:gd name="connsiteX0" fmla="*/ 456301 w 2584646"/>
              <a:gd name="connsiteY0" fmla="*/ 0 h 1376855"/>
              <a:gd name="connsiteX1" fmla="*/ 9611 w 2584646"/>
              <a:gd name="connsiteY1" fmla="*/ 867103 h 1376855"/>
              <a:gd name="connsiteX2" fmla="*/ 372218 w 2584646"/>
              <a:gd name="connsiteY2" fmla="*/ 1129862 h 1376855"/>
              <a:gd name="connsiteX3" fmla="*/ 2584646 w 2584646"/>
              <a:gd name="connsiteY3" fmla="*/ 1376855 h 1376855"/>
              <a:gd name="connsiteX4" fmla="*/ 2584646 w 2584646"/>
              <a:gd name="connsiteY4" fmla="*/ 1376855 h 1376855"/>
              <a:gd name="connsiteX0" fmla="*/ 447023 w 2575368"/>
              <a:gd name="connsiteY0" fmla="*/ 0 h 1376855"/>
              <a:gd name="connsiteX1" fmla="*/ 333 w 2575368"/>
              <a:gd name="connsiteY1" fmla="*/ 867103 h 1376855"/>
              <a:gd name="connsiteX2" fmla="*/ 510085 w 2575368"/>
              <a:gd name="connsiteY2" fmla="*/ 1187669 h 1376855"/>
              <a:gd name="connsiteX3" fmla="*/ 2575368 w 2575368"/>
              <a:gd name="connsiteY3" fmla="*/ 1376855 h 1376855"/>
              <a:gd name="connsiteX4" fmla="*/ 2575368 w 2575368"/>
              <a:gd name="connsiteY4" fmla="*/ 1376855 h 1376855"/>
              <a:gd name="connsiteX0" fmla="*/ 347392 w 2475737"/>
              <a:gd name="connsiteY0" fmla="*/ 0 h 1376855"/>
              <a:gd name="connsiteX1" fmla="*/ 550 w 2475737"/>
              <a:gd name="connsiteY1" fmla="*/ 882869 h 1376855"/>
              <a:gd name="connsiteX2" fmla="*/ 410454 w 2475737"/>
              <a:gd name="connsiteY2" fmla="*/ 1187669 h 1376855"/>
              <a:gd name="connsiteX3" fmla="*/ 2475737 w 2475737"/>
              <a:gd name="connsiteY3" fmla="*/ 1376855 h 1376855"/>
              <a:gd name="connsiteX4" fmla="*/ 2475737 w 2475737"/>
              <a:gd name="connsiteY4" fmla="*/ 1376855 h 1376855"/>
              <a:gd name="connsiteX0" fmla="*/ 350056 w 2478401"/>
              <a:gd name="connsiteY0" fmla="*/ 0 h 1376855"/>
              <a:gd name="connsiteX1" fmla="*/ 3214 w 2478401"/>
              <a:gd name="connsiteY1" fmla="*/ 882869 h 1376855"/>
              <a:gd name="connsiteX2" fmla="*/ 518221 w 2478401"/>
              <a:gd name="connsiteY2" fmla="*/ 1135117 h 1376855"/>
              <a:gd name="connsiteX3" fmla="*/ 2478401 w 2478401"/>
              <a:gd name="connsiteY3" fmla="*/ 1376855 h 1376855"/>
              <a:gd name="connsiteX4" fmla="*/ 2478401 w 2478401"/>
              <a:gd name="connsiteY4" fmla="*/ 1376855 h 1376855"/>
              <a:gd name="connsiteX0" fmla="*/ 339734 w 2468079"/>
              <a:gd name="connsiteY0" fmla="*/ 0 h 1376855"/>
              <a:gd name="connsiteX1" fmla="*/ 3403 w 2468079"/>
              <a:gd name="connsiteY1" fmla="*/ 856593 h 1376855"/>
              <a:gd name="connsiteX2" fmla="*/ 507899 w 2468079"/>
              <a:gd name="connsiteY2" fmla="*/ 1135117 h 1376855"/>
              <a:gd name="connsiteX3" fmla="*/ 2468079 w 2468079"/>
              <a:gd name="connsiteY3" fmla="*/ 1376855 h 1376855"/>
              <a:gd name="connsiteX4" fmla="*/ 2468079 w 2468079"/>
              <a:gd name="connsiteY4" fmla="*/ 1376855 h 1376855"/>
              <a:gd name="connsiteX0" fmla="*/ 369041 w 2497386"/>
              <a:gd name="connsiteY0" fmla="*/ 0 h 1376855"/>
              <a:gd name="connsiteX1" fmla="*/ 32710 w 2497386"/>
              <a:gd name="connsiteY1" fmla="*/ 856593 h 1376855"/>
              <a:gd name="connsiteX2" fmla="*/ 1099510 w 2497386"/>
              <a:gd name="connsiteY2" fmla="*/ 1182414 h 1376855"/>
              <a:gd name="connsiteX3" fmla="*/ 2497386 w 2497386"/>
              <a:gd name="connsiteY3" fmla="*/ 1376855 h 1376855"/>
              <a:gd name="connsiteX4" fmla="*/ 2497386 w 2497386"/>
              <a:gd name="connsiteY4" fmla="*/ 1376855 h 1376855"/>
              <a:gd name="connsiteX0" fmla="*/ 362366 w 2490711"/>
              <a:gd name="connsiteY0" fmla="*/ 0 h 1376855"/>
              <a:gd name="connsiteX1" fmla="*/ 26035 w 2490711"/>
              <a:gd name="connsiteY1" fmla="*/ 856593 h 1376855"/>
              <a:gd name="connsiteX2" fmla="*/ 982477 w 2490711"/>
              <a:gd name="connsiteY2" fmla="*/ 1182414 h 1376855"/>
              <a:gd name="connsiteX3" fmla="*/ 2490711 w 2490711"/>
              <a:gd name="connsiteY3" fmla="*/ 1376855 h 1376855"/>
              <a:gd name="connsiteX4" fmla="*/ 2490711 w 2490711"/>
              <a:gd name="connsiteY4" fmla="*/ 1376855 h 1376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711" h="1376855">
                <a:moveTo>
                  <a:pt x="362366" y="0"/>
                </a:moveTo>
                <a:cubicBezTo>
                  <a:pt x="146028" y="339396"/>
                  <a:pt x="-77317" y="659524"/>
                  <a:pt x="26035" y="856593"/>
                </a:cubicBezTo>
                <a:cubicBezTo>
                  <a:pt x="129387" y="1053662"/>
                  <a:pt x="571698" y="1095704"/>
                  <a:pt x="982477" y="1182414"/>
                </a:cubicBezTo>
                <a:cubicBezTo>
                  <a:pt x="1393256" y="1269124"/>
                  <a:pt x="2239339" y="1344448"/>
                  <a:pt x="2490711" y="1376855"/>
                </a:cubicBezTo>
                <a:lnTo>
                  <a:pt x="2490711" y="1376855"/>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Freeform 97">
            <a:extLst>
              <a:ext uri="{FF2B5EF4-FFF2-40B4-BE49-F238E27FC236}">
                <a16:creationId xmlns:a16="http://schemas.microsoft.com/office/drawing/2014/main" id="{6E1F9BA6-7405-024F-B2A7-CEB7176C5CAF}"/>
              </a:ext>
            </a:extLst>
          </p:cNvPr>
          <p:cNvSpPr/>
          <p:nvPr/>
        </p:nvSpPr>
        <p:spPr>
          <a:xfrm>
            <a:off x="2615550" y="2727604"/>
            <a:ext cx="661688" cy="1902373"/>
          </a:xfrm>
          <a:custGeom>
            <a:avLst/>
            <a:gdLst>
              <a:gd name="connsiteX0" fmla="*/ 722902 w 964640"/>
              <a:gd name="connsiteY0" fmla="*/ 0 h 1902373"/>
              <a:gd name="connsiteX1" fmla="*/ 2943 w 964640"/>
              <a:gd name="connsiteY1" fmla="*/ 1003738 h 1902373"/>
              <a:gd name="connsiteX2" fmla="*/ 964640 w 964640"/>
              <a:gd name="connsiteY2" fmla="*/ 1902373 h 1902373"/>
              <a:gd name="connsiteX0" fmla="*/ 459685 w 701423"/>
              <a:gd name="connsiteY0" fmla="*/ 0 h 1902373"/>
              <a:gd name="connsiteX1" fmla="*/ 7740 w 701423"/>
              <a:gd name="connsiteY1" fmla="*/ 1082566 h 1902373"/>
              <a:gd name="connsiteX2" fmla="*/ 701423 w 701423"/>
              <a:gd name="connsiteY2" fmla="*/ 1902373 h 1902373"/>
              <a:gd name="connsiteX0" fmla="*/ 419950 w 661688"/>
              <a:gd name="connsiteY0" fmla="*/ 0 h 1902373"/>
              <a:gd name="connsiteX1" fmla="*/ 10046 w 661688"/>
              <a:gd name="connsiteY1" fmla="*/ 1066801 h 1902373"/>
              <a:gd name="connsiteX2" fmla="*/ 661688 w 661688"/>
              <a:gd name="connsiteY2" fmla="*/ 1902373 h 1902373"/>
            </a:gdLst>
            <a:ahLst/>
            <a:cxnLst>
              <a:cxn ang="0">
                <a:pos x="connsiteX0" y="connsiteY0"/>
              </a:cxn>
              <a:cxn ang="0">
                <a:pos x="connsiteX1" y="connsiteY1"/>
              </a:cxn>
              <a:cxn ang="0">
                <a:pos x="connsiteX2" y="connsiteY2"/>
              </a:cxn>
            </a:cxnLst>
            <a:rect l="l" t="t" r="r" b="b"/>
            <a:pathLst>
              <a:path w="661688" h="1902373">
                <a:moveTo>
                  <a:pt x="419950" y="0"/>
                </a:moveTo>
                <a:cubicBezTo>
                  <a:pt x="39825" y="343338"/>
                  <a:pt x="-30244" y="749739"/>
                  <a:pt x="10046" y="1066801"/>
                </a:cubicBezTo>
                <a:cubicBezTo>
                  <a:pt x="50336" y="1383863"/>
                  <a:pt x="200984" y="1611586"/>
                  <a:pt x="661688" y="1902373"/>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Freeform 98">
            <a:extLst>
              <a:ext uri="{FF2B5EF4-FFF2-40B4-BE49-F238E27FC236}">
                <a16:creationId xmlns:a16="http://schemas.microsoft.com/office/drawing/2014/main" id="{CF53DED0-0F6B-7E4F-A779-9DFB58F4C178}"/>
              </a:ext>
            </a:extLst>
          </p:cNvPr>
          <p:cNvSpPr/>
          <p:nvPr/>
        </p:nvSpPr>
        <p:spPr>
          <a:xfrm>
            <a:off x="2637185" y="2717094"/>
            <a:ext cx="1680576" cy="1902372"/>
          </a:xfrm>
          <a:custGeom>
            <a:avLst/>
            <a:gdLst>
              <a:gd name="connsiteX0" fmla="*/ 557209 w 1834216"/>
              <a:gd name="connsiteY0" fmla="*/ 0 h 1902372"/>
              <a:gd name="connsiteX1" fmla="*/ 161 w 1834216"/>
              <a:gd name="connsiteY1" fmla="*/ 972207 h 1902372"/>
              <a:gd name="connsiteX2" fmla="*/ 604506 w 1834216"/>
              <a:gd name="connsiteY2" fmla="*/ 1560786 h 1902372"/>
              <a:gd name="connsiteX3" fmla="*/ 1834216 w 1834216"/>
              <a:gd name="connsiteY3" fmla="*/ 1902372 h 1902372"/>
              <a:gd name="connsiteX0" fmla="*/ 410230 w 1687237"/>
              <a:gd name="connsiteY0" fmla="*/ 0 h 1902372"/>
              <a:gd name="connsiteX1" fmla="*/ 326 w 1687237"/>
              <a:gd name="connsiteY1" fmla="*/ 982718 h 1902372"/>
              <a:gd name="connsiteX2" fmla="*/ 457527 w 1687237"/>
              <a:gd name="connsiteY2" fmla="*/ 1560786 h 1902372"/>
              <a:gd name="connsiteX3" fmla="*/ 1687237 w 1687237"/>
              <a:gd name="connsiteY3" fmla="*/ 1902372 h 1902372"/>
              <a:gd name="connsiteX0" fmla="*/ 413857 w 1690864"/>
              <a:gd name="connsiteY0" fmla="*/ 0 h 1902372"/>
              <a:gd name="connsiteX1" fmla="*/ 3953 w 1690864"/>
              <a:gd name="connsiteY1" fmla="*/ 982718 h 1902372"/>
              <a:gd name="connsiteX2" fmla="*/ 603044 w 1690864"/>
              <a:gd name="connsiteY2" fmla="*/ 1513489 h 1902372"/>
              <a:gd name="connsiteX3" fmla="*/ 1690864 w 1690864"/>
              <a:gd name="connsiteY3" fmla="*/ 1902372 h 1902372"/>
              <a:gd name="connsiteX0" fmla="*/ 403569 w 1680576"/>
              <a:gd name="connsiteY0" fmla="*/ 0 h 1902372"/>
              <a:gd name="connsiteX1" fmla="*/ 4175 w 1680576"/>
              <a:gd name="connsiteY1" fmla="*/ 909145 h 1902372"/>
              <a:gd name="connsiteX2" fmla="*/ 592756 w 1680576"/>
              <a:gd name="connsiteY2" fmla="*/ 1513489 h 1902372"/>
              <a:gd name="connsiteX3" fmla="*/ 1680576 w 1680576"/>
              <a:gd name="connsiteY3" fmla="*/ 1902372 h 1902372"/>
            </a:gdLst>
            <a:ahLst/>
            <a:cxnLst>
              <a:cxn ang="0">
                <a:pos x="connsiteX0" y="connsiteY0"/>
              </a:cxn>
              <a:cxn ang="0">
                <a:pos x="connsiteX1" y="connsiteY1"/>
              </a:cxn>
              <a:cxn ang="0">
                <a:pos x="connsiteX2" y="connsiteY2"/>
              </a:cxn>
              <a:cxn ang="0">
                <a:pos x="connsiteX3" y="connsiteY3"/>
              </a:cxn>
            </a:cxnLst>
            <a:rect l="l" t="t" r="r" b="b"/>
            <a:pathLst>
              <a:path w="1680576" h="1902372">
                <a:moveTo>
                  <a:pt x="403569" y="0"/>
                </a:moveTo>
                <a:cubicBezTo>
                  <a:pt x="121103" y="356038"/>
                  <a:pt x="-27356" y="656897"/>
                  <a:pt x="4175" y="909145"/>
                </a:cubicBezTo>
                <a:cubicBezTo>
                  <a:pt x="35706" y="1161393"/>
                  <a:pt x="313356" y="1347951"/>
                  <a:pt x="592756" y="1513489"/>
                </a:cubicBezTo>
                <a:cubicBezTo>
                  <a:pt x="872156" y="1679027"/>
                  <a:pt x="1218559" y="1809093"/>
                  <a:pt x="1680576" y="1902372"/>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Freeform 99">
            <a:extLst>
              <a:ext uri="{FF2B5EF4-FFF2-40B4-BE49-F238E27FC236}">
                <a16:creationId xmlns:a16="http://schemas.microsoft.com/office/drawing/2014/main" id="{FAA46BFC-52D7-0A40-BF81-EA8324644F5D}"/>
              </a:ext>
            </a:extLst>
          </p:cNvPr>
          <p:cNvSpPr/>
          <p:nvPr/>
        </p:nvSpPr>
        <p:spPr>
          <a:xfrm>
            <a:off x="2433219" y="2627755"/>
            <a:ext cx="512409" cy="1450428"/>
          </a:xfrm>
          <a:custGeom>
            <a:avLst/>
            <a:gdLst>
              <a:gd name="connsiteX0" fmla="*/ 512409 w 512409"/>
              <a:gd name="connsiteY0" fmla="*/ 0 h 1450428"/>
              <a:gd name="connsiteX1" fmla="*/ 13167 w 512409"/>
              <a:gd name="connsiteY1" fmla="*/ 730469 h 1450428"/>
              <a:gd name="connsiteX2" fmla="*/ 134036 w 512409"/>
              <a:gd name="connsiteY2" fmla="*/ 1450428 h 1450428"/>
              <a:gd name="connsiteX3" fmla="*/ 134036 w 512409"/>
              <a:gd name="connsiteY3" fmla="*/ 1450428 h 1450428"/>
              <a:gd name="connsiteX4" fmla="*/ 134036 w 512409"/>
              <a:gd name="connsiteY4" fmla="*/ 1450428 h 1450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409" h="1450428">
                <a:moveTo>
                  <a:pt x="512409" y="0"/>
                </a:moveTo>
                <a:cubicBezTo>
                  <a:pt x="294319" y="244365"/>
                  <a:pt x="76229" y="488731"/>
                  <a:pt x="13167" y="730469"/>
                </a:cubicBezTo>
                <a:cubicBezTo>
                  <a:pt x="-49895" y="972207"/>
                  <a:pt x="134036" y="1450428"/>
                  <a:pt x="134036" y="1450428"/>
                </a:cubicBezTo>
                <a:lnTo>
                  <a:pt x="134036" y="1450428"/>
                </a:lnTo>
                <a:lnTo>
                  <a:pt x="134036" y="1450428"/>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39DC3996-CFB4-CD47-80EF-58E345D244B8}"/>
                  </a:ext>
                </a:extLst>
              </p:cNvPr>
              <p:cNvSpPr txBox="1"/>
              <p:nvPr/>
            </p:nvSpPr>
            <p:spPr>
              <a:xfrm>
                <a:off x="112802" y="6310818"/>
                <a:ext cx="1109312"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b="0" i="1" smtClean="0">
                                  <a:latin typeface="Cambria Math" panose="02040503050406030204" pitchFamily="18" charset="0"/>
                                </a:rPr>
                                <m:t>𝑏</m:t>
                              </m:r>
                            </m:e>
                          </m:d>
                        </m:e>
                        <m:sub>
                          <m:r>
                            <m:rPr>
                              <m:sty m:val="p"/>
                            </m:rPr>
                            <a:rPr lang="de-DE" sz="1050" b="0" i="1" smtClean="0">
                              <a:latin typeface="Cambria Math" panose="02040503050406030204" pitchFamily="18" charset="0"/>
                            </a:rPr>
                            <m:t>t</m:t>
                          </m:r>
                          <m:r>
                            <a:rPr lang="de-DE" sz="1050" b="0" i="1" smtClean="0">
                              <a:latin typeface="Cambria Math" panose="02040503050406030204" pitchFamily="18" charset="0"/>
                            </a:rPr>
                            <m:t>−1</m:t>
                          </m:r>
                        </m:sub>
                      </m:sSub>
                    </m:oMath>
                  </m:oMathPara>
                </a14:m>
                <a:endParaRPr lang="en-GB" sz="1050" baseline="-25000" dirty="0"/>
              </a:p>
            </p:txBody>
          </p:sp>
        </mc:Choice>
        <mc:Fallback xmlns="">
          <p:sp>
            <p:nvSpPr>
              <p:cNvPr id="101" name="TextBox 100">
                <a:extLst>
                  <a:ext uri="{FF2B5EF4-FFF2-40B4-BE49-F238E27FC236}">
                    <a16:creationId xmlns:a16="http://schemas.microsoft.com/office/drawing/2014/main" id="{39DC3996-CFB4-CD47-80EF-58E345D244B8}"/>
                  </a:ext>
                </a:extLst>
              </p:cNvPr>
              <p:cNvSpPr txBox="1">
                <a:spLocks noRot="1" noChangeAspect="1" noMove="1" noResize="1" noEditPoints="1" noAdjustHandles="1" noChangeArrowheads="1" noChangeShapeType="1" noTextEdit="1"/>
              </p:cNvSpPr>
              <p:nvPr/>
            </p:nvSpPr>
            <p:spPr>
              <a:xfrm>
                <a:off x="112802" y="6310818"/>
                <a:ext cx="1109312" cy="221986"/>
              </a:xfrm>
              <a:prstGeom prst="ellipse">
                <a:avLst/>
              </a:prstGeom>
              <a:blipFill>
                <a:blip r:embed="rId25"/>
                <a:stretch>
                  <a:fillRect/>
                </a:stretch>
              </a:blipFill>
              <a:ln>
                <a:solidFill>
                  <a:schemeClr val="tx1"/>
                </a:solidFill>
              </a:ln>
            </p:spPr>
            <p:txBody>
              <a:bodyPr/>
              <a:lstStyle/>
              <a:p>
                <a:r>
                  <a:rPr lang="en-GB">
                    <a:noFill/>
                  </a:rPr>
                  <a:t> </a:t>
                </a:r>
              </a:p>
            </p:txBody>
          </p:sp>
        </mc:Fallback>
      </mc:AlternateContent>
      <p:cxnSp>
        <p:nvCxnSpPr>
          <p:cNvPr id="102" name="Straight Connector 101">
            <a:extLst>
              <a:ext uri="{FF2B5EF4-FFF2-40B4-BE49-F238E27FC236}">
                <a16:creationId xmlns:a16="http://schemas.microsoft.com/office/drawing/2014/main" id="{53F26F29-447E-974A-815C-8D4D5F92CE27}"/>
              </a:ext>
            </a:extLst>
          </p:cNvPr>
          <p:cNvCxnSpPr>
            <a:cxnSpLocks/>
            <a:stCxn id="101" idx="0"/>
            <a:endCxn id="116" idx="2"/>
          </p:cNvCxnSpPr>
          <p:nvPr/>
        </p:nvCxnSpPr>
        <p:spPr>
          <a:xfrm flipV="1">
            <a:off x="667458" y="6150391"/>
            <a:ext cx="858" cy="1604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D197201-F2CA-5A4F-84EB-1C9A2DB530FC}"/>
              </a:ext>
            </a:extLst>
          </p:cNvPr>
          <p:cNvCxnSpPr>
            <a:cxnSpLocks/>
            <a:stCxn id="106" idx="0"/>
            <a:endCxn id="111" idx="2"/>
          </p:cNvCxnSpPr>
          <p:nvPr/>
        </p:nvCxnSpPr>
        <p:spPr>
          <a:xfrm flipV="1">
            <a:off x="1729743" y="6149183"/>
            <a:ext cx="0" cy="158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4A3FC25-7D46-A14B-AAA7-EB4E3C019BD0}"/>
              </a:ext>
            </a:extLst>
          </p:cNvPr>
          <p:cNvCxnSpPr>
            <a:cxnSpLocks/>
            <a:stCxn id="111" idx="0"/>
            <a:endCxn id="105" idx="4"/>
          </p:cNvCxnSpPr>
          <p:nvPr/>
        </p:nvCxnSpPr>
        <p:spPr>
          <a:xfrm flipH="1" flipV="1">
            <a:off x="1729144" y="5820756"/>
            <a:ext cx="599" cy="231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382232BB-20EB-CE40-9BA8-0F6DB57603A7}"/>
                  </a:ext>
                </a:extLst>
              </p:cNvPr>
              <p:cNvSpPr txBox="1"/>
              <p:nvPr/>
            </p:nvSpPr>
            <p:spPr>
              <a:xfrm>
                <a:off x="1098056" y="5593540"/>
                <a:ext cx="1262176" cy="22721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b="0" i="1" smtClean="0">
                                  <a:latin typeface="Cambria Math" panose="02040503050406030204" pitchFamily="18" charset="0"/>
                                </a:rPr>
                                <m:t>𝑏</m:t>
                              </m:r>
                              <m:r>
                                <a:rPr lang="de-DE" sz="1050" i="1">
                                  <a:latin typeface="Cambria Math" panose="02040503050406030204" pitchFamily="18" charset="0"/>
                                </a:rPr>
                                <m:t>,</m:t>
                              </m:r>
                              <m:r>
                                <a:rPr lang="de-DE" sz="1050" b="0" i="1" smtClean="0">
                                  <a:latin typeface="Cambria Math" panose="02040503050406030204" pitchFamily="18" charset="0"/>
                                </a:rPr>
                                <m:t>𝑚</m:t>
                              </m:r>
                            </m:e>
                          </m:d>
                        </m:e>
                        <m:sub>
                          <m:r>
                            <m:rPr>
                              <m:sty m:val="p"/>
                            </m:rPr>
                            <a:rPr lang="de-DE" sz="1050" b="0" i="1" smtClean="0">
                              <a:latin typeface="Cambria Math" panose="02040503050406030204" pitchFamily="18" charset="0"/>
                            </a:rPr>
                            <m:t>t</m:t>
                          </m:r>
                          <m:r>
                            <a:rPr lang="de-DE" sz="1050" b="0" i="1" smtClean="0">
                              <a:latin typeface="Cambria Math" panose="02040503050406030204" pitchFamily="18" charset="0"/>
                            </a:rPr>
                            <m:t>−1</m:t>
                          </m:r>
                        </m:sub>
                      </m:sSub>
                    </m:oMath>
                  </m:oMathPara>
                </a14:m>
                <a:endParaRPr lang="en-GB" sz="1050" dirty="0"/>
              </a:p>
            </p:txBody>
          </p:sp>
        </mc:Choice>
        <mc:Fallback xmlns="">
          <p:sp>
            <p:nvSpPr>
              <p:cNvPr id="105" name="TextBox 104">
                <a:extLst>
                  <a:ext uri="{FF2B5EF4-FFF2-40B4-BE49-F238E27FC236}">
                    <a16:creationId xmlns:a16="http://schemas.microsoft.com/office/drawing/2014/main" id="{382232BB-20EB-CE40-9BA8-0F6DB57603A7}"/>
                  </a:ext>
                </a:extLst>
              </p:cNvPr>
              <p:cNvSpPr txBox="1">
                <a:spLocks noRot="1" noChangeAspect="1" noMove="1" noResize="1" noEditPoints="1" noAdjustHandles="1" noChangeArrowheads="1" noChangeShapeType="1" noTextEdit="1"/>
              </p:cNvSpPr>
              <p:nvPr/>
            </p:nvSpPr>
            <p:spPr>
              <a:xfrm>
                <a:off x="1098056" y="5593540"/>
                <a:ext cx="1262176" cy="227216"/>
              </a:xfrm>
              <a:prstGeom prst="ellipse">
                <a:avLst/>
              </a:prstGeom>
              <a:blipFill>
                <a:blip r:embed="rId2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4A0CD896-9D9D-984A-BDCF-4E909E8D424E}"/>
                  </a:ext>
                </a:extLst>
              </p:cNvPr>
              <p:cNvSpPr txBox="1"/>
              <p:nvPr/>
            </p:nvSpPr>
            <p:spPr>
              <a:xfrm>
                <a:off x="1251793" y="6308105"/>
                <a:ext cx="955899" cy="221986"/>
              </a:xfrm>
              <a:prstGeom prst="ellipse">
                <a:avLst/>
              </a:prstGeom>
              <a:solidFill>
                <a:schemeClr val="bg1"/>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b="0" i="1" smtClean="0">
                                  <a:latin typeface="Cambria Math" panose="02040503050406030204" pitchFamily="18" charset="0"/>
                                </a:rPr>
                                <m:t>𝑏</m:t>
                              </m:r>
                            </m:e>
                          </m:d>
                        </m:e>
                        <m:sub>
                          <m:r>
                            <m:rPr>
                              <m:sty m:val="p"/>
                            </m:rPr>
                            <a:rPr lang="de-DE" sz="1050" b="0" i="1" smtClean="0">
                              <a:latin typeface="Cambria Math" panose="02040503050406030204" pitchFamily="18" charset="0"/>
                            </a:rPr>
                            <m:t>t</m:t>
                          </m:r>
                          <m:r>
                            <a:rPr lang="de-DE" sz="1050" b="0" i="1" smtClean="0">
                              <a:latin typeface="Cambria Math" panose="02040503050406030204" pitchFamily="18" charset="0"/>
                            </a:rPr>
                            <m:t>−1</m:t>
                          </m:r>
                        </m:sub>
                      </m:sSub>
                    </m:oMath>
                  </m:oMathPara>
                </a14:m>
                <a:endParaRPr lang="en-GB" sz="1050" baseline="-25000" dirty="0"/>
              </a:p>
            </p:txBody>
          </p:sp>
        </mc:Choice>
        <mc:Fallback xmlns="">
          <p:sp>
            <p:nvSpPr>
              <p:cNvPr id="106" name="TextBox 105">
                <a:extLst>
                  <a:ext uri="{FF2B5EF4-FFF2-40B4-BE49-F238E27FC236}">
                    <a16:creationId xmlns:a16="http://schemas.microsoft.com/office/drawing/2014/main" id="{4A0CD896-9D9D-984A-BDCF-4E909E8D424E}"/>
                  </a:ext>
                </a:extLst>
              </p:cNvPr>
              <p:cNvSpPr txBox="1">
                <a:spLocks noRot="1" noChangeAspect="1" noMove="1" noResize="1" noEditPoints="1" noAdjustHandles="1" noChangeArrowheads="1" noChangeShapeType="1" noTextEdit="1"/>
              </p:cNvSpPr>
              <p:nvPr/>
            </p:nvSpPr>
            <p:spPr>
              <a:xfrm>
                <a:off x="1251793" y="6308105"/>
                <a:ext cx="955899" cy="221986"/>
              </a:xfrm>
              <a:prstGeom prst="ellipse">
                <a:avLst/>
              </a:prstGeom>
              <a:blipFill>
                <a:blip r:embed="rId27"/>
                <a:stretch>
                  <a:fillRect/>
                </a:stretch>
              </a:blipFill>
              <a:ln>
                <a:solidFill>
                  <a:schemeClr val="tx1"/>
                </a:solidFill>
              </a:ln>
            </p:spPr>
            <p:txBody>
              <a:bodyPr/>
              <a:lstStyle/>
              <a:p>
                <a:r>
                  <a:rPr lang="en-GB">
                    <a:noFill/>
                  </a:rPr>
                  <a:t> </a:t>
                </a:r>
              </a:p>
            </p:txBody>
          </p:sp>
        </mc:Fallback>
      </mc:AlternateContent>
      <p:cxnSp>
        <p:nvCxnSpPr>
          <p:cNvPr id="107" name="Straight Connector 106">
            <a:extLst>
              <a:ext uri="{FF2B5EF4-FFF2-40B4-BE49-F238E27FC236}">
                <a16:creationId xmlns:a16="http://schemas.microsoft.com/office/drawing/2014/main" id="{EAF722B4-B553-4743-B79C-AFB387CC01D9}"/>
              </a:ext>
            </a:extLst>
          </p:cNvPr>
          <p:cNvCxnSpPr>
            <a:cxnSpLocks/>
            <a:stCxn id="116" idx="2"/>
            <a:endCxn id="106" idx="0"/>
          </p:cNvCxnSpPr>
          <p:nvPr/>
        </p:nvCxnSpPr>
        <p:spPr>
          <a:xfrm>
            <a:off x="668316" y="6150391"/>
            <a:ext cx="1061427" cy="1577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116AB2F5-D37C-FF4F-99E8-31F2B1418E0B}"/>
              </a:ext>
            </a:extLst>
          </p:cNvPr>
          <p:cNvGrpSpPr/>
          <p:nvPr/>
        </p:nvGrpSpPr>
        <p:grpSpPr>
          <a:xfrm>
            <a:off x="1664767" y="5982343"/>
            <a:ext cx="439323" cy="198358"/>
            <a:chOff x="3231123" y="4642445"/>
            <a:chExt cx="751827" cy="295752"/>
          </a:xfrm>
        </p:grpSpPr>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FB24B890-5A98-4542-84F5-217638E44172}"/>
                    </a:ext>
                  </a:extLst>
                </p:cNvPr>
                <p:cNvSpPr txBox="1"/>
                <p:nvPr/>
              </p:nvSpPr>
              <p:spPr>
                <a:xfrm>
                  <a:off x="3491245" y="4642445"/>
                  <a:ext cx="491705" cy="2461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r>
                              <a:rPr lang="de-DE" sz="1050" b="0" i="1" smtClean="0">
                                <a:latin typeface="Cambria Math" panose="02040503050406030204" pitchFamily="18" charset="0"/>
                              </a:rPr>
                              <m:t>−1</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109" name="TextBox 108">
                  <a:extLst>
                    <a:ext uri="{FF2B5EF4-FFF2-40B4-BE49-F238E27FC236}">
                      <a16:creationId xmlns:a16="http://schemas.microsoft.com/office/drawing/2014/main" id="{FB24B890-5A98-4542-84F5-217638E44172}"/>
                    </a:ext>
                  </a:extLst>
                </p:cNvPr>
                <p:cNvSpPr txBox="1">
                  <a:spLocks noRot="1" noChangeAspect="1" noMove="1" noResize="1" noEditPoints="1" noAdjustHandles="1" noChangeArrowheads="1" noChangeShapeType="1" noTextEdit="1"/>
                </p:cNvSpPr>
                <p:nvPr/>
              </p:nvSpPr>
              <p:spPr>
                <a:xfrm>
                  <a:off x="3491245" y="4642445"/>
                  <a:ext cx="491705" cy="246179"/>
                </a:xfrm>
                <a:prstGeom prst="rect">
                  <a:avLst/>
                </a:prstGeom>
                <a:blipFill>
                  <a:blip r:embed="rId21"/>
                  <a:stretch>
                    <a:fillRect l="-8333" b="-14286"/>
                  </a:stretch>
                </a:blipFill>
              </p:spPr>
              <p:txBody>
                <a:bodyPr/>
                <a:lstStyle/>
                <a:p>
                  <a:r>
                    <a:rPr lang="en-GB">
                      <a:noFill/>
                    </a:rPr>
                    <a:t> </a:t>
                  </a:r>
                </a:p>
              </p:txBody>
            </p:sp>
          </mc:Fallback>
        </mc:AlternateContent>
        <p:sp>
          <p:nvSpPr>
            <p:cNvPr id="110" name="Rectangle 109">
              <a:extLst>
                <a:ext uri="{FF2B5EF4-FFF2-40B4-BE49-F238E27FC236}">
                  <a16:creationId xmlns:a16="http://schemas.microsoft.com/office/drawing/2014/main" id="{2F17D9DA-B616-1B4C-A4EC-7C230EA15EDC}"/>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11" name="Rectangle 110">
              <a:extLst>
                <a:ext uri="{FF2B5EF4-FFF2-40B4-BE49-F238E27FC236}">
                  <a16:creationId xmlns:a16="http://schemas.microsoft.com/office/drawing/2014/main" id="{CC5871A3-F558-2B4E-AAFB-99E764EDA91C}"/>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12" name="Rectangle 111">
              <a:extLst>
                <a:ext uri="{FF2B5EF4-FFF2-40B4-BE49-F238E27FC236}">
                  <a16:creationId xmlns:a16="http://schemas.microsoft.com/office/drawing/2014/main" id="{F688938E-BBBB-DE4C-B235-919073F68388}"/>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113" name="Group 112">
            <a:extLst>
              <a:ext uri="{FF2B5EF4-FFF2-40B4-BE49-F238E27FC236}">
                <a16:creationId xmlns:a16="http://schemas.microsoft.com/office/drawing/2014/main" id="{5FF8B8A4-D060-3B40-94AB-0A6D30CEF0CC}"/>
              </a:ext>
            </a:extLst>
          </p:cNvPr>
          <p:cNvGrpSpPr/>
          <p:nvPr/>
        </p:nvGrpSpPr>
        <p:grpSpPr>
          <a:xfrm>
            <a:off x="601172" y="5979726"/>
            <a:ext cx="419382" cy="200367"/>
            <a:chOff x="1006826" y="4638542"/>
            <a:chExt cx="717700" cy="298747"/>
          </a:xfrm>
        </p:grpSpPr>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917FB451-3A57-4748-948D-66F03603A5C1}"/>
                    </a:ext>
                  </a:extLst>
                </p:cNvPr>
                <p:cNvSpPr txBox="1"/>
                <p:nvPr/>
              </p:nvSpPr>
              <p:spPr>
                <a:xfrm>
                  <a:off x="1232822" y="4638542"/>
                  <a:ext cx="491704" cy="2449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r>
                              <a:rPr lang="de-DE" sz="1050" b="0" i="1" smtClean="0">
                                <a:latin typeface="Cambria Math" panose="02040503050406030204" pitchFamily="18" charset="0"/>
                              </a:rPr>
                              <m:t>−1</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114" name="TextBox 113">
                  <a:extLst>
                    <a:ext uri="{FF2B5EF4-FFF2-40B4-BE49-F238E27FC236}">
                      <a16:creationId xmlns:a16="http://schemas.microsoft.com/office/drawing/2014/main" id="{917FB451-3A57-4748-948D-66F03603A5C1}"/>
                    </a:ext>
                  </a:extLst>
                </p:cNvPr>
                <p:cNvSpPr txBox="1">
                  <a:spLocks noRot="1" noChangeAspect="1" noMove="1" noResize="1" noEditPoints="1" noAdjustHandles="1" noChangeArrowheads="1" noChangeShapeType="1" noTextEdit="1"/>
                </p:cNvSpPr>
                <p:nvPr/>
              </p:nvSpPr>
              <p:spPr>
                <a:xfrm>
                  <a:off x="1232822" y="4638542"/>
                  <a:ext cx="491704" cy="244935"/>
                </a:xfrm>
                <a:prstGeom prst="rect">
                  <a:avLst/>
                </a:prstGeom>
                <a:blipFill>
                  <a:blip r:embed="rId28"/>
                  <a:stretch>
                    <a:fillRect l="-8696" r="-4348" b="-14286"/>
                  </a:stretch>
                </a:blipFill>
              </p:spPr>
              <p:txBody>
                <a:bodyPr/>
                <a:lstStyle/>
                <a:p>
                  <a:r>
                    <a:rPr lang="en-GB">
                      <a:noFill/>
                    </a:rPr>
                    <a:t> </a:t>
                  </a:r>
                </a:p>
              </p:txBody>
            </p:sp>
          </mc:Fallback>
        </mc:AlternateContent>
        <p:sp>
          <p:nvSpPr>
            <p:cNvPr id="115" name="Rectangle 114">
              <a:extLst>
                <a:ext uri="{FF2B5EF4-FFF2-40B4-BE49-F238E27FC236}">
                  <a16:creationId xmlns:a16="http://schemas.microsoft.com/office/drawing/2014/main" id="{46DC834A-1592-8749-9D12-9C053F774742}"/>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16" name="Rectangle 115">
              <a:extLst>
                <a:ext uri="{FF2B5EF4-FFF2-40B4-BE49-F238E27FC236}">
                  <a16:creationId xmlns:a16="http://schemas.microsoft.com/office/drawing/2014/main" id="{30E9B591-5737-4B4E-9A50-5161A733EAF1}"/>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17" name="Rectangle 116">
              <a:extLst>
                <a:ext uri="{FF2B5EF4-FFF2-40B4-BE49-F238E27FC236}">
                  <a16:creationId xmlns:a16="http://schemas.microsoft.com/office/drawing/2014/main" id="{E8493164-0A6F-374E-9330-330FF8E9340D}"/>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cxnSp>
        <p:nvCxnSpPr>
          <p:cNvPr id="118" name="Straight Connector 117">
            <a:extLst>
              <a:ext uri="{FF2B5EF4-FFF2-40B4-BE49-F238E27FC236}">
                <a16:creationId xmlns:a16="http://schemas.microsoft.com/office/drawing/2014/main" id="{58EB7B89-E357-B44D-9AD1-450EA72E374F}"/>
              </a:ext>
            </a:extLst>
          </p:cNvPr>
          <p:cNvCxnSpPr>
            <a:cxnSpLocks/>
            <a:endCxn id="139" idx="2"/>
          </p:cNvCxnSpPr>
          <p:nvPr/>
        </p:nvCxnSpPr>
        <p:spPr>
          <a:xfrm flipV="1">
            <a:off x="2208243" y="5575911"/>
            <a:ext cx="395784" cy="8418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302088ED-A4C0-6345-809F-41E37DC33AC8}"/>
                  </a:ext>
                </a:extLst>
              </p:cNvPr>
              <p:cNvSpPr txBox="1"/>
              <p:nvPr/>
            </p:nvSpPr>
            <p:spPr>
              <a:xfrm>
                <a:off x="2693947" y="6310162"/>
                <a:ext cx="1109312"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b="0" i="1" smtClean="0">
                                  <a:latin typeface="Cambria Math" panose="02040503050406030204" pitchFamily="18" charset="0"/>
                                </a:rPr>
                                <m:t>𝑏</m:t>
                              </m:r>
                            </m:e>
                          </m:d>
                        </m:e>
                        <m:sub>
                          <m:r>
                            <m:rPr>
                              <m:sty m:val="p"/>
                            </m:rPr>
                            <a:rPr lang="de-DE" sz="1050" b="0" i="1" smtClean="0">
                              <a:latin typeface="Cambria Math" panose="02040503050406030204" pitchFamily="18" charset="0"/>
                            </a:rPr>
                            <m:t>t</m:t>
                          </m:r>
                        </m:sub>
                      </m:sSub>
                    </m:oMath>
                  </m:oMathPara>
                </a14:m>
                <a:endParaRPr lang="en-GB" sz="1050" baseline="-25000" dirty="0"/>
              </a:p>
            </p:txBody>
          </p:sp>
        </mc:Choice>
        <mc:Fallback xmlns="">
          <p:sp>
            <p:nvSpPr>
              <p:cNvPr id="119" name="TextBox 118">
                <a:extLst>
                  <a:ext uri="{FF2B5EF4-FFF2-40B4-BE49-F238E27FC236}">
                    <a16:creationId xmlns:a16="http://schemas.microsoft.com/office/drawing/2014/main" id="{302088ED-A4C0-6345-809F-41E37DC33AC8}"/>
                  </a:ext>
                </a:extLst>
              </p:cNvPr>
              <p:cNvSpPr txBox="1">
                <a:spLocks noRot="1" noChangeAspect="1" noMove="1" noResize="1" noEditPoints="1" noAdjustHandles="1" noChangeArrowheads="1" noChangeShapeType="1" noTextEdit="1"/>
              </p:cNvSpPr>
              <p:nvPr/>
            </p:nvSpPr>
            <p:spPr>
              <a:xfrm>
                <a:off x="2693947" y="6310162"/>
                <a:ext cx="1109312" cy="221986"/>
              </a:xfrm>
              <a:prstGeom prst="ellipse">
                <a:avLst/>
              </a:prstGeom>
              <a:blipFill>
                <a:blip r:embed="rId29"/>
                <a:stretch>
                  <a:fillRect/>
                </a:stretch>
              </a:blipFill>
              <a:ln>
                <a:solidFill>
                  <a:schemeClr val="tx1"/>
                </a:solidFill>
              </a:ln>
            </p:spPr>
            <p:txBody>
              <a:bodyPr/>
              <a:lstStyle/>
              <a:p>
                <a:r>
                  <a:rPr lang="en-GB">
                    <a:noFill/>
                  </a:rPr>
                  <a:t> </a:t>
                </a:r>
              </a:p>
            </p:txBody>
          </p:sp>
        </mc:Fallback>
      </mc:AlternateContent>
      <p:cxnSp>
        <p:nvCxnSpPr>
          <p:cNvPr id="120" name="Straight Connector 119">
            <a:extLst>
              <a:ext uri="{FF2B5EF4-FFF2-40B4-BE49-F238E27FC236}">
                <a16:creationId xmlns:a16="http://schemas.microsoft.com/office/drawing/2014/main" id="{AA691A40-5892-A641-ADC5-01304C18AE30}"/>
              </a:ext>
            </a:extLst>
          </p:cNvPr>
          <p:cNvCxnSpPr>
            <a:cxnSpLocks/>
            <a:stCxn id="119" idx="0"/>
            <a:endCxn id="134" idx="2"/>
          </p:cNvCxnSpPr>
          <p:nvPr/>
        </p:nvCxnSpPr>
        <p:spPr>
          <a:xfrm flipV="1">
            <a:off x="3248603" y="6149735"/>
            <a:ext cx="858" cy="1604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7E090DE-73BE-5546-9B48-C5032117C43E}"/>
              </a:ext>
            </a:extLst>
          </p:cNvPr>
          <p:cNvCxnSpPr>
            <a:cxnSpLocks/>
            <a:stCxn id="124" idx="0"/>
            <a:endCxn id="129" idx="2"/>
          </p:cNvCxnSpPr>
          <p:nvPr/>
        </p:nvCxnSpPr>
        <p:spPr>
          <a:xfrm flipV="1">
            <a:off x="4310888" y="6148527"/>
            <a:ext cx="0" cy="158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4BA9E23-D7CA-BC44-AAA9-30CA7CEE1208}"/>
              </a:ext>
            </a:extLst>
          </p:cNvPr>
          <p:cNvCxnSpPr>
            <a:cxnSpLocks/>
            <a:stCxn id="129" idx="0"/>
            <a:endCxn id="123" idx="4"/>
          </p:cNvCxnSpPr>
          <p:nvPr/>
        </p:nvCxnSpPr>
        <p:spPr>
          <a:xfrm flipH="1" flipV="1">
            <a:off x="4310289" y="5820100"/>
            <a:ext cx="599" cy="231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246DF742-7045-784C-A725-FA8E30B8B130}"/>
                  </a:ext>
                </a:extLst>
              </p:cNvPr>
              <p:cNvSpPr txBox="1"/>
              <p:nvPr/>
            </p:nvSpPr>
            <p:spPr>
              <a:xfrm>
                <a:off x="3679201" y="5592884"/>
                <a:ext cx="1262176" cy="22721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b="0" i="1" smtClean="0">
                                  <a:latin typeface="Cambria Math" panose="02040503050406030204" pitchFamily="18" charset="0"/>
                                </a:rPr>
                                <m:t>𝑏</m:t>
                              </m:r>
                              <m:r>
                                <a:rPr lang="de-DE" sz="1050" i="1">
                                  <a:latin typeface="Cambria Math" panose="02040503050406030204" pitchFamily="18" charset="0"/>
                                </a:rPr>
                                <m:t>,</m:t>
                              </m:r>
                              <m:r>
                                <a:rPr lang="de-DE" sz="1050" b="0" i="1" smtClean="0">
                                  <a:latin typeface="Cambria Math" panose="02040503050406030204" pitchFamily="18" charset="0"/>
                                </a:rPr>
                                <m:t>𝑚</m:t>
                              </m:r>
                            </m:e>
                          </m:d>
                        </m:e>
                        <m:sub>
                          <m:r>
                            <m:rPr>
                              <m:sty m:val="p"/>
                            </m:rPr>
                            <a:rPr lang="de-DE" sz="1050" b="0" i="1" smtClean="0">
                              <a:latin typeface="Cambria Math" panose="02040503050406030204" pitchFamily="18" charset="0"/>
                            </a:rPr>
                            <m:t>t</m:t>
                          </m:r>
                        </m:sub>
                      </m:sSub>
                    </m:oMath>
                  </m:oMathPara>
                </a14:m>
                <a:endParaRPr lang="en-GB" sz="1050" dirty="0"/>
              </a:p>
            </p:txBody>
          </p:sp>
        </mc:Choice>
        <mc:Fallback xmlns="">
          <p:sp>
            <p:nvSpPr>
              <p:cNvPr id="123" name="TextBox 122">
                <a:extLst>
                  <a:ext uri="{FF2B5EF4-FFF2-40B4-BE49-F238E27FC236}">
                    <a16:creationId xmlns:a16="http://schemas.microsoft.com/office/drawing/2014/main" id="{246DF742-7045-784C-A725-FA8E30B8B130}"/>
                  </a:ext>
                </a:extLst>
              </p:cNvPr>
              <p:cNvSpPr txBox="1">
                <a:spLocks noRot="1" noChangeAspect="1" noMove="1" noResize="1" noEditPoints="1" noAdjustHandles="1" noChangeArrowheads="1" noChangeShapeType="1" noTextEdit="1"/>
              </p:cNvSpPr>
              <p:nvPr/>
            </p:nvSpPr>
            <p:spPr>
              <a:xfrm>
                <a:off x="3679201" y="5592884"/>
                <a:ext cx="1262176" cy="227216"/>
              </a:xfrm>
              <a:prstGeom prst="ellipse">
                <a:avLst/>
              </a:prstGeom>
              <a:blipFill>
                <a:blip r:embed="rId3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579155E2-23F8-2348-BDF5-E9B3625ABC75}"/>
                  </a:ext>
                </a:extLst>
              </p:cNvPr>
              <p:cNvSpPr txBox="1"/>
              <p:nvPr/>
            </p:nvSpPr>
            <p:spPr>
              <a:xfrm>
                <a:off x="3832938" y="6307449"/>
                <a:ext cx="955899" cy="22198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b="0" i="1" smtClean="0">
                                  <a:latin typeface="Cambria Math" panose="02040503050406030204" pitchFamily="18" charset="0"/>
                                </a:rPr>
                                <m:t>𝑏</m:t>
                              </m:r>
                            </m:e>
                          </m:d>
                        </m:e>
                        <m:sub>
                          <m:r>
                            <m:rPr>
                              <m:sty m:val="p"/>
                            </m:rPr>
                            <a:rPr lang="de-DE" sz="1050" b="0" i="1" smtClean="0">
                              <a:latin typeface="Cambria Math" panose="02040503050406030204" pitchFamily="18" charset="0"/>
                            </a:rPr>
                            <m:t>t</m:t>
                          </m:r>
                        </m:sub>
                      </m:sSub>
                    </m:oMath>
                  </m:oMathPara>
                </a14:m>
                <a:endParaRPr lang="en-GB" sz="1050" baseline="-25000" dirty="0"/>
              </a:p>
            </p:txBody>
          </p:sp>
        </mc:Choice>
        <mc:Fallback xmlns="">
          <p:sp>
            <p:nvSpPr>
              <p:cNvPr id="124" name="TextBox 123">
                <a:extLst>
                  <a:ext uri="{FF2B5EF4-FFF2-40B4-BE49-F238E27FC236}">
                    <a16:creationId xmlns:a16="http://schemas.microsoft.com/office/drawing/2014/main" id="{579155E2-23F8-2348-BDF5-E9B3625ABC75}"/>
                  </a:ext>
                </a:extLst>
              </p:cNvPr>
              <p:cNvSpPr txBox="1">
                <a:spLocks noRot="1" noChangeAspect="1" noMove="1" noResize="1" noEditPoints="1" noAdjustHandles="1" noChangeArrowheads="1" noChangeShapeType="1" noTextEdit="1"/>
              </p:cNvSpPr>
              <p:nvPr/>
            </p:nvSpPr>
            <p:spPr>
              <a:xfrm>
                <a:off x="3832938" y="6307449"/>
                <a:ext cx="955899" cy="221986"/>
              </a:xfrm>
              <a:prstGeom prst="ellipse">
                <a:avLst/>
              </a:prstGeom>
              <a:blipFill>
                <a:blip r:embed="rId31"/>
                <a:stretch>
                  <a:fillRect/>
                </a:stretch>
              </a:blipFill>
              <a:ln>
                <a:solidFill>
                  <a:schemeClr val="tx1"/>
                </a:solidFill>
              </a:ln>
            </p:spPr>
            <p:txBody>
              <a:bodyPr/>
              <a:lstStyle/>
              <a:p>
                <a:r>
                  <a:rPr lang="en-GB">
                    <a:noFill/>
                  </a:rPr>
                  <a:t> </a:t>
                </a:r>
              </a:p>
            </p:txBody>
          </p:sp>
        </mc:Fallback>
      </mc:AlternateContent>
      <p:cxnSp>
        <p:nvCxnSpPr>
          <p:cNvPr id="125" name="Straight Connector 124">
            <a:extLst>
              <a:ext uri="{FF2B5EF4-FFF2-40B4-BE49-F238E27FC236}">
                <a16:creationId xmlns:a16="http://schemas.microsoft.com/office/drawing/2014/main" id="{7BBACA35-75F8-5942-AC63-65FFC9202683}"/>
              </a:ext>
            </a:extLst>
          </p:cNvPr>
          <p:cNvCxnSpPr>
            <a:cxnSpLocks/>
            <a:stCxn id="134" idx="2"/>
            <a:endCxn id="124" idx="0"/>
          </p:cNvCxnSpPr>
          <p:nvPr/>
        </p:nvCxnSpPr>
        <p:spPr>
          <a:xfrm>
            <a:off x="3249461" y="6149735"/>
            <a:ext cx="1061427" cy="1577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236E7D6C-952E-AA45-9087-FE69F27E23B6}"/>
              </a:ext>
            </a:extLst>
          </p:cNvPr>
          <p:cNvGrpSpPr/>
          <p:nvPr/>
        </p:nvGrpSpPr>
        <p:grpSpPr>
          <a:xfrm>
            <a:off x="4245911" y="5981687"/>
            <a:ext cx="320911" cy="198358"/>
            <a:chOff x="3231123" y="4642445"/>
            <a:chExt cx="549185" cy="295752"/>
          </a:xfrm>
        </p:grpSpPr>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79883D55-FA61-9741-A1F5-1D32A558A4BF}"/>
                    </a:ext>
                  </a:extLst>
                </p:cNvPr>
                <p:cNvSpPr txBox="1"/>
                <p:nvPr/>
              </p:nvSpPr>
              <p:spPr>
                <a:xfrm>
                  <a:off x="3491245" y="4642445"/>
                  <a:ext cx="289063" cy="2365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62" name="TextBox 61">
                  <a:extLst>
                    <a:ext uri="{FF2B5EF4-FFF2-40B4-BE49-F238E27FC236}">
                      <a16:creationId xmlns:a16="http://schemas.microsoft.com/office/drawing/2014/main" id="{6B64A9B5-C1BA-4141-AD58-6E2484C98E8D}"/>
                    </a:ext>
                  </a:extLst>
                </p:cNvPr>
                <p:cNvSpPr txBox="1">
                  <a:spLocks noRot="1" noChangeAspect="1" noMove="1" noResize="1" noEditPoints="1" noAdjustHandles="1" noChangeArrowheads="1" noChangeShapeType="1" noTextEdit="1"/>
                </p:cNvSpPr>
                <p:nvPr/>
              </p:nvSpPr>
              <p:spPr>
                <a:xfrm>
                  <a:off x="3491245" y="4642445"/>
                  <a:ext cx="289063" cy="236511"/>
                </a:xfrm>
                <a:prstGeom prst="rect">
                  <a:avLst/>
                </a:prstGeom>
                <a:blipFill>
                  <a:blip r:embed="rId15"/>
                  <a:stretch>
                    <a:fillRect l="-14286" r="-7143" b="-23077"/>
                  </a:stretch>
                </a:blipFill>
              </p:spPr>
              <p:txBody>
                <a:bodyPr/>
                <a:lstStyle/>
                <a:p>
                  <a:r>
                    <a:rPr lang="en-GB">
                      <a:noFill/>
                    </a:rPr>
                    <a:t> </a:t>
                  </a:r>
                </a:p>
              </p:txBody>
            </p:sp>
          </mc:Fallback>
        </mc:AlternateContent>
        <p:sp>
          <p:nvSpPr>
            <p:cNvPr id="128" name="Rectangle 127">
              <a:extLst>
                <a:ext uri="{FF2B5EF4-FFF2-40B4-BE49-F238E27FC236}">
                  <a16:creationId xmlns:a16="http://schemas.microsoft.com/office/drawing/2014/main" id="{D3A89876-EA3F-5F44-88E9-57874AE49123}"/>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29" name="Rectangle 128">
              <a:extLst>
                <a:ext uri="{FF2B5EF4-FFF2-40B4-BE49-F238E27FC236}">
                  <a16:creationId xmlns:a16="http://schemas.microsoft.com/office/drawing/2014/main" id="{9F114524-BA60-BA49-922C-072737649768}"/>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30" name="Rectangle 129">
              <a:extLst>
                <a:ext uri="{FF2B5EF4-FFF2-40B4-BE49-F238E27FC236}">
                  <a16:creationId xmlns:a16="http://schemas.microsoft.com/office/drawing/2014/main" id="{A4E8257B-FD0C-164B-9B9F-29141FBE07B5}"/>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131" name="Group 130">
            <a:extLst>
              <a:ext uri="{FF2B5EF4-FFF2-40B4-BE49-F238E27FC236}">
                <a16:creationId xmlns:a16="http://schemas.microsoft.com/office/drawing/2014/main" id="{CDA171F8-1555-BC41-AAEC-3E727361F7EA}"/>
              </a:ext>
            </a:extLst>
          </p:cNvPr>
          <p:cNvGrpSpPr/>
          <p:nvPr/>
        </p:nvGrpSpPr>
        <p:grpSpPr>
          <a:xfrm>
            <a:off x="3182316" y="5979070"/>
            <a:ext cx="300970" cy="200367"/>
            <a:chOff x="1006826" y="4638542"/>
            <a:chExt cx="515059" cy="298747"/>
          </a:xfrm>
        </p:grpSpPr>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2BE4A562-B0CA-2B49-A368-1F4D502606E0}"/>
                    </a:ext>
                  </a:extLst>
                </p:cNvPr>
                <p:cNvSpPr txBox="1"/>
                <p:nvPr/>
              </p:nvSpPr>
              <p:spPr>
                <a:xfrm>
                  <a:off x="1232822" y="4638542"/>
                  <a:ext cx="289063" cy="2353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58" name="TextBox 57">
                  <a:extLst>
                    <a:ext uri="{FF2B5EF4-FFF2-40B4-BE49-F238E27FC236}">
                      <a16:creationId xmlns:a16="http://schemas.microsoft.com/office/drawing/2014/main" id="{8D202634-5829-B240-8933-302C206F7EA9}"/>
                    </a:ext>
                  </a:extLst>
                </p:cNvPr>
                <p:cNvSpPr txBox="1">
                  <a:spLocks noRot="1" noChangeAspect="1" noMove="1" noResize="1" noEditPoints="1" noAdjustHandles="1" noChangeArrowheads="1" noChangeShapeType="1" noTextEdit="1"/>
                </p:cNvSpPr>
                <p:nvPr/>
              </p:nvSpPr>
              <p:spPr>
                <a:xfrm>
                  <a:off x="1232822" y="4638542"/>
                  <a:ext cx="289063" cy="235306"/>
                </a:xfrm>
                <a:prstGeom prst="rect">
                  <a:avLst/>
                </a:prstGeom>
                <a:blipFill>
                  <a:blip r:embed="rId16"/>
                  <a:stretch>
                    <a:fillRect l="-21429" r="-7143" b="-23077"/>
                  </a:stretch>
                </a:blipFill>
              </p:spPr>
              <p:txBody>
                <a:bodyPr/>
                <a:lstStyle/>
                <a:p>
                  <a:r>
                    <a:rPr lang="en-GB">
                      <a:noFill/>
                    </a:rPr>
                    <a:t> </a:t>
                  </a:r>
                </a:p>
              </p:txBody>
            </p:sp>
          </mc:Fallback>
        </mc:AlternateContent>
        <p:sp>
          <p:nvSpPr>
            <p:cNvPr id="133" name="Rectangle 132">
              <a:extLst>
                <a:ext uri="{FF2B5EF4-FFF2-40B4-BE49-F238E27FC236}">
                  <a16:creationId xmlns:a16="http://schemas.microsoft.com/office/drawing/2014/main" id="{7435C798-6ACE-6F44-9FA5-BD7DF422BC08}"/>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34" name="Rectangle 133">
              <a:extLst>
                <a:ext uri="{FF2B5EF4-FFF2-40B4-BE49-F238E27FC236}">
                  <a16:creationId xmlns:a16="http://schemas.microsoft.com/office/drawing/2014/main" id="{20486CC2-707A-644C-B1E9-D60F604C6712}"/>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35" name="Rectangle 134">
              <a:extLst>
                <a:ext uri="{FF2B5EF4-FFF2-40B4-BE49-F238E27FC236}">
                  <a16:creationId xmlns:a16="http://schemas.microsoft.com/office/drawing/2014/main" id="{20849236-9712-8546-863F-C6B3A7A97747}"/>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136" name="Group 135">
            <a:extLst>
              <a:ext uri="{FF2B5EF4-FFF2-40B4-BE49-F238E27FC236}">
                <a16:creationId xmlns:a16="http://schemas.microsoft.com/office/drawing/2014/main" id="{FD06BB49-AE8D-3542-85EE-09670958AA26}"/>
              </a:ext>
            </a:extLst>
          </p:cNvPr>
          <p:cNvGrpSpPr/>
          <p:nvPr/>
        </p:nvGrpSpPr>
        <p:grpSpPr>
          <a:xfrm>
            <a:off x="2533077" y="5245261"/>
            <a:ext cx="178745" cy="355206"/>
            <a:chOff x="4651584" y="4011645"/>
            <a:chExt cx="305892" cy="529611"/>
          </a:xfrm>
        </p:grpSpPr>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A2CF700B-C8A4-124A-8212-B5442F111803}"/>
                    </a:ext>
                  </a:extLst>
                </p:cNvPr>
                <p:cNvSpPr txBox="1"/>
                <p:nvPr/>
              </p:nvSpPr>
              <p:spPr>
                <a:xfrm>
                  <a:off x="4651584" y="4011645"/>
                  <a:ext cx="305892" cy="2337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de-DE" sz="1050" b="0" i="1" smtClean="0">
                                <a:latin typeface="Cambria Math" panose="02040503050406030204" pitchFamily="18" charset="0"/>
                              </a:rPr>
                              <m:t>𝑔</m:t>
                            </m:r>
                          </m:e>
                          <m:sup>
                            <m:r>
                              <a:rPr lang="de-DE" sz="1050" b="0" i="1" smtClean="0">
                                <a:latin typeface="Cambria Math" panose="02040503050406030204" pitchFamily="18" charset="0"/>
                              </a:rPr>
                              <m:t>𝐸</m:t>
                            </m:r>
                          </m:sup>
                        </m:sSup>
                      </m:oMath>
                    </m:oMathPara>
                  </a14:m>
                  <a:endParaRPr lang="en-GB" sz="1050" dirty="0"/>
                </a:p>
              </p:txBody>
            </p:sp>
          </mc:Choice>
          <mc:Fallback xmlns="">
            <p:sp>
              <p:nvSpPr>
                <p:cNvPr id="54" name="TextBox 53">
                  <a:extLst>
                    <a:ext uri="{FF2B5EF4-FFF2-40B4-BE49-F238E27FC236}">
                      <a16:creationId xmlns:a16="http://schemas.microsoft.com/office/drawing/2014/main" id="{084AD4A0-FEB8-1749-88D3-9B27D41D782C}"/>
                    </a:ext>
                  </a:extLst>
                </p:cNvPr>
                <p:cNvSpPr txBox="1">
                  <a:spLocks noRot="1" noChangeAspect="1" noMove="1" noResize="1" noEditPoints="1" noAdjustHandles="1" noChangeArrowheads="1" noChangeShapeType="1" noTextEdit="1"/>
                </p:cNvSpPr>
                <p:nvPr/>
              </p:nvSpPr>
              <p:spPr>
                <a:xfrm>
                  <a:off x="4651584" y="4011645"/>
                  <a:ext cx="305892" cy="233729"/>
                </a:xfrm>
                <a:prstGeom prst="rect">
                  <a:avLst/>
                </a:prstGeom>
                <a:blipFill>
                  <a:blip r:embed="rId17"/>
                  <a:stretch>
                    <a:fillRect l="-13333" r="-6667" b="-23077"/>
                  </a:stretch>
                </a:blipFill>
              </p:spPr>
              <p:txBody>
                <a:bodyPr/>
                <a:lstStyle/>
                <a:p>
                  <a:r>
                    <a:rPr lang="en-GB">
                      <a:noFill/>
                    </a:rPr>
                    <a:t> </a:t>
                  </a:r>
                </a:p>
              </p:txBody>
            </p:sp>
          </mc:Fallback>
        </mc:AlternateContent>
        <p:sp>
          <p:nvSpPr>
            <p:cNvPr id="138" name="Rectangle 137">
              <a:extLst>
                <a:ext uri="{FF2B5EF4-FFF2-40B4-BE49-F238E27FC236}">
                  <a16:creationId xmlns:a16="http://schemas.microsoft.com/office/drawing/2014/main" id="{160C7AD2-941A-5642-B272-67675DAC3836}"/>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39" name="Rectangle 138">
              <a:extLst>
                <a:ext uri="{FF2B5EF4-FFF2-40B4-BE49-F238E27FC236}">
                  <a16:creationId xmlns:a16="http://schemas.microsoft.com/office/drawing/2014/main" id="{AC1882FF-6BB7-9747-9CEB-A8C3C86CD533}"/>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40" name="Rectangle 139">
              <a:extLst>
                <a:ext uri="{FF2B5EF4-FFF2-40B4-BE49-F238E27FC236}">
                  <a16:creationId xmlns:a16="http://schemas.microsoft.com/office/drawing/2014/main" id="{C816637C-90F6-4443-A81D-460A8F1047BD}"/>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sp>
        <p:nvSpPr>
          <p:cNvPr id="141" name="Freeform 140">
            <a:extLst>
              <a:ext uri="{FF2B5EF4-FFF2-40B4-BE49-F238E27FC236}">
                <a16:creationId xmlns:a16="http://schemas.microsoft.com/office/drawing/2014/main" id="{9D7936AC-B480-B241-9F84-550A27702258}"/>
              </a:ext>
            </a:extLst>
          </p:cNvPr>
          <p:cNvSpPr/>
          <p:nvPr/>
        </p:nvSpPr>
        <p:spPr>
          <a:xfrm>
            <a:off x="-373417" y="2690563"/>
            <a:ext cx="1046258" cy="3401226"/>
          </a:xfrm>
          <a:custGeom>
            <a:avLst/>
            <a:gdLst>
              <a:gd name="connsiteX0" fmla="*/ 1179981 w 1461992"/>
              <a:gd name="connsiteY0" fmla="*/ 0 h 3418318"/>
              <a:gd name="connsiteX1" fmla="*/ 257035 w 1461992"/>
              <a:gd name="connsiteY1" fmla="*/ 769121 h 3418318"/>
              <a:gd name="connsiteX2" fmla="*/ 86119 w 1461992"/>
              <a:gd name="connsiteY2" fmla="*/ 2025353 h 3418318"/>
              <a:gd name="connsiteX3" fmla="*/ 1461992 w 1461992"/>
              <a:gd name="connsiteY3" fmla="*/ 3418318 h 3418318"/>
              <a:gd name="connsiteX4" fmla="*/ 1461992 w 1461992"/>
              <a:gd name="connsiteY4" fmla="*/ 3418318 h 3418318"/>
              <a:gd name="connsiteX5" fmla="*/ 1461992 w 1461992"/>
              <a:gd name="connsiteY5" fmla="*/ 3418318 h 3418318"/>
              <a:gd name="connsiteX0" fmla="*/ 1190714 w 1472725"/>
              <a:gd name="connsiteY0" fmla="*/ 0 h 3418318"/>
              <a:gd name="connsiteX1" fmla="*/ 233585 w 1472725"/>
              <a:gd name="connsiteY1" fmla="*/ 1042586 h 3418318"/>
              <a:gd name="connsiteX2" fmla="*/ 96852 w 1472725"/>
              <a:gd name="connsiteY2" fmla="*/ 2025353 h 3418318"/>
              <a:gd name="connsiteX3" fmla="*/ 1472725 w 1472725"/>
              <a:gd name="connsiteY3" fmla="*/ 3418318 h 3418318"/>
              <a:gd name="connsiteX4" fmla="*/ 1472725 w 1472725"/>
              <a:gd name="connsiteY4" fmla="*/ 3418318 h 3418318"/>
              <a:gd name="connsiteX5" fmla="*/ 1472725 w 1472725"/>
              <a:gd name="connsiteY5" fmla="*/ 3418318 h 3418318"/>
              <a:gd name="connsiteX0" fmla="*/ 1155276 w 1471470"/>
              <a:gd name="connsiteY0" fmla="*/ 0 h 3418318"/>
              <a:gd name="connsiteX1" fmla="*/ 232330 w 1471470"/>
              <a:gd name="connsiteY1" fmla="*/ 1042586 h 3418318"/>
              <a:gd name="connsiteX2" fmla="*/ 95597 w 1471470"/>
              <a:gd name="connsiteY2" fmla="*/ 2025353 h 3418318"/>
              <a:gd name="connsiteX3" fmla="*/ 1471470 w 1471470"/>
              <a:gd name="connsiteY3" fmla="*/ 3418318 h 3418318"/>
              <a:gd name="connsiteX4" fmla="*/ 1471470 w 1471470"/>
              <a:gd name="connsiteY4" fmla="*/ 3418318 h 3418318"/>
              <a:gd name="connsiteX5" fmla="*/ 1471470 w 1471470"/>
              <a:gd name="connsiteY5" fmla="*/ 3418318 h 3418318"/>
              <a:gd name="connsiteX0" fmla="*/ 1181852 w 1472409"/>
              <a:gd name="connsiteY0" fmla="*/ 0 h 3401226"/>
              <a:gd name="connsiteX1" fmla="*/ 233269 w 1472409"/>
              <a:gd name="connsiteY1" fmla="*/ 1025494 h 3401226"/>
              <a:gd name="connsiteX2" fmla="*/ 96536 w 1472409"/>
              <a:gd name="connsiteY2" fmla="*/ 2008261 h 3401226"/>
              <a:gd name="connsiteX3" fmla="*/ 1472409 w 1472409"/>
              <a:gd name="connsiteY3" fmla="*/ 3401226 h 3401226"/>
              <a:gd name="connsiteX4" fmla="*/ 1472409 w 1472409"/>
              <a:gd name="connsiteY4" fmla="*/ 3401226 h 3401226"/>
              <a:gd name="connsiteX5" fmla="*/ 1472409 w 1472409"/>
              <a:gd name="connsiteY5" fmla="*/ 3401226 h 3401226"/>
              <a:gd name="connsiteX0" fmla="*/ 1181852 w 1472409"/>
              <a:gd name="connsiteY0" fmla="*/ 0 h 3401226"/>
              <a:gd name="connsiteX1" fmla="*/ 233269 w 1472409"/>
              <a:gd name="connsiteY1" fmla="*/ 1025494 h 3401226"/>
              <a:gd name="connsiteX2" fmla="*/ 96536 w 1472409"/>
              <a:gd name="connsiteY2" fmla="*/ 2008261 h 3401226"/>
              <a:gd name="connsiteX3" fmla="*/ 1472409 w 1472409"/>
              <a:gd name="connsiteY3" fmla="*/ 3401226 h 3401226"/>
              <a:gd name="connsiteX4" fmla="*/ 1472409 w 1472409"/>
              <a:gd name="connsiteY4" fmla="*/ 3401226 h 3401226"/>
              <a:gd name="connsiteX5" fmla="*/ 1472409 w 1472409"/>
              <a:gd name="connsiteY5" fmla="*/ 3401226 h 3401226"/>
              <a:gd name="connsiteX0" fmla="*/ 971636 w 1262193"/>
              <a:gd name="connsiteY0" fmla="*/ 0 h 3401226"/>
              <a:gd name="connsiteX1" fmla="*/ 23053 w 1262193"/>
              <a:gd name="connsiteY1" fmla="*/ 1025494 h 3401226"/>
              <a:gd name="connsiteX2" fmla="*/ 373431 w 1262193"/>
              <a:gd name="connsiteY2" fmla="*/ 2170631 h 3401226"/>
              <a:gd name="connsiteX3" fmla="*/ 1262193 w 1262193"/>
              <a:gd name="connsiteY3" fmla="*/ 3401226 h 3401226"/>
              <a:gd name="connsiteX4" fmla="*/ 1262193 w 1262193"/>
              <a:gd name="connsiteY4" fmla="*/ 3401226 h 3401226"/>
              <a:gd name="connsiteX5" fmla="*/ 1262193 w 1262193"/>
              <a:gd name="connsiteY5" fmla="*/ 3401226 h 3401226"/>
              <a:gd name="connsiteX0" fmla="*/ 755701 w 1046258"/>
              <a:gd name="connsiteY0" fmla="*/ 0 h 3401226"/>
              <a:gd name="connsiteX1" fmla="*/ 54946 w 1046258"/>
              <a:gd name="connsiteY1" fmla="*/ 1034039 h 3401226"/>
              <a:gd name="connsiteX2" fmla="*/ 157496 w 1046258"/>
              <a:gd name="connsiteY2" fmla="*/ 2170631 h 3401226"/>
              <a:gd name="connsiteX3" fmla="*/ 1046258 w 1046258"/>
              <a:gd name="connsiteY3" fmla="*/ 3401226 h 3401226"/>
              <a:gd name="connsiteX4" fmla="*/ 1046258 w 1046258"/>
              <a:gd name="connsiteY4" fmla="*/ 3401226 h 3401226"/>
              <a:gd name="connsiteX5" fmla="*/ 1046258 w 1046258"/>
              <a:gd name="connsiteY5" fmla="*/ 3401226 h 340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6258" h="3401226">
                <a:moveTo>
                  <a:pt x="755701" y="0"/>
                </a:moveTo>
                <a:cubicBezTo>
                  <a:pt x="402475" y="301239"/>
                  <a:pt x="154647" y="672267"/>
                  <a:pt x="54946" y="1034039"/>
                </a:cubicBezTo>
                <a:cubicBezTo>
                  <a:pt x="-44755" y="1395811"/>
                  <a:pt x="-7723" y="1776100"/>
                  <a:pt x="157496" y="2170631"/>
                </a:cubicBezTo>
                <a:cubicBezTo>
                  <a:pt x="322715" y="2565162"/>
                  <a:pt x="898131" y="3196127"/>
                  <a:pt x="1046258" y="3401226"/>
                </a:cubicBezTo>
                <a:lnTo>
                  <a:pt x="1046258" y="3401226"/>
                </a:lnTo>
                <a:lnTo>
                  <a:pt x="1046258" y="3401226"/>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Freeform 141">
            <a:extLst>
              <a:ext uri="{FF2B5EF4-FFF2-40B4-BE49-F238E27FC236}">
                <a16:creationId xmlns:a16="http://schemas.microsoft.com/office/drawing/2014/main" id="{615BC748-BADA-4646-9657-E06BEF214094}"/>
              </a:ext>
            </a:extLst>
          </p:cNvPr>
          <p:cNvSpPr/>
          <p:nvPr/>
        </p:nvSpPr>
        <p:spPr>
          <a:xfrm>
            <a:off x="-293949" y="2682018"/>
            <a:ext cx="2035016" cy="3409772"/>
          </a:xfrm>
          <a:custGeom>
            <a:avLst/>
            <a:gdLst>
              <a:gd name="connsiteX0" fmla="*/ 1084148 w 2434384"/>
              <a:gd name="connsiteY0" fmla="*/ 0 h 3452501"/>
              <a:gd name="connsiteX1" fmla="*/ 255206 w 2434384"/>
              <a:gd name="connsiteY1" fmla="*/ 965675 h 3452501"/>
              <a:gd name="connsiteX2" fmla="*/ 7378 w 2434384"/>
              <a:gd name="connsiteY2" fmla="*/ 1734797 h 3452501"/>
              <a:gd name="connsiteX3" fmla="*/ 477397 w 2434384"/>
              <a:gd name="connsiteY3" fmla="*/ 2392823 h 3452501"/>
              <a:gd name="connsiteX4" fmla="*/ 1212335 w 2434384"/>
              <a:gd name="connsiteY4" fmla="*/ 2999574 h 3452501"/>
              <a:gd name="connsiteX5" fmla="*/ 2434384 w 2434384"/>
              <a:gd name="connsiteY5" fmla="*/ 3452501 h 3452501"/>
              <a:gd name="connsiteX0" fmla="*/ 855865 w 2206101"/>
              <a:gd name="connsiteY0" fmla="*/ 0 h 3452501"/>
              <a:gd name="connsiteX1" fmla="*/ 26923 w 2206101"/>
              <a:gd name="connsiteY1" fmla="*/ 965675 h 3452501"/>
              <a:gd name="connsiteX2" fmla="*/ 206385 w 2206101"/>
              <a:gd name="connsiteY2" fmla="*/ 1838631 h 3452501"/>
              <a:gd name="connsiteX3" fmla="*/ 249114 w 2206101"/>
              <a:gd name="connsiteY3" fmla="*/ 2392823 h 3452501"/>
              <a:gd name="connsiteX4" fmla="*/ 984052 w 2206101"/>
              <a:gd name="connsiteY4" fmla="*/ 2999574 h 3452501"/>
              <a:gd name="connsiteX5" fmla="*/ 2206101 w 2206101"/>
              <a:gd name="connsiteY5" fmla="*/ 3452501 h 3452501"/>
              <a:gd name="connsiteX0" fmla="*/ 677538 w 2027774"/>
              <a:gd name="connsiteY0" fmla="*/ 0 h 3452501"/>
              <a:gd name="connsiteX1" fmla="*/ 62241 w 2027774"/>
              <a:gd name="connsiteY1" fmla="*/ 1043551 h 3452501"/>
              <a:gd name="connsiteX2" fmla="*/ 28058 w 2027774"/>
              <a:gd name="connsiteY2" fmla="*/ 1838631 h 3452501"/>
              <a:gd name="connsiteX3" fmla="*/ 70787 w 2027774"/>
              <a:gd name="connsiteY3" fmla="*/ 2392823 h 3452501"/>
              <a:gd name="connsiteX4" fmla="*/ 805725 w 2027774"/>
              <a:gd name="connsiteY4" fmla="*/ 2999574 h 3452501"/>
              <a:gd name="connsiteX5" fmla="*/ 2027774 w 2027774"/>
              <a:gd name="connsiteY5" fmla="*/ 3452501 h 3452501"/>
              <a:gd name="connsiteX0" fmla="*/ 684780 w 2035016"/>
              <a:gd name="connsiteY0" fmla="*/ 0 h 3452501"/>
              <a:gd name="connsiteX1" fmla="*/ 69483 w 2035016"/>
              <a:gd name="connsiteY1" fmla="*/ 1043551 h 3452501"/>
              <a:gd name="connsiteX2" fmla="*/ 35300 w 2035016"/>
              <a:gd name="connsiteY2" fmla="*/ 1838631 h 3452501"/>
              <a:gd name="connsiteX3" fmla="*/ 257491 w 2035016"/>
              <a:gd name="connsiteY3" fmla="*/ 2366864 h 3452501"/>
              <a:gd name="connsiteX4" fmla="*/ 812967 w 2035016"/>
              <a:gd name="connsiteY4" fmla="*/ 2999574 h 3452501"/>
              <a:gd name="connsiteX5" fmla="*/ 2035016 w 2035016"/>
              <a:gd name="connsiteY5" fmla="*/ 3452501 h 3452501"/>
              <a:gd name="connsiteX0" fmla="*/ 684780 w 2035016"/>
              <a:gd name="connsiteY0" fmla="*/ 0 h 3452501"/>
              <a:gd name="connsiteX1" fmla="*/ 69483 w 2035016"/>
              <a:gd name="connsiteY1" fmla="*/ 1043551 h 3452501"/>
              <a:gd name="connsiteX2" fmla="*/ 35300 w 2035016"/>
              <a:gd name="connsiteY2" fmla="*/ 1838631 h 3452501"/>
              <a:gd name="connsiteX3" fmla="*/ 257491 w 2035016"/>
              <a:gd name="connsiteY3" fmla="*/ 2366864 h 3452501"/>
              <a:gd name="connsiteX4" fmla="*/ 983883 w 2035016"/>
              <a:gd name="connsiteY4" fmla="*/ 2999574 h 3452501"/>
              <a:gd name="connsiteX5" fmla="*/ 2035016 w 2035016"/>
              <a:gd name="connsiteY5" fmla="*/ 3452501 h 345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5016" h="3452501">
                <a:moveTo>
                  <a:pt x="684780" y="0"/>
                </a:moveTo>
                <a:cubicBezTo>
                  <a:pt x="360040" y="338271"/>
                  <a:pt x="177730" y="737113"/>
                  <a:pt x="69483" y="1043551"/>
                </a:cubicBezTo>
                <a:cubicBezTo>
                  <a:pt x="-38764" y="1349989"/>
                  <a:pt x="3965" y="1618079"/>
                  <a:pt x="35300" y="1838631"/>
                </a:cubicBezTo>
                <a:cubicBezTo>
                  <a:pt x="66635" y="2059183"/>
                  <a:pt x="99394" y="2173374"/>
                  <a:pt x="257491" y="2366864"/>
                </a:cubicBezTo>
                <a:cubicBezTo>
                  <a:pt x="415588" y="2560355"/>
                  <a:pt x="687629" y="2818635"/>
                  <a:pt x="983883" y="2999574"/>
                </a:cubicBezTo>
                <a:cubicBezTo>
                  <a:pt x="1280137" y="3180514"/>
                  <a:pt x="1587073" y="3314344"/>
                  <a:pt x="2035016" y="3452501"/>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3" name="Freeform 142">
            <a:extLst>
              <a:ext uri="{FF2B5EF4-FFF2-40B4-BE49-F238E27FC236}">
                <a16:creationId xmlns:a16="http://schemas.microsoft.com/office/drawing/2014/main" id="{8ACC127E-93AF-2B46-B620-AC0782CAA5D5}"/>
              </a:ext>
            </a:extLst>
          </p:cNvPr>
          <p:cNvSpPr/>
          <p:nvPr/>
        </p:nvSpPr>
        <p:spPr>
          <a:xfrm>
            <a:off x="-188800" y="2682016"/>
            <a:ext cx="2810084" cy="2871819"/>
          </a:xfrm>
          <a:custGeom>
            <a:avLst/>
            <a:gdLst>
              <a:gd name="connsiteX0" fmla="*/ 931599 w 3153506"/>
              <a:gd name="connsiteY0" fmla="*/ 0 h 2876457"/>
              <a:gd name="connsiteX1" fmla="*/ 205207 w 3153506"/>
              <a:gd name="connsiteY1" fmla="*/ 914400 h 2876457"/>
              <a:gd name="connsiteX2" fmla="*/ 108 w 3153506"/>
              <a:gd name="connsiteY2" fmla="*/ 1495514 h 2876457"/>
              <a:gd name="connsiteX3" fmla="*/ 222298 w 3153506"/>
              <a:gd name="connsiteY3" fmla="*/ 2008262 h 2876457"/>
              <a:gd name="connsiteX4" fmla="*/ 641042 w 3153506"/>
              <a:gd name="connsiteY4" fmla="*/ 2469735 h 2876457"/>
              <a:gd name="connsiteX5" fmla="*/ 1281977 w 3153506"/>
              <a:gd name="connsiteY5" fmla="*/ 2820112 h 2876457"/>
              <a:gd name="connsiteX6" fmla="*/ 3153506 w 3153506"/>
              <a:gd name="connsiteY6" fmla="*/ 2871387 h 2876457"/>
              <a:gd name="connsiteX0" fmla="*/ 931599 w 3153506"/>
              <a:gd name="connsiteY0" fmla="*/ 0 h 2872072"/>
              <a:gd name="connsiteX1" fmla="*/ 205207 w 3153506"/>
              <a:gd name="connsiteY1" fmla="*/ 914400 h 2872072"/>
              <a:gd name="connsiteX2" fmla="*/ 108 w 3153506"/>
              <a:gd name="connsiteY2" fmla="*/ 1495514 h 2872072"/>
              <a:gd name="connsiteX3" fmla="*/ 222298 w 3153506"/>
              <a:gd name="connsiteY3" fmla="*/ 2008262 h 2872072"/>
              <a:gd name="connsiteX4" fmla="*/ 641042 w 3153506"/>
              <a:gd name="connsiteY4" fmla="*/ 2469735 h 2872072"/>
              <a:gd name="connsiteX5" fmla="*/ 1358889 w 3153506"/>
              <a:gd name="connsiteY5" fmla="*/ 2751746 h 2872072"/>
              <a:gd name="connsiteX6" fmla="*/ 3153506 w 3153506"/>
              <a:gd name="connsiteY6" fmla="*/ 2871387 h 2872072"/>
              <a:gd name="connsiteX0" fmla="*/ 931508 w 3153415"/>
              <a:gd name="connsiteY0" fmla="*/ 0 h 2872072"/>
              <a:gd name="connsiteX1" fmla="*/ 205116 w 3153415"/>
              <a:gd name="connsiteY1" fmla="*/ 914400 h 2872072"/>
              <a:gd name="connsiteX2" fmla="*/ 17 w 3153415"/>
              <a:gd name="connsiteY2" fmla="*/ 1495514 h 2872072"/>
              <a:gd name="connsiteX3" fmla="*/ 196569 w 3153415"/>
              <a:gd name="connsiteY3" fmla="*/ 2025354 h 2872072"/>
              <a:gd name="connsiteX4" fmla="*/ 640951 w 3153415"/>
              <a:gd name="connsiteY4" fmla="*/ 2469735 h 2872072"/>
              <a:gd name="connsiteX5" fmla="*/ 1358798 w 3153415"/>
              <a:gd name="connsiteY5" fmla="*/ 2751746 h 2872072"/>
              <a:gd name="connsiteX6" fmla="*/ 3153415 w 3153415"/>
              <a:gd name="connsiteY6" fmla="*/ 2871387 h 2872072"/>
              <a:gd name="connsiteX0" fmla="*/ 936214 w 3158121"/>
              <a:gd name="connsiteY0" fmla="*/ 0 h 2872072"/>
              <a:gd name="connsiteX1" fmla="*/ 209822 w 3158121"/>
              <a:gd name="connsiteY1" fmla="*/ 914400 h 2872072"/>
              <a:gd name="connsiteX2" fmla="*/ 4723 w 3158121"/>
              <a:gd name="connsiteY2" fmla="*/ 1495514 h 2872072"/>
              <a:gd name="connsiteX3" fmla="*/ 115817 w 3158121"/>
              <a:gd name="connsiteY3" fmla="*/ 2008262 h 2872072"/>
              <a:gd name="connsiteX4" fmla="*/ 645657 w 3158121"/>
              <a:gd name="connsiteY4" fmla="*/ 2469735 h 2872072"/>
              <a:gd name="connsiteX5" fmla="*/ 1363504 w 3158121"/>
              <a:gd name="connsiteY5" fmla="*/ 2751746 h 2872072"/>
              <a:gd name="connsiteX6" fmla="*/ 3158121 w 3158121"/>
              <a:gd name="connsiteY6" fmla="*/ 2871387 h 2872072"/>
              <a:gd name="connsiteX0" fmla="*/ 936089 w 3157996"/>
              <a:gd name="connsiteY0" fmla="*/ 0 h 2872020"/>
              <a:gd name="connsiteX1" fmla="*/ 209697 w 3157996"/>
              <a:gd name="connsiteY1" fmla="*/ 914400 h 2872020"/>
              <a:gd name="connsiteX2" fmla="*/ 4598 w 3157996"/>
              <a:gd name="connsiteY2" fmla="*/ 1495514 h 2872020"/>
              <a:gd name="connsiteX3" fmla="*/ 115692 w 3157996"/>
              <a:gd name="connsiteY3" fmla="*/ 2008262 h 2872020"/>
              <a:gd name="connsiteX4" fmla="*/ 636986 w 3157996"/>
              <a:gd name="connsiteY4" fmla="*/ 2503919 h 2872020"/>
              <a:gd name="connsiteX5" fmla="*/ 1363379 w 3157996"/>
              <a:gd name="connsiteY5" fmla="*/ 2751746 h 2872020"/>
              <a:gd name="connsiteX6" fmla="*/ 3157996 w 3157996"/>
              <a:gd name="connsiteY6" fmla="*/ 2871387 h 2872020"/>
              <a:gd name="connsiteX0" fmla="*/ 825873 w 3047780"/>
              <a:gd name="connsiteY0" fmla="*/ 0 h 2872020"/>
              <a:gd name="connsiteX1" fmla="*/ 99481 w 3047780"/>
              <a:gd name="connsiteY1" fmla="*/ 914400 h 2872020"/>
              <a:gd name="connsiteX2" fmla="*/ 244760 w 3047780"/>
              <a:gd name="connsiteY2" fmla="*/ 1504060 h 2872020"/>
              <a:gd name="connsiteX3" fmla="*/ 5476 w 3047780"/>
              <a:gd name="connsiteY3" fmla="*/ 2008262 h 2872020"/>
              <a:gd name="connsiteX4" fmla="*/ 526770 w 3047780"/>
              <a:gd name="connsiteY4" fmla="*/ 2503919 h 2872020"/>
              <a:gd name="connsiteX5" fmla="*/ 1253163 w 3047780"/>
              <a:gd name="connsiteY5" fmla="*/ 2751746 h 2872020"/>
              <a:gd name="connsiteX6" fmla="*/ 3047780 w 3047780"/>
              <a:gd name="connsiteY6" fmla="*/ 2871387 h 2872020"/>
              <a:gd name="connsiteX0" fmla="*/ 751761 w 2973668"/>
              <a:gd name="connsiteY0" fmla="*/ 0 h 2872020"/>
              <a:gd name="connsiteX1" fmla="*/ 25369 w 2973668"/>
              <a:gd name="connsiteY1" fmla="*/ 914400 h 2872020"/>
              <a:gd name="connsiteX2" fmla="*/ 170648 w 2973668"/>
              <a:gd name="connsiteY2" fmla="*/ 1504060 h 2872020"/>
              <a:gd name="connsiteX3" fmla="*/ 221921 w 2973668"/>
              <a:gd name="connsiteY3" fmla="*/ 2008262 h 2872020"/>
              <a:gd name="connsiteX4" fmla="*/ 452658 w 2973668"/>
              <a:gd name="connsiteY4" fmla="*/ 2503919 h 2872020"/>
              <a:gd name="connsiteX5" fmla="*/ 1179051 w 2973668"/>
              <a:gd name="connsiteY5" fmla="*/ 2751746 h 2872020"/>
              <a:gd name="connsiteX6" fmla="*/ 2973668 w 2973668"/>
              <a:gd name="connsiteY6" fmla="*/ 2871387 h 2872020"/>
              <a:gd name="connsiteX0" fmla="*/ 583583 w 2805490"/>
              <a:gd name="connsiteY0" fmla="*/ 0 h 2872020"/>
              <a:gd name="connsiteX1" fmla="*/ 105019 w 2805490"/>
              <a:gd name="connsiteY1" fmla="*/ 863125 h 2872020"/>
              <a:gd name="connsiteX2" fmla="*/ 2470 w 2805490"/>
              <a:gd name="connsiteY2" fmla="*/ 1504060 h 2872020"/>
              <a:gd name="connsiteX3" fmla="*/ 53743 w 2805490"/>
              <a:gd name="connsiteY3" fmla="*/ 2008262 h 2872020"/>
              <a:gd name="connsiteX4" fmla="*/ 284480 w 2805490"/>
              <a:gd name="connsiteY4" fmla="*/ 2503919 h 2872020"/>
              <a:gd name="connsiteX5" fmla="*/ 1010873 w 2805490"/>
              <a:gd name="connsiteY5" fmla="*/ 2751746 h 2872020"/>
              <a:gd name="connsiteX6" fmla="*/ 2805490 w 2805490"/>
              <a:gd name="connsiteY6" fmla="*/ 2871387 h 2872020"/>
              <a:gd name="connsiteX0" fmla="*/ 588177 w 2810084"/>
              <a:gd name="connsiteY0" fmla="*/ 0 h 2872020"/>
              <a:gd name="connsiteX1" fmla="*/ 109613 w 2810084"/>
              <a:gd name="connsiteY1" fmla="*/ 863125 h 2872020"/>
              <a:gd name="connsiteX2" fmla="*/ 7064 w 2810084"/>
              <a:gd name="connsiteY2" fmla="*/ 1504060 h 2872020"/>
              <a:gd name="connsiteX3" fmla="*/ 58337 w 2810084"/>
              <a:gd name="connsiteY3" fmla="*/ 2008262 h 2872020"/>
              <a:gd name="connsiteX4" fmla="*/ 451444 w 2810084"/>
              <a:gd name="connsiteY4" fmla="*/ 2503919 h 2872020"/>
              <a:gd name="connsiteX5" fmla="*/ 1015467 w 2810084"/>
              <a:gd name="connsiteY5" fmla="*/ 2751746 h 2872020"/>
              <a:gd name="connsiteX6" fmla="*/ 2810084 w 2810084"/>
              <a:gd name="connsiteY6" fmla="*/ 2871387 h 2872020"/>
              <a:gd name="connsiteX0" fmla="*/ 588177 w 2810084"/>
              <a:gd name="connsiteY0" fmla="*/ 0 h 2871819"/>
              <a:gd name="connsiteX1" fmla="*/ 109613 w 2810084"/>
              <a:gd name="connsiteY1" fmla="*/ 863125 h 2871819"/>
              <a:gd name="connsiteX2" fmla="*/ 7064 w 2810084"/>
              <a:gd name="connsiteY2" fmla="*/ 1504060 h 2871819"/>
              <a:gd name="connsiteX3" fmla="*/ 58337 w 2810084"/>
              <a:gd name="connsiteY3" fmla="*/ 2008262 h 2871819"/>
              <a:gd name="connsiteX4" fmla="*/ 451444 w 2810084"/>
              <a:gd name="connsiteY4" fmla="*/ 2503919 h 2871819"/>
              <a:gd name="connsiteX5" fmla="*/ 1169291 w 2810084"/>
              <a:gd name="connsiteY5" fmla="*/ 2717563 h 2871819"/>
              <a:gd name="connsiteX6" fmla="*/ 2810084 w 2810084"/>
              <a:gd name="connsiteY6" fmla="*/ 2871387 h 287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0084" h="2871819">
                <a:moveTo>
                  <a:pt x="588177" y="0"/>
                </a:moveTo>
                <a:cubicBezTo>
                  <a:pt x="302605" y="332574"/>
                  <a:pt x="206465" y="612448"/>
                  <a:pt x="109613" y="863125"/>
                </a:cubicBezTo>
                <a:cubicBezTo>
                  <a:pt x="12761" y="1113802"/>
                  <a:pt x="15610" y="1313204"/>
                  <a:pt x="7064" y="1504060"/>
                </a:cubicBezTo>
                <a:cubicBezTo>
                  <a:pt x="-1482" y="1694916"/>
                  <a:pt x="-15726" y="1841619"/>
                  <a:pt x="58337" y="2008262"/>
                </a:cubicBezTo>
                <a:cubicBezTo>
                  <a:pt x="132400" y="2174905"/>
                  <a:pt x="266285" y="2385702"/>
                  <a:pt x="451444" y="2503919"/>
                </a:cubicBezTo>
                <a:cubicBezTo>
                  <a:pt x="636603" y="2622136"/>
                  <a:pt x="776184" y="2656318"/>
                  <a:pt x="1169291" y="2717563"/>
                </a:cubicBezTo>
                <a:cubicBezTo>
                  <a:pt x="1562398" y="2778808"/>
                  <a:pt x="2083691" y="2879220"/>
                  <a:pt x="2810084" y="2871387"/>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Freeform 143">
            <a:extLst>
              <a:ext uri="{FF2B5EF4-FFF2-40B4-BE49-F238E27FC236}">
                <a16:creationId xmlns:a16="http://schemas.microsoft.com/office/drawing/2014/main" id="{6AE64363-EB94-FC41-874F-81C0793DB422}"/>
              </a:ext>
            </a:extLst>
          </p:cNvPr>
          <p:cNvSpPr/>
          <p:nvPr/>
        </p:nvSpPr>
        <p:spPr>
          <a:xfrm>
            <a:off x="2125757" y="2630742"/>
            <a:ext cx="811720" cy="2888478"/>
          </a:xfrm>
          <a:custGeom>
            <a:avLst/>
            <a:gdLst>
              <a:gd name="connsiteX0" fmla="*/ 627492 w 627492"/>
              <a:gd name="connsiteY0" fmla="*/ 0 h 2888478"/>
              <a:gd name="connsiteX1" fmla="*/ 12195 w 627492"/>
              <a:gd name="connsiteY1" fmla="*/ 1051133 h 2888478"/>
              <a:gd name="connsiteX2" fmla="*/ 277114 w 627492"/>
              <a:gd name="connsiteY2" fmla="*/ 2888478 h 2888478"/>
              <a:gd name="connsiteX0" fmla="*/ 556859 w 556859"/>
              <a:gd name="connsiteY0" fmla="*/ 0 h 2888478"/>
              <a:gd name="connsiteX1" fmla="*/ 18474 w 556859"/>
              <a:gd name="connsiteY1" fmla="*/ 820396 h 2888478"/>
              <a:gd name="connsiteX2" fmla="*/ 206481 w 556859"/>
              <a:gd name="connsiteY2" fmla="*/ 2888478 h 2888478"/>
              <a:gd name="connsiteX0" fmla="*/ 534749 w 534749"/>
              <a:gd name="connsiteY0" fmla="*/ 0 h 2888478"/>
              <a:gd name="connsiteX1" fmla="*/ 22001 w 534749"/>
              <a:gd name="connsiteY1" fmla="*/ 734938 h 2888478"/>
              <a:gd name="connsiteX2" fmla="*/ 184371 w 534749"/>
              <a:gd name="connsiteY2" fmla="*/ 2888478 h 2888478"/>
              <a:gd name="connsiteX0" fmla="*/ 534749 w 534749"/>
              <a:gd name="connsiteY0" fmla="*/ 0 h 2888478"/>
              <a:gd name="connsiteX1" fmla="*/ 22001 w 534749"/>
              <a:gd name="connsiteY1" fmla="*/ 734938 h 2888478"/>
              <a:gd name="connsiteX2" fmla="*/ 184371 w 534749"/>
              <a:gd name="connsiteY2" fmla="*/ 2888478 h 2888478"/>
              <a:gd name="connsiteX0" fmla="*/ 809810 w 809810"/>
              <a:gd name="connsiteY0" fmla="*/ 0 h 2888478"/>
              <a:gd name="connsiteX1" fmla="*/ 6505 w 809810"/>
              <a:gd name="connsiteY1" fmla="*/ 1341689 h 2888478"/>
              <a:gd name="connsiteX2" fmla="*/ 459432 w 809810"/>
              <a:gd name="connsiteY2" fmla="*/ 2888478 h 2888478"/>
              <a:gd name="connsiteX0" fmla="*/ 811720 w 811720"/>
              <a:gd name="connsiteY0" fmla="*/ 0 h 2888478"/>
              <a:gd name="connsiteX1" fmla="*/ 8415 w 811720"/>
              <a:gd name="connsiteY1" fmla="*/ 1341689 h 2888478"/>
              <a:gd name="connsiteX2" fmla="*/ 461342 w 811720"/>
              <a:gd name="connsiteY2" fmla="*/ 2888478 h 2888478"/>
            </a:gdLst>
            <a:ahLst/>
            <a:cxnLst>
              <a:cxn ang="0">
                <a:pos x="connsiteX0" y="connsiteY0"/>
              </a:cxn>
              <a:cxn ang="0">
                <a:pos x="connsiteX1" y="connsiteY1"/>
              </a:cxn>
              <a:cxn ang="0">
                <a:pos x="connsiteX2" y="connsiteY2"/>
              </a:cxn>
            </a:cxnLst>
            <a:rect l="l" t="t" r="r" b="b"/>
            <a:pathLst>
              <a:path w="811720" h="2888478">
                <a:moveTo>
                  <a:pt x="811720" y="0"/>
                </a:moveTo>
                <a:cubicBezTo>
                  <a:pt x="516177" y="225040"/>
                  <a:pt x="66811" y="860276"/>
                  <a:pt x="8415" y="1341689"/>
                </a:cubicBezTo>
                <a:cubicBezTo>
                  <a:pt x="-49981" y="1823102"/>
                  <a:pt x="205680" y="2227603"/>
                  <a:pt x="461342" y="2888478"/>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Freeform 144">
            <a:extLst>
              <a:ext uri="{FF2B5EF4-FFF2-40B4-BE49-F238E27FC236}">
                <a16:creationId xmlns:a16="http://schemas.microsoft.com/office/drawing/2014/main" id="{2C9965F1-15C2-D643-BB07-D172A8E5CBD0}"/>
              </a:ext>
            </a:extLst>
          </p:cNvPr>
          <p:cNvSpPr/>
          <p:nvPr/>
        </p:nvSpPr>
        <p:spPr>
          <a:xfrm>
            <a:off x="2205796" y="2697347"/>
            <a:ext cx="1046258" cy="3401226"/>
          </a:xfrm>
          <a:custGeom>
            <a:avLst/>
            <a:gdLst>
              <a:gd name="connsiteX0" fmla="*/ 1179981 w 1461992"/>
              <a:gd name="connsiteY0" fmla="*/ 0 h 3418318"/>
              <a:gd name="connsiteX1" fmla="*/ 257035 w 1461992"/>
              <a:gd name="connsiteY1" fmla="*/ 769121 h 3418318"/>
              <a:gd name="connsiteX2" fmla="*/ 86119 w 1461992"/>
              <a:gd name="connsiteY2" fmla="*/ 2025353 h 3418318"/>
              <a:gd name="connsiteX3" fmla="*/ 1461992 w 1461992"/>
              <a:gd name="connsiteY3" fmla="*/ 3418318 h 3418318"/>
              <a:gd name="connsiteX4" fmla="*/ 1461992 w 1461992"/>
              <a:gd name="connsiteY4" fmla="*/ 3418318 h 3418318"/>
              <a:gd name="connsiteX5" fmla="*/ 1461992 w 1461992"/>
              <a:gd name="connsiteY5" fmla="*/ 3418318 h 3418318"/>
              <a:gd name="connsiteX0" fmla="*/ 1190714 w 1472725"/>
              <a:gd name="connsiteY0" fmla="*/ 0 h 3418318"/>
              <a:gd name="connsiteX1" fmla="*/ 233585 w 1472725"/>
              <a:gd name="connsiteY1" fmla="*/ 1042586 h 3418318"/>
              <a:gd name="connsiteX2" fmla="*/ 96852 w 1472725"/>
              <a:gd name="connsiteY2" fmla="*/ 2025353 h 3418318"/>
              <a:gd name="connsiteX3" fmla="*/ 1472725 w 1472725"/>
              <a:gd name="connsiteY3" fmla="*/ 3418318 h 3418318"/>
              <a:gd name="connsiteX4" fmla="*/ 1472725 w 1472725"/>
              <a:gd name="connsiteY4" fmla="*/ 3418318 h 3418318"/>
              <a:gd name="connsiteX5" fmla="*/ 1472725 w 1472725"/>
              <a:gd name="connsiteY5" fmla="*/ 3418318 h 3418318"/>
              <a:gd name="connsiteX0" fmla="*/ 1155276 w 1471470"/>
              <a:gd name="connsiteY0" fmla="*/ 0 h 3418318"/>
              <a:gd name="connsiteX1" fmla="*/ 232330 w 1471470"/>
              <a:gd name="connsiteY1" fmla="*/ 1042586 h 3418318"/>
              <a:gd name="connsiteX2" fmla="*/ 95597 w 1471470"/>
              <a:gd name="connsiteY2" fmla="*/ 2025353 h 3418318"/>
              <a:gd name="connsiteX3" fmla="*/ 1471470 w 1471470"/>
              <a:gd name="connsiteY3" fmla="*/ 3418318 h 3418318"/>
              <a:gd name="connsiteX4" fmla="*/ 1471470 w 1471470"/>
              <a:gd name="connsiteY4" fmla="*/ 3418318 h 3418318"/>
              <a:gd name="connsiteX5" fmla="*/ 1471470 w 1471470"/>
              <a:gd name="connsiteY5" fmla="*/ 3418318 h 3418318"/>
              <a:gd name="connsiteX0" fmla="*/ 1181852 w 1472409"/>
              <a:gd name="connsiteY0" fmla="*/ 0 h 3401226"/>
              <a:gd name="connsiteX1" fmla="*/ 233269 w 1472409"/>
              <a:gd name="connsiteY1" fmla="*/ 1025494 h 3401226"/>
              <a:gd name="connsiteX2" fmla="*/ 96536 w 1472409"/>
              <a:gd name="connsiteY2" fmla="*/ 2008261 h 3401226"/>
              <a:gd name="connsiteX3" fmla="*/ 1472409 w 1472409"/>
              <a:gd name="connsiteY3" fmla="*/ 3401226 h 3401226"/>
              <a:gd name="connsiteX4" fmla="*/ 1472409 w 1472409"/>
              <a:gd name="connsiteY4" fmla="*/ 3401226 h 3401226"/>
              <a:gd name="connsiteX5" fmla="*/ 1472409 w 1472409"/>
              <a:gd name="connsiteY5" fmla="*/ 3401226 h 3401226"/>
              <a:gd name="connsiteX0" fmla="*/ 1181852 w 1472409"/>
              <a:gd name="connsiteY0" fmla="*/ 0 h 3401226"/>
              <a:gd name="connsiteX1" fmla="*/ 233269 w 1472409"/>
              <a:gd name="connsiteY1" fmla="*/ 1025494 h 3401226"/>
              <a:gd name="connsiteX2" fmla="*/ 96536 w 1472409"/>
              <a:gd name="connsiteY2" fmla="*/ 2008261 h 3401226"/>
              <a:gd name="connsiteX3" fmla="*/ 1472409 w 1472409"/>
              <a:gd name="connsiteY3" fmla="*/ 3401226 h 3401226"/>
              <a:gd name="connsiteX4" fmla="*/ 1472409 w 1472409"/>
              <a:gd name="connsiteY4" fmla="*/ 3401226 h 3401226"/>
              <a:gd name="connsiteX5" fmla="*/ 1472409 w 1472409"/>
              <a:gd name="connsiteY5" fmla="*/ 3401226 h 3401226"/>
              <a:gd name="connsiteX0" fmla="*/ 971636 w 1262193"/>
              <a:gd name="connsiteY0" fmla="*/ 0 h 3401226"/>
              <a:gd name="connsiteX1" fmla="*/ 23053 w 1262193"/>
              <a:gd name="connsiteY1" fmla="*/ 1025494 h 3401226"/>
              <a:gd name="connsiteX2" fmla="*/ 373431 w 1262193"/>
              <a:gd name="connsiteY2" fmla="*/ 2170631 h 3401226"/>
              <a:gd name="connsiteX3" fmla="*/ 1262193 w 1262193"/>
              <a:gd name="connsiteY3" fmla="*/ 3401226 h 3401226"/>
              <a:gd name="connsiteX4" fmla="*/ 1262193 w 1262193"/>
              <a:gd name="connsiteY4" fmla="*/ 3401226 h 3401226"/>
              <a:gd name="connsiteX5" fmla="*/ 1262193 w 1262193"/>
              <a:gd name="connsiteY5" fmla="*/ 3401226 h 3401226"/>
              <a:gd name="connsiteX0" fmla="*/ 755701 w 1046258"/>
              <a:gd name="connsiteY0" fmla="*/ 0 h 3401226"/>
              <a:gd name="connsiteX1" fmla="*/ 54946 w 1046258"/>
              <a:gd name="connsiteY1" fmla="*/ 1034039 h 3401226"/>
              <a:gd name="connsiteX2" fmla="*/ 157496 w 1046258"/>
              <a:gd name="connsiteY2" fmla="*/ 2170631 h 3401226"/>
              <a:gd name="connsiteX3" fmla="*/ 1046258 w 1046258"/>
              <a:gd name="connsiteY3" fmla="*/ 3401226 h 3401226"/>
              <a:gd name="connsiteX4" fmla="*/ 1046258 w 1046258"/>
              <a:gd name="connsiteY4" fmla="*/ 3401226 h 3401226"/>
              <a:gd name="connsiteX5" fmla="*/ 1046258 w 1046258"/>
              <a:gd name="connsiteY5" fmla="*/ 3401226 h 340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6258" h="3401226">
                <a:moveTo>
                  <a:pt x="755701" y="0"/>
                </a:moveTo>
                <a:cubicBezTo>
                  <a:pt x="402475" y="301239"/>
                  <a:pt x="154647" y="672267"/>
                  <a:pt x="54946" y="1034039"/>
                </a:cubicBezTo>
                <a:cubicBezTo>
                  <a:pt x="-44755" y="1395811"/>
                  <a:pt x="-7723" y="1776100"/>
                  <a:pt x="157496" y="2170631"/>
                </a:cubicBezTo>
                <a:cubicBezTo>
                  <a:pt x="322715" y="2565162"/>
                  <a:pt x="898131" y="3196127"/>
                  <a:pt x="1046258" y="3401226"/>
                </a:cubicBezTo>
                <a:lnTo>
                  <a:pt x="1046258" y="3401226"/>
                </a:lnTo>
                <a:lnTo>
                  <a:pt x="1046258" y="3401226"/>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Freeform 145">
            <a:extLst>
              <a:ext uri="{FF2B5EF4-FFF2-40B4-BE49-F238E27FC236}">
                <a16:creationId xmlns:a16="http://schemas.microsoft.com/office/drawing/2014/main" id="{4A4954B7-3B2D-8747-A1F7-1348F90C7261}"/>
              </a:ext>
            </a:extLst>
          </p:cNvPr>
          <p:cNvSpPr/>
          <p:nvPr/>
        </p:nvSpPr>
        <p:spPr>
          <a:xfrm>
            <a:off x="2285264" y="2688802"/>
            <a:ext cx="2035016" cy="3409772"/>
          </a:xfrm>
          <a:custGeom>
            <a:avLst/>
            <a:gdLst>
              <a:gd name="connsiteX0" fmla="*/ 1084148 w 2434384"/>
              <a:gd name="connsiteY0" fmla="*/ 0 h 3452501"/>
              <a:gd name="connsiteX1" fmla="*/ 255206 w 2434384"/>
              <a:gd name="connsiteY1" fmla="*/ 965675 h 3452501"/>
              <a:gd name="connsiteX2" fmla="*/ 7378 w 2434384"/>
              <a:gd name="connsiteY2" fmla="*/ 1734797 h 3452501"/>
              <a:gd name="connsiteX3" fmla="*/ 477397 w 2434384"/>
              <a:gd name="connsiteY3" fmla="*/ 2392823 h 3452501"/>
              <a:gd name="connsiteX4" fmla="*/ 1212335 w 2434384"/>
              <a:gd name="connsiteY4" fmla="*/ 2999574 h 3452501"/>
              <a:gd name="connsiteX5" fmla="*/ 2434384 w 2434384"/>
              <a:gd name="connsiteY5" fmla="*/ 3452501 h 3452501"/>
              <a:gd name="connsiteX0" fmla="*/ 855865 w 2206101"/>
              <a:gd name="connsiteY0" fmla="*/ 0 h 3452501"/>
              <a:gd name="connsiteX1" fmla="*/ 26923 w 2206101"/>
              <a:gd name="connsiteY1" fmla="*/ 965675 h 3452501"/>
              <a:gd name="connsiteX2" fmla="*/ 206385 w 2206101"/>
              <a:gd name="connsiteY2" fmla="*/ 1838631 h 3452501"/>
              <a:gd name="connsiteX3" fmla="*/ 249114 w 2206101"/>
              <a:gd name="connsiteY3" fmla="*/ 2392823 h 3452501"/>
              <a:gd name="connsiteX4" fmla="*/ 984052 w 2206101"/>
              <a:gd name="connsiteY4" fmla="*/ 2999574 h 3452501"/>
              <a:gd name="connsiteX5" fmla="*/ 2206101 w 2206101"/>
              <a:gd name="connsiteY5" fmla="*/ 3452501 h 3452501"/>
              <a:gd name="connsiteX0" fmla="*/ 677538 w 2027774"/>
              <a:gd name="connsiteY0" fmla="*/ 0 h 3452501"/>
              <a:gd name="connsiteX1" fmla="*/ 62241 w 2027774"/>
              <a:gd name="connsiteY1" fmla="*/ 1043551 h 3452501"/>
              <a:gd name="connsiteX2" fmla="*/ 28058 w 2027774"/>
              <a:gd name="connsiteY2" fmla="*/ 1838631 h 3452501"/>
              <a:gd name="connsiteX3" fmla="*/ 70787 w 2027774"/>
              <a:gd name="connsiteY3" fmla="*/ 2392823 h 3452501"/>
              <a:gd name="connsiteX4" fmla="*/ 805725 w 2027774"/>
              <a:gd name="connsiteY4" fmla="*/ 2999574 h 3452501"/>
              <a:gd name="connsiteX5" fmla="*/ 2027774 w 2027774"/>
              <a:gd name="connsiteY5" fmla="*/ 3452501 h 3452501"/>
              <a:gd name="connsiteX0" fmla="*/ 684780 w 2035016"/>
              <a:gd name="connsiteY0" fmla="*/ 0 h 3452501"/>
              <a:gd name="connsiteX1" fmla="*/ 69483 w 2035016"/>
              <a:gd name="connsiteY1" fmla="*/ 1043551 h 3452501"/>
              <a:gd name="connsiteX2" fmla="*/ 35300 w 2035016"/>
              <a:gd name="connsiteY2" fmla="*/ 1838631 h 3452501"/>
              <a:gd name="connsiteX3" fmla="*/ 257491 w 2035016"/>
              <a:gd name="connsiteY3" fmla="*/ 2366864 h 3452501"/>
              <a:gd name="connsiteX4" fmla="*/ 812967 w 2035016"/>
              <a:gd name="connsiteY4" fmla="*/ 2999574 h 3452501"/>
              <a:gd name="connsiteX5" fmla="*/ 2035016 w 2035016"/>
              <a:gd name="connsiteY5" fmla="*/ 3452501 h 3452501"/>
              <a:gd name="connsiteX0" fmla="*/ 684780 w 2035016"/>
              <a:gd name="connsiteY0" fmla="*/ 0 h 3452501"/>
              <a:gd name="connsiteX1" fmla="*/ 69483 w 2035016"/>
              <a:gd name="connsiteY1" fmla="*/ 1043551 h 3452501"/>
              <a:gd name="connsiteX2" fmla="*/ 35300 w 2035016"/>
              <a:gd name="connsiteY2" fmla="*/ 1838631 h 3452501"/>
              <a:gd name="connsiteX3" fmla="*/ 257491 w 2035016"/>
              <a:gd name="connsiteY3" fmla="*/ 2366864 h 3452501"/>
              <a:gd name="connsiteX4" fmla="*/ 983883 w 2035016"/>
              <a:gd name="connsiteY4" fmla="*/ 2999574 h 3452501"/>
              <a:gd name="connsiteX5" fmla="*/ 2035016 w 2035016"/>
              <a:gd name="connsiteY5" fmla="*/ 3452501 h 345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5016" h="3452501">
                <a:moveTo>
                  <a:pt x="684780" y="0"/>
                </a:moveTo>
                <a:cubicBezTo>
                  <a:pt x="360040" y="338271"/>
                  <a:pt x="177730" y="737113"/>
                  <a:pt x="69483" y="1043551"/>
                </a:cubicBezTo>
                <a:cubicBezTo>
                  <a:pt x="-38764" y="1349989"/>
                  <a:pt x="3965" y="1618079"/>
                  <a:pt x="35300" y="1838631"/>
                </a:cubicBezTo>
                <a:cubicBezTo>
                  <a:pt x="66635" y="2059183"/>
                  <a:pt x="99394" y="2173374"/>
                  <a:pt x="257491" y="2366864"/>
                </a:cubicBezTo>
                <a:cubicBezTo>
                  <a:pt x="415588" y="2560355"/>
                  <a:pt x="687629" y="2818635"/>
                  <a:pt x="983883" y="2999574"/>
                </a:cubicBezTo>
                <a:cubicBezTo>
                  <a:pt x="1280137" y="3180514"/>
                  <a:pt x="1587073" y="3314344"/>
                  <a:pt x="2035016" y="3452501"/>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5162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469D86-B526-9249-89C9-45E201A67E2C}"/>
              </a:ext>
            </a:extLst>
          </p:cNvPr>
          <p:cNvSpPr>
            <a:spLocks noGrp="1"/>
          </p:cNvSpPr>
          <p:nvPr>
            <p:ph type="sldNum" sz="quarter" idx="12"/>
          </p:nvPr>
        </p:nvSpPr>
        <p:spPr/>
        <p:txBody>
          <a:bodyPr/>
          <a:lstStyle/>
          <a:p>
            <a:fld id="{67C9959E-8E6B-B04C-9955-EA096F41CA7A}" type="slidenum">
              <a:rPr lang="en-GB" smtClean="0"/>
              <a:t>73</a:t>
            </a:fld>
            <a:endParaRPr lang="en-GB"/>
          </a:p>
        </p:txBody>
      </p:sp>
      <p:sp>
        <p:nvSpPr>
          <p:cNvPr id="2" name="Title 1">
            <a:extLst>
              <a:ext uri="{FF2B5EF4-FFF2-40B4-BE49-F238E27FC236}">
                <a16:creationId xmlns:a16="http://schemas.microsoft.com/office/drawing/2014/main" id="{A18DC5B4-D0A6-2646-8FF1-D6725D8729EB}"/>
              </a:ext>
            </a:extLst>
          </p:cNvPr>
          <p:cNvSpPr>
            <a:spLocks noGrp="1"/>
          </p:cNvSpPr>
          <p:nvPr>
            <p:ph type="title" idx="4294967295"/>
          </p:nvPr>
        </p:nvSpPr>
        <p:spPr>
          <a:xfrm>
            <a:off x="278674" y="173667"/>
            <a:ext cx="7886700" cy="719138"/>
          </a:xfrm>
        </p:spPr>
        <p:txBody>
          <a:bodyPr/>
          <a:lstStyle/>
          <a:p>
            <a:r>
              <a:rPr lang="en-GB" dirty="0"/>
              <a:t>Runtimes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9196174-C6D3-4141-A620-9D709429C585}"/>
                  </a:ext>
                </a:extLst>
              </p:cNvPr>
              <p:cNvSpPr>
                <a:spLocks noGrp="1"/>
              </p:cNvSpPr>
              <p:nvPr>
                <p:ph idx="4294967295"/>
              </p:nvPr>
            </p:nvSpPr>
            <p:spPr>
              <a:xfrm>
                <a:off x="278247" y="892805"/>
                <a:ext cx="5105020" cy="5018088"/>
              </a:xfrm>
            </p:spPr>
            <p:txBody>
              <a:bodyPr>
                <a:normAutofit fontScale="85000" lnSpcReduction="10000"/>
              </a:bodyPr>
              <a:lstStyle/>
              <a:p>
                <a:r>
                  <a:rPr lang="en-GB" dirty="0"/>
                  <a:t>Algorithms for comparison</a:t>
                </a:r>
              </a:p>
              <a:p>
                <a:pPr lvl="1"/>
                <a:r>
                  <a:rPr lang="en-GB" dirty="0"/>
                  <a:t>LDJT as presented here</a:t>
                </a:r>
              </a:p>
              <a:p>
                <a:pPr lvl="1"/>
                <a:r>
                  <a:rPr lang="en-GB" dirty="0"/>
                  <a:t>DJT: propositional interface algorithm</a:t>
                </a:r>
              </a:p>
              <a:p>
                <a:pPr lvl="1"/>
                <a:r>
                  <a:rPr lang="en-GB" dirty="0"/>
                  <a:t>LJT FOJT: unrolling the FO jtree</a:t>
                </a:r>
              </a:p>
              <a:p>
                <a:pPr lvl="2"/>
                <a:r>
                  <a:rPr lang="en-GB" dirty="0"/>
                  <a:t>Performs similar to LDJT as they perform the same calculations only LJT FOJT has to keep unrolled model in memory</a:t>
                </a:r>
              </a:p>
              <a:p>
                <a:pPr lvl="1"/>
                <a:r>
                  <a:rPr lang="en-GB" dirty="0"/>
                  <a:t>LJT Model: unrolling the model</a:t>
                </a:r>
              </a:p>
              <a:p>
                <a:r>
                  <a:rPr lang="en-GB" dirty="0"/>
                  <a:t>X-axis: maximum number of steps </a:t>
                </a:r>
                <a14:m>
                  <m:oMath xmlns:m="http://schemas.openxmlformats.org/officeDocument/2006/math">
                    <m:r>
                      <a:rPr lang="en-GB" i="1" dirty="0">
                        <a:latin typeface="Cambria Math" panose="02040503050406030204" pitchFamily="18" charset="0"/>
                      </a:rPr>
                      <m:t>𝑇</m:t>
                    </m:r>
                  </m:oMath>
                </a14:m>
                <a:endParaRPr lang="en-GB" dirty="0"/>
              </a:p>
              <a:p>
                <a:r>
                  <a:rPr lang="en-GB" dirty="0"/>
                  <a:t>Y-axis: runtime in seconds</a:t>
                </a:r>
              </a:p>
              <a:p>
                <a:r>
                  <a:rPr lang="en-GB" dirty="0"/>
                  <a:t>Figs. 1 + 2: Filtering queries</a:t>
                </a:r>
              </a:p>
              <a:p>
                <a:r>
                  <a:rPr lang="en-GB" dirty="0"/>
                  <a:t>Fig. 3: Hindsight queries</a:t>
                </a:r>
              </a:p>
              <a:p>
                <a:pPr lvl="1"/>
                <a:r>
                  <a:rPr lang="en-GB" dirty="0"/>
                  <a:t>Prediction runtimes look similar</a:t>
                </a:r>
              </a:p>
              <a:p>
                <a:r>
                  <a:rPr lang="en-GB" dirty="0"/>
                  <a:t>Fig. 4: Preventing groundings</a:t>
                </a:r>
              </a:p>
              <a:p>
                <a:pPr lvl="1"/>
                <a:endParaRPr lang="en-GB" dirty="0"/>
              </a:p>
            </p:txBody>
          </p:sp>
        </mc:Choice>
        <mc:Fallback>
          <p:sp>
            <p:nvSpPr>
              <p:cNvPr id="3" name="Content Placeholder 2">
                <a:extLst>
                  <a:ext uri="{FF2B5EF4-FFF2-40B4-BE49-F238E27FC236}">
                    <a16:creationId xmlns:a16="http://schemas.microsoft.com/office/drawing/2014/main" id="{99196174-C6D3-4141-A620-9D709429C585}"/>
                  </a:ext>
                </a:extLst>
              </p:cNvPr>
              <p:cNvSpPr>
                <a:spLocks noGrp="1" noRot="1" noChangeAspect="1" noMove="1" noResize="1" noEditPoints="1" noAdjustHandles="1" noChangeArrowheads="1" noChangeShapeType="1" noTextEdit="1"/>
              </p:cNvSpPr>
              <p:nvPr>
                <p:ph idx="4294967295"/>
              </p:nvPr>
            </p:nvSpPr>
            <p:spPr>
              <a:xfrm>
                <a:off x="278247" y="892805"/>
                <a:ext cx="5105020" cy="5018088"/>
              </a:xfrm>
              <a:blipFill>
                <a:blip r:embed="rId2"/>
                <a:stretch>
                  <a:fillRect l="-1489" t="-2020"/>
                </a:stretch>
              </a:blipFill>
            </p:spPr>
            <p:txBody>
              <a:bodyPr/>
              <a:lstStyle/>
              <a:p>
                <a:r>
                  <a:rPr lang="en-GB">
                    <a:noFill/>
                  </a:rPr>
                  <a:t> </a:t>
                </a:r>
              </a:p>
            </p:txBody>
          </p:sp>
        </mc:Fallback>
      </mc:AlternateContent>
      <p:sp>
        <p:nvSpPr>
          <p:cNvPr id="6" name="Rectangle 5">
            <a:extLst>
              <a:ext uri="{FF2B5EF4-FFF2-40B4-BE49-F238E27FC236}">
                <a16:creationId xmlns:a16="http://schemas.microsoft.com/office/drawing/2014/main" id="{A55E335C-653B-474E-A37B-7C5480EC6777}"/>
              </a:ext>
            </a:extLst>
          </p:cNvPr>
          <p:cNvSpPr/>
          <p:nvPr/>
        </p:nvSpPr>
        <p:spPr>
          <a:xfrm>
            <a:off x="278247" y="5619371"/>
            <a:ext cx="5131233" cy="646331"/>
          </a:xfrm>
          <a:prstGeom prst="rect">
            <a:avLst/>
          </a:prstGeom>
        </p:spPr>
        <p:txBody>
          <a:bodyPr wrap="square">
            <a:spAutoFit/>
          </a:bodyPr>
          <a:lstStyle/>
          <a:p>
            <a:r>
              <a:rPr lang="en-GB" dirty="0"/>
              <a:t>Implementation available at:</a:t>
            </a:r>
            <a:br>
              <a:rPr lang="en-GB" dirty="0"/>
            </a:br>
            <a:r>
              <a:rPr lang="en-GB" dirty="0"/>
              <a:t> </a:t>
            </a:r>
            <a:r>
              <a:rPr lang="en-GB" dirty="0">
                <a:hlinkClick r:id="rId3"/>
              </a:rPr>
              <a:t>https://www.ifis.uni-luebeck.de/index.php?id=483</a:t>
            </a:r>
            <a:r>
              <a:rPr lang="en-GB" dirty="0"/>
              <a:t> </a:t>
            </a:r>
          </a:p>
        </p:txBody>
      </p:sp>
      <p:pic>
        <p:nvPicPr>
          <p:cNvPr id="8" name="Picture 7">
            <a:extLst>
              <a:ext uri="{FF2B5EF4-FFF2-40B4-BE49-F238E27FC236}">
                <a16:creationId xmlns:a16="http://schemas.microsoft.com/office/drawing/2014/main" id="{8AF84C2A-3E2C-CE49-8F1F-C516162633A2}"/>
              </a:ext>
            </a:extLst>
          </p:cNvPr>
          <p:cNvPicPr>
            <a:picLocks noChangeAspect="1"/>
          </p:cNvPicPr>
          <p:nvPr/>
        </p:nvPicPr>
        <p:blipFill>
          <a:blip r:embed="rId4"/>
          <a:stretch>
            <a:fillRect/>
          </a:stretch>
        </p:blipFill>
        <p:spPr>
          <a:xfrm>
            <a:off x="5384557" y="1683573"/>
            <a:ext cx="3091543" cy="1572515"/>
          </a:xfrm>
          <a:prstGeom prst="rect">
            <a:avLst/>
          </a:prstGeom>
        </p:spPr>
      </p:pic>
      <p:grpSp>
        <p:nvGrpSpPr>
          <p:cNvPr id="10" name="Group 9">
            <a:extLst>
              <a:ext uri="{FF2B5EF4-FFF2-40B4-BE49-F238E27FC236}">
                <a16:creationId xmlns:a16="http://schemas.microsoft.com/office/drawing/2014/main" id="{44E90F58-FE20-2D45-8708-3F9F435EE20F}"/>
              </a:ext>
            </a:extLst>
          </p:cNvPr>
          <p:cNvGrpSpPr/>
          <p:nvPr/>
        </p:nvGrpSpPr>
        <p:grpSpPr>
          <a:xfrm>
            <a:off x="5384555" y="142634"/>
            <a:ext cx="3091543" cy="1535926"/>
            <a:chOff x="1333749" y="4227908"/>
            <a:chExt cx="3091543" cy="1535926"/>
          </a:xfrm>
        </p:grpSpPr>
        <p:pic>
          <p:nvPicPr>
            <p:cNvPr id="7" name="Picture 6">
              <a:extLst>
                <a:ext uri="{FF2B5EF4-FFF2-40B4-BE49-F238E27FC236}">
                  <a16:creationId xmlns:a16="http://schemas.microsoft.com/office/drawing/2014/main" id="{C1DCE9A9-FC11-2F48-BEC1-45050F5AD683}"/>
                </a:ext>
              </a:extLst>
            </p:cNvPr>
            <p:cNvPicPr>
              <a:picLocks noChangeAspect="1"/>
            </p:cNvPicPr>
            <p:nvPr/>
          </p:nvPicPr>
          <p:blipFill rotWithShape="1">
            <a:blip r:embed="rId5"/>
            <a:srcRect r="50861" b="63357"/>
            <a:stretch/>
          </p:blipFill>
          <p:spPr>
            <a:xfrm>
              <a:off x="1333749" y="4227908"/>
              <a:ext cx="3091543" cy="1535926"/>
            </a:xfrm>
            <a:prstGeom prst="rect">
              <a:avLst/>
            </a:prstGeom>
          </p:spPr>
        </p:pic>
        <p:sp>
          <p:nvSpPr>
            <p:cNvPr id="9" name="TextBox 8">
              <a:extLst>
                <a:ext uri="{FF2B5EF4-FFF2-40B4-BE49-F238E27FC236}">
                  <a16:creationId xmlns:a16="http://schemas.microsoft.com/office/drawing/2014/main" id="{F6B0E3A6-FA1F-B34C-9D3C-719F0D7B6274}"/>
                </a:ext>
              </a:extLst>
            </p:cNvPr>
            <p:cNvSpPr txBox="1"/>
            <p:nvPr/>
          </p:nvSpPr>
          <p:spPr>
            <a:xfrm>
              <a:off x="2479984" y="4310901"/>
              <a:ext cx="569387" cy="276999"/>
            </a:xfrm>
            <a:prstGeom prst="rect">
              <a:avLst/>
            </a:prstGeom>
            <a:noFill/>
          </p:spPr>
          <p:txBody>
            <a:bodyPr wrap="none" rtlCol="0">
              <a:spAutoFit/>
            </a:bodyPr>
            <a:lstStyle/>
            <a:p>
              <a:r>
                <a:rPr lang="en-GB" sz="1200" dirty="0"/>
                <a:t>n = 10</a:t>
              </a:r>
            </a:p>
          </p:txBody>
        </p:sp>
      </p:grpSp>
      <p:pic>
        <p:nvPicPr>
          <p:cNvPr id="11" name="Picture 10">
            <a:extLst>
              <a:ext uri="{FF2B5EF4-FFF2-40B4-BE49-F238E27FC236}">
                <a16:creationId xmlns:a16="http://schemas.microsoft.com/office/drawing/2014/main" id="{312D67A2-3C6A-BC40-9DC4-8A088A74AB38}"/>
              </a:ext>
            </a:extLst>
          </p:cNvPr>
          <p:cNvPicPr>
            <a:picLocks noChangeAspect="1"/>
          </p:cNvPicPr>
          <p:nvPr/>
        </p:nvPicPr>
        <p:blipFill>
          <a:blip r:embed="rId6"/>
          <a:stretch>
            <a:fillRect/>
          </a:stretch>
        </p:blipFill>
        <p:spPr>
          <a:xfrm>
            <a:off x="5384554" y="3256088"/>
            <a:ext cx="3091543" cy="1548821"/>
          </a:xfrm>
          <a:prstGeom prst="rect">
            <a:avLst/>
          </a:prstGeom>
        </p:spPr>
      </p:pic>
      <p:pic>
        <p:nvPicPr>
          <p:cNvPr id="12" name="Picture 11">
            <a:extLst>
              <a:ext uri="{FF2B5EF4-FFF2-40B4-BE49-F238E27FC236}">
                <a16:creationId xmlns:a16="http://schemas.microsoft.com/office/drawing/2014/main" id="{E9D7A67E-D9DA-6344-942A-9889F817AD34}"/>
              </a:ext>
            </a:extLst>
          </p:cNvPr>
          <p:cNvPicPr>
            <a:picLocks noChangeAspect="1"/>
          </p:cNvPicPr>
          <p:nvPr/>
        </p:nvPicPr>
        <p:blipFill>
          <a:blip r:embed="rId7"/>
          <a:stretch>
            <a:fillRect/>
          </a:stretch>
        </p:blipFill>
        <p:spPr>
          <a:xfrm>
            <a:off x="5383697" y="4804909"/>
            <a:ext cx="3092400" cy="1551442"/>
          </a:xfrm>
          <a:prstGeom prst="rect">
            <a:avLst/>
          </a:prstGeom>
        </p:spPr>
      </p:pic>
      <p:sp>
        <p:nvSpPr>
          <p:cNvPr id="13" name="TextBox 12">
            <a:extLst>
              <a:ext uri="{FF2B5EF4-FFF2-40B4-BE49-F238E27FC236}">
                <a16:creationId xmlns:a16="http://schemas.microsoft.com/office/drawing/2014/main" id="{C448B1BE-AFAB-2F4B-B88F-9920C044EF85}"/>
              </a:ext>
            </a:extLst>
          </p:cNvPr>
          <p:cNvSpPr txBox="1"/>
          <p:nvPr/>
        </p:nvSpPr>
        <p:spPr>
          <a:xfrm>
            <a:off x="8446588" y="719281"/>
            <a:ext cx="569387" cy="307777"/>
          </a:xfrm>
          <a:prstGeom prst="rect">
            <a:avLst/>
          </a:prstGeom>
          <a:noFill/>
        </p:spPr>
        <p:txBody>
          <a:bodyPr wrap="none" rtlCol="0">
            <a:spAutoFit/>
          </a:bodyPr>
          <a:lstStyle/>
          <a:p>
            <a:r>
              <a:rPr lang="en-GB" sz="1400" dirty="0"/>
              <a:t>Fig. 1</a:t>
            </a:r>
          </a:p>
        </p:txBody>
      </p:sp>
      <p:sp>
        <p:nvSpPr>
          <p:cNvPr id="14" name="TextBox 13">
            <a:extLst>
              <a:ext uri="{FF2B5EF4-FFF2-40B4-BE49-F238E27FC236}">
                <a16:creationId xmlns:a16="http://schemas.microsoft.com/office/drawing/2014/main" id="{03BDEA59-4120-314F-A42C-CB74F8E9AB3D}"/>
              </a:ext>
            </a:extLst>
          </p:cNvPr>
          <p:cNvSpPr txBox="1"/>
          <p:nvPr/>
        </p:nvSpPr>
        <p:spPr>
          <a:xfrm>
            <a:off x="8446588" y="2316184"/>
            <a:ext cx="569387" cy="307777"/>
          </a:xfrm>
          <a:prstGeom prst="rect">
            <a:avLst/>
          </a:prstGeom>
          <a:noFill/>
        </p:spPr>
        <p:txBody>
          <a:bodyPr wrap="none" rtlCol="0">
            <a:spAutoFit/>
          </a:bodyPr>
          <a:lstStyle/>
          <a:p>
            <a:r>
              <a:rPr lang="en-GB" sz="1400" dirty="0"/>
              <a:t>Fig. 2</a:t>
            </a:r>
          </a:p>
        </p:txBody>
      </p:sp>
      <p:sp>
        <p:nvSpPr>
          <p:cNvPr id="15" name="TextBox 14">
            <a:extLst>
              <a:ext uri="{FF2B5EF4-FFF2-40B4-BE49-F238E27FC236}">
                <a16:creationId xmlns:a16="http://schemas.microsoft.com/office/drawing/2014/main" id="{088A400B-6593-254E-BF10-46FE368818D9}"/>
              </a:ext>
            </a:extLst>
          </p:cNvPr>
          <p:cNvSpPr txBox="1"/>
          <p:nvPr/>
        </p:nvSpPr>
        <p:spPr>
          <a:xfrm>
            <a:off x="8446588" y="3876891"/>
            <a:ext cx="569387" cy="307777"/>
          </a:xfrm>
          <a:prstGeom prst="rect">
            <a:avLst/>
          </a:prstGeom>
          <a:noFill/>
        </p:spPr>
        <p:txBody>
          <a:bodyPr wrap="none" rtlCol="0">
            <a:spAutoFit/>
          </a:bodyPr>
          <a:lstStyle/>
          <a:p>
            <a:r>
              <a:rPr lang="en-GB" sz="1400" dirty="0"/>
              <a:t>Fig. 3</a:t>
            </a:r>
          </a:p>
        </p:txBody>
      </p:sp>
      <p:sp>
        <p:nvSpPr>
          <p:cNvPr id="16" name="TextBox 15">
            <a:extLst>
              <a:ext uri="{FF2B5EF4-FFF2-40B4-BE49-F238E27FC236}">
                <a16:creationId xmlns:a16="http://schemas.microsoft.com/office/drawing/2014/main" id="{1E2A8285-7D3D-7D4B-A19B-F313091B0115}"/>
              </a:ext>
            </a:extLst>
          </p:cNvPr>
          <p:cNvSpPr txBox="1"/>
          <p:nvPr/>
        </p:nvSpPr>
        <p:spPr>
          <a:xfrm>
            <a:off x="8446588" y="5424911"/>
            <a:ext cx="569387" cy="307777"/>
          </a:xfrm>
          <a:prstGeom prst="rect">
            <a:avLst/>
          </a:prstGeom>
          <a:noFill/>
        </p:spPr>
        <p:txBody>
          <a:bodyPr wrap="none" rtlCol="0">
            <a:spAutoFit/>
          </a:bodyPr>
          <a:lstStyle/>
          <a:p>
            <a:r>
              <a:rPr lang="en-GB" sz="1400" dirty="0"/>
              <a:t>Fig. 4</a:t>
            </a:r>
          </a:p>
        </p:txBody>
      </p:sp>
      <p:cxnSp>
        <p:nvCxnSpPr>
          <p:cNvPr id="18" name="Straight Connector 17">
            <a:extLst>
              <a:ext uri="{FF2B5EF4-FFF2-40B4-BE49-F238E27FC236}">
                <a16:creationId xmlns:a16="http://schemas.microsoft.com/office/drawing/2014/main" id="{98C6C36B-34C8-FE4C-800D-10AD1B051EB0}"/>
              </a:ext>
            </a:extLst>
          </p:cNvPr>
          <p:cNvCxnSpPr/>
          <p:nvPr/>
        </p:nvCxnSpPr>
        <p:spPr>
          <a:xfrm>
            <a:off x="5252658" y="1678560"/>
            <a:ext cx="36950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9C8D84-E06B-F945-8EDE-BCDC9222A4F3}"/>
              </a:ext>
            </a:extLst>
          </p:cNvPr>
          <p:cNvCxnSpPr/>
          <p:nvPr/>
        </p:nvCxnSpPr>
        <p:spPr>
          <a:xfrm>
            <a:off x="5264088" y="3256088"/>
            <a:ext cx="36950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66FAA1D-EEE5-E345-8278-F5AB7AC0B95A}"/>
              </a:ext>
            </a:extLst>
          </p:cNvPr>
          <p:cNvCxnSpPr/>
          <p:nvPr/>
        </p:nvCxnSpPr>
        <p:spPr>
          <a:xfrm>
            <a:off x="5264088" y="4804909"/>
            <a:ext cx="36950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176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007D-CB2F-4540-835B-3BD8C7C3C657}"/>
              </a:ext>
            </a:extLst>
          </p:cNvPr>
          <p:cNvSpPr>
            <a:spLocks noGrp="1"/>
          </p:cNvSpPr>
          <p:nvPr>
            <p:ph type="title"/>
          </p:nvPr>
        </p:nvSpPr>
        <p:spPr/>
        <p:txBody>
          <a:bodyPr/>
          <a:lstStyle/>
          <a:p>
            <a:r>
              <a:rPr lang="en-GB" dirty="0"/>
              <a:t>A Note on Approximations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5A5686E-768D-9346-AB68-E6C169FA6CA9}"/>
                  </a:ext>
                </a:extLst>
              </p:cNvPr>
              <p:cNvSpPr>
                <a:spLocks noGrp="1"/>
              </p:cNvSpPr>
              <p:nvPr>
                <p:ph idx="1"/>
              </p:nvPr>
            </p:nvSpPr>
            <p:spPr/>
            <p:txBody>
              <a:bodyPr>
                <a:normAutofit/>
              </a:bodyPr>
              <a:lstStyle/>
              <a:p>
                <a:r>
                  <a:rPr lang="en-GB" dirty="0"/>
                  <a:t>Boyen-Koller algorithm</a:t>
                </a:r>
              </a:p>
              <a:p>
                <a:pPr lvl="1"/>
                <a:r>
                  <a:rPr lang="en-GB" dirty="0"/>
                  <a:t>Assume independences in interface </a:t>
                </a:r>
              </a:p>
              <a:p>
                <a:pPr lvl="2"/>
                <a:r>
                  <a:rPr lang="en-GB" dirty="0"/>
                  <a:t>Partition of interface required as input</a:t>
                </a:r>
              </a:p>
              <a:p>
                <a:pPr lvl="3"/>
                <a:r>
                  <a:rPr lang="en-GB" dirty="0"/>
                  <a:t>E.g., </a:t>
                </a:r>
                <a14:m>
                  <m:oMath xmlns:m="http://schemas.openxmlformats.org/officeDocument/2006/math">
                    <m:d>
                      <m:dPr>
                        <m:begChr m:val="{"/>
                        <m:endChr m:val="}"/>
                        <m:ctrlPr>
                          <a:rPr lang="de-DE" b="0" i="1" smtClean="0">
                            <a:latin typeface="Cambria Math" panose="02040503050406030204" pitchFamily="18" charset="0"/>
                          </a:rPr>
                        </m:ctrlPr>
                      </m:dPr>
                      <m:e>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𝐴</m:t>
                            </m:r>
                            <m:r>
                              <a:rPr lang="de-DE" b="0" i="1" smtClean="0">
                                <a:latin typeface="Cambria Math" panose="02040503050406030204" pitchFamily="18" charset="0"/>
                              </a:rPr>
                              <m:t>,</m:t>
                            </m:r>
                            <m:r>
                              <a:rPr lang="de-DE" b="0" i="1" smtClean="0">
                                <a:latin typeface="Cambria Math" panose="02040503050406030204" pitchFamily="18" charset="0"/>
                              </a:rPr>
                              <m:t>𝐶</m:t>
                            </m:r>
                          </m:e>
                        </m:d>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𝐵</m:t>
                            </m:r>
                          </m:e>
                        </m:d>
                      </m:e>
                    </m:d>
                  </m:oMath>
                </a14:m>
                <a:r>
                  <a:rPr lang="en-GB" dirty="0"/>
                  <a:t> in an interface </a:t>
                </a:r>
                <a14:m>
                  <m:oMath xmlns:m="http://schemas.openxmlformats.org/officeDocument/2006/math">
                    <m:d>
                      <m:dPr>
                        <m:begChr m:val="{"/>
                        <m:endChr m:val="}"/>
                        <m:ctrlPr>
                          <a:rPr lang="de-DE" i="1">
                            <a:latin typeface="Cambria Math" panose="02040503050406030204" pitchFamily="18" charset="0"/>
                          </a:rPr>
                        </m:ctrlPr>
                      </m:dPr>
                      <m:e>
                        <m:r>
                          <a:rPr lang="de-DE" i="1">
                            <a:latin typeface="Cambria Math" panose="02040503050406030204" pitchFamily="18" charset="0"/>
                          </a:rPr>
                          <m:t>𝐴</m:t>
                        </m:r>
                        <m:r>
                          <a:rPr lang="de-DE" i="1">
                            <a:latin typeface="Cambria Math" panose="02040503050406030204" pitchFamily="18" charset="0"/>
                          </a:rPr>
                          <m:t>,</m:t>
                        </m:r>
                        <m:r>
                          <a:rPr lang="de-DE" i="1">
                            <a:latin typeface="Cambria Math" panose="02040503050406030204" pitchFamily="18" charset="0"/>
                          </a:rPr>
                          <m:t>𝐵</m:t>
                        </m:r>
                        <m:r>
                          <a:rPr lang="de-DE" b="0" i="1" smtClean="0">
                            <a:latin typeface="Cambria Math" panose="02040503050406030204" pitchFamily="18" charset="0"/>
                          </a:rPr>
                          <m:t>,</m:t>
                        </m:r>
                        <m:r>
                          <a:rPr lang="de-DE" b="0" i="1" smtClean="0">
                            <a:latin typeface="Cambria Math" panose="02040503050406030204" pitchFamily="18" charset="0"/>
                          </a:rPr>
                          <m:t>𝐶</m:t>
                        </m:r>
                      </m:e>
                    </m:d>
                  </m:oMath>
                </a14:m>
                <a:endParaRPr lang="en-GB" dirty="0"/>
              </a:p>
              <a:p>
                <a:pPr lvl="1"/>
                <a:r>
                  <a:rPr lang="en-GB" dirty="0"/>
                  <a:t>Query no longer over complete interface but as a product over independent parts</a:t>
                </a:r>
              </a:p>
              <a:p>
                <a:pPr lvl="2"/>
                <a:r>
                  <a:rPr lang="en-GB" dirty="0"/>
                  <a:t>Inter-slice message: Union of the results of queries of the individual parts of the partition</a:t>
                </a:r>
              </a:p>
              <a:p>
                <a:pPr lvl="2"/>
                <a:r>
                  <a:rPr lang="en-GB" dirty="0"/>
                  <a:t>E.g., call LVE with the local model at </a:t>
                </a:r>
                <a14:m>
                  <m:oMath xmlns:m="http://schemas.openxmlformats.org/officeDocument/2006/math">
                    <m:sSubSup>
                      <m:sSubSupPr>
                        <m:ctrlPr>
                          <a:rPr lang="de-DE" i="1">
                            <a:latin typeface="Cambria Math" panose="02040503050406030204" pitchFamily="18" charset="0"/>
                          </a:rPr>
                        </m:ctrlPr>
                      </m:sSubSupPr>
                      <m:e>
                        <m:r>
                          <a:rPr lang="de-DE" b="1" i="1">
                            <a:latin typeface="Cambria Math" panose="02040503050406030204" pitchFamily="18" charset="0"/>
                          </a:rPr>
                          <m:t>𝑪</m:t>
                        </m:r>
                      </m:e>
                      <m:sub>
                        <m:r>
                          <a:rPr lang="de-DE" i="1">
                            <a:latin typeface="Cambria Math" panose="02040503050406030204" pitchFamily="18" charset="0"/>
                            <a:ea typeface="Cambria Math" panose="02040503050406030204" pitchFamily="18" charset="0"/>
                          </a:rPr>
                          <m:t>𝜏</m:t>
                        </m:r>
                      </m:sub>
                      <m:sup>
                        <m:r>
                          <a:rPr lang="de-DE" i="1">
                            <a:latin typeface="Cambria Math" panose="02040503050406030204" pitchFamily="18" charset="0"/>
                          </a:rPr>
                          <m:t>𝑜𝑢𝑡</m:t>
                        </m:r>
                      </m:sup>
                    </m:sSubSup>
                    <m:r>
                      <a:rPr lang="de-DE" i="1">
                        <a:latin typeface="Cambria Math" panose="02040503050406030204" pitchFamily="18" charset="0"/>
                      </a:rPr>
                      <m:t> </m:t>
                    </m:r>
                  </m:oMath>
                </a14:m>
                <a:r>
                  <a:rPr lang="en-GB" dirty="0"/>
                  <a:t>and a query for </a:t>
                </a:r>
                <a14:m>
                  <m:oMath xmlns:m="http://schemas.openxmlformats.org/officeDocument/2006/math">
                    <m:d>
                      <m:dPr>
                        <m:begChr m:val="{"/>
                        <m:endChr m:val="}"/>
                        <m:ctrlPr>
                          <a:rPr lang="de-DE" i="1">
                            <a:latin typeface="Cambria Math" panose="02040503050406030204" pitchFamily="18" charset="0"/>
                          </a:rPr>
                        </m:ctrlPr>
                      </m:dPr>
                      <m:e>
                        <m:r>
                          <a:rPr lang="de-DE" i="1">
                            <a:latin typeface="Cambria Math" panose="02040503050406030204" pitchFamily="18" charset="0"/>
                          </a:rPr>
                          <m:t>𝐴</m:t>
                        </m:r>
                        <m:r>
                          <a:rPr lang="de-DE" i="1">
                            <a:latin typeface="Cambria Math" panose="02040503050406030204" pitchFamily="18" charset="0"/>
                          </a:rPr>
                          <m:t>,</m:t>
                        </m:r>
                        <m:r>
                          <a:rPr lang="de-DE" b="0" i="1" smtClean="0">
                            <a:latin typeface="Cambria Math" panose="02040503050406030204" pitchFamily="18" charset="0"/>
                          </a:rPr>
                          <m:t>𝐶</m:t>
                        </m:r>
                      </m:e>
                    </m:d>
                  </m:oMath>
                </a14:m>
                <a:r>
                  <a:rPr lang="en-GB" dirty="0"/>
                  <a:t> and a query for </a:t>
                </a:r>
                <a14:m>
                  <m:oMath xmlns:m="http://schemas.openxmlformats.org/officeDocument/2006/math">
                    <m:d>
                      <m:dPr>
                        <m:begChr m:val="{"/>
                        <m:endChr m:val="}"/>
                        <m:ctrlPr>
                          <a:rPr lang="de-DE" i="1">
                            <a:latin typeface="Cambria Math" panose="02040503050406030204" pitchFamily="18" charset="0"/>
                          </a:rPr>
                        </m:ctrlPr>
                      </m:dPr>
                      <m:e>
                        <m:r>
                          <a:rPr lang="de-DE" b="0" i="1" smtClean="0">
                            <a:latin typeface="Cambria Math" panose="02040503050406030204" pitchFamily="18" charset="0"/>
                          </a:rPr>
                          <m:t>𝐵</m:t>
                        </m:r>
                      </m:e>
                    </m:d>
                  </m:oMath>
                </a14:m>
                <a:r>
                  <a:rPr lang="en-GB" dirty="0"/>
                  <a:t>: </a:t>
                </a:r>
                <a:endParaRPr lang="de-DE" i="1" dirty="0">
                  <a:latin typeface="Cambria Math" panose="02040503050406030204" pitchFamily="18" charset="0"/>
                  <a:ea typeface="Cambria Math" panose="02040503050406030204" pitchFamily="18" charset="0"/>
                </a:endParaRPr>
              </a:p>
              <a:p>
                <a:pPr marL="7938" lvl="2" indent="0">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𝛼</m:t>
                          </m:r>
                        </m:e>
                        <m:sub>
                          <m:r>
                            <a:rPr lang="en-GB" i="1" smtClean="0">
                              <a:latin typeface="Cambria Math" panose="02040503050406030204" pitchFamily="18" charset="0"/>
                              <a:ea typeface="Cambria Math" panose="02040503050406030204" pitchFamily="18" charset="0"/>
                            </a:rPr>
                            <m:t>𝜏</m:t>
                          </m:r>
                        </m:sub>
                      </m:sSub>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m:rPr>
                              <m:nor/>
                            </m:rPr>
                            <a:rPr lang="de-DE" b="0" i="0" smtClean="0">
                              <a:latin typeface="Cambria Math" panose="02040503050406030204" pitchFamily="18" charset="0"/>
                              <a:ea typeface="Cambria Math" panose="02040503050406030204" pitchFamily="18" charset="0"/>
                            </a:rPr>
                            <m:t>LVE</m:t>
                          </m:r>
                          <m:d>
                            <m:dPr>
                              <m:ctrlPr>
                                <a:rPr lang="de-DE" b="0" i="1" smtClean="0">
                                  <a:latin typeface="Cambria Math" panose="02040503050406030204" pitchFamily="18" charset="0"/>
                                  <a:ea typeface="Cambria Math" panose="02040503050406030204" pitchFamily="18" charset="0"/>
                                </a:rPr>
                              </m:ctrlPr>
                            </m:dPr>
                            <m:e>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𝐺</m:t>
                                  </m:r>
                                </m:e>
                                <m:sub>
                                  <m:r>
                                    <a:rPr lang="de-DE" b="0" i="1" smtClean="0">
                                      <a:latin typeface="Cambria Math" panose="02040503050406030204" pitchFamily="18" charset="0"/>
                                      <a:ea typeface="Cambria Math" panose="02040503050406030204" pitchFamily="18" charset="0"/>
                                    </a:rPr>
                                    <m:t>𝜏</m:t>
                                  </m:r>
                                </m:sub>
                                <m:sup>
                                  <m:r>
                                    <a:rPr lang="de-DE" b="0" i="1" smtClean="0">
                                      <a:latin typeface="Cambria Math" panose="02040503050406030204" pitchFamily="18" charset="0"/>
                                      <a:ea typeface="Cambria Math" panose="02040503050406030204" pitchFamily="18" charset="0"/>
                                    </a:rPr>
                                    <m:t>𝑜𝑢𝑡</m:t>
                                  </m:r>
                                </m:sup>
                              </m:sSubSup>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𝐴</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𝐶</m:t>
                                  </m:r>
                                </m:e>
                              </m:d>
                              <m:r>
                                <a:rPr lang="de-DE" b="0" i="1" smtClean="0">
                                  <a:latin typeface="Cambria Math" panose="02040503050406030204" pitchFamily="18" charset="0"/>
                                  <a:ea typeface="Cambria Math" panose="02040503050406030204" pitchFamily="18" charset="0"/>
                                </a:rPr>
                                <m:t>,∅</m:t>
                              </m:r>
                            </m:e>
                          </m:d>
                          <m:r>
                            <a:rPr lang="de-DE" b="0" i="1" smtClean="0">
                              <a:latin typeface="Cambria Math" panose="02040503050406030204" pitchFamily="18" charset="0"/>
                              <a:ea typeface="Cambria Math" panose="02040503050406030204" pitchFamily="18" charset="0"/>
                            </a:rPr>
                            <m:t>,</m:t>
                          </m:r>
                          <m:r>
                            <m:rPr>
                              <m:nor/>
                            </m:rPr>
                            <a:rPr lang="de-DE">
                              <a:latin typeface="Cambria Math" panose="02040503050406030204" pitchFamily="18" charset="0"/>
                              <a:ea typeface="Cambria Math" panose="02040503050406030204" pitchFamily="18" charset="0"/>
                            </a:rPr>
                            <m:t>LVE</m:t>
                          </m:r>
                          <m:d>
                            <m:dPr>
                              <m:ctrlPr>
                                <a:rPr lang="de-DE" i="1">
                                  <a:latin typeface="Cambria Math" panose="02040503050406030204" pitchFamily="18" charset="0"/>
                                  <a:ea typeface="Cambria Math" panose="02040503050406030204" pitchFamily="18" charset="0"/>
                                </a:rPr>
                              </m:ctrlPr>
                            </m:dPr>
                            <m:e>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𝐺</m:t>
                                  </m:r>
                                </m:e>
                                <m:sub>
                                  <m:r>
                                    <a:rPr lang="de-DE" i="1">
                                      <a:latin typeface="Cambria Math" panose="02040503050406030204" pitchFamily="18" charset="0"/>
                                      <a:ea typeface="Cambria Math" panose="02040503050406030204" pitchFamily="18" charset="0"/>
                                    </a:rPr>
                                    <m:t>𝜏</m:t>
                                  </m:r>
                                </m:sub>
                                <m:sup>
                                  <m:r>
                                    <a:rPr lang="de-DE" i="1">
                                      <a:latin typeface="Cambria Math" panose="02040503050406030204" pitchFamily="18" charset="0"/>
                                      <a:ea typeface="Cambria Math" panose="02040503050406030204" pitchFamily="18" charset="0"/>
                                    </a:rPr>
                                    <m:t>𝑜𝑢𝑡</m:t>
                                  </m:r>
                                </m:sup>
                              </m:sSubSup>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𝐵</m:t>
                                  </m:r>
                                </m:e>
                              </m:d>
                              <m:r>
                                <a:rPr lang="de-DE" i="1">
                                  <a:latin typeface="Cambria Math" panose="02040503050406030204" pitchFamily="18" charset="0"/>
                                  <a:ea typeface="Cambria Math" panose="02040503050406030204" pitchFamily="18" charset="0"/>
                                </a:rPr>
                                <m:t>,∅</m:t>
                              </m:r>
                            </m:e>
                          </m:d>
                        </m:e>
                      </m:d>
                    </m:oMath>
                  </m:oMathPara>
                </a14:m>
                <a:endParaRPr lang="en-GB" dirty="0"/>
              </a:p>
              <a:p>
                <a:pPr lvl="1"/>
                <a:r>
                  <a:rPr lang="en-GB" dirty="0"/>
                  <a:t>Exact algorithm if independences actually hold, otherwise approximate</a:t>
                </a:r>
              </a:p>
            </p:txBody>
          </p:sp>
        </mc:Choice>
        <mc:Fallback xmlns="">
          <p:sp>
            <p:nvSpPr>
              <p:cNvPr id="3" name="Content Placeholder 2">
                <a:extLst>
                  <a:ext uri="{FF2B5EF4-FFF2-40B4-BE49-F238E27FC236}">
                    <a16:creationId xmlns:a16="http://schemas.microsoft.com/office/drawing/2014/main" id="{C5A5686E-768D-9346-AB68-E6C169FA6CA9}"/>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7BC6501F-069F-874F-B6BF-0624C55C4C77}"/>
              </a:ext>
            </a:extLst>
          </p:cNvPr>
          <p:cNvSpPr>
            <a:spLocks noGrp="1"/>
          </p:cNvSpPr>
          <p:nvPr>
            <p:ph type="sldNum" sz="quarter" idx="12"/>
          </p:nvPr>
        </p:nvSpPr>
        <p:spPr/>
        <p:txBody>
          <a:bodyPr/>
          <a:lstStyle/>
          <a:p>
            <a:fld id="{67C9959E-8E6B-B04C-9955-EA096F41CA7A}" type="slidenum">
              <a:rPr lang="en-GB" smtClean="0"/>
              <a:t>74</a:t>
            </a:fld>
            <a:endParaRPr lang="en-GB"/>
          </a:p>
        </p:txBody>
      </p:sp>
      <p:pic>
        <p:nvPicPr>
          <p:cNvPr id="5" name="Picture 4">
            <a:extLst>
              <a:ext uri="{FF2B5EF4-FFF2-40B4-BE49-F238E27FC236}">
                <a16:creationId xmlns:a16="http://schemas.microsoft.com/office/drawing/2014/main" id="{6D3D8D64-229C-4346-B469-9672B808A404}"/>
              </a:ext>
            </a:extLst>
          </p:cNvPr>
          <p:cNvPicPr>
            <a:picLocks noChangeAspect="1"/>
          </p:cNvPicPr>
          <p:nvPr/>
        </p:nvPicPr>
        <p:blipFill rotWithShape="1">
          <a:blip r:embed="rId3">
            <a:clrChange>
              <a:clrFrom>
                <a:srgbClr val="FEFEFE"/>
              </a:clrFrom>
              <a:clrTo>
                <a:srgbClr val="FEFEFE">
                  <a:alpha val="0"/>
                </a:srgbClr>
              </a:clrTo>
            </a:clrChange>
          </a:blip>
          <a:srcRect l="4704"/>
          <a:stretch/>
        </p:blipFill>
        <p:spPr>
          <a:xfrm>
            <a:off x="6058444" y="1332410"/>
            <a:ext cx="2856411" cy="1256398"/>
          </a:xfrm>
          <a:prstGeom prst="rect">
            <a:avLst/>
          </a:prstGeom>
        </p:spPr>
      </p:pic>
      <p:sp>
        <p:nvSpPr>
          <p:cNvPr id="6" name="TextBox 5">
            <a:extLst>
              <a:ext uri="{FF2B5EF4-FFF2-40B4-BE49-F238E27FC236}">
                <a16:creationId xmlns:a16="http://schemas.microsoft.com/office/drawing/2014/main" id="{EC6018B2-B3F9-3F44-A09E-8753035FD174}"/>
              </a:ext>
            </a:extLst>
          </p:cNvPr>
          <p:cNvSpPr txBox="1"/>
          <p:nvPr/>
        </p:nvSpPr>
        <p:spPr>
          <a:xfrm>
            <a:off x="2027882" y="6311520"/>
            <a:ext cx="6071089" cy="400110"/>
          </a:xfrm>
          <a:prstGeom prst="rect">
            <a:avLst/>
          </a:prstGeom>
          <a:noFill/>
        </p:spPr>
        <p:txBody>
          <a:bodyPr wrap="square" rtlCol="0">
            <a:spAutoFit/>
          </a:bodyPr>
          <a:lstStyle/>
          <a:p>
            <a:r>
              <a:rPr lang="en-GB" sz="1000" dirty="0">
                <a:solidFill>
                  <a:schemeClr val="accent3"/>
                </a:solidFill>
              </a:rPr>
              <a:t>Xavier </a:t>
            </a:r>
            <a:r>
              <a:rPr lang="en-GB" sz="1000" dirty="0" err="1">
                <a:solidFill>
                  <a:schemeClr val="accent3"/>
                </a:solidFill>
              </a:rPr>
              <a:t>Boyen</a:t>
            </a:r>
            <a:r>
              <a:rPr lang="en-GB" sz="1000" dirty="0">
                <a:solidFill>
                  <a:schemeClr val="accent3"/>
                </a:solidFill>
              </a:rPr>
              <a:t> and Daphne Koller: Tractable Inference for Complex Stochastic Processes. In: </a:t>
            </a:r>
            <a:r>
              <a:rPr lang="en-GB" sz="1000" i="1" dirty="0">
                <a:solidFill>
                  <a:schemeClr val="accent3"/>
                </a:solidFill>
              </a:rPr>
              <a:t>UAI-98 Proceedings of the Fourteenth Conference on Uncertainty in Artificial Intelligence</a:t>
            </a:r>
            <a:r>
              <a:rPr lang="en-GB" sz="1000" dirty="0">
                <a:solidFill>
                  <a:schemeClr val="accent3"/>
                </a:solidFill>
              </a:rPr>
              <a:t>, 1998.</a:t>
            </a:r>
          </a:p>
        </p:txBody>
      </p:sp>
    </p:spTree>
    <p:extLst>
      <p:ext uri="{BB962C8B-B14F-4D97-AF65-F5344CB8AC3E}">
        <p14:creationId xmlns:p14="http://schemas.microsoft.com/office/powerpoint/2010/main" val="89590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007D-CB2F-4540-835B-3BD8C7C3C657}"/>
              </a:ext>
            </a:extLst>
          </p:cNvPr>
          <p:cNvSpPr>
            <a:spLocks noGrp="1"/>
          </p:cNvSpPr>
          <p:nvPr>
            <p:ph type="title"/>
          </p:nvPr>
        </p:nvSpPr>
        <p:spPr/>
        <p:txBody>
          <a:bodyPr/>
          <a:lstStyle/>
          <a:p>
            <a:r>
              <a:rPr lang="en-GB" dirty="0"/>
              <a:t>A Note on Approximations</a:t>
            </a:r>
          </a:p>
        </p:txBody>
      </p:sp>
      <p:sp>
        <p:nvSpPr>
          <p:cNvPr id="3" name="Content Placeholder 2">
            <a:extLst>
              <a:ext uri="{FF2B5EF4-FFF2-40B4-BE49-F238E27FC236}">
                <a16:creationId xmlns:a16="http://schemas.microsoft.com/office/drawing/2014/main" id="{C5A5686E-768D-9346-AB68-E6C169FA6CA9}"/>
              </a:ext>
            </a:extLst>
          </p:cNvPr>
          <p:cNvSpPr>
            <a:spLocks noGrp="1"/>
          </p:cNvSpPr>
          <p:nvPr>
            <p:ph idx="1"/>
          </p:nvPr>
        </p:nvSpPr>
        <p:spPr/>
        <p:txBody>
          <a:bodyPr>
            <a:normAutofit/>
          </a:bodyPr>
          <a:lstStyle/>
          <a:p>
            <a:r>
              <a:rPr lang="en-GB" dirty="0"/>
              <a:t>Factored-frontier algorithm (Murphy, 2002)</a:t>
            </a:r>
          </a:p>
          <a:p>
            <a:pPr lvl="1"/>
            <a:r>
              <a:rPr lang="en-GB" dirty="0"/>
              <a:t>Remember: </a:t>
            </a:r>
          </a:p>
          <a:p>
            <a:pPr lvl="2"/>
            <a:r>
              <a:rPr lang="en-GB" dirty="0"/>
              <a:t>Probability propagation on polytree BNs: Send messages directly between the nodes</a:t>
            </a:r>
          </a:p>
          <a:p>
            <a:pPr lvl="2"/>
            <a:r>
              <a:rPr lang="en-GB" dirty="0"/>
              <a:t>Probability propagation in general graphs called (loopy) belief propagation (BP): Send messages directly between the nodes</a:t>
            </a:r>
          </a:p>
          <a:p>
            <a:pPr lvl="3"/>
            <a:r>
              <a:rPr lang="en-GB" dirty="0"/>
              <a:t>Similar to the colour passing scheme but sending actual messages instead of just colours</a:t>
            </a:r>
          </a:p>
          <a:p>
            <a:pPr lvl="3"/>
            <a:r>
              <a:rPr lang="en-GB" dirty="0"/>
              <a:t>Exact if polytree, otherwise approximate</a:t>
            </a:r>
          </a:p>
          <a:p>
            <a:pPr lvl="3"/>
            <a:r>
              <a:rPr lang="en-GB" dirty="0"/>
              <a:t>Lifted BP: Compress a graph (using colour passing) and send lifted messages on compressed graph</a:t>
            </a:r>
          </a:p>
          <a:p>
            <a:pPr lvl="1"/>
            <a:r>
              <a:rPr lang="en-GB" dirty="0"/>
              <a:t>Core idea: Use BP over time</a:t>
            </a:r>
          </a:p>
          <a:p>
            <a:pPr lvl="1"/>
            <a:r>
              <a:rPr lang="en-GB" dirty="0"/>
              <a:t>Lifted version for dynamic MLNs using lifted BP </a:t>
            </a:r>
            <a:br>
              <a:rPr lang="en-GB" dirty="0"/>
            </a:br>
            <a:r>
              <a:rPr lang="en-GB" dirty="0"/>
              <a:t>(Ahmadi et al, 2013)</a:t>
            </a:r>
          </a:p>
        </p:txBody>
      </p:sp>
      <p:sp>
        <p:nvSpPr>
          <p:cNvPr id="4" name="Slide Number Placeholder 3">
            <a:extLst>
              <a:ext uri="{FF2B5EF4-FFF2-40B4-BE49-F238E27FC236}">
                <a16:creationId xmlns:a16="http://schemas.microsoft.com/office/drawing/2014/main" id="{7BC6501F-069F-874F-B6BF-0624C55C4C77}"/>
              </a:ext>
            </a:extLst>
          </p:cNvPr>
          <p:cNvSpPr>
            <a:spLocks noGrp="1"/>
          </p:cNvSpPr>
          <p:nvPr>
            <p:ph type="sldNum" sz="quarter" idx="12"/>
          </p:nvPr>
        </p:nvSpPr>
        <p:spPr/>
        <p:txBody>
          <a:bodyPr/>
          <a:lstStyle/>
          <a:p>
            <a:fld id="{67C9959E-8E6B-B04C-9955-EA096F41CA7A}" type="slidenum">
              <a:rPr lang="en-GB" smtClean="0"/>
              <a:t>75</a:t>
            </a:fld>
            <a:endParaRPr lang="en-GB"/>
          </a:p>
        </p:txBody>
      </p:sp>
      <p:sp>
        <p:nvSpPr>
          <p:cNvPr id="6" name="TextBox 5">
            <a:extLst>
              <a:ext uri="{FF2B5EF4-FFF2-40B4-BE49-F238E27FC236}">
                <a16:creationId xmlns:a16="http://schemas.microsoft.com/office/drawing/2014/main" id="{AA5F5B46-0354-B24B-93BA-C3982FC6E13D}"/>
              </a:ext>
            </a:extLst>
          </p:cNvPr>
          <p:cNvSpPr txBox="1"/>
          <p:nvPr/>
        </p:nvSpPr>
        <p:spPr>
          <a:xfrm>
            <a:off x="1933847" y="6013590"/>
            <a:ext cx="6243502" cy="707886"/>
          </a:xfrm>
          <a:prstGeom prst="rect">
            <a:avLst/>
          </a:prstGeom>
          <a:noFill/>
        </p:spPr>
        <p:txBody>
          <a:bodyPr wrap="square" rtlCol="0">
            <a:spAutoFit/>
          </a:bodyPr>
          <a:lstStyle/>
          <a:p>
            <a:r>
              <a:rPr lang="en-GB" sz="1000" dirty="0">
                <a:solidFill>
                  <a:schemeClr val="accent3"/>
                </a:solidFill>
              </a:rPr>
              <a:t>Kevin P. Murphy: Dynamic Bayesian Networks: Representation, Inference and Learning. PhD thesis, University of California, Berkeley, 2002.</a:t>
            </a:r>
          </a:p>
          <a:p>
            <a:r>
              <a:rPr lang="en-GB" sz="1000" dirty="0">
                <a:solidFill>
                  <a:schemeClr val="accent3"/>
                </a:solidFill>
              </a:rPr>
              <a:t>Babak Ahmadi, Kristian </a:t>
            </a:r>
            <a:r>
              <a:rPr lang="en-GB" sz="1000" dirty="0" err="1">
                <a:solidFill>
                  <a:schemeClr val="accent3"/>
                </a:solidFill>
              </a:rPr>
              <a:t>Kersting</a:t>
            </a:r>
            <a:r>
              <a:rPr lang="en-GB" sz="1000" dirty="0">
                <a:solidFill>
                  <a:schemeClr val="accent3"/>
                </a:solidFill>
              </a:rPr>
              <a:t>, Martin </a:t>
            </a:r>
            <a:r>
              <a:rPr lang="en-GB" sz="1000" dirty="0" err="1">
                <a:solidFill>
                  <a:schemeClr val="accent3"/>
                </a:solidFill>
              </a:rPr>
              <a:t>Mladenov</a:t>
            </a:r>
            <a:r>
              <a:rPr lang="en-GB" sz="1000" dirty="0">
                <a:solidFill>
                  <a:schemeClr val="accent3"/>
                </a:solidFill>
              </a:rPr>
              <a:t>, and </a:t>
            </a:r>
            <a:r>
              <a:rPr lang="en-GB" sz="1000" dirty="0" err="1">
                <a:solidFill>
                  <a:schemeClr val="accent3"/>
                </a:solidFill>
              </a:rPr>
              <a:t>Sriraam</a:t>
            </a:r>
            <a:r>
              <a:rPr lang="en-GB" sz="1000" dirty="0">
                <a:solidFill>
                  <a:schemeClr val="accent3"/>
                </a:solidFill>
              </a:rPr>
              <a:t> Natarajan. Exploiting Symmetries for Scaling Loopy Belief Propagation and Relational Training. In </a:t>
            </a:r>
            <a:r>
              <a:rPr lang="en-GB" sz="1000" i="1" dirty="0">
                <a:solidFill>
                  <a:schemeClr val="accent3"/>
                </a:solidFill>
              </a:rPr>
              <a:t>Machine Learning</a:t>
            </a:r>
            <a:r>
              <a:rPr lang="en-GB" sz="1000" dirty="0">
                <a:solidFill>
                  <a:schemeClr val="accent3"/>
                </a:solidFill>
              </a:rPr>
              <a:t>. 92(1):91-132, 2013.</a:t>
            </a:r>
          </a:p>
        </p:txBody>
      </p:sp>
    </p:spTree>
    <p:extLst>
      <p:ext uri="{BB962C8B-B14F-4D97-AF65-F5344CB8AC3E}">
        <p14:creationId xmlns:p14="http://schemas.microsoft.com/office/powerpoint/2010/main" val="111511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DF4D9-64AA-E34B-9E95-61BA1C9790D5}"/>
              </a:ext>
            </a:extLst>
          </p:cNvPr>
          <p:cNvSpPr>
            <a:spLocks noGrp="1"/>
          </p:cNvSpPr>
          <p:nvPr>
            <p:ph type="title"/>
          </p:nvPr>
        </p:nvSpPr>
        <p:spPr/>
        <p:txBody>
          <a:bodyPr/>
          <a:lstStyle/>
          <a:p>
            <a:r>
              <a:rPr lang="en-GB" dirty="0"/>
              <a:t>Interim Summary</a:t>
            </a:r>
          </a:p>
        </p:txBody>
      </p:sp>
      <p:sp>
        <p:nvSpPr>
          <p:cNvPr id="3" name="Content Placeholder 2">
            <a:extLst>
              <a:ext uri="{FF2B5EF4-FFF2-40B4-BE49-F238E27FC236}">
                <a16:creationId xmlns:a16="http://schemas.microsoft.com/office/drawing/2014/main" id="{608E1900-9ADE-3A46-9F88-ED955A8A5C1C}"/>
              </a:ext>
            </a:extLst>
          </p:cNvPr>
          <p:cNvSpPr>
            <a:spLocks noGrp="1"/>
          </p:cNvSpPr>
          <p:nvPr>
            <p:ph idx="1"/>
          </p:nvPr>
        </p:nvSpPr>
        <p:spPr/>
        <p:txBody>
          <a:bodyPr>
            <a:normAutofit lnSpcReduction="10000"/>
          </a:bodyPr>
          <a:lstStyle/>
          <a:p>
            <a:r>
              <a:rPr lang="en-GB" dirty="0"/>
              <a:t>Interfaces to separate past from present and present from future</a:t>
            </a:r>
          </a:p>
          <a:p>
            <a:pPr lvl="1"/>
            <a:r>
              <a:rPr lang="en-GB" dirty="0"/>
              <a:t>Inter-slice messages</a:t>
            </a:r>
          </a:p>
          <a:p>
            <a:pPr lvl="2"/>
            <a:r>
              <a:rPr lang="en-GB" dirty="0"/>
              <a:t>Forward message to propagate all information up to current slice to next slice</a:t>
            </a:r>
          </a:p>
          <a:p>
            <a:pPr lvl="2"/>
            <a:r>
              <a:rPr lang="en-GB" dirty="0"/>
              <a:t>Backward message to propagate all information down to current slice to previous slice</a:t>
            </a:r>
          </a:p>
          <a:p>
            <a:r>
              <a:rPr lang="en-GB" dirty="0"/>
              <a:t>LDJT algorithm</a:t>
            </a:r>
          </a:p>
          <a:p>
            <a:pPr lvl="1"/>
            <a:r>
              <a:rPr lang="en-GB" dirty="0"/>
              <a:t>LJT algorithm for intra-slice inference</a:t>
            </a:r>
          </a:p>
          <a:p>
            <a:pPr lvl="1"/>
            <a:r>
              <a:rPr lang="en-GB" dirty="0"/>
              <a:t>Inter-slice messages to move in time</a:t>
            </a:r>
          </a:p>
          <a:p>
            <a:pPr lvl="1"/>
            <a:r>
              <a:rPr lang="en-GB" dirty="0"/>
              <a:t>Algorithm-induced groundings possible but not necessarily preventable while keeping sequential separation up</a:t>
            </a:r>
          </a:p>
          <a:p>
            <a:pPr lvl="1"/>
            <a:r>
              <a:rPr lang="en-GB" dirty="0"/>
              <a:t>Reduced complexity in terms of lifted interface</a:t>
            </a:r>
          </a:p>
        </p:txBody>
      </p:sp>
      <p:sp>
        <p:nvSpPr>
          <p:cNvPr id="4" name="Slide Number Placeholder 3">
            <a:extLst>
              <a:ext uri="{FF2B5EF4-FFF2-40B4-BE49-F238E27FC236}">
                <a16:creationId xmlns:a16="http://schemas.microsoft.com/office/drawing/2014/main" id="{2F9C3349-9143-0A45-8589-0F186E36EC04}"/>
              </a:ext>
            </a:extLst>
          </p:cNvPr>
          <p:cNvSpPr>
            <a:spLocks noGrp="1"/>
          </p:cNvSpPr>
          <p:nvPr>
            <p:ph type="sldNum" sz="quarter" idx="12"/>
          </p:nvPr>
        </p:nvSpPr>
        <p:spPr/>
        <p:txBody>
          <a:bodyPr/>
          <a:lstStyle/>
          <a:p>
            <a:fld id="{67C9959E-8E6B-B04C-9955-EA096F41CA7A}" type="slidenum">
              <a:rPr lang="en-GB" smtClean="0"/>
              <a:t>76</a:t>
            </a:fld>
            <a:endParaRPr lang="en-GB"/>
          </a:p>
        </p:txBody>
      </p:sp>
    </p:spTree>
    <p:extLst>
      <p:ext uri="{BB962C8B-B14F-4D97-AF65-F5344CB8AC3E}">
        <p14:creationId xmlns:p14="http://schemas.microsoft.com/office/powerpoint/2010/main" val="2745270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a:xfrm>
            <a:off x="628649" y="260986"/>
            <a:ext cx="8345533" cy="717866"/>
          </a:xfrm>
        </p:spPr>
        <p:txBody>
          <a:bodyPr>
            <a:normAutofit/>
          </a:bodyPr>
          <a:lstStyle/>
          <a:p>
            <a:r>
              <a:rPr lang="en-GB" dirty="0"/>
              <a:t>Outline: 6. Sequential Models &amp; Inf.</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i="1" dirty="0"/>
              <a:t>Lifted modelling of sequences</a:t>
            </a:r>
          </a:p>
          <a:p>
            <a:pPr lvl="1"/>
            <a:r>
              <a:rPr lang="en-GB" dirty="0"/>
              <a:t>Parameterised dynamic models (PDMs)</a:t>
            </a:r>
          </a:p>
          <a:p>
            <a:pPr lvl="1"/>
            <a:r>
              <a:rPr lang="en-GB" dirty="0"/>
              <a:t>Modelling, semantics</a:t>
            </a:r>
          </a:p>
          <a:p>
            <a:pPr marL="514350" indent="-514350">
              <a:buFont typeface="+mj-lt"/>
              <a:buAutoNum type="alphaUcPeriod"/>
            </a:pPr>
            <a:r>
              <a:rPr lang="en-GB" i="1" dirty="0"/>
              <a:t>Lifted dynamic inference</a:t>
            </a:r>
          </a:p>
          <a:p>
            <a:pPr lvl="1"/>
            <a:r>
              <a:rPr lang="en-GB" dirty="0"/>
              <a:t>Inference tasks</a:t>
            </a:r>
          </a:p>
          <a:p>
            <a:pPr lvl="1"/>
            <a:r>
              <a:rPr lang="en-GB" dirty="0"/>
              <a:t>Interfaces</a:t>
            </a:r>
          </a:p>
          <a:p>
            <a:pPr lvl="1"/>
            <a:r>
              <a:rPr lang="en-GB" dirty="0"/>
              <a:t>Lifted dynamic junction tree algorithm (LDJT)</a:t>
            </a:r>
          </a:p>
          <a:p>
            <a:pPr lvl="1"/>
            <a:r>
              <a:rPr lang="en-GB" dirty="0"/>
              <a:t>Theoretical analysis: complexity</a:t>
            </a:r>
          </a:p>
          <a:p>
            <a:pPr marL="514350" indent="-514350">
              <a:buFont typeface="+mj-lt"/>
              <a:buAutoNum type="alphaUcPeriod"/>
            </a:pPr>
            <a:r>
              <a:rPr lang="en-GB" b="1" i="1" dirty="0">
                <a:solidFill>
                  <a:srgbClr val="C00000"/>
                </a:solidFill>
              </a:rPr>
              <a:t>Keeping inference polynomial</a:t>
            </a:r>
          </a:p>
          <a:p>
            <a:pPr lvl="1"/>
            <a:r>
              <a:rPr lang="en-GB" dirty="0">
                <a:solidFill>
                  <a:srgbClr val="C00000"/>
                </a:solidFill>
              </a:rPr>
              <a:t>Problem of evidence over time in lifted models</a:t>
            </a:r>
          </a:p>
          <a:p>
            <a:pPr lvl="1"/>
            <a:r>
              <a:rPr lang="en-GB" dirty="0">
                <a:solidFill>
                  <a:srgbClr val="C00000"/>
                </a:solidFill>
              </a:rPr>
              <a:t>Temporal approximate merging (</a:t>
            </a:r>
            <a:r>
              <a:rPr lang="en-GB" dirty="0" err="1">
                <a:solidFill>
                  <a:srgbClr val="C00000"/>
                </a:solidFill>
              </a:rPr>
              <a:t>TAMe</a:t>
            </a:r>
            <a:r>
              <a:rPr lang="en-GB" dirty="0">
                <a:solidFill>
                  <a:srgbClr val="C00000"/>
                </a:solidFill>
              </a:rPr>
              <a:t>)</a:t>
            </a:r>
          </a:p>
          <a:p>
            <a:pPr marL="514350" indent="-514350">
              <a:buFont typeface="+mj-lt"/>
              <a:buAutoNum type="alphaUcPeriod"/>
            </a:pPr>
            <a:endParaRPr lang="en-GB" dirty="0"/>
          </a:p>
        </p:txBody>
      </p:sp>
      <p:sp>
        <p:nvSpPr>
          <p:cNvPr id="4" name="Slide Number Placeholder 3">
            <a:extLst>
              <a:ext uri="{FF2B5EF4-FFF2-40B4-BE49-F238E27FC236}">
                <a16:creationId xmlns:a16="http://schemas.microsoft.com/office/drawing/2014/main" id="{76C3EB6C-B7E8-0449-A40C-56D4B80C645F}"/>
              </a:ext>
            </a:extLst>
          </p:cNvPr>
          <p:cNvSpPr>
            <a:spLocks noGrp="1"/>
          </p:cNvSpPr>
          <p:nvPr>
            <p:ph type="sldNum" sz="quarter" idx="12"/>
          </p:nvPr>
        </p:nvSpPr>
        <p:spPr/>
        <p:txBody>
          <a:bodyPr/>
          <a:lstStyle/>
          <a:p>
            <a:fld id="{67C9959E-8E6B-B04C-9955-EA096F41CA7A}" type="slidenum">
              <a:rPr lang="en-GB" smtClean="0"/>
              <a:t>77</a:t>
            </a:fld>
            <a:endParaRPr lang="en-GB"/>
          </a:p>
        </p:txBody>
      </p:sp>
    </p:spTree>
    <p:extLst>
      <p:ext uri="{BB962C8B-B14F-4D97-AF65-F5344CB8AC3E}">
        <p14:creationId xmlns:p14="http://schemas.microsoft.com/office/powerpoint/2010/main" val="40197903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64F7E-BF2A-8B4B-BA5B-354B672F013A}"/>
              </a:ext>
            </a:extLst>
          </p:cNvPr>
          <p:cNvSpPr>
            <a:spLocks noGrp="1"/>
          </p:cNvSpPr>
          <p:nvPr>
            <p:ph type="title"/>
          </p:nvPr>
        </p:nvSpPr>
        <p:spPr/>
        <p:txBody>
          <a:bodyPr/>
          <a:lstStyle/>
          <a:p>
            <a:r>
              <a:rPr lang="en-GB" dirty="0"/>
              <a:t>The Problem with Evidence</a:t>
            </a:r>
          </a:p>
        </p:txBody>
      </p:sp>
      <p:sp>
        <p:nvSpPr>
          <p:cNvPr id="3" name="Content Placeholder 2">
            <a:extLst>
              <a:ext uri="{FF2B5EF4-FFF2-40B4-BE49-F238E27FC236}">
                <a16:creationId xmlns:a16="http://schemas.microsoft.com/office/drawing/2014/main" id="{260A99A3-F281-8E44-9BD8-AE352B2E79FE}"/>
              </a:ext>
            </a:extLst>
          </p:cNvPr>
          <p:cNvSpPr>
            <a:spLocks noGrp="1"/>
          </p:cNvSpPr>
          <p:nvPr>
            <p:ph idx="1"/>
          </p:nvPr>
        </p:nvSpPr>
        <p:spPr/>
        <p:txBody>
          <a:bodyPr/>
          <a:lstStyle/>
          <a:p>
            <a:r>
              <a:rPr lang="en-GB" dirty="0"/>
              <a:t>Evidence can ground a model over time</a:t>
            </a:r>
          </a:p>
          <a:p>
            <a:r>
              <a:rPr lang="en-GB" dirty="0"/>
              <a:t>Non-symmetric evidence</a:t>
            </a:r>
          </a:p>
          <a:p>
            <a:pPr lvl="1"/>
            <a:r>
              <a:rPr lang="en-GB" dirty="0"/>
              <a:t>Observe evidence for some instances in one time step</a:t>
            </a:r>
          </a:p>
          <a:p>
            <a:pPr lvl="1"/>
            <a:r>
              <a:rPr lang="en-GB" dirty="0"/>
              <a:t>Observe evidence for a subset of these instances in another time step</a:t>
            </a:r>
          </a:p>
          <a:p>
            <a:pPr lvl="1"/>
            <a:r>
              <a:rPr lang="en-GB" dirty="0"/>
              <a:t>Splits a logvar slowly over time</a:t>
            </a:r>
          </a:p>
          <a:p>
            <a:r>
              <a:rPr lang="en-GB" dirty="0">
                <a:solidFill>
                  <a:schemeClr val="accent1"/>
                </a:solidFill>
              </a:rPr>
              <a:t>Vanilla junction trees for each time step</a:t>
            </a:r>
          </a:p>
          <a:p>
            <a:pPr lvl="1"/>
            <a:r>
              <a:rPr lang="en-GB" dirty="0">
                <a:solidFill>
                  <a:schemeClr val="accent1"/>
                </a:solidFill>
              </a:rPr>
              <a:t>Without any splits</a:t>
            </a:r>
          </a:p>
          <a:p>
            <a:r>
              <a:rPr lang="en-GB" dirty="0">
                <a:solidFill>
                  <a:srgbClr val="C00000"/>
                </a:solidFill>
              </a:rPr>
              <a:t>Forward message carries over splits, leading to slowly grounding a model over time</a:t>
            </a:r>
          </a:p>
          <a:p>
            <a:pPr marL="457200" lvl="1" indent="0">
              <a:buNone/>
            </a:pPr>
            <a:endParaRPr lang="en-GB" dirty="0"/>
          </a:p>
        </p:txBody>
      </p:sp>
      <p:sp>
        <p:nvSpPr>
          <p:cNvPr id="4" name="Slide Number Placeholder 3">
            <a:extLst>
              <a:ext uri="{FF2B5EF4-FFF2-40B4-BE49-F238E27FC236}">
                <a16:creationId xmlns:a16="http://schemas.microsoft.com/office/drawing/2014/main" id="{FABC3D63-3277-DE48-87D1-9C2DDC483DCF}"/>
              </a:ext>
            </a:extLst>
          </p:cNvPr>
          <p:cNvSpPr>
            <a:spLocks noGrp="1"/>
          </p:cNvSpPr>
          <p:nvPr>
            <p:ph type="sldNum" sz="quarter" idx="12"/>
          </p:nvPr>
        </p:nvSpPr>
        <p:spPr/>
        <p:txBody>
          <a:bodyPr/>
          <a:lstStyle/>
          <a:p>
            <a:fld id="{DB7C4649-800D-CB47-881A-AA04BFFFB18C}" type="slidenum">
              <a:rPr lang="en-US" smtClean="0"/>
              <a:t>78</a:t>
            </a:fld>
            <a:endParaRPr lang="en-US"/>
          </a:p>
        </p:txBody>
      </p:sp>
      <p:sp>
        <p:nvSpPr>
          <p:cNvPr id="5" name="Rectangle 4">
            <a:extLst>
              <a:ext uri="{FF2B5EF4-FFF2-40B4-BE49-F238E27FC236}">
                <a16:creationId xmlns:a16="http://schemas.microsoft.com/office/drawing/2014/main" id="{6E87E8F3-2BDE-E34A-B540-751C22DFD739}"/>
              </a:ext>
            </a:extLst>
          </p:cNvPr>
          <p:cNvSpPr/>
          <p:nvPr/>
        </p:nvSpPr>
        <p:spPr>
          <a:xfrm>
            <a:off x="2050868" y="6310386"/>
            <a:ext cx="6152605" cy="400110"/>
          </a:xfrm>
          <a:prstGeom prst="rect">
            <a:avLst/>
          </a:prstGeom>
        </p:spPr>
        <p:txBody>
          <a:bodyPr wrap="square">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Taming Reasoning in Temporal Probabilistic Relational Models Explanation. In </a:t>
            </a:r>
            <a:r>
              <a:rPr lang="en-GB" sz="1000" i="1" dirty="0">
                <a:solidFill>
                  <a:schemeClr val="accent3"/>
                </a:solidFill>
              </a:rPr>
              <a:t>Proceedings</a:t>
            </a:r>
            <a:r>
              <a:rPr lang="en-GB" sz="1000" dirty="0">
                <a:solidFill>
                  <a:schemeClr val="accent3"/>
                </a:solidFill>
              </a:rPr>
              <a:t> </a:t>
            </a:r>
            <a:r>
              <a:rPr lang="en-GB" sz="1000" i="1" dirty="0">
                <a:solidFill>
                  <a:schemeClr val="accent3"/>
                </a:solidFill>
              </a:rPr>
              <a:t>of the ECAI 2020</a:t>
            </a:r>
            <a:r>
              <a:rPr lang="en-GB" sz="1000" dirty="0">
                <a:solidFill>
                  <a:schemeClr val="accent3"/>
                </a:solidFill>
              </a:rPr>
              <a:t>, 2020.</a:t>
            </a:r>
          </a:p>
        </p:txBody>
      </p:sp>
    </p:spTree>
    <p:extLst>
      <p:ext uri="{BB962C8B-B14F-4D97-AF65-F5344CB8AC3E}">
        <p14:creationId xmlns:p14="http://schemas.microsoft.com/office/powerpoint/2010/main" val="75202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420D9-F418-5A4B-9B8D-CDACDD1CA4F4}"/>
              </a:ext>
            </a:extLst>
          </p:cNvPr>
          <p:cNvSpPr>
            <a:spLocks noGrp="1"/>
          </p:cNvSpPr>
          <p:nvPr>
            <p:ph type="title"/>
          </p:nvPr>
        </p:nvSpPr>
        <p:spPr/>
        <p:txBody>
          <a:bodyPr/>
          <a:lstStyle/>
          <a:p>
            <a:r>
              <a:rPr lang="en-GB" dirty="0"/>
              <a:t>Evidence over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2950D72-F11F-0647-AEBC-612CE1D159C3}"/>
                  </a:ext>
                </a:extLst>
              </p:cNvPr>
              <p:cNvSpPr>
                <a:spLocks noGrp="1"/>
              </p:cNvSpPr>
              <p:nvPr>
                <p:ph sz="half" idx="1"/>
              </p:nvPr>
            </p:nvSpPr>
            <p:spPr>
              <a:xfrm>
                <a:off x="628649" y="1146048"/>
                <a:ext cx="4286207" cy="5030915"/>
              </a:xfrm>
            </p:spPr>
            <p:txBody>
              <a:bodyPr/>
              <a:lstStyle/>
              <a:p>
                <a:r>
                  <a:rPr lang="en-GB" b="0" dirty="0"/>
                  <a:t>Slight variation of example</a:t>
                </a:r>
              </a:p>
              <a:p>
                <a:pPr lvl="1"/>
                <a:r>
                  <a:rPr lang="en-GB" dirty="0"/>
                  <a:t>Replace </a:t>
                </a:r>
                <a14:m>
                  <m:oMath xmlns:m="http://schemas.openxmlformats.org/officeDocument/2006/math">
                    <m:r>
                      <a:rPr lang="en-GB" i="1" dirty="0" smtClean="0">
                        <a:latin typeface="Cambria Math" panose="02040503050406030204" pitchFamily="18" charset="0"/>
                      </a:rPr>
                      <m:t>𝐸𝑝𝑖</m:t>
                    </m:r>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𝑑</m:t>
                        </m:r>
                      </m:e>
                      <m:sub>
                        <m:r>
                          <a:rPr lang="de-DE" b="0" i="1" dirty="0" smtClean="0">
                            <a:latin typeface="Cambria Math" panose="02040503050406030204" pitchFamily="18" charset="0"/>
                          </a:rPr>
                          <m:t>𝑡</m:t>
                        </m:r>
                      </m:sub>
                    </m:sSub>
                  </m:oMath>
                </a14:m>
                <a:r>
                  <a:rPr lang="en-GB" dirty="0"/>
                  <a:t> with </a:t>
                </a:r>
                <a14:m>
                  <m:oMath xmlns:m="http://schemas.openxmlformats.org/officeDocument/2006/math">
                    <m:r>
                      <a:rPr lang="de-DE" b="0" i="1" smtClean="0">
                        <a:latin typeface="Cambria Math" panose="02040503050406030204" pitchFamily="18" charset="0"/>
                      </a:rPr>
                      <m:t>𝑅</m:t>
                    </m:r>
                    <m:sSub>
                      <m:sSubPr>
                        <m:ctrlPr>
                          <a:rPr lang="de-DE" b="0" i="1" smtClean="0">
                            <a:latin typeface="Cambria Math" panose="02040503050406030204" pitchFamily="18" charset="0"/>
                          </a:rPr>
                        </m:ctrlPr>
                      </m:sSubPr>
                      <m:e>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e>
                      <m:sub>
                        <m:r>
                          <a:rPr lang="de-DE" b="0" i="1" smtClean="0">
                            <a:latin typeface="Cambria Math" panose="02040503050406030204" pitchFamily="18" charset="0"/>
                          </a:rPr>
                          <m:t>𝑡</m:t>
                        </m:r>
                      </m:sub>
                    </m:sSub>
                  </m:oMath>
                </a14:m>
                <a:endParaRPr lang="en-GB" b="0" dirty="0"/>
              </a:p>
              <a:p>
                <a:r>
                  <a:rPr lang="en-GB" b="0" dirty="0"/>
                  <a:t>Evidence: </a:t>
                </a:r>
                <a14:m>
                  <m:oMath xmlns:m="http://schemas.openxmlformats.org/officeDocument/2006/math">
                    <m:sSub>
                      <m:sSubPr>
                        <m:ctrlPr>
                          <a:rPr lang="en-GB" b="0" i="1" smtClean="0">
                            <a:solidFill>
                              <a:srgbClr val="C00000"/>
                            </a:solidFill>
                            <a:latin typeface="Cambria Math" panose="02040503050406030204" pitchFamily="18" charset="0"/>
                          </a:rPr>
                        </m:ctrlPr>
                      </m:sSubPr>
                      <m:e>
                        <m:r>
                          <a:rPr lang="de-DE" b="0" i="1" smtClean="0">
                            <a:solidFill>
                              <a:srgbClr val="C00000"/>
                            </a:solidFill>
                            <a:latin typeface="Cambria Math" panose="02040503050406030204" pitchFamily="18" charset="0"/>
                          </a:rPr>
                          <m:t>𝑇𝑙</m:t>
                        </m:r>
                      </m:e>
                      <m:sub>
                        <m:r>
                          <a:rPr lang="en-GB" b="0" i="1" smtClean="0">
                            <a:solidFill>
                              <a:srgbClr val="C00000"/>
                            </a:solidFill>
                            <a:latin typeface="Cambria Math" panose="02040503050406030204" pitchFamily="18" charset="0"/>
                          </a:rPr>
                          <m:t>3</m:t>
                        </m:r>
                      </m:sub>
                    </m:sSub>
                    <m:d>
                      <m:dPr>
                        <m:ctrlPr>
                          <a:rPr lang="en-GB" b="0" i="1" smtClean="0">
                            <a:solidFill>
                              <a:srgbClr val="C00000"/>
                            </a:solidFill>
                            <a:latin typeface="Cambria Math" panose="02040503050406030204" pitchFamily="18" charset="0"/>
                          </a:rPr>
                        </m:ctrlPr>
                      </m:dPr>
                      <m:e>
                        <m:sSub>
                          <m:sSubPr>
                            <m:ctrlPr>
                              <a:rPr lang="en-GB" b="0" i="1" smtClean="0">
                                <a:solidFill>
                                  <a:srgbClr val="C00000"/>
                                </a:solidFill>
                                <a:latin typeface="Cambria Math" panose="02040503050406030204" pitchFamily="18" charset="0"/>
                              </a:rPr>
                            </m:ctrlPr>
                          </m:sSubPr>
                          <m:e>
                            <m:r>
                              <a:rPr lang="en-GB" b="0" i="1" smtClean="0">
                                <a:solidFill>
                                  <a:srgbClr val="C00000"/>
                                </a:solidFill>
                                <a:latin typeface="Cambria Math" panose="02040503050406030204" pitchFamily="18" charset="0"/>
                              </a:rPr>
                              <m:t>𝑥</m:t>
                            </m:r>
                          </m:e>
                          <m:sub>
                            <m:r>
                              <a:rPr lang="en-GB" b="0" i="1" smtClean="0">
                                <a:solidFill>
                                  <a:srgbClr val="C00000"/>
                                </a:solidFill>
                                <a:latin typeface="Cambria Math" panose="02040503050406030204" pitchFamily="18" charset="0"/>
                              </a:rPr>
                              <m:t>1</m:t>
                            </m:r>
                          </m:sub>
                        </m:sSub>
                      </m:e>
                    </m:d>
                    <m:r>
                      <a:rPr lang="en-GB" b="0" i="1" smtClean="0">
                        <a:solidFill>
                          <a:srgbClr val="C00000"/>
                        </a:solidFill>
                        <a:latin typeface="Cambria Math" panose="02040503050406030204" pitchFamily="18" charset="0"/>
                      </a:rPr>
                      <m:t>=</m:t>
                    </m:r>
                    <m:r>
                      <a:rPr lang="en-GB" b="0" i="1" smtClean="0">
                        <a:solidFill>
                          <a:srgbClr val="C00000"/>
                        </a:solidFill>
                        <a:latin typeface="Cambria Math" panose="02040503050406030204" pitchFamily="18" charset="0"/>
                      </a:rPr>
                      <m:t>𝑡𝑟𝑢𝑒</m:t>
                    </m:r>
                  </m:oMath>
                </a14:m>
                <a:endParaRPr lang="en-GB" b="0" dirty="0"/>
              </a:p>
              <a:p>
                <a:pPr lvl="1"/>
                <a:r>
                  <a:rPr lang="en-GB" dirty="0"/>
                  <a:t>Split </a:t>
                </a:r>
                <a14:m>
                  <m:oMath xmlns:m="http://schemas.openxmlformats.org/officeDocument/2006/math">
                    <m:sSubSup>
                      <m:sSubSupPr>
                        <m:ctrlPr>
                          <a:rPr lang="en-GB" b="0" i="1" smtClean="0">
                            <a:latin typeface="Cambria Math" panose="02040503050406030204" pitchFamily="18" charset="0"/>
                          </a:rPr>
                        </m:ctrlPr>
                      </m:sSubSupPr>
                      <m:e>
                        <m:r>
                          <a:rPr lang="en-GB" i="1" smtClean="0">
                            <a:latin typeface="Cambria Math" panose="02040503050406030204" pitchFamily="18" charset="0"/>
                          </a:rPr>
                          <m:t>𝑔</m:t>
                        </m:r>
                      </m:e>
                      <m:sub>
                        <m:r>
                          <a:rPr lang="en-GB" b="0" i="1" smtClean="0">
                            <a:latin typeface="Cambria Math" panose="02040503050406030204" pitchFamily="18" charset="0"/>
                          </a:rPr>
                          <m:t>3</m:t>
                        </m:r>
                      </m:sub>
                      <m:sup>
                        <m:r>
                          <a:rPr lang="en-GB" b="0" i="1" smtClean="0">
                            <a:latin typeface="Cambria Math" panose="02040503050406030204" pitchFamily="18" charset="0"/>
                          </a:rPr>
                          <m:t>2</m:t>
                        </m:r>
                      </m:sup>
                    </m:sSubSup>
                  </m:oMath>
                </a14:m>
                <a:r>
                  <a:rPr lang="en-GB" b="0" dirty="0"/>
                  <a:t> into </a:t>
                </a:r>
              </a:p>
              <a:p>
                <a:pPr lvl="2"/>
                <a14:m>
                  <m:oMath xmlns:m="http://schemas.openxmlformats.org/officeDocument/2006/math">
                    <m:sSubSup>
                      <m:sSubSupPr>
                        <m:ctrlPr>
                          <a:rPr lang="en-GB" i="1" smtClean="0">
                            <a:latin typeface="Cambria Math" panose="02040503050406030204" pitchFamily="18" charset="0"/>
                          </a:rPr>
                        </m:ctrlPr>
                      </m:sSubSupPr>
                      <m:e>
                        <m:r>
                          <a:rPr lang="en-GB" i="1">
                            <a:latin typeface="Cambria Math" panose="02040503050406030204" pitchFamily="18" charset="0"/>
                          </a:rPr>
                          <m:t>𝑔</m:t>
                        </m:r>
                      </m:e>
                      <m:sub>
                        <m:r>
                          <a:rPr lang="en-GB" b="0" i="1" smtClean="0">
                            <a:latin typeface="Cambria Math" panose="02040503050406030204" pitchFamily="18" charset="0"/>
                          </a:rPr>
                          <m:t>3</m:t>
                        </m:r>
                      </m:sub>
                      <m:sup>
                        <m:sSup>
                          <m:sSupPr>
                            <m:ctrlPr>
                              <a:rPr lang="en-GB" i="1" smtClean="0">
                                <a:latin typeface="Cambria Math" panose="02040503050406030204" pitchFamily="18" charset="0"/>
                              </a:rPr>
                            </m:ctrlPr>
                          </m:sSupPr>
                          <m:e>
                            <m:r>
                              <a:rPr lang="en-GB" b="0" i="1" smtClean="0">
                                <a:latin typeface="Cambria Math" panose="02040503050406030204" pitchFamily="18" charset="0"/>
                              </a:rPr>
                              <m:t>2</m:t>
                            </m:r>
                          </m:e>
                          <m:sup>
                            <m:r>
                              <a:rPr lang="de-DE" b="0" i="1" smtClean="0">
                                <a:latin typeface="Cambria Math" panose="02040503050406030204" pitchFamily="18" charset="0"/>
                              </a:rPr>
                              <m:t>=1</m:t>
                            </m:r>
                          </m:sup>
                        </m:sSup>
                      </m:sup>
                    </m:sSubSup>
                  </m:oMath>
                </a14:m>
                <a:r>
                  <a:rPr lang="en-GB" b="0" dirty="0"/>
                  <a:t>for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𝑥</m:t>
                        </m:r>
                      </m:e>
                      <m:sub>
                        <m:r>
                          <a:rPr lang="en-GB" i="1" smtClean="0">
                            <a:latin typeface="Cambria Math" panose="02040503050406030204" pitchFamily="18" charset="0"/>
                          </a:rPr>
                          <m:t>1</m:t>
                        </m:r>
                      </m:sub>
                    </m:sSub>
                  </m:oMath>
                </a14:m>
                <a:r>
                  <a:rPr lang="en-GB" b="0" dirty="0"/>
                  <a:t> and </a:t>
                </a:r>
              </a:p>
              <a:p>
                <a:pPr lvl="2"/>
                <a14:m>
                  <m:oMath xmlns:m="http://schemas.openxmlformats.org/officeDocument/2006/math">
                    <m:sSubSup>
                      <m:sSubSupPr>
                        <m:ctrlPr>
                          <a:rPr lang="en-GB" i="1" smtClean="0">
                            <a:latin typeface="Cambria Math" panose="02040503050406030204" pitchFamily="18" charset="0"/>
                          </a:rPr>
                        </m:ctrlPr>
                      </m:sSubSupPr>
                      <m:e>
                        <m:r>
                          <a:rPr lang="en-GB" i="1">
                            <a:latin typeface="Cambria Math" panose="02040503050406030204" pitchFamily="18" charset="0"/>
                          </a:rPr>
                          <m:t>𝑔</m:t>
                        </m:r>
                      </m:e>
                      <m:sub>
                        <m:r>
                          <a:rPr lang="en-GB" b="0" i="1" smtClean="0">
                            <a:latin typeface="Cambria Math" panose="02040503050406030204" pitchFamily="18" charset="0"/>
                          </a:rPr>
                          <m:t>3</m:t>
                        </m:r>
                      </m:sub>
                      <m:sup>
                        <m:sSup>
                          <m:sSupPr>
                            <m:ctrlPr>
                              <a:rPr lang="en-GB" i="1" smtClean="0">
                                <a:latin typeface="Cambria Math" panose="02040503050406030204" pitchFamily="18" charset="0"/>
                              </a:rPr>
                            </m:ctrlPr>
                          </m:sSupPr>
                          <m:e>
                            <m:r>
                              <a:rPr lang="en-GB" b="0" i="1" smtClean="0">
                                <a:latin typeface="Cambria Math" panose="02040503050406030204" pitchFamily="18" charset="0"/>
                              </a:rPr>
                              <m:t>2</m:t>
                            </m:r>
                          </m:e>
                          <m:sup>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1</m:t>
                            </m:r>
                          </m:sup>
                        </m:sSup>
                      </m:sup>
                    </m:sSubSup>
                  </m:oMath>
                </a14:m>
                <a:r>
                  <a:rPr lang="en-GB" b="0" dirty="0"/>
                  <a:t> for </a:t>
                </a:r>
                <a14:m>
                  <m:oMath xmlns:m="http://schemas.openxmlformats.org/officeDocument/2006/math">
                    <m:r>
                      <a:rPr lang="en-GB" b="0" i="1" smtClean="0">
                        <a:latin typeface="Cambria Math" panose="02040503050406030204" pitchFamily="18" charset="0"/>
                      </a:rPr>
                      <m:t>𝑋</m:t>
                    </m:r>
                    <m:r>
                      <a:rPr lang="en-GB" b="0" i="1" smtClean="0">
                        <a:latin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𝑥</m:t>
                        </m:r>
                      </m:e>
                      <m:sub>
                        <m:r>
                          <a:rPr lang="en-GB" b="0" i="1" smtClean="0">
                            <a:latin typeface="Cambria Math" panose="02040503050406030204" pitchFamily="18" charset="0"/>
                            <a:ea typeface="Cambria Math" panose="02040503050406030204" pitchFamily="18" charset="0"/>
                          </a:rPr>
                          <m:t>1</m:t>
                        </m:r>
                      </m:sub>
                    </m:sSub>
                  </m:oMath>
                </a14:m>
                <a:endParaRPr lang="en-GB" dirty="0"/>
              </a:p>
              <a:p>
                <a:pPr lvl="1"/>
                <a:endParaRPr lang="en-GB" b="0" dirty="0"/>
              </a:p>
              <a:p>
                <a:pPr lvl="1"/>
                <a:endParaRPr lang="en-GB" dirty="0"/>
              </a:p>
            </p:txBody>
          </p:sp>
        </mc:Choice>
        <mc:Fallback xmlns="">
          <p:sp>
            <p:nvSpPr>
              <p:cNvPr id="3" name="Content Placeholder 2">
                <a:extLst>
                  <a:ext uri="{FF2B5EF4-FFF2-40B4-BE49-F238E27FC236}">
                    <a16:creationId xmlns:a16="http://schemas.microsoft.com/office/drawing/2014/main" id="{D2950D72-F11F-0647-AEBC-612CE1D159C3}"/>
                  </a:ext>
                </a:extLst>
              </p:cNvPr>
              <p:cNvSpPr>
                <a:spLocks noGrp="1" noRot="1" noChangeAspect="1" noMove="1" noResize="1" noEditPoints="1" noAdjustHandles="1" noChangeArrowheads="1" noChangeShapeType="1" noTextEdit="1"/>
              </p:cNvSpPr>
              <p:nvPr>
                <p:ph sz="half" idx="1"/>
              </p:nvPr>
            </p:nvSpPr>
            <p:spPr>
              <a:xfrm>
                <a:off x="628649" y="1146048"/>
                <a:ext cx="4286207" cy="5030915"/>
              </a:xfrm>
              <a:blipFill>
                <a:blip r:embed="rId2"/>
                <a:stretch>
                  <a:fillRect l="-2360" t="-1763" r="-147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DE51B654-A443-4744-B421-DC1C5751F45E}"/>
                  </a:ext>
                </a:extLst>
              </p:cNvPr>
              <p:cNvSpPr>
                <a:spLocks noGrp="1"/>
              </p:cNvSpPr>
              <p:nvPr>
                <p:ph sz="half" idx="2"/>
              </p:nvPr>
            </p:nvSpPr>
            <p:spPr>
              <a:xfrm>
                <a:off x="5055592" y="1146048"/>
                <a:ext cx="3459757" cy="5030915"/>
              </a:xfrm>
            </p:spPr>
            <p:txBody>
              <a:bodyPr/>
              <a:lstStyle/>
              <a:p>
                <a14:m>
                  <m:oMath xmlns:m="http://schemas.openxmlformats.org/officeDocument/2006/math">
                    <m:sSub>
                      <m:sSubPr>
                        <m:ctrlPr>
                          <a:rPr lang="en-GB" i="1" smtClean="0">
                            <a:solidFill>
                              <a:srgbClr val="C00000"/>
                            </a:solidFill>
                            <a:latin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𝛼</m:t>
                        </m:r>
                      </m:e>
                      <m:sub>
                        <m:r>
                          <a:rPr lang="en-GB" i="1">
                            <a:solidFill>
                              <a:srgbClr val="C00000"/>
                            </a:solidFill>
                            <a:latin typeface="Cambria Math" panose="02040503050406030204" pitchFamily="18" charset="0"/>
                          </a:rPr>
                          <m:t>3</m:t>
                        </m:r>
                      </m:sub>
                    </m:sSub>
                  </m:oMath>
                </a14:m>
                <a:r>
                  <a:rPr lang="en-GB" dirty="0"/>
                  <a:t> consists of</a:t>
                </a:r>
              </a:p>
              <a:p>
                <a:pPr lvl="1"/>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i="1">
                            <a:latin typeface="Cambria Math" panose="02040503050406030204" pitchFamily="18" charset="0"/>
                          </a:rPr>
                          <m:t>3</m:t>
                        </m:r>
                      </m:sub>
                      <m:sup>
                        <m:r>
                          <a:rPr lang="en-GB" i="1">
                            <a:latin typeface="Cambria Math" panose="02040503050406030204" pitchFamily="18" charset="0"/>
                          </a:rPr>
                          <m:t>𝑖𝑛</m:t>
                        </m:r>
                        <m:r>
                          <a:rPr lang="en-GB" i="1">
                            <a:latin typeface="Cambria Math" panose="02040503050406030204" pitchFamily="18" charset="0"/>
                          </a:rPr>
                          <m:t>,</m:t>
                        </m:r>
                        <m:r>
                          <a:rPr lang="en-GB" i="1">
                            <a:latin typeface="Cambria Math" panose="02040503050406030204" pitchFamily="18" charset="0"/>
                          </a:rPr>
                          <m:t>𝑜𝑢𝑡</m:t>
                        </m:r>
                      </m:sup>
                    </m:sSubSup>
                  </m:oMath>
                </a14:m>
                <a:endParaRPr lang="en-GB" dirty="0"/>
              </a:p>
              <a:p>
                <a:pPr lvl="1"/>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i="1">
                            <a:latin typeface="Cambria Math" panose="02040503050406030204" pitchFamily="18" charset="0"/>
                          </a:rPr>
                          <m:t>3</m:t>
                        </m:r>
                      </m:sub>
                      <m:sup>
                        <m:r>
                          <a:rPr lang="en-GB" i="1">
                            <a:latin typeface="Cambria Math" panose="02040503050406030204" pitchFamily="18" charset="0"/>
                          </a:rPr>
                          <m:t>1,</m:t>
                        </m:r>
                        <m:r>
                          <a:rPr lang="en-GB" i="1">
                            <a:latin typeface="Cambria Math" panose="02040503050406030204" pitchFamily="18" charset="0"/>
                          </a:rPr>
                          <m:t>𝑜𝑢𝑡</m:t>
                        </m:r>
                      </m:sup>
                    </m:sSubSup>
                  </m:oMath>
                </a14:m>
                <a:endParaRPr lang="en-GB" i="1" dirty="0">
                  <a:latin typeface="Cambria Math" panose="02040503050406030204" pitchFamily="18" charset="0"/>
                </a:endParaRPr>
              </a:p>
              <a:p>
                <a:pPr lvl="1"/>
                <a14:m>
                  <m:oMath xmlns:m="http://schemas.openxmlformats.org/officeDocument/2006/math">
                    <m:sSubSup>
                      <m:sSubSupPr>
                        <m:ctrlPr>
                          <a:rPr lang="en-GB" i="1" smtClean="0">
                            <a:solidFill>
                              <a:srgbClr val="C00000"/>
                            </a:solidFill>
                            <a:latin typeface="Cambria Math" panose="02040503050406030204" pitchFamily="18" charset="0"/>
                          </a:rPr>
                        </m:ctrlPr>
                      </m:sSubSupPr>
                      <m:e>
                        <m:r>
                          <a:rPr lang="en-GB" i="1">
                            <a:solidFill>
                              <a:srgbClr val="C00000"/>
                            </a:solidFill>
                            <a:latin typeface="Cambria Math" panose="02040503050406030204" pitchFamily="18" charset="0"/>
                          </a:rPr>
                          <m:t>𝑔</m:t>
                        </m:r>
                      </m:e>
                      <m:sub>
                        <m:r>
                          <a:rPr lang="en-GB" i="1">
                            <a:solidFill>
                              <a:srgbClr val="C00000"/>
                            </a:solidFill>
                            <a:latin typeface="Cambria Math" panose="02040503050406030204" pitchFamily="18" charset="0"/>
                          </a:rPr>
                          <m:t>3</m:t>
                        </m:r>
                      </m:sub>
                      <m:sup>
                        <m:sSup>
                          <m:sSupPr>
                            <m:ctrlPr>
                              <a:rPr lang="en-GB" i="1">
                                <a:solidFill>
                                  <a:srgbClr val="C00000"/>
                                </a:solidFill>
                                <a:latin typeface="Cambria Math" panose="02040503050406030204" pitchFamily="18" charset="0"/>
                              </a:rPr>
                            </m:ctrlPr>
                          </m:sSupPr>
                          <m:e>
                            <m:r>
                              <a:rPr lang="en-GB" i="1">
                                <a:solidFill>
                                  <a:srgbClr val="C00000"/>
                                </a:solidFill>
                                <a:latin typeface="Cambria Math" panose="02040503050406030204" pitchFamily="18" charset="0"/>
                              </a:rPr>
                              <m:t>2</m:t>
                            </m:r>
                          </m:e>
                          <m:sup>
                            <m:r>
                              <a:rPr lang="de-DE" b="0" i="1" smtClean="0">
                                <a:solidFill>
                                  <a:srgbClr val="C00000"/>
                                </a:solidFill>
                                <a:latin typeface="Cambria Math" panose="02040503050406030204" pitchFamily="18" charset="0"/>
                              </a:rPr>
                              <m:t>=1</m:t>
                            </m:r>
                          </m:sup>
                        </m:sSup>
                      </m:sup>
                    </m:sSubSup>
                  </m:oMath>
                </a14:m>
                <a:r>
                  <a:rPr lang="en-GB" dirty="0"/>
                  <a:t> and </a:t>
                </a:r>
                <a14:m>
                  <m:oMath xmlns:m="http://schemas.openxmlformats.org/officeDocument/2006/math">
                    <m:sSubSup>
                      <m:sSubSupPr>
                        <m:ctrlPr>
                          <a:rPr lang="en-GB" i="1" smtClean="0">
                            <a:solidFill>
                              <a:srgbClr val="C00000"/>
                            </a:solidFill>
                            <a:latin typeface="Cambria Math" panose="02040503050406030204" pitchFamily="18" charset="0"/>
                          </a:rPr>
                        </m:ctrlPr>
                      </m:sSubSupPr>
                      <m:e>
                        <m:r>
                          <a:rPr lang="en-GB" i="1">
                            <a:solidFill>
                              <a:srgbClr val="C00000"/>
                            </a:solidFill>
                            <a:latin typeface="Cambria Math" panose="02040503050406030204" pitchFamily="18" charset="0"/>
                          </a:rPr>
                          <m:t>𝑔</m:t>
                        </m:r>
                      </m:e>
                      <m:sub>
                        <m:r>
                          <a:rPr lang="en-GB" i="1">
                            <a:solidFill>
                              <a:srgbClr val="C00000"/>
                            </a:solidFill>
                            <a:latin typeface="Cambria Math" panose="02040503050406030204" pitchFamily="18" charset="0"/>
                          </a:rPr>
                          <m:t>3</m:t>
                        </m:r>
                      </m:sub>
                      <m:sup>
                        <m:sSup>
                          <m:sSupPr>
                            <m:ctrlPr>
                              <a:rPr lang="en-GB" i="1">
                                <a:solidFill>
                                  <a:srgbClr val="C00000"/>
                                </a:solidFill>
                                <a:latin typeface="Cambria Math" panose="02040503050406030204" pitchFamily="18" charset="0"/>
                              </a:rPr>
                            </m:ctrlPr>
                          </m:sSupPr>
                          <m:e>
                            <m:r>
                              <a:rPr lang="en-GB" i="1">
                                <a:solidFill>
                                  <a:srgbClr val="C00000"/>
                                </a:solidFill>
                                <a:latin typeface="Cambria Math" panose="02040503050406030204" pitchFamily="18" charset="0"/>
                              </a:rPr>
                              <m:t>2</m:t>
                            </m:r>
                          </m:e>
                          <m:sup>
                            <m:r>
                              <a:rPr lang="en-GB" i="1" smtClean="0">
                                <a:solidFill>
                                  <a:srgbClr val="C00000"/>
                                </a:solidFill>
                                <a:latin typeface="Cambria Math" panose="02040503050406030204" pitchFamily="18" charset="0"/>
                                <a:ea typeface="Cambria Math" panose="02040503050406030204" pitchFamily="18" charset="0"/>
                              </a:rPr>
                              <m:t>≠</m:t>
                            </m:r>
                            <m:r>
                              <a:rPr lang="de-DE" b="0" i="1" smtClean="0">
                                <a:solidFill>
                                  <a:srgbClr val="C00000"/>
                                </a:solidFill>
                                <a:latin typeface="Cambria Math" panose="02040503050406030204" pitchFamily="18" charset="0"/>
                                <a:ea typeface="Cambria Math" panose="02040503050406030204" pitchFamily="18" charset="0"/>
                              </a:rPr>
                              <m:t>1</m:t>
                            </m:r>
                          </m:sup>
                        </m:sSup>
                      </m:sup>
                    </m:sSubSup>
                  </m:oMath>
                </a14:m>
                <a:r>
                  <a:rPr lang="en-GB" dirty="0"/>
                  <a:t> with </a:t>
                </a:r>
                <a14:m>
                  <m:oMath xmlns:m="http://schemas.openxmlformats.org/officeDocument/2006/math">
                    <m:sSub>
                      <m:sSubPr>
                        <m:ctrlPr>
                          <a:rPr lang="en-GB" i="1">
                            <a:latin typeface="Cambria Math" panose="02040503050406030204" pitchFamily="18" charset="0"/>
                          </a:rPr>
                        </m:ctrlPr>
                      </m:sSubPr>
                      <m:e>
                        <m:r>
                          <a:rPr lang="de-DE" b="0" i="1" smtClean="0">
                            <a:latin typeface="Cambria Math" panose="02040503050406030204" pitchFamily="18" charset="0"/>
                          </a:rPr>
                          <m:t>𝑇𝑙</m:t>
                        </m:r>
                      </m:e>
                      <m:sub>
                        <m:r>
                          <a:rPr lang="en-GB" i="1">
                            <a:latin typeface="Cambria Math" panose="02040503050406030204" pitchFamily="18" charset="0"/>
                          </a:rPr>
                          <m:t>3</m:t>
                        </m:r>
                      </m:sub>
                    </m:sSub>
                    <m:r>
                      <a:rPr lang="en-GB" i="1">
                        <a:latin typeface="Cambria Math" panose="02040503050406030204" pitchFamily="18" charset="0"/>
                      </a:rPr>
                      <m:t>(</m:t>
                    </m:r>
                    <m:r>
                      <a:rPr lang="en-GB" i="1">
                        <a:latin typeface="Cambria Math" panose="02040503050406030204" pitchFamily="18" charset="0"/>
                      </a:rPr>
                      <m:t>𝑋</m:t>
                    </m:r>
                    <m:r>
                      <a:rPr lang="en-GB" i="1">
                        <a:latin typeface="Cambria Math" panose="02040503050406030204" pitchFamily="18" charset="0"/>
                      </a:rPr>
                      <m:t>)</m:t>
                    </m:r>
                  </m:oMath>
                </a14:m>
                <a:r>
                  <a:rPr lang="en-GB" dirty="0"/>
                  <a:t> eliminated</a:t>
                </a:r>
              </a:p>
              <a:p>
                <a:pPr lvl="1"/>
                <a:endParaRPr lang="en-GB" dirty="0"/>
              </a:p>
              <a:p>
                <a:pPr lvl="1"/>
                <a:endParaRPr lang="en-GB" dirty="0"/>
              </a:p>
              <a:p>
                <a:endParaRPr lang="en-GB" dirty="0"/>
              </a:p>
            </p:txBody>
          </p:sp>
        </mc:Choice>
        <mc:Fallback xmlns="">
          <p:sp>
            <p:nvSpPr>
              <p:cNvPr id="8" name="Content Placeholder 7">
                <a:extLst>
                  <a:ext uri="{FF2B5EF4-FFF2-40B4-BE49-F238E27FC236}">
                    <a16:creationId xmlns:a16="http://schemas.microsoft.com/office/drawing/2014/main" id="{DE51B654-A443-4744-B421-DC1C5751F45E}"/>
                  </a:ext>
                </a:extLst>
              </p:cNvPr>
              <p:cNvSpPr>
                <a:spLocks noGrp="1" noRot="1" noChangeAspect="1" noMove="1" noResize="1" noEditPoints="1" noAdjustHandles="1" noChangeArrowheads="1" noChangeShapeType="1" noTextEdit="1"/>
              </p:cNvSpPr>
              <p:nvPr>
                <p:ph sz="half" idx="2"/>
              </p:nvPr>
            </p:nvSpPr>
            <p:spPr>
              <a:xfrm>
                <a:off x="5055592" y="1146048"/>
                <a:ext cx="3459757" cy="5030915"/>
              </a:xfrm>
              <a:blipFill>
                <a:blip r:embed="rId3"/>
                <a:stretch>
                  <a:fillRect l="-2930" t="-176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3D0CF74-7E77-F046-BF45-E9FB42043662}"/>
              </a:ext>
            </a:extLst>
          </p:cNvPr>
          <p:cNvSpPr>
            <a:spLocks noGrp="1"/>
          </p:cNvSpPr>
          <p:nvPr>
            <p:ph type="sldNum" sz="quarter" idx="12"/>
          </p:nvPr>
        </p:nvSpPr>
        <p:spPr/>
        <p:txBody>
          <a:bodyPr/>
          <a:lstStyle/>
          <a:p>
            <a:fld id="{DB7C4649-800D-CB47-881A-AA04BFFFB18C}" type="slidenum">
              <a:rPr lang="en-US" smtClean="0"/>
              <a:t>79</a:t>
            </a:fld>
            <a:endParaRPr lang="en-US" dirty="0"/>
          </a:p>
        </p:txBody>
      </p:sp>
      <p:grpSp>
        <p:nvGrpSpPr>
          <p:cNvPr id="5" name="Group 4">
            <a:extLst>
              <a:ext uri="{FF2B5EF4-FFF2-40B4-BE49-F238E27FC236}">
                <a16:creationId xmlns:a16="http://schemas.microsoft.com/office/drawing/2014/main" id="{70CD94D8-BBF0-474A-A502-2E5C4FA5445E}"/>
              </a:ext>
            </a:extLst>
          </p:cNvPr>
          <p:cNvGrpSpPr/>
          <p:nvPr/>
        </p:nvGrpSpPr>
        <p:grpSpPr>
          <a:xfrm>
            <a:off x="3673840" y="4138357"/>
            <a:ext cx="1382400" cy="1077719"/>
            <a:chOff x="3899848" y="3858187"/>
            <a:chExt cx="1626896" cy="1077719"/>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9ADDF54-DE6F-B748-8D3A-E3903E28FB7F}"/>
                    </a:ext>
                  </a:extLst>
                </p:cNvPr>
                <p:cNvSpPr txBox="1"/>
                <p:nvPr/>
              </p:nvSpPr>
              <p:spPr>
                <a:xfrm>
                  <a:off x="3999305" y="4561445"/>
                  <a:ext cx="576594" cy="3744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rgbClr val="C00000"/>
                                </a:solidFill>
                                <a:latin typeface="Cambria Math" panose="02040503050406030204" pitchFamily="18" charset="0"/>
                              </a:rPr>
                            </m:ctrlPr>
                          </m:sSubSupPr>
                          <m:e>
                            <m:r>
                              <a:rPr lang="de-DE" i="1">
                                <a:solidFill>
                                  <a:srgbClr val="C00000"/>
                                </a:solidFill>
                                <a:latin typeface="Cambria Math" panose="02040503050406030204" pitchFamily="18" charset="0"/>
                              </a:rPr>
                              <m:t>𝑔</m:t>
                            </m:r>
                          </m:e>
                          <m:sub>
                            <m:r>
                              <a:rPr lang="de-DE" i="1">
                                <a:solidFill>
                                  <a:srgbClr val="C00000"/>
                                </a:solidFill>
                                <a:latin typeface="Cambria Math" panose="02040503050406030204" pitchFamily="18" charset="0"/>
                              </a:rPr>
                              <m:t>3</m:t>
                            </m:r>
                          </m:sub>
                          <m:sup>
                            <m:r>
                              <a:rPr lang="de-DE" i="1">
                                <a:solidFill>
                                  <a:srgbClr val="C00000"/>
                                </a:solidFill>
                                <a:latin typeface="Cambria Math" panose="02040503050406030204" pitchFamily="18" charset="0"/>
                              </a:rPr>
                              <m:t>2</m:t>
                            </m:r>
                          </m:sup>
                        </m:sSubSup>
                      </m:oMath>
                    </m:oMathPara>
                  </a14:m>
                  <a:endParaRPr lang="en-GB" dirty="0">
                    <a:solidFill>
                      <a:srgbClr val="C00000"/>
                    </a:solidFill>
                  </a:endParaRPr>
                </a:p>
              </p:txBody>
            </p:sp>
          </mc:Choice>
          <mc:Fallback xmlns="">
            <p:sp>
              <p:nvSpPr>
                <p:cNvPr id="7" name="TextBox 6">
                  <a:extLst>
                    <a:ext uri="{FF2B5EF4-FFF2-40B4-BE49-F238E27FC236}">
                      <a16:creationId xmlns:a16="http://schemas.microsoft.com/office/drawing/2014/main" id="{99ADDF54-DE6F-B748-8D3A-E3903E28FB7F}"/>
                    </a:ext>
                  </a:extLst>
                </p:cNvPr>
                <p:cNvSpPr txBox="1">
                  <a:spLocks noRot="1" noChangeAspect="1" noMove="1" noResize="1" noEditPoints="1" noAdjustHandles="1" noChangeArrowheads="1" noChangeShapeType="1" noTextEdit="1"/>
                </p:cNvSpPr>
                <p:nvPr/>
              </p:nvSpPr>
              <p:spPr>
                <a:xfrm>
                  <a:off x="3999305" y="4561445"/>
                  <a:ext cx="576594" cy="374461"/>
                </a:xfrm>
                <a:prstGeom prst="rect">
                  <a:avLst/>
                </a:prstGeom>
                <a:blipFill>
                  <a:blip r:embed="rId4"/>
                  <a:stretch>
                    <a:fillRect b="-32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35D93F1-0CEE-684A-BA0D-8B36E81E39B4}"/>
                    </a:ext>
                  </a:extLst>
                </p:cNvPr>
                <p:cNvSpPr txBox="1"/>
                <p:nvPr/>
              </p:nvSpPr>
              <p:spPr>
                <a:xfrm>
                  <a:off x="3899848" y="3858187"/>
                  <a:ext cx="1626896"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3</m:t>
                            </m:r>
                          </m:sub>
                        </m:sSub>
                        <m:r>
                          <a:rPr lang="de-DE" b="0" i="1" dirty="0" smtClean="0">
                            <a:solidFill>
                              <a:schemeClr val="tx1">
                                <a:lumMod val="50000"/>
                                <a:lumOff val="50000"/>
                              </a:schemeClr>
                            </a:solidFill>
                            <a:latin typeface="Cambria Math" panose="02040503050406030204" pitchFamily="18" charset="0"/>
                          </a:rPr>
                          <m:t> </m:t>
                        </m:r>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3</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𝑇𝑙</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e>
                          <m:sub>
                            <m:r>
                              <a:rPr lang="de-DE" b="0" i="1" smtClean="0">
                                <a:solidFill>
                                  <a:schemeClr val="tx1"/>
                                </a:solidFill>
                                <a:latin typeface="Cambria Math" panose="02040503050406030204" pitchFamily="18" charset="0"/>
                              </a:rPr>
                              <m:t>3</m:t>
                            </m:r>
                          </m:sub>
                        </m:sSub>
                        <m:r>
                          <a:rPr lang="de-DE" b="0" i="1"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9" name="TextBox 8">
                  <a:extLst>
                    <a:ext uri="{FF2B5EF4-FFF2-40B4-BE49-F238E27FC236}">
                      <a16:creationId xmlns:a16="http://schemas.microsoft.com/office/drawing/2014/main" id="{335D93F1-0CEE-684A-BA0D-8B36E81E39B4}"/>
                    </a:ext>
                  </a:extLst>
                </p:cNvPr>
                <p:cNvSpPr txBox="1">
                  <a:spLocks noRot="1" noChangeAspect="1" noMove="1" noResize="1" noEditPoints="1" noAdjustHandles="1" noChangeArrowheads="1" noChangeShapeType="1" noTextEdit="1"/>
                </p:cNvSpPr>
                <p:nvPr/>
              </p:nvSpPr>
              <p:spPr>
                <a:xfrm>
                  <a:off x="3899848" y="3858187"/>
                  <a:ext cx="1626896" cy="715089"/>
                </a:xfrm>
                <a:prstGeom prst="roundRect">
                  <a:avLst/>
                </a:prstGeom>
                <a:blipFill>
                  <a:blip r:embed="rId5"/>
                  <a:stretch>
                    <a:fillRect l="-901" b="-1724"/>
                  </a:stretch>
                </a:blipFill>
                <a:ln>
                  <a:solidFill>
                    <a:schemeClr val="tx1"/>
                  </a:solidFill>
                </a:ln>
              </p:spPr>
              <p:txBody>
                <a:bodyPr/>
                <a:lstStyle/>
                <a:p>
                  <a:r>
                    <a:rPr lang="en-GB">
                      <a:noFill/>
                    </a:rPr>
                    <a:t> </a:t>
                  </a:r>
                </a:p>
              </p:txBody>
            </p:sp>
          </mc:Fallback>
        </mc:AlternateContent>
      </p:grpSp>
      <p:cxnSp>
        <p:nvCxnSpPr>
          <p:cNvPr id="10" name="Straight Connector 9">
            <a:extLst>
              <a:ext uri="{FF2B5EF4-FFF2-40B4-BE49-F238E27FC236}">
                <a16:creationId xmlns:a16="http://schemas.microsoft.com/office/drawing/2014/main" id="{5D7DCBCB-8BF3-B949-8E65-9CF6CDD8B8CE}"/>
              </a:ext>
            </a:extLst>
          </p:cNvPr>
          <p:cNvCxnSpPr>
            <a:cxnSpLocks/>
            <a:stCxn id="20" idx="0"/>
            <a:endCxn id="9" idx="2"/>
          </p:cNvCxnSpPr>
          <p:nvPr/>
        </p:nvCxnSpPr>
        <p:spPr>
          <a:xfrm flipV="1">
            <a:off x="4364392" y="4853446"/>
            <a:ext cx="648" cy="642862"/>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2139EA39-1549-0947-9C48-E73AD5B62B0B}"/>
              </a:ext>
            </a:extLst>
          </p:cNvPr>
          <p:cNvCxnSpPr>
            <a:cxnSpLocks/>
            <a:stCxn id="16" idx="3"/>
            <a:endCxn id="9" idx="1"/>
          </p:cNvCxnSpPr>
          <p:nvPr/>
        </p:nvCxnSpPr>
        <p:spPr>
          <a:xfrm>
            <a:off x="2884864" y="4495902"/>
            <a:ext cx="788976" cy="0"/>
          </a:xfrm>
          <a:prstGeom prst="line">
            <a:avLst/>
          </a:prstGeom>
          <a:ln w="12700"/>
        </p:spPr>
        <p:style>
          <a:lnRef idx="1">
            <a:schemeClr val="dk1"/>
          </a:lnRef>
          <a:fillRef idx="0">
            <a:schemeClr val="dk1"/>
          </a:fillRef>
          <a:effectRef idx="0">
            <a:schemeClr val="dk1"/>
          </a:effectRef>
          <a:fontRef idx="minor">
            <a:schemeClr val="tx1"/>
          </a:fontRef>
        </p:style>
      </p:cxnSp>
      <p:grpSp>
        <p:nvGrpSpPr>
          <p:cNvPr id="12" name="Group 11">
            <a:extLst>
              <a:ext uri="{FF2B5EF4-FFF2-40B4-BE49-F238E27FC236}">
                <a16:creationId xmlns:a16="http://schemas.microsoft.com/office/drawing/2014/main" id="{15F944B1-046B-4B40-9EED-DC4DA23A14D4}"/>
              </a:ext>
            </a:extLst>
          </p:cNvPr>
          <p:cNvGrpSpPr/>
          <p:nvPr/>
        </p:nvGrpSpPr>
        <p:grpSpPr>
          <a:xfrm>
            <a:off x="1506786" y="4138357"/>
            <a:ext cx="1378078" cy="1061048"/>
            <a:chOff x="986597" y="3858187"/>
            <a:chExt cx="1912449" cy="1061048"/>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D65D372-053D-4145-9916-09AE88A7B669}"/>
                    </a:ext>
                  </a:extLst>
                </p:cNvPr>
                <p:cNvSpPr txBox="1"/>
                <p:nvPr/>
              </p:nvSpPr>
              <p:spPr>
                <a:xfrm>
                  <a:off x="986597" y="3858187"/>
                  <a:ext cx="1912449"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r>
                          <a:rPr lang="de-DE" b="0" i="1" dirty="0" smtClean="0">
                            <a:solidFill>
                              <a:schemeClr val="tx1">
                                <a:lumMod val="50000"/>
                                <a:lumOff val="50000"/>
                              </a:schemeClr>
                            </a:solidFill>
                            <a:latin typeface="Cambria Math" panose="02040503050406030204" pitchFamily="18" charset="0"/>
                          </a:rPr>
                          <m:t>  </m:t>
                        </m:r>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2</m:t>
                            </m:r>
                          </m:sub>
                        </m:sSub>
                        <m:r>
                          <a:rPr lang="de-DE" b="0" i="1" dirty="0" smtClean="0">
                            <a:solidFill>
                              <a:schemeClr val="tx1">
                                <a:lumMod val="50000"/>
                                <a:lumOff val="50000"/>
                              </a:schemeClr>
                            </a:solidFill>
                            <a:latin typeface="Cambria Math" panose="02040503050406030204" pitchFamily="18" charset="0"/>
                          </a:rPr>
                          <m:t> </m:t>
                        </m:r>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2</m:t>
                            </m:r>
                          </m:sub>
                        </m:sSub>
                      </m:oMath>
                    </m:oMathPara>
                  </a14:m>
                  <a:endParaRPr lang="de-DE" b="0"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3</m:t>
                            </m:r>
                          </m:sub>
                        </m:sSub>
                      </m:oMath>
                    </m:oMathPara>
                  </a14:m>
                  <a:endParaRPr lang="de-DE" i="1" dirty="0">
                    <a:solidFill>
                      <a:schemeClr val="tx1"/>
                    </a:solidFill>
                    <a:latin typeface="Cambria Math" panose="02040503050406030204" pitchFamily="18" charset="0"/>
                  </a:endParaRPr>
                </a:p>
              </p:txBody>
            </p:sp>
          </mc:Choice>
          <mc:Fallback xmlns="">
            <p:sp>
              <p:nvSpPr>
                <p:cNvPr id="16" name="TextBox 15">
                  <a:extLst>
                    <a:ext uri="{FF2B5EF4-FFF2-40B4-BE49-F238E27FC236}">
                      <a16:creationId xmlns:a16="http://schemas.microsoft.com/office/drawing/2014/main" id="{8D65D372-053D-4145-9916-09AE88A7B669}"/>
                    </a:ext>
                  </a:extLst>
                </p:cNvPr>
                <p:cNvSpPr txBox="1">
                  <a:spLocks noRot="1" noChangeAspect="1" noMove="1" noResize="1" noEditPoints="1" noAdjustHandles="1" noChangeArrowheads="1" noChangeShapeType="1" noTextEdit="1"/>
                </p:cNvSpPr>
                <p:nvPr/>
              </p:nvSpPr>
              <p:spPr>
                <a:xfrm>
                  <a:off x="986597" y="3858187"/>
                  <a:ext cx="1912449" cy="715089"/>
                </a:xfrm>
                <a:prstGeom prst="roundRect">
                  <a:avLst/>
                </a:prstGeom>
                <a:blipFill>
                  <a:blip r:embed="rId6"/>
                  <a:stretch>
                    <a:fillRect l="-818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038835C-DA7E-F244-88F4-915A790B9B1B}"/>
                    </a:ext>
                  </a:extLst>
                </p:cNvPr>
                <p:cNvSpPr txBox="1"/>
                <p:nvPr/>
              </p:nvSpPr>
              <p:spPr>
                <a:xfrm>
                  <a:off x="1135078" y="4595941"/>
                  <a:ext cx="1758585" cy="323294"/>
                </a:xfrm>
                <a:prstGeom prst="rect">
                  <a:avLst/>
                </a:prstGeom>
                <a:noFill/>
              </p:spPr>
              <p:txBody>
                <a:bodyPr wrap="none" lIns="0" tIns="0" rIns="0" bIns="0" rtlCol="0">
                  <a:spAutoFit/>
                </a:bodyPr>
                <a:lstStyle/>
                <a:p>
                  <a14:m>
                    <m:oMath xmlns:m="http://schemas.openxmlformats.org/officeDocument/2006/math">
                      <m:sSub>
                        <m:sSubPr>
                          <m:ctrlPr>
                            <a:rPr lang="de-DE" i="1" dirty="0" smtClean="0">
                              <a:latin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𝛼</m:t>
                          </m:r>
                        </m:e>
                        <m:sub>
                          <m:r>
                            <a:rPr lang="de-DE" i="1" dirty="0">
                              <a:latin typeface="Cambria Math" panose="02040503050406030204" pitchFamily="18" charset="0"/>
                            </a:rPr>
                            <m:t>2</m:t>
                          </m:r>
                        </m:sub>
                      </m:sSub>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a14:m>
                  <a:r>
                    <a:rPr lang="en-GB" dirty="0"/>
                    <a:t> </a:t>
                  </a:r>
                  <a14:m>
                    <m:oMath xmlns:m="http://schemas.openxmlformats.org/officeDocument/2006/math">
                      <m:sSubSup>
                        <m:sSubSupPr>
                          <m:ctrlPr>
                            <a:rPr lang="de-DE" b="0" i="1" smtClean="0">
                              <a:latin typeface="Cambria Math" panose="02040503050406030204" pitchFamily="18" charset="0"/>
                            </a:rPr>
                          </m:ctrlPr>
                        </m:sSubSupPr>
                        <m:e>
                          <m:r>
                            <a:rPr lang="de-DE" i="1">
                              <a:latin typeface="Cambria Math" panose="02040503050406030204" pitchFamily="18" charset="0"/>
                            </a:rPr>
                            <m:t>𝑚</m:t>
                          </m:r>
                        </m:e>
                        <m:sub>
                          <m:r>
                            <a:rPr lang="de-DE" b="0" i="1" smtClean="0">
                              <a:latin typeface="Cambria Math" panose="02040503050406030204" pitchFamily="18" charset="0"/>
                            </a:rPr>
                            <m:t>3</m:t>
                          </m:r>
                        </m:sub>
                        <m:sup>
                          <m:r>
                            <a:rPr lang="de-DE" b="0" i="1" smtClean="0">
                              <a:latin typeface="Cambria Math" panose="02040503050406030204" pitchFamily="18" charset="0"/>
                            </a:rPr>
                            <m:t>𝑜𝑢𝑡</m:t>
                          </m:r>
                          <m:r>
                            <a:rPr lang="de-DE" b="0" i="1" smtClean="0">
                              <a:latin typeface="Cambria Math" panose="02040503050406030204" pitchFamily="18" charset="0"/>
                            </a:rPr>
                            <m:t>,</m:t>
                          </m:r>
                          <m:r>
                            <a:rPr lang="de-DE" b="0" i="1" smtClean="0">
                              <a:latin typeface="Cambria Math" panose="02040503050406030204" pitchFamily="18" charset="0"/>
                            </a:rPr>
                            <m:t>𝑖𝑛</m:t>
                          </m:r>
                        </m:sup>
                      </m:sSubSup>
                    </m:oMath>
                  </a14:m>
                  <a:endParaRPr lang="en-GB" dirty="0"/>
                </a:p>
              </p:txBody>
            </p:sp>
          </mc:Choice>
          <mc:Fallback xmlns="">
            <p:sp>
              <p:nvSpPr>
                <p:cNvPr id="17" name="TextBox 16">
                  <a:extLst>
                    <a:ext uri="{FF2B5EF4-FFF2-40B4-BE49-F238E27FC236}">
                      <a16:creationId xmlns:a16="http://schemas.microsoft.com/office/drawing/2014/main" id="{6038835C-DA7E-F244-88F4-915A790B9B1B}"/>
                    </a:ext>
                  </a:extLst>
                </p:cNvPr>
                <p:cNvSpPr txBox="1">
                  <a:spLocks noRot="1" noChangeAspect="1" noMove="1" noResize="1" noEditPoints="1" noAdjustHandles="1" noChangeArrowheads="1" noChangeShapeType="1" noTextEdit="1"/>
                </p:cNvSpPr>
                <p:nvPr/>
              </p:nvSpPr>
              <p:spPr>
                <a:xfrm>
                  <a:off x="1135078" y="4595941"/>
                  <a:ext cx="1758585" cy="323294"/>
                </a:xfrm>
                <a:prstGeom prst="rect">
                  <a:avLst/>
                </a:prstGeom>
                <a:blipFill>
                  <a:blip r:embed="rId7"/>
                  <a:stretch>
                    <a:fillRect l="-3960" t="-4000" r="-1980" b="-20000"/>
                  </a:stretch>
                </a:blipFill>
              </p:spPr>
              <p:txBody>
                <a:bodyPr/>
                <a:lstStyle/>
                <a:p>
                  <a:r>
                    <a:rPr lang="en-GB">
                      <a:noFill/>
                    </a:rPr>
                    <a:t> </a:t>
                  </a:r>
                </a:p>
              </p:txBody>
            </p:sp>
          </mc:Fallback>
        </mc:AlternateContent>
      </p:grpSp>
      <p:grpSp>
        <p:nvGrpSpPr>
          <p:cNvPr id="18" name="Group 17">
            <a:extLst>
              <a:ext uri="{FF2B5EF4-FFF2-40B4-BE49-F238E27FC236}">
                <a16:creationId xmlns:a16="http://schemas.microsoft.com/office/drawing/2014/main" id="{09DB3028-5A8F-184C-871F-77AB5115C3D6}"/>
              </a:ext>
            </a:extLst>
          </p:cNvPr>
          <p:cNvGrpSpPr/>
          <p:nvPr/>
        </p:nvGrpSpPr>
        <p:grpSpPr>
          <a:xfrm>
            <a:off x="3673192" y="5496308"/>
            <a:ext cx="1382400" cy="1120393"/>
            <a:chOff x="6712116" y="3858187"/>
            <a:chExt cx="1626897" cy="1120393"/>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B2721FA-CFA1-024B-99D4-FB60FAA03A69}"/>
                    </a:ext>
                  </a:extLst>
                </p:cNvPr>
                <p:cNvSpPr txBox="1"/>
                <p:nvPr/>
              </p:nvSpPr>
              <p:spPr>
                <a:xfrm>
                  <a:off x="6712116" y="3858187"/>
                  <a:ext cx="1626897"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𝑅</m:t>
                            </m:r>
                            <m:d>
                              <m:dPr>
                                <m:ctrlPr>
                                  <a:rPr lang="de-DE" i="1" dirty="0">
                                    <a:latin typeface="Cambria Math" panose="02040503050406030204" pitchFamily="18" charset="0"/>
                                  </a:rPr>
                                </m:ctrlPr>
                              </m:dPr>
                              <m:e>
                                <m:r>
                                  <a:rPr lang="de-DE" dirty="0">
                                    <a:latin typeface="Cambria Math" panose="02040503050406030204" pitchFamily="18" charset="0"/>
                                  </a:rPr>
                                  <m:t>𝑋</m:t>
                                </m:r>
                              </m:e>
                            </m:d>
                          </m:e>
                          <m:sub>
                            <m:r>
                              <a:rPr lang="de-DE" b="0" i="1" dirty="0" smtClean="0">
                                <a:latin typeface="Cambria Math" panose="02040503050406030204" pitchFamily="18" charset="0"/>
                              </a:rPr>
                              <m:t>3</m:t>
                            </m:r>
                          </m:sub>
                        </m:sSub>
                        <m:r>
                          <a:rPr lang="de-DE" b="0"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dirty="0">
                                <a:latin typeface="Cambria Math" panose="02040503050406030204" pitchFamily="18" charset="0"/>
                              </a:rPr>
                              <m:t>𝑆</m:t>
                            </m:r>
                            <m:d>
                              <m:dPr>
                                <m:ctrlPr>
                                  <a:rPr lang="de-DE" i="1" dirty="0">
                                    <a:latin typeface="Cambria Math" panose="02040503050406030204" pitchFamily="18" charset="0"/>
                                  </a:rPr>
                                </m:ctrlPr>
                              </m:dPr>
                              <m:e>
                                <m:r>
                                  <a:rPr lang="de-DE" dirty="0">
                                    <a:latin typeface="Cambria Math" panose="02040503050406030204" pitchFamily="18" charset="0"/>
                                  </a:rPr>
                                  <m:t>𝑋</m:t>
                                </m:r>
                              </m:e>
                            </m:d>
                          </m:e>
                          <m:sub>
                            <m:r>
                              <a:rPr lang="de-DE" b="0" i="1" dirty="0" smtClean="0">
                                <a:latin typeface="Cambria Math" panose="02040503050406030204" pitchFamily="18" charset="0"/>
                              </a:rPr>
                              <m:t>3</m:t>
                            </m:r>
                          </m:sub>
                        </m:sSub>
                      </m:oMath>
                    </m:oMathPara>
                  </a14:m>
                  <a:endParaRPr lang="de-DE" dirty="0"/>
                </a:p>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𝑇𝑡</m:t>
                            </m:r>
                            <m:d>
                              <m:dPr>
                                <m:ctrlPr>
                                  <a:rPr lang="de-DE" i="1" dirty="0">
                                    <a:latin typeface="Cambria Math" panose="02040503050406030204" pitchFamily="18" charset="0"/>
                                  </a:rPr>
                                </m:ctrlPr>
                              </m:dPr>
                              <m:e>
                                <m:r>
                                  <a:rPr lang="de-DE" dirty="0">
                                    <a:latin typeface="Cambria Math" panose="02040503050406030204" pitchFamily="18" charset="0"/>
                                  </a:rPr>
                                  <m:t>𝑋</m:t>
                                </m:r>
                                <m:r>
                                  <a:rPr lang="de-DE" dirty="0">
                                    <a:latin typeface="Cambria Math" panose="02040503050406030204" pitchFamily="18" charset="0"/>
                                  </a:rPr>
                                  <m:t>,</m:t>
                                </m:r>
                                <m:r>
                                  <a:rPr lang="de-DE" dirty="0">
                                    <a:latin typeface="Cambria Math" panose="02040503050406030204" pitchFamily="18" charset="0"/>
                                  </a:rPr>
                                  <m:t>𝑀</m:t>
                                </m:r>
                              </m:e>
                            </m:d>
                          </m:e>
                          <m:sub>
                            <m:r>
                              <a:rPr lang="de-DE" b="0" i="1" dirty="0" smtClean="0">
                                <a:latin typeface="Cambria Math" panose="02040503050406030204" pitchFamily="18" charset="0"/>
                              </a:rPr>
                              <m:t>3</m:t>
                            </m:r>
                          </m:sub>
                        </m:sSub>
                        <m:r>
                          <a:rPr lang="de-DE" b="0" i="1" dirty="0" smtClean="0">
                            <a:latin typeface="Cambria Math" panose="02040503050406030204" pitchFamily="18" charset="0"/>
                          </a:rPr>
                          <m:t>  </m:t>
                        </m:r>
                      </m:oMath>
                    </m:oMathPara>
                  </a14:m>
                  <a:endParaRPr lang="en-GB" dirty="0"/>
                </a:p>
              </p:txBody>
            </p:sp>
          </mc:Choice>
          <mc:Fallback xmlns="">
            <p:sp>
              <p:nvSpPr>
                <p:cNvPr id="20" name="TextBox 19">
                  <a:extLst>
                    <a:ext uri="{FF2B5EF4-FFF2-40B4-BE49-F238E27FC236}">
                      <a16:creationId xmlns:a16="http://schemas.microsoft.com/office/drawing/2014/main" id="{DB2721FA-CFA1-024B-99D4-FB60FAA03A69}"/>
                    </a:ext>
                  </a:extLst>
                </p:cNvPr>
                <p:cNvSpPr txBox="1">
                  <a:spLocks noRot="1" noChangeAspect="1" noMove="1" noResize="1" noEditPoints="1" noAdjustHandles="1" noChangeArrowheads="1" noChangeShapeType="1" noTextEdit="1"/>
                </p:cNvSpPr>
                <p:nvPr/>
              </p:nvSpPr>
              <p:spPr>
                <a:xfrm>
                  <a:off x="6712116" y="3858187"/>
                  <a:ext cx="1626897" cy="715089"/>
                </a:xfrm>
                <a:prstGeom prst="roundRect">
                  <a:avLst/>
                </a:prstGeom>
                <a:blipFill>
                  <a:blip r:embed="rId8"/>
                  <a:stretch>
                    <a:fillRect l="-540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C73863A-51D5-E24C-9BED-8CF041957A21}"/>
                    </a:ext>
                  </a:extLst>
                </p:cNvPr>
                <p:cNvSpPr txBox="1"/>
                <p:nvPr/>
              </p:nvSpPr>
              <p:spPr>
                <a:xfrm>
                  <a:off x="6764130" y="4573276"/>
                  <a:ext cx="1314676" cy="4053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3</m:t>
                            </m:r>
                          </m:sub>
                          <m:sup>
                            <m:r>
                              <a:rPr lang="de-DE" i="1">
                                <a:latin typeface="Cambria Math" panose="02040503050406030204" pitchFamily="18" charset="0"/>
                              </a:rPr>
                              <m:t>3</m:t>
                            </m:r>
                          </m:sup>
                        </m:sSubSup>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𝑚</m:t>
                            </m:r>
                          </m:e>
                          <m:sub>
                            <m:r>
                              <a:rPr lang="de-DE" b="0" i="1" smtClean="0">
                                <a:latin typeface="Cambria Math" panose="02040503050406030204" pitchFamily="18" charset="0"/>
                              </a:rPr>
                              <m:t>3</m:t>
                            </m:r>
                          </m:sub>
                          <m:sup>
                            <m:r>
                              <a:rPr lang="de-DE" b="0" i="1" smtClean="0">
                                <a:latin typeface="Cambria Math" panose="02040503050406030204" pitchFamily="18" charset="0"/>
                              </a:rPr>
                              <m:t>𝑜𝑢𝑡</m:t>
                            </m:r>
                            <m:r>
                              <a:rPr lang="de-DE" b="0" i="1" smtClean="0">
                                <a:latin typeface="Cambria Math" panose="02040503050406030204" pitchFamily="18" charset="0"/>
                              </a:rPr>
                              <m:t>,1</m:t>
                            </m:r>
                          </m:sup>
                        </m:sSubSup>
                      </m:oMath>
                    </m:oMathPara>
                  </a14:m>
                  <a:endParaRPr lang="en-GB" dirty="0"/>
                </a:p>
              </p:txBody>
            </p:sp>
          </mc:Choice>
          <mc:Fallback xmlns="">
            <p:sp>
              <p:nvSpPr>
                <p:cNvPr id="22" name="TextBox 21">
                  <a:extLst>
                    <a:ext uri="{FF2B5EF4-FFF2-40B4-BE49-F238E27FC236}">
                      <a16:creationId xmlns:a16="http://schemas.microsoft.com/office/drawing/2014/main" id="{6C73863A-51D5-E24C-9BED-8CF041957A21}"/>
                    </a:ext>
                  </a:extLst>
                </p:cNvPr>
                <p:cNvSpPr txBox="1">
                  <a:spLocks noRot="1" noChangeAspect="1" noMove="1" noResize="1" noEditPoints="1" noAdjustHandles="1" noChangeArrowheads="1" noChangeShapeType="1" noTextEdit="1"/>
                </p:cNvSpPr>
                <p:nvPr/>
              </p:nvSpPr>
              <p:spPr>
                <a:xfrm>
                  <a:off x="6764130" y="4573276"/>
                  <a:ext cx="1314676" cy="405304"/>
                </a:xfrm>
                <a:prstGeom prst="rect">
                  <a:avLst/>
                </a:prstGeom>
                <a:blipFill>
                  <a:blip r:embed="rId9"/>
                  <a:stretch>
                    <a:fillRect b="-3030"/>
                  </a:stretch>
                </a:blipFill>
              </p:spPr>
              <p:txBody>
                <a:bodyPr/>
                <a:lstStyle/>
                <a:p>
                  <a:r>
                    <a:rPr lang="en-GB">
                      <a:noFill/>
                    </a:rPr>
                    <a:t> </a:t>
                  </a:r>
                </a:p>
              </p:txBody>
            </p:sp>
          </mc:Fallback>
        </mc:AlternateContent>
      </p:grpSp>
      <p:cxnSp>
        <p:nvCxnSpPr>
          <p:cNvPr id="45" name="Straight Connector 44">
            <a:extLst>
              <a:ext uri="{FF2B5EF4-FFF2-40B4-BE49-F238E27FC236}">
                <a16:creationId xmlns:a16="http://schemas.microsoft.com/office/drawing/2014/main" id="{A9F38AEB-E93C-CB47-9D75-B558EF573198}"/>
              </a:ext>
            </a:extLst>
          </p:cNvPr>
          <p:cNvCxnSpPr>
            <a:cxnSpLocks/>
            <a:stCxn id="9" idx="3"/>
            <a:endCxn id="52" idx="1"/>
          </p:cNvCxnSpPr>
          <p:nvPr/>
        </p:nvCxnSpPr>
        <p:spPr>
          <a:xfrm>
            <a:off x="5056240" y="4495902"/>
            <a:ext cx="961264" cy="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306E917D-F95F-F04B-858D-E9D73E32462B}"/>
                  </a:ext>
                </a:extLst>
              </p:cNvPr>
              <p:cNvSpPr/>
              <p:nvPr/>
            </p:nvSpPr>
            <p:spPr>
              <a:xfrm>
                <a:off x="5132967" y="4613941"/>
                <a:ext cx="4827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C00000"/>
                              </a:solidFill>
                              <a:latin typeface="Cambria Math" panose="02040503050406030204" pitchFamily="18" charset="0"/>
                            </a:rPr>
                          </m:ctrlPr>
                        </m:sSubPr>
                        <m:e>
                          <m:r>
                            <a:rPr lang="en-GB" i="1" dirty="0">
                              <a:solidFill>
                                <a:srgbClr val="C00000"/>
                              </a:solidFill>
                              <a:latin typeface="Cambria Math" panose="02040503050406030204" pitchFamily="18" charset="0"/>
                              <a:ea typeface="Cambria Math" panose="02040503050406030204" pitchFamily="18" charset="0"/>
                            </a:rPr>
                            <m:t>𝛼</m:t>
                          </m:r>
                        </m:e>
                        <m:sub>
                          <m:r>
                            <a:rPr lang="de-DE" i="1" dirty="0">
                              <a:solidFill>
                                <a:srgbClr val="C00000"/>
                              </a:solidFill>
                              <a:latin typeface="Cambria Math" panose="02040503050406030204" pitchFamily="18" charset="0"/>
                            </a:rPr>
                            <m:t>3</m:t>
                          </m:r>
                        </m:sub>
                      </m:sSub>
                    </m:oMath>
                  </m:oMathPara>
                </a14:m>
                <a:endParaRPr lang="en-GB" dirty="0">
                  <a:solidFill>
                    <a:srgbClr val="C00000"/>
                  </a:solidFill>
                </a:endParaRPr>
              </a:p>
            </p:txBody>
          </p:sp>
        </mc:Choice>
        <mc:Fallback xmlns="">
          <p:sp>
            <p:nvSpPr>
              <p:cNvPr id="13" name="Rectangle 12">
                <a:extLst>
                  <a:ext uri="{FF2B5EF4-FFF2-40B4-BE49-F238E27FC236}">
                    <a16:creationId xmlns:a16="http://schemas.microsoft.com/office/drawing/2014/main" id="{306E917D-F95F-F04B-858D-E9D73E32462B}"/>
                  </a:ext>
                </a:extLst>
              </p:cNvPr>
              <p:cNvSpPr>
                <a:spLocks noRot="1" noChangeAspect="1" noMove="1" noResize="1" noEditPoints="1" noAdjustHandles="1" noChangeArrowheads="1" noChangeShapeType="1" noTextEdit="1"/>
              </p:cNvSpPr>
              <p:nvPr/>
            </p:nvSpPr>
            <p:spPr>
              <a:xfrm>
                <a:off x="5132967" y="4613941"/>
                <a:ext cx="482761"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3E0DC8C-FAA0-8144-9B3B-1339F0A458ED}"/>
                  </a:ext>
                </a:extLst>
              </p:cNvPr>
              <p:cNvSpPr txBox="1"/>
              <p:nvPr/>
            </p:nvSpPr>
            <p:spPr>
              <a:xfrm rot="5400000">
                <a:off x="2589610" y="4550240"/>
                <a:ext cx="280206" cy="326209"/>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3</m:t>
                          </m:r>
                        </m:sub>
                        <m:sup>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40" name="TextBox 39">
                <a:extLst>
                  <a:ext uri="{FF2B5EF4-FFF2-40B4-BE49-F238E27FC236}">
                    <a16:creationId xmlns:a16="http://schemas.microsoft.com/office/drawing/2014/main" id="{33E0DC8C-FAA0-8144-9B3B-1339F0A458ED}"/>
                  </a:ext>
                </a:extLst>
              </p:cNvPr>
              <p:cNvSpPr txBox="1">
                <a:spLocks noRot="1" noChangeAspect="1" noMove="1" noResize="1" noEditPoints="1" noAdjustHandles="1" noChangeArrowheads="1" noChangeShapeType="1" noTextEdit="1"/>
              </p:cNvSpPr>
              <p:nvPr/>
            </p:nvSpPr>
            <p:spPr>
              <a:xfrm rot="5400000">
                <a:off x="2589610" y="4550240"/>
                <a:ext cx="280206" cy="326209"/>
              </a:xfrm>
              <a:prstGeom prst="round1Rect">
                <a:avLst>
                  <a:gd name="adj" fmla="val 40865"/>
                </a:avLst>
              </a:prstGeom>
              <a:blipFill>
                <a:blip r:embed="rId11"/>
                <a:stretch>
                  <a:fillRect l="-3704" b="-9091"/>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373EA0C6-D340-D54F-AE80-0FA13B8B113E}"/>
                  </a:ext>
                </a:extLst>
              </p:cNvPr>
              <p:cNvSpPr txBox="1"/>
              <p:nvPr/>
            </p:nvSpPr>
            <p:spPr>
              <a:xfrm rot="5400000">
                <a:off x="4719986" y="4513228"/>
                <a:ext cx="280206" cy="400232"/>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3</m:t>
                          </m:r>
                        </m:sub>
                        <m:sup>
                          <m:r>
                            <a:rPr lang="de-DE" sz="1400" b="0" i="1" smtClean="0">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46" name="TextBox 45">
                <a:extLst>
                  <a:ext uri="{FF2B5EF4-FFF2-40B4-BE49-F238E27FC236}">
                    <a16:creationId xmlns:a16="http://schemas.microsoft.com/office/drawing/2014/main" id="{373EA0C6-D340-D54F-AE80-0FA13B8B113E}"/>
                  </a:ext>
                </a:extLst>
              </p:cNvPr>
              <p:cNvSpPr txBox="1">
                <a:spLocks noRot="1" noChangeAspect="1" noMove="1" noResize="1" noEditPoints="1" noAdjustHandles="1" noChangeArrowheads="1" noChangeShapeType="1" noTextEdit="1"/>
              </p:cNvSpPr>
              <p:nvPr/>
            </p:nvSpPr>
            <p:spPr>
              <a:xfrm rot="5400000">
                <a:off x="4719986" y="4513228"/>
                <a:ext cx="280206" cy="400232"/>
              </a:xfrm>
              <a:prstGeom prst="round1Rect">
                <a:avLst>
                  <a:gd name="adj" fmla="val 40865"/>
                </a:avLst>
              </a:prstGeom>
              <a:blipFill>
                <a:blip r:embed="rId12"/>
                <a:stretch>
                  <a:fillRect l="-6250" r="-3125"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3A66121-40D4-B347-B85F-60FD3C5437F8}"/>
                  </a:ext>
                </a:extLst>
              </p:cNvPr>
              <p:cNvSpPr txBox="1"/>
              <p:nvPr/>
            </p:nvSpPr>
            <p:spPr>
              <a:xfrm rot="5400000">
                <a:off x="4757979" y="5909796"/>
                <a:ext cx="280206" cy="326209"/>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3</m:t>
                          </m:r>
                        </m:sub>
                        <m:sup>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47" name="TextBox 46">
                <a:extLst>
                  <a:ext uri="{FF2B5EF4-FFF2-40B4-BE49-F238E27FC236}">
                    <a16:creationId xmlns:a16="http://schemas.microsoft.com/office/drawing/2014/main" id="{A3A66121-40D4-B347-B85F-60FD3C5437F8}"/>
                  </a:ext>
                </a:extLst>
              </p:cNvPr>
              <p:cNvSpPr txBox="1">
                <a:spLocks noRot="1" noChangeAspect="1" noMove="1" noResize="1" noEditPoints="1" noAdjustHandles="1" noChangeArrowheads="1" noChangeShapeType="1" noTextEdit="1"/>
              </p:cNvSpPr>
              <p:nvPr/>
            </p:nvSpPr>
            <p:spPr>
              <a:xfrm rot="5400000">
                <a:off x="4757979" y="5909796"/>
                <a:ext cx="280206" cy="326209"/>
              </a:xfrm>
              <a:prstGeom prst="round1Rect">
                <a:avLst>
                  <a:gd name="adj" fmla="val 40865"/>
                </a:avLst>
              </a:prstGeom>
              <a:blipFill>
                <a:blip r:embed="rId13"/>
                <a:stretch>
                  <a:fillRect b="-4348"/>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69DA97B9-F51D-E248-8B73-3409833FEB3A}"/>
                  </a:ext>
                </a:extLst>
              </p:cNvPr>
              <p:cNvSpPr/>
              <p:nvPr/>
            </p:nvSpPr>
            <p:spPr>
              <a:xfrm>
                <a:off x="4275936" y="4851839"/>
                <a:ext cx="938142" cy="4156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𝑖𝑛</m:t>
                          </m:r>
                          <m:r>
                            <a:rPr lang="de-DE" i="1">
                              <a:latin typeface="Cambria Math" panose="02040503050406030204" pitchFamily="18" charset="0"/>
                            </a:rPr>
                            <m:t>,</m:t>
                          </m:r>
                          <m:r>
                            <a:rPr lang="de-DE" i="1">
                              <a:latin typeface="Cambria Math" panose="02040503050406030204" pitchFamily="18" charset="0"/>
                            </a:rPr>
                            <m:t>𝑜𝑢𝑡</m:t>
                          </m:r>
                        </m:sup>
                      </m:sSubSup>
                    </m:oMath>
                  </m:oMathPara>
                </a14:m>
                <a:endParaRPr lang="en-GB" dirty="0"/>
              </a:p>
            </p:txBody>
          </p:sp>
        </mc:Choice>
        <mc:Fallback xmlns="">
          <p:sp>
            <p:nvSpPr>
              <p:cNvPr id="26" name="Rectangle 25">
                <a:extLst>
                  <a:ext uri="{FF2B5EF4-FFF2-40B4-BE49-F238E27FC236}">
                    <a16:creationId xmlns:a16="http://schemas.microsoft.com/office/drawing/2014/main" id="{69DA97B9-F51D-E248-8B73-3409833FEB3A}"/>
                  </a:ext>
                </a:extLst>
              </p:cNvPr>
              <p:cNvSpPr>
                <a:spLocks noRot="1" noChangeAspect="1" noMove="1" noResize="1" noEditPoints="1" noAdjustHandles="1" noChangeArrowheads="1" noChangeShapeType="1" noTextEdit="1"/>
              </p:cNvSpPr>
              <p:nvPr/>
            </p:nvSpPr>
            <p:spPr>
              <a:xfrm>
                <a:off x="4275936" y="4851839"/>
                <a:ext cx="938142" cy="415627"/>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9653C856-0497-2A43-835F-4B4401168215}"/>
                  </a:ext>
                </a:extLst>
              </p:cNvPr>
              <p:cNvSpPr/>
              <p:nvPr/>
            </p:nvSpPr>
            <p:spPr>
              <a:xfrm>
                <a:off x="4529381" y="5073806"/>
                <a:ext cx="859787" cy="4053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1,</m:t>
                          </m:r>
                          <m:r>
                            <a:rPr lang="de-DE" i="1">
                              <a:latin typeface="Cambria Math" panose="02040503050406030204" pitchFamily="18" charset="0"/>
                            </a:rPr>
                            <m:t>𝑜𝑢𝑡</m:t>
                          </m:r>
                        </m:sup>
                      </m:sSubSup>
                    </m:oMath>
                  </m:oMathPara>
                </a14:m>
                <a:endParaRPr lang="en-GB" dirty="0"/>
              </a:p>
            </p:txBody>
          </p:sp>
        </mc:Choice>
        <mc:Fallback xmlns="">
          <p:sp>
            <p:nvSpPr>
              <p:cNvPr id="28" name="Rectangle 27">
                <a:extLst>
                  <a:ext uri="{FF2B5EF4-FFF2-40B4-BE49-F238E27FC236}">
                    <a16:creationId xmlns:a16="http://schemas.microsoft.com/office/drawing/2014/main" id="{9653C856-0497-2A43-835F-4B4401168215}"/>
                  </a:ext>
                </a:extLst>
              </p:cNvPr>
              <p:cNvSpPr>
                <a:spLocks noRot="1" noChangeAspect="1" noMove="1" noResize="1" noEditPoints="1" noAdjustHandles="1" noChangeArrowheads="1" noChangeShapeType="1" noTextEdit="1"/>
              </p:cNvSpPr>
              <p:nvPr/>
            </p:nvSpPr>
            <p:spPr>
              <a:xfrm>
                <a:off x="4529381" y="5073806"/>
                <a:ext cx="859787" cy="405304"/>
              </a:xfrm>
              <a:prstGeom prst="rect">
                <a:avLst/>
              </a:prstGeom>
              <a:blipFill>
                <a:blip r:embed="rId15"/>
                <a:stretch>
                  <a:fillRect/>
                </a:stretch>
              </a:blipFill>
            </p:spPr>
            <p:txBody>
              <a:bodyPr/>
              <a:lstStyle/>
              <a:p>
                <a:r>
                  <a:rPr lang="en-GB">
                    <a:noFill/>
                  </a:rPr>
                  <a:t> </a:t>
                </a:r>
              </a:p>
            </p:txBody>
          </p:sp>
        </mc:Fallback>
      </mc:AlternateContent>
      <p:grpSp>
        <p:nvGrpSpPr>
          <p:cNvPr id="57" name="Group 56">
            <a:extLst>
              <a:ext uri="{FF2B5EF4-FFF2-40B4-BE49-F238E27FC236}">
                <a16:creationId xmlns:a16="http://schemas.microsoft.com/office/drawing/2014/main" id="{D48F4334-CF8A-D34A-BAE8-D0881CD0DC68}"/>
              </a:ext>
            </a:extLst>
          </p:cNvPr>
          <p:cNvGrpSpPr/>
          <p:nvPr/>
        </p:nvGrpSpPr>
        <p:grpSpPr>
          <a:xfrm>
            <a:off x="6017504" y="4138357"/>
            <a:ext cx="1382400" cy="1011751"/>
            <a:chOff x="6017504" y="4138357"/>
            <a:chExt cx="1382400" cy="1011751"/>
          </a:xfrm>
        </p:grpSpPr>
        <p:grpSp>
          <p:nvGrpSpPr>
            <p:cNvPr id="51" name="Group 50">
              <a:extLst>
                <a:ext uri="{FF2B5EF4-FFF2-40B4-BE49-F238E27FC236}">
                  <a16:creationId xmlns:a16="http://schemas.microsoft.com/office/drawing/2014/main" id="{B792568D-8601-F64C-AFE3-3ACEB0F330B0}"/>
                </a:ext>
              </a:extLst>
            </p:cNvPr>
            <p:cNvGrpSpPr/>
            <p:nvPr/>
          </p:nvGrpSpPr>
          <p:grpSpPr>
            <a:xfrm>
              <a:off x="6017504" y="4138357"/>
              <a:ext cx="1382400" cy="1011751"/>
              <a:chOff x="798394" y="3858187"/>
              <a:chExt cx="1918447" cy="1011751"/>
            </a:xfrm>
          </p:grpSpPr>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D2EA857-CC5B-7C45-9D77-10004FB169E3}"/>
                      </a:ext>
                    </a:extLst>
                  </p:cNvPr>
                  <p:cNvSpPr txBox="1"/>
                  <p:nvPr/>
                </p:nvSpPr>
                <p:spPr>
                  <a:xfrm>
                    <a:off x="798394" y="3858187"/>
                    <a:ext cx="1918447"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3</m:t>
                              </m:r>
                            </m:sub>
                          </m:sSub>
                          <m:r>
                            <a:rPr lang="de-DE" b="0" i="1" dirty="0" smtClean="0">
                              <a:solidFill>
                                <a:schemeClr val="tx1">
                                  <a:lumMod val="50000"/>
                                  <a:lumOff val="50000"/>
                                </a:schemeClr>
                              </a:solidFill>
                              <a:latin typeface="Cambria Math" panose="02040503050406030204" pitchFamily="18" charset="0"/>
                            </a:rPr>
                            <m:t> </m:t>
                          </m:r>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3</m:t>
                              </m:r>
                            </m:sub>
                          </m:sSub>
                        </m:oMath>
                      </m:oMathPara>
                    </a14:m>
                    <a:endParaRPr lang="de-DE" b="0"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4</m:t>
                              </m:r>
                            </m:sub>
                          </m:sSub>
                        </m:oMath>
                      </m:oMathPara>
                    </a14:m>
                    <a:endParaRPr lang="de-DE" i="1" dirty="0">
                      <a:solidFill>
                        <a:schemeClr val="tx1"/>
                      </a:solidFill>
                      <a:latin typeface="Cambria Math" panose="02040503050406030204" pitchFamily="18" charset="0"/>
                    </a:endParaRPr>
                  </a:p>
                </p:txBody>
              </p:sp>
            </mc:Choice>
            <mc:Fallback xmlns="">
              <p:sp>
                <p:nvSpPr>
                  <p:cNvPr id="52" name="TextBox 51">
                    <a:extLst>
                      <a:ext uri="{FF2B5EF4-FFF2-40B4-BE49-F238E27FC236}">
                        <a16:creationId xmlns:a16="http://schemas.microsoft.com/office/drawing/2014/main" id="{CD2EA857-CC5B-7C45-9D77-10004FB169E3}"/>
                      </a:ext>
                    </a:extLst>
                  </p:cNvPr>
                  <p:cNvSpPr txBox="1">
                    <a:spLocks noRot="1" noChangeAspect="1" noMove="1" noResize="1" noEditPoints="1" noAdjustHandles="1" noChangeArrowheads="1" noChangeShapeType="1" noTextEdit="1"/>
                  </p:cNvSpPr>
                  <p:nvPr/>
                </p:nvSpPr>
                <p:spPr>
                  <a:xfrm>
                    <a:off x="798394" y="3858187"/>
                    <a:ext cx="1918447" cy="715089"/>
                  </a:xfrm>
                  <a:prstGeom prst="roundRect">
                    <a:avLst/>
                  </a:prstGeom>
                  <a:blipFill>
                    <a:blip r:embed="rId16"/>
                    <a:stretch>
                      <a:fillRect l="-180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5D390822-E929-5449-A1FE-0E3AC205FC5B}"/>
                      </a:ext>
                    </a:extLst>
                  </p:cNvPr>
                  <p:cNvSpPr txBox="1"/>
                  <p:nvPr/>
                </p:nvSpPr>
                <p:spPr>
                  <a:xfrm>
                    <a:off x="1625683" y="4592939"/>
                    <a:ext cx="44607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53" name="TextBox 52">
                    <a:extLst>
                      <a:ext uri="{FF2B5EF4-FFF2-40B4-BE49-F238E27FC236}">
                        <a16:creationId xmlns:a16="http://schemas.microsoft.com/office/drawing/2014/main" id="{5D390822-E929-5449-A1FE-0E3AC205FC5B}"/>
                      </a:ext>
                    </a:extLst>
                  </p:cNvPr>
                  <p:cNvSpPr txBox="1">
                    <a:spLocks noRot="1" noChangeAspect="1" noMove="1" noResize="1" noEditPoints="1" noAdjustHandles="1" noChangeArrowheads="1" noChangeShapeType="1" noTextEdit="1"/>
                  </p:cNvSpPr>
                  <p:nvPr/>
                </p:nvSpPr>
                <p:spPr>
                  <a:xfrm>
                    <a:off x="1625683" y="4592939"/>
                    <a:ext cx="446075" cy="276999"/>
                  </a:xfrm>
                  <a:prstGeom prst="rect">
                    <a:avLst/>
                  </a:prstGeom>
                  <a:blipFill>
                    <a:blip r:embed="rId17"/>
                    <a:stretch>
                      <a:fillRect l="-15385" t="-9091" r="-3846" b="-22727"/>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5184B181-145F-1048-88D4-7003324FD066}"/>
                    </a:ext>
                  </a:extLst>
                </p:cNvPr>
                <p:cNvSpPr txBox="1"/>
                <p:nvPr/>
              </p:nvSpPr>
              <p:spPr>
                <a:xfrm rot="5400000">
                  <a:off x="7096606" y="4550240"/>
                  <a:ext cx="280206" cy="326209"/>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4</m:t>
                            </m:r>
                          </m:sub>
                          <m:sup>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54" name="TextBox 53">
                  <a:extLst>
                    <a:ext uri="{FF2B5EF4-FFF2-40B4-BE49-F238E27FC236}">
                      <a16:creationId xmlns:a16="http://schemas.microsoft.com/office/drawing/2014/main" id="{5184B181-145F-1048-88D4-7003324FD066}"/>
                    </a:ext>
                  </a:extLst>
                </p:cNvPr>
                <p:cNvSpPr txBox="1">
                  <a:spLocks noRot="1" noChangeAspect="1" noMove="1" noResize="1" noEditPoints="1" noAdjustHandles="1" noChangeArrowheads="1" noChangeShapeType="1" noTextEdit="1"/>
                </p:cNvSpPr>
                <p:nvPr/>
              </p:nvSpPr>
              <p:spPr>
                <a:xfrm rot="5400000">
                  <a:off x="7096606" y="4550240"/>
                  <a:ext cx="280206" cy="326209"/>
                </a:xfrm>
                <a:prstGeom prst="round1Rect">
                  <a:avLst>
                    <a:gd name="adj" fmla="val 40865"/>
                  </a:avLst>
                </a:prstGeom>
                <a:blipFill>
                  <a:blip r:embed="rId18"/>
                  <a:stretch>
                    <a:fillRect l="-7407" b="-9091"/>
                  </a:stretch>
                </a:blipFill>
                <a:ln>
                  <a:noFill/>
                </a:ln>
              </p:spPr>
              <p:txBody>
                <a:bodyPr/>
                <a:lstStyle/>
                <a:p>
                  <a:r>
                    <a:rPr lang="en-GB">
                      <a:noFill/>
                    </a:rPr>
                    <a:t> </a:t>
                  </a:r>
                </a:p>
              </p:txBody>
            </p:sp>
          </mc:Fallback>
        </mc:AlternateContent>
      </p:grpSp>
    </p:spTree>
    <p:extLst>
      <p:ext uri="{BB962C8B-B14F-4D97-AF65-F5344CB8AC3E}">
        <p14:creationId xmlns:p14="http://schemas.microsoft.com/office/powerpoint/2010/main" val="18834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99CF-4BB4-E04D-A0BC-750A5951876B}"/>
              </a:ext>
            </a:extLst>
          </p:cNvPr>
          <p:cNvSpPr>
            <a:spLocks noGrp="1"/>
          </p:cNvSpPr>
          <p:nvPr>
            <p:ph type="title"/>
          </p:nvPr>
        </p:nvSpPr>
        <p:spPr/>
        <p:txBody>
          <a:bodyPr>
            <a:normAutofit/>
          </a:bodyPr>
          <a:lstStyle/>
          <a:p>
            <a:r>
              <a:rPr lang="en-GB" dirty="0"/>
              <a:t>Solving Tasks in DBNs</a:t>
            </a:r>
          </a:p>
        </p:txBody>
      </p:sp>
      <p:sp>
        <p:nvSpPr>
          <p:cNvPr id="3" name="Content Placeholder 2">
            <a:extLst>
              <a:ext uri="{FF2B5EF4-FFF2-40B4-BE49-F238E27FC236}">
                <a16:creationId xmlns:a16="http://schemas.microsoft.com/office/drawing/2014/main" id="{61A29237-A1E6-6545-806D-11EAFCC77483}"/>
              </a:ext>
            </a:extLst>
          </p:cNvPr>
          <p:cNvSpPr>
            <a:spLocks noGrp="1"/>
          </p:cNvSpPr>
          <p:nvPr>
            <p:ph idx="1"/>
          </p:nvPr>
        </p:nvSpPr>
        <p:spPr>
          <a:xfrm>
            <a:off x="628650" y="1158240"/>
            <a:ext cx="7886700" cy="5385890"/>
          </a:xfrm>
        </p:spPr>
        <p:txBody>
          <a:bodyPr>
            <a:normAutofit lnSpcReduction="10000"/>
          </a:bodyPr>
          <a:lstStyle/>
          <a:p>
            <a:r>
              <a:rPr lang="en-GB" dirty="0"/>
              <a:t>Not one randvar that separates past from future</a:t>
            </a:r>
          </a:p>
          <a:p>
            <a:r>
              <a:rPr lang="en-GB" dirty="0"/>
              <a:t>Find separating subset that make the past independent from the present and the present independent from the future</a:t>
            </a:r>
          </a:p>
          <a:p>
            <a:pPr lvl="1"/>
            <a:r>
              <a:rPr lang="en-GB" dirty="0"/>
              <a:t>So called </a:t>
            </a:r>
            <a:r>
              <a:rPr lang="en-GB" dirty="0">
                <a:solidFill>
                  <a:schemeClr val="accent1"/>
                </a:solidFill>
              </a:rPr>
              <a:t>interface</a:t>
            </a:r>
          </a:p>
          <a:p>
            <a:pPr lvl="2"/>
            <a:r>
              <a:rPr lang="en-GB" dirty="0"/>
              <a:t>Separates current slice from previous and subsequent slices</a:t>
            </a:r>
          </a:p>
          <a:p>
            <a:r>
              <a:rPr lang="en-GB" dirty="0"/>
              <a:t>To automatically find</a:t>
            </a:r>
            <a:br>
              <a:rPr lang="en-GB" dirty="0"/>
            </a:br>
            <a:r>
              <a:rPr lang="en-GB" dirty="0"/>
              <a:t>interfaces and specify </a:t>
            </a:r>
            <a:br>
              <a:rPr lang="en-GB" dirty="0"/>
            </a:br>
            <a:r>
              <a:rPr lang="en-GB" dirty="0"/>
              <a:t>a similar propagation </a:t>
            </a:r>
            <a:br>
              <a:rPr lang="en-GB" dirty="0"/>
            </a:br>
            <a:r>
              <a:rPr lang="en-GB" dirty="0"/>
              <a:t>algorithm, we will use </a:t>
            </a:r>
            <a:br>
              <a:rPr lang="en-GB" dirty="0"/>
            </a:br>
            <a:r>
              <a:rPr lang="en-GB" dirty="0"/>
              <a:t>jtrees again</a:t>
            </a:r>
          </a:p>
          <a:p>
            <a:pPr lvl="1"/>
            <a:r>
              <a:rPr lang="en-GB" dirty="0"/>
              <a:t>Collect information about</a:t>
            </a:r>
            <a:br>
              <a:rPr lang="en-GB" dirty="0"/>
            </a:br>
            <a:r>
              <a:rPr lang="en-GB" dirty="0"/>
              <a:t>past at forward interface</a:t>
            </a:r>
            <a:br>
              <a:rPr lang="en-GB" dirty="0"/>
            </a:br>
            <a:r>
              <a:rPr lang="en-GB" dirty="0"/>
              <a:t>and send it onwards</a:t>
            </a:r>
          </a:p>
        </p:txBody>
      </p:sp>
      <p:sp>
        <p:nvSpPr>
          <p:cNvPr id="4" name="Slide Number Placeholder 3">
            <a:extLst>
              <a:ext uri="{FF2B5EF4-FFF2-40B4-BE49-F238E27FC236}">
                <a16:creationId xmlns:a16="http://schemas.microsoft.com/office/drawing/2014/main" id="{45F7F4C3-22E0-644D-9A2A-AAA16B914438}"/>
              </a:ext>
            </a:extLst>
          </p:cNvPr>
          <p:cNvSpPr>
            <a:spLocks noGrp="1"/>
          </p:cNvSpPr>
          <p:nvPr>
            <p:ph type="sldNum" sz="quarter" idx="12"/>
          </p:nvPr>
        </p:nvSpPr>
        <p:spPr/>
        <p:txBody>
          <a:bodyPr/>
          <a:lstStyle/>
          <a:p>
            <a:fld id="{67C9959E-8E6B-B04C-9955-EA096F41CA7A}" type="slidenum">
              <a:rPr lang="en-GB" smtClean="0"/>
              <a:t>8</a:t>
            </a:fld>
            <a:endParaRPr lang="en-GB"/>
          </a:p>
        </p:txBody>
      </p:sp>
      <p:grpSp>
        <p:nvGrpSpPr>
          <p:cNvPr id="16" name="Group 15">
            <a:extLst>
              <a:ext uri="{FF2B5EF4-FFF2-40B4-BE49-F238E27FC236}">
                <a16:creationId xmlns:a16="http://schemas.microsoft.com/office/drawing/2014/main" id="{BB137DF8-95F9-F546-A8C2-871EE00D0BFB}"/>
              </a:ext>
            </a:extLst>
          </p:cNvPr>
          <p:cNvGrpSpPr/>
          <p:nvPr/>
        </p:nvGrpSpPr>
        <p:grpSpPr>
          <a:xfrm>
            <a:off x="4862767" y="3678508"/>
            <a:ext cx="3190365" cy="2498455"/>
            <a:chOff x="5867494" y="3857896"/>
            <a:chExt cx="3190365" cy="2498455"/>
          </a:xfrm>
        </p:grpSpPr>
        <p:sp>
          <p:nvSpPr>
            <p:cNvPr id="13" name="Rectangle 12">
              <a:extLst>
                <a:ext uri="{FF2B5EF4-FFF2-40B4-BE49-F238E27FC236}">
                  <a16:creationId xmlns:a16="http://schemas.microsoft.com/office/drawing/2014/main" id="{ADBFD66A-9BE8-D847-9840-689D515487EB}"/>
                </a:ext>
              </a:extLst>
            </p:cNvPr>
            <p:cNvSpPr/>
            <p:nvPr/>
          </p:nvSpPr>
          <p:spPr>
            <a:xfrm>
              <a:off x="6911494" y="3857897"/>
              <a:ext cx="1044000" cy="249323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tangle 13">
              <a:extLst>
                <a:ext uri="{FF2B5EF4-FFF2-40B4-BE49-F238E27FC236}">
                  <a16:creationId xmlns:a16="http://schemas.microsoft.com/office/drawing/2014/main" id="{66448CD5-05CB-3240-A0DF-6D2C7AADDE60}"/>
                </a:ext>
              </a:extLst>
            </p:cNvPr>
            <p:cNvSpPr/>
            <p:nvPr/>
          </p:nvSpPr>
          <p:spPr>
            <a:xfrm>
              <a:off x="7955494" y="3857896"/>
              <a:ext cx="1044000" cy="249323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tangle 14">
              <a:extLst>
                <a:ext uri="{FF2B5EF4-FFF2-40B4-BE49-F238E27FC236}">
                  <a16:creationId xmlns:a16="http://schemas.microsoft.com/office/drawing/2014/main" id="{71E210B7-E6D7-7540-B855-7A85A4AD8D06}"/>
                </a:ext>
              </a:extLst>
            </p:cNvPr>
            <p:cNvSpPr/>
            <p:nvPr/>
          </p:nvSpPr>
          <p:spPr>
            <a:xfrm>
              <a:off x="5867494" y="3857897"/>
              <a:ext cx="1044000" cy="24932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Picture 11">
              <a:extLst>
                <a:ext uri="{FF2B5EF4-FFF2-40B4-BE49-F238E27FC236}">
                  <a16:creationId xmlns:a16="http://schemas.microsoft.com/office/drawing/2014/main" id="{6C338BEC-2138-CC4A-88D6-7CEDF021722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915440" y="3863114"/>
              <a:ext cx="3142419" cy="2493237"/>
            </a:xfrm>
            <a:prstGeom prst="rect">
              <a:avLst/>
            </a:prstGeom>
          </p:spPr>
        </p:pic>
      </p:grpSp>
      <p:sp>
        <p:nvSpPr>
          <p:cNvPr id="10" name="TextBox 9">
            <a:extLst>
              <a:ext uri="{FF2B5EF4-FFF2-40B4-BE49-F238E27FC236}">
                <a16:creationId xmlns:a16="http://schemas.microsoft.com/office/drawing/2014/main" id="{EB3752CA-1869-764E-8E14-33D09D29B5FC}"/>
              </a:ext>
            </a:extLst>
          </p:cNvPr>
          <p:cNvSpPr txBox="1"/>
          <p:nvPr/>
        </p:nvSpPr>
        <p:spPr>
          <a:xfrm>
            <a:off x="5881437" y="6174799"/>
            <a:ext cx="1200970" cy="369332"/>
          </a:xfrm>
          <a:prstGeom prst="rect">
            <a:avLst/>
          </a:prstGeom>
          <a:noFill/>
        </p:spPr>
        <p:txBody>
          <a:bodyPr wrap="none" rtlCol="0">
            <a:spAutoFit/>
          </a:bodyPr>
          <a:lstStyle/>
          <a:p>
            <a:r>
              <a:rPr lang="en-GB" dirty="0">
                <a:solidFill>
                  <a:schemeClr val="accent1"/>
                </a:solidFill>
              </a:rPr>
              <a:t>Time slices</a:t>
            </a:r>
          </a:p>
        </p:txBody>
      </p:sp>
      <p:sp>
        <p:nvSpPr>
          <p:cNvPr id="5" name="TextBox 4">
            <a:extLst>
              <a:ext uri="{FF2B5EF4-FFF2-40B4-BE49-F238E27FC236}">
                <a16:creationId xmlns:a16="http://schemas.microsoft.com/office/drawing/2014/main" id="{129449A1-6C13-D64E-8AB5-D72B9F85E588}"/>
              </a:ext>
            </a:extLst>
          </p:cNvPr>
          <p:cNvSpPr txBox="1"/>
          <p:nvPr/>
        </p:nvSpPr>
        <p:spPr>
          <a:xfrm>
            <a:off x="1925138" y="6321366"/>
            <a:ext cx="3956299" cy="400110"/>
          </a:xfrm>
          <a:prstGeom prst="rect">
            <a:avLst/>
          </a:prstGeom>
          <a:noFill/>
        </p:spPr>
        <p:txBody>
          <a:bodyPr wrap="square" rtlCol="0">
            <a:spAutoFit/>
          </a:bodyPr>
          <a:lstStyle/>
          <a:p>
            <a:r>
              <a:rPr lang="en-GB" sz="1000" dirty="0">
                <a:solidFill>
                  <a:schemeClr val="accent3"/>
                </a:solidFill>
              </a:rPr>
              <a:t>Kevin P. Murphy: Dynamic Bayesian Networks: Representation, Inference and Learning. PhD thesis, University of California, Berkeley, 2002.</a:t>
            </a:r>
          </a:p>
        </p:txBody>
      </p:sp>
    </p:spTree>
    <p:extLst>
      <p:ext uri="{BB962C8B-B14F-4D97-AF65-F5344CB8AC3E}">
        <p14:creationId xmlns:p14="http://schemas.microsoft.com/office/powerpoint/2010/main" val="228853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420D9-F418-5A4B-9B8D-CDACDD1CA4F4}"/>
              </a:ext>
            </a:extLst>
          </p:cNvPr>
          <p:cNvSpPr>
            <a:spLocks noGrp="1"/>
          </p:cNvSpPr>
          <p:nvPr>
            <p:ph type="title"/>
          </p:nvPr>
        </p:nvSpPr>
        <p:spPr/>
        <p:txBody>
          <a:bodyPr/>
          <a:lstStyle/>
          <a:p>
            <a:r>
              <a:rPr lang="en-GB" dirty="0"/>
              <a:t>Evidence over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2950D72-F11F-0647-AEBC-612CE1D159C3}"/>
                  </a:ext>
                </a:extLst>
              </p:cNvPr>
              <p:cNvSpPr>
                <a:spLocks noGrp="1"/>
              </p:cNvSpPr>
              <p:nvPr>
                <p:ph sz="half" idx="1"/>
              </p:nvPr>
            </p:nvSpPr>
            <p:spPr>
              <a:xfrm>
                <a:off x="628650" y="1146048"/>
                <a:ext cx="3311408" cy="5030915"/>
              </a:xfrm>
            </p:spPr>
            <p:txBody>
              <a:bodyPr/>
              <a:lstStyle/>
              <a:p>
                <a:r>
                  <a:rPr lang="en-GB" b="0" dirty="0"/>
                  <a:t>Next step </a:t>
                </a:r>
                <a14:m>
                  <m:oMath xmlns:m="http://schemas.openxmlformats.org/officeDocument/2006/math">
                    <m:r>
                      <a:rPr lang="en-GB" b="0" i="1" smtClean="0">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=4</m:t>
                    </m:r>
                  </m:oMath>
                </a14:m>
                <a:endParaRPr lang="en-GB" b="0" dirty="0"/>
              </a:p>
              <a:p>
                <a:r>
                  <a:rPr lang="en-GB" b="0" dirty="0"/>
                  <a:t>Evidence: </a:t>
                </a:r>
                <a:br>
                  <a:rPr lang="en-GB" b="0" dirty="0"/>
                </a:br>
                <a14:m>
                  <m:oMath xmlns:m="http://schemas.openxmlformats.org/officeDocument/2006/math">
                    <m:sSub>
                      <m:sSubPr>
                        <m:ctrlPr>
                          <a:rPr lang="en-GB" b="0" i="1" smtClean="0">
                            <a:solidFill>
                              <a:schemeClr val="accent1"/>
                            </a:solidFill>
                            <a:latin typeface="Cambria Math" panose="02040503050406030204" pitchFamily="18" charset="0"/>
                          </a:rPr>
                        </m:ctrlPr>
                      </m:sSubPr>
                      <m:e>
                        <m:r>
                          <a:rPr lang="de-DE" b="0" i="1" smtClean="0">
                            <a:solidFill>
                              <a:schemeClr val="accent1"/>
                            </a:solidFill>
                            <a:latin typeface="Cambria Math" panose="02040503050406030204" pitchFamily="18" charset="0"/>
                          </a:rPr>
                          <m:t>𝑇𝑙</m:t>
                        </m:r>
                      </m:e>
                      <m:sub>
                        <m:r>
                          <a:rPr lang="de-DE" b="0" i="1" smtClean="0">
                            <a:solidFill>
                              <a:schemeClr val="accent1"/>
                            </a:solidFill>
                            <a:latin typeface="Cambria Math" panose="02040503050406030204" pitchFamily="18" charset="0"/>
                          </a:rPr>
                          <m:t>4</m:t>
                        </m:r>
                      </m:sub>
                    </m:sSub>
                    <m:d>
                      <m:dPr>
                        <m:ctrlPr>
                          <a:rPr lang="en-GB" b="0" i="1" smtClean="0">
                            <a:solidFill>
                              <a:schemeClr val="accent1"/>
                            </a:solidFill>
                            <a:latin typeface="Cambria Math" panose="02040503050406030204" pitchFamily="18" charset="0"/>
                          </a:rPr>
                        </m:ctrlPr>
                      </m:dPr>
                      <m:e>
                        <m:sSub>
                          <m:sSubPr>
                            <m:ctrlPr>
                              <a:rPr lang="en-GB" b="0" i="1" smtClean="0">
                                <a:solidFill>
                                  <a:schemeClr val="accent1"/>
                                </a:solidFill>
                                <a:latin typeface="Cambria Math" panose="02040503050406030204" pitchFamily="18" charset="0"/>
                              </a:rPr>
                            </m:ctrlPr>
                          </m:sSubPr>
                          <m:e>
                            <m:r>
                              <a:rPr lang="en-GB" b="0" i="1" smtClean="0">
                                <a:solidFill>
                                  <a:schemeClr val="accent1"/>
                                </a:solidFill>
                                <a:latin typeface="Cambria Math" panose="02040503050406030204" pitchFamily="18" charset="0"/>
                              </a:rPr>
                              <m:t>𝑥</m:t>
                            </m:r>
                          </m:e>
                          <m:sub>
                            <m:r>
                              <a:rPr lang="de-DE" b="0" i="1" smtClean="0">
                                <a:solidFill>
                                  <a:schemeClr val="accent1"/>
                                </a:solidFill>
                                <a:latin typeface="Cambria Math" panose="02040503050406030204" pitchFamily="18" charset="0"/>
                              </a:rPr>
                              <m:t>2</m:t>
                            </m:r>
                          </m:sub>
                        </m:sSub>
                      </m:e>
                    </m:d>
                    <m:r>
                      <a:rPr lang="en-GB" b="0" i="1" smtClean="0">
                        <a:solidFill>
                          <a:schemeClr val="accent1"/>
                        </a:solidFill>
                        <a:latin typeface="Cambria Math" panose="02040503050406030204" pitchFamily="18" charset="0"/>
                      </a:rPr>
                      <m:t>=</m:t>
                    </m:r>
                    <m:r>
                      <a:rPr lang="en-GB" b="0" i="1" smtClean="0">
                        <a:solidFill>
                          <a:schemeClr val="accent1"/>
                        </a:solidFill>
                        <a:latin typeface="Cambria Math" panose="02040503050406030204" pitchFamily="18" charset="0"/>
                      </a:rPr>
                      <m:t>𝑡𝑟𝑢𝑒</m:t>
                    </m:r>
                  </m:oMath>
                </a14:m>
                <a:r>
                  <a:rPr lang="en-GB" b="0" dirty="0">
                    <a:solidFill>
                      <a:schemeClr val="accent1"/>
                    </a:solidFill>
                  </a:rPr>
                  <a:t> </a:t>
                </a:r>
              </a:p>
              <a:p>
                <a:pPr lvl="1"/>
                <a:r>
                  <a:rPr lang="en-GB" dirty="0"/>
                  <a:t>Split </a:t>
                </a:r>
                <a14:m>
                  <m:oMath xmlns:m="http://schemas.openxmlformats.org/officeDocument/2006/math">
                    <m:sSubSup>
                      <m:sSubSupPr>
                        <m:ctrlPr>
                          <a:rPr lang="en-GB" b="0" i="1" smtClean="0">
                            <a:latin typeface="Cambria Math" panose="02040503050406030204" pitchFamily="18" charset="0"/>
                          </a:rPr>
                        </m:ctrlPr>
                      </m:sSubSupPr>
                      <m:e>
                        <m:r>
                          <a:rPr lang="en-GB" i="1" smtClean="0">
                            <a:latin typeface="Cambria Math" panose="02040503050406030204" pitchFamily="18" charset="0"/>
                          </a:rPr>
                          <m:t>𝑔</m:t>
                        </m:r>
                      </m:e>
                      <m:sub>
                        <m:r>
                          <a:rPr lang="de-DE" b="0" i="1" smtClean="0">
                            <a:latin typeface="Cambria Math" panose="02040503050406030204" pitchFamily="18" charset="0"/>
                          </a:rPr>
                          <m:t>4</m:t>
                        </m:r>
                      </m:sub>
                      <m:sup>
                        <m:r>
                          <a:rPr lang="en-GB" b="0" i="1" smtClean="0">
                            <a:latin typeface="Cambria Math" panose="02040503050406030204" pitchFamily="18" charset="0"/>
                          </a:rPr>
                          <m:t>2</m:t>
                        </m:r>
                      </m:sup>
                    </m:sSubSup>
                  </m:oMath>
                </a14:m>
                <a:r>
                  <a:rPr lang="en-GB" b="0" dirty="0"/>
                  <a:t> into </a:t>
                </a:r>
              </a:p>
              <a:p>
                <a:pPr lvl="2"/>
                <a14:m>
                  <m:oMath xmlns:m="http://schemas.openxmlformats.org/officeDocument/2006/math">
                    <m:sSubSup>
                      <m:sSubSupPr>
                        <m:ctrlPr>
                          <a:rPr lang="en-GB" i="1" smtClean="0">
                            <a:latin typeface="Cambria Math" panose="02040503050406030204" pitchFamily="18" charset="0"/>
                          </a:rPr>
                        </m:ctrlPr>
                      </m:sSubSupPr>
                      <m:e>
                        <m:r>
                          <a:rPr lang="en-GB" i="1">
                            <a:latin typeface="Cambria Math" panose="02040503050406030204" pitchFamily="18" charset="0"/>
                          </a:rPr>
                          <m:t>𝑔</m:t>
                        </m:r>
                      </m:e>
                      <m:sub>
                        <m:r>
                          <a:rPr lang="de-DE" b="0" i="1" smtClean="0">
                            <a:latin typeface="Cambria Math" panose="02040503050406030204" pitchFamily="18" charset="0"/>
                          </a:rPr>
                          <m:t>4</m:t>
                        </m:r>
                      </m:sub>
                      <m:sup>
                        <m:sSup>
                          <m:sSupPr>
                            <m:ctrlPr>
                              <a:rPr lang="en-GB" i="1" smtClean="0">
                                <a:latin typeface="Cambria Math" panose="02040503050406030204" pitchFamily="18" charset="0"/>
                              </a:rPr>
                            </m:ctrlPr>
                          </m:sSupPr>
                          <m:e>
                            <m:r>
                              <a:rPr lang="en-GB" b="0" i="1" smtClean="0">
                                <a:latin typeface="Cambria Math" panose="02040503050406030204" pitchFamily="18" charset="0"/>
                              </a:rPr>
                              <m:t>2</m:t>
                            </m:r>
                          </m:e>
                          <m:sup>
                            <m:r>
                              <a:rPr lang="de-DE" b="0" i="1" smtClean="0">
                                <a:latin typeface="Cambria Math" panose="02040503050406030204" pitchFamily="18" charset="0"/>
                              </a:rPr>
                              <m:t>=2</m:t>
                            </m:r>
                          </m:sup>
                        </m:sSup>
                      </m:sup>
                    </m:sSubSup>
                  </m:oMath>
                </a14:m>
                <a:r>
                  <a:rPr lang="en-GB" b="0" dirty="0"/>
                  <a:t>for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𝑥</m:t>
                        </m:r>
                      </m:e>
                      <m:sub>
                        <m:r>
                          <a:rPr lang="de-DE" b="0" i="1" smtClean="0">
                            <a:latin typeface="Cambria Math" panose="02040503050406030204" pitchFamily="18" charset="0"/>
                          </a:rPr>
                          <m:t>2</m:t>
                        </m:r>
                      </m:sub>
                    </m:sSub>
                  </m:oMath>
                </a14:m>
                <a:r>
                  <a:rPr lang="en-GB" b="0" dirty="0"/>
                  <a:t> and </a:t>
                </a:r>
              </a:p>
              <a:p>
                <a:pPr lvl="2"/>
                <a14:m>
                  <m:oMath xmlns:m="http://schemas.openxmlformats.org/officeDocument/2006/math">
                    <m:sSubSup>
                      <m:sSubSupPr>
                        <m:ctrlPr>
                          <a:rPr lang="en-GB" i="1" smtClean="0">
                            <a:latin typeface="Cambria Math" panose="02040503050406030204" pitchFamily="18" charset="0"/>
                          </a:rPr>
                        </m:ctrlPr>
                      </m:sSubSupPr>
                      <m:e>
                        <m:r>
                          <a:rPr lang="en-GB" i="1">
                            <a:latin typeface="Cambria Math" panose="02040503050406030204" pitchFamily="18" charset="0"/>
                          </a:rPr>
                          <m:t>𝑔</m:t>
                        </m:r>
                      </m:e>
                      <m:sub>
                        <m:r>
                          <a:rPr lang="de-DE" b="0" i="1" smtClean="0">
                            <a:latin typeface="Cambria Math" panose="02040503050406030204" pitchFamily="18" charset="0"/>
                          </a:rPr>
                          <m:t>4</m:t>
                        </m:r>
                      </m:sub>
                      <m:sup>
                        <m:sSup>
                          <m:sSupPr>
                            <m:ctrlPr>
                              <a:rPr lang="en-GB" i="1" smtClean="0">
                                <a:latin typeface="Cambria Math" panose="02040503050406030204" pitchFamily="18" charset="0"/>
                              </a:rPr>
                            </m:ctrlPr>
                          </m:sSupPr>
                          <m:e>
                            <m:r>
                              <a:rPr lang="en-GB" b="0" i="1" smtClean="0">
                                <a:latin typeface="Cambria Math" panose="02040503050406030204" pitchFamily="18" charset="0"/>
                              </a:rPr>
                              <m:t>2</m:t>
                            </m:r>
                          </m:e>
                          <m:sup>
                            <m:r>
                              <a:rPr lang="en-GB"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2</m:t>
                            </m:r>
                          </m:sup>
                        </m:sSup>
                      </m:sup>
                    </m:sSubSup>
                  </m:oMath>
                </a14:m>
                <a:r>
                  <a:rPr lang="en-GB" b="0" dirty="0"/>
                  <a:t> for </a:t>
                </a:r>
                <a14:m>
                  <m:oMath xmlns:m="http://schemas.openxmlformats.org/officeDocument/2006/math">
                    <m:r>
                      <a:rPr lang="en-GB" b="0" i="1" smtClean="0">
                        <a:latin typeface="Cambria Math" panose="02040503050406030204" pitchFamily="18" charset="0"/>
                      </a:rPr>
                      <m:t>𝑋</m:t>
                    </m:r>
                    <m:r>
                      <a:rPr lang="en-GB" b="0" i="1" smtClean="0">
                        <a:latin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𝑥</m:t>
                        </m:r>
                      </m:e>
                      <m:sub>
                        <m:r>
                          <a:rPr lang="de-DE" b="0" i="1" smtClean="0">
                            <a:latin typeface="Cambria Math" panose="02040503050406030204" pitchFamily="18" charset="0"/>
                            <a:ea typeface="Cambria Math" panose="02040503050406030204" pitchFamily="18" charset="0"/>
                          </a:rPr>
                          <m:t>2</m:t>
                        </m:r>
                      </m:sub>
                    </m:sSub>
                  </m:oMath>
                </a14:m>
                <a:endParaRPr lang="en-GB" dirty="0"/>
              </a:p>
              <a:p>
                <a:pPr lvl="1"/>
                <a:endParaRPr lang="en-GB" b="0" dirty="0"/>
              </a:p>
              <a:p>
                <a:pPr lvl="1"/>
                <a:endParaRPr lang="en-GB" dirty="0"/>
              </a:p>
            </p:txBody>
          </p:sp>
        </mc:Choice>
        <mc:Fallback xmlns="">
          <p:sp>
            <p:nvSpPr>
              <p:cNvPr id="3" name="Content Placeholder 2">
                <a:extLst>
                  <a:ext uri="{FF2B5EF4-FFF2-40B4-BE49-F238E27FC236}">
                    <a16:creationId xmlns:a16="http://schemas.microsoft.com/office/drawing/2014/main" id="{D2950D72-F11F-0647-AEBC-612CE1D159C3}"/>
                  </a:ext>
                </a:extLst>
              </p:cNvPr>
              <p:cNvSpPr>
                <a:spLocks noGrp="1" noRot="1" noChangeAspect="1" noMove="1" noResize="1" noEditPoints="1" noAdjustHandles="1" noChangeArrowheads="1" noChangeShapeType="1" noTextEdit="1"/>
              </p:cNvSpPr>
              <p:nvPr>
                <p:ph sz="half" idx="1"/>
              </p:nvPr>
            </p:nvSpPr>
            <p:spPr>
              <a:xfrm>
                <a:off x="628650" y="1146048"/>
                <a:ext cx="3311408" cy="5030915"/>
              </a:xfrm>
              <a:blipFill>
                <a:blip r:embed="rId2"/>
                <a:stretch>
                  <a:fillRect l="-3448" t="-17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DE51B654-A443-4744-B421-DC1C5751F45E}"/>
                  </a:ext>
                </a:extLst>
              </p:cNvPr>
              <p:cNvSpPr>
                <a:spLocks noGrp="1"/>
              </p:cNvSpPr>
              <p:nvPr>
                <p:ph sz="half" idx="2"/>
              </p:nvPr>
            </p:nvSpPr>
            <p:spPr>
              <a:xfrm>
                <a:off x="4024568" y="1146048"/>
                <a:ext cx="4490781" cy="5030915"/>
              </a:xfrm>
            </p:spPr>
            <p:txBody>
              <a:bodyPr/>
              <a:lstStyle/>
              <a:p>
                <a14:m>
                  <m:oMath xmlns:m="http://schemas.openxmlformats.org/officeDocument/2006/math">
                    <m:sSub>
                      <m:sSubPr>
                        <m:ctrlPr>
                          <a:rPr lang="en-GB" i="1" smtClean="0">
                            <a:solidFill>
                              <a:srgbClr val="C00000"/>
                            </a:solidFill>
                            <a:latin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𝛼</m:t>
                        </m:r>
                      </m:e>
                      <m:sub>
                        <m:r>
                          <a:rPr lang="de-DE" b="0" i="1" smtClean="0">
                            <a:solidFill>
                              <a:srgbClr val="C00000"/>
                            </a:solidFill>
                            <a:latin typeface="Cambria Math" panose="02040503050406030204" pitchFamily="18" charset="0"/>
                          </a:rPr>
                          <m:t>3</m:t>
                        </m:r>
                      </m:sub>
                    </m:sSub>
                  </m:oMath>
                </a14:m>
                <a:r>
                  <a:rPr lang="en-GB" dirty="0"/>
                  <a:t> contains</a:t>
                </a:r>
              </a:p>
              <a:p>
                <a:pPr lvl="1"/>
                <a14:m>
                  <m:oMath xmlns:m="http://schemas.openxmlformats.org/officeDocument/2006/math">
                    <m:sSubSup>
                      <m:sSubSupPr>
                        <m:ctrlPr>
                          <a:rPr lang="en-GB" i="1" smtClean="0">
                            <a:solidFill>
                              <a:srgbClr val="C00000"/>
                            </a:solidFill>
                            <a:latin typeface="Cambria Math" panose="02040503050406030204" pitchFamily="18" charset="0"/>
                          </a:rPr>
                        </m:ctrlPr>
                      </m:sSubSupPr>
                      <m:e>
                        <m:r>
                          <a:rPr lang="en-GB" i="1">
                            <a:solidFill>
                              <a:srgbClr val="C00000"/>
                            </a:solidFill>
                            <a:latin typeface="Cambria Math" panose="02040503050406030204" pitchFamily="18" charset="0"/>
                          </a:rPr>
                          <m:t>𝑔</m:t>
                        </m:r>
                      </m:e>
                      <m:sub>
                        <m:r>
                          <a:rPr lang="en-GB" i="1">
                            <a:solidFill>
                              <a:srgbClr val="C00000"/>
                            </a:solidFill>
                            <a:latin typeface="Cambria Math" panose="02040503050406030204" pitchFamily="18" charset="0"/>
                          </a:rPr>
                          <m:t>3</m:t>
                        </m:r>
                      </m:sub>
                      <m:sup>
                        <m:sSup>
                          <m:sSupPr>
                            <m:ctrlPr>
                              <a:rPr lang="en-GB" i="1">
                                <a:solidFill>
                                  <a:srgbClr val="C00000"/>
                                </a:solidFill>
                                <a:latin typeface="Cambria Math" panose="02040503050406030204" pitchFamily="18" charset="0"/>
                              </a:rPr>
                            </m:ctrlPr>
                          </m:sSupPr>
                          <m:e>
                            <m:r>
                              <a:rPr lang="en-GB" i="1">
                                <a:solidFill>
                                  <a:srgbClr val="C00000"/>
                                </a:solidFill>
                                <a:latin typeface="Cambria Math" panose="02040503050406030204" pitchFamily="18" charset="0"/>
                              </a:rPr>
                              <m:t>2</m:t>
                            </m:r>
                          </m:e>
                          <m:sup>
                            <m:r>
                              <a:rPr lang="de-DE" b="0" i="1" smtClean="0">
                                <a:solidFill>
                                  <a:srgbClr val="C00000"/>
                                </a:solidFill>
                                <a:latin typeface="Cambria Math" panose="02040503050406030204" pitchFamily="18" charset="0"/>
                              </a:rPr>
                              <m:t>=1</m:t>
                            </m:r>
                          </m:sup>
                        </m:sSup>
                      </m:sup>
                    </m:sSubSup>
                  </m:oMath>
                </a14:m>
                <a:r>
                  <a:rPr lang="en-GB" dirty="0">
                    <a:solidFill>
                      <a:schemeClr val="tx1"/>
                    </a:solidFill>
                  </a:rPr>
                  <a:t> and </a:t>
                </a:r>
                <a14:m>
                  <m:oMath xmlns:m="http://schemas.openxmlformats.org/officeDocument/2006/math">
                    <m:sSubSup>
                      <m:sSubSupPr>
                        <m:ctrlPr>
                          <a:rPr lang="en-GB" i="1" smtClean="0">
                            <a:solidFill>
                              <a:srgbClr val="C00000"/>
                            </a:solidFill>
                            <a:latin typeface="Cambria Math" panose="02040503050406030204" pitchFamily="18" charset="0"/>
                          </a:rPr>
                        </m:ctrlPr>
                      </m:sSubSupPr>
                      <m:e>
                        <m:r>
                          <a:rPr lang="en-GB" i="1">
                            <a:solidFill>
                              <a:srgbClr val="C00000"/>
                            </a:solidFill>
                            <a:latin typeface="Cambria Math" panose="02040503050406030204" pitchFamily="18" charset="0"/>
                          </a:rPr>
                          <m:t>𝑔</m:t>
                        </m:r>
                      </m:e>
                      <m:sub>
                        <m:r>
                          <a:rPr lang="en-GB" i="1">
                            <a:solidFill>
                              <a:srgbClr val="C00000"/>
                            </a:solidFill>
                            <a:latin typeface="Cambria Math" panose="02040503050406030204" pitchFamily="18" charset="0"/>
                          </a:rPr>
                          <m:t>3</m:t>
                        </m:r>
                      </m:sub>
                      <m:sup>
                        <m:sSup>
                          <m:sSupPr>
                            <m:ctrlPr>
                              <a:rPr lang="en-GB" i="1">
                                <a:solidFill>
                                  <a:srgbClr val="C00000"/>
                                </a:solidFill>
                                <a:latin typeface="Cambria Math" panose="02040503050406030204" pitchFamily="18" charset="0"/>
                              </a:rPr>
                            </m:ctrlPr>
                          </m:sSupPr>
                          <m:e>
                            <m:r>
                              <a:rPr lang="en-GB" i="1">
                                <a:solidFill>
                                  <a:srgbClr val="C00000"/>
                                </a:solidFill>
                                <a:latin typeface="Cambria Math" panose="02040503050406030204" pitchFamily="18" charset="0"/>
                              </a:rPr>
                              <m:t>2</m:t>
                            </m:r>
                          </m:e>
                          <m:sup>
                            <m:r>
                              <a:rPr lang="en-GB" i="1">
                                <a:solidFill>
                                  <a:srgbClr val="C00000"/>
                                </a:solidFill>
                                <a:latin typeface="Cambria Math" panose="02040503050406030204" pitchFamily="18" charset="0"/>
                                <a:ea typeface="Cambria Math" panose="02040503050406030204" pitchFamily="18" charset="0"/>
                              </a:rPr>
                              <m:t>≠</m:t>
                            </m:r>
                            <m:r>
                              <a:rPr lang="de-DE" b="0" i="1" smtClean="0">
                                <a:solidFill>
                                  <a:srgbClr val="C00000"/>
                                </a:solidFill>
                                <a:latin typeface="Cambria Math" panose="02040503050406030204" pitchFamily="18" charset="0"/>
                              </a:rPr>
                              <m:t>1</m:t>
                            </m:r>
                          </m:sup>
                        </m:sSup>
                      </m:sup>
                    </m:sSubSup>
                  </m:oMath>
                </a14:m>
                <a:r>
                  <a:rPr lang="en-GB" dirty="0">
                    <a:solidFill>
                      <a:schemeClr val="tx1"/>
                    </a:solidFill>
                  </a:rPr>
                  <a:t> </a:t>
                </a:r>
                <a:r>
                  <a:rPr lang="en-GB" dirty="0"/>
                  <a:t>with </a:t>
                </a:r>
                <a14:m>
                  <m:oMath xmlns:m="http://schemas.openxmlformats.org/officeDocument/2006/math">
                    <m:sSub>
                      <m:sSubPr>
                        <m:ctrlPr>
                          <a:rPr lang="en-GB" i="1">
                            <a:latin typeface="Cambria Math" panose="02040503050406030204" pitchFamily="18" charset="0"/>
                          </a:rPr>
                        </m:ctrlPr>
                      </m:sSubPr>
                      <m:e>
                        <m:r>
                          <a:rPr lang="de-DE" b="0" i="1" smtClean="0">
                            <a:latin typeface="Cambria Math" panose="02040503050406030204" pitchFamily="18" charset="0"/>
                          </a:rPr>
                          <m:t>𝑇𝑙</m:t>
                        </m:r>
                      </m:e>
                      <m:sub>
                        <m:r>
                          <a:rPr lang="en-GB" i="1">
                            <a:latin typeface="Cambria Math" panose="02040503050406030204" pitchFamily="18" charset="0"/>
                          </a:rPr>
                          <m:t>3</m:t>
                        </m:r>
                      </m:sub>
                    </m:sSub>
                    <m:r>
                      <a:rPr lang="en-GB" i="1">
                        <a:latin typeface="Cambria Math" panose="02040503050406030204" pitchFamily="18" charset="0"/>
                      </a:rPr>
                      <m:t>(</m:t>
                    </m:r>
                    <m:r>
                      <a:rPr lang="en-GB" i="1">
                        <a:latin typeface="Cambria Math" panose="02040503050406030204" pitchFamily="18" charset="0"/>
                      </a:rPr>
                      <m:t>𝑋</m:t>
                    </m:r>
                    <m:r>
                      <a:rPr lang="en-GB" i="1">
                        <a:latin typeface="Cambria Math" panose="02040503050406030204" pitchFamily="18" charset="0"/>
                      </a:rPr>
                      <m:t>)</m:t>
                    </m:r>
                  </m:oMath>
                </a14:m>
                <a:r>
                  <a:rPr lang="en-GB" dirty="0"/>
                  <a:t> eliminated</a:t>
                </a:r>
              </a:p>
              <a:p>
                <a:pPr lvl="1"/>
                <a:r>
                  <a:rPr lang="en-GB" dirty="0"/>
                  <a:t>For</a:t>
                </a:r>
                <a:r>
                  <a:rPr lang="de-DE" dirty="0"/>
                  <a:t> </a:t>
                </a:r>
                <a14:m>
                  <m:oMath xmlns:m="http://schemas.openxmlformats.org/officeDocument/2006/math">
                    <m:sSubSup>
                      <m:sSubSupPr>
                        <m:ctrlPr>
                          <a:rPr lang="de-DE" i="1" smtClean="0">
                            <a:solidFill>
                              <a:srgbClr val="C00000"/>
                            </a:solidFill>
                            <a:latin typeface="Cambria Math" panose="02040503050406030204" pitchFamily="18" charset="0"/>
                          </a:rPr>
                        </m:ctrlPr>
                      </m:sSubSupPr>
                      <m:e>
                        <m:r>
                          <a:rPr lang="de-DE" i="1">
                            <a:solidFill>
                              <a:srgbClr val="C00000"/>
                            </a:solidFill>
                            <a:latin typeface="Cambria Math" panose="02040503050406030204" pitchFamily="18" charset="0"/>
                          </a:rPr>
                          <m:t>𝑚</m:t>
                        </m:r>
                      </m:e>
                      <m:sub>
                        <m:r>
                          <a:rPr lang="de-DE" i="1">
                            <a:solidFill>
                              <a:srgbClr val="C00000"/>
                            </a:solidFill>
                            <a:latin typeface="Cambria Math" panose="02040503050406030204" pitchFamily="18" charset="0"/>
                          </a:rPr>
                          <m:t>4</m:t>
                        </m:r>
                      </m:sub>
                      <m:sup>
                        <m:r>
                          <a:rPr lang="de-DE" i="1">
                            <a:solidFill>
                              <a:srgbClr val="C00000"/>
                            </a:solidFill>
                            <a:latin typeface="Cambria Math" panose="02040503050406030204" pitchFamily="18" charset="0"/>
                          </a:rPr>
                          <m:t>𝑖𝑛</m:t>
                        </m:r>
                        <m:r>
                          <a:rPr lang="de-DE" i="1">
                            <a:solidFill>
                              <a:srgbClr val="C00000"/>
                            </a:solidFill>
                            <a:latin typeface="Cambria Math" panose="02040503050406030204" pitchFamily="18" charset="0"/>
                          </a:rPr>
                          <m:t>,</m:t>
                        </m:r>
                        <m:r>
                          <a:rPr lang="de-DE" i="1">
                            <a:solidFill>
                              <a:srgbClr val="C00000"/>
                            </a:solidFill>
                            <a:latin typeface="Cambria Math" panose="02040503050406030204" pitchFamily="18" charset="0"/>
                          </a:rPr>
                          <m:t>𝑜𝑢𝑡</m:t>
                        </m:r>
                      </m:sup>
                    </m:sSubSup>
                  </m:oMath>
                </a14:m>
                <a:r>
                  <a:rPr lang="en-GB" dirty="0"/>
                  <a:t>, </a:t>
                </a:r>
                <a14:m>
                  <m:oMath xmlns:m="http://schemas.openxmlformats.org/officeDocument/2006/math">
                    <m:r>
                      <a:rPr lang="de-DE" b="0" i="1" dirty="0" smtClean="0">
                        <a:latin typeface="Cambria Math" panose="02040503050406030204" pitchFamily="18" charset="0"/>
                      </a:rPr>
                      <m:t>𝑋</m:t>
                    </m:r>
                  </m:oMath>
                </a14:m>
                <a:r>
                  <a:rPr lang="en-GB" dirty="0"/>
                  <a:t> is split w.r.t. </a:t>
                </a:r>
                <a14:m>
                  <m:oMath xmlns:m="http://schemas.openxmlformats.org/officeDocument/2006/math">
                    <m:sSub>
                      <m:sSubPr>
                        <m:ctrlPr>
                          <a:rPr lang="de-DE" b="0" i="1" dirty="0" smtClean="0">
                            <a:solidFill>
                              <a:srgbClr val="C00000"/>
                            </a:solidFill>
                            <a:latin typeface="Cambria Math" panose="02040503050406030204" pitchFamily="18" charset="0"/>
                          </a:rPr>
                        </m:ctrlPr>
                      </m:sSubPr>
                      <m:e>
                        <m:r>
                          <a:rPr lang="de-DE" b="0" i="1" dirty="0" smtClean="0">
                            <a:solidFill>
                              <a:srgbClr val="C00000"/>
                            </a:solidFill>
                            <a:latin typeface="Cambria Math" panose="02040503050406030204" pitchFamily="18" charset="0"/>
                          </a:rPr>
                          <m:t>𝑥</m:t>
                        </m:r>
                      </m:e>
                      <m:sub>
                        <m:r>
                          <a:rPr lang="de-DE" b="0" i="1" dirty="0" smtClean="0">
                            <a:solidFill>
                              <a:srgbClr val="C00000"/>
                            </a:solidFill>
                            <a:latin typeface="Cambria Math" panose="02040503050406030204" pitchFamily="18" charset="0"/>
                          </a:rPr>
                          <m:t>1</m:t>
                        </m:r>
                      </m:sub>
                    </m:sSub>
                  </m:oMath>
                </a14:m>
                <a:endParaRPr lang="en-GB" dirty="0"/>
              </a:p>
              <a:p>
                <a:r>
                  <a:rPr lang="en-GB" dirty="0"/>
                  <a:t>In </a:t>
                </a:r>
                <a14:m>
                  <m:oMath xmlns:m="http://schemas.openxmlformats.org/officeDocument/2006/math">
                    <m:sSub>
                      <m:sSubPr>
                        <m:ctrlPr>
                          <a:rPr lang="de-DE" i="1" dirty="0">
                            <a:solidFill>
                              <a:schemeClr val="accent1"/>
                            </a:solidFill>
                            <a:latin typeface="Cambria Math" panose="02040503050406030204" pitchFamily="18" charset="0"/>
                          </a:rPr>
                        </m:ctrlPr>
                      </m:sSubPr>
                      <m:e>
                        <m:r>
                          <a:rPr lang="en-GB" i="1" dirty="0">
                            <a:solidFill>
                              <a:schemeClr val="accent1"/>
                            </a:solidFill>
                            <a:latin typeface="Cambria Math" panose="02040503050406030204" pitchFamily="18" charset="0"/>
                            <a:ea typeface="Cambria Math" panose="02040503050406030204" pitchFamily="18" charset="0"/>
                          </a:rPr>
                          <m:t>𝛼</m:t>
                        </m:r>
                      </m:e>
                      <m:sub>
                        <m:r>
                          <a:rPr lang="de-DE" i="1" dirty="0">
                            <a:solidFill>
                              <a:schemeClr val="accent1"/>
                            </a:solidFill>
                            <a:latin typeface="Cambria Math" panose="02040503050406030204" pitchFamily="18" charset="0"/>
                          </a:rPr>
                          <m:t>4</m:t>
                        </m:r>
                      </m:sub>
                    </m:sSub>
                  </m:oMath>
                </a14:m>
                <a:r>
                  <a:rPr lang="en-GB" dirty="0"/>
                  <a:t>, </a:t>
                </a:r>
                <a14:m>
                  <m:oMath xmlns:m="http://schemas.openxmlformats.org/officeDocument/2006/math">
                    <m:r>
                      <a:rPr lang="de-DE" i="1" dirty="0">
                        <a:latin typeface="Cambria Math" panose="02040503050406030204" pitchFamily="18" charset="0"/>
                      </a:rPr>
                      <m:t>𝑋</m:t>
                    </m:r>
                  </m:oMath>
                </a14:m>
                <a:r>
                  <a:rPr lang="en-GB" dirty="0"/>
                  <a:t> is split w.r.t. </a:t>
                </a:r>
                <a14:m>
                  <m:oMath xmlns:m="http://schemas.openxmlformats.org/officeDocument/2006/math">
                    <m:sSub>
                      <m:sSubPr>
                        <m:ctrlPr>
                          <a:rPr lang="de-DE" i="1" dirty="0" smtClean="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𝑥</m:t>
                        </m:r>
                      </m:e>
                      <m:sub>
                        <m:r>
                          <a:rPr lang="de-DE" i="1" dirty="0">
                            <a:solidFill>
                              <a:srgbClr val="C00000"/>
                            </a:solidFill>
                            <a:latin typeface="Cambria Math" panose="02040503050406030204" pitchFamily="18" charset="0"/>
                          </a:rPr>
                          <m:t>1</m:t>
                        </m:r>
                      </m:sub>
                    </m:sSub>
                  </m:oMath>
                </a14:m>
                <a:r>
                  <a:rPr lang="en-GB" dirty="0"/>
                  <a:t> and </a:t>
                </a:r>
                <a14:m>
                  <m:oMath xmlns:m="http://schemas.openxmlformats.org/officeDocument/2006/math">
                    <m:sSub>
                      <m:sSubPr>
                        <m:ctrlPr>
                          <a:rPr lang="de-DE" i="1" dirty="0" smtClean="0">
                            <a:solidFill>
                              <a:schemeClr val="accent1"/>
                            </a:solidFill>
                            <a:latin typeface="Cambria Math" panose="02040503050406030204" pitchFamily="18" charset="0"/>
                          </a:rPr>
                        </m:ctrlPr>
                      </m:sSubPr>
                      <m:e>
                        <m:r>
                          <a:rPr lang="de-DE" i="1" dirty="0">
                            <a:solidFill>
                              <a:schemeClr val="accent1"/>
                            </a:solidFill>
                            <a:latin typeface="Cambria Math" panose="02040503050406030204" pitchFamily="18" charset="0"/>
                          </a:rPr>
                          <m:t>𝑥</m:t>
                        </m:r>
                      </m:e>
                      <m:sub>
                        <m:r>
                          <a:rPr lang="de-DE" b="0" i="1" dirty="0" smtClean="0">
                            <a:solidFill>
                              <a:schemeClr val="accent1"/>
                            </a:solidFill>
                            <a:latin typeface="Cambria Math" panose="02040503050406030204" pitchFamily="18" charset="0"/>
                          </a:rPr>
                          <m:t>2</m:t>
                        </m:r>
                      </m:sub>
                    </m:sSub>
                  </m:oMath>
                </a14:m>
                <a:endParaRPr lang="en-GB" dirty="0"/>
              </a:p>
              <a:p>
                <a:pPr lvl="1"/>
                <a:endParaRPr lang="en-GB" dirty="0"/>
              </a:p>
              <a:p>
                <a:pPr lvl="1"/>
                <a:endParaRPr lang="en-GB" dirty="0"/>
              </a:p>
              <a:p>
                <a:endParaRPr lang="en-GB" dirty="0"/>
              </a:p>
            </p:txBody>
          </p:sp>
        </mc:Choice>
        <mc:Fallback xmlns="">
          <p:sp>
            <p:nvSpPr>
              <p:cNvPr id="8" name="Content Placeholder 7">
                <a:extLst>
                  <a:ext uri="{FF2B5EF4-FFF2-40B4-BE49-F238E27FC236}">
                    <a16:creationId xmlns:a16="http://schemas.microsoft.com/office/drawing/2014/main" id="{DE51B654-A443-4744-B421-DC1C5751F45E}"/>
                  </a:ext>
                </a:extLst>
              </p:cNvPr>
              <p:cNvSpPr>
                <a:spLocks noGrp="1" noRot="1" noChangeAspect="1" noMove="1" noResize="1" noEditPoints="1" noAdjustHandles="1" noChangeArrowheads="1" noChangeShapeType="1" noTextEdit="1"/>
              </p:cNvSpPr>
              <p:nvPr>
                <p:ph sz="half" idx="2"/>
              </p:nvPr>
            </p:nvSpPr>
            <p:spPr>
              <a:xfrm>
                <a:off x="4024568" y="1146048"/>
                <a:ext cx="4490781" cy="5030915"/>
              </a:xfrm>
              <a:blipFill>
                <a:blip r:embed="rId3"/>
                <a:stretch>
                  <a:fillRect l="-2260" t="-1763" r="-197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3D0CF74-7E77-F046-BF45-E9FB42043662}"/>
              </a:ext>
            </a:extLst>
          </p:cNvPr>
          <p:cNvSpPr>
            <a:spLocks noGrp="1"/>
          </p:cNvSpPr>
          <p:nvPr>
            <p:ph type="sldNum" sz="quarter" idx="12"/>
          </p:nvPr>
        </p:nvSpPr>
        <p:spPr/>
        <p:txBody>
          <a:bodyPr/>
          <a:lstStyle/>
          <a:p>
            <a:fld id="{DB7C4649-800D-CB47-881A-AA04BFFFB18C}" type="slidenum">
              <a:rPr lang="en-US" smtClean="0"/>
              <a:t>80</a:t>
            </a:fld>
            <a:endParaRPr lang="en-US" dirty="0"/>
          </a:p>
        </p:txBody>
      </p:sp>
      <p:grpSp>
        <p:nvGrpSpPr>
          <p:cNvPr id="5" name="Group 4">
            <a:extLst>
              <a:ext uri="{FF2B5EF4-FFF2-40B4-BE49-F238E27FC236}">
                <a16:creationId xmlns:a16="http://schemas.microsoft.com/office/drawing/2014/main" id="{70CD94D8-BBF0-474A-A502-2E5C4FA5445E}"/>
              </a:ext>
            </a:extLst>
          </p:cNvPr>
          <p:cNvGrpSpPr/>
          <p:nvPr/>
        </p:nvGrpSpPr>
        <p:grpSpPr>
          <a:xfrm>
            <a:off x="3673840" y="4138358"/>
            <a:ext cx="1382400" cy="1077719"/>
            <a:chOff x="3899848" y="3858187"/>
            <a:chExt cx="1626896" cy="1077719"/>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9ADDF54-DE6F-B748-8D3A-E3903E28FB7F}"/>
                    </a:ext>
                  </a:extLst>
                </p:cNvPr>
                <p:cNvSpPr txBox="1"/>
                <p:nvPr/>
              </p:nvSpPr>
              <p:spPr>
                <a:xfrm>
                  <a:off x="3999305" y="4561445"/>
                  <a:ext cx="576594" cy="3744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chemeClr val="accent1"/>
                                </a:solidFill>
                                <a:latin typeface="Cambria Math" panose="02040503050406030204" pitchFamily="18" charset="0"/>
                              </a:rPr>
                            </m:ctrlPr>
                          </m:sSubSupPr>
                          <m:e>
                            <m:r>
                              <a:rPr lang="de-DE" i="1">
                                <a:solidFill>
                                  <a:schemeClr val="accent1"/>
                                </a:solidFill>
                                <a:latin typeface="Cambria Math" panose="02040503050406030204" pitchFamily="18" charset="0"/>
                              </a:rPr>
                              <m:t>𝑔</m:t>
                            </m:r>
                          </m:e>
                          <m:sub>
                            <m:r>
                              <a:rPr lang="de-DE" b="0" i="1" smtClean="0">
                                <a:solidFill>
                                  <a:schemeClr val="accent1"/>
                                </a:solidFill>
                                <a:latin typeface="Cambria Math" panose="02040503050406030204" pitchFamily="18" charset="0"/>
                              </a:rPr>
                              <m:t>4</m:t>
                            </m:r>
                          </m:sub>
                          <m:sup>
                            <m:r>
                              <a:rPr lang="de-DE" i="1">
                                <a:solidFill>
                                  <a:schemeClr val="accent1"/>
                                </a:solidFill>
                                <a:latin typeface="Cambria Math" panose="02040503050406030204" pitchFamily="18" charset="0"/>
                              </a:rPr>
                              <m:t>2</m:t>
                            </m:r>
                          </m:sup>
                        </m:sSubSup>
                      </m:oMath>
                    </m:oMathPara>
                  </a14:m>
                  <a:endParaRPr lang="en-GB" dirty="0">
                    <a:solidFill>
                      <a:schemeClr val="accent1"/>
                    </a:solidFill>
                  </a:endParaRPr>
                </a:p>
              </p:txBody>
            </p:sp>
          </mc:Choice>
          <mc:Fallback xmlns="">
            <p:sp>
              <p:nvSpPr>
                <p:cNvPr id="7" name="TextBox 6">
                  <a:extLst>
                    <a:ext uri="{FF2B5EF4-FFF2-40B4-BE49-F238E27FC236}">
                      <a16:creationId xmlns:a16="http://schemas.microsoft.com/office/drawing/2014/main" id="{99ADDF54-DE6F-B748-8D3A-E3903E28FB7F}"/>
                    </a:ext>
                  </a:extLst>
                </p:cNvPr>
                <p:cNvSpPr txBox="1">
                  <a:spLocks noRot="1" noChangeAspect="1" noMove="1" noResize="1" noEditPoints="1" noAdjustHandles="1" noChangeArrowheads="1" noChangeShapeType="1" noTextEdit="1"/>
                </p:cNvSpPr>
                <p:nvPr/>
              </p:nvSpPr>
              <p:spPr>
                <a:xfrm>
                  <a:off x="3999305" y="4561445"/>
                  <a:ext cx="576594" cy="374461"/>
                </a:xfrm>
                <a:prstGeom prst="rect">
                  <a:avLst/>
                </a:prstGeom>
                <a:blipFill>
                  <a:blip r:embed="rId4"/>
                  <a:stretch>
                    <a:fillRect b="-32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35D93F1-0CEE-684A-BA0D-8B36E81E39B4}"/>
                    </a:ext>
                  </a:extLst>
                </p:cNvPr>
                <p:cNvSpPr txBox="1"/>
                <p:nvPr/>
              </p:nvSpPr>
              <p:spPr>
                <a:xfrm>
                  <a:off x="3899848" y="3858187"/>
                  <a:ext cx="1626896"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4</m:t>
                            </m:r>
                          </m:sub>
                        </m:sSub>
                        <m:r>
                          <a:rPr lang="de-DE" b="0" i="1" dirty="0" smtClean="0">
                            <a:solidFill>
                              <a:schemeClr val="tx1">
                                <a:lumMod val="50000"/>
                                <a:lumOff val="50000"/>
                              </a:schemeClr>
                            </a:solidFill>
                            <a:latin typeface="Cambria Math" panose="02040503050406030204" pitchFamily="18" charset="0"/>
                          </a:rPr>
                          <m:t> </m:t>
                        </m:r>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4</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𝑇𝑙</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e>
                          <m:sub>
                            <m:r>
                              <a:rPr lang="de-DE" b="0" i="1" smtClean="0">
                                <a:solidFill>
                                  <a:schemeClr val="tx1"/>
                                </a:solidFill>
                                <a:latin typeface="Cambria Math" panose="02040503050406030204" pitchFamily="18" charset="0"/>
                              </a:rPr>
                              <m:t>4</m:t>
                            </m:r>
                          </m:sub>
                        </m:sSub>
                        <m:r>
                          <a:rPr lang="de-DE" b="0" i="1"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9" name="TextBox 8">
                  <a:extLst>
                    <a:ext uri="{FF2B5EF4-FFF2-40B4-BE49-F238E27FC236}">
                      <a16:creationId xmlns:a16="http://schemas.microsoft.com/office/drawing/2014/main" id="{335D93F1-0CEE-684A-BA0D-8B36E81E39B4}"/>
                    </a:ext>
                  </a:extLst>
                </p:cNvPr>
                <p:cNvSpPr txBox="1">
                  <a:spLocks noRot="1" noChangeAspect="1" noMove="1" noResize="1" noEditPoints="1" noAdjustHandles="1" noChangeArrowheads="1" noChangeShapeType="1" noTextEdit="1"/>
                </p:cNvSpPr>
                <p:nvPr/>
              </p:nvSpPr>
              <p:spPr>
                <a:xfrm>
                  <a:off x="3899848" y="3858187"/>
                  <a:ext cx="1626896" cy="715089"/>
                </a:xfrm>
                <a:prstGeom prst="roundRect">
                  <a:avLst/>
                </a:prstGeom>
                <a:blipFill>
                  <a:blip r:embed="rId5"/>
                  <a:stretch>
                    <a:fillRect l="-901" b="-1724"/>
                  </a:stretch>
                </a:blipFill>
                <a:ln>
                  <a:solidFill>
                    <a:schemeClr val="tx1"/>
                  </a:solidFill>
                </a:ln>
              </p:spPr>
              <p:txBody>
                <a:bodyPr/>
                <a:lstStyle/>
                <a:p>
                  <a:r>
                    <a:rPr lang="en-GB">
                      <a:noFill/>
                    </a:rPr>
                    <a:t> </a:t>
                  </a:r>
                </a:p>
              </p:txBody>
            </p:sp>
          </mc:Fallback>
        </mc:AlternateContent>
      </p:grpSp>
      <p:cxnSp>
        <p:nvCxnSpPr>
          <p:cNvPr id="10" name="Straight Connector 9">
            <a:extLst>
              <a:ext uri="{FF2B5EF4-FFF2-40B4-BE49-F238E27FC236}">
                <a16:creationId xmlns:a16="http://schemas.microsoft.com/office/drawing/2014/main" id="{5D7DCBCB-8BF3-B949-8E65-9CF6CDD8B8CE}"/>
              </a:ext>
            </a:extLst>
          </p:cNvPr>
          <p:cNvCxnSpPr>
            <a:cxnSpLocks/>
            <a:stCxn id="20" idx="0"/>
            <a:endCxn id="9" idx="2"/>
          </p:cNvCxnSpPr>
          <p:nvPr/>
        </p:nvCxnSpPr>
        <p:spPr>
          <a:xfrm flipV="1">
            <a:off x="4364392" y="4853447"/>
            <a:ext cx="648" cy="642862"/>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2139EA39-1549-0947-9C48-E73AD5B62B0B}"/>
              </a:ext>
            </a:extLst>
          </p:cNvPr>
          <p:cNvCxnSpPr>
            <a:cxnSpLocks/>
            <a:stCxn id="16" idx="3"/>
            <a:endCxn id="9" idx="1"/>
          </p:cNvCxnSpPr>
          <p:nvPr/>
        </p:nvCxnSpPr>
        <p:spPr>
          <a:xfrm>
            <a:off x="2884864" y="4495903"/>
            <a:ext cx="788976" cy="0"/>
          </a:xfrm>
          <a:prstGeom prst="line">
            <a:avLst/>
          </a:prstGeom>
          <a:ln w="12700"/>
        </p:spPr>
        <p:style>
          <a:lnRef idx="1">
            <a:schemeClr val="dk1"/>
          </a:lnRef>
          <a:fillRef idx="0">
            <a:schemeClr val="dk1"/>
          </a:fillRef>
          <a:effectRef idx="0">
            <a:schemeClr val="dk1"/>
          </a:effectRef>
          <a:fontRef idx="minor">
            <a:schemeClr val="tx1"/>
          </a:fontRef>
        </p:style>
      </p:cxnSp>
      <p:grpSp>
        <p:nvGrpSpPr>
          <p:cNvPr id="12" name="Group 11">
            <a:extLst>
              <a:ext uri="{FF2B5EF4-FFF2-40B4-BE49-F238E27FC236}">
                <a16:creationId xmlns:a16="http://schemas.microsoft.com/office/drawing/2014/main" id="{15F944B1-046B-4B40-9EED-DC4DA23A14D4}"/>
              </a:ext>
            </a:extLst>
          </p:cNvPr>
          <p:cNvGrpSpPr/>
          <p:nvPr/>
        </p:nvGrpSpPr>
        <p:grpSpPr>
          <a:xfrm>
            <a:off x="1506786" y="4138358"/>
            <a:ext cx="1378078" cy="1061048"/>
            <a:chOff x="986597" y="3858187"/>
            <a:chExt cx="1912449" cy="1061048"/>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D65D372-053D-4145-9916-09AE88A7B669}"/>
                    </a:ext>
                  </a:extLst>
                </p:cNvPr>
                <p:cNvSpPr txBox="1"/>
                <p:nvPr/>
              </p:nvSpPr>
              <p:spPr>
                <a:xfrm>
                  <a:off x="986597" y="3858187"/>
                  <a:ext cx="1912449"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r>
                          <a:rPr lang="de-DE" b="0" i="1" dirty="0" smtClean="0">
                            <a:solidFill>
                              <a:schemeClr val="tx1">
                                <a:lumMod val="50000"/>
                                <a:lumOff val="50000"/>
                              </a:schemeClr>
                            </a:solidFill>
                            <a:latin typeface="Cambria Math" panose="02040503050406030204" pitchFamily="18" charset="0"/>
                          </a:rPr>
                          <m:t>  </m:t>
                        </m:r>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3</m:t>
                            </m:r>
                          </m:sub>
                        </m:sSub>
                        <m:r>
                          <a:rPr lang="de-DE" b="0" i="1" dirty="0" smtClean="0">
                            <a:solidFill>
                              <a:schemeClr val="tx1">
                                <a:lumMod val="50000"/>
                                <a:lumOff val="50000"/>
                              </a:schemeClr>
                            </a:solidFill>
                            <a:latin typeface="Cambria Math" panose="02040503050406030204" pitchFamily="18" charset="0"/>
                          </a:rPr>
                          <m:t> </m:t>
                        </m:r>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3</m:t>
                            </m:r>
                          </m:sub>
                        </m:sSub>
                      </m:oMath>
                    </m:oMathPara>
                  </a14:m>
                  <a:endParaRPr lang="de-DE" b="0"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4</m:t>
                            </m:r>
                          </m:sub>
                        </m:sSub>
                      </m:oMath>
                    </m:oMathPara>
                  </a14:m>
                  <a:endParaRPr lang="de-DE" i="1" dirty="0">
                    <a:solidFill>
                      <a:schemeClr val="tx1"/>
                    </a:solidFill>
                    <a:latin typeface="Cambria Math" panose="02040503050406030204" pitchFamily="18" charset="0"/>
                  </a:endParaRPr>
                </a:p>
              </p:txBody>
            </p:sp>
          </mc:Choice>
          <mc:Fallback xmlns="">
            <p:sp>
              <p:nvSpPr>
                <p:cNvPr id="16" name="TextBox 15">
                  <a:extLst>
                    <a:ext uri="{FF2B5EF4-FFF2-40B4-BE49-F238E27FC236}">
                      <a16:creationId xmlns:a16="http://schemas.microsoft.com/office/drawing/2014/main" id="{8D65D372-053D-4145-9916-09AE88A7B669}"/>
                    </a:ext>
                  </a:extLst>
                </p:cNvPr>
                <p:cNvSpPr txBox="1">
                  <a:spLocks noRot="1" noChangeAspect="1" noMove="1" noResize="1" noEditPoints="1" noAdjustHandles="1" noChangeArrowheads="1" noChangeShapeType="1" noTextEdit="1"/>
                </p:cNvSpPr>
                <p:nvPr/>
              </p:nvSpPr>
              <p:spPr>
                <a:xfrm>
                  <a:off x="986597" y="3858187"/>
                  <a:ext cx="1912449" cy="715089"/>
                </a:xfrm>
                <a:prstGeom prst="roundRect">
                  <a:avLst/>
                </a:prstGeom>
                <a:blipFill>
                  <a:blip r:embed="rId6"/>
                  <a:stretch>
                    <a:fillRect l="-818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038835C-DA7E-F244-88F4-915A790B9B1B}"/>
                    </a:ext>
                  </a:extLst>
                </p:cNvPr>
                <p:cNvSpPr txBox="1"/>
                <p:nvPr/>
              </p:nvSpPr>
              <p:spPr>
                <a:xfrm>
                  <a:off x="1135078" y="4595941"/>
                  <a:ext cx="1758585" cy="323294"/>
                </a:xfrm>
                <a:prstGeom prst="rect">
                  <a:avLst/>
                </a:prstGeom>
                <a:noFill/>
              </p:spPr>
              <p:txBody>
                <a:bodyPr wrap="none" lIns="0" tIns="0" rIns="0" bIns="0" rtlCol="0">
                  <a:spAutoFit/>
                </a:bodyPr>
                <a:lstStyle/>
                <a:p>
                  <a14:m>
                    <m:oMath xmlns:m="http://schemas.openxmlformats.org/officeDocument/2006/math">
                      <m:sSub>
                        <m:sSubPr>
                          <m:ctrlPr>
                            <a:rPr lang="de-DE" i="1" dirty="0" smtClean="0">
                              <a:solidFill>
                                <a:srgbClr val="C00000"/>
                              </a:solidFill>
                              <a:latin typeface="Cambria Math" panose="02040503050406030204" pitchFamily="18" charset="0"/>
                            </a:rPr>
                          </m:ctrlPr>
                        </m:sSubPr>
                        <m:e>
                          <m:r>
                            <a:rPr lang="en-GB" i="1" dirty="0">
                              <a:solidFill>
                                <a:srgbClr val="C00000"/>
                              </a:solidFill>
                              <a:latin typeface="Cambria Math" panose="02040503050406030204" pitchFamily="18" charset="0"/>
                              <a:ea typeface="Cambria Math" panose="02040503050406030204" pitchFamily="18" charset="0"/>
                            </a:rPr>
                            <m:t>𝛼</m:t>
                          </m:r>
                        </m:e>
                        <m:sub>
                          <m:r>
                            <a:rPr lang="de-DE" b="0" i="1" dirty="0" smtClean="0">
                              <a:solidFill>
                                <a:srgbClr val="C00000"/>
                              </a:solidFill>
                              <a:latin typeface="Cambria Math" panose="02040503050406030204" pitchFamily="18" charset="0"/>
                            </a:rPr>
                            <m:t>3</m:t>
                          </m:r>
                        </m:sub>
                      </m:sSub>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a14:m>
                  <a:r>
                    <a:rPr lang="en-GB" dirty="0"/>
                    <a:t> </a:t>
                  </a:r>
                  <a14:m>
                    <m:oMath xmlns:m="http://schemas.openxmlformats.org/officeDocument/2006/math">
                      <m:sSubSup>
                        <m:sSubSupPr>
                          <m:ctrlPr>
                            <a:rPr lang="de-DE" b="0" i="1" smtClean="0">
                              <a:latin typeface="Cambria Math" panose="02040503050406030204" pitchFamily="18" charset="0"/>
                            </a:rPr>
                          </m:ctrlPr>
                        </m:sSubSupPr>
                        <m:e>
                          <m:r>
                            <a:rPr lang="de-DE" i="1">
                              <a:latin typeface="Cambria Math" panose="02040503050406030204" pitchFamily="18" charset="0"/>
                            </a:rPr>
                            <m:t>𝑚</m:t>
                          </m:r>
                        </m:e>
                        <m:sub>
                          <m:r>
                            <a:rPr lang="de-DE" b="0" i="1" smtClean="0">
                              <a:latin typeface="Cambria Math" panose="02040503050406030204" pitchFamily="18" charset="0"/>
                            </a:rPr>
                            <m:t>4</m:t>
                          </m:r>
                        </m:sub>
                        <m:sup>
                          <m:r>
                            <a:rPr lang="de-DE" b="0" i="1" smtClean="0">
                              <a:latin typeface="Cambria Math" panose="02040503050406030204" pitchFamily="18" charset="0"/>
                            </a:rPr>
                            <m:t>𝑜𝑢𝑡</m:t>
                          </m:r>
                          <m:r>
                            <a:rPr lang="de-DE" b="0" i="1" smtClean="0">
                              <a:latin typeface="Cambria Math" panose="02040503050406030204" pitchFamily="18" charset="0"/>
                            </a:rPr>
                            <m:t>,</m:t>
                          </m:r>
                          <m:r>
                            <a:rPr lang="de-DE" b="0" i="1" smtClean="0">
                              <a:latin typeface="Cambria Math" panose="02040503050406030204" pitchFamily="18" charset="0"/>
                            </a:rPr>
                            <m:t>𝑖𝑛</m:t>
                          </m:r>
                        </m:sup>
                      </m:sSubSup>
                    </m:oMath>
                  </a14:m>
                  <a:endParaRPr lang="en-GB" dirty="0"/>
                </a:p>
              </p:txBody>
            </p:sp>
          </mc:Choice>
          <mc:Fallback xmlns="">
            <p:sp>
              <p:nvSpPr>
                <p:cNvPr id="17" name="TextBox 16">
                  <a:extLst>
                    <a:ext uri="{FF2B5EF4-FFF2-40B4-BE49-F238E27FC236}">
                      <a16:creationId xmlns:a16="http://schemas.microsoft.com/office/drawing/2014/main" id="{6038835C-DA7E-F244-88F4-915A790B9B1B}"/>
                    </a:ext>
                  </a:extLst>
                </p:cNvPr>
                <p:cNvSpPr txBox="1">
                  <a:spLocks noRot="1" noChangeAspect="1" noMove="1" noResize="1" noEditPoints="1" noAdjustHandles="1" noChangeArrowheads="1" noChangeShapeType="1" noTextEdit="1"/>
                </p:cNvSpPr>
                <p:nvPr/>
              </p:nvSpPr>
              <p:spPr>
                <a:xfrm>
                  <a:off x="1135078" y="4595941"/>
                  <a:ext cx="1758585" cy="323294"/>
                </a:xfrm>
                <a:prstGeom prst="rect">
                  <a:avLst/>
                </a:prstGeom>
                <a:blipFill>
                  <a:blip r:embed="rId7"/>
                  <a:stretch>
                    <a:fillRect l="-3960" t="-4000" r="-1980" b="-20000"/>
                  </a:stretch>
                </a:blipFill>
              </p:spPr>
              <p:txBody>
                <a:bodyPr/>
                <a:lstStyle/>
                <a:p>
                  <a:r>
                    <a:rPr lang="en-GB">
                      <a:noFill/>
                    </a:rPr>
                    <a:t> </a:t>
                  </a:r>
                </a:p>
              </p:txBody>
            </p:sp>
          </mc:Fallback>
        </mc:AlternateContent>
      </p:grpSp>
      <p:grpSp>
        <p:nvGrpSpPr>
          <p:cNvPr id="18" name="Group 17">
            <a:extLst>
              <a:ext uri="{FF2B5EF4-FFF2-40B4-BE49-F238E27FC236}">
                <a16:creationId xmlns:a16="http://schemas.microsoft.com/office/drawing/2014/main" id="{09DB3028-5A8F-184C-871F-77AB5115C3D6}"/>
              </a:ext>
            </a:extLst>
          </p:cNvPr>
          <p:cNvGrpSpPr/>
          <p:nvPr/>
        </p:nvGrpSpPr>
        <p:grpSpPr>
          <a:xfrm>
            <a:off x="3673192" y="5496309"/>
            <a:ext cx="1382400" cy="1120393"/>
            <a:chOff x="6712116" y="3858187"/>
            <a:chExt cx="1626897" cy="1120393"/>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B2721FA-CFA1-024B-99D4-FB60FAA03A69}"/>
                    </a:ext>
                  </a:extLst>
                </p:cNvPr>
                <p:cNvSpPr txBox="1"/>
                <p:nvPr/>
              </p:nvSpPr>
              <p:spPr>
                <a:xfrm>
                  <a:off x="6712116" y="3858187"/>
                  <a:ext cx="1626897"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𝑅</m:t>
                            </m:r>
                            <m:d>
                              <m:dPr>
                                <m:ctrlPr>
                                  <a:rPr lang="de-DE" i="1" dirty="0">
                                    <a:latin typeface="Cambria Math" panose="02040503050406030204" pitchFamily="18" charset="0"/>
                                  </a:rPr>
                                </m:ctrlPr>
                              </m:dPr>
                              <m:e>
                                <m:r>
                                  <a:rPr lang="de-DE" dirty="0">
                                    <a:latin typeface="Cambria Math" panose="02040503050406030204" pitchFamily="18" charset="0"/>
                                  </a:rPr>
                                  <m:t>𝑋</m:t>
                                </m:r>
                              </m:e>
                            </m:d>
                          </m:e>
                          <m:sub>
                            <m:r>
                              <a:rPr lang="de-DE" b="0" i="1" dirty="0" smtClean="0">
                                <a:latin typeface="Cambria Math" panose="02040503050406030204" pitchFamily="18" charset="0"/>
                              </a:rPr>
                              <m:t>4</m:t>
                            </m:r>
                          </m:sub>
                        </m:sSub>
                        <m:r>
                          <a:rPr lang="de-DE" b="0"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dirty="0">
                                <a:latin typeface="Cambria Math" panose="02040503050406030204" pitchFamily="18" charset="0"/>
                              </a:rPr>
                              <m:t>𝑆</m:t>
                            </m:r>
                            <m:d>
                              <m:dPr>
                                <m:ctrlPr>
                                  <a:rPr lang="de-DE" i="1" dirty="0">
                                    <a:latin typeface="Cambria Math" panose="02040503050406030204" pitchFamily="18" charset="0"/>
                                  </a:rPr>
                                </m:ctrlPr>
                              </m:dPr>
                              <m:e>
                                <m:r>
                                  <a:rPr lang="de-DE" dirty="0">
                                    <a:latin typeface="Cambria Math" panose="02040503050406030204" pitchFamily="18" charset="0"/>
                                  </a:rPr>
                                  <m:t>𝑋</m:t>
                                </m:r>
                              </m:e>
                            </m:d>
                          </m:e>
                          <m:sub>
                            <m:r>
                              <a:rPr lang="de-DE" b="0" i="1" dirty="0" smtClean="0">
                                <a:latin typeface="Cambria Math" panose="02040503050406030204" pitchFamily="18" charset="0"/>
                              </a:rPr>
                              <m:t>4</m:t>
                            </m:r>
                          </m:sub>
                        </m:sSub>
                      </m:oMath>
                    </m:oMathPara>
                  </a14:m>
                  <a:endParaRPr lang="de-DE" dirty="0"/>
                </a:p>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𝑇𝑡</m:t>
                            </m:r>
                            <m:d>
                              <m:dPr>
                                <m:ctrlPr>
                                  <a:rPr lang="de-DE" i="1" dirty="0">
                                    <a:latin typeface="Cambria Math" panose="02040503050406030204" pitchFamily="18" charset="0"/>
                                  </a:rPr>
                                </m:ctrlPr>
                              </m:dPr>
                              <m:e>
                                <m:r>
                                  <a:rPr lang="de-DE" dirty="0">
                                    <a:latin typeface="Cambria Math" panose="02040503050406030204" pitchFamily="18" charset="0"/>
                                  </a:rPr>
                                  <m:t>𝑋</m:t>
                                </m:r>
                                <m:r>
                                  <a:rPr lang="de-DE" dirty="0">
                                    <a:latin typeface="Cambria Math" panose="02040503050406030204" pitchFamily="18" charset="0"/>
                                  </a:rPr>
                                  <m:t>,</m:t>
                                </m:r>
                                <m:r>
                                  <a:rPr lang="de-DE" dirty="0">
                                    <a:latin typeface="Cambria Math" panose="02040503050406030204" pitchFamily="18" charset="0"/>
                                  </a:rPr>
                                  <m:t>𝑀</m:t>
                                </m:r>
                              </m:e>
                            </m:d>
                          </m:e>
                          <m:sub>
                            <m:r>
                              <a:rPr lang="de-DE" b="0" i="1" dirty="0" smtClean="0">
                                <a:latin typeface="Cambria Math" panose="02040503050406030204" pitchFamily="18" charset="0"/>
                              </a:rPr>
                              <m:t>4</m:t>
                            </m:r>
                          </m:sub>
                        </m:sSub>
                        <m:r>
                          <a:rPr lang="de-DE" b="0" i="1" dirty="0" smtClean="0">
                            <a:latin typeface="Cambria Math" panose="02040503050406030204" pitchFamily="18" charset="0"/>
                          </a:rPr>
                          <m:t>  </m:t>
                        </m:r>
                      </m:oMath>
                    </m:oMathPara>
                  </a14:m>
                  <a:endParaRPr lang="en-GB" dirty="0"/>
                </a:p>
              </p:txBody>
            </p:sp>
          </mc:Choice>
          <mc:Fallback xmlns="">
            <p:sp>
              <p:nvSpPr>
                <p:cNvPr id="20" name="TextBox 19">
                  <a:extLst>
                    <a:ext uri="{FF2B5EF4-FFF2-40B4-BE49-F238E27FC236}">
                      <a16:creationId xmlns:a16="http://schemas.microsoft.com/office/drawing/2014/main" id="{DB2721FA-CFA1-024B-99D4-FB60FAA03A69}"/>
                    </a:ext>
                  </a:extLst>
                </p:cNvPr>
                <p:cNvSpPr txBox="1">
                  <a:spLocks noRot="1" noChangeAspect="1" noMove="1" noResize="1" noEditPoints="1" noAdjustHandles="1" noChangeArrowheads="1" noChangeShapeType="1" noTextEdit="1"/>
                </p:cNvSpPr>
                <p:nvPr/>
              </p:nvSpPr>
              <p:spPr>
                <a:xfrm>
                  <a:off x="6712116" y="3858187"/>
                  <a:ext cx="1626897" cy="715089"/>
                </a:xfrm>
                <a:prstGeom prst="roundRect">
                  <a:avLst/>
                </a:prstGeom>
                <a:blipFill>
                  <a:blip r:embed="rId8"/>
                  <a:stretch>
                    <a:fillRect l="-540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C73863A-51D5-E24C-9BED-8CF041957A21}"/>
                    </a:ext>
                  </a:extLst>
                </p:cNvPr>
                <p:cNvSpPr txBox="1"/>
                <p:nvPr/>
              </p:nvSpPr>
              <p:spPr>
                <a:xfrm>
                  <a:off x="6764130" y="4573276"/>
                  <a:ext cx="1314676" cy="4053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𝑔</m:t>
                            </m:r>
                          </m:e>
                          <m:sub>
                            <m:r>
                              <a:rPr lang="de-DE" b="0" i="1" smtClean="0">
                                <a:latin typeface="Cambria Math" panose="02040503050406030204" pitchFamily="18" charset="0"/>
                              </a:rPr>
                              <m:t>4</m:t>
                            </m:r>
                          </m:sub>
                          <m:sup>
                            <m:r>
                              <a:rPr lang="de-DE" i="1">
                                <a:latin typeface="Cambria Math" panose="02040503050406030204" pitchFamily="18" charset="0"/>
                              </a:rPr>
                              <m:t>3</m:t>
                            </m:r>
                          </m:sup>
                        </m:sSubSup>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𝑚</m:t>
                            </m:r>
                          </m:e>
                          <m:sub>
                            <m:r>
                              <a:rPr lang="de-DE" b="0" i="1" smtClean="0">
                                <a:latin typeface="Cambria Math" panose="02040503050406030204" pitchFamily="18" charset="0"/>
                              </a:rPr>
                              <m:t>4</m:t>
                            </m:r>
                          </m:sub>
                          <m:sup>
                            <m:r>
                              <a:rPr lang="de-DE" b="0" i="1" smtClean="0">
                                <a:latin typeface="Cambria Math" panose="02040503050406030204" pitchFamily="18" charset="0"/>
                              </a:rPr>
                              <m:t>𝑜𝑢𝑡</m:t>
                            </m:r>
                            <m:r>
                              <a:rPr lang="de-DE" b="0" i="1" smtClean="0">
                                <a:latin typeface="Cambria Math" panose="02040503050406030204" pitchFamily="18" charset="0"/>
                              </a:rPr>
                              <m:t>,1</m:t>
                            </m:r>
                          </m:sup>
                        </m:sSubSup>
                      </m:oMath>
                    </m:oMathPara>
                  </a14:m>
                  <a:endParaRPr lang="en-GB" dirty="0"/>
                </a:p>
              </p:txBody>
            </p:sp>
          </mc:Choice>
          <mc:Fallback xmlns="">
            <p:sp>
              <p:nvSpPr>
                <p:cNvPr id="22" name="TextBox 21">
                  <a:extLst>
                    <a:ext uri="{FF2B5EF4-FFF2-40B4-BE49-F238E27FC236}">
                      <a16:creationId xmlns:a16="http://schemas.microsoft.com/office/drawing/2014/main" id="{6C73863A-51D5-E24C-9BED-8CF041957A21}"/>
                    </a:ext>
                  </a:extLst>
                </p:cNvPr>
                <p:cNvSpPr txBox="1">
                  <a:spLocks noRot="1" noChangeAspect="1" noMove="1" noResize="1" noEditPoints="1" noAdjustHandles="1" noChangeArrowheads="1" noChangeShapeType="1" noTextEdit="1"/>
                </p:cNvSpPr>
                <p:nvPr/>
              </p:nvSpPr>
              <p:spPr>
                <a:xfrm>
                  <a:off x="6764130" y="4573276"/>
                  <a:ext cx="1314676" cy="405304"/>
                </a:xfrm>
                <a:prstGeom prst="rect">
                  <a:avLst/>
                </a:prstGeom>
                <a:blipFill>
                  <a:blip r:embed="rId9"/>
                  <a:stretch>
                    <a:fillRect b="-3030"/>
                  </a:stretch>
                </a:blipFill>
              </p:spPr>
              <p:txBody>
                <a:bodyPr/>
                <a:lstStyle/>
                <a:p>
                  <a:r>
                    <a:rPr lang="en-GB">
                      <a:noFill/>
                    </a:rPr>
                    <a:t> </a:t>
                  </a:r>
                </a:p>
              </p:txBody>
            </p:sp>
          </mc:Fallback>
        </mc:AlternateContent>
      </p:grpSp>
      <p:cxnSp>
        <p:nvCxnSpPr>
          <p:cNvPr id="45" name="Straight Connector 44">
            <a:extLst>
              <a:ext uri="{FF2B5EF4-FFF2-40B4-BE49-F238E27FC236}">
                <a16:creationId xmlns:a16="http://schemas.microsoft.com/office/drawing/2014/main" id="{A9F38AEB-E93C-CB47-9D75-B558EF573198}"/>
              </a:ext>
            </a:extLst>
          </p:cNvPr>
          <p:cNvCxnSpPr>
            <a:cxnSpLocks/>
            <a:stCxn id="9" idx="3"/>
            <a:endCxn id="52" idx="1"/>
          </p:cNvCxnSpPr>
          <p:nvPr/>
        </p:nvCxnSpPr>
        <p:spPr>
          <a:xfrm>
            <a:off x="5056240" y="4495903"/>
            <a:ext cx="961264" cy="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306E917D-F95F-F04B-858D-E9D73E32462B}"/>
                  </a:ext>
                </a:extLst>
              </p:cNvPr>
              <p:cNvSpPr/>
              <p:nvPr/>
            </p:nvSpPr>
            <p:spPr>
              <a:xfrm>
                <a:off x="5132967" y="4613942"/>
                <a:ext cx="4827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chemeClr val="accent1"/>
                              </a:solidFill>
                              <a:latin typeface="Cambria Math" panose="02040503050406030204" pitchFamily="18" charset="0"/>
                            </a:rPr>
                          </m:ctrlPr>
                        </m:sSubPr>
                        <m:e>
                          <m:r>
                            <a:rPr lang="en-GB" i="1" dirty="0">
                              <a:solidFill>
                                <a:schemeClr val="accent1"/>
                              </a:solidFill>
                              <a:latin typeface="Cambria Math" panose="02040503050406030204" pitchFamily="18" charset="0"/>
                              <a:ea typeface="Cambria Math" panose="02040503050406030204" pitchFamily="18" charset="0"/>
                            </a:rPr>
                            <m:t>𝛼</m:t>
                          </m:r>
                        </m:e>
                        <m:sub>
                          <m:r>
                            <a:rPr lang="de-DE" b="0" i="1" dirty="0" smtClean="0">
                              <a:solidFill>
                                <a:schemeClr val="accent1"/>
                              </a:solidFill>
                              <a:latin typeface="Cambria Math" panose="02040503050406030204" pitchFamily="18" charset="0"/>
                            </a:rPr>
                            <m:t>4</m:t>
                          </m:r>
                        </m:sub>
                      </m:sSub>
                    </m:oMath>
                  </m:oMathPara>
                </a14:m>
                <a:endParaRPr lang="en-GB" dirty="0">
                  <a:solidFill>
                    <a:schemeClr val="accent1"/>
                  </a:solidFill>
                </a:endParaRPr>
              </a:p>
            </p:txBody>
          </p:sp>
        </mc:Choice>
        <mc:Fallback xmlns="">
          <p:sp>
            <p:nvSpPr>
              <p:cNvPr id="13" name="Rectangle 12">
                <a:extLst>
                  <a:ext uri="{FF2B5EF4-FFF2-40B4-BE49-F238E27FC236}">
                    <a16:creationId xmlns:a16="http://schemas.microsoft.com/office/drawing/2014/main" id="{306E917D-F95F-F04B-858D-E9D73E32462B}"/>
                  </a:ext>
                </a:extLst>
              </p:cNvPr>
              <p:cNvSpPr>
                <a:spLocks noRot="1" noChangeAspect="1" noMove="1" noResize="1" noEditPoints="1" noAdjustHandles="1" noChangeArrowheads="1" noChangeShapeType="1" noTextEdit="1"/>
              </p:cNvSpPr>
              <p:nvPr/>
            </p:nvSpPr>
            <p:spPr>
              <a:xfrm>
                <a:off x="5132967" y="4613942"/>
                <a:ext cx="482761"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3E0DC8C-FAA0-8144-9B3B-1339F0A458ED}"/>
                  </a:ext>
                </a:extLst>
              </p:cNvPr>
              <p:cNvSpPr txBox="1"/>
              <p:nvPr/>
            </p:nvSpPr>
            <p:spPr>
              <a:xfrm rot="5400000">
                <a:off x="2589610" y="4550241"/>
                <a:ext cx="280206" cy="326209"/>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4</m:t>
                          </m:r>
                        </m:sub>
                        <m:sup>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40" name="TextBox 39">
                <a:extLst>
                  <a:ext uri="{FF2B5EF4-FFF2-40B4-BE49-F238E27FC236}">
                    <a16:creationId xmlns:a16="http://schemas.microsoft.com/office/drawing/2014/main" id="{33E0DC8C-FAA0-8144-9B3B-1339F0A458ED}"/>
                  </a:ext>
                </a:extLst>
              </p:cNvPr>
              <p:cNvSpPr txBox="1">
                <a:spLocks noRot="1" noChangeAspect="1" noMove="1" noResize="1" noEditPoints="1" noAdjustHandles="1" noChangeArrowheads="1" noChangeShapeType="1" noTextEdit="1"/>
              </p:cNvSpPr>
              <p:nvPr/>
            </p:nvSpPr>
            <p:spPr>
              <a:xfrm rot="5400000">
                <a:off x="2589610" y="4550241"/>
                <a:ext cx="280206" cy="326209"/>
              </a:xfrm>
              <a:prstGeom prst="round1Rect">
                <a:avLst>
                  <a:gd name="adj" fmla="val 40865"/>
                </a:avLst>
              </a:prstGeom>
              <a:blipFill>
                <a:blip r:embed="rId11"/>
                <a:stretch>
                  <a:fillRect l="-3704" b="-9091"/>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373EA0C6-D340-D54F-AE80-0FA13B8B113E}"/>
                  </a:ext>
                </a:extLst>
              </p:cNvPr>
              <p:cNvSpPr txBox="1"/>
              <p:nvPr/>
            </p:nvSpPr>
            <p:spPr>
              <a:xfrm rot="5400000">
                <a:off x="4719986" y="4513229"/>
                <a:ext cx="280206" cy="400232"/>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4</m:t>
                          </m:r>
                        </m:sub>
                        <m:sup>
                          <m:r>
                            <a:rPr lang="de-DE" sz="1400" b="0" i="1" smtClean="0">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46" name="TextBox 45">
                <a:extLst>
                  <a:ext uri="{FF2B5EF4-FFF2-40B4-BE49-F238E27FC236}">
                    <a16:creationId xmlns:a16="http://schemas.microsoft.com/office/drawing/2014/main" id="{373EA0C6-D340-D54F-AE80-0FA13B8B113E}"/>
                  </a:ext>
                </a:extLst>
              </p:cNvPr>
              <p:cNvSpPr txBox="1">
                <a:spLocks noRot="1" noChangeAspect="1" noMove="1" noResize="1" noEditPoints="1" noAdjustHandles="1" noChangeArrowheads="1" noChangeShapeType="1" noTextEdit="1"/>
              </p:cNvSpPr>
              <p:nvPr/>
            </p:nvSpPr>
            <p:spPr>
              <a:xfrm rot="5400000">
                <a:off x="4719986" y="4513229"/>
                <a:ext cx="280206" cy="400232"/>
              </a:xfrm>
              <a:prstGeom prst="round1Rect">
                <a:avLst>
                  <a:gd name="adj" fmla="val 40865"/>
                </a:avLst>
              </a:prstGeom>
              <a:blipFill>
                <a:blip r:embed="rId12"/>
                <a:stretch>
                  <a:fillRect l="-6250"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3A66121-40D4-B347-B85F-60FD3C5437F8}"/>
                  </a:ext>
                </a:extLst>
              </p:cNvPr>
              <p:cNvSpPr txBox="1"/>
              <p:nvPr/>
            </p:nvSpPr>
            <p:spPr>
              <a:xfrm rot="5400000">
                <a:off x="4757979" y="5909797"/>
                <a:ext cx="280206" cy="326209"/>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4</m:t>
                          </m:r>
                        </m:sub>
                        <m:sup>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47" name="TextBox 46">
                <a:extLst>
                  <a:ext uri="{FF2B5EF4-FFF2-40B4-BE49-F238E27FC236}">
                    <a16:creationId xmlns:a16="http://schemas.microsoft.com/office/drawing/2014/main" id="{A3A66121-40D4-B347-B85F-60FD3C5437F8}"/>
                  </a:ext>
                </a:extLst>
              </p:cNvPr>
              <p:cNvSpPr txBox="1">
                <a:spLocks noRot="1" noChangeAspect="1" noMove="1" noResize="1" noEditPoints="1" noAdjustHandles="1" noChangeArrowheads="1" noChangeShapeType="1" noTextEdit="1"/>
              </p:cNvSpPr>
              <p:nvPr/>
            </p:nvSpPr>
            <p:spPr>
              <a:xfrm rot="5400000">
                <a:off x="4757979" y="5909797"/>
                <a:ext cx="280206" cy="326209"/>
              </a:xfrm>
              <a:prstGeom prst="round1Rect">
                <a:avLst>
                  <a:gd name="adj" fmla="val 40865"/>
                </a:avLst>
              </a:prstGeom>
              <a:blipFill>
                <a:blip r:embed="rId13"/>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69DA97B9-F51D-E248-8B73-3409833FEB3A}"/>
                  </a:ext>
                </a:extLst>
              </p:cNvPr>
              <p:cNvSpPr/>
              <p:nvPr/>
            </p:nvSpPr>
            <p:spPr>
              <a:xfrm>
                <a:off x="4275936" y="4851840"/>
                <a:ext cx="938142" cy="4156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rgbClr val="C00000"/>
                              </a:solidFill>
                              <a:latin typeface="Cambria Math" panose="02040503050406030204" pitchFamily="18" charset="0"/>
                            </a:rPr>
                          </m:ctrlPr>
                        </m:sSubSupPr>
                        <m:e>
                          <m:r>
                            <a:rPr lang="de-DE" i="1">
                              <a:solidFill>
                                <a:srgbClr val="C00000"/>
                              </a:solidFill>
                              <a:latin typeface="Cambria Math" panose="02040503050406030204" pitchFamily="18" charset="0"/>
                            </a:rPr>
                            <m:t>𝑚</m:t>
                          </m:r>
                        </m:e>
                        <m:sub>
                          <m:r>
                            <a:rPr lang="de-DE" b="0" i="1" smtClean="0">
                              <a:solidFill>
                                <a:srgbClr val="C00000"/>
                              </a:solidFill>
                              <a:latin typeface="Cambria Math" panose="02040503050406030204" pitchFamily="18" charset="0"/>
                            </a:rPr>
                            <m:t>4</m:t>
                          </m:r>
                        </m:sub>
                        <m:sup>
                          <m:r>
                            <a:rPr lang="de-DE" i="1">
                              <a:solidFill>
                                <a:srgbClr val="C00000"/>
                              </a:solidFill>
                              <a:latin typeface="Cambria Math" panose="02040503050406030204" pitchFamily="18" charset="0"/>
                            </a:rPr>
                            <m:t>𝑖𝑛</m:t>
                          </m:r>
                          <m:r>
                            <a:rPr lang="de-DE" i="1">
                              <a:solidFill>
                                <a:srgbClr val="C00000"/>
                              </a:solidFill>
                              <a:latin typeface="Cambria Math" panose="02040503050406030204" pitchFamily="18" charset="0"/>
                            </a:rPr>
                            <m:t>,</m:t>
                          </m:r>
                          <m:r>
                            <a:rPr lang="de-DE" i="1">
                              <a:solidFill>
                                <a:srgbClr val="C00000"/>
                              </a:solidFill>
                              <a:latin typeface="Cambria Math" panose="02040503050406030204" pitchFamily="18" charset="0"/>
                            </a:rPr>
                            <m:t>𝑜𝑢𝑡</m:t>
                          </m:r>
                        </m:sup>
                      </m:sSubSup>
                    </m:oMath>
                  </m:oMathPara>
                </a14:m>
                <a:endParaRPr lang="en-GB" dirty="0">
                  <a:solidFill>
                    <a:srgbClr val="C00000"/>
                  </a:solidFill>
                </a:endParaRPr>
              </a:p>
            </p:txBody>
          </p:sp>
        </mc:Choice>
        <mc:Fallback xmlns="">
          <p:sp>
            <p:nvSpPr>
              <p:cNvPr id="26" name="Rectangle 25">
                <a:extLst>
                  <a:ext uri="{FF2B5EF4-FFF2-40B4-BE49-F238E27FC236}">
                    <a16:creationId xmlns:a16="http://schemas.microsoft.com/office/drawing/2014/main" id="{69DA97B9-F51D-E248-8B73-3409833FEB3A}"/>
                  </a:ext>
                </a:extLst>
              </p:cNvPr>
              <p:cNvSpPr>
                <a:spLocks noRot="1" noChangeAspect="1" noMove="1" noResize="1" noEditPoints="1" noAdjustHandles="1" noChangeArrowheads="1" noChangeShapeType="1" noTextEdit="1"/>
              </p:cNvSpPr>
              <p:nvPr/>
            </p:nvSpPr>
            <p:spPr>
              <a:xfrm>
                <a:off x="4275936" y="4851840"/>
                <a:ext cx="938142" cy="415627"/>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9653C856-0497-2A43-835F-4B4401168215}"/>
                  </a:ext>
                </a:extLst>
              </p:cNvPr>
              <p:cNvSpPr/>
              <p:nvPr/>
            </p:nvSpPr>
            <p:spPr>
              <a:xfrm>
                <a:off x="4529381" y="5073807"/>
                <a:ext cx="859787" cy="4053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b="0" i="1" smtClean="0">
                              <a:latin typeface="Cambria Math" panose="02040503050406030204" pitchFamily="18" charset="0"/>
                            </a:rPr>
                            <m:t>4</m:t>
                          </m:r>
                        </m:sub>
                        <m:sup>
                          <m:r>
                            <a:rPr lang="de-DE" i="1">
                              <a:latin typeface="Cambria Math" panose="02040503050406030204" pitchFamily="18" charset="0"/>
                            </a:rPr>
                            <m:t>1,</m:t>
                          </m:r>
                          <m:r>
                            <a:rPr lang="de-DE" i="1">
                              <a:latin typeface="Cambria Math" panose="02040503050406030204" pitchFamily="18" charset="0"/>
                            </a:rPr>
                            <m:t>𝑜𝑢𝑡</m:t>
                          </m:r>
                        </m:sup>
                      </m:sSubSup>
                    </m:oMath>
                  </m:oMathPara>
                </a14:m>
                <a:endParaRPr lang="en-GB" dirty="0"/>
              </a:p>
            </p:txBody>
          </p:sp>
        </mc:Choice>
        <mc:Fallback xmlns="">
          <p:sp>
            <p:nvSpPr>
              <p:cNvPr id="28" name="Rectangle 27">
                <a:extLst>
                  <a:ext uri="{FF2B5EF4-FFF2-40B4-BE49-F238E27FC236}">
                    <a16:creationId xmlns:a16="http://schemas.microsoft.com/office/drawing/2014/main" id="{9653C856-0497-2A43-835F-4B4401168215}"/>
                  </a:ext>
                </a:extLst>
              </p:cNvPr>
              <p:cNvSpPr>
                <a:spLocks noRot="1" noChangeAspect="1" noMove="1" noResize="1" noEditPoints="1" noAdjustHandles="1" noChangeArrowheads="1" noChangeShapeType="1" noTextEdit="1"/>
              </p:cNvSpPr>
              <p:nvPr/>
            </p:nvSpPr>
            <p:spPr>
              <a:xfrm>
                <a:off x="4529381" y="5073807"/>
                <a:ext cx="859787" cy="405304"/>
              </a:xfrm>
              <a:prstGeom prst="rect">
                <a:avLst/>
              </a:prstGeom>
              <a:blipFill>
                <a:blip r:embed="rId15"/>
                <a:stretch>
                  <a:fillRect/>
                </a:stretch>
              </a:blipFill>
            </p:spPr>
            <p:txBody>
              <a:bodyPr/>
              <a:lstStyle/>
              <a:p>
                <a:r>
                  <a:rPr lang="en-GB">
                    <a:noFill/>
                  </a:rPr>
                  <a:t> </a:t>
                </a:r>
              </a:p>
            </p:txBody>
          </p:sp>
        </mc:Fallback>
      </mc:AlternateContent>
      <p:grpSp>
        <p:nvGrpSpPr>
          <p:cNvPr id="51" name="Group 50">
            <a:extLst>
              <a:ext uri="{FF2B5EF4-FFF2-40B4-BE49-F238E27FC236}">
                <a16:creationId xmlns:a16="http://schemas.microsoft.com/office/drawing/2014/main" id="{B792568D-8601-F64C-AFE3-3ACEB0F330B0}"/>
              </a:ext>
            </a:extLst>
          </p:cNvPr>
          <p:cNvGrpSpPr/>
          <p:nvPr/>
        </p:nvGrpSpPr>
        <p:grpSpPr>
          <a:xfrm>
            <a:off x="6017504" y="4138358"/>
            <a:ext cx="1382400" cy="1011751"/>
            <a:chOff x="798394" y="3858187"/>
            <a:chExt cx="1918447" cy="1011751"/>
          </a:xfrm>
        </p:grpSpPr>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D2EA857-CC5B-7C45-9D77-10004FB169E3}"/>
                    </a:ext>
                  </a:extLst>
                </p:cNvPr>
                <p:cNvSpPr txBox="1"/>
                <p:nvPr/>
              </p:nvSpPr>
              <p:spPr>
                <a:xfrm>
                  <a:off x="798394" y="3858187"/>
                  <a:ext cx="1918447"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4</m:t>
                            </m:r>
                          </m:sub>
                        </m:sSub>
                        <m:r>
                          <a:rPr lang="de-DE" b="0" i="1" dirty="0" smtClean="0">
                            <a:solidFill>
                              <a:schemeClr val="tx1">
                                <a:lumMod val="50000"/>
                                <a:lumOff val="50000"/>
                              </a:schemeClr>
                            </a:solidFill>
                            <a:latin typeface="Cambria Math" panose="02040503050406030204" pitchFamily="18" charset="0"/>
                          </a:rPr>
                          <m:t> </m:t>
                        </m:r>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4</m:t>
                            </m:r>
                          </m:sub>
                        </m:sSub>
                      </m:oMath>
                    </m:oMathPara>
                  </a14:m>
                  <a:endParaRPr lang="de-DE" b="0"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5</m:t>
                            </m:r>
                          </m:sub>
                        </m:sSub>
                      </m:oMath>
                    </m:oMathPara>
                  </a14:m>
                  <a:endParaRPr lang="de-DE" i="1" dirty="0">
                    <a:solidFill>
                      <a:schemeClr val="tx1"/>
                    </a:solidFill>
                    <a:latin typeface="Cambria Math" panose="02040503050406030204" pitchFamily="18" charset="0"/>
                  </a:endParaRPr>
                </a:p>
              </p:txBody>
            </p:sp>
          </mc:Choice>
          <mc:Fallback xmlns="">
            <p:sp>
              <p:nvSpPr>
                <p:cNvPr id="52" name="TextBox 51">
                  <a:extLst>
                    <a:ext uri="{FF2B5EF4-FFF2-40B4-BE49-F238E27FC236}">
                      <a16:creationId xmlns:a16="http://schemas.microsoft.com/office/drawing/2014/main" id="{CD2EA857-CC5B-7C45-9D77-10004FB169E3}"/>
                    </a:ext>
                  </a:extLst>
                </p:cNvPr>
                <p:cNvSpPr txBox="1">
                  <a:spLocks noRot="1" noChangeAspect="1" noMove="1" noResize="1" noEditPoints="1" noAdjustHandles="1" noChangeArrowheads="1" noChangeShapeType="1" noTextEdit="1"/>
                </p:cNvSpPr>
                <p:nvPr/>
              </p:nvSpPr>
              <p:spPr>
                <a:xfrm>
                  <a:off x="798394" y="3858187"/>
                  <a:ext cx="1918447" cy="715089"/>
                </a:xfrm>
                <a:prstGeom prst="roundRect">
                  <a:avLst/>
                </a:prstGeom>
                <a:blipFill>
                  <a:blip r:embed="rId16"/>
                  <a:stretch>
                    <a:fillRect l="-180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5D390822-E929-5449-A1FE-0E3AC205FC5B}"/>
                    </a:ext>
                  </a:extLst>
                </p:cNvPr>
                <p:cNvSpPr txBox="1"/>
                <p:nvPr/>
              </p:nvSpPr>
              <p:spPr>
                <a:xfrm>
                  <a:off x="1625683" y="4592939"/>
                  <a:ext cx="44607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53" name="TextBox 52">
                  <a:extLst>
                    <a:ext uri="{FF2B5EF4-FFF2-40B4-BE49-F238E27FC236}">
                      <a16:creationId xmlns:a16="http://schemas.microsoft.com/office/drawing/2014/main" id="{5D390822-E929-5449-A1FE-0E3AC205FC5B}"/>
                    </a:ext>
                  </a:extLst>
                </p:cNvPr>
                <p:cNvSpPr txBox="1">
                  <a:spLocks noRot="1" noChangeAspect="1" noMove="1" noResize="1" noEditPoints="1" noAdjustHandles="1" noChangeArrowheads="1" noChangeShapeType="1" noTextEdit="1"/>
                </p:cNvSpPr>
                <p:nvPr/>
              </p:nvSpPr>
              <p:spPr>
                <a:xfrm>
                  <a:off x="1625683" y="4592939"/>
                  <a:ext cx="446075" cy="276999"/>
                </a:xfrm>
                <a:prstGeom prst="rect">
                  <a:avLst/>
                </a:prstGeom>
                <a:blipFill>
                  <a:blip r:embed="rId17"/>
                  <a:stretch>
                    <a:fillRect l="-15385" t="-9091" r="-3846" b="-22727"/>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5184B181-145F-1048-88D4-7003324FD066}"/>
                  </a:ext>
                </a:extLst>
              </p:cNvPr>
              <p:cNvSpPr txBox="1"/>
              <p:nvPr/>
            </p:nvSpPr>
            <p:spPr>
              <a:xfrm rot="5400000">
                <a:off x="7096606" y="4550241"/>
                <a:ext cx="280206" cy="326209"/>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5</m:t>
                          </m:r>
                        </m:sub>
                        <m:sup>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54" name="TextBox 53">
                <a:extLst>
                  <a:ext uri="{FF2B5EF4-FFF2-40B4-BE49-F238E27FC236}">
                    <a16:creationId xmlns:a16="http://schemas.microsoft.com/office/drawing/2014/main" id="{5184B181-145F-1048-88D4-7003324FD066}"/>
                  </a:ext>
                </a:extLst>
              </p:cNvPr>
              <p:cNvSpPr txBox="1">
                <a:spLocks noRot="1" noChangeAspect="1" noMove="1" noResize="1" noEditPoints="1" noAdjustHandles="1" noChangeArrowheads="1" noChangeShapeType="1" noTextEdit="1"/>
              </p:cNvSpPr>
              <p:nvPr/>
            </p:nvSpPr>
            <p:spPr>
              <a:xfrm rot="5400000">
                <a:off x="7096606" y="4550241"/>
                <a:ext cx="280206" cy="326209"/>
              </a:xfrm>
              <a:prstGeom prst="round1Rect">
                <a:avLst>
                  <a:gd name="adj" fmla="val 40865"/>
                </a:avLst>
              </a:prstGeom>
              <a:blipFill>
                <a:blip r:embed="rId18"/>
                <a:stretch>
                  <a:fillRect l="-7407" b="-9091"/>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1F2634F-4C21-6F48-9615-2BD0B30E6BAC}"/>
                  </a:ext>
                </a:extLst>
              </p:cNvPr>
              <p:cNvSpPr txBox="1"/>
              <p:nvPr/>
            </p:nvSpPr>
            <p:spPr>
              <a:xfrm>
                <a:off x="6613634" y="3540743"/>
                <a:ext cx="2136547" cy="369332"/>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14:m>
                  <m:oMath xmlns:m="http://schemas.openxmlformats.org/officeDocument/2006/math">
                    <m:r>
                      <a:rPr lang="en-GB" i="1" dirty="0" smtClean="0">
                        <a:latin typeface="Cambria Math" panose="02040503050406030204" pitchFamily="18" charset="0"/>
                      </a:rPr>
                      <m:t>𝑋</m:t>
                    </m:r>
                  </m:oMath>
                </a14:m>
                <a:r>
                  <a:rPr lang="en-GB" dirty="0"/>
                  <a:t> is slowly grounded</a:t>
                </a:r>
              </a:p>
            </p:txBody>
          </p:sp>
        </mc:Choice>
        <mc:Fallback xmlns="">
          <p:sp>
            <p:nvSpPr>
              <p:cNvPr id="6" name="TextBox 5">
                <a:extLst>
                  <a:ext uri="{FF2B5EF4-FFF2-40B4-BE49-F238E27FC236}">
                    <a16:creationId xmlns:a16="http://schemas.microsoft.com/office/drawing/2014/main" id="{21F2634F-4C21-6F48-9615-2BD0B30E6BAC}"/>
                  </a:ext>
                </a:extLst>
              </p:cNvPr>
              <p:cNvSpPr txBox="1">
                <a:spLocks noRot="1" noChangeAspect="1" noMove="1" noResize="1" noEditPoints="1" noAdjustHandles="1" noChangeArrowheads="1" noChangeShapeType="1" noTextEdit="1"/>
              </p:cNvSpPr>
              <p:nvPr/>
            </p:nvSpPr>
            <p:spPr>
              <a:xfrm>
                <a:off x="6613634" y="3540743"/>
                <a:ext cx="2136547" cy="369332"/>
              </a:xfrm>
              <a:prstGeom prst="rect">
                <a:avLst/>
              </a:prstGeom>
              <a:blipFill>
                <a:blip r:embed="rId19"/>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4387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4" grpId="0" animBg="1"/>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69A43-1C4B-C34B-9C04-DA52606C04F9}"/>
              </a:ext>
            </a:extLst>
          </p:cNvPr>
          <p:cNvSpPr>
            <a:spLocks noGrp="1"/>
          </p:cNvSpPr>
          <p:nvPr>
            <p:ph type="title"/>
          </p:nvPr>
        </p:nvSpPr>
        <p:spPr/>
        <p:txBody>
          <a:bodyPr/>
          <a:lstStyle/>
          <a:p>
            <a:r>
              <a:rPr lang="en-GB" dirty="0"/>
              <a:t>Undoing Splits</a:t>
            </a:r>
          </a:p>
        </p:txBody>
      </p:sp>
      <p:sp>
        <p:nvSpPr>
          <p:cNvPr id="3" name="Content Placeholder 2">
            <a:extLst>
              <a:ext uri="{FF2B5EF4-FFF2-40B4-BE49-F238E27FC236}">
                <a16:creationId xmlns:a16="http://schemas.microsoft.com/office/drawing/2014/main" id="{9B9080CF-5287-4B44-84A3-54CE78A29E0E}"/>
              </a:ext>
            </a:extLst>
          </p:cNvPr>
          <p:cNvSpPr>
            <a:spLocks noGrp="1"/>
          </p:cNvSpPr>
          <p:nvPr>
            <p:ph idx="1"/>
          </p:nvPr>
        </p:nvSpPr>
        <p:spPr/>
        <p:txBody>
          <a:bodyPr/>
          <a:lstStyle/>
          <a:p>
            <a:r>
              <a:rPr lang="en-GB" dirty="0"/>
              <a:t>Need to undo splits to </a:t>
            </a:r>
          </a:p>
          <a:p>
            <a:pPr marL="0" indent="0" algn="ctr">
              <a:buNone/>
            </a:pPr>
            <a:r>
              <a:rPr lang="en-GB" dirty="0">
                <a:solidFill>
                  <a:schemeClr val="accent1"/>
                </a:solidFill>
              </a:rPr>
              <a:t>keep reasoning polynomial </a:t>
            </a:r>
            <a:r>
              <a:rPr lang="en-GB" dirty="0" err="1">
                <a:solidFill>
                  <a:schemeClr val="accent1"/>
                </a:solidFill>
              </a:rPr>
              <a:t>w.r.t</a:t>
            </a:r>
            <a:r>
              <a:rPr lang="en-GB" dirty="0">
                <a:solidFill>
                  <a:schemeClr val="accent1"/>
                </a:solidFill>
              </a:rPr>
              <a:t>. domain sizes</a:t>
            </a:r>
          </a:p>
          <a:p>
            <a:pPr marL="514350" indent="-514350">
              <a:buFont typeface="+mj-lt"/>
              <a:buAutoNum type="arabicPeriod"/>
            </a:pPr>
            <a:r>
              <a:rPr lang="en-GB" dirty="0"/>
              <a:t>Where can splits be undone efficiently?</a:t>
            </a:r>
          </a:p>
          <a:p>
            <a:pPr marL="514350" indent="-514350">
              <a:buFont typeface="+mj-lt"/>
              <a:buAutoNum type="arabicPeriod"/>
            </a:pPr>
            <a:r>
              <a:rPr lang="en-GB" dirty="0"/>
              <a:t>How to undo splits?</a:t>
            </a:r>
          </a:p>
          <a:p>
            <a:pPr marL="514350" indent="-514350">
              <a:buFont typeface="+mj-lt"/>
              <a:buAutoNum type="arabicPeriod"/>
            </a:pPr>
            <a:r>
              <a:rPr lang="en-GB" dirty="0"/>
              <a:t>Is it reasonable to undo splits?</a:t>
            </a:r>
          </a:p>
          <a:p>
            <a:pPr lvl="1"/>
            <a:r>
              <a:rPr lang="en-GB" dirty="0"/>
              <a:t>Effect of slight differences in evidence? </a:t>
            </a:r>
          </a:p>
          <a:p>
            <a:pPr lvl="1"/>
            <a:r>
              <a:rPr lang="en-GB" dirty="0"/>
              <a:t>Impact of evidence vs. temporal behaviour of model? </a:t>
            </a:r>
          </a:p>
        </p:txBody>
      </p:sp>
      <p:sp>
        <p:nvSpPr>
          <p:cNvPr id="4" name="Slide Number Placeholder 3">
            <a:extLst>
              <a:ext uri="{FF2B5EF4-FFF2-40B4-BE49-F238E27FC236}">
                <a16:creationId xmlns:a16="http://schemas.microsoft.com/office/drawing/2014/main" id="{9F21CE15-35C7-C144-A839-E23B2C1A2BAF}"/>
              </a:ext>
            </a:extLst>
          </p:cNvPr>
          <p:cNvSpPr>
            <a:spLocks noGrp="1"/>
          </p:cNvSpPr>
          <p:nvPr>
            <p:ph type="sldNum" sz="quarter" idx="12"/>
          </p:nvPr>
        </p:nvSpPr>
        <p:spPr/>
        <p:txBody>
          <a:bodyPr/>
          <a:lstStyle/>
          <a:p>
            <a:fld id="{DB7C4649-800D-CB47-881A-AA04BFFFB18C}" type="slidenum">
              <a:rPr lang="en-US" smtClean="0"/>
              <a:t>81</a:t>
            </a:fld>
            <a:endParaRPr lang="en-US"/>
          </a:p>
        </p:txBody>
      </p:sp>
      <p:sp>
        <p:nvSpPr>
          <p:cNvPr id="6" name="Rectangle 5">
            <a:extLst>
              <a:ext uri="{FF2B5EF4-FFF2-40B4-BE49-F238E27FC236}">
                <a16:creationId xmlns:a16="http://schemas.microsoft.com/office/drawing/2014/main" id="{C606469B-7CEA-E546-BA63-259431BFF41F}"/>
              </a:ext>
            </a:extLst>
          </p:cNvPr>
          <p:cNvSpPr/>
          <p:nvPr/>
        </p:nvSpPr>
        <p:spPr>
          <a:xfrm>
            <a:off x="2050868" y="6310386"/>
            <a:ext cx="6152605" cy="400110"/>
          </a:xfrm>
          <a:prstGeom prst="rect">
            <a:avLst/>
          </a:prstGeom>
        </p:spPr>
        <p:txBody>
          <a:bodyPr wrap="square">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Taming Reasoning in Temporal Probabilistic Relational Models Explanation. In </a:t>
            </a:r>
            <a:r>
              <a:rPr lang="en-GB" sz="1000" i="1" dirty="0">
                <a:solidFill>
                  <a:schemeClr val="accent3"/>
                </a:solidFill>
              </a:rPr>
              <a:t>Proceedings</a:t>
            </a:r>
            <a:r>
              <a:rPr lang="en-GB" sz="1000" dirty="0">
                <a:solidFill>
                  <a:schemeClr val="accent3"/>
                </a:solidFill>
              </a:rPr>
              <a:t> </a:t>
            </a:r>
            <a:r>
              <a:rPr lang="en-GB" sz="1000" i="1" dirty="0">
                <a:solidFill>
                  <a:schemeClr val="accent3"/>
                </a:solidFill>
              </a:rPr>
              <a:t>of the ECAI 2020</a:t>
            </a:r>
            <a:r>
              <a:rPr lang="en-GB" sz="1000" dirty="0">
                <a:solidFill>
                  <a:schemeClr val="accent3"/>
                </a:solidFill>
              </a:rPr>
              <a:t>, 2020.</a:t>
            </a:r>
          </a:p>
        </p:txBody>
      </p:sp>
    </p:spTree>
    <p:extLst>
      <p:ext uri="{BB962C8B-B14F-4D97-AF65-F5344CB8AC3E}">
        <p14:creationId xmlns:p14="http://schemas.microsoft.com/office/powerpoint/2010/main" val="13409697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04DD1-EAA4-F644-9CE9-14F7FE1E8C5E}"/>
              </a:ext>
            </a:extLst>
          </p:cNvPr>
          <p:cNvSpPr>
            <a:spLocks noGrp="1"/>
          </p:cNvSpPr>
          <p:nvPr>
            <p:ph type="title"/>
          </p:nvPr>
        </p:nvSpPr>
        <p:spPr>
          <a:xfrm>
            <a:off x="628649" y="260986"/>
            <a:ext cx="8332471" cy="717866"/>
          </a:xfrm>
        </p:spPr>
        <p:txBody>
          <a:bodyPr>
            <a:noAutofit/>
          </a:bodyPr>
          <a:lstStyle/>
          <a:p>
            <a:r>
              <a:rPr lang="en-GB" sz="3600" dirty="0"/>
              <a:t>1. Where Can Splits Be Undone Efficiently?</a:t>
            </a:r>
          </a:p>
        </p:txBody>
      </p:sp>
      <p:sp>
        <p:nvSpPr>
          <p:cNvPr id="3" name="Content Placeholder 2">
            <a:extLst>
              <a:ext uri="{FF2B5EF4-FFF2-40B4-BE49-F238E27FC236}">
                <a16:creationId xmlns:a16="http://schemas.microsoft.com/office/drawing/2014/main" id="{3D420A5F-FA11-604A-B81B-3006D09F54BE}"/>
              </a:ext>
            </a:extLst>
          </p:cNvPr>
          <p:cNvSpPr>
            <a:spLocks noGrp="1"/>
          </p:cNvSpPr>
          <p:nvPr>
            <p:ph idx="1"/>
          </p:nvPr>
        </p:nvSpPr>
        <p:spPr/>
        <p:txBody>
          <a:bodyPr/>
          <a:lstStyle/>
          <a:p>
            <a:r>
              <a:rPr lang="en-GB" dirty="0"/>
              <a:t>Evidence causes splits in a logical variable </a:t>
            </a:r>
            <a:br>
              <a:rPr lang="en-GB" dirty="0"/>
            </a:br>
            <a:r>
              <a:rPr lang="en-GB" dirty="0"/>
              <a:t>in the same way in all factors in a model</a:t>
            </a:r>
          </a:p>
          <a:p>
            <a:r>
              <a:rPr lang="en-GB" dirty="0"/>
              <a:t>LDJT always instantiates a vanilla junction tree</a:t>
            </a:r>
          </a:p>
          <a:p>
            <a:r>
              <a:rPr lang="en-GB" dirty="0">
                <a:solidFill>
                  <a:srgbClr val="C00000"/>
                </a:solidFill>
              </a:rPr>
              <a:t>Forward message </a:t>
            </a:r>
            <a:r>
              <a:rPr lang="en-GB" dirty="0"/>
              <a:t>carries over splits</a:t>
            </a:r>
          </a:p>
        </p:txBody>
      </p:sp>
      <p:sp>
        <p:nvSpPr>
          <p:cNvPr id="4" name="Slide Number Placeholder 3">
            <a:extLst>
              <a:ext uri="{FF2B5EF4-FFF2-40B4-BE49-F238E27FC236}">
                <a16:creationId xmlns:a16="http://schemas.microsoft.com/office/drawing/2014/main" id="{D893993F-9CD9-854D-8769-CBFF3AB72DBD}"/>
              </a:ext>
            </a:extLst>
          </p:cNvPr>
          <p:cNvSpPr>
            <a:spLocks noGrp="1"/>
          </p:cNvSpPr>
          <p:nvPr>
            <p:ph type="sldNum" sz="quarter" idx="12"/>
          </p:nvPr>
        </p:nvSpPr>
        <p:spPr/>
        <p:txBody>
          <a:bodyPr/>
          <a:lstStyle/>
          <a:p>
            <a:fld id="{DB7C4649-800D-CB47-881A-AA04BFFFB18C}" type="slidenum">
              <a:rPr lang="en-US" smtClean="0"/>
              <a:t>82</a:t>
            </a:fld>
            <a:endParaRPr lang="en-US"/>
          </a:p>
        </p:txBody>
      </p:sp>
      <p:sp>
        <p:nvSpPr>
          <p:cNvPr id="37" name="Rectangle 36">
            <a:extLst>
              <a:ext uri="{FF2B5EF4-FFF2-40B4-BE49-F238E27FC236}">
                <a16:creationId xmlns:a16="http://schemas.microsoft.com/office/drawing/2014/main" id="{F2284EEA-C44F-5343-8D2C-5571EEC44C60}"/>
              </a:ext>
            </a:extLst>
          </p:cNvPr>
          <p:cNvSpPr/>
          <p:nvPr/>
        </p:nvSpPr>
        <p:spPr>
          <a:xfrm>
            <a:off x="2050868" y="6310386"/>
            <a:ext cx="6152605" cy="400110"/>
          </a:xfrm>
          <a:prstGeom prst="rect">
            <a:avLst/>
          </a:prstGeom>
        </p:spPr>
        <p:txBody>
          <a:bodyPr wrap="square">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Taming Reasoning in Temporal Probabilistic Relational Models Explanation. In </a:t>
            </a:r>
            <a:r>
              <a:rPr lang="en-GB" sz="1000" i="1" dirty="0">
                <a:solidFill>
                  <a:schemeClr val="accent3"/>
                </a:solidFill>
              </a:rPr>
              <a:t>Proceedings</a:t>
            </a:r>
            <a:r>
              <a:rPr lang="en-GB" sz="1000" dirty="0">
                <a:solidFill>
                  <a:schemeClr val="accent3"/>
                </a:solidFill>
              </a:rPr>
              <a:t> </a:t>
            </a:r>
            <a:r>
              <a:rPr lang="en-GB" sz="1000" i="1" dirty="0">
                <a:solidFill>
                  <a:schemeClr val="accent3"/>
                </a:solidFill>
              </a:rPr>
              <a:t>of the ECAI 2020</a:t>
            </a:r>
            <a:r>
              <a:rPr lang="en-GB" sz="1000" dirty="0">
                <a:solidFill>
                  <a:schemeClr val="accent3"/>
                </a:solidFill>
              </a:rPr>
              <a:t>, 2020.</a:t>
            </a:r>
          </a:p>
        </p:txBody>
      </p:sp>
      <p:grpSp>
        <p:nvGrpSpPr>
          <p:cNvPr id="38" name="Group 37">
            <a:extLst>
              <a:ext uri="{FF2B5EF4-FFF2-40B4-BE49-F238E27FC236}">
                <a16:creationId xmlns:a16="http://schemas.microsoft.com/office/drawing/2014/main" id="{BC4E9AB0-992C-3E4A-8B75-E1376EAAB00F}"/>
              </a:ext>
            </a:extLst>
          </p:cNvPr>
          <p:cNvGrpSpPr/>
          <p:nvPr/>
        </p:nvGrpSpPr>
        <p:grpSpPr>
          <a:xfrm>
            <a:off x="3647714" y="3698619"/>
            <a:ext cx="1382400" cy="1077719"/>
            <a:chOff x="3899848" y="3858187"/>
            <a:chExt cx="1626896" cy="1077719"/>
          </a:xfrm>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5963955-BF0B-0745-B4D4-6D1BAD741475}"/>
                    </a:ext>
                  </a:extLst>
                </p:cNvPr>
                <p:cNvSpPr txBox="1"/>
                <p:nvPr/>
              </p:nvSpPr>
              <p:spPr>
                <a:xfrm>
                  <a:off x="3999305" y="4561445"/>
                  <a:ext cx="576594" cy="3744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rgbClr val="C00000"/>
                                </a:solidFill>
                                <a:latin typeface="Cambria Math" panose="02040503050406030204" pitchFamily="18" charset="0"/>
                              </a:rPr>
                            </m:ctrlPr>
                          </m:sSubSupPr>
                          <m:e>
                            <m:r>
                              <a:rPr lang="de-DE" i="1">
                                <a:solidFill>
                                  <a:srgbClr val="C00000"/>
                                </a:solidFill>
                                <a:latin typeface="Cambria Math" panose="02040503050406030204" pitchFamily="18" charset="0"/>
                              </a:rPr>
                              <m:t>𝑔</m:t>
                            </m:r>
                          </m:e>
                          <m:sub>
                            <m:r>
                              <a:rPr lang="de-DE" i="1">
                                <a:solidFill>
                                  <a:srgbClr val="C00000"/>
                                </a:solidFill>
                                <a:latin typeface="Cambria Math" panose="02040503050406030204" pitchFamily="18" charset="0"/>
                              </a:rPr>
                              <m:t>3</m:t>
                            </m:r>
                          </m:sub>
                          <m:sup>
                            <m:r>
                              <a:rPr lang="de-DE" i="1">
                                <a:solidFill>
                                  <a:srgbClr val="C00000"/>
                                </a:solidFill>
                                <a:latin typeface="Cambria Math" panose="02040503050406030204" pitchFamily="18" charset="0"/>
                              </a:rPr>
                              <m:t>2</m:t>
                            </m:r>
                          </m:sup>
                        </m:sSubSup>
                      </m:oMath>
                    </m:oMathPara>
                  </a14:m>
                  <a:endParaRPr lang="en-GB" dirty="0">
                    <a:solidFill>
                      <a:srgbClr val="C00000"/>
                    </a:solidFill>
                  </a:endParaRPr>
                </a:p>
              </p:txBody>
            </p:sp>
          </mc:Choice>
          <mc:Fallback xmlns="">
            <p:sp>
              <p:nvSpPr>
                <p:cNvPr id="39" name="TextBox 38">
                  <a:extLst>
                    <a:ext uri="{FF2B5EF4-FFF2-40B4-BE49-F238E27FC236}">
                      <a16:creationId xmlns:a16="http://schemas.microsoft.com/office/drawing/2014/main" id="{85963955-BF0B-0745-B4D4-6D1BAD741475}"/>
                    </a:ext>
                  </a:extLst>
                </p:cNvPr>
                <p:cNvSpPr txBox="1">
                  <a:spLocks noRot="1" noChangeAspect="1" noMove="1" noResize="1" noEditPoints="1" noAdjustHandles="1" noChangeArrowheads="1" noChangeShapeType="1" noTextEdit="1"/>
                </p:cNvSpPr>
                <p:nvPr/>
              </p:nvSpPr>
              <p:spPr>
                <a:xfrm>
                  <a:off x="3999305" y="4561445"/>
                  <a:ext cx="576594" cy="374461"/>
                </a:xfrm>
                <a:prstGeom prst="rect">
                  <a:avLst/>
                </a:prstGeom>
                <a:blipFill>
                  <a:blip r:embed="rId2"/>
                  <a:stretch>
                    <a:fillRect b="-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62B10FA-1D6D-AE43-9669-25CA90D8C1D6}"/>
                    </a:ext>
                  </a:extLst>
                </p:cNvPr>
                <p:cNvSpPr txBox="1"/>
                <p:nvPr/>
              </p:nvSpPr>
              <p:spPr>
                <a:xfrm>
                  <a:off x="3899848" y="3858187"/>
                  <a:ext cx="1626896"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3</m:t>
                            </m:r>
                          </m:sub>
                        </m:sSub>
                        <m:r>
                          <a:rPr lang="de-DE" b="0" i="1" dirty="0" smtClean="0">
                            <a:solidFill>
                              <a:schemeClr val="tx1">
                                <a:lumMod val="50000"/>
                                <a:lumOff val="50000"/>
                              </a:schemeClr>
                            </a:solidFill>
                            <a:latin typeface="Cambria Math" panose="02040503050406030204" pitchFamily="18" charset="0"/>
                          </a:rPr>
                          <m:t> </m:t>
                        </m:r>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3</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𝑇𝑙</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e>
                          <m:sub>
                            <m:r>
                              <a:rPr lang="de-DE" b="0" i="1" smtClean="0">
                                <a:solidFill>
                                  <a:schemeClr val="tx1"/>
                                </a:solidFill>
                                <a:latin typeface="Cambria Math" panose="02040503050406030204" pitchFamily="18" charset="0"/>
                              </a:rPr>
                              <m:t>3</m:t>
                            </m:r>
                          </m:sub>
                        </m:sSub>
                        <m:r>
                          <a:rPr lang="de-DE" b="0" i="1"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40" name="TextBox 39">
                  <a:extLst>
                    <a:ext uri="{FF2B5EF4-FFF2-40B4-BE49-F238E27FC236}">
                      <a16:creationId xmlns:a16="http://schemas.microsoft.com/office/drawing/2014/main" id="{062B10FA-1D6D-AE43-9669-25CA90D8C1D6}"/>
                    </a:ext>
                  </a:extLst>
                </p:cNvPr>
                <p:cNvSpPr txBox="1">
                  <a:spLocks noRot="1" noChangeAspect="1" noMove="1" noResize="1" noEditPoints="1" noAdjustHandles="1" noChangeArrowheads="1" noChangeShapeType="1" noTextEdit="1"/>
                </p:cNvSpPr>
                <p:nvPr/>
              </p:nvSpPr>
              <p:spPr>
                <a:xfrm>
                  <a:off x="3899848" y="3858187"/>
                  <a:ext cx="1626896" cy="715089"/>
                </a:xfrm>
                <a:prstGeom prst="roundRect">
                  <a:avLst/>
                </a:prstGeom>
                <a:blipFill>
                  <a:blip r:embed="rId3"/>
                  <a:stretch>
                    <a:fillRect l="-901"/>
                  </a:stretch>
                </a:blipFill>
                <a:ln>
                  <a:solidFill>
                    <a:schemeClr val="tx1"/>
                  </a:solidFill>
                </a:ln>
              </p:spPr>
              <p:txBody>
                <a:bodyPr/>
                <a:lstStyle/>
                <a:p>
                  <a:r>
                    <a:rPr lang="en-GB">
                      <a:noFill/>
                    </a:rPr>
                    <a:t> </a:t>
                  </a:r>
                </a:p>
              </p:txBody>
            </p:sp>
          </mc:Fallback>
        </mc:AlternateContent>
      </p:grpSp>
      <p:cxnSp>
        <p:nvCxnSpPr>
          <p:cNvPr id="41" name="Straight Connector 40">
            <a:extLst>
              <a:ext uri="{FF2B5EF4-FFF2-40B4-BE49-F238E27FC236}">
                <a16:creationId xmlns:a16="http://schemas.microsoft.com/office/drawing/2014/main" id="{2EBEAFC9-FC48-C44B-8D39-41835CCDB949}"/>
              </a:ext>
            </a:extLst>
          </p:cNvPr>
          <p:cNvCxnSpPr>
            <a:cxnSpLocks/>
            <a:stCxn id="47" idx="0"/>
            <a:endCxn id="40" idx="2"/>
          </p:cNvCxnSpPr>
          <p:nvPr/>
        </p:nvCxnSpPr>
        <p:spPr>
          <a:xfrm flipV="1">
            <a:off x="4338266" y="4413708"/>
            <a:ext cx="648" cy="642862"/>
          </a:xfrm>
          <a:prstGeom prst="line">
            <a:avLst/>
          </a:prstGeom>
          <a:ln w="1270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12F5D7CE-1DFC-EC45-B603-1B51A6FFD3D4}"/>
              </a:ext>
            </a:extLst>
          </p:cNvPr>
          <p:cNvCxnSpPr>
            <a:cxnSpLocks/>
            <a:stCxn id="44" idx="3"/>
            <a:endCxn id="40" idx="1"/>
          </p:cNvCxnSpPr>
          <p:nvPr/>
        </p:nvCxnSpPr>
        <p:spPr>
          <a:xfrm>
            <a:off x="2858738" y="4056164"/>
            <a:ext cx="788976" cy="0"/>
          </a:xfrm>
          <a:prstGeom prst="line">
            <a:avLst/>
          </a:prstGeom>
          <a:ln w="12700"/>
        </p:spPr>
        <p:style>
          <a:lnRef idx="1">
            <a:schemeClr val="dk1"/>
          </a:lnRef>
          <a:fillRef idx="0">
            <a:schemeClr val="dk1"/>
          </a:fillRef>
          <a:effectRef idx="0">
            <a:schemeClr val="dk1"/>
          </a:effectRef>
          <a:fontRef idx="minor">
            <a:schemeClr val="tx1"/>
          </a:fontRef>
        </p:style>
      </p:cxnSp>
      <p:grpSp>
        <p:nvGrpSpPr>
          <p:cNvPr id="43" name="Group 42">
            <a:extLst>
              <a:ext uri="{FF2B5EF4-FFF2-40B4-BE49-F238E27FC236}">
                <a16:creationId xmlns:a16="http://schemas.microsoft.com/office/drawing/2014/main" id="{3E1EE824-30B8-B441-9530-D5D865A2E7E4}"/>
              </a:ext>
            </a:extLst>
          </p:cNvPr>
          <p:cNvGrpSpPr/>
          <p:nvPr/>
        </p:nvGrpSpPr>
        <p:grpSpPr>
          <a:xfrm>
            <a:off x="1480660" y="3698619"/>
            <a:ext cx="1378078" cy="1061048"/>
            <a:chOff x="986597" y="3858187"/>
            <a:chExt cx="1912449" cy="1061048"/>
          </a:xfrm>
        </p:grpSpPr>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046837E0-3B03-3A49-9883-E37DD82E1107}"/>
                    </a:ext>
                  </a:extLst>
                </p:cNvPr>
                <p:cNvSpPr txBox="1"/>
                <p:nvPr/>
              </p:nvSpPr>
              <p:spPr>
                <a:xfrm>
                  <a:off x="986597" y="3858187"/>
                  <a:ext cx="1912449"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r>
                          <a:rPr lang="de-DE" b="0" i="1" dirty="0" smtClean="0">
                            <a:solidFill>
                              <a:schemeClr val="tx1">
                                <a:lumMod val="50000"/>
                                <a:lumOff val="50000"/>
                              </a:schemeClr>
                            </a:solidFill>
                            <a:latin typeface="Cambria Math" panose="02040503050406030204" pitchFamily="18" charset="0"/>
                          </a:rPr>
                          <m:t>  </m:t>
                        </m:r>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2</m:t>
                            </m:r>
                          </m:sub>
                        </m:sSub>
                        <m:r>
                          <a:rPr lang="de-DE" b="0" i="1" dirty="0" smtClean="0">
                            <a:solidFill>
                              <a:schemeClr val="tx1">
                                <a:lumMod val="50000"/>
                                <a:lumOff val="50000"/>
                              </a:schemeClr>
                            </a:solidFill>
                            <a:latin typeface="Cambria Math" panose="02040503050406030204" pitchFamily="18" charset="0"/>
                          </a:rPr>
                          <m:t> </m:t>
                        </m:r>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2</m:t>
                            </m:r>
                          </m:sub>
                        </m:sSub>
                      </m:oMath>
                    </m:oMathPara>
                  </a14:m>
                  <a:endParaRPr lang="de-DE" b="0"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3</m:t>
                            </m:r>
                          </m:sub>
                        </m:sSub>
                      </m:oMath>
                    </m:oMathPara>
                  </a14:m>
                  <a:endParaRPr lang="de-DE" i="1" dirty="0">
                    <a:solidFill>
                      <a:schemeClr val="tx1"/>
                    </a:solidFill>
                    <a:latin typeface="Cambria Math" panose="02040503050406030204" pitchFamily="18" charset="0"/>
                  </a:endParaRPr>
                </a:p>
              </p:txBody>
            </p:sp>
          </mc:Choice>
          <mc:Fallback xmlns="">
            <p:sp>
              <p:nvSpPr>
                <p:cNvPr id="44" name="TextBox 43">
                  <a:extLst>
                    <a:ext uri="{FF2B5EF4-FFF2-40B4-BE49-F238E27FC236}">
                      <a16:creationId xmlns:a16="http://schemas.microsoft.com/office/drawing/2014/main" id="{046837E0-3B03-3A49-9883-E37DD82E1107}"/>
                    </a:ext>
                  </a:extLst>
                </p:cNvPr>
                <p:cNvSpPr txBox="1">
                  <a:spLocks noRot="1" noChangeAspect="1" noMove="1" noResize="1" noEditPoints="1" noAdjustHandles="1" noChangeArrowheads="1" noChangeShapeType="1" noTextEdit="1"/>
                </p:cNvSpPr>
                <p:nvPr/>
              </p:nvSpPr>
              <p:spPr>
                <a:xfrm>
                  <a:off x="986597" y="3858187"/>
                  <a:ext cx="1912449" cy="715089"/>
                </a:xfrm>
                <a:prstGeom prst="roundRect">
                  <a:avLst/>
                </a:prstGeom>
                <a:blipFill>
                  <a:blip r:embed="rId4"/>
                  <a:stretch>
                    <a:fillRect l="-818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90C39107-F889-8E40-A33E-94D9F32E1CB0}"/>
                    </a:ext>
                  </a:extLst>
                </p:cNvPr>
                <p:cNvSpPr txBox="1"/>
                <p:nvPr/>
              </p:nvSpPr>
              <p:spPr>
                <a:xfrm>
                  <a:off x="1135078" y="4595941"/>
                  <a:ext cx="1758585" cy="323294"/>
                </a:xfrm>
                <a:prstGeom prst="rect">
                  <a:avLst/>
                </a:prstGeom>
                <a:noFill/>
              </p:spPr>
              <p:txBody>
                <a:bodyPr wrap="none" lIns="0" tIns="0" rIns="0" bIns="0" rtlCol="0">
                  <a:spAutoFit/>
                </a:bodyPr>
                <a:lstStyle/>
                <a:p>
                  <a14:m>
                    <m:oMath xmlns:m="http://schemas.openxmlformats.org/officeDocument/2006/math">
                      <m:sSub>
                        <m:sSubPr>
                          <m:ctrlPr>
                            <a:rPr lang="de-DE" i="1" dirty="0" smtClean="0">
                              <a:latin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𝛼</m:t>
                          </m:r>
                        </m:e>
                        <m:sub>
                          <m:r>
                            <a:rPr lang="de-DE" i="1" dirty="0">
                              <a:latin typeface="Cambria Math" panose="02040503050406030204" pitchFamily="18" charset="0"/>
                            </a:rPr>
                            <m:t>2</m:t>
                          </m:r>
                        </m:sub>
                      </m:sSub>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a14:m>
                  <a:r>
                    <a:rPr lang="en-GB" dirty="0"/>
                    <a:t> </a:t>
                  </a:r>
                  <a14:m>
                    <m:oMath xmlns:m="http://schemas.openxmlformats.org/officeDocument/2006/math">
                      <m:sSubSup>
                        <m:sSubSupPr>
                          <m:ctrlPr>
                            <a:rPr lang="de-DE" b="0" i="1" smtClean="0">
                              <a:latin typeface="Cambria Math" panose="02040503050406030204" pitchFamily="18" charset="0"/>
                            </a:rPr>
                          </m:ctrlPr>
                        </m:sSubSupPr>
                        <m:e>
                          <m:r>
                            <a:rPr lang="de-DE" i="1">
                              <a:latin typeface="Cambria Math" panose="02040503050406030204" pitchFamily="18" charset="0"/>
                            </a:rPr>
                            <m:t>𝑚</m:t>
                          </m:r>
                        </m:e>
                        <m:sub>
                          <m:r>
                            <a:rPr lang="de-DE" b="0" i="1" smtClean="0">
                              <a:latin typeface="Cambria Math" panose="02040503050406030204" pitchFamily="18" charset="0"/>
                            </a:rPr>
                            <m:t>3</m:t>
                          </m:r>
                        </m:sub>
                        <m:sup>
                          <m:r>
                            <a:rPr lang="de-DE" b="0" i="1" smtClean="0">
                              <a:latin typeface="Cambria Math" panose="02040503050406030204" pitchFamily="18" charset="0"/>
                            </a:rPr>
                            <m:t>𝑜𝑢𝑡</m:t>
                          </m:r>
                          <m:r>
                            <a:rPr lang="de-DE" b="0" i="1" smtClean="0">
                              <a:latin typeface="Cambria Math" panose="02040503050406030204" pitchFamily="18" charset="0"/>
                            </a:rPr>
                            <m:t>,</m:t>
                          </m:r>
                          <m:r>
                            <a:rPr lang="de-DE" b="0" i="1" smtClean="0">
                              <a:latin typeface="Cambria Math" panose="02040503050406030204" pitchFamily="18" charset="0"/>
                            </a:rPr>
                            <m:t>𝑖𝑛</m:t>
                          </m:r>
                        </m:sup>
                      </m:sSubSup>
                    </m:oMath>
                  </a14:m>
                  <a:endParaRPr lang="en-GB" dirty="0"/>
                </a:p>
              </p:txBody>
            </p:sp>
          </mc:Choice>
          <mc:Fallback xmlns="">
            <p:sp>
              <p:nvSpPr>
                <p:cNvPr id="45" name="TextBox 44">
                  <a:extLst>
                    <a:ext uri="{FF2B5EF4-FFF2-40B4-BE49-F238E27FC236}">
                      <a16:creationId xmlns:a16="http://schemas.microsoft.com/office/drawing/2014/main" id="{90C39107-F889-8E40-A33E-94D9F32E1CB0}"/>
                    </a:ext>
                  </a:extLst>
                </p:cNvPr>
                <p:cNvSpPr txBox="1">
                  <a:spLocks noRot="1" noChangeAspect="1" noMove="1" noResize="1" noEditPoints="1" noAdjustHandles="1" noChangeArrowheads="1" noChangeShapeType="1" noTextEdit="1"/>
                </p:cNvSpPr>
                <p:nvPr/>
              </p:nvSpPr>
              <p:spPr>
                <a:xfrm>
                  <a:off x="1135078" y="4595941"/>
                  <a:ext cx="1758585" cy="323294"/>
                </a:xfrm>
                <a:prstGeom prst="rect">
                  <a:avLst/>
                </a:prstGeom>
                <a:blipFill>
                  <a:blip r:embed="rId5"/>
                  <a:stretch>
                    <a:fillRect l="-3960" r="-2970" b="-18519"/>
                  </a:stretch>
                </a:blipFill>
              </p:spPr>
              <p:txBody>
                <a:bodyPr/>
                <a:lstStyle/>
                <a:p>
                  <a:r>
                    <a:rPr lang="en-GB">
                      <a:noFill/>
                    </a:rPr>
                    <a:t> </a:t>
                  </a:r>
                </a:p>
              </p:txBody>
            </p:sp>
          </mc:Fallback>
        </mc:AlternateContent>
      </p:grpSp>
      <p:grpSp>
        <p:nvGrpSpPr>
          <p:cNvPr id="46" name="Group 45">
            <a:extLst>
              <a:ext uri="{FF2B5EF4-FFF2-40B4-BE49-F238E27FC236}">
                <a16:creationId xmlns:a16="http://schemas.microsoft.com/office/drawing/2014/main" id="{BFB5214F-608E-1944-86CC-D42673FB333F}"/>
              </a:ext>
            </a:extLst>
          </p:cNvPr>
          <p:cNvGrpSpPr/>
          <p:nvPr/>
        </p:nvGrpSpPr>
        <p:grpSpPr>
          <a:xfrm>
            <a:off x="3647066" y="5056570"/>
            <a:ext cx="1382400" cy="1120393"/>
            <a:chOff x="6712116" y="3858187"/>
            <a:chExt cx="1626897" cy="1120393"/>
          </a:xfrm>
        </p:grpSpPr>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0699C26C-1B6B-F241-90BD-B1DC713601B1}"/>
                    </a:ext>
                  </a:extLst>
                </p:cNvPr>
                <p:cNvSpPr txBox="1"/>
                <p:nvPr/>
              </p:nvSpPr>
              <p:spPr>
                <a:xfrm>
                  <a:off x="6712116" y="3858187"/>
                  <a:ext cx="1626897"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𝑅</m:t>
                            </m:r>
                            <m:d>
                              <m:dPr>
                                <m:ctrlPr>
                                  <a:rPr lang="de-DE" i="1" dirty="0">
                                    <a:latin typeface="Cambria Math" panose="02040503050406030204" pitchFamily="18" charset="0"/>
                                  </a:rPr>
                                </m:ctrlPr>
                              </m:dPr>
                              <m:e>
                                <m:r>
                                  <a:rPr lang="de-DE" dirty="0">
                                    <a:latin typeface="Cambria Math" panose="02040503050406030204" pitchFamily="18" charset="0"/>
                                  </a:rPr>
                                  <m:t>𝑋</m:t>
                                </m:r>
                              </m:e>
                            </m:d>
                          </m:e>
                          <m:sub>
                            <m:r>
                              <a:rPr lang="de-DE" b="0" i="1" dirty="0" smtClean="0">
                                <a:latin typeface="Cambria Math" panose="02040503050406030204" pitchFamily="18" charset="0"/>
                              </a:rPr>
                              <m:t>3</m:t>
                            </m:r>
                          </m:sub>
                        </m:sSub>
                        <m:r>
                          <a:rPr lang="de-DE" b="0"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dirty="0">
                                <a:latin typeface="Cambria Math" panose="02040503050406030204" pitchFamily="18" charset="0"/>
                              </a:rPr>
                              <m:t>𝑆</m:t>
                            </m:r>
                            <m:d>
                              <m:dPr>
                                <m:ctrlPr>
                                  <a:rPr lang="de-DE" i="1" dirty="0">
                                    <a:latin typeface="Cambria Math" panose="02040503050406030204" pitchFamily="18" charset="0"/>
                                  </a:rPr>
                                </m:ctrlPr>
                              </m:dPr>
                              <m:e>
                                <m:r>
                                  <a:rPr lang="de-DE" dirty="0">
                                    <a:latin typeface="Cambria Math" panose="02040503050406030204" pitchFamily="18" charset="0"/>
                                  </a:rPr>
                                  <m:t>𝑋</m:t>
                                </m:r>
                              </m:e>
                            </m:d>
                          </m:e>
                          <m:sub>
                            <m:r>
                              <a:rPr lang="de-DE" b="0" i="1" dirty="0" smtClean="0">
                                <a:latin typeface="Cambria Math" panose="02040503050406030204" pitchFamily="18" charset="0"/>
                              </a:rPr>
                              <m:t>3</m:t>
                            </m:r>
                          </m:sub>
                        </m:sSub>
                      </m:oMath>
                    </m:oMathPara>
                  </a14:m>
                  <a:endParaRPr lang="de-DE" dirty="0"/>
                </a:p>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𝑇𝑡</m:t>
                            </m:r>
                            <m:d>
                              <m:dPr>
                                <m:ctrlPr>
                                  <a:rPr lang="de-DE" i="1" dirty="0">
                                    <a:latin typeface="Cambria Math" panose="02040503050406030204" pitchFamily="18" charset="0"/>
                                  </a:rPr>
                                </m:ctrlPr>
                              </m:dPr>
                              <m:e>
                                <m:r>
                                  <a:rPr lang="de-DE" dirty="0">
                                    <a:latin typeface="Cambria Math" panose="02040503050406030204" pitchFamily="18" charset="0"/>
                                  </a:rPr>
                                  <m:t>𝑋</m:t>
                                </m:r>
                                <m:r>
                                  <a:rPr lang="de-DE" dirty="0">
                                    <a:latin typeface="Cambria Math" panose="02040503050406030204" pitchFamily="18" charset="0"/>
                                  </a:rPr>
                                  <m:t>,</m:t>
                                </m:r>
                                <m:r>
                                  <a:rPr lang="de-DE" dirty="0">
                                    <a:latin typeface="Cambria Math" panose="02040503050406030204" pitchFamily="18" charset="0"/>
                                  </a:rPr>
                                  <m:t>𝑀</m:t>
                                </m:r>
                              </m:e>
                            </m:d>
                          </m:e>
                          <m:sub>
                            <m:r>
                              <a:rPr lang="de-DE" b="0" i="1" dirty="0" smtClean="0">
                                <a:latin typeface="Cambria Math" panose="02040503050406030204" pitchFamily="18" charset="0"/>
                              </a:rPr>
                              <m:t>3</m:t>
                            </m:r>
                          </m:sub>
                        </m:sSub>
                        <m:r>
                          <a:rPr lang="de-DE" b="0" i="1" dirty="0" smtClean="0">
                            <a:latin typeface="Cambria Math" panose="02040503050406030204" pitchFamily="18" charset="0"/>
                          </a:rPr>
                          <m:t>  </m:t>
                        </m:r>
                      </m:oMath>
                    </m:oMathPara>
                  </a14:m>
                  <a:endParaRPr lang="en-GB" dirty="0"/>
                </a:p>
              </p:txBody>
            </p:sp>
          </mc:Choice>
          <mc:Fallback xmlns="">
            <p:sp>
              <p:nvSpPr>
                <p:cNvPr id="47" name="TextBox 46">
                  <a:extLst>
                    <a:ext uri="{FF2B5EF4-FFF2-40B4-BE49-F238E27FC236}">
                      <a16:creationId xmlns:a16="http://schemas.microsoft.com/office/drawing/2014/main" id="{0699C26C-1B6B-F241-90BD-B1DC713601B1}"/>
                    </a:ext>
                  </a:extLst>
                </p:cNvPr>
                <p:cNvSpPr txBox="1">
                  <a:spLocks noRot="1" noChangeAspect="1" noMove="1" noResize="1" noEditPoints="1" noAdjustHandles="1" noChangeArrowheads="1" noChangeShapeType="1" noTextEdit="1"/>
                </p:cNvSpPr>
                <p:nvPr/>
              </p:nvSpPr>
              <p:spPr>
                <a:xfrm>
                  <a:off x="6712116" y="3858187"/>
                  <a:ext cx="1626897" cy="715089"/>
                </a:xfrm>
                <a:prstGeom prst="roundRect">
                  <a:avLst/>
                </a:prstGeom>
                <a:blipFill>
                  <a:blip r:embed="rId6"/>
                  <a:stretch>
                    <a:fillRect l="-630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C85C3156-828D-F649-B362-AC296FE7AD6D}"/>
                    </a:ext>
                  </a:extLst>
                </p:cNvPr>
                <p:cNvSpPr txBox="1"/>
                <p:nvPr/>
              </p:nvSpPr>
              <p:spPr>
                <a:xfrm>
                  <a:off x="6764130" y="4573276"/>
                  <a:ext cx="1314676" cy="4053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3</m:t>
                            </m:r>
                          </m:sub>
                          <m:sup>
                            <m:r>
                              <a:rPr lang="de-DE" i="1">
                                <a:latin typeface="Cambria Math" panose="02040503050406030204" pitchFamily="18" charset="0"/>
                              </a:rPr>
                              <m:t>3</m:t>
                            </m:r>
                          </m:sup>
                        </m:sSubSup>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𝑚</m:t>
                            </m:r>
                          </m:e>
                          <m:sub>
                            <m:r>
                              <a:rPr lang="de-DE" b="0" i="1" smtClean="0">
                                <a:latin typeface="Cambria Math" panose="02040503050406030204" pitchFamily="18" charset="0"/>
                              </a:rPr>
                              <m:t>3</m:t>
                            </m:r>
                          </m:sub>
                          <m:sup>
                            <m:r>
                              <a:rPr lang="de-DE" b="0" i="1" smtClean="0">
                                <a:latin typeface="Cambria Math" panose="02040503050406030204" pitchFamily="18" charset="0"/>
                              </a:rPr>
                              <m:t>𝑜𝑢𝑡</m:t>
                            </m:r>
                            <m:r>
                              <a:rPr lang="de-DE" b="0" i="1" smtClean="0">
                                <a:latin typeface="Cambria Math" panose="02040503050406030204" pitchFamily="18" charset="0"/>
                              </a:rPr>
                              <m:t>,1</m:t>
                            </m:r>
                          </m:sup>
                        </m:sSubSup>
                      </m:oMath>
                    </m:oMathPara>
                  </a14:m>
                  <a:endParaRPr lang="en-GB" dirty="0"/>
                </a:p>
              </p:txBody>
            </p:sp>
          </mc:Choice>
          <mc:Fallback xmlns="">
            <p:sp>
              <p:nvSpPr>
                <p:cNvPr id="48" name="TextBox 47">
                  <a:extLst>
                    <a:ext uri="{FF2B5EF4-FFF2-40B4-BE49-F238E27FC236}">
                      <a16:creationId xmlns:a16="http://schemas.microsoft.com/office/drawing/2014/main" id="{C85C3156-828D-F649-B362-AC296FE7AD6D}"/>
                    </a:ext>
                  </a:extLst>
                </p:cNvPr>
                <p:cNvSpPr txBox="1">
                  <a:spLocks noRot="1" noChangeAspect="1" noMove="1" noResize="1" noEditPoints="1" noAdjustHandles="1" noChangeArrowheads="1" noChangeShapeType="1" noTextEdit="1"/>
                </p:cNvSpPr>
                <p:nvPr/>
              </p:nvSpPr>
              <p:spPr>
                <a:xfrm>
                  <a:off x="6764130" y="4573276"/>
                  <a:ext cx="1314676" cy="405304"/>
                </a:xfrm>
                <a:prstGeom prst="rect">
                  <a:avLst/>
                </a:prstGeom>
                <a:blipFill>
                  <a:blip r:embed="rId7"/>
                  <a:stretch>
                    <a:fillRect b="-3030"/>
                  </a:stretch>
                </a:blipFill>
              </p:spPr>
              <p:txBody>
                <a:bodyPr/>
                <a:lstStyle/>
                <a:p>
                  <a:r>
                    <a:rPr lang="en-GB">
                      <a:noFill/>
                    </a:rPr>
                    <a:t> </a:t>
                  </a:r>
                </a:p>
              </p:txBody>
            </p:sp>
          </mc:Fallback>
        </mc:AlternateContent>
      </p:grpSp>
      <p:cxnSp>
        <p:nvCxnSpPr>
          <p:cNvPr id="49" name="Straight Connector 48">
            <a:extLst>
              <a:ext uri="{FF2B5EF4-FFF2-40B4-BE49-F238E27FC236}">
                <a16:creationId xmlns:a16="http://schemas.microsoft.com/office/drawing/2014/main" id="{D3625192-AB1D-7948-B71A-0134D71AA56F}"/>
              </a:ext>
            </a:extLst>
          </p:cNvPr>
          <p:cNvCxnSpPr>
            <a:cxnSpLocks/>
            <a:stCxn id="40" idx="3"/>
            <a:endCxn id="59" idx="1"/>
          </p:cNvCxnSpPr>
          <p:nvPr/>
        </p:nvCxnSpPr>
        <p:spPr>
          <a:xfrm>
            <a:off x="5030114" y="4056164"/>
            <a:ext cx="961264" cy="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2C9F532F-7A0A-AD4B-81A7-4B0A7F6D5BCD}"/>
                  </a:ext>
                </a:extLst>
              </p:cNvPr>
              <p:cNvSpPr/>
              <p:nvPr/>
            </p:nvSpPr>
            <p:spPr>
              <a:xfrm>
                <a:off x="5106841" y="4174203"/>
                <a:ext cx="4827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C00000"/>
                              </a:solidFill>
                              <a:latin typeface="Cambria Math" panose="02040503050406030204" pitchFamily="18" charset="0"/>
                            </a:rPr>
                          </m:ctrlPr>
                        </m:sSubPr>
                        <m:e>
                          <m:r>
                            <a:rPr lang="en-GB" i="1" dirty="0">
                              <a:solidFill>
                                <a:srgbClr val="C00000"/>
                              </a:solidFill>
                              <a:latin typeface="Cambria Math" panose="02040503050406030204" pitchFamily="18" charset="0"/>
                              <a:ea typeface="Cambria Math" panose="02040503050406030204" pitchFamily="18" charset="0"/>
                            </a:rPr>
                            <m:t>𝛼</m:t>
                          </m:r>
                        </m:e>
                        <m:sub>
                          <m:r>
                            <a:rPr lang="de-DE" i="1" dirty="0">
                              <a:solidFill>
                                <a:srgbClr val="C00000"/>
                              </a:solidFill>
                              <a:latin typeface="Cambria Math" panose="02040503050406030204" pitchFamily="18" charset="0"/>
                            </a:rPr>
                            <m:t>3</m:t>
                          </m:r>
                        </m:sub>
                      </m:sSub>
                    </m:oMath>
                  </m:oMathPara>
                </a14:m>
                <a:endParaRPr lang="en-GB" dirty="0">
                  <a:solidFill>
                    <a:srgbClr val="C00000"/>
                  </a:solidFill>
                </a:endParaRPr>
              </a:p>
            </p:txBody>
          </p:sp>
        </mc:Choice>
        <mc:Fallback xmlns="">
          <p:sp>
            <p:nvSpPr>
              <p:cNvPr id="50" name="Rectangle 49">
                <a:extLst>
                  <a:ext uri="{FF2B5EF4-FFF2-40B4-BE49-F238E27FC236}">
                    <a16:creationId xmlns:a16="http://schemas.microsoft.com/office/drawing/2014/main" id="{2C9F532F-7A0A-AD4B-81A7-4B0A7F6D5BCD}"/>
                  </a:ext>
                </a:extLst>
              </p:cNvPr>
              <p:cNvSpPr>
                <a:spLocks noRot="1" noChangeAspect="1" noMove="1" noResize="1" noEditPoints="1" noAdjustHandles="1" noChangeArrowheads="1" noChangeShapeType="1" noTextEdit="1"/>
              </p:cNvSpPr>
              <p:nvPr/>
            </p:nvSpPr>
            <p:spPr>
              <a:xfrm>
                <a:off x="5106841" y="4174203"/>
                <a:ext cx="482761"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A383FD4-048F-F94B-A00D-010128EFB90E}"/>
                  </a:ext>
                </a:extLst>
              </p:cNvPr>
              <p:cNvSpPr txBox="1"/>
              <p:nvPr/>
            </p:nvSpPr>
            <p:spPr>
              <a:xfrm rot="5400000">
                <a:off x="2563484" y="4110502"/>
                <a:ext cx="280206" cy="326209"/>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3</m:t>
                          </m:r>
                        </m:sub>
                        <m:sup>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51" name="TextBox 50">
                <a:extLst>
                  <a:ext uri="{FF2B5EF4-FFF2-40B4-BE49-F238E27FC236}">
                    <a16:creationId xmlns:a16="http://schemas.microsoft.com/office/drawing/2014/main" id="{DA383FD4-048F-F94B-A00D-010128EFB90E}"/>
                  </a:ext>
                </a:extLst>
              </p:cNvPr>
              <p:cNvSpPr txBox="1">
                <a:spLocks noRot="1" noChangeAspect="1" noMove="1" noResize="1" noEditPoints="1" noAdjustHandles="1" noChangeArrowheads="1" noChangeShapeType="1" noTextEdit="1"/>
              </p:cNvSpPr>
              <p:nvPr/>
            </p:nvSpPr>
            <p:spPr>
              <a:xfrm rot="5400000">
                <a:off x="2563484" y="4110502"/>
                <a:ext cx="280206" cy="326209"/>
              </a:xfrm>
              <a:prstGeom prst="round1Rect">
                <a:avLst>
                  <a:gd name="adj" fmla="val 40865"/>
                </a:avLst>
              </a:prstGeom>
              <a:blipFill>
                <a:blip r:embed="rId9"/>
                <a:stretch>
                  <a:fillRect l="-3704" b="-4167"/>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AC12CAA5-F5D0-CA4B-8102-8F38C9C28BAC}"/>
                  </a:ext>
                </a:extLst>
              </p:cNvPr>
              <p:cNvSpPr txBox="1"/>
              <p:nvPr/>
            </p:nvSpPr>
            <p:spPr>
              <a:xfrm rot="5400000">
                <a:off x="4693860" y="4073490"/>
                <a:ext cx="280206" cy="400232"/>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3</m:t>
                          </m:r>
                        </m:sub>
                        <m:sup>
                          <m:r>
                            <a:rPr lang="de-DE" sz="1400" b="0" i="1" smtClean="0">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52" name="TextBox 51">
                <a:extLst>
                  <a:ext uri="{FF2B5EF4-FFF2-40B4-BE49-F238E27FC236}">
                    <a16:creationId xmlns:a16="http://schemas.microsoft.com/office/drawing/2014/main" id="{AC12CAA5-F5D0-CA4B-8102-8F38C9C28BAC}"/>
                  </a:ext>
                </a:extLst>
              </p:cNvPr>
              <p:cNvSpPr txBox="1">
                <a:spLocks noRot="1" noChangeAspect="1" noMove="1" noResize="1" noEditPoints="1" noAdjustHandles="1" noChangeArrowheads="1" noChangeShapeType="1" noTextEdit="1"/>
              </p:cNvSpPr>
              <p:nvPr/>
            </p:nvSpPr>
            <p:spPr>
              <a:xfrm rot="5400000">
                <a:off x="4693860" y="4073490"/>
                <a:ext cx="280206" cy="400232"/>
              </a:xfrm>
              <a:prstGeom prst="round1Rect">
                <a:avLst>
                  <a:gd name="adj" fmla="val 40865"/>
                </a:avLst>
              </a:prstGeom>
              <a:blipFill>
                <a:blip r:embed="rId10"/>
                <a:stretch>
                  <a:fillRect l="-6250"/>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41491CF6-784F-A642-9229-EA8441354B0F}"/>
                  </a:ext>
                </a:extLst>
              </p:cNvPr>
              <p:cNvSpPr txBox="1"/>
              <p:nvPr/>
            </p:nvSpPr>
            <p:spPr>
              <a:xfrm rot="5400000">
                <a:off x="4731853" y="5470058"/>
                <a:ext cx="280206" cy="326209"/>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3</m:t>
                          </m:r>
                        </m:sub>
                        <m:sup>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53" name="TextBox 52">
                <a:extLst>
                  <a:ext uri="{FF2B5EF4-FFF2-40B4-BE49-F238E27FC236}">
                    <a16:creationId xmlns:a16="http://schemas.microsoft.com/office/drawing/2014/main" id="{41491CF6-784F-A642-9229-EA8441354B0F}"/>
                  </a:ext>
                </a:extLst>
              </p:cNvPr>
              <p:cNvSpPr txBox="1">
                <a:spLocks noRot="1" noChangeAspect="1" noMove="1" noResize="1" noEditPoints="1" noAdjustHandles="1" noChangeArrowheads="1" noChangeShapeType="1" noTextEdit="1"/>
              </p:cNvSpPr>
              <p:nvPr/>
            </p:nvSpPr>
            <p:spPr>
              <a:xfrm rot="5400000">
                <a:off x="4731853" y="5470058"/>
                <a:ext cx="280206" cy="326209"/>
              </a:xfrm>
              <a:prstGeom prst="round1Rect">
                <a:avLst>
                  <a:gd name="adj" fmla="val 40865"/>
                </a:avLst>
              </a:prstGeom>
              <a:blipFill>
                <a:blip r:embed="rId11"/>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19535CA7-CC90-F44A-9BB4-AC6893884201}"/>
                  </a:ext>
                </a:extLst>
              </p:cNvPr>
              <p:cNvSpPr/>
              <p:nvPr/>
            </p:nvSpPr>
            <p:spPr>
              <a:xfrm>
                <a:off x="4249810" y="4412101"/>
                <a:ext cx="938142" cy="4156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𝑖𝑛</m:t>
                          </m:r>
                          <m:r>
                            <a:rPr lang="de-DE" i="1">
                              <a:latin typeface="Cambria Math" panose="02040503050406030204" pitchFamily="18" charset="0"/>
                            </a:rPr>
                            <m:t>,</m:t>
                          </m:r>
                          <m:r>
                            <a:rPr lang="de-DE" i="1">
                              <a:latin typeface="Cambria Math" panose="02040503050406030204" pitchFamily="18" charset="0"/>
                            </a:rPr>
                            <m:t>𝑜𝑢𝑡</m:t>
                          </m:r>
                        </m:sup>
                      </m:sSubSup>
                    </m:oMath>
                  </m:oMathPara>
                </a14:m>
                <a:endParaRPr lang="en-GB" dirty="0"/>
              </a:p>
            </p:txBody>
          </p:sp>
        </mc:Choice>
        <mc:Fallback xmlns="">
          <p:sp>
            <p:nvSpPr>
              <p:cNvPr id="54" name="Rectangle 53">
                <a:extLst>
                  <a:ext uri="{FF2B5EF4-FFF2-40B4-BE49-F238E27FC236}">
                    <a16:creationId xmlns:a16="http://schemas.microsoft.com/office/drawing/2014/main" id="{19535CA7-CC90-F44A-9BB4-AC6893884201}"/>
                  </a:ext>
                </a:extLst>
              </p:cNvPr>
              <p:cNvSpPr>
                <a:spLocks noRot="1" noChangeAspect="1" noMove="1" noResize="1" noEditPoints="1" noAdjustHandles="1" noChangeArrowheads="1" noChangeShapeType="1" noTextEdit="1"/>
              </p:cNvSpPr>
              <p:nvPr/>
            </p:nvSpPr>
            <p:spPr>
              <a:xfrm>
                <a:off x="4249810" y="4412101"/>
                <a:ext cx="938142" cy="415627"/>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9D3FF077-2E39-2D46-A499-07DEA448F149}"/>
                  </a:ext>
                </a:extLst>
              </p:cNvPr>
              <p:cNvSpPr/>
              <p:nvPr/>
            </p:nvSpPr>
            <p:spPr>
              <a:xfrm>
                <a:off x="4503255" y="4634068"/>
                <a:ext cx="859787" cy="4053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1,</m:t>
                          </m:r>
                          <m:r>
                            <a:rPr lang="de-DE" i="1">
                              <a:latin typeface="Cambria Math" panose="02040503050406030204" pitchFamily="18" charset="0"/>
                            </a:rPr>
                            <m:t>𝑜𝑢𝑡</m:t>
                          </m:r>
                        </m:sup>
                      </m:sSubSup>
                    </m:oMath>
                  </m:oMathPara>
                </a14:m>
                <a:endParaRPr lang="en-GB" dirty="0"/>
              </a:p>
            </p:txBody>
          </p:sp>
        </mc:Choice>
        <mc:Fallback xmlns="">
          <p:sp>
            <p:nvSpPr>
              <p:cNvPr id="55" name="Rectangle 54">
                <a:extLst>
                  <a:ext uri="{FF2B5EF4-FFF2-40B4-BE49-F238E27FC236}">
                    <a16:creationId xmlns:a16="http://schemas.microsoft.com/office/drawing/2014/main" id="{9D3FF077-2E39-2D46-A499-07DEA448F149}"/>
                  </a:ext>
                </a:extLst>
              </p:cNvPr>
              <p:cNvSpPr>
                <a:spLocks noRot="1" noChangeAspect="1" noMove="1" noResize="1" noEditPoints="1" noAdjustHandles="1" noChangeArrowheads="1" noChangeShapeType="1" noTextEdit="1"/>
              </p:cNvSpPr>
              <p:nvPr/>
            </p:nvSpPr>
            <p:spPr>
              <a:xfrm>
                <a:off x="4503255" y="4634068"/>
                <a:ext cx="859787" cy="405304"/>
              </a:xfrm>
              <a:prstGeom prst="rect">
                <a:avLst/>
              </a:prstGeom>
              <a:blipFill>
                <a:blip r:embed="rId13"/>
                <a:stretch>
                  <a:fillRect/>
                </a:stretch>
              </a:blipFill>
            </p:spPr>
            <p:txBody>
              <a:bodyPr/>
              <a:lstStyle/>
              <a:p>
                <a:r>
                  <a:rPr lang="en-GB">
                    <a:noFill/>
                  </a:rPr>
                  <a:t> </a:t>
                </a:r>
              </a:p>
            </p:txBody>
          </p:sp>
        </mc:Fallback>
      </mc:AlternateContent>
      <p:grpSp>
        <p:nvGrpSpPr>
          <p:cNvPr id="56" name="Group 55">
            <a:extLst>
              <a:ext uri="{FF2B5EF4-FFF2-40B4-BE49-F238E27FC236}">
                <a16:creationId xmlns:a16="http://schemas.microsoft.com/office/drawing/2014/main" id="{13122EFC-194A-4C49-B7CB-B2E7DD4953E2}"/>
              </a:ext>
            </a:extLst>
          </p:cNvPr>
          <p:cNvGrpSpPr/>
          <p:nvPr/>
        </p:nvGrpSpPr>
        <p:grpSpPr>
          <a:xfrm>
            <a:off x="5991378" y="3698619"/>
            <a:ext cx="1382400" cy="1011751"/>
            <a:chOff x="6017504" y="4138357"/>
            <a:chExt cx="1382400" cy="1011751"/>
          </a:xfrm>
        </p:grpSpPr>
        <p:grpSp>
          <p:nvGrpSpPr>
            <p:cNvPr id="57" name="Group 56">
              <a:extLst>
                <a:ext uri="{FF2B5EF4-FFF2-40B4-BE49-F238E27FC236}">
                  <a16:creationId xmlns:a16="http://schemas.microsoft.com/office/drawing/2014/main" id="{634AA56C-38C5-744B-99CD-6D0C80395466}"/>
                </a:ext>
              </a:extLst>
            </p:cNvPr>
            <p:cNvGrpSpPr/>
            <p:nvPr/>
          </p:nvGrpSpPr>
          <p:grpSpPr>
            <a:xfrm>
              <a:off x="6017504" y="4138357"/>
              <a:ext cx="1382400" cy="1011751"/>
              <a:chOff x="798394" y="3858187"/>
              <a:chExt cx="1918447" cy="1011751"/>
            </a:xfrm>
          </p:grpSpPr>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2A32C5F-B3A5-CC4A-A4BF-E19ED1E4FAF8}"/>
                      </a:ext>
                    </a:extLst>
                  </p:cNvPr>
                  <p:cNvSpPr txBox="1"/>
                  <p:nvPr/>
                </p:nvSpPr>
                <p:spPr>
                  <a:xfrm>
                    <a:off x="798394" y="3858187"/>
                    <a:ext cx="1918447"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3</m:t>
                              </m:r>
                            </m:sub>
                          </m:sSub>
                          <m:r>
                            <a:rPr lang="de-DE" b="0" i="1" dirty="0" smtClean="0">
                              <a:solidFill>
                                <a:schemeClr val="tx1">
                                  <a:lumMod val="50000"/>
                                  <a:lumOff val="50000"/>
                                </a:schemeClr>
                              </a:solidFill>
                              <a:latin typeface="Cambria Math" panose="02040503050406030204" pitchFamily="18" charset="0"/>
                            </a:rPr>
                            <m:t> </m:t>
                          </m:r>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3</m:t>
                              </m:r>
                            </m:sub>
                          </m:sSub>
                        </m:oMath>
                      </m:oMathPara>
                    </a14:m>
                    <a:endParaRPr lang="de-DE" b="0"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4</m:t>
                              </m:r>
                            </m:sub>
                          </m:sSub>
                        </m:oMath>
                      </m:oMathPara>
                    </a14:m>
                    <a:endParaRPr lang="de-DE" i="1" dirty="0">
                      <a:solidFill>
                        <a:schemeClr val="tx1"/>
                      </a:solidFill>
                      <a:latin typeface="Cambria Math" panose="02040503050406030204" pitchFamily="18" charset="0"/>
                    </a:endParaRPr>
                  </a:p>
                </p:txBody>
              </p:sp>
            </mc:Choice>
            <mc:Fallback xmlns="">
              <p:sp>
                <p:nvSpPr>
                  <p:cNvPr id="59" name="TextBox 58">
                    <a:extLst>
                      <a:ext uri="{FF2B5EF4-FFF2-40B4-BE49-F238E27FC236}">
                        <a16:creationId xmlns:a16="http://schemas.microsoft.com/office/drawing/2014/main" id="{C2A32C5F-B3A5-CC4A-A4BF-E19ED1E4FAF8}"/>
                      </a:ext>
                    </a:extLst>
                  </p:cNvPr>
                  <p:cNvSpPr txBox="1">
                    <a:spLocks noRot="1" noChangeAspect="1" noMove="1" noResize="1" noEditPoints="1" noAdjustHandles="1" noChangeArrowheads="1" noChangeShapeType="1" noTextEdit="1"/>
                  </p:cNvSpPr>
                  <p:nvPr/>
                </p:nvSpPr>
                <p:spPr>
                  <a:xfrm>
                    <a:off x="798394" y="3858187"/>
                    <a:ext cx="1918447" cy="715089"/>
                  </a:xfrm>
                  <a:prstGeom prst="roundRect">
                    <a:avLst/>
                  </a:prstGeom>
                  <a:blipFill>
                    <a:blip r:embed="rId14"/>
                    <a:stretch>
                      <a:fillRect l="-180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32FAE67F-D334-5344-8D5C-F9454BAA1163}"/>
                      </a:ext>
                    </a:extLst>
                  </p:cNvPr>
                  <p:cNvSpPr txBox="1"/>
                  <p:nvPr/>
                </p:nvSpPr>
                <p:spPr>
                  <a:xfrm>
                    <a:off x="1625683" y="4592939"/>
                    <a:ext cx="44607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60" name="TextBox 59">
                    <a:extLst>
                      <a:ext uri="{FF2B5EF4-FFF2-40B4-BE49-F238E27FC236}">
                        <a16:creationId xmlns:a16="http://schemas.microsoft.com/office/drawing/2014/main" id="{32FAE67F-D334-5344-8D5C-F9454BAA1163}"/>
                      </a:ext>
                    </a:extLst>
                  </p:cNvPr>
                  <p:cNvSpPr txBox="1">
                    <a:spLocks noRot="1" noChangeAspect="1" noMove="1" noResize="1" noEditPoints="1" noAdjustHandles="1" noChangeArrowheads="1" noChangeShapeType="1" noTextEdit="1"/>
                  </p:cNvSpPr>
                  <p:nvPr/>
                </p:nvSpPr>
                <p:spPr>
                  <a:xfrm>
                    <a:off x="1625683" y="4592939"/>
                    <a:ext cx="446075" cy="276999"/>
                  </a:xfrm>
                  <a:prstGeom prst="rect">
                    <a:avLst/>
                  </a:prstGeom>
                  <a:blipFill>
                    <a:blip r:embed="rId15"/>
                    <a:stretch>
                      <a:fillRect l="-15385" r="-3846" b="-2173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FF6C9314-C804-1E44-9C42-0F3FEE0ACBFF}"/>
                    </a:ext>
                  </a:extLst>
                </p:cNvPr>
                <p:cNvSpPr txBox="1"/>
                <p:nvPr/>
              </p:nvSpPr>
              <p:spPr>
                <a:xfrm rot="5400000">
                  <a:off x="7096606" y="4550240"/>
                  <a:ext cx="280206" cy="326209"/>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4</m:t>
                            </m:r>
                          </m:sub>
                          <m:sup>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58" name="TextBox 57">
                  <a:extLst>
                    <a:ext uri="{FF2B5EF4-FFF2-40B4-BE49-F238E27FC236}">
                      <a16:creationId xmlns:a16="http://schemas.microsoft.com/office/drawing/2014/main" id="{FF6C9314-C804-1E44-9C42-0F3FEE0ACBFF}"/>
                    </a:ext>
                  </a:extLst>
                </p:cNvPr>
                <p:cNvSpPr txBox="1">
                  <a:spLocks noRot="1" noChangeAspect="1" noMove="1" noResize="1" noEditPoints="1" noAdjustHandles="1" noChangeArrowheads="1" noChangeShapeType="1" noTextEdit="1"/>
                </p:cNvSpPr>
                <p:nvPr/>
              </p:nvSpPr>
              <p:spPr>
                <a:xfrm rot="5400000">
                  <a:off x="7096606" y="4550240"/>
                  <a:ext cx="280206" cy="326209"/>
                </a:xfrm>
                <a:prstGeom prst="round1Rect">
                  <a:avLst>
                    <a:gd name="adj" fmla="val 40865"/>
                  </a:avLst>
                </a:prstGeom>
                <a:blipFill>
                  <a:blip r:embed="rId16"/>
                  <a:stretch>
                    <a:fillRect l="-7407"/>
                  </a:stretch>
                </a:blipFill>
                <a:ln>
                  <a:noFill/>
                </a:ln>
              </p:spPr>
              <p:txBody>
                <a:bodyPr/>
                <a:lstStyle/>
                <a:p>
                  <a:r>
                    <a:rPr lang="en-GB">
                      <a:noFill/>
                    </a:rPr>
                    <a:t> </a:t>
                  </a:r>
                </a:p>
              </p:txBody>
            </p:sp>
          </mc:Fallback>
        </mc:AlternateContent>
      </p:grpSp>
    </p:spTree>
    <p:extLst>
      <p:ext uri="{BB962C8B-B14F-4D97-AF65-F5344CB8AC3E}">
        <p14:creationId xmlns:p14="http://schemas.microsoft.com/office/powerpoint/2010/main" val="24832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FE06D-E437-4447-9AD2-479B20568836}"/>
              </a:ext>
            </a:extLst>
          </p:cNvPr>
          <p:cNvSpPr>
            <a:spLocks noGrp="1"/>
          </p:cNvSpPr>
          <p:nvPr>
            <p:ph type="title"/>
          </p:nvPr>
        </p:nvSpPr>
        <p:spPr/>
        <p:txBody>
          <a:bodyPr>
            <a:normAutofit/>
          </a:bodyPr>
          <a:lstStyle/>
          <a:p>
            <a:r>
              <a:rPr lang="en-GB" dirty="0"/>
              <a:t>2. How to Undo Splits?</a:t>
            </a:r>
          </a:p>
        </p:txBody>
      </p:sp>
      <p:sp>
        <p:nvSpPr>
          <p:cNvPr id="3" name="Content Placeholder 2">
            <a:extLst>
              <a:ext uri="{FF2B5EF4-FFF2-40B4-BE49-F238E27FC236}">
                <a16:creationId xmlns:a16="http://schemas.microsoft.com/office/drawing/2014/main" id="{ED26394E-A49B-CF44-9F79-7764812F4A67}"/>
              </a:ext>
            </a:extLst>
          </p:cNvPr>
          <p:cNvSpPr>
            <a:spLocks noGrp="1"/>
          </p:cNvSpPr>
          <p:nvPr>
            <p:ph idx="1"/>
          </p:nvPr>
        </p:nvSpPr>
        <p:spPr/>
        <p:txBody>
          <a:bodyPr/>
          <a:lstStyle/>
          <a:p>
            <a:r>
              <a:rPr lang="en-GB" dirty="0"/>
              <a:t>The </a:t>
            </a:r>
            <a:r>
              <a:rPr lang="en-GB" dirty="0">
                <a:solidFill>
                  <a:schemeClr val="accent1"/>
                </a:solidFill>
              </a:rPr>
              <a:t>colour passing </a:t>
            </a:r>
            <a:r>
              <a:rPr lang="en-GB" dirty="0"/>
              <a:t>algorithm can </a:t>
            </a:r>
            <a:br>
              <a:rPr lang="en-GB" dirty="0"/>
            </a:br>
            <a:r>
              <a:rPr lang="en-GB" dirty="0"/>
              <a:t>efficiently identify exact symmetries</a:t>
            </a:r>
          </a:p>
          <a:p>
            <a:r>
              <a:rPr lang="en-GB" dirty="0"/>
              <a:t>But</a:t>
            </a:r>
          </a:p>
          <a:p>
            <a:pPr lvl="1"/>
            <a:r>
              <a:rPr lang="en-GB" dirty="0"/>
              <a:t>Evidence causes differences in distributions </a:t>
            </a:r>
          </a:p>
          <a:p>
            <a:endParaRPr lang="en-GB" dirty="0"/>
          </a:p>
          <a:p>
            <a:r>
              <a:rPr lang="en-GB" dirty="0"/>
              <a:t>Need to </a:t>
            </a:r>
            <a:r>
              <a:rPr lang="en-GB" i="1" dirty="0"/>
              <a:t>find</a:t>
            </a:r>
            <a:r>
              <a:rPr lang="en-GB" dirty="0"/>
              <a:t> approximate symmetries to undo splits caused by evidence</a:t>
            </a:r>
          </a:p>
          <a:p>
            <a:r>
              <a:rPr lang="en-GB" dirty="0"/>
              <a:t>Need a way to </a:t>
            </a:r>
            <a:r>
              <a:rPr lang="en-GB" i="1" dirty="0"/>
              <a:t>merge</a:t>
            </a:r>
            <a:r>
              <a:rPr lang="en-GB" dirty="0"/>
              <a:t> factors</a:t>
            </a:r>
          </a:p>
        </p:txBody>
      </p:sp>
      <p:sp>
        <p:nvSpPr>
          <p:cNvPr id="4" name="Slide Number Placeholder 3">
            <a:extLst>
              <a:ext uri="{FF2B5EF4-FFF2-40B4-BE49-F238E27FC236}">
                <a16:creationId xmlns:a16="http://schemas.microsoft.com/office/drawing/2014/main" id="{83F30E2B-3543-194C-BE8C-2FFE7F37293F}"/>
              </a:ext>
            </a:extLst>
          </p:cNvPr>
          <p:cNvSpPr>
            <a:spLocks noGrp="1"/>
          </p:cNvSpPr>
          <p:nvPr>
            <p:ph type="sldNum" sz="quarter" idx="12"/>
          </p:nvPr>
        </p:nvSpPr>
        <p:spPr/>
        <p:txBody>
          <a:bodyPr/>
          <a:lstStyle/>
          <a:p>
            <a:fld id="{DB7C4649-800D-CB47-881A-AA04BFFFB18C}" type="slidenum">
              <a:rPr lang="en-US" smtClean="0"/>
              <a:t>83</a:t>
            </a:fld>
            <a:endParaRPr lang="en-US"/>
          </a:p>
        </p:txBody>
      </p:sp>
      <p:sp>
        <p:nvSpPr>
          <p:cNvPr id="5" name="Rectangle 4">
            <a:extLst>
              <a:ext uri="{FF2B5EF4-FFF2-40B4-BE49-F238E27FC236}">
                <a16:creationId xmlns:a16="http://schemas.microsoft.com/office/drawing/2014/main" id="{59DB3365-64A4-194B-A9EE-1BB7E45C6595}"/>
              </a:ext>
            </a:extLst>
          </p:cNvPr>
          <p:cNvSpPr/>
          <p:nvPr/>
        </p:nvSpPr>
        <p:spPr>
          <a:xfrm>
            <a:off x="2050868" y="6310386"/>
            <a:ext cx="6152605" cy="400110"/>
          </a:xfrm>
          <a:prstGeom prst="rect">
            <a:avLst/>
          </a:prstGeom>
        </p:spPr>
        <p:txBody>
          <a:bodyPr wrap="square">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Taming Reasoning in Temporal Probabilistic Relational Models Explanation. In </a:t>
            </a:r>
            <a:r>
              <a:rPr lang="en-GB" sz="1000" i="1" dirty="0">
                <a:solidFill>
                  <a:schemeClr val="accent3"/>
                </a:solidFill>
              </a:rPr>
              <a:t>Proceedings</a:t>
            </a:r>
            <a:r>
              <a:rPr lang="en-GB" sz="1000" dirty="0">
                <a:solidFill>
                  <a:schemeClr val="accent3"/>
                </a:solidFill>
              </a:rPr>
              <a:t> </a:t>
            </a:r>
            <a:r>
              <a:rPr lang="en-GB" sz="1000" i="1" dirty="0">
                <a:solidFill>
                  <a:schemeClr val="accent3"/>
                </a:solidFill>
              </a:rPr>
              <a:t>of the ECAI 2020</a:t>
            </a:r>
            <a:r>
              <a:rPr lang="en-GB" sz="1000" dirty="0">
                <a:solidFill>
                  <a:schemeClr val="accent3"/>
                </a:solidFill>
              </a:rPr>
              <a:t>, 2020.</a:t>
            </a:r>
          </a:p>
        </p:txBody>
      </p:sp>
    </p:spTree>
    <p:extLst>
      <p:ext uri="{BB962C8B-B14F-4D97-AF65-F5344CB8AC3E}">
        <p14:creationId xmlns:p14="http://schemas.microsoft.com/office/powerpoint/2010/main" val="24087305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43705-33C5-DC4C-8AC1-A84514BA7A62}"/>
              </a:ext>
            </a:extLst>
          </p:cNvPr>
          <p:cNvSpPr>
            <a:spLocks noGrp="1"/>
          </p:cNvSpPr>
          <p:nvPr>
            <p:ph type="title"/>
          </p:nvPr>
        </p:nvSpPr>
        <p:spPr/>
        <p:txBody>
          <a:bodyPr>
            <a:normAutofit fontScale="90000"/>
          </a:bodyPr>
          <a:lstStyle/>
          <a:p>
            <a:r>
              <a:rPr lang="en-GB" dirty="0"/>
              <a:t>Comparing Parfactors: Approaches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155E37E-D4A4-5741-9D1E-AC7664464A61}"/>
                  </a:ext>
                </a:extLst>
              </p:cNvPr>
              <p:cNvSpPr>
                <a:spLocks noGrp="1"/>
              </p:cNvSpPr>
              <p:nvPr>
                <p:ph idx="1"/>
              </p:nvPr>
            </p:nvSpPr>
            <p:spPr>
              <a:xfrm>
                <a:off x="628650" y="1158240"/>
                <a:ext cx="7886700" cy="5198111"/>
              </a:xfrm>
            </p:spPr>
            <p:txBody>
              <a:bodyPr>
                <a:normAutofit/>
              </a:bodyPr>
              <a:lstStyle/>
              <a:p>
                <a:r>
                  <a:rPr lang="en-GB" dirty="0"/>
                  <a:t>Comparing all marginals is expensive </a:t>
                </a:r>
              </a:p>
              <a:p>
                <a:r>
                  <a:rPr lang="en-GB" dirty="0"/>
                  <a:t>Comparing the joint distribution over the complete interface is expensive</a:t>
                </a:r>
              </a:p>
              <a:p>
                <a:r>
                  <a:rPr lang="en-GB" dirty="0"/>
                  <a:t>Comparing marginals of a </a:t>
                </a:r>
                <a:r>
                  <a:rPr lang="en-GB" i="1" dirty="0"/>
                  <a:t>subset</a:t>
                </a:r>
                <a:r>
                  <a:rPr lang="en-GB" dirty="0"/>
                  <a:t> of PRVs can determine non-similar factors similar</a:t>
                </a:r>
              </a:p>
              <a:p>
                <a:pPr lvl="1"/>
                <a:r>
                  <a:rPr lang="en-GB" dirty="0"/>
                  <a:t>E.g.,</a:t>
                </a:r>
              </a:p>
              <a:p>
                <a:pPr lvl="2"/>
                <a14:m>
                  <m:oMath xmlns:m="http://schemas.openxmlformats.org/officeDocument/2006/math">
                    <m:r>
                      <a:rPr lang="en-GB" i="1">
                        <a:latin typeface="Cambria Math" panose="02040503050406030204" pitchFamily="18" charset="0"/>
                        <a:ea typeface="Cambria Math" panose="02040503050406030204" pitchFamily="18" charset="0"/>
                      </a:rPr>
                      <m:t>𝒟</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e>
                    </m:d>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𝑥</m:t>
                            </m:r>
                          </m:e>
                          <m:sub>
                            <m:r>
                              <a:rPr lang="de-DE" b="0" i="1" smtClean="0">
                                <a:latin typeface="Cambria Math" panose="02040503050406030204" pitchFamily="18" charset="0"/>
                                <a:ea typeface="Cambria Math" panose="02040503050406030204" pitchFamily="18" charset="0"/>
                              </a:rPr>
                              <m:t>1</m:t>
                            </m:r>
                          </m:sub>
                        </m:sSub>
                      </m:e>
                    </m:d>
                  </m:oMath>
                </a14:m>
                <a:endParaRPr lang="en-GB" dirty="0"/>
              </a:p>
              <a:p>
                <a:pPr lvl="2"/>
                <a:endParaRPr lang="en-GB" i="1" dirty="0">
                  <a:latin typeface="Cambria Math" panose="02040503050406030204" pitchFamily="18" charset="0"/>
                </a:endParaRPr>
              </a:p>
              <a:p>
                <a:pPr lvl="3"/>
                <a:endParaRPr lang="en-GB" i="1" dirty="0">
                  <a:latin typeface="Cambria Math" panose="02040503050406030204" pitchFamily="18" charset="0"/>
                </a:endParaRPr>
              </a:p>
              <a:p>
                <a:pPr lvl="3"/>
                <a:endParaRPr lang="en-GB" i="1" dirty="0">
                  <a:latin typeface="Cambria Math" panose="02040503050406030204" pitchFamily="18" charset="0"/>
                </a:endParaRPr>
              </a:p>
              <a:p>
                <a:pPr lvl="3"/>
                <a:endParaRPr lang="en-GB" i="1" dirty="0">
                  <a:latin typeface="Cambria Math" panose="02040503050406030204" pitchFamily="18" charset="0"/>
                </a:endParaRPr>
              </a:p>
              <a:p>
                <a:pPr lvl="2"/>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r>
                          <a:rPr lang="de-DE" b="0" i="1" dirty="0" smtClean="0">
                            <a:latin typeface="Cambria Math" panose="02040503050406030204" pitchFamily="18" charset="0"/>
                          </a:rPr>
                          <m:t>𝑆</m:t>
                        </m:r>
                        <m:d>
                          <m:dPr>
                            <m:ctrlPr>
                              <a:rPr lang="en-GB" i="1" dirty="0">
                                <a:latin typeface="Cambria Math" panose="02040503050406030204" pitchFamily="18" charset="0"/>
                              </a:rPr>
                            </m:ctrlPr>
                          </m:dPr>
                          <m:e>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1</m:t>
                                </m:r>
                              </m:sub>
                            </m:sSub>
                          </m:e>
                        </m:d>
                        <m:r>
                          <a:rPr lang="de-DE" i="1" dirty="0">
                            <a:latin typeface="Cambria Math" panose="02040503050406030204" pitchFamily="18" charset="0"/>
                          </a:rPr>
                          <m:t>=</m:t>
                        </m:r>
                        <m:r>
                          <a:rPr lang="de-DE" i="1" dirty="0">
                            <a:latin typeface="Cambria Math" panose="02040503050406030204" pitchFamily="18" charset="0"/>
                          </a:rPr>
                          <m:t>𝑡𝑟𝑢𝑒</m:t>
                        </m:r>
                      </m:e>
                    </m:d>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2</m:t>
                        </m:r>
                      </m:num>
                      <m:den>
                        <m:r>
                          <a:rPr lang="en-GB" i="1" dirty="0">
                            <a:latin typeface="Cambria Math" panose="02040503050406030204" pitchFamily="18" charset="0"/>
                          </a:rPr>
                          <m:t>3</m:t>
                        </m:r>
                      </m:den>
                    </m:f>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2</m:t>
                        </m:r>
                      </m:num>
                      <m:den>
                        <m:r>
                          <a:rPr lang="en-GB" i="1" dirty="0">
                            <a:latin typeface="Cambria Math" panose="02040503050406030204" pitchFamily="18" charset="0"/>
                          </a:rPr>
                          <m:t>3</m:t>
                        </m:r>
                      </m:den>
                    </m:f>
                  </m:oMath>
                </a14:m>
                <a:endParaRPr lang="en-GB" dirty="0"/>
              </a:p>
              <a:p>
                <a:pPr lvl="2"/>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r>
                          <a:rPr lang="de-DE" b="0" i="1" dirty="0" smtClean="0">
                            <a:latin typeface="Cambria Math" panose="02040503050406030204" pitchFamily="18" charset="0"/>
                          </a:rPr>
                          <m:t>𝑅</m:t>
                        </m:r>
                        <m:d>
                          <m:dPr>
                            <m:ctrlPr>
                              <a:rPr lang="en-GB" i="1" dirty="0">
                                <a:latin typeface="Cambria Math" panose="02040503050406030204" pitchFamily="18" charset="0"/>
                              </a:rPr>
                            </m:ctrlPr>
                          </m:dPr>
                          <m:e>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1</m:t>
                                </m:r>
                              </m:sub>
                            </m:sSub>
                          </m:e>
                        </m:d>
                        <m:r>
                          <a:rPr lang="de-DE" i="1" dirty="0">
                            <a:latin typeface="Cambria Math" panose="02040503050406030204" pitchFamily="18" charset="0"/>
                          </a:rPr>
                          <m:t>=</m:t>
                        </m:r>
                        <m:r>
                          <a:rPr lang="de-DE" i="1" dirty="0">
                            <a:latin typeface="Cambria Math" panose="02040503050406030204" pitchFamily="18" charset="0"/>
                          </a:rPr>
                          <m:t>𝑡𝑟𝑢𝑒</m:t>
                        </m:r>
                      </m:e>
                    </m:d>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5</m:t>
                        </m:r>
                      </m:num>
                      <m:den>
                        <m:r>
                          <a:rPr lang="de-DE" i="1" dirty="0">
                            <a:latin typeface="Cambria Math" panose="02040503050406030204" pitchFamily="18" charset="0"/>
                          </a:rPr>
                          <m:t>12</m:t>
                        </m:r>
                      </m:den>
                    </m:f>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1</m:t>
                        </m:r>
                      </m:num>
                      <m:den>
                        <m:r>
                          <a:rPr lang="en-GB" i="1" dirty="0">
                            <a:latin typeface="Cambria Math" panose="02040503050406030204" pitchFamily="18" charset="0"/>
                          </a:rPr>
                          <m:t>2</m:t>
                        </m:r>
                      </m:den>
                    </m:f>
                  </m:oMath>
                </a14:m>
                <a:endParaRPr lang="en-GB" dirty="0"/>
              </a:p>
              <a:p>
                <a:endParaRPr lang="en-GB" dirty="0"/>
              </a:p>
              <a:p>
                <a:endParaRPr lang="en-GB" i="1" dirty="0">
                  <a:latin typeface="Cambria Math" panose="02040503050406030204" pitchFamily="18" charset="0"/>
                </a:endParaRPr>
              </a:p>
            </p:txBody>
          </p:sp>
        </mc:Choice>
        <mc:Fallback>
          <p:sp>
            <p:nvSpPr>
              <p:cNvPr id="3" name="Content Placeholder 2">
                <a:extLst>
                  <a:ext uri="{FF2B5EF4-FFF2-40B4-BE49-F238E27FC236}">
                    <a16:creationId xmlns:a16="http://schemas.microsoft.com/office/drawing/2014/main" id="{4155E37E-D4A4-5741-9D1E-AC7664464A61}"/>
                  </a:ext>
                </a:extLst>
              </p:cNvPr>
              <p:cNvSpPr>
                <a:spLocks noGrp="1" noRot="1" noChangeAspect="1" noMove="1" noResize="1" noEditPoints="1" noAdjustHandles="1" noChangeArrowheads="1" noChangeShapeType="1" noTextEdit="1"/>
              </p:cNvSpPr>
              <p:nvPr>
                <p:ph idx="1"/>
              </p:nvPr>
            </p:nvSpPr>
            <p:spPr>
              <a:xfrm>
                <a:off x="628650" y="1158240"/>
                <a:ext cx="7886700" cy="5198111"/>
              </a:xfrm>
              <a:blipFill>
                <a:blip r:embed="rId2"/>
                <a:stretch>
                  <a:fillRect l="-1447" t="-1703" r="-965" b="-4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EEC9E0C-4C2B-CD49-AC21-76142E8D2A0A}"/>
              </a:ext>
            </a:extLst>
          </p:cNvPr>
          <p:cNvSpPr>
            <a:spLocks noGrp="1"/>
          </p:cNvSpPr>
          <p:nvPr>
            <p:ph type="sldNum" sz="quarter" idx="12"/>
          </p:nvPr>
        </p:nvSpPr>
        <p:spPr/>
        <p:txBody>
          <a:bodyPr/>
          <a:lstStyle/>
          <a:p>
            <a:fld id="{DB7C4649-800D-CB47-881A-AA04BFFFB18C}" type="slidenum">
              <a:rPr lang="en-US" smtClean="0"/>
              <a:t>84</a:t>
            </a:fld>
            <a:endParaRPr lang="en-US"/>
          </a:p>
        </p:txBody>
      </p:sp>
      <p:sp>
        <p:nvSpPr>
          <p:cNvPr id="6" name="Rectangle 5">
            <a:extLst>
              <a:ext uri="{FF2B5EF4-FFF2-40B4-BE49-F238E27FC236}">
                <a16:creationId xmlns:a16="http://schemas.microsoft.com/office/drawing/2014/main" id="{488AFA59-139F-274F-9BAA-2069A630E5B9}"/>
              </a:ext>
            </a:extLst>
          </p:cNvPr>
          <p:cNvSpPr/>
          <p:nvPr/>
        </p:nvSpPr>
        <p:spPr>
          <a:xfrm>
            <a:off x="2050868" y="6310386"/>
            <a:ext cx="6152605" cy="400110"/>
          </a:xfrm>
          <a:prstGeom prst="rect">
            <a:avLst/>
          </a:prstGeom>
        </p:spPr>
        <p:txBody>
          <a:bodyPr wrap="square">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Taming Reasoning in Temporal Probabilistic Relational Models Explanation. In </a:t>
            </a:r>
            <a:r>
              <a:rPr lang="en-GB" sz="1000" i="1" dirty="0">
                <a:solidFill>
                  <a:schemeClr val="accent3"/>
                </a:solidFill>
              </a:rPr>
              <a:t>Proceedings</a:t>
            </a:r>
            <a:r>
              <a:rPr lang="en-GB" sz="1000" dirty="0">
                <a:solidFill>
                  <a:schemeClr val="accent3"/>
                </a:solidFill>
              </a:rPr>
              <a:t> </a:t>
            </a:r>
            <a:r>
              <a:rPr lang="en-GB" sz="1000" i="1" dirty="0">
                <a:solidFill>
                  <a:schemeClr val="accent3"/>
                </a:solidFill>
              </a:rPr>
              <a:t>of the ECAI 2020</a:t>
            </a:r>
            <a:r>
              <a:rPr lang="en-GB" sz="1000" dirty="0">
                <a:solidFill>
                  <a:schemeClr val="accent3"/>
                </a:solidFill>
              </a:rPr>
              <a:t>, 2020.</a:t>
            </a:r>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86FD0090-F540-E848-8DB6-48DEB97712B5}"/>
                  </a:ext>
                </a:extLst>
              </p:cNvPr>
              <p:cNvGraphicFramePr>
                <a:graphicFrameLocks noGrp="1"/>
              </p:cNvGraphicFramePr>
              <p:nvPr>
                <p:extLst>
                  <p:ext uri="{D42A27DB-BD31-4B8C-83A1-F6EECF244321}">
                    <p14:modId xmlns:p14="http://schemas.microsoft.com/office/powerpoint/2010/main" val="2012585015"/>
                  </p:ext>
                </p:extLst>
              </p:nvPr>
            </p:nvGraphicFramePr>
            <p:xfrm>
              <a:off x="3868879" y="3536413"/>
              <a:ext cx="16646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2874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𝑅</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7</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7" name="Table 6">
                <a:extLst>
                  <a:ext uri="{FF2B5EF4-FFF2-40B4-BE49-F238E27FC236}">
                    <a16:creationId xmlns:a16="http://schemas.microsoft.com/office/drawing/2014/main" id="{86FD0090-F540-E848-8DB6-48DEB97712B5}"/>
                  </a:ext>
                </a:extLst>
              </p:cNvPr>
              <p:cNvGraphicFramePr>
                <a:graphicFrameLocks noGrp="1"/>
              </p:cNvGraphicFramePr>
              <p:nvPr>
                <p:extLst>
                  <p:ext uri="{D42A27DB-BD31-4B8C-83A1-F6EECF244321}">
                    <p14:modId xmlns:p14="http://schemas.microsoft.com/office/powerpoint/2010/main" val="2012585015"/>
                  </p:ext>
                </p:extLst>
              </p:nvPr>
            </p:nvGraphicFramePr>
            <p:xfrm>
              <a:off x="3868879" y="3536413"/>
              <a:ext cx="16646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2874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3"/>
                          <a:stretch>
                            <a:fillRect l="-1818" t="-3448" r="-140000" b="-400000"/>
                          </a:stretch>
                        </a:blipFill>
                      </a:tcPr>
                    </a:tc>
                    <a:tc>
                      <a:txBody>
                        <a:bodyPr/>
                        <a:lstStyle/>
                        <a:p>
                          <a:endParaRPr lang="en-US"/>
                        </a:p>
                      </a:txBody>
                      <a:tcPr marL="45720" marR="45720">
                        <a:blipFill>
                          <a:blip r:embed="rId3"/>
                          <a:stretch>
                            <a:fillRect l="-103704" t="-3448" r="-42593" b="-400000"/>
                          </a:stretch>
                        </a:blipFill>
                      </a:tcPr>
                    </a:tc>
                    <a:tc>
                      <a:txBody>
                        <a:bodyPr/>
                        <a:lstStyle/>
                        <a:p>
                          <a:endParaRPr lang="en-US"/>
                        </a:p>
                      </a:txBody>
                      <a:tcPr marL="45720" marR="45720">
                        <a:blipFill>
                          <a:blip r:embed="rId3"/>
                          <a:stretch>
                            <a:fillRect l="-478261"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3"/>
                          <a:stretch>
                            <a:fillRect l="-1818" t="-103448" r="-140000" b="-300000"/>
                          </a:stretch>
                        </a:blipFill>
                      </a:tcPr>
                    </a:tc>
                    <a:tc>
                      <a:txBody>
                        <a:bodyPr/>
                        <a:lstStyle/>
                        <a:p>
                          <a:endParaRPr lang="en-US"/>
                        </a:p>
                      </a:txBody>
                      <a:tcPr marL="45720" marR="45720">
                        <a:blipFill>
                          <a:blip r:embed="rId3"/>
                          <a:stretch>
                            <a:fillRect l="-103704" t="-103448" r="-42593" b="-300000"/>
                          </a:stretch>
                        </a:blipFill>
                      </a:tcPr>
                    </a:tc>
                    <a:tc>
                      <a:txBody>
                        <a:bodyPr/>
                        <a:lstStyle/>
                        <a:p>
                          <a:endParaRPr lang="en-US"/>
                        </a:p>
                      </a:txBody>
                      <a:tcPr marL="45720" marR="45720">
                        <a:blipFill>
                          <a:blip r:embed="rId3"/>
                          <a:stretch>
                            <a:fillRect l="-478261"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3"/>
                          <a:stretch>
                            <a:fillRect l="-1818" t="-203448" r="-140000" b="-200000"/>
                          </a:stretch>
                        </a:blipFill>
                      </a:tcPr>
                    </a:tc>
                    <a:tc>
                      <a:txBody>
                        <a:bodyPr/>
                        <a:lstStyle/>
                        <a:p>
                          <a:endParaRPr lang="en-US"/>
                        </a:p>
                      </a:txBody>
                      <a:tcPr marL="45720" marR="45720">
                        <a:blipFill>
                          <a:blip r:embed="rId3"/>
                          <a:stretch>
                            <a:fillRect l="-103704" t="-203448" r="-42593" b="-200000"/>
                          </a:stretch>
                        </a:blipFill>
                      </a:tcPr>
                    </a:tc>
                    <a:tc>
                      <a:txBody>
                        <a:bodyPr/>
                        <a:lstStyle/>
                        <a:p>
                          <a:endParaRPr lang="en-US"/>
                        </a:p>
                      </a:txBody>
                      <a:tcPr marL="45720" marR="45720">
                        <a:blipFill>
                          <a:blip r:embed="rId3"/>
                          <a:stretch>
                            <a:fillRect l="-478261"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3"/>
                          <a:stretch>
                            <a:fillRect l="-1818" t="-303448" r="-140000" b="-100000"/>
                          </a:stretch>
                        </a:blipFill>
                      </a:tcPr>
                    </a:tc>
                    <a:tc>
                      <a:txBody>
                        <a:bodyPr/>
                        <a:lstStyle/>
                        <a:p>
                          <a:endParaRPr lang="en-US"/>
                        </a:p>
                      </a:txBody>
                      <a:tcPr marL="45720" marR="45720">
                        <a:blipFill>
                          <a:blip r:embed="rId3"/>
                          <a:stretch>
                            <a:fillRect l="-103704" t="-303448" r="-42593" b="-100000"/>
                          </a:stretch>
                        </a:blipFill>
                      </a:tcPr>
                    </a:tc>
                    <a:tc>
                      <a:txBody>
                        <a:bodyPr/>
                        <a:lstStyle/>
                        <a:p>
                          <a:endParaRPr lang="en-US"/>
                        </a:p>
                      </a:txBody>
                      <a:tcPr marL="45720" marR="45720">
                        <a:blipFill>
                          <a:blip r:embed="rId3"/>
                          <a:stretch>
                            <a:fillRect l="-478261"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3"/>
                          <a:stretch>
                            <a:fillRect l="-1818" t="-403448" r="-140000"/>
                          </a:stretch>
                        </a:blipFill>
                      </a:tcPr>
                    </a:tc>
                    <a:tc>
                      <a:txBody>
                        <a:bodyPr/>
                        <a:lstStyle/>
                        <a:p>
                          <a:endParaRPr lang="en-US"/>
                        </a:p>
                      </a:txBody>
                      <a:tcPr marL="45720" marR="45720">
                        <a:blipFill>
                          <a:blip r:embed="rId3"/>
                          <a:stretch>
                            <a:fillRect l="-103704" t="-403448" r="-42593"/>
                          </a:stretch>
                        </a:blipFill>
                      </a:tcPr>
                    </a:tc>
                    <a:tc>
                      <a:txBody>
                        <a:bodyPr/>
                        <a:lstStyle/>
                        <a:p>
                          <a:endParaRPr lang="en-US"/>
                        </a:p>
                      </a:txBody>
                      <a:tcPr marL="45720" marR="45720">
                        <a:blipFill>
                          <a:blip r:embed="rId3"/>
                          <a:stretch>
                            <a:fillRect l="-478261" t="-403448"/>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D6D68EDD-F834-7341-9FEE-01099473DE14}"/>
                  </a:ext>
                </a:extLst>
              </p:cNvPr>
              <p:cNvGraphicFramePr>
                <a:graphicFrameLocks noGrp="1"/>
              </p:cNvGraphicFramePr>
              <p:nvPr>
                <p:extLst>
                  <p:ext uri="{D42A27DB-BD31-4B8C-83A1-F6EECF244321}">
                    <p14:modId xmlns:p14="http://schemas.microsoft.com/office/powerpoint/2010/main" val="427773789"/>
                  </p:ext>
                </p:extLst>
              </p:nvPr>
            </p:nvGraphicFramePr>
            <p:xfrm>
              <a:off x="6602072" y="3541607"/>
              <a:ext cx="16646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2874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𝑅</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8" name="Table 7">
                <a:extLst>
                  <a:ext uri="{FF2B5EF4-FFF2-40B4-BE49-F238E27FC236}">
                    <a16:creationId xmlns:a16="http://schemas.microsoft.com/office/drawing/2014/main" id="{D6D68EDD-F834-7341-9FEE-01099473DE14}"/>
                  </a:ext>
                </a:extLst>
              </p:cNvPr>
              <p:cNvGraphicFramePr>
                <a:graphicFrameLocks noGrp="1"/>
              </p:cNvGraphicFramePr>
              <p:nvPr>
                <p:extLst>
                  <p:ext uri="{D42A27DB-BD31-4B8C-83A1-F6EECF244321}">
                    <p14:modId xmlns:p14="http://schemas.microsoft.com/office/powerpoint/2010/main" val="427773789"/>
                  </p:ext>
                </p:extLst>
              </p:nvPr>
            </p:nvGraphicFramePr>
            <p:xfrm>
              <a:off x="6602072" y="3541607"/>
              <a:ext cx="16646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2874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l="-1818" t="-3448" r="-141818" b="-403448"/>
                          </a:stretch>
                        </a:blipFill>
                      </a:tcPr>
                    </a:tc>
                    <a:tc>
                      <a:txBody>
                        <a:bodyPr/>
                        <a:lstStyle/>
                        <a:p>
                          <a:endParaRPr lang="en-US"/>
                        </a:p>
                      </a:txBody>
                      <a:tcPr marL="45720" marR="45720">
                        <a:blipFill>
                          <a:blip r:embed="rId4"/>
                          <a:stretch>
                            <a:fillRect l="-103704" t="-3448" r="-44444" b="-403448"/>
                          </a:stretch>
                        </a:blipFill>
                      </a:tcPr>
                    </a:tc>
                    <a:tc>
                      <a:txBody>
                        <a:bodyPr/>
                        <a:lstStyle/>
                        <a:p>
                          <a:endParaRPr lang="en-US"/>
                        </a:p>
                      </a:txBody>
                      <a:tcPr marL="45720" marR="45720">
                        <a:blipFill>
                          <a:blip r:embed="rId4"/>
                          <a:stretch>
                            <a:fillRect l="-478261" t="-3448" r="-4348" b="-403448"/>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4"/>
                          <a:stretch>
                            <a:fillRect l="-1818" t="-103448" r="-141818" b="-303448"/>
                          </a:stretch>
                        </a:blipFill>
                      </a:tcPr>
                    </a:tc>
                    <a:tc>
                      <a:txBody>
                        <a:bodyPr/>
                        <a:lstStyle/>
                        <a:p>
                          <a:endParaRPr lang="en-US"/>
                        </a:p>
                      </a:txBody>
                      <a:tcPr marL="45720" marR="45720">
                        <a:blipFill>
                          <a:blip r:embed="rId4"/>
                          <a:stretch>
                            <a:fillRect l="-103704" t="-103448" r="-44444" b="-303448"/>
                          </a:stretch>
                        </a:blipFill>
                      </a:tcPr>
                    </a:tc>
                    <a:tc>
                      <a:txBody>
                        <a:bodyPr/>
                        <a:lstStyle/>
                        <a:p>
                          <a:endParaRPr lang="en-US"/>
                        </a:p>
                      </a:txBody>
                      <a:tcPr marL="45720" marR="45720">
                        <a:blipFill>
                          <a:blip r:embed="rId4"/>
                          <a:stretch>
                            <a:fillRect l="-478261" t="-103448" r="-4348" b="-303448"/>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4"/>
                          <a:stretch>
                            <a:fillRect l="-1818" t="-203448" r="-141818" b="-203448"/>
                          </a:stretch>
                        </a:blipFill>
                      </a:tcPr>
                    </a:tc>
                    <a:tc>
                      <a:txBody>
                        <a:bodyPr/>
                        <a:lstStyle/>
                        <a:p>
                          <a:endParaRPr lang="en-US"/>
                        </a:p>
                      </a:txBody>
                      <a:tcPr marL="45720" marR="45720">
                        <a:blipFill>
                          <a:blip r:embed="rId4"/>
                          <a:stretch>
                            <a:fillRect l="-103704" t="-203448" r="-44444" b="-203448"/>
                          </a:stretch>
                        </a:blipFill>
                      </a:tcPr>
                    </a:tc>
                    <a:tc>
                      <a:txBody>
                        <a:bodyPr/>
                        <a:lstStyle/>
                        <a:p>
                          <a:endParaRPr lang="en-US"/>
                        </a:p>
                      </a:txBody>
                      <a:tcPr marL="45720" marR="45720">
                        <a:blipFill>
                          <a:blip r:embed="rId4"/>
                          <a:stretch>
                            <a:fillRect l="-478261" t="-203448" r="-4348" b="-203448"/>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4"/>
                          <a:stretch>
                            <a:fillRect l="-1818" t="-303448" r="-141818" b="-103448"/>
                          </a:stretch>
                        </a:blipFill>
                      </a:tcPr>
                    </a:tc>
                    <a:tc>
                      <a:txBody>
                        <a:bodyPr/>
                        <a:lstStyle/>
                        <a:p>
                          <a:endParaRPr lang="en-US"/>
                        </a:p>
                      </a:txBody>
                      <a:tcPr marL="45720" marR="45720">
                        <a:blipFill>
                          <a:blip r:embed="rId4"/>
                          <a:stretch>
                            <a:fillRect l="-103704" t="-303448" r="-44444" b="-103448"/>
                          </a:stretch>
                        </a:blipFill>
                      </a:tcPr>
                    </a:tc>
                    <a:tc>
                      <a:txBody>
                        <a:bodyPr/>
                        <a:lstStyle/>
                        <a:p>
                          <a:endParaRPr lang="en-US"/>
                        </a:p>
                      </a:txBody>
                      <a:tcPr marL="45720" marR="45720">
                        <a:blipFill>
                          <a:blip r:embed="rId4"/>
                          <a:stretch>
                            <a:fillRect l="-478261" t="-303448" r="-4348" b="-103448"/>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4"/>
                          <a:stretch>
                            <a:fillRect l="-1818" t="-403448" r="-141818" b="-3448"/>
                          </a:stretch>
                        </a:blipFill>
                      </a:tcPr>
                    </a:tc>
                    <a:tc>
                      <a:txBody>
                        <a:bodyPr/>
                        <a:lstStyle/>
                        <a:p>
                          <a:endParaRPr lang="en-US"/>
                        </a:p>
                      </a:txBody>
                      <a:tcPr marL="45720" marR="45720">
                        <a:blipFill>
                          <a:blip r:embed="rId4"/>
                          <a:stretch>
                            <a:fillRect l="-103704" t="-403448" r="-44444" b="-3448"/>
                          </a:stretch>
                        </a:blipFill>
                      </a:tcPr>
                    </a:tc>
                    <a:tc>
                      <a:txBody>
                        <a:bodyPr/>
                        <a:lstStyle/>
                        <a:p>
                          <a:endParaRPr lang="en-US"/>
                        </a:p>
                      </a:txBody>
                      <a:tcPr marL="45720" marR="45720">
                        <a:blipFill>
                          <a:blip r:embed="rId4"/>
                          <a:stretch>
                            <a:fillRect l="-478261" t="-403448" r="-4348" b="-3448"/>
                          </a:stretch>
                        </a:blipFill>
                      </a:tcPr>
                    </a:tc>
                    <a:extLst>
                      <a:ext uri="{0D108BD9-81ED-4DB2-BD59-A6C34878D82A}">
                        <a16:rowId xmlns:a16="http://schemas.microsoft.com/office/drawing/2014/main" val="10007"/>
                      </a:ext>
                    </a:extLst>
                  </a:tr>
                </a:tbl>
              </a:graphicData>
            </a:graphic>
          </p:graphicFrame>
        </mc:Fallback>
      </mc:AlternateContent>
    </p:spTree>
    <p:extLst>
      <p:ext uri="{BB962C8B-B14F-4D97-AF65-F5344CB8AC3E}">
        <p14:creationId xmlns:p14="http://schemas.microsoft.com/office/powerpoint/2010/main" val="319448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43705-33C5-DC4C-8AC1-A84514BA7A62}"/>
              </a:ext>
            </a:extLst>
          </p:cNvPr>
          <p:cNvSpPr>
            <a:spLocks noGrp="1"/>
          </p:cNvSpPr>
          <p:nvPr>
            <p:ph type="title"/>
          </p:nvPr>
        </p:nvSpPr>
        <p:spPr/>
        <p:txBody>
          <a:bodyPr/>
          <a:lstStyle/>
          <a:p>
            <a:r>
              <a:rPr lang="en-GB"/>
              <a:t>Comparing Parfactors</a:t>
            </a:r>
            <a:endParaRPr lang="en-GB"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155E37E-D4A4-5741-9D1E-AC7664464A61}"/>
                  </a:ext>
                </a:extLst>
              </p:cNvPr>
              <p:cNvSpPr>
                <a:spLocks noGrp="1"/>
              </p:cNvSpPr>
              <p:nvPr>
                <p:ph idx="1"/>
              </p:nvPr>
            </p:nvSpPr>
            <p:spPr/>
            <p:txBody>
              <a:bodyPr>
                <a:normAutofit/>
              </a:bodyPr>
              <a:lstStyle/>
              <a:p>
                <a:r>
                  <a:rPr lang="en-GB" dirty="0"/>
                  <a:t>Potentials determine distributions</a:t>
                </a:r>
              </a:p>
              <a:p>
                <a:r>
                  <a:rPr lang="en-GB" dirty="0"/>
                  <a:t>Similar ratios in potentials lead to similar marginals and similar factors</a:t>
                </a:r>
              </a:p>
              <a:p>
                <a:pPr lvl="1"/>
                <a:r>
                  <a:rPr lang="en-GB" dirty="0"/>
                  <a:t>E.g.,</a:t>
                </a:r>
              </a:p>
              <a:p>
                <a:pPr lvl="2"/>
                <a14:m>
                  <m:oMath xmlns:m="http://schemas.openxmlformats.org/officeDocument/2006/math">
                    <m:r>
                      <a:rPr lang="en-GB" i="1">
                        <a:latin typeface="Cambria Math" panose="02040503050406030204" pitchFamily="18" charset="0"/>
                        <a:ea typeface="Cambria Math" panose="02040503050406030204" pitchFamily="18" charset="0"/>
                      </a:rPr>
                      <m:t>𝒟</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e>
                    </m:d>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1</m:t>
                            </m:r>
                          </m:sub>
                        </m:sSub>
                      </m:e>
                    </m:d>
                  </m:oMath>
                </a14:m>
                <a:endParaRPr lang="en-GB" dirty="0"/>
              </a:p>
              <a:p>
                <a:pPr lvl="2"/>
                <a:endParaRPr lang="en-GB" dirty="0"/>
              </a:p>
              <a:p>
                <a:pPr lvl="2"/>
                <a:endParaRPr lang="en-GB" dirty="0"/>
              </a:p>
              <a:p>
                <a:pPr lvl="2"/>
                <a:endParaRPr lang="en-GB" dirty="0"/>
              </a:p>
              <a:p>
                <a:pPr lvl="2"/>
                <a:endParaRPr lang="en-GB" dirty="0"/>
              </a:p>
              <a:p>
                <a:pPr lvl="2">
                  <a:tabLst>
                    <a:tab pos="4975225" algn="l"/>
                    <a:tab pos="7108825" algn="l"/>
                  </a:tabLst>
                </a:pP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r>
                          <a:rPr lang="de-DE" b="0" i="1" dirty="0" smtClean="0">
                            <a:latin typeface="Cambria Math" panose="02040503050406030204" pitchFamily="18" charset="0"/>
                          </a:rPr>
                          <m:t>𝑆</m:t>
                        </m:r>
                        <m:d>
                          <m:dPr>
                            <m:ctrlPr>
                              <a:rPr lang="en-GB" i="1" dirty="0">
                                <a:latin typeface="Cambria Math" panose="02040503050406030204" pitchFamily="18" charset="0"/>
                              </a:rPr>
                            </m:ctrlPr>
                          </m:dPr>
                          <m:e>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1</m:t>
                                </m:r>
                              </m:sub>
                            </m:sSub>
                          </m:e>
                        </m:d>
                        <m:r>
                          <a:rPr lang="de-DE" i="1" dirty="0">
                            <a:latin typeface="Cambria Math" panose="02040503050406030204" pitchFamily="18" charset="0"/>
                          </a:rPr>
                          <m:t>=</m:t>
                        </m:r>
                        <m:r>
                          <a:rPr lang="de-DE" b="0" i="1" dirty="0" smtClean="0">
                            <a:latin typeface="Cambria Math" panose="02040503050406030204" pitchFamily="18" charset="0"/>
                          </a:rPr>
                          <m:t>𝑡𝑟𝑢𝑒</m:t>
                        </m:r>
                      </m:e>
                    </m:d>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4</m:t>
                        </m:r>
                      </m:num>
                      <m:den>
                        <m:r>
                          <a:rPr lang="de-DE" i="1" dirty="0">
                            <a:latin typeface="Cambria Math" panose="02040503050406030204" pitchFamily="18" charset="0"/>
                          </a:rPr>
                          <m:t>10</m:t>
                        </m:r>
                      </m:den>
                    </m:f>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4</m:t>
                        </m:r>
                      </m:num>
                      <m:den>
                        <m:r>
                          <a:rPr lang="de-DE" i="1" dirty="0">
                            <a:latin typeface="Cambria Math" panose="02040503050406030204" pitchFamily="18" charset="0"/>
                          </a:rPr>
                          <m:t>10</m:t>
                        </m:r>
                      </m:den>
                    </m:f>
                  </m:oMath>
                </a14:m>
                <a:endParaRPr lang="en-GB" dirty="0"/>
              </a:p>
              <a:p>
                <a:pPr lvl="2">
                  <a:tabLst>
                    <a:tab pos="4975225" algn="l"/>
                    <a:tab pos="7108825" algn="l"/>
                  </a:tabLst>
                </a:pP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r>
                          <a:rPr lang="de-DE" i="1" dirty="0">
                            <a:latin typeface="Cambria Math" panose="02040503050406030204" pitchFamily="18" charset="0"/>
                          </a:rPr>
                          <m:t>𝑅</m:t>
                        </m:r>
                        <m:d>
                          <m:dPr>
                            <m:ctrlPr>
                              <a:rPr lang="en-GB" i="1" dirty="0">
                                <a:latin typeface="Cambria Math" panose="02040503050406030204" pitchFamily="18" charset="0"/>
                              </a:rPr>
                            </m:ctrlPr>
                          </m:dPr>
                          <m:e>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1</m:t>
                                </m:r>
                              </m:sub>
                            </m:sSub>
                          </m:e>
                        </m:d>
                        <m:r>
                          <a:rPr lang="de-DE" i="1" dirty="0">
                            <a:latin typeface="Cambria Math" panose="02040503050406030204" pitchFamily="18" charset="0"/>
                          </a:rPr>
                          <m:t>=</m:t>
                        </m:r>
                        <m:r>
                          <a:rPr lang="de-DE" b="0" i="1" dirty="0" smtClean="0">
                            <a:latin typeface="Cambria Math" panose="02040503050406030204" pitchFamily="18" charset="0"/>
                          </a:rPr>
                          <m:t>𝑡𝑟𝑢𝑒</m:t>
                        </m:r>
                      </m:e>
                    </m:d>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3</m:t>
                        </m:r>
                      </m:num>
                      <m:den>
                        <m:r>
                          <a:rPr lang="de-DE" i="1" dirty="0">
                            <a:latin typeface="Cambria Math" panose="02040503050406030204" pitchFamily="18" charset="0"/>
                          </a:rPr>
                          <m:t>10</m:t>
                        </m:r>
                      </m:den>
                    </m:f>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3</m:t>
                        </m:r>
                      </m:num>
                      <m:den>
                        <m:r>
                          <a:rPr lang="de-DE" i="1" dirty="0">
                            <a:latin typeface="Cambria Math" panose="02040503050406030204" pitchFamily="18" charset="0"/>
                          </a:rPr>
                          <m:t>10</m:t>
                        </m:r>
                      </m:den>
                    </m:f>
                  </m:oMath>
                </a14:m>
                <a:endParaRPr lang="de-DE" dirty="0"/>
              </a:p>
              <a:p>
                <a:pPr lvl="2">
                  <a:tabLst>
                    <a:tab pos="4975225" algn="l"/>
                    <a:tab pos="7108825" algn="l"/>
                  </a:tabLst>
                </a:pP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r>
                          <a:rPr lang="de-DE" b="0" i="1" dirty="0" smtClean="0">
                            <a:latin typeface="Cambria Math" panose="02040503050406030204" pitchFamily="18" charset="0"/>
                          </a:rPr>
                          <m:t>𝑆</m:t>
                        </m:r>
                        <m:d>
                          <m:dPr>
                            <m:ctrlPr>
                              <a:rPr lang="en-GB" i="1" dirty="0">
                                <a:latin typeface="Cambria Math" panose="02040503050406030204" pitchFamily="18" charset="0"/>
                              </a:rPr>
                            </m:ctrlPr>
                          </m:dPr>
                          <m:e>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1</m:t>
                                </m:r>
                              </m:sub>
                            </m:sSub>
                          </m:e>
                        </m:d>
                        <m:r>
                          <a:rPr lang="de-DE" i="1" dirty="0">
                            <a:latin typeface="Cambria Math" panose="02040503050406030204" pitchFamily="18" charset="0"/>
                          </a:rPr>
                          <m:t>=</m:t>
                        </m:r>
                        <m:r>
                          <a:rPr lang="de-DE" b="0" i="1" dirty="0" smtClean="0">
                            <a:latin typeface="Cambria Math" panose="02040503050406030204" pitchFamily="18" charset="0"/>
                          </a:rPr>
                          <m:t>𝑡𝑟𝑢𝑒</m:t>
                        </m:r>
                        <m:r>
                          <a:rPr lang="de-DE" b="0" i="1" dirty="0" smtClean="0">
                            <a:latin typeface="Cambria Math" panose="02040503050406030204" pitchFamily="18" charset="0"/>
                          </a:rPr>
                          <m:t>,</m:t>
                        </m:r>
                        <m:r>
                          <a:rPr lang="de-DE" i="1" dirty="0">
                            <a:latin typeface="Cambria Math" panose="02040503050406030204" pitchFamily="18" charset="0"/>
                          </a:rPr>
                          <m:t>𝑅</m:t>
                        </m:r>
                        <m:d>
                          <m:dPr>
                            <m:ctrlPr>
                              <a:rPr lang="en-GB" i="1" dirty="0">
                                <a:latin typeface="Cambria Math" panose="02040503050406030204" pitchFamily="18" charset="0"/>
                              </a:rPr>
                            </m:ctrlPr>
                          </m:dPr>
                          <m:e>
                            <m:sSub>
                              <m:sSubPr>
                                <m:ctrlPr>
                                  <a:rPr lang="en-GB" i="1" dirty="0" smtClean="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1</m:t>
                                </m:r>
                              </m:sub>
                            </m:sSub>
                          </m:e>
                        </m:d>
                        <m:r>
                          <a:rPr lang="de-DE" i="1" dirty="0">
                            <a:latin typeface="Cambria Math" panose="02040503050406030204" pitchFamily="18" charset="0"/>
                          </a:rPr>
                          <m:t>=</m:t>
                        </m:r>
                        <m:r>
                          <a:rPr lang="de-DE" b="0" i="1" dirty="0" smtClean="0">
                            <a:latin typeface="Cambria Math" panose="02040503050406030204" pitchFamily="18" charset="0"/>
                          </a:rPr>
                          <m:t>𝑡𝑟𝑢𝑒</m:t>
                        </m:r>
                      </m:e>
                    </m:d>
                  </m:oMath>
                </a14:m>
                <a:r>
                  <a:rPr lang="en-GB" dirty="0"/>
                  <a:t>:	</a:t>
                </a:r>
                <a14:m>
                  <m:oMath xmlns:m="http://schemas.openxmlformats.org/officeDocument/2006/math">
                    <m:f>
                      <m:fPr>
                        <m:ctrlPr>
                          <a:rPr lang="en-GB" i="1" dirty="0">
                            <a:latin typeface="Cambria Math" panose="02040503050406030204" pitchFamily="18" charset="0"/>
                          </a:rPr>
                        </m:ctrlPr>
                      </m:fPr>
                      <m:num>
                        <m:r>
                          <a:rPr lang="de-DE" i="1" dirty="0">
                            <a:latin typeface="Cambria Math" panose="02040503050406030204" pitchFamily="18" charset="0"/>
                          </a:rPr>
                          <m:t>1</m:t>
                        </m:r>
                      </m:num>
                      <m:den>
                        <m:r>
                          <a:rPr lang="de-DE" i="1" dirty="0">
                            <a:latin typeface="Cambria Math" panose="02040503050406030204" pitchFamily="18" charset="0"/>
                          </a:rPr>
                          <m:t>10</m:t>
                        </m:r>
                      </m:den>
                    </m:f>
                  </m:oMath>
                </a14:m>
                <a:r>
                  <a:rPr lang="en-GB" dirty="0"/>
                  <a:t>		</a:t>
                </a:r>
                <a14:m>
                  <m:oMath xmlns:m="http://schemas.openxmlformats.org/officeDocument/2006/math">
                    <m:f>
                      <m:fPr>
                        <m:ctrlPr>
                          <a:rPr lang="en-GB" i="1" dirty="0">
                            <a:latin typeface="Cambria Math" panose="02040503050406030204" pitchFamily="18" charset="0"/>
                          </a:rPr>
                        </m:ctrlPr>
                      </m:fPr>
                      <m:num>
                        <m:r>
                          <a:rPr lang="de-DE" i="1" dirty="0">
                            <a:latin typeface="Cambria Math" panose="02040503050406030204" pitchFamily="18" charset="0"/>
                          </a:rPr>
                          <m:t>0.9</m:t>
                        </m:r>
                      </m:num>
                      <m:den>
                        <m:r>
                          <a:rPr lang="de-DE" i="1" dirty="0">
                            <a:latin typeface="Cambria Math" panose="02040503050406030204" pitchFamily="18" charset="0"/>
                          </a:rPr>
                          <m:t>10</m:t>
                        </m:r>
                      </m:den>
                    </m:f>
                  </m:oMath>
                </a14:m>
                <a:endParaRPr lang="de-DE" dirty="0"/>
              </a:p>
              <a:p>
                <a:endParaRPr lang="en-GB" dirty="0"/>
              </a:p>
            </p:txBody>
          </p:sp>
        </mc:Choice>
        <mc:Fallback>
          <p:sp>
            <p:nvSpPr>
              <p:cNvPr id="3" name="Content Placeholder 2">
                <a:extLst>
                  <a:ext uri="{FF2B5EF4-FFF2-40B4-BE49-F238E27FC236}">
                    <a16:creationId xmlns:a16="http://schemas.microsoft.com/office/drawing/2014/main" id="{4155E37E-D4A4-5741-9D1E-AC7664464A61}"/>
                  </a:ext>
                </a:extLst>
              </p:cNvPr>
              <p:cNvSpPr>
                <a:spLocks noGrp="1" noRot="1" noChangeAspect="1" noMove="1" noResize="1" noEditPoints="1" noAdjustHandles="1" noChangeArrowheads="1" noChangeShapeType="1" noTextEdit="1"/>
              </p:cNvSpPr>
              <p:nvPr>
                <p:ph idx="1"/>
              </p:nvPr>
            </p:nvSpPr>
            <p:spPr>
              <a:blipFill>
                <a:blip r:embed="rId2"/>
                <a:stretch>
                  <a:fillRect l="-1447" t="-1768" r="-80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EEC9E0C-4C2B-CD49-AC21-76142E8D2A0A}"/>
              </a:ext>
            </a:extLst>
          </p:cNvPr>
          <p:cNvSpPr>
            <a:spLocks noGrp="1"/>
          </p:cNvSpPr>
          <p:nvPr>
            <p:ph type="sldNum" sz="quarter" idx="12"/>
          </p:nvPr>
        </p:nvSpPr>
        <p:spPr/>
        <p:txBody>
          <a:bodyPr/>
          <a:lstStyle/>
          <a:p>
            <a:fld id="{DB7C4649-800D-CB47-881A-AA04BFFFB18C}" type="slidenum">
              <a:rPr lang="en-US" smtClean="0"/>
              <a:pPr/>
              <a:t>85</a:t>
            </a:fld>
            <a:endParaRPr lang="en-US" dirty="0"/>
          </a:p>
        </p:txBody>
      </p:sp>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AFAD0953-7EB7-844E-B432-3AEA580C3E71}"/>
                  </a:ext>
                </a:extLst>
              </p:cNvPr>
              <p:cNvGraphicFramePr>
                <a:graphicFrameLocks noGrp="1"/>
              </p:cNvGraphicFramePr>
              <p:nvPr>
                <p:extLst>
                  <p:ext uri="{D42A27DB-BD31-4B8C-83A1-F6EECF244321}">
                    <p14:modId xmlns:p14="http://schemas.microsoft.com/office/powerpoint/2010/main" val="799156298"/>
                  </p:ext>
                </p:extLst>
              </p:nvPr>
            </p:nvGraphicFramePr>
            <p:xfrm>
              <a:off x="4372286" y="2644067"/>
              <a:ext cx="16646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2874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𝑅</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1" name="Table 10">
                <a:extLst>
                  <a:ext uri="{FF2B5EF4-FFF2-40B4-BE49-F238E27FC236}">
                    <a16:creationId xmlns:a16="http://schemas.microsoft.com/office/drawing/2014/main" id="{AFAD0953-7EB7-844E-B432-3AEA580C3E71}"/>
                  </a:ext>
                </a:extLst>
              </p:cNvPr>
              <p:cNvGraphicFramePr>
                <a:graphicFrameLocks noGrp="1"/>
              </p:cNvGraphicFramePr>
              <p:nvPr>
                <p:extLst>
                  <p:ext uri="{D42A27DB-BD31-4B8C-83A1-F6EECF244321}">
                    <p14:modId xmlns:p14="http://schemas.microsoft.com/office/powerpoint/2010/main" val="799156298"/>
                  </p:ext>
                </p:extLst>
              </p:nvPr>
            </p:nvGraphicFramePr>
            <p:xfrm>
              <a:off x="4372286" y="2644067"/>
              <a:ext cx="16646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2874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3"/>
                          <a:stretch>
                            <a:fillRect l="-1818" t="-3448" r="-140000" b="-400000"/>
                          </a:stretch>
                        </a:blipFill>
                      </a:tcPr>
                    </a:tc>
                    <a:tc>
                      <a:txBody>
                        <a:bodyPr/>
                        <a:lstStyle/>
                        <a:p>
                          <a:endParaRPr lang="en-US"/>
                        </a:p>
                      </a:txBody>
                      <a:tcPr marL="45720" marR="45720">
                        <a:blipFill>
                          <a:blip r:embed="rId3"/>
                          <a:stretch>
                            <a:fillRect l="-103704" t="-3448" r="-42593" b="-400000"/>
                          </a:stretch>
                        </a:blipFill>
                      </a:tcPr>
                    </a:tc>
                    <a:tc>
                      <a:txBody>
                        <a:bodyPr/>
                        <a:lstStyle/>
                        <a:p>
                          <a:endParaRPr lang="en-US"/>
                        </a:p>
                      </a:txBody>
                      <a:tcPr marL="45720" marR="45720">
                        <a:blipFill>
                          <a:blip r:embed="rId3"/>
                          <a:stretch>
                            <a:fillRect l="-478261"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3"/>
                          <a:stretch>
                            <a:fillRect l="-1818" t="-103448" r="-140000" b="-300000"/>
                          </a:stretch>
                        </a:blipFill>
                      </a:tcPr>
                    </a:tc>
                    <a:tc>
                      <a:txBody>
                        <a:bodyPr/>
                        <a:lstStyle/>
                        <a:p>
                          <a:endParaRPr lang="en-US"/>
                        </a:p>
                      </a:txBody>
                      <a:tcPr marL="45720" marR="45720">
                        <a:blipFill>
                          <a:blip r:embed="rId3"/>
                          <a:stretch>
                            <a:fillRect l="-103704" t="-103448" r="-42593" b="-300000"/>
                          </a:stretch>
                        </a:blipFill>
                      </a:tcPr>
                    </a:tc>
                    <a:tc>
                      <a:txBody>
                        <a:bodyPr/>
                        <a:lstStyle/>
                        <a:p>
                          <a:endParaRPr lang="en-US"/>
                        </a:p>
                      </a:txBody>
                      <a:tcPr marL="45720" marR="45720">
                        <a:blipFill>
                          <a:blip r:embed="rId3"/>
                          <a:stretch>
                            <a:fillRect l="-478261"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3"/>
                          <a:stretch>
                            <a:fillRect l="-1818" t="-203448" r="-140000" b="-200000"/>
                          </a:stretch>
                        </a:blipFill>
                      </a:tcPr>
                    </a:tc>
                    <a:tc>
                      <a:txBody>
                        <a:bodyPr/>
                        <a:lstStyle/>
                        <a:p>
                          <a:endParaRPr lang="en-US"/>
                        </a:p>
                      </a:txBody>
                      <a:tcPr marL="45720" marR="45720">
                        <a:blipFill>
                          <a:blip r:embed="rId3"/>
                          <a:stretch>
                            <a:fillRect l="-103704" t="-203448" r="-42593" b="-200000"/>
                          </a:stretch>
                        </a:blipFill>
                      </a:tcPr>
                    </a:tc>
                    <a:tc>
                      <a:txBody>
                        <a:bodyPr/>
                        <a:lstStyle/>
                        <a:p>
                          <a:endParaRPr lang="en-US"/>
                        </a:p>
                      </a:txBody>
                      <a:tcPr marL="45720" marR="45720">
                        <a:blipFill>
                          <a:blip r:embed="rId3"/>
                          <a:stretch>
                            <a:fillRect l="-478261"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3"/>
                          <a:stretch>
                            <a:fillRect l="-1818" t="-303448" r="-140000" b="-100000"/>
                          </a:stretch>
                        </a:blipFill>
                      </a:tcPr>
                    </a:tc>
                    <a:tc>
                      <a:txBody>
                        <a:bodyPr/>
                        <a:lstStyle/>
                        <a:p>
                          <a:endParaRPr lang="en-US"/>
                        </a:p>
                      </a:txBody>
                      <a:tcPr marL="45720" marR="45720">
                        <a:blipFill>
                          <a:blip r:embed="rId3"/>
                          <a:stretch>
                            <a:fillRect l="-103704" t="-303448" r="-42593" b="-100000"/>
                          </a:stretch>
                        </a:blipFill>
                      </a:tcPr>
                    </a:tc>
                    <a:tc>
                      <a:txBody>
                        <a:bodyPr/>
                        <a:lstStyle/>
                        <a:p>
                          <a:endParaRPr lang="en-US"/>
                        </a:p>
                      </a:txBody>
                      <a:tcPr marL="45720" marR="45720">
                        <a:blipFill>
                          <a:blip r:embed="rId3"/>
                          <a:stretch>
                            <a:fillRect l="-478261"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3"/>
                          <a:stretch>
                            <a:fillRect l="-1818" t="-403448" r="-140000"/>
                          </a:stretch>
                        </a:blipFill>
                      </a:tcPr>
                    </a:tc>
                    <a:tc>
                      <a:txBody>
                        <a:bodyPr/>
                        <a:lstStyle/>
                        <a:p>
                          <a:endParaRPr lang="en-US"/>
                        </a:p>
                      </a:txBody>
                      <a:tcPr marL="45720" marR="45720">
                        <a:blipFill>
                          <a:blip r:embed="rId3"/>
                          <a:stretch>
                            <a:fillRect l="-103704" t="-403448" r="-42593"/>
                          </a:stretch>
                        </a:blipFill>
                      </a:tcPr>
                    </a:tc>
                    <a:tc>
                      <a:txBody>
                        <a:bodyPr/>
                        <a:lstStyle/>
                        <a:p>
                          <a:endParaRPr lang="en-US"/>
                        </a:p>
                      </a:txBody>
                      <a:tcPr marL="45720" marR="45720">
                        <a:blipFill>
                          <a:blip r:embed="rId3"/>
                          <a:stretch>
                            <a:fillRect l="-478261" t="-403448"/>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EA052462-E825-0547-9302-985FA3117811}"/>
                  </a:ext>
                </a:extLst>
              </p:cNvPr>
              <p:cNvGraphicFramePr>
                <a:graphicFrameLocks noGrp="1"/>
              </p:cNvGraphicFramePr>
              <p:nvPr>
                <p:extLst>
                  <p:ext uri="{D42A27DB-BD31-4B8C-83A1-F6EECF244321}">
                    <p14:modId xmlns:p14="http://schemas.microsoft.com/office/powerpoint/2010/main" val="1500772619"/>
                  </p:ext>
                </p:extLst>
              </p:nvPr>
            </p:nvGraphicFramePr>
            <p:xfrm>
              <a:off x="6457950" y="2644067"/>
              <a:ext cx="18210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43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𝑅</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3.9</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m:t>
                                </m:r>
                                <m:r>
                                  <a:rPr lang="de-DE" sz="1800" b="0" i="1" dirty="0" smtClean="0">
                                    <a:latin typeface="Cambria Math" panose="02040503050406030204" pitchFamily="18" charset="0"/>
                                    <a:ea typeface="Cambria Math" panose="02040503050406030204" pitchFamily="18" charset="0"/>
                                  </a:rPr>
                                  <m:t>.</m:t>
                                </m:r>
                                <m:r>
                                  <a:rPr lang="en-US" sz="1800" i="1" dirty="0" smtClean="0">
                                    <a:latin typeface="Cambria Math" panose="02040503050406030204" pitchFamily="18" charset="0"/>
                                    <a:ea typeface="Cambria Math" panose="02040503050406030204" pitchFamily="18" charset="0"/>
                                  </a:rPr>
                                  <m:t>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0.9</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2" name="Table 11">
                <a:extLst>
                  <a:ext uri="{FF2B5EF4-FFF2-40B4-BE49-F238E27FC236}">
                    <a16:creationId xmlns:a16="http://schemas.microsoft.com/office/drawing/2014/main" id="{EA052462-E825-0547-9302-985FA3117811}"/>
                  </a:ext>
                </a:extLst>
              </p:cNvPr>
              <p:cNvGraphicFramePr>
                <a:graphicFrameLocks noGrp="1"/>
              </p:cNvGraphicFramePr>
              <p:nvPr>
                <p:extLst>
                  <p:ext uri="{D42A27DB-BD31-4B8C-83A1-F6EECF244321}">
                    <p14:modId xmlns:p14="http://schemas.microsoft.com/office/powerpoint/2010/main" val="1500772619"/>
                  </p:ext>
                </p:extLst>
              </p:nvPr>
            </p:nvGraphicFramePr>
            <p:xfrm>
              <a:off x="6457950" y="2644067"/>
              <a:ext cx="18210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43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l="-1852" t="-3448" r="-168519" b="-400000"/>
                          </a:stretch>
                        </a:blipFill>
                      </a:tcPr>
                    </a:tc>
                    <a:tc>
                      <a:txBody>
                        <a:bodyPr/>
                        <a:lstStyle/>
                        <a:p>
                          <a:endParaRPr lang="en-US"/>
                        </a:p>
                      </a:txBody>
                      <a:tcPr marL="45720" marR="45720">
                        <a:blipFill>
                          <a:blip r:embed="rId4"/>
                          <a:stretch>
                            <a:fillRect l="-100000" t="-3448" r="-65455" b="-400000"/>
                          </a:stretch>
                        </a:blipFill>
                      </a:tcPr>
                    </a:tc>
                    <a:tc>
                      <a:txBody>
                        <a:bodyPr/>
                        <a:lstStyle/>
                        <a:p>
                          <a:endParaRPr lang="en-US"/>
                        </a:p>
                      </a:txBody>
                      <a:tcPr marL="45720" marR="45720">
                        <a:blipFill>
                          <a:blip r:embed="rId4"/>
                          <a:stretch>
                            <a:fillRect l="-314286" t="-3448" r="-2857"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4"/>
                          <a:stretch>
                            <a:fillRect l="-1852" t="-103448" r="-168519" b="-300000"/>
                          </a:stretch>
                        </a:blipFill>
                      </a:tcPr>
                    </a:tc>
                    <a:tc>
                      <a:txBody>
                        <a:bodyPr/>
                        <a:lstStyle/>
                        <a:p>
                          <a:endParaRPr lang="en-US"/>
                        </a:p>
                      </a:txBody>
                      <a:tcPr marL="45720" marR="45720">
                        <a:blipFill>
                          <a:blip r:embed="rId4"/>
                          <a:stretch>
                            <a:fillRect l="-100000" t="-103448" r="-65455" b="-300000"/>
                          </a:stretch>
                        </a:blipFill>
                      </a:tcPr>
                    </a:tc>
                    <a:tc>
                      <a:txBody>
                        <a:bodyPr/>
                        <a:lstStyle/>
                        <a:p>
                          <a:endParaRPr lang="en-US"/>
                        </a:p>
                      </a:txBody>
                      <a:tcPr marL="45720" marR="45720">
                        <a:blipFill>
                          <a:blip r:embed="rId4"/>
                          <a:stretch>
                            <a:fillRect l="-314286" t="-103448" r="-2857"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4"/>
                          <a:stretch>
                            <a:fillRect l="-1852" t="-203448" r="-168519" b="-200000"/>
                          </a:stretch>
                        </a:blipFill>
                      </a:tcPr>
                    </a:tc>
                    <a:tc>
                      <a:txBody>
                        <a:bodyPr/>
                        <a:lstStyle/>
                        <a:p>
                          <a:endParaRPr lang="en-US"/>
                        </a:p>
                      </a:txBody>
                      <a:tcPr marL="45720" marR="45720">
                        <a:blipFill>
                          <a:blip r:embed="rId4"/>
                          <a:stretch>
                            <a:fillRect l="-100000" t="-203448" r="-65455" b="-200000"/>
                          </a:stretch>
                        </a:blipFill>
                      </a:tcPr>
                    </a:tc>
                    <a:tc>
                      <a:txBody>
                        <a:bodyPr/>
                        <a:lstStyle/>
                        <a:p>
                          <a:endParaRPr lang="en-US"/>
                        </a:p>
                      </a:txBody>
                      <a:tcPr marL="45720" marR="45720">
                        <a:blipFill>
                          <a:blip r:embed="rId4"/>
                          <a:stretch>
                            <a:fillRect l="-314286" t="-203448" r="-2857"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4"/>
                          <a:stretch>
                            <a:fillRect l="-1852" t="-303448" r="-168519" b="-100000"/>
                          </a:stretch>
                        </a:blipFill>
                      </a:tcPr>
                    </a:tc>
                    <a:tc>
                      <a:txBody>
                        <a:bodyPr/>
                        <a:lstStyle/>
                        <a:p>
                          <a:endParaRPr lang="en-US"/>
                        </a:p>
                      </a:txBody>
                      <a:tcPr marL="45720" marR="45720">
                        <a:blipFill>
                          <a:blip r:embed="rId4"/>
                          <a:stretch>
                            <a:fillRect l="-100000" t="-303448" r="-65455" b="-100000"/>
                          </a:stretch>
                        </a:blipFill>
                      </a:tcPr>
                    </a:tc>
                    <a:tc>
                      <a:txBody>
                        <a:bodyPr/>
                        <a:lstStyle/>
                        <a:p>
                          <a:endParaRPr lang="en-US"/>
                        </a:p>
                      </a:txBody>
                      <a:tcPr marL="45720" marR="45720">
                        <a:blipFill>
                          <a:blip r:embed="rId4"/>
                          <a:stretch>
                            <a:fillRect l="-314286" t="-303448" r="-2857"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4"/>
                          <a:stretch>
                            <a:fillRect l="-1852" t="-403448" r="-168519"/>
                          </a:stretch>
                        </a:blipFill>
                      </a:tcPr>
                    </a:tc>
                    <a:tc>
                      <a:txBody>
                        <a:bodyPr/>
                        <a:lstStyle/>
                        <a:p>
                          <a:endParaRPr lang="en-US"/>
                        </a:p>
                      </a:txBody>
                      <a:tcPr marL="45720" marR="45720">
                        <a:blipFill>
                          <a:blip r:embed="rId4"/>
                          <a:stretch>
                            <a:fillRect l="-100000" t="-403448" r="-65455"/>
                          </a:stretch>
                        </a:blipFill>
                      </a:tcPr>
                    </a:tc>
                    <a:tc>
                      <a:txBody>
                        <a:bodyPr/>
                        <a:lstStyle/>
                        <a:p>
                          <a:endParaRPr lang="en-US"/>
                        </a:p>
                      </a:txBody>
                      <a:tcPr marL="45720" marR="45720">
                        <a:blipFill>
                          <a:blip r:embed="rId4"/>
                          <a:stretch>
                            <a:fillRect l="-314286" t="-403448" r="-2857"/>
                          </a:stretch>
                        </a:blipFill>
                      </a:tcPr>
                    </a:tc>
                    <a:extLst>
                      <a:ext uri="{0D108BD9-81ED-4DB2-BD59-A6C34878D82A}">
                        <a16:rowId xmlns:a16="http://schemas.microsoft.com/office/drawing/2014/main" val="10007"/>
                      </a:ext>
                    </a:extLst>
                  </a:tr>
                </a:tbl>
              </a:graphicData>
            </a:graphic>
          </p:graphicFrame>
        </mc:Fallback>
      </mc:AlternateContent>
      <p:sp>
        <p:nvSpPr>
          <p:cNvPr id="9" name="Rectangle 8">
            <a:extLst>
              <a:ext uri="{FF2B5EF4-FFF2-40B4-BE49-F238E27FC236}">
                <a16:creationId xmlns:a16="http://schemas.microsoft.com/office/drawing/2014/main" id="{0728A8AF-DC34-F34D-A049-44F693C4E85B}"/>
              </a:ext>
            </a:extLst>
          </p:cNvPr>
          <p:cNvSpPr/>
          <p:nvPr/>
        </p:nvSpPr>
        <p:spPr>
          <a:xfrm>
            <a:off x="2050868" y="6310386"/>
            <a:ext cx="6152605" cy="400110"/>
          </a:xfrm>
          <a:prstGeom prst="rect">
            <a:avLst/>
          </a:prstGeom>
        </p:spPr>
        <p:txBody>
          <a:bodyPr wrap="square">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Taming Reasoning in Temporal Probabilistic Relational Models Explanation. In </a:t>
            </a:r>
            <a:r>
              <a:rPr lang="en-GB" sz="1000" i="1" dirty="0">
                <a:solidFill>
                  <a:schemeClr val="accent3"/>
                </a:solidFill>
              </a:rPr>
              <a:t>Proceedings</a:t>
            </a:r>
            <a:r>
              <a:rPr lang="en-GB" sz="1000" dirty="0">
                <a:solidFill>
                  <a:schemeClr val="accent3"/>
                </a:solidFill>
              </a:rPr>
              <a:t> </a:t>
            </a:r>
            <a:r>
              <a:rPr lang="en-GB" sz="1000" i="1" dirty="0">
                <a:solidFill>
                  <a:schemeClr val="accent3"/>
                </a:solidFill>
              </a:rPr>
              <a:t>of the ECAI 2020</a:t>
            </a:r>
            <a:r>
              <a:rPr lang="en-GB" sz="1000" dirty="0">
                <a:solidFill>
                  <a:schemeClr val="accent3"/>
                </a:solidFill>
              </a:rPr>
              <a:t>, 2020.</a:t>
            </a:r>
          </a:p>
        </p:txBody>
      </p:sp>
    </p:spTree>
    <p:extLst>
      <p:ext uri="{BB962C8B-B14F-4D97-AF65-F5344CB8AC3E}">
        <p14:creationId xmlns:p14="http://schemas.microsoft.com/office/powerpoint/2010/main" val="27883013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3422-1315-E048-9BF1-200142C2943E}"/>
              </a:ext>
            </a:extLst>
          </p:cNvPr>
          <p:cNvSpPr>
            <a:spLocks noGrp="1"/>
          </p:cNvSpPr>
          <p:nvPr>
            <p:ph type="title"/>
          </p:nvPr>
        </p:nvSpPr>
        <p:spPr/>
        <p:txBody>
          <a:bodyPr/>
          <a:lstStyle/>
          <a:p>
            <a:r>
              <a:rPr lang="en-GB"/>
              <a:t>Identifying Similar Groups </a:t>
            </a:r>
            <a:endParaRPr lang="en-GB">
              <a:effectLst/>
            </a:endParaRPr>
          </a:p>
        </p:txBody>
      </p:sp>
      <p:sp>
        <p:nvSpPr>
          <p:cNvPr id="8" name="Content Placeholder 7">
            <a:extLst>
              <a:ext uri="{FF2B5EF4-FFF2-40B4-BE49-F238E27FC236}">
                <a16:creationId xmlns:a16="http://schemas.microsoft.com/office/drawing/2014/main" id="{2F703BFD-24B1-694C-BA9E-3D99D181B3A4}"/>
              </a:ext>
            </a:extLst>
          </p:cNvPr>
          <p:cNvSpPr>
            <a:spLocks noGrp="1"/>
          </p:cNvSpPr>
          <p:nvPr>
            <p:ph idx="1"/>
          </p:nvPr>
        </p:nvSpPr>
        <p:spPr>
          <a:xfrm>
            <a:off x="4354286" y="1158240"/>
            <a:ext cx="4161064" cy="5018723"/>
          </a:xfrm>
        </p:spPr>
        <p:txBody>
          <a:bodyPr>
            <a:normAutofit/>
          </a:bodyPr>
          <a:lstStyle/>
          <a:p>
            <a:pPr fontAlgn="auto"/>
            <a:r>
              <a:rPr lang="en-GB" dirty="0"/>
              <a:t>Groups are equal if they have the same full joint distribution </a:t>
            </a:r>
          </a:p>
          <a:p>
            <a:pPr fontAlgn="auto"/>
            <a:r>
              <a:rPr lang="en-GB" dirty="0"/>
              <a:t>Full joint distribution computationally hard to get </a:t>
            </a:r>
          </a:p>
          <a:p>
            <a:pPr marL="455613" indent="-455613">
              <a:buFont typeface="Zapf Dingbats"/>
              <a:buChar char="➝"/>
            </a:pPr>
            <a:r>
              <a:rPr lang="en-GB" dirty="0"/>
              <a:t>Use parfactors as vector </a:t>
            </a:r>
          </a:p>
          <a:p>
            <a:pPr marL="455613" indent="-455613">
              <a:buFont typeface="Zapf Dingbats"/>
              <a:buChar char="➝"/>
            </a:pPr>
            <a:r>
              <a:rPr lang="en-GB" dirty="0"/>
              <a:t>If vectors of two groups point in same direction, they have a similar full joint distribution </a:t>
            </a:r>
          </a:p>
          <a:p>
            <a:endParaRPr lang="en-GB" dirty="0"/>
          </a:p>
        </p:txBody>
      </p:sp>
      <p:sp>
        <p:nvSpPr>
          <p:cNvPr id="4" name="Slide Number Placeholder 3">
            <a:extLst>
              <a:ext uri="{FF2B5EF4-FFF2-40B4-BE49-F238E27FC236}">
                <a16:creationId xmlns:a16="http://schemas.microsoft.com/office/drawing/2014/main" id="{323D4425-1AD0-1E40-8BD3-A2EC26CBCED4}"/>
              </a:ext>
            </a:extLst>
          </p:cNvPr>
          <p:cNvSpPr>
            <a:spLocks noGrp="1"/>
          </p:cNvSpPr>
          <p:nvPr>
            <p:ph type="sldNum" sz="quarter" idx="12"/>
          </p:nvPr>
        </p:nvSpPr>
        <p:spPr/>
        <p:txBody>
          <a:bodyPr/>
          <a:lstStyle/>
          <a:p>
            <a:fld id="{DB7C4649-800D-CB47-881A-AA04BFFFB18C}" type="slidenum">
              <a:rPr lang="en-GB" smtClean="0"/>
              <a:t>86</a:t>
            </a:fld>
            <a:endParaRPr lang="en-GB"/>
          </a:p>
        </p:txBody>
      </p:sp>
      <p:pic>
        <p:nvPicPr>
          <p:cNvPr id="10" name="Picture 9">
            <a:extLst>
              <a:ext uri="{FF2B5EF4-FFF2-40B4-BE49-F238E27FC236}">
                <a16:creationId xmlns:a16="http://schemas.microsoft.com/office/drawing/2014/main" id="{544AB34E-971A-224F-A663-10B0334CCDF9}"/>
              </a:ext>
            </a:extLst>
          </p:cNvPr>
          <p:cNvPicPr>
            <a:picLocks noChangeAspect="1"/>
          </p:cNvPicPr>
          <p:nvPr/>
        </p:nvPicPr>
        <p:blipFill>
          <a:blip r:embed="rId2"/>
          <a:stretch>
            <a:fillRect/>
          </a:stretch>
        </p:blipFill>
        <p:spPr>
          <a:xfrm>
            <a:off x="358685" y="1708823"/>
            <a:ext cx="3838246" cy="3749671"/>
          </a:xfrm>
          <a:prstGeom prst="rect">
            <a:avLst/>
          </a:prstGeom>
        </p:spPr>
      </p:pic>
      <p:sp>
        <p:nvSpPr>
          <p:cNvPr id="9" name="Rectangle 8">
            <a:extLst>
              <a:ext uri="{FF2B5EF4-FFF2-40B4-BE49-F238E27FC236}">
                <a16:creationId xmlns:a16="http://schemas.microsoft.com/office/drawing/2014/main" id="{E1435B5D-BCF7-DD45-A719-E5F40237197F}"/>
              </a:ext>
            </a:extLst>
          </p:cNvPr>
          <p:cNvSpPr/>
          <p:nvPr/>
        </p:nvSpPr>
        <p:spPr>
          <a:xfrm>
            <a:off x="2050868" y="6310386"/>
            <a:ext cx="6152605" cy="400110"/>
          </a:xfrm>
          <a:prstGeom prst="rect">
            <a:avLst/>
          </a:prstGeom>
        </p:spPr>
        <p:txBody>
          <a:bodyPr wrap="square">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Taming Reasoning in Temporal Probabilistic Relational Models Explanation. In </a:t>
            </a:r>
            <a:r>
              <a:rPr lang="en-GB" sz="1000" i="1" dirty="0">
                <a:solidFill>
                  <a:schemeClr val="accent3"/>
                </a:solidFill>
              </a:rPr>
              <a:t>Proceedings</a:t>
            </a:r>
            <a:r>
              <a:rPr lang="en-GB" sz="1000" dirty="0">
                <a:solidFill>
                  <a:schemeClr val="accent3"/>
                </a:solidFill>
              </a:rPr>
              <a:t> </a:t>
            </a:r>
            <a:r>
              <a:rPr lang="en-GB" sz="1000" i="1" dirty="0">
                <a:solidFill>
                  <a:schemeClr val="accent3"/>
                </a:solidFill>
              </a:rPr>
              <a:t>of the ECAI 2020</a:t>
            </a:r>
            <a:r>
              <a:rPr lang="en-GB" sz="1000" dirty="0">
                <a:solidFill>
                  <a:schemeClr val="accent3"/>
                </a:solidFill>
              </a:rPr>
              <a:t>, 2020.</a:t>
            </a:r>
          </a:p>
        </p:txBody>
      </p:sp>
    </p:spTree>
    <p:extLst>
      <p:ext uri="{BB962C8B-B14F-4D97-AF65-F5344CB8AC3E}">
        <p14:creationId xmlns:p14="http://schemas.microsoft.com/office/powerpoint/2010/main" val="3530975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7A72-9CD0-B94E-BD89-A2C4C1D96B81}"/>
              </a:ext>
            </a:extLst>
          </p:cNvPr>
          <p:cNvSpPr>
            <a:spLocks noGrp="1"/>
          </p:cNvSpPr>
          <p:nvPr>
            <p:ph type="title"/>
          </p:nvPr>
        </p:nvSpPr>
        <p:spPr/>
        <p:txBody>
          <a:bodyPr/>
          <a:lstStyle/>
          <a:p>
            <a:r>
              <a:rPr lang="en-GB" dirty="0"/>
              <a:t>Find Approximate Symmetries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7661982-63AA-9A48-80E3-488A4F2B87EB}"/>
                  </a:ext>
                </a:extLst>
              </p:cNvPr>
              <p:cNvSpPr>
                <a:spLocks noGrp="1"/>
              </p:cNvSpPr>
              <p:nvPr>
                <p:ph idx="1"/>
              </p:nvPr>
            </p:nvSpPr>
            <p:spPr/>
            <p:txBody>
              <a:bodyPr/>
              <a:lstStyle/>
              <a:p>
                <a:r>
                  <a:rPr lang="en-GB" dirty="0"/>
                  <a:t>Cosine similarity for similarity of vectors</a:t>
                </a:r>
              </a:p>
              <a:p>
                <a:pPr marL="0" indent="0">
                  <a:buNone/>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i="1">
                                  <a:latin typeface="Cambria Math" panose="02040503050406030204" pitchFamily="18" charset="0"/>
                                </a:rPr>
                                <m:t>𝜃</m:t>
                              </m:r>
                            </m:e>
                          </m:d>
                        </m:e>
                      </m:func>
                      <m:r>
                        <a:rPr lang="de-DE" b="0" i="1" smtClean="0">
                          <a:latin typeface="Cambria Math" panose="02040503050406030204" pitchFamily="18" charset="0"/>
                        </a:rPr>
                        <m:t>=</m:t>
                      </m:r>
                      <m:f>
                        <m:fPr>
                          <m:ctrlPr>
                            <a:rPr lang="en-GB" i="1" smtClean="0">
                              <a:latin typeface="Cambria Math" panose="02040503050406030204" pitchFamily="18" charset="0"/>
                            </a:rPr>
                          </m:ctrlPr>
                        </m:fPr>
                        <m:num>
                          <m:nary>
                            <m:naryPr>
                              <m:chr m:val="∑"/>
                              <m:ctrlPr>
                                <a:rPr lang="de-DE" b="0" i="1" smtClean="0">
                                  <a:latin typeface="Cambria Math" panose="02040503050406030204" pitchFamily="18" charset="0"/>
                                </a:rPr>
                              </m:ctrlPr>
                            </m:naryPr>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e>
                              <m:sSub>
                                <m:sSubPr>
                                  <m:ctrlPr>
                                    <a:rPr lang="de-DE" b="0" i="1" smtClean="0">
                                      <a:latin typeface="Cambria Math" panose="02040503050406030204" pitchFamily="18" charset="0"/>
                                    </a:rPr>
                                  </m:ctrlPr>
                                </m:sSubPr>
                                <m:e>
                                  <m:r>
                                    <a:rPr lang="de-DE" b="0" i="1" smtClean="0">
                                      <a:latin typeface="Cambria Math" panose="02040503050406030204" pitchFamily="18" charset="0"/>
                                    </a:rPr>
                                    <m:t>𝐴</m:t>
                                  </m:r>
                                </m:e>
                                <m:sub>
                                  <m:r>
                                    <a:rPr lang="de-DE" b="0" i="1" smtClean="0">
                                      <a:latin typeface="Cambria Math" panose="02040503050406030204" pitchFamily="18" charset="0"/>
                                    </a:rPr>
                                    <m:t>𝑖</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m:t>
                                  </m:r>
                                  <m:r>
                                    <a:rPr lang="de-DE" b="0" i="1" smtClean="0">
                                      <a:latin typeface="Cambria Math" panose="02040503050406030204" pitchFamily="18" charset="0"/>
                                    </a:rPr>
                                    <m:t>𝐵</m:t>
                                  </m:r>
                                </m:e>
                                <m:sub>
                                  <m:r>
                                    <a:rPr lang="de-DE" b="0" i="1" smtClean="0">
                                      <a:latin typeface="Cambria Math" panose="02040503050406030204" pitchFamily="18" charset="0"/>
                                    </a:rPr>
                                    <m:t>𝑖</m:t>
                                  </m:r>
                                </m:sub>
                              </m:sSub>
                            </m:e>
                          </m:nary>
                        </m:num>
                        <m:den>
                          <m:rad>
                            <m:radPr>
                              <m:degHide m:val="on"/>
                              <m:ctrlPr>
                                <a:rPr lang="de-DE" b="0" i="1" smtClean="0">
                                  <a:latin typeface="Cambria Math" panose="02040503050406030204" pitchFamily="18" charset="0"/>
                                </a:rPr>
                              </m:ctrlPr>
                            </m:radPr>
                            <m:deg/>
                            <m:e>
                              <m:nary>
                                <m:naryPr>
                                  <m:chr m:val="∑"/>
                                  <m:ctrlPr>
                                    <a:rPr lang="de-DE" b="0" i="1" smtClean="0">
                                      <a:latin typeface="Cambria Math" panose="02040503050406030204" pitchFamily="18" charset="0"/>
                                    </a:rPr>
                                  </m:ctrlPr>
                                </m:naryPr>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e>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𝐴</m:t>
                                      </m:r>
                                    </m:e>
                                    <m:sub>
                                      <m:r>
                                        <a:rPr lang="de-DE" b="0" i="1" smtClean="0">
                                          <a:latin typeface="Cambria Math" panose="02040503050406030204" pitchFamily="18" charset="0"/>
                                        </a:rPr>
                                        <m:t>𝑖</m:t>
                                      </m:r>
                                    </m:sub>
                                    <m:sup>
                                      <m:r>
                                        <a:rPr lang="de-DE" b="0" i="1" smtClean="0">
                                          <a:latin typeface="Cambria Math" panose="02040503050406030204" pitchFamily="18" charset="0"/>
                                        </a:rPr>
                                        <m:t>2</m:t>
                                      </m:r>
                                    </m:sup>
                                  </m:sSubSup>
                                </m:e>
                              </m:nary>
                            </m:e>
                          </m:rad>
                          <m:r>
                            <a:rPr lang="de-DE" b="0" i="1" smtClean="0">
                              <a:latin typeface="Cambria Math" panose="02040503050406030204" pitchFamily="18" charset="0"/>
                            </a:rPr>
                            <m:t>⋅</m:t>
                          </m:r>
                          <m:rad>
                            <m:radPr>
                              <m:degHide m:val="on"/>
                              <m:ctrlPr>
                                <a:rPr lang="de-DE" i="1">
                                  <a:latin typeface="Cambria Math" panose="02040503050406030204" pitchFamily="18" charset="0"/>
                                </a:rPr>
                              </m:ctrlPr>
                            </m:radPr>
                            <m:deg/>
                            <m:e>
                              <m:nary>
                                <m:naryPr>
                                  <m:chr m:val="∑"/>
                                  <m:ctrlPr>
                                    <a:rPr lang="de-DE" i="1">
                                      <a:latin typeface="Cambria Math" panose="02040503050406030204" pitchFamily="18" charset="0"/>
                                    </a:rPr>
                                  </m:ctrlPr>
                                </m:naryPr>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e>
                                  <m:sSubSup>
                                    <m:sSubSupPr>
                                      <m:ctrlPr>
                                        <a:rPr lang="de-DE" i="1">
                                          <a:latin typeface="Cambria Math" panose="02040503050406030204" pitchFamily="18" charset="0"/>
                                        </a:rPr>
                                      </m:ctrlPr>
                                    </m:sSubSupPr>
                                    <m:e>
                                      <m:r>
                                        <a:rPr lang="de-DE" b="0" i="1" smtClean="0">
                                          <a:latin typeface="Cambria Math" panose="02040503050406030204" pitchFamily="18" charset="0"/>
                                        </a:rPr>
                                        <m:t>𝐵</m:t>
                                      </m:r>
                                    </m:e>
                                    <m:sub>
                                      <m:r>
                                        <a:rPr lang="de-DE" i="1">
                                          <a:latin typeface="Cambria Math" panose="02040503050406030204" pitchFamily="18" charset="0"/>
                                        </a:rPr>
                                        <m:t>𝑖</m:t>
                                      </m:r>
                                    </m:sub>
                                    <m:sup>
                                      <m:r>
                                        <a:rPr lang="de-DE" i="1">
                                          <a:latin typeface="Cambria Math" panose="02040503050406030204" pitchFamily="18" charset="0"/>
                                        </a:rPr>
                                        <m:t>2</m:t>
                                      </m:r>
                                    </m:sup>
                                  </m:sSubSup>
                                </m:e>
                              </m:nary>
                            </m:e>
                          </m:rad>
                        </m:den>
                      </m:f>
                    </m:oMath>
                  </m:oMathPara>
                </a14:m>
                <a:endParaRPr lang="en-GB" dirty="0"/>
              </a:p>
              <a:p>
                <a:r>
                  <a:rPr lang="en-GB" dirty="0"/>
                  <a:t>E.g.,</a:t>
                </a:r>
              </a:p>
              <a:p>
                <a:endParaRPr lang="en-GB" dirty="0"/>
              </a:p>
              <a:p>
                <a:endParaRPr lang="en-GB" dirty="0"/>
              </a:p>
              <a:p>
                <a:endParaRPr lang="en-GB" dirty="0"/>
              </a:p>
              <a:p>
                <a:endParaRPr lang="en-GB" dirty="0"/>
              </a:p>
              <a:p>
                <a:pPr lvl="1"/>
                <a14:m>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b="0" i="1" smtClean="0">
                                <a:latin typeface="Cambria Math" panose="02040503050406030204" pitchFamily="18" charset="0"/>
                              </a:rPr>
                              <m:t>𝜃</m:t>
                            </m:r>
                          </m:e>
                        </m:d>
                      </m:e>
                    </m:func>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0⋅2+7</m:t>
                        </m:r>
                        <m:r>
                          <a:rPr lang="de-DE" i="1">
                            <a:latin typeface="Cambria Math" panose="02040503050406030204" pitchFamily="18" charset="0"/>
                          </a:rPr>
                          <m:t>⋅</m:t>
                        </m:r>
                        <m:r>
                          <a:rPr lang="de-DE" b="0" i="1" smtClean="0">
                            <a:latin typeface="Cambria Math" panose="02040503050406030204" pitchFamily="18" charset="0"/>
                          </a:rPr>
                          <m:t>4+4</m:t>
                        </m:r>
                        <m:r>
                          <a:rPr lang="de-DE" i="1">
                            <a:latin typeface="Cambria Math" panose="02040503050406030204" pitchFamily="18" charset="0"/>
                          </a:rPr>
                          <m:t>⋅</m:t>
                        </m:r>
                        <m:r>
                          <a:rPr lang="de-DE" b="0" i="1" smtClean="0">
                            <a:latin typeface="Cambria Math" panose="02040503050406030204" pitchFamily="18" charset="0"/>
                          </a:rPr>
                          <m:t>2+1</m:t>
                        </m:r>
                        <m:r>
                          <a:rPr lang="de-DE" i="1">
                            <a:latin typeface="Cambria Math" panose="02040503050406030204" pitchFamily="18" charset="0"/>
                          </a:rPr>
                          <m:t>⋅</m:t>
                        </m:r>
                        <m:r>
                          <a:rPr lang="de-DE" b="0" i="1" smtClean="0">
                            <a:latin typeface="Cambria Math" panose="02040503050406030204" pitchFamily="18" charset="0"/>
                          </a:rPr>
                          <m:t>4</m:t>
                        </m:r>
                      </m:num>
                      <m:den>
                        <m:rad>
                          <m:radPr>
                            <m:degHide m:val="on"/>
                            <m:ctrlPr>
                              <a:rPr lang="de-DE" b="0" i="1" smtClean="0">
                                <a:latin typeface="Cambria Math" panose="02040503050406030204" pitchFamily="18" charset="0"/>
                              </a:rPr>
                            </m:ctrlPr>
                          </m:radPr>
                          <m:deg/>
                          <m:e>
                            <m:r>
                              <a:rPr lang="de-DE" b="0" i="1" smtClean="0">
                                <a:latin typeface="Cambria Math" panose="02040503050406030204" pitchFamily="18" charset="0"/>
                              </a:rPr>
                              <m:t>0+49+16+1</m:t>
                            </m:r>
                          </m:e>
                        </m:rad>
                        <m:r>
                          <a:rPr lang="de-DE" b="0" i="1" smtClean="0">
                            <a:latin typeface="Cambria Math" panose="02040503050406030204" pitchFamily="18" charset="0"/>
                          </a:rPr>
                          <m:t>⋅</m:t>
                        </m:r>
                        <m:rad>
                          <m:radPr>
                            <m:degHide m:val="on"/>
                            <m:ctrlPr>
                              <a:rPr lang="de-DE" b="0" i="1" smtClean="0">
                                <a:latin typeface="Cambria Math" panose="02040503050406030204" pitchFamily="18" charset="0"/>
                              </a:rPr>
                            </m:ctrlPr>
                          </m:radPr>
                          <m:deg/>
                          <m:e>
                            <m:r>
                              <a:rPr lang="de-DE" b="0" i="1" smtClean="0">
                                <a:latin typeface="Cambria Math" panose="02040503050406030204" pitchFamily="18" charset="0"/>
                              </a:rPr>
                              <m:t>4+16+4+16</m:t>
                            </m:r>
                          </m:e>
                        </m:rad>
                      </m:den>
                    </m:f>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0.7785</m:t>
                    </m:r>
                  </m:oMath>
                </a14:m>
                <a:endParaRPr lang="en-GB" dirty="0"/>
              </a:p>
            </p:txBody>
          </p:sp>
        </mc:Choice>
        <mc:Fallback xmlns="">
          <p:sp>
            <p:nvSpPr>
              <p:cNvPr id="3" name="Content Placeholder 2">
                <a:extLst>
                  <a:ext uri="{FF2B5EF4-FFF2-40B4-BE49-F238E27FC236}">
                    <a16:creationId xmlns:a16="http://schemas.microsoft.com/office/drawing/2014/main" id="{47661982-63AA-9A48-80E3-488A4F2B87EB}"/>
                  </a:ext>
                </a:extLst>
              </p:cNvPr>
              <p:cNvSpPr>
                <a:spLocks noGrp="1" noRot="1" noChangeAspect="1" noMove="1" noResize="1" noEditPoints="1" noAdjustHandles="1" noChangeArrowheads="1" noChangeShapeType="1" noTextEdit="1"/>
              </p:cNvSpPr>
              <p:nvPr>
                <p:ph idx="1"/>
              </p:nvPr>
            </p:nvSpPr>
            <p:spPr>
              <a:blipFill>
                <a:blip r:embed="rId2"/>
                <a:stretch>
                  <a:fillRect l="-1447" t="-782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130FB000-DE4A-D94C-80C1-B7E8F8B781C4}"/>
              </a:ext>
            </a:extLst>
          </p:cNvPr>
          <p:cNvSpPr>
            <a:spLocks noGrp="1"/>
          </p:cNvSpPr>
          <p:nvPr>
            <p:ph type="sldNum" sz="quarter" idx="12"/>
          </p:nvPr>
        </p:nvSpPr>
        <p:spPr/>
        <p:txBody>
          <a:bodyPr/>
          <a:lstStyle/>
          <a:p>
            <a:fld id="{DB7C4649-800D-CB47-881A-AA04BFFFB18C}" type="slidenum">
              <a:rPr lang="en-US" smtClean="0"/>
              <a:t>87</a:t>
            </a:fld>
            <a:endParaRPr lang="en-US"/>
          </a:p>
        </p:txBody>
      </p:sp>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EA2EAF61-0D23-D448-B6E6-3C316496F082}"/>
                  </a:ext>
                </a:extLst>
              </p:cNvPr>
              <p:cNvGraphicFramePr>
                <a:graphicFrameLocks noGrp="1"/>
              </p:cNvGraphicFramePr>
              <p:nvPr>
                <p:extLst>
                  <p:ext uri="{D42A27DB-BD31-4B8C-83A1-F6EECF244321}">
                    <p14:modId xmlns:p14="http://schemas.microsoft.com/office/powerpoint/2010/main" val="121407500"/>
                  </p:ext>
                </p:extLst>
              </p:nvPr>
            </p:nvGraphicFramePr>
            <p:xfrm>
              <a:off x="2237111" y="3309190"/>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7</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0" name="Table 9">
                <a:extLst>
                  <a:ext uri="{FF2B5EF4-FFF2-40B4-BE49-F238E27FC236}">
                    <a16:creationId xmlns:a16="http://schemas.microsoft.com/office/drawing/2014/main" id="{EA2EAF61-0D23-D448-B6E6-3C316496F082}"/>
                  </a:ext>
                </a:extLst>
              </p:cNvPr>
              <p:cNvGraphicFramePr>
                <a:graphicFrameLocks noGrp="1"/>
              </p:cNvGraphicFramePr>
              <p:nvPr>
                <p:extLst>
                  <p:ext uri="{D42A27DB-BD31-4B8C-83A1-F6EECF244321}">
                    <p14:modId xmlns:p14="http://schemas.microsoft.com/office/powerpoint/2010/main" val="121407500"/>
                  </p:ext>
                </p:extLst>
              </p:nvPr>
            </p:nvGraphicFramePr>
            <p:xfrm>
              <a:off x="2237111" y="3309190"/>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3"/>
                          <a:stretch>
                            <a:fillRect l="-1786" t="-3448" r="-160714" b="-400000"/>
                          </a:stretch>
                        </a:blipFill>
                      </a:tcPr>
                    </a:tc>
                    <a:tc>
                      <a:txBody>
                        <a:bodyPr/>
                        <a:lstStyle/>
                        <a:p>
                          <a:endParaRPr lang="en-US"/>
                        </a:p>
                      </a:txBody>
                      <a:tcPr marL="45720" marR="45720">
                        <a:blipFill>
                          <a:blip r:embed="rId3"/>
                          <a:stretch>
                            <a:fillRect l="-105556" t="-3448" r="-66667" b="-400000"/>
                          </a:stretch>
                        </a:blipFill>
                      </a:tcPr>
                    </a:tc>
                    <a:tc>
                      <a:txBody>
                        <a:bodyPr/>
                        <a:lstStyle/>
                        <a:p>
                          <a:endParaRPr lang="en-US"/>
                        </a:p>
                      </a:txBody>
                      <a:tcPr marL="45720" marR="45720">
                        <a:blipFill>
                          <a:blip r:embed="rId3"/>
                          <a:stretch>
                            <a:fillRect l="-308333"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3"/>
                          <a:stretch>
                            <a:fillRect l="-1786" t="-103448" r="-160714" b="-300000"/>
                          </a:stretch>
                        </a:blipFill>
                      </a:tcPr>
                    </a:tc>
                    <a:tc>
                      <a:txBody>
                        <a:bodyPr/>
                        <a:lstStyle/>
                        <a:p>
                          <a:endParaRPr lang="en-US"/>
                        </a:p>
                      </a:txBody>
                      <a:tcPr marL="45720" marR="45720">
                        <a:blipFill>
                          <a:blip r:embed="rId3"/>
                          <a:stretch>
                            <a:fillRect l="-105556" t="-103448" r="-66667" b="-300000"/>
                          </a:stretch>
                        </a:blipFill>
                      </a:tcPr>
                    </a:tc>
                    <a:tc>
                      <a:txBody>
                        <a:bodyPr/>
                        <a:lstStyle/>
                        <a:p>
                          <a:endParaRPr lang="en-US"/>
                        </a:p>
                      </a:txBody>
                      <a:tcPr marL="45720" marR="45720">
                        <a:blipFill>
                          <a:blip r:embed="rId3"/>
                          <a:stretch>
                            <a:fillRect l="-308333"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3"/>
                          <a:stretch>
                            <a:fillRect l="-1786" t="-203448" r="-160714" b="-200000"/>
                          </a:stretch>
                        </a:blipFill>
                      </a:tcPr>
                    </a:tc>
                    <a:tc>
                      <a:txBody>
                        <a:bodyPr/>
                        <a:lstStyle/>
                        <a:p>
                          <a:endParaRPr lang="en-US"/>
                        </a:p>
                      </a:txBody>
                      <a:tcPr marL="45720" marR="45720">
                        <a:blipFill>
                          <a:blip r:embed="rId3"/>
                          <a:stretch>
                            <a:fillRect l="-105556" t="-203448" r="-66667" b="-200000"/>
                          </a:stretch>
                        </a:blipFill>
                      </a:tcPr>
                    </a:tc>
                    <a:tc>
                      <a:txBody>
                        <a:bodyPr/>
                        <a:lstStyle/>
                        <a:p>
                          <a:endParaRPr lang="en-US"/>
                        </a:p>
                      </a:txBody>
                      <a:tcPr marL="45720" marR="45720">
                        <a:blipFill>
                          <a:blip r:embed="rId3"/>
                          <a:stretch>
                            <a:fillRect l="-308333"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3"/>
                          <a:stretch>
                            <a:fillRect l="-1786" t="-303448" r="-160714" b="-100000"/>
                          </a:stretch>
                        </a:blipFill>
                      </a:tcPr>
                    </a:tc>
                    <a:tc>
                      <a:txBody>
                        <a:bodyPr/>
                        <a:lstStyle/>
                        <a:p>
                          <a:endParaRPr lang="en-US"/>
                        </a:p>
                      </a:txBody>
                      <a:tcPr marL="45720" marR="45720">
                        <a:blipFill>
                          <a:blip r:embed="rId3"/>
                          <a:stretch>
                            <a:fillRect l="-105556" t="-303448" r="-66667" b="-100000"/>
                          </a:stretch>
                        </a:blipFill>
                      </a:tcPr>
                    </a:tc>
                    <a:tc>
                      <a:txBody>
                        <a:bodyPr/>
                        <a:lstStyle/>
                        <a:p>
                          <a:endParaRPr lang="en-US"/>
                        </a:p>
                      </a:txBody>
                      <a:tcPr marL="45720" marR="45720">
                        <a:blipFill>
                          <a:blip r:embed="rId3"/>
                          <a:stretch>
                            <a:fillRect l="-308333"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3"/>
                          <a:stretch>
                            <a:fillRect l="-1786" t="-403448" r="-160714"/>
                          </a:stretch>
                        </a:blipFill>
                      </a:tcPr>
                    </a:tc>
                    <a:tc>
                      <a:txBody>
                        <a:bodyPr/>
                        <a:lstStyle/>
                        <a:p>
                          <a:endParaRPr lang="en-US"/>
                        </a:p>
                      </a:txBody>
                      <a:tcPr marL="45720" marR="45720">
                        <a:blipFill>
                          <a:blip r:embed="rId3"/>
                          <a:stretch>
                            <a:fillRect l="-105556" t="-403448" r="-66667"/>
                          </a:stretch>
                        </a:blipFill>
                      </a:tcPr>
                    </a:tc>
                    <a:tc>
                      <a:txBody>
                        <a:bodyPr/>
                        <a:lstStyle/>
                        <a:p>
                          <a:endParaRPr lang="en-US"/>
                        </a:p>
                      </a:txBody>
                      <a:tcPr marL="45720" marR="45720">
                        <a:blipFill>
                          <a:blip r:embed="rId3"/>
                          <a:stretch>
                            <a:fillRect l="-308333" t="-403448"/>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5308186B-2BA7-A34B-9F55-CF40F81FB3D1}"/>
                  </a:ext>
                </a:extLst>
              </p:cNvPr>
              <p:cNvGraphicFramePr>
                <a:graphicFrameLocks noGrp="1"/>
              </p:cNvGraphicFramePr>
              <p:nvPr>
                <p:extLst>
                  <p:ext uri="{D42A27DB-BD31-4B8C-83A1-F6EECF244321}">
                    <p14:modId xmlns:p14="http://schemas.microsoft.com/office/powerpoint/2010/main" val="3325468412"/>
                  </p:ext>
                </p:extLst>
              </p:nvPr>
            </p:nvGraphicFramePr>
            <p:xfrm>
              <a:off x="4967209" y="3309190"/>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1" name="Table 10">
                <a:extLst>
                  <a:ext uri="{FF2B5EF4-FFF2-40B4-BE49-F238E27FC236}">
                    <a16:creationId xmlns:a16="http://schemas.microsoft.com/office/drawing/2014/main" id="{5308186B-2BA7-A34B-9F55-CF40F81FB3D1}"/>
                  </a:ext>
                </a:extLst>
              </p:cNvPr>
              <p:cNvGraphicFramePr>
                <a:graphicFrameLocks noGrp="1"/>
              </p:cNvGraphicFramePr>
              <p:nvPr>
                <p:extLst>
                  <p:ext uri="{D42A27DB-BD31-4B8C-83A1-F6EECF244321}">
                    <p14:modId xmlns:p14="http://schemas.microsoft.com/office/powerpoint/2010/main" val="3325468412"/>
                  </p:ext>
                </p:extLst>
              </p:nvPr>
            </p:nvGraphicFramePr>
            <p:xfrm>
              <a:off x="4967209" y="3309190"/>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l="-1786" t="-3448" r="-160714" b="-400000"/>
                          </a:stretch>
                        </a:blipFill>
                      </a:tcPr>
                    </a:tc>
                    <a:tc>
                      <a:txBody>
                        <a:bodyPr/>
                        <a:lstStyle/>
                        <a:p>
                          <a:endParaRPr lang="en-US"/>
                        </a:p>
                      </a:txBody>
                      <a:tcPr marL="45720" marR="45720">
                        <a:blipFill>
                          <a:blip r:embed="rId4"/>
                          <a:stretch>
                            <a:fillRect l="-105556" t="-3448" r="-66667" b="-400000"/>
                          </a:stretch>
                        </a:blipFill>
                      </a:tcPr>
                    </a:tc>
                    <a:tc>
                      <a:txBody>
                        <a:bodyPr/>
                        <a:lstStyle/>
                        <a:p>
                          <a:endParaRPr lang="en-US"/>
                        </a:p>
                      </a:txBody>
                      <a:tcPr marL="45720" marR="45720">
                        <a:blipFill>
                          <a:blip r:embed="rId4"/>
                          <a:stretch>
                            <a:fillRect l="-308333"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4"/>
                          <a:stretch>
                            <a:fillRect l="-1786" t="-103448" r="-160714" b="-300000"/>
                          </a:stretch>
                        </a:blipFill>
                      </a:tcPr>
                    </a:tc>
                    <a:tc>
                      <a:txBody>
                        <a:bodyPr/>
                        <a:lstStyle/>
                        <a:p>
                          <a:endParaRPr lang="en-US"/>
                        </a:p>
                      </a:txBody>
                      <a:tcPr marL="45720" marR="45720">
                        <a:blipFill>
                          <a:blip r:embed="rId4"/>
                          <a:stretch>
                            <a:fillRect l="-105556" t="-103448" r="-66667" b="-300000"/>
                          </a:stretch>
                        </a:blipFill>
                      </a:tcPr>
                    </a:tc>
                    <a:tc>
                      <a:txBody>
                        <a:bodyPr/>
                        <a:lstStyle/>
                        <a:p>
                          <a:endParaRPr lang="en-US"/>
                        </a:p>
                      </a:txBody>
                      <a:tcPr marL="45720" marR="45720">
                        <a:blipFill>
                          <a:blip r:embed="rId4"/>
                          <a:stretch>
                            <a:fillRect l="-308333"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4"/>
                          <a:stretch>
                            <a:fillRect l="-1786" t="-203448" r="-160714" b="-200000"/>
                          </a:stretch>
                        </a:blipFill>
                      </a:tcPr>
                    </a:tc>
                    <a:tc>
                      <a:txBody>
                        <a:bodyPr/>
                        <a:lstStyle/>
                        <a:p>
                          <a:endParaRPr lang="en-US"/>
                        </a:p>
                      </a:txBody>
                      <a:tcPr marL="45720" marR="45720">
                        <a:blipFill>
                          <a:blip r:embed="rId4"/>
                          <a:stretch>
                            <a:fillRect l="-105556" t="-203448" r="-66667" b="-200000"/>
                          </a:stretch>
                        </a:blipFill>
                      </a:tcPr>
                    </a:tc>
                    <a:tc>
                      <a:txBody>
                        <a:bodyPr/>
                        <a:lstStyle/>
                        <a:p>
                          <a:endParaRPr lang="en-US"/>
                        </a:p>
                      </a:txBody>
                      <a:tcPr marL="45720" marR="45720">
                        <a:blipFill>
                          <a:blip r:embed="rId4"/>
                          <a:stretch>
                            <a:fillRect l="-308333"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4"/>
                          <a:stretch>
                            <a:fillRect l="-1786" t="-303448" r="-160714" b="-100000"/>
                          </a:stretch>
                        </a:blipFill>
                      </a:tcPr>
                    </a:tc>
                    <a:tc>
                      <a:txBody>
                        <a:bodyPr/>
                        <a:lstStyle/>
                        <a:p>
                          <a:endParaRPr lang="en-US"/>
                        </a:p>
                      </a:txBody>
                      <a:tcPr marL="45720" marR="45720">
                        <a:blipFill>
                          <a:blip r:embed="rId4"/>
                          <a:stretch>
                            <a:fillRect l="-105556" t="-303448" r="-66667" b="-100000"/>
                          </a:stretch>
                        </a:blipFill>
                      </a:tcPr>
                    </a:tc>
                    <a:tc>
                      <a:txBody>
                        <a:bodyPr/>
                        <a:lstStyle/>
                        <a:p>
                          <a:endParaRPr lang="en-US"/>
                        </a:p>
                      </a:txBody>
                      <a:tcPr marL="45720" marR="45720">
                        <a:blipFill>
                          <a:blip r:embed="rId4"/>
                          <a:stretch>
                            <a:fillRect l="-308333"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4"/>
                          <a:stretch>
                            <a:fillRect l="-1786" t="-403448" r="-160714"/>
                          </a:stretch>
                        </a:blipFill>
                      </a:tcPr>
                    </a:tc>
                    <a:tc>
                      <a:txBody>
                        <a:bodyPr/>
                        <a:lstStyle/>
                        <a:p>
                          <a:endParaRPr lang="en-US"/>
                        </a:p>
                      </a:txBody>
                      <a:tcPr marL="45720" marR="45720">
                        <a:blipFill>
                          <a:blip r:embed="rId4"/>
                          <a:stretch>
                            <a:fillRect l="-105556" t="-403448" r="-66667"/>
                          </a:stretch>
                        </a:blipFill>
                      </a:tcPr>
                    </a:tc>
                    <a:tc>
                      <a:txBody>
                        <a:bodyPr/>
                        <a:lstStyle/>
                        <a:p>
                          <a:endParaRPr lang="en-US"/>
                        </a:p>
                      </a:txBody>
                      <a:tcPr marL="45720" marR="45720">
                        <a:blipFill>
                          <a:blip r:embed="rId4"/>
                          <a:stretch>
                            <a:fillRect l="-308333" t="-403448"/>
                          </a:stretch>
                        </a:blipFill>
                      </a:tcPr>
                    </a:tc>
                    <a:extLst>
                      <a:ext uri="{0D108BD9-81ED-4DB2-BD59-A6C34878D82A}">
                        <a16:rowId xmlns:a16="http://schemas.microsoft.com/office/drawing/2014/main" val="10007"/>
                      </a:ext>
                    </a:extLst>
                  </a:tr>
                </a:tbl>
              </a:graphicData>
            </a:graphic>
          </p:graphicFrame>
        </mc:Fallback>
      </mc:AlternateContent>
      <p:sp>
        <p:nvSpPr>
          <p:cNvPr id="8" name="Rectangle 7">
            <a:extLst>
              <a:ext uri="{FF2B5EF4-FFF2-40B4-BE49-F238E27FC236}">
                <a16:creationId xmlns:a16="http://schemas.microsoft.com/office/drawing/2014/main" id="{0D65E202-CBBF-5B43-BC3F-A7AFB3BA2C5A}"/>
              </a:ext>
            </a:extLst>
          </p:cNvPr>
          <p:cNvSpPr/>
          <p:nvPr/>
        </p:nvSpPr>
        <p:spPr>
          <a:xfrm>
            <a:off x="2050868" y="6310386"/>
            <a:ext cx="6152605" cy="400110"/>
          </a:xfrm>
          <a:prstGeom prst="rect">
            <a:avLst/>
          </a:prstGeom>
        </p:spPr>
        <p:txBody>
          <a:bodyPr wrap="square">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Taming Reasoning in Temporal Probabilistic Relational Models Explanation. In </a:t>
            </a:r>
            <a:r>
              <a:rPr lang="en-GB" sz="1000" i="1" dirty="0">
                <a:solidFill>
                  <a:schemeClr val="accent3"/>
                </a:solidFill>
              </a:rPr>
              <a:t>Proceedings</a:t>
            </a:r>
            <a:r>
              <a:rPr lang="en-GB" sz="1000" dirty="0">
                <a:solidFill>
                  <a:schemeClr val="accent3"/>
                </a:solidFill>
              </a:rPr>
              <a:t> </a:t>
            </a:r>
            <a:r>
              <a:rPr lang="en-GB" sz="1000" i="1" dirty="0">
                <a:solidFill>
                  <a:schemeClr val="accent3"/>
                </a:solidFill>
              </a:rPr>
              <a:t>of the ECAI 2020</a:t>
            </a:r>
            <a:r>
              <a:rPr lang="en-GB" sz="1000" dirty="0">
                <a:solidFill>
                  <a:schemeClr val="accent3"/>
                </a:solidFill>
              </a:rPr>
              <a:t>, 2020.</a:t>
            </a:r>
          </a:p>
        </p:txBody>
      </p:sp>
    </p:spTree>
    <p:extLst>
      <p:ext uri="{BB962C8B-B14F-4D97-AF65-F5344CB8AC3E}">
        <p14:creationId xmlns:p14="http://schemas.microsoft.com/office/powerpoint/2010/main" val="21114601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7A72-9CD0-B94E-BD89-A2C4C1D96B81}"/>
              </a:ext>
            </a:extLst>
          </p:cNvPr>
          <p:cNvSpPr>
            <a:spLocks noGrp="1"/>
          </p:cNvSpPr>
          <p:nvPr>
            <p:ph type="title"/>
          </p:nvPr>
        </p:nvSpPr>
        <p:spPr/>
        <p:txBody>
          <a:bodyPr/>
          <a:lstStyle/>
          <a:p>
            <a:r>
              <a:rPr lang="en-GB" dirty="0"/>
              <a:t>Find Approximate Symmetries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7661982-63AA-9A48-80E3-488A4F2B87EB}"/>
                  </a:ext>
                </a:extLst>
              </p:cNvPr>
              <p:cNvSpPr>
                <a:spLocks noGrp="1"/>
              </p:cNvSpPr>
              <p:nvPr>
                <p:ph idx="1"/>
              </p:nvPr>
            </p:nvSpPr>
            <p:spPr/>
            <p:txBody>
              <a:bodyPr/>
              <a:lstStyle/>
              <a:p>
                <a:r>
                  <a:rPr lang="en-GB" dirty="0"/>
                  <a:t>Cosine similarity for similarity of vectors</a:t>
                </a:r>
              </a:p>
              <a:p>
                <a:pPr marL="0" indent="0">
                  <a:buNone/>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i="1">
                                  <a:latin typeface="Cambria Math" panose="02040503050406030204" pitchFamily="18" charset="0"/>
                                </a:rPr>
                                <m:t>𝜃</m:t>
                              </m:r>
                            </m:e>
                          </m:d>
                        </m:e>
                      </m:func>
                      <m:r>
                        <a:rPr lang="de-DE" b="0" i="1" smtClean="0">
                          <a:latin typeface="Cambria Math" panose="02040503050406030204" pitchFamily="18" charset="0"/>
                        </a:rPr>
                        <m:t>=</m:t>
                      </m:r>
                      <m:f>
                        <m:fPr>
                          <m:ctrlPr>
                            <a:rPr lang="en-GB" i="1" smtClean="0">
                              <a:latin typeface="Cambria Math" panose="02040503050406030204" pitchFamily="18" charset="0"/>
                            </a:rPr>
                          </m:ctrlPr>
                        </m:fPr>
                        <m:num>
                          <m:nary>
                            <m:naryPr>
                              <m:chr m:val="∑"/>
                              <m:ctrlPr>
                                <a:rPr lang="de-DE" b="0" i="1" smtClean="0">
                                  <a:latin typeface="Cambria Math" panose="02040503050406030204" pitchFamily="18" charset="0"/>
                                </a:rPr>
                              </m:ctrlPr>
                            </m:naryPr>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e>
                              <m:sSub>
                                <m:sSubPr>
                                  <m:ctrlPr>
                                    <a:rPr lang="de-DE" b="0" i="1" smtClean="0">
                                      <a:latin typeface="Cambria Math" panose="02040503050406030204" pitchFamily="18" charset="0"/>
                                    </a:rPr>
                                  </m:ctrlPr>
                                </m:sSubPr>
                                <m:e>
                                  <m:r>
                                    <a:rPr lang="de-DE" b="0" i="1" smtClean="0">
                                      <a:latin typeface="Cambria Math" panose="02040503050406030204" pitchFamily="18" charset="0"/>
                                    </a:rPr>
                                    <m:t>𝐴</m:t>
                                  </m:r>
                                </m:e>
                                <m:sub>
                                  <m:r>
                                    <a:rPr lang="de-DE" b="0" i="1" smtClean="0">
                                      <a:latin typeface="Cambria Math" panose="02040503050406030204" pitchFamily="18" charset="0"/>
                                    </a:rPr>
                                    <m:t>𝑖</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m:t>
                                  </m:r>
                                  <m:r>
                                    <a:rPr lang="de-DE" b="0" i="1" smtClean="0">
                                      <a:latin typeface="Cambria Math" panose="02040503050406030204" pitchFamily="18" charset="0"/>
                                    </a:rPr>
                                    <m:t>𝐵</m:t>
                                  </m:r>
                                </m:e>
                                <m:sub>
                                  <m:r>
                                    <a:rPr lang="de-DE" b="0" i="1" smtClean="0">
                                      <a:latin typeface="Cambria Math" panose="02040503050406030204" pitchFamily="18" charset="0"/>
                                    </a:rPr>
                                    <m:t>𝑖</m:t>
                                  </m:r>
                                </m:sub>
                              </m:sSub>
                            </m:e>
                          </m:nary>
                        </m:num>
                        <m:den>
                          <m:rad>
                            <m:radPr>
                              <m:degHide m:val="on"/>
                              <m:ctrlPr>
                                <a:rPr lang="de-DE" b="0" i="1" smtClean="0">
                                  <a:latin typeface="Cambria Math" panose="02040503050406030204" pitchFamily="18" charset="0"/>
                                </a:rPr>
                              </m:ctrlPr>
                            </m:radPr>
                            <m:deg/>
                            <m:e>
                              <m:nary>
                                <m:naryPr>
                                  <m:chr m:val="∑"/>
                                  <m:ctrlPr>
                                    <a:rPr lang="de-DE" b="0" i="1" smtClean="0">
                                      <a:latin typeface="Cambria Math" panose="02040503050406030204" pitchFamily="18" charset="0"/>
                                    </a:rPr>
                                  </m:ctrlPr>
                                </m:naryPr>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e>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𝐴</m:t>
                                      </m:r>
                                    </m:e>
                                    <m:sub>
                                      <m:r>
                                        <a:rPr lang="de-DE" b="0" i="1" smtClean="0">
                                          <a:latin typeface="Cambria Math" panose="02040503050406030204" pitchFamily="18" charset="0"/>
                                        </a:rPr>
                                        <m:t>𝑖</m:t>
                                      </m:r>
                                    </m:sub>
                                    <m:sup>
                                      <m:r>
                                        <a:rPr lang="de-DE" b="0" i="1" smtClean="0">
                                          <a:latin typeface="Cambria Math" panose="02040503050406030204" pitchFamily="18" charset="0"/>
                                        </a:rPr>
                                        <m:t>2</m:t>
                                      </m:r>
                                    </m:sup>
                                  </m:sSubSup>
                                </m:e>
                              </m:nary>
                            </m:e>
                          </m:rad>
                          <m:r>
                            <a:rPr lang="de-DE" b="0" i="1" smtClean="0">
                              <a:latin typeface="Cambria Math" panose="02040503050406030204" pitchFamily="18" charset="0"/>
                            </a:rPr>
                            <m:t>⋅</m:t>
                          </m:r>
                          <m:rad>
                            <m:radPr>
                              <m:degHide m:val="on"/>
                              <m:ctrlPr>
                                <a:rPr lang="de-DE" i="1">
                                  <a:latin typeface="Cambria Math" panose="02040503050406030204" pitchFamily="18" charset="0"/>
                                </a:rPr>
                              </m:ctrlPr>
                            </m:radPr>
                            <m:deg/>
                            <m:e>
                              <m:nary>
                                <m:naryPr>
                                  <m:chr m:val="∑"/>
                                  <m:ctrlPr>
                                    <a:rPr lang="de-DE" i="1">
                                      <a:latin typeface="Cambria Math" panose="02040503050406030204" pitchFamily="18" charset="0"/>
                                    </a:rPr>
                                  </m:ctrlPr>
                                </m:naryPr>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e>
                                  <m:sSubSup>
                                    <m:sSubSupPr>
                                      <m:ctrlPr>
                                        <a:rPr lang="de-DE" i="1">
                                          <a:latin typeface="Cambria Math" panose="02040503050406030204" pitchFamily="18" charset="0"/>
                                        </a:rPr>
                                      </m:ctrlPr>
                                    </m:sSubSupPr>
                                    <m:e>
                                      <m:r>
                                        <a:rPr lang="de-DE" b="0" i="1" smtClean="0">
                                          <a:latin typeface="Cambria Math" panose="02040503050406030204" pitchFamily="18" charset="0"/>
                                        </a:rPr>
                                        <m:t>𝐵</m:t>
                                      </m:r>
                                    </m:e>
                                    <m:sub>
                                      <m:r>
                                        <a:rPr lang="de-DE" i="1">
                                          <a:latin typeface="Cambria Math" panose="02040503050406030204" pitchFamily="18" charset="0"/>
                                        </a:rPr>
                                        <m:t>𝑖</m:t>
                                      </m:r>
                                    </m:sub>
                                    <m:sup>
                                      <m:r>
                                        <a:rPr lang="de-DE" i="1">
                                          <a:latin typeface="Cambria Math" panose="02040503050406030204" pitchFamily="18" charset="0"/>
                                        </a:rPr>
                                        <m:t>2</m:t>
                                      </m:r>
                                    </m:sup>
                                  </m:sSubSup>
                                </m:e>
                              </m:nary>
                            </m:e>
                          </m:rad>
                        </m:den>
                      </m:f>
                    </m:oMath>
                  </m:oMathPara>
                </a14:m>
                <a:endParaRPr lang="en-GB" dirty="0"/>
              </a:p>
              <a:p>
                <a:r>
                  <a:rPr lang="en-GB" dirty="0"/>
                  <a:t>E.g.,</a:t>
                </a:r>
              </a:p>
              <a:p>
                <a:endParaRPr lang="en-GB" dirty="0"/>
              </a:p>
              <a:p>
                <a:endParaRPr lang="en-GB" dirty="0"/>
              </a:p>
              <a:p>
                <a:endParaRPr lang="en-GB" dirty="0"/>
              </a:p>
              <a:p>
                <a:endParaRPr lang="en-GB" dirty="0"/>
              </a:p>
              <a:p>
                <a:pPr lvl="1"/>
                <a14:m>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b="0" i="1" smtClean="0">
                                <a:latin typeface="Cambria Math" panose="02040503050406030204" pitchFamily="18" charset="0"/>
                              </a:rPr>
                              <m:t>𝜃</m:t>
                            </m:r>
                          </m:e>
                        </m:d>
                      </m:e>
                    </m:func>
                    <m:r>
                      <a:rPr lang="de-DE" b="0" i="1" smtClean="0">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4⋅3.9+3⋅3.1+2⋅2.1+1⋅0.9</m:t>
                        </m:r>
                      </m:num>
                      <m:den>
                        <m:rad>
                          <m:radPr>
                            <m:degHide m:val="on"/>
                            <m:ctrlPr>
                              <a:rPr lang="de-DE" i="1">
                                <a:latin typeface="Cambria Math" panose="02040503050406030204" pitchFamily="18" charset="0"/>
                              </a:rPr>
                            </m:ctrlPr>
                          </m:radPr>
                          <m:deg/>
                          <m:e>
                            <m:r>
                              <a:rPr lang="de-DE" i="1">
                                <a:latin typeface="Cambria Math" panose="02040503050406030204" pitchFamily="18" charset="0"/>
                              </a:rPr>
                              <m:t>16+9+4+1</m:t>
                            </m:r>
                          </m:e>
                        </m:rad>
                        <m:r>
                          <a:rPr lang="de-DE" i="1">
                            <a:latin typeface="Cambria Math" panose="02040503050406030204" pitchFamily="18" charset="0"/>
                          </a:rPr>
                          <m:t>⋅</m:t>
                        </m:r>
                        <m:rad>
                          <m:radPr>
                            <m:degHide m:val="on"/>
                            <m:ctrlPr>
                              <a:rPr lang="de-DE" i="1">
                                <a:latin typeface="Cambria Math" panose="02040503050406030204" pitchFamily="18" charset="0"/>
                              </a:rPr>
                            </m:ctrlPr>
                          </m:radPr>
                          <m:deg/>
                          <m:e>
                            <m:r>
                              <a:rPr lang="de-DE" i="1">
                                <a:latin typeface="Cambria Math" panose="02040503050406030204" pitchFamily="18" charset="0"/>
                              </a:rPr>
                              <m:t>15.21+9.61+4.41+0.81</m:t>
                            </m:r>
                          </m:e>
                        </m:rad>
                      </m:den>
                    </m:f>
                    <m:r>
                      <a:rPr lang="de-DE" i="1">
                        <a:latin typeface="Cambria Math" panose="02040503050406030204" pitchFamily="18" charset="0"/>
                        <a:ea typeface="Cambria Math" panose="02040503050406030204" pitchFamily="18" charset="0"/>
                      </a:rPr>
                      <m:t>~0.9993</m:t>
                    </m:r>
                  </m:oMath>
                </a14:m>
                <a:endParaRPr lang="en-GB" dirty="0"/>
              </a:p>
            </p:txBody>
          </p:sp>
        </mc:Choice>
        <mc:Fallback xmlns="">
          <p:sp>
            <p:nvSpPr>
              <p:cNvPr id="3" name="Content Placeholder 2">
                <a:extLst>
                  <a:ext uri="{FF2B5EF4-FFF2-40B4-BE49-F238E27FC236}">
                    <a16:creationId xmlns:a16="http://schemas.microsoft.com/office/drawing/2014/main" id="{47661982-63AA-9A48-80E3-488A4F2B87EB}"/>
                  </a:ext>
                </a:extLst>
              </p:cNvPr>
              <p:cNvSpPr>
                <a:spLocks noGrp="1" noRot="1" noChangeAspect="1" noMove="1" noResize="1" noEditPoints="1" noAdjustHandles="1" noChangeArrowheads="1" noChangeShapeType="1" noTextEdit="1"/>
              </p:cNvSpPr>
              <p:nvPr>
                <p:ph idx="1"/>
              </p:nvPr>
            </p:nvSpPr>
            <p:spPr>
              <a:blipFill>
                <a:blip r:embed="rId2"/>
                <a:stretch>
                  <a:fillRect l="-1447" t="-782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130FB000-DE4A-D94C-80C1-B7E8F8B781C4}"/>
              </a:ext>
            </a:extLst>
          </p:cNvPr>
          <p:cNvSpPr>
            <a:spLocks noGrp="1"/>
          </p:cNvSpPr>
          <p:nvPr>
            <p:ph type="sldNum" sz="quarter" idx="12"/>
          </p:nvPr>
        </p:nvSpPr>
        <p:spPr/>
        <p:txBody>
          <a:bodyPr/>
          <a:lstStyle/>
          <a:p>
            <a:fld id="{DB7C4649-800D-CB47-881A-AA04BFFFB18C}" type="slidenum">
              <a:rPr lang="en-US" smtClean="0"/>
              <a:t>88</a:t>
            </a:fld>
            <a:endParaRPr lang="en-US"/>
          </a:p>
        </p:txBody>
      </p:sp>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EA2EAF61-0D23-D448-B6E6-3C316496F082}"/>
                  </a:ext>
                </a:extLst>
              </p:cNvPr>
              <p:cNvGraphicFramePr>
                <a:graphicFrameLocks noGrp="1"/>
              </p:cNvGraphicFramePr>
              <p:nvPr>
                <p:extLst>
                  <p:ext uri="{D42A27DB-BD31-4B8C-83A1-F6EECF244321}">
                    <p14:modId xmlns:p14="http://schemas.microsoft.com/office/powerpoint/2010/main" val="955342958"/>
                  </p:ext>
                </p:extLst>
              </p:nvPr>
            </p:nvGraphicFramePr>
            <p:xfrm>
              <a:off x="2237111" y="3309190"/>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0" name="Table 9">
                <a:extLst>
                  <a:ext uri="{FF2B5EF4-FFF2-40B4-BE49-F238E27FC236}">
                    <a16:creationId xmlns:a16="http://schemas.microsoft.com/office/drawing/2014/main" id="{EA2EAF61-0D23-D448-B6E6-3C316496F082}"/>
                  </a:ext>
                </a:extLst>
              </p:cNvPr>
              <p:cNvGraphicFramePr>
                <a:graphicFrameLocks noGrp="1"/>
              </p:cNvGraphicFramePr>
              <p:nvPr>
                <p:extLst>
                  <p:ext uri="{D42A27DB-BD31-4B8C-83A1-F6EECF244321}">
                    <p14:modId xmlns:p14="http://schemas.microsoft.com/office/powerpoint/2010/main" val="955342958"/>
                  </p:ext>
                </p:extLst>
              </p:nvPr>
            </p:nvGraphicFramePr>
            <p:xfrm>
              <a:off x="2237111" y="3309190"/>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3"/>
                          <a:stretch>
                            <a:fillRect l="-1786" t="-3448" r="-160714" b="-400000"/>
                          </a:stretch>
                        </a:blipFill>
                      </a:tcPr>
                    </a:tc>
                    <a:tc>
                      <a:txBody>
                        <a:bodyPr/>
                        <a:lstStyle/>
                        <a:p>
                          <a:endParaRPr lang="en-US"/>
                        </a:p>
                      </a:txBody>
                      <a:tcPr marL="45720" marR="45720">
                        <a:blipFill>
                          <a:blip r:embed="rId3"/>
                          <a:stretch>
                            <a:fillRect l="-105556" t="-3448" r="-66667" b="-400000"/>
                          </a:stretch>
                        </a:blipFill>
                      </a:tcPr>
                    </a:tc>
                    <a:tc>
                      <a:txBody>
                        <a:bodyPr/>
                        <a:lstStyle/>
                        <a:p>
                          <a:endParaRPr lang="en-US"/>
                        </a:p>
                      </a:txBody>
                      <a:tcPr marL="45720" marR="45720">
                        <a:blipFill>
                          <a:blip r:embed="rId3"/>
                          <a:stretch>
                            <a:fillRect l="-308333"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3"/>
                          <a:stretch>
                            <a:fillRect l="-1786" t="-103448" r="-160714" b="-300000"/>
                          </a:stretch>
                        </a:blipFill>
                      </a:tcPr>
                    </a:tc>
                    <a:tc>
                      <a:txBody>
                        <a:bodyPr/>
                        <a:lstStyle/>
                        <a:p>
                          <a:endParaRPr lang="en-US"/>
                        </a:p>
                      </a:txBody>
                      <a:tcPr marL="45720" marR="45720">
                        <a:blipFill>
                          <a:blip r:embed="rId3"/>
                          <a:stretch>
                            <a:fillRect l="-105556" t="-103448" r="-66667" b="-300000"/>
                          </a:stretch>
                        </a:blipFill>
                      </a:tcPr>
                    </a:tc>
                    <a:tc>
                      <a:txBody>
                        <a:bodyPr/>
                        <a:lstStyle/>
                        <a:p>
                          <a:endParaRPr lang="en-US"/>
                        </a:p>
                      </a:txBody>
                      <a:tcPr marL="45720" marR="45720">
                        <a:blipFill>
                          <a:blip r:embed="rId3"/>
                          <a:stretch>
                            <a:fillRect l="-308333"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3"/>
                          <a:stretch>
                            <a:fillRect l="-1786" t="-203448" r="-160714" b="-200000"/>
                          </a:stretch>
                        </a:blipFill>
                      </a:tcPr>
                    </a:tc>
                    <a:tc>
                      <a:txBody>
                        <a:bodyPr/>
                        <a:lstStyle/>
                        <a:p>
                          <a:endParaRPr lang="en-US"/>
                        </a:p>
                      </a:txBody>
                      <a:tcPr marL="45720" marR="45720">
                        <a:blipFill>
                          <a:blip r:embed="rId3"/>
                          <a:stretch>
                            <a:fillRect l="-105556" t="-203448" r="-66667" b="-200000"/>
                          </a:stretch>
                        </a:blipFill>
                      </a:tcPr>
                    </a:tc>
                    <a:tc>
                      <a:txBody>
                        <a:bodyPr/>
                        <a:lstStyle/>
                        <a:p>
                          <a:endParaRPr lang="en-US"/>
                        </a:p>
                      </a:txBody>
                      <a:tcPr marL="45720" marR="45720">
                        <a:blipFill>
                          <a:blip r:embed="rId3"/>
                          <a:stretch>
                            <a:fillRect l="-308333"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3"/>
                          <a:stretch>
                            <a:fillRect l="-1786" t="-303448" r="-160714" b="-100000"/>
                          </a:stretch>
                        </a:blipFill>
                      </a:tcPr>
                    </a:tc>
                    <a:tc>
                      <a:txBody>
                        <a:bodyPr/>
                        <a:lstStyle/>
                        <a:p>
                          <a:endParaRPr lang="en-US"/>
                        </a:p>
                      </a:txBody>
                      <a:tcPr marL="45720" marR="45720">
                        <a:blipFill>
                          <a:blip r:embed="rId3"/>
                          <a:stretch>
                            <a:fillRect l="-105556" t="-303448" r="-66667" b="-100000"/>
                          </a:stretch>
                        </a:blipFill>
                      </a:tcPr>
                    </a:tc>
                    <a:tc>
                      <a:txBody>
                        <a:bodyPr/>
                        <a:lstStyle/>
                        <a:p>
                          <a:endParaRPr lang="en-US"/>
                        </a:p>
                      </a:txBody>
                      <a:tcPr marL="45720" marR="45720">
                        <a:blipFill>
                          <a:blip r:embed="rId3"/>
                          <a:stretch>
                            <a:fillRect l="-308333"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3"/>
                          <a:stretch>
                            <a:fillRect l="-1786" t="-403448" r="-160714"/>
                          </a:stretch>
                        </a:blipFill>
                      </a:tcPr>
                    </a:tc>
                    <a:tc>
                      <a:txBody>
                        <a:bodyPr/>
                        <a:lstStyle/>
                        <a:p>
                          <a:endParaRPr lang="en-US"/>
                        </a:p>
                      </a:txBody>
                      <a:tcPr marL="45720" marR="45720">
                        <a:blipFill>
                          <a:blip r:embed="rId3"/>
                          <a:stretch>
                            <a:fillRect l="-105556" t="-403448" r="-66667"/>
                          </a:stretch>
                        </a:blipFill>
                      </a:tcPr>
                    </a:tc>
                    <a:tc>
                      <a:txBody>
                        <a:bodyPr/>
                        <a:lstStyle/>
                        <a:p>
                          <a:endParaRPr lang="en-US"/>
                        </a:p>
                      </a:txBody>
                      <a:tcPr marL="45720" marR="45720">
                        <a:blipFill>
                          <a:blip r:embed="rId3"/>
                          <a:stretch>
                            <a:fillRect l="-308333" t="-403448"/>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5308186B-2BA7-A34B-9F55-CF40F81FB3D1}"/>
                  </a:ext>
                </a:extLst>
              </p:cNvPr>
              <p:cNvGraphicFramePr>
                <a:graphicFrameLocks noGrp="1"/>
              </p:cNvGraphicFramePr>
              <p:nvPr>
                <p:extLst>
                  <p:ext uri="{D42A27DB-BD31-4B8C-83A1-F6EECF244321}">
                    <p14:modId xmlns:p14="http://schemas.microsoft.com/office/powerpoint/2010/main" val="3881808433"/>
                  </p:ext>
                </p:extLst>
              </p:nvPr>
            </p:nvGraphicFramePr>
            <p:xfrm>
              <a:off x="4967209" y="3309190"/>
              <a:ext cx="1834452"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43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3.9</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0.9</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1" name="Table 10">
                <a:extLst>
                  <a:ext uri="{FF2B5EF4-FFF2-40B4-BE49-F238E27FC236}">
                    <a16:creationId xmlns:a16="http://schemas.microsoft.com/office/drawing/2014/main" id="{5308186B-2BA7-A34B-9F55-CF40F81FB3D1}"/>
                  </a:ext>
                </a:extLst>
              </p:cNvPr>
              <p:cNvGraphicFramePr>
                <a:graphicFrameLocks noGrp="1"/>
              </p:cNvGraphicFramePr>
              <p:nvPr>
                <p:extLst>
                  <p:ext uri="{D42A27DB-BD31-4B8C-83A1-F6EECF244321}">
                    <p14:modId xmlns:p14="http://schemas.microsoft.com/office/powerpoint/2010/main" val="3881808433"/>
                  </p:ext>
                </p:extLst>
              </p:nvPr>
            </p:nvGraphicFramePr>
            <p:xfrm>
              <a:off x="4967209" y="3309190"/>
              <a:ext cx="1834452"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43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l="-1818" t="-3448" r="-163636" b="-400000"/>
                          </a:stretch>
                        </a:blipFill>
                      </a:tcPr>
                    </a:tc>
                    <a:tc>
                      <a:txBody>
                        <a:bodyPr/>
                        <a:lstStyle/>
                        <a:p>
                          <a:endParaRPr lang="en-US"/>
                        </a:p>
                      </a:txBody>
                      <a:tcPr marL="45720" marR="45720">
                        <a:blipFill>
                          <a:blip r:embed="rId4"/>
                          <a:stretch>
                            <a:fillRect l="-101818" t="-3448" r="-63636" b="-400000"/>
                          </a:stretch>
                        </a:blipFill>
                      </a:tcPr>
                    </a:tc>
                    <a:tc>
                      <a:txBody>
                        <a:bodyPr/>
                        <a:lstStyle/>
                        <a:p>
                          <a:endParaRPr lang="en-US"/>
                        </a:p>
                      </a:txBody>
                      <a:tcPr marL="45720" marR="45720">
                        <a:blipFill>
                          <a:blip r:embed="rId4"/>
                          <a:stretch>
                            <a:fillRect l="-317143"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4"/>
                          <a:stretch>
                            <a:fillRect l="-1818" t="-103448" r="-163636" b="-300000"/>
                          </a:stretch>
                        </a:blipFill>
                      </a:tcPr>
                    </a:tc>
                    <a:tc>
                      <a:txBody>
                        <a:bodyPr/>
                        <a:lstStyle/>
                        <a:p>
                          <a:endParaRPr lang="en-US"/>
                        </a:p>
                      </a:txBody>
                      <a:tcPr marL="45720" marR="45720">
                        <a:blipFill>
                          <a:blip r:embed="rId4"/>
                          <a:stretch>
                            <a:fillRect l="-101818" t="-103448" r="-63636" b="-300000"/>
                          </a:stretch>
                        </a:blipFill>
                      </a:tcPr>
                    </a:tc>
                    <a:tc>
                      <a:txBody>
                        <a:bodyPr/>
                        <a:lstStyle/>
                        <a:p>
                          <a:endParaRPr lang="en-US"/>
                        </a:p>
                      </a:txBody>
                      <a:tcPr marL="45720" marR="45720">
                        <a:blipFill>
                          <a:blip r:embed="rId4"/>
                          <a:stretch>
                            <a:fillRect l="-317143"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4"/>
                          <a:stretch>
                            <a:fillRect l="-1818" t="-203448" r="-163636" b="-200000"/>
                          </a:stretch>
                        </a:blipFill>
                      </a:tcPr>
                    </a:tc>
                    <a:tc>
                      <a:txBody>
                        <a:bodyPr/>
                        <a:lstStyle/>
                        <a:p>
                          <a:endParaRPr lang="en-US"/>
                        </a:p>
                      </a:txBody>
                      <a:tcPr marL="45720" marR="45720">
                        <a:blipFill>
                          <a:blip r:embed="rId4"/>
                          <a:stretch>
                            <a:fillRect l="-101818" t="-203448" r="-63636" b="-200000"/>
                          </a:stretch>
                        </a:blipFill>
                      </a:tcPr>
                    </a:tc>
                    <a:tc>
                      <a:txBody>
                        <a:bodyPr/>
                        <a:lstStyle/>
                        <a:p>
                          <a:endParaRPr lang="en-US"/>
                        </a:p>
                      </a:txBody>
                      <a:tcPr marL="45720" marR="45720">
                        <a:blipFill>
                          <a:blip r:embed="rId4"/>
                          <a:stretch>
                            <a:fillRect l="-317143"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4"/>
                          <a:stretch>
                            <a:fillRect l="-1818" t="-303448" r="-163636" b="-100000"/>
                          </a:stretch>
                        </a:blipFill>
                      </a:tcPr>
                    </a:tc>
                    <a:tc>
                      <a:txBody>
                        <a:bodyPr/>
                        <a:lstStyle/>
                        <a:p>
                          <a:endParaRPr lang="en-US"/>
                        </a:p>
                      </a:txBody>
                      <a:tcPr marL="45720" marR="45720">
                        <a:blipFill>
                          <a:blip r:embed="rId4"/>
                          <a:stretch>
                            <a:fillRect l="-101818" t="-303448" r="-63636" b="-100000"/>
                          </a:stretch>
                        </a:blipFill>
                      </a:tcPr>
                    </a:tc>
                    <a:tc>
                      <a:txBody>
                        <a:bodyPr/>
                        <a:lstStyle/>
                        <a:p>
                          <a:endParaRPr lang="en-US"/>
                        </a:p>
                      </a:txBody>
                      <a:tcPr marL="45720" marR="45720">
                        <a:blipFill>
                          <a:blip r:embed="rId4"/>
                          <a:stretch>
                            <a:fillRect l="-317143"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4"/>
                          <a:stretch>
                            <a:fillRect l="-1818" t="-403448" r="-163636"/>
                          </a:stretch>
                        </a:blipFill>
                      </a:tcPr>
                    </a:tc>
                    <a:tc>
                      <a:txBody>
                        <a:bodyPr/>
                        <a:lstStyle/>
                        <a:p>
                          <a:endParaRPr lang="en-US"/>
                        </a:p>
                      </a:txBody>
                      <a:tcPr marL="45720" marR="45720">
                        <a:blipFill>
                          <a:blip r:embed="rId4"/>
                          <a:stretch>
                            <a:fillRect l="-101818" t="-403448" r="-63636"/>
                          </a:stretch>
                        </a:blipFill>
                      </a:tcPr>
                    </a:tc>
                    <a:tc>
                      <a:txBody>
                        <a:bodyPr/>
                        <a:lstStyle/>
                        <a:p>
                          <a:endParaRPr lang="en-US"/>
                        </a:p>
                      </a:txBody>
                      <a:tcPr marL="45720" marR="45720">
                        <a:blipFill>
                          <a:blip r:embed="rId4"/>
                          <a:stretch>
                            <a:fillRect l="-317143" t="-403448"/>
                          </a:stretch>
                        </a:blipFill>
                      </a:tcPr>
                    </a:tc>
                    <a:extLst>
                      <a:ext uri="{0D108BD9-81ED-4DB2-BD59-A6C34878D82A}">
                        <a16:rowId xmlns:a16="http://schemas.microsoft.com/office/drawing/2014/main" val="10007"/>
                      </a:ext>
                    </a:extLst>
                  </a:tr>
                </a:tbl>
              </a:graphicData>
            </a:graphic>
          </p:graphicFrame>
        </mc:Fallback>
      </mc:AlternateContent>
      <p:sp>
        <p:nvSpPr>
          <p:cNvPr id="8" name="Rectangle 7">
            <a:extLst>
              <a:ext uri="{FF2B5EF4-FFF2-40B4-BE49-F238E27FC236}">
                <a16:creationId xmlns:a16="http://schemas.microsoft.com/office/drawing/2014/main" id="{0D65E202-CBBF-5B43-BC3F-A7AFB3BA2C5A}"/>
              </a:ext>
            </a:extLst>
          </p:cNvPr>
          <p:cNvSpPr/>
          <p:nvPr/>
        </p:nvSpPr>
        <p:spPr>
          <a:xfrm>
            <a:off x="2050868" y="6310386"/>
            <a:ext cx="6152605" cy="400110"/>
          </a:xfrm>
          <a:prstGeom prst="rect">
            <a:avLst/>
          </a:prstGeom>
        </p:spPr>
        <p:txBody>
          <a:bodyPr wrap="square">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Taming Reasoning in Temporal Probabilistic Relational Models Explanation. In </a:t>
            </a:r>
            <a:r>
              <a:rPr lang="en-GB" sz="1000" i="1" dirty="0">
                <a:solidFill>
                  <a:schemeClr val="accent3"/>
                </a:solidFill>
              </a:rPr>
              <a:t>Proceedings</a:t>
            </a:r>
            <a:r>
              <a:rPr lang="en-GB" sz="1000" dirty="0">
                <a:solidFill>
                  <a:schemeClr val="accent3"/>
                </a:solidFill>
              </a:rPr>
              <a:t> </a:t>
            </a:r>
            <a:r>
              <a:rPr lang="en-GB" sz="1000" i="1" dirty="0">
                <a:solidFill>
                  <a:schemeClr val="accent3"/>
                </a:solidFill>
              </a:rPr>
              <a:t>of the ECAI 2020</a:t>
            </a:r>
            <a:r>
              <a:rPr lang="en-GB" sz="1000" dirty="0">
                <a:solidFill>
                  <a:schemeClr val="accent3"/>
                </a:solidFill>
              </a:rPr>
              <a:t>, 2020.</a:t>
            </a:r>
          </a:p>
        </p:txBody>
      </p:sp>
    </p:spTree>
    <p:extLst>
      <p:ext uri="{BB962C8B-B14F-4D97-AF65-F5344CB8AC3E}">
        <p14:creationId xmlns:p14="http://schemas.microsoft.com/office/powerpoint/2010/main" val="39171747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7A72-9CD0-B94E-BD89-A2C4C1D96B81}"/>
              </a:ext>
            </a:extLst>
          </p:cNvPr>
          <p:cNvSpPr>
            <a:spLocks noGrp="1"/>
          </p:cNvSpPr>
          <p:nvPr>
            <p:ph type="title"/>
          </p:nvPr>
        </p:nvSpPr>
        <p:spPr/>
        <p:txBody>
          <a:bodyPr/>
          <a:lstStyle/>
          <a:p>
            <a:r>
              <a:rPr lang="en-GB" dirty="0"/>
              <a:t>Find Approximate Symmetries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7661982-63AA-9A48-80E3-488A4F2B87EB}"/>
                  </a:ext>
                </a:extLst>
              </p:cNvPr>
              <p:cNvSpPr>
                <a:spLocks noGrp="1"/>
              </p:cNvSpPr>
              <p:nvPr>
                <p:ph idx="1"/>
              </p:nvPr>
            </p:nvSpPr>
            <p:spPr/>
            <p:txBody>
              <a:bodyPr/>
              <a:lstStyle/>
              <a:p>
                <a:r>
                  <a:rPr lang="en-GB" dirty="0"/>
                  <a:t>Cosine similarity for similarity of vectors</a:t>
                </a:r>
              </a:p>
              <a:p>
                <a:pPr marL="0" indent="0">
                  <a:buNone/>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i="1">
                                  <a:latin typeface="Cambria Math" panose="02040503050406030204" pitchFamily="18" charset="0"/>
                                </a:rPr>
                                <m:t>𝜃</m:t>
                              </m:r>
                            </m:e>
                          </m:d>
                        </m:e>
                      </m:func>
                      <m:r>
                        <a:rPr lang="de-DE" b="0" i="1" smtClean="0">
                          <a:latin typeface="Cambria Math" panose="02040503050406030204" pitchFamily="18" charset="0"/>
                        </a:rPr>
                        <m:t>=</m:t>
                      </m:r>
                      <m:f>
                        <m:fPr>
                          <m:ctrlPr>
                            <a:rPr lang="en-GB" i="1" smtClean="0">
                              <a:latin typeface="Cambria Math" panose="02040503050406030204" pitchFamily="18" charset="0"/>
                            </a:rPr>
                          </m:ctrlPr>
                        </m:fPr>
                        <m:num>
                          <m:nary>
                            <m:naryPr>
                              <m:chr m:val="∑"/>
                              <m:ctrlPr>
                                <a:rPr lang="de-DE" b="0" i="1" smtClean="0">
                                  <a:latin typeface="Cambria Math" panose="02040503050406030204" pitchFamily="18" charset="0"/>
                                </a:rPr>
                              </m:ctrlPr>
                            </m:naryPr>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e>
                              <m:sSub>
                                <m:sSubPr>
                                  <m:ctrlPr>
                                    <a:rPr lang="de-DE" b="0" i="1" smtClean="0">
                                      <a:latin typeface="Cambria Math" panose="02040503050406030204" pitchFamily="18" charset="0"/>
                                    </a:rPr>
                                  </m:ctrlPr>
                                </m:sSubPr>
                                <m:e>
                                  <m:r>
                                    <a:rPr lang="de-DE" b="0" i="1" smtClean="0">
                                      <a:latin typeface="Cambria Math" panose="02040503050406030204" pitchFamily="18" charset="0"/>
                                    </a:rPr>
                                    <m:t>𝐴</m:t>
                                  </m:r>
                                </m:e>
                                <m:sub>
                                  <m:r>
                                    <a:rPr lang="de-DE" b="0" i="1" smtClean="0">
                                      <a:latin typeface="Cambria Math" panose="02040503050406030204" pitchFamily="18" charset="0"/>
                                    </a:rPr>
                                    <m:t>𝑖</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m:t>
                                  </m:r>
                                  <m:r>
                                    <a:rPr lang="de-DE" b="0" i="1" smtClean="0">
                                      <a:latin typeface="Cambria Math" panose="02040503050406030204" pitchFamily="18" charset="0"/>
                                    </a:rPr>
                                    <m:t>𝐵</m:t>
                                  </m:r>
                                </m:e>
                                <m:sub>
                                  <m:r>
                                    <a:rPr lang="de-DE" b="0" i="1" smtClean="0">
                                      <a:latin typeface="Cambria Math" panose="02040503050406030204" pitchFamily="18" charset="0"/>
                                    </a:rPr>
                                    <m:t>𝑖</m:t>
                                  </m:r>
                                </m:sub>
                              </m:sSub>
                            </m:e>
                          </m:nary>
                        </m:num>
                        <m:den>
                          <m:rad>
                            <m:radPr>
                              <m:degHide m:val="on"/>
                              <m:ctrlPr>
                                <a:rPr lang="de-DE" b="0" i="1" smtClean="0">
                                  <a:latin typeface="Cambria Math" panose="02040503050406030204" pitchFamily="18" charset="0"/>
                                </a:rPr>
                              </m:ctrlPr>
                            </m:radPr>
                            <m:deg/>
                            <m:e>
                              <m:nary>
                                <m:naryPr>
                                  <m:chr m:val="∑"/>
                                  <m:ctrlPr>
                                    <a:rPr lang="de-DE" b="0" i="1" smtClean="0">
                                      <a:latin typeface="Cambria Math" panose="02040503050406030204" pitchFamily="18" charset="0"/>
                                    </a:rPr>
                                  </m:ctrlPr>
                                </m:naryPr>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e>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𝐴</m:t>
                                      </m:r>
                                    </m:e>
                                    <m:sub>
                                      <m:r>
                                        <a:rPr lang="de-DE" b="0" i="1" smtClean="0">
                                          <a:latin typeface="Cambria Math" panose="02040503050406030204" pitchFamily="18" charset="0"/>
                                        </a:rPr>
                                        <m:t>𝑖</m:t>
                                      </m:r>
                                    </m:sub>
                                    <m:sup>
                                      <m:r>
                                        <a:rPr lang="de-DE" b="0" i="1" smtClean="0">
                                          <a:latin typeface="Cambria Math" panose="02040503050406030204" pitchFamily="18" charset="0"/>
                                        </a:rPr>
                                        <m:t>2</m:t>
                                      </m:r>
                                    </m:sup>
                                  </m:sSubSup>
                                </m:e>
                              </m:nary>
                            </m:e>
                          </m:rad>
                          <m:r>
                            <a:rPr lang="de-DE" b="0" i="1" smtClean="0">
                              <a:latin typeface="Cambria Math" panose="02040503050406030204" pitchFamily="18" charset="0"/>
                            </a:rPr>
                            <m:t>⋅</m:t>
                          </m:r>
                          <m:rad>
                            <m:radPr>
                              <m:degHide m:val="on"/>
                              <m:ctrlPr>
                                <a:rPr lang="de-DE" i="1">
                                  <a:latin typeface="Cambria Math" panose="02040503050406030204" pitchFamily="18" charset="0"/>
                                </a:rPr>
                              </m:ctrlPr>
                            </m:radPr>
                            <m:deg/>
                            <m:e>
                              <m:nary>
                                <m:naryPr>
                                  <m:chr m:val="∑"/>
                                  <m:ctrlPr>
                                    <a:rPr lang="de-DE" i="1">
                                      <a:latin typeface="Cambria Math" panose="02040503050406030204" pitchFamily="18" charset="0"/>
                                    </a:rPr>
                                  </m:ctrlPr>
                                </m:naryPr>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e>
                                  <m:sSubSup>
                                    <m:sSubSupPr>
                                      <m:ctrlPr>
                                        <a:rPr lang="de-DE" i="1">
                                          <a:latin typeface="Cambria Math" panose="02040503050406030204" pitchFamily="18" charset="0"/>
                                        </a:rPr>
                                      </m:ctrlPr>
                                    </m:sSubSupPr>
                                    <m:e>
                                      <m:r>
                                        <a:rPr lang="de-DE" b="0" i="1" smtClean="0">
                                          <a:latin typeface="Cambria Math" panose="02040503050406030204" pitchFamily="18" charset="0"/>
                                        </a:rPr>
                                        <m:t>𝐵</m:t>
                                      </m:r>
                                    </m:e>
                                    <m:sub>
                                      <m:r>
                                        <a:rPr lang="de-DE" i="1">
                                          <a:latin typeface="Cambria Math" panose="02040503050406030204" pitchFamily="18" charset="0"/>
                                        </a:rPr>
                                        <m:t>𝑖</m:t>
                                      </m:r>
                                    </m:sub>
                                    <m:sup>
                                      <m:r>
                                        <a:rPr lang="de-DE" i="1">
                                          <a:latin typeface="Cambria Math" panose="02040503050406030204" pitchFamily="18" charset="0"/>
                                        </a:rPr>
                                        <m:t>2</m:t>
                                      </m:r>
                                    </m:sup>
                                  </m:sSubSup>
                                </m:e>
                              </m:nary>
                            </m:e>
                          </m:rad>
                        </m:den>
                      </m:f>
                    </m:oMath>
                  </m:oMathPara>
                </a14:m>
                <a:endParaRPr lang="en-GB" dirty="0"/>
              </a:p>
              <a:p>
                <a:r>
                  <a:rPr lang="en-GB" dirty="0"/>
                  <a:t>E.g.,</a:t>
                </a:r>
              </a:p>
              <a:p>
                <a:endParaRPr lang="en-GB" dirty="0"/>
              </a:p>
              <a:p>
                <a:endParaRPr lang="en-GB" dirty="0"/>
              </a:p>
              <a:p>
                <a:endParaRPr lang="en-GB" dirty="0"/>
              </a:p>
              <a:p>
                <a:endParaRPr lang="en-GB" dirty="0"/>
              </a:p>
              <a:p>
                <a:pPr lvl="1"/>
                <a14:m>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b="0" i="1" smtClean="0">
                                <a:latin typeface="Cambria Math" panose="02040503050406030204" pitchFamily="18" charset="0"/>
                              </a:rPr>
                              <m:t>𝜃</m:t>
                            </m:r>
                          </m:e>
                        </m:d>
                      </m:e>
                    </m:func>
                    <m:r>
                      <a:rPr lang="de-DE" b="0" i="1" smtClean="0">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4⋅8+3⋅6+2⋅4+1⋅3</m:t>
                        </m:r>
                      </m:num>
                      <m:den>
                        <m:rad>
                          <m:radPr>
                            <m:degHide m:val="on"/>
                            <m:ctrlPr>
                              <a:rPr lang="de-DE" i="1">
                                <a:latin typeface="Cambria Math" panose="02040503050406030204" pitchFamily="18" charset="0"/>
                              </a:rPr>
                            </m:ctrlPr>
                          </m:radPr>
                          <m:deg/>
                          <m:e>
                            <m:r>
                              <a:rPr lang="de-DE" i="1">
                                <a:latin typeface="Cambria Math" panose="02040503050406030204" pitchFamily="18" charset="0"/>
                              </a:rPr>
                              <m:t>16+9+4+1</m:t>
                            </m:r>
                          </m:e>
                        </m:rad>
                        <m:r>
                          <a:rPr lang="de-DE" i="1">
                            <a:latin typeface="Cambria Math" panose="02040503050406030204" pitchFamily="18" charset="0"/>
                          </a:rPr>
                          <m:t>⋅</m:t>
                        </m:r>
                        <m:rad>
                          <m:radPr>
                            <m:degHide m:val="on"/>
                            <m:ctrlPr>
                              <a:rPr lang="de-DE" i="1">
                                <a:latin typeface="Cambria Math" panose="02040503050406030204" pitchFamily="18" charset="0"/>
                              </a:rPr>
                            </m:ctrlPr>
                          </m:radPr>
                          <m:deg/>
                          <m:e>
                            <m:r>
                              <a:rPr lang="de-DE" i="1">
                                <a:latin typeface="Cambria Math" panose="02040503050406030204" pitchFamily="18" charset="0"/>
                              </a:rPr>
                              <m:t>64+36+16+4</m:t>
                            </m:r>
                          </m:e>
                        </m:rad>
                      </m:den>
                    </m:f>
                    <m:r>
                      <a:rPr lang="de-DE" i="1">
                        <a:latin typeface="Cambria Math" panose="02040503050406030204" pitchFamily="18" charset="0"/>
                      </a:rPr>
                      <m:t>=1</m:t>
                    </m:r>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47661982-63AA-9A48-80E3-488A4F2B87EB}"/>
                  </a:ext>
                </a:extLst>
              </p:cNvPr>
              <p:cNvSpPr>
                <a:spLocks noGrp="1" noRot="1" noChangeAspect="1" noMove="1" noResize="1" noEditPoints="1" noAdjustHandles="1" noChangeArrowheads="1" noChangeShapeType="1" noTextEdit="1"/>
              </p:cNvSpPr>
              <p:nvPr>
                <p:ph idx="1"/>
              </p:nvPr>
            </p:nvSpPr>
            <p:spPr>
              <a:blipFill>
                <a:blip r:embed="rId2"/>
                <a:stretch>
                  <a:fillRect l="-1447" t="-782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130FB000-DE4A-D94C-80C1-B7E8F8B781C4}"/>
              </a:ext>
            </a:extLst>
          </p:cNvPr>
          <p:cNvSpPr>
            <a:spLocks noGrp="1"/>
          </p:cNvSpPr>
          <p:nvPr>
            <p:ph type="sldNum" sz="quarter" idx="12"/>
          </p:nvPr>
        </p:nvSpPr>
        <p:spPr/>
        <p:txBody>
          <a:bodyPr/>
          <a:lstStyle/>
          <a:p>
            <a:fld id="{DB7C4649-800D-CB47-881A-AA04BFFFB18C}" type="slidenum">
              <a:rPr lang="en-US" smtClean="0"/>
              <a:t>89</a:t>
            </a:fld>
            <a:endParaRPr lang="en-US"/>
          </a:p>
        </p:txBody>
      </p:sp>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EA2EAF61-0D23-D448-B6E6-3C316496F082}"/>
                  </a:ext>
                </a:extLst>
              </p:cNvPr>
              <p:cNvGraphicFramePr>
                <a:graphicFrameLocks noGrp="1"/>
              </p:cNvGraphicFramePr>
              <p:nvPr>
                <p:extLst>
                  <p:ext uri="{D42A27DB-BD31-4B8C-83A1-F6EECF244321}">
                    <p14:modId xmlns:p14="http://schemas.microsoft.com/office/powerpoint/2010/main" val="2251080688"/>
                  </p:ext>
                </p:extLst>
              </p:nvPr>
            </p:nvGraphicFramePr>
            <p:xfrm>
              <a:off x="2237111" y="3309190"/>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0" name="Table 9">
                <a:extLst>
                  <a:ext uri="{FF2B5EF4-FFF2-40B4-BE49-F238E27FC236}">
                    <a16:creationId xmlns:a16="http://schemas.microsoft.com/office/drawing/2014/main" id="{EA2EAF61-0D23-D448-B6E6-3C316496F082}"/>
                  </a:ext>
                </a:extLst>
              </p:cNvPr>
              <p:cNvGraphicFramePr>
                <a:graphicFrameLocks noGrp="1"/>
              </p:cNvGraphicFramePr>
              <p:nvPr>
                <p:extLst>
                  <p:ext uri="{D42A27DB-BD31-4B8C-83A1-F6EECF244321}">
                    <p14:modId xmlns:p14="http://schemas.microsoft.com/office/powerpoint/2010/main" val="2251080688"/>
                  </p:ext>
                </p:extLst>
              </p:nvPr>
            </p:nvGraphicFramePr>
            <p:xfrm>
              <a:off x="2237111" y="3309190"/>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3"/>
                          <a:stretch>
                            <a:fillRect l="-1786" t="-3448" r="-160714" b="-400000"/>
                          </a:stretch>
                        </a:blipFill>
                      </a:tcPr>
                    </a:tc>
                    <a:tc>
                      <a:txBody>
                        <a:bodyPr/>
                        <a:lstStyle/>
                        <a:p>
                          <a:endParaRPr lang="en-US"/>
                        </a:p>
                      </a:txBody>
                      <a:tcPr marL="45720" marR="45720">
                        <a:blipFill>
                          <a:blip r:embed="rId3"/>
                          <a:stretch>
                            <a:fillRect l="-105556" t="-3448" r="-66667" b="-400000"/>
                          </a:stretch>
                        </a:blipFill>
                      </a:tcPr>
                    </a:tc>
                    <a:tc>
                      <a:txBody>
                        <a:bodyPr/>
                        <a:lstStyle/>
                        <a:p>
                          <a:endParaRPr lang="en-US"/>
                        </a:p>
                      </a:txBody>
                      <a:tcPr marL="45720" marR="45720">
                        <a:blipFill>
                          <a:blip r:embed="rId3"/>
                          <a:stretch>
                            <a:fillRect l="-308333"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3"/>
                          <a:stretch>
                            <a:fillRect l="-1786" t="-103448" r="-160714" b="-300000"/>
                          </a:stretch>
                        </a:blipFill>
                      </a:tcPr>
                    </a:tc>
                    <a:tc>
                      <a:txBody>
                        <a:bodyPr/>
                        <a:lstStyle/>
                        <a:p>
                          <a:endParaRPr lang="en-US"/>
                        </a:p>
                      </a:txBody>
                      <a:tcPr marL="45720" marR="45720">
                        <a:blipFill>
                          <a:blip r:embed="rId3"/>
                          <a:stretch>
                            <a:fillRect l="-105556" t="-103448" r="-66667" b="-300000"/>
                          </a:stretch>
                        </a:blipFill>
                      </a:tcPr>
                    </a:tc>
                    <a:tc>
                      <a:txBody>
                        <a:bodyPr/>
                        <a:lstStyle/>
                        <a:p>
                          <a:endParaRPr lang="en-US"/>
                        </a:p>
                      </a:txBody>
                      <a:tcPr marL="45720" marR="45720">
                        <a:blipFill>
                          <a:blip r:embed="rId3"/>
                          <a:stretch>
                            <a:fillRect l="-308333"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3"/>
                          <a:stretch>
                            <a:fillRect l="-1786" t="-203448" r="-160714" b="-200000"/>
                          </a:stretch>
                        </a:blipFill>
                      </a:tcPr>
                    </a:tc>
                    <a:tc>
                      <a:txBody>
                        <a:bodyPr/>
                        <a:lstStyle/>
                        <a:p>
                          <a:endParaRPr lang="en-US"/>
                        </a:p>
                      </a:txBody>
                      <a:tcPr marL="45720" marR="45720">
                        <a:blipFill>
                          <a:blip r:embed="rId3"/>
                          <a:stretch>
                            <a:fillRect l="-105556" t="-203448" r="-66667" b="-200000"/>
                          </a:stretch>
                        </a:blipFill>
                      </a:tcPr>
                    </a:tc>
                    <a:tc>
                      <a:txBody>
                        <a:bodyPr/>
                        <a:lstStyle/>
                        <a:p>
                          <a:endParaRPr lang="en-US"/>
                        </a:p>
                      </a:txBody>
                      <a:tcPr marL="45720" marR="45720">
                        <a:blipFill>
                          <a:blip r:embed="rId3"/>
                          <a:stretch>
                            <a:fillRect l="-308333"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3"/>
                          <a:stretch>
                            <a:fillRect l="-1786" t="-303448" r="-160714" b="-100000"/>
                          </a:stretch>
                        </a:blipFill>
                      </a:tcPr>
                    </a:tc>
                    <a:tc>
                      <a:txBody>
                        <a:bodyPr/>
                        <a:lstStyle/>
                        <a:p>
                          <a:endParaRPr lang="en-US"/>
                        </a:p>
                      </a:txBody>
                      <a:tcPr marL="45720" marR="45720">
                        <a:blipFill>
                          <a:blip r:embed="rId3"/>
                          <a:stretch>
                            <a:fillRect l="-105556" t="-303448" r="-66667" b="-100000"/>
                          </a:stretch>
                        </a:blipFill>
                      </a:tcPr>
                    </a:tc>
                    <a:tc>
                      <a:txBody>
                        <a:bodyPr/>
                        <a:lstStyle/>
                        <a:p>
                          <a:endParaRPr lang="en-US"/>
                        </a:p>
                      </a:txBody>
                      <a:tcPr marL="45720" marR="45720">
                        <a:blipFill>
                          <a:blip r:embed="rId3"/>
                          <a:stretch>
                            <a:fillRect l="-308333"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3"/>
                          <a:stretch>
                            <a:fillRect l="-1786" t="-403448" r="-160714"/>
                          </a:stretch>
                        </a:blipFill>
                      </a:tcPr>
                    </a:tc>
                    <a:tc>
                      <a:txBody>
                        <a:bodyPr/>
                        <a:lstStyle/>
                        <a:p>
                          <a:endParaRPr lang="en-US"/>
                        </a:p>
                      </a:txBody>
                      <a:tcPr marL="45720" marR="45720">
                        <a:blipFill>
                          <a:blip r:embed="rId3"/>
                          <a:stretch>
                            <a:fillRect l="-105556" t="-403448" r="-66667"/>
                          </a:stretch>
                        </a:blipFill>
                      </a:tcPr>
                    </a:tc>
                    <a:tc>
                      <a:txBody>
                        <a:bodyPr/>
                        <a:lstStyle/>
                        <a:p>
                          <a:endParaRPr lang="en-US"/>
                        </a:p>
                      </a:txBody>
                      <a:tcPr marL="45720" marR="45720">
                        <a:blipFill>
                          <a:blip r:embed="rId3"/>
                          <a:stretch>
                            <a:fillRect l="-308333" t="-403448"/>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5308186B-2BA7-A34B-9F55-CF40F81FB3D1}"/>
                  </a:ext>
                </a:extLst>
              </p:cNvPr>
              <p:cNvGraphicFramePr>
                <a:graphicFrameLocks noGrp="1"/>
              </p:cNvGraphicFramePr>
              <p:nvPr>
                <p:extLst>
                  <p:ext uri="{D42A27DB-BD31-4B8C-83A1-F6EECF244321}">
                    <p14:modId xmlns:p14="http://schemas.microsoft.com/office/powerpoint/2010/main" val="2061143010"/>
                  </p:ext>
                </p:extLst>
              </p:nvPr>
            </p:nvGraphicFramePr>
            <p:xfrm>
              <a:off x="4967209" y="3309190"/>
              <a:ext cx="1834452"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43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8</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6</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1" name="Table 10">
                <a:extLst>
                  <a:ext uri="{FF2B5EF4-FFF2-40B4-BE49-F238E27FC236}">
                    <a16:creationId xmlns:a16="http://schemas.microsoft.com/office/drawing/2014/main" id="{5308186B-2BA7-A34B-9F55-CF40F81FB3D1}"/>
                  </a:ext>
                </a:extLst>
              </p:cNvPr>
              <p:cNvGraphicFramePr>
                <a:graphicFrameLocks noGrp="1"/>
              </p:cNvGraphicFramePr>
              <p:nvPr>
                <p:extLst>
                  <p:ext uri="{D42A27DB-BD31-4B8C-83A1-F6EECF244321}">
                    <p14:modId xmlns:p14="http://schemas.microsoft.com/office/powerpoint/2010/main" val="2061143010"/>
                  </p:ext>
                </p:extLst>
              </p:nvPr>
            </p:nvGraphicFramePr>
            <p:xfrm>
              <a:off x="4967209" y="3309190"/>
              <a:ext cx="1834452"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43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l="-1818" t="-3448" r="-163636" b="-400000"/>
                          </a:stretch>
                        </a:blipFill>
                      </a:tcPr>
                    </a:tc>
                    <a:tc>
                      <a:txBody>
                        <a:bodyPr/>
                        <a:lstStyle/>
                        <a:p>
                          <a:endParaRPr lang="en-US"/>
                        </a:p>
                      </a:txBody>
                      <a:tcPr marL="45720" marR="45720">
                        <a:blipFill>
                          <a:blip r:embed="rId4"/>
                          <a:stretch>
                            <a:fillRect l="-101818" t="-3448" r="-63636" b="-400000"/>
                          </a:stretch>
                        </a:blipFill>
                      </a:tcPr>
                    </a:tc>
                    <a:tc>
                      <a:txBody>
                        <a:bodyPr/>
                        <a:lstStyle/>
                        <a:p>
                          <a:endParaRPr lang="en-US"/>
                        </a:p>
                      </a:txBody>
                      <a:tcPr marL="45720" marR="45720">
                        <a:blipFill>
                          <a:blip r:embed="rId4"/>
                          <a:stretch>
                            <a:fillRect l="-317143"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4"/>
                          <a:stretch>
                            <a:fillRect l="-1818" t="-103448" r="-163636" b="-300000"/>
                          </a:stretch>
                        </a:blipFill>
                      </a:tcPr>
                    </a:tc>
                    <a:tc>
                      <a:txBody>
                        <a:bodyPr/>
                        <a:lstStyle/>
                        <a:p>
                          <a:endParaRPr lang="en-US"/>
                        </a:p>
                      </a:txBody>
                      <a:tcPr marL="45720" marR="45720">
                        <a:blipFill>
                          <a:blip r:embed="rId4"/>
                          <a:stretch>
                            <a:fillRect l="-101818" t="-103448" r="-63636" b="-300000"/>
                          </a:stretch>
                        </a:blipFill>
                      </a:tcPr>
                    </a:tc>
                    <a:tc>
                      <a:txBody>
                        <a:bodyPr/>
                        <a:lstStyle/>
                        <a:p>
                          <a:endParaRPr lang="en-US"/>
                        </a:p>
                      </a:txBody>
                      <a:tcPr marL="45720" marR="45720">
                        <a:blipFill>
                          <a:blip r:embed="rId4"/>
                          <a:stretch>
                            <a:fillRect l="-317143"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4"/>
                          <a:stretch>
                            <a:fillRect l="-1818" t="-203448" r="-163636" b="-200000"/>
                          </a:stretch>
                        </a:blipFill>
                      </a:tcPr>
                    </a:tc>
                    <a:tc>
                      <a:txBody>
                        <a:bodyPr/>
                        <a:lstStyle/>
                        <a:p>
                          <a:endParaRPr lang="en-US"/>
                        </a:p>
                      </a:txBody>
                      <a:tcPr marL="45720" marR="45720">
                        <a:blipFill>
                          <a:blip r:embed="rId4"/>
                          <a:stretch>
                            <a:fillRect l="-101818" t="-203448" r="-63636" b="-200000"/>
                          </a:stretch>
                        </a:blipFill>
                      </a:tcPr>
                    </a:tc>
                    <a:tc>
                      <a:txBody>
                        <a:bodyPr/>
                        <a:lstStyle/>
                        <a:p>
                          <a:endParaRPr lang="en-US"/>
                        </a:p>
                      </a:txBody>
                      <a:tcPr marL="45720" marR="45720">
                        <a:blipFill>
                          <a:blip r:embed="rId4"/>
                          <a:stretch>
                            <a:fillRect l="-317143"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4"/>
                          <a:stretch>
                            <a:fillRect l="-1818" t="-303448" r="-163636" b="-100000"/>
                          </a:stretch>
                        </a:blipFill>
                      </a:tcPr>
                    </a:tc>
                    <a:tc>
                      <a:txBody>
                        <a:bodyPr/>
                        <a:lstStyle/>
                        <a:p>
                          <a:endParaRPr lang="en-US"/>
                        </a:p>
                      </a:txBody>
                      <a:tcPr marL="45720" marR="45720">
                        <a:blipFill>
                          <a:blip r:embed="rId4"/>
                          <a:stretch>
                            <a:fillRect l="-101818" t="-303448" r="-63636" b="-100000"/>
                          </a:stretch>
                        </a:blipFill>
                      </a:tcPr>
                    </a:tc>
                    <a:tc>
                      <a:txBody>
                        <a:bodyPr/>
                        <a:lstStyle/>
                        <a:p>
                          <a:endParaRPr lang="en-US"/>
                        </a:p>
                      </a:txBody>
                      <a:tcPr marL="45720" marR="45720">
                        <a:blipFill>
                          <a:blip r:embed="rId4"/>
                          <a:stretch>
                            <a:fillRect l="-317143"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4"/>
                          <a:stretch>
                            <a:fillRect l="-1818" t="-403448" r="-163636"/>
                          </a:stretch>
                        </a:blipFill>
                      </a:tcPr>
                    </a:tc>
                    <a:tc>
                      <a:txBody>
                        <a:bodyPr/>
                        <a:lstStyle/>
                        <a:p>
                          <a:endParaRPr lang="en-US"/>
                        </a:p>
                      </a:txBody>
                      <a:tcPr marL="45720" marR="45720">
                        <a:blipFill>
                          <a:blip r:embed="rId4"/>
                          <a:stretch>
                            <a:fillRect l="-101818" t="-403448" r="-63636"/>
                          </a:stretch>
                        </a:blipFill>
                      </a:tcPr>
                    </a:tc>
                    <a:tc>
                      <a:txBody>
                        <a:bodyPr/>
                        <a:lstStyle/>
                        <a:p>
                          <a:endParaRPr lang="en-US"/>
                        </a:p>
                      </a:txBody>
                      <a:tcPr marL="45720" marR="45720">
                        <a:blipFill>
                          <a:blip r:embed="rId4"/>
                          <a:stretch>
                            <a:fillRect l="-317143" t="-403448"/>
                          </a:stretch>
                        </a:blipFill>
                      </a:tcPr>
                    </a:tc>
                    <a:extLst>
                      <a:ext uri="{0D108BD9-81ED-4DB2-BD59-A6C34878D82A}">
                        <a16:rowId xmlns:a16="http://schemas.microsoft.com/office/drawing/2014/main" val="10007"/>
                      </a:ext>
                    </a:extLst>
                  </a:tr>
                </a:tbl>
              </a:graphicData>
            </a:graphic>
          </p:graphicFrame>
        </mc:Fallback>
      </mc:AlternateContent>
      <p:sp>
        <p:nvSpPr>
          <p:cNvPr id="8" name="Rectangle 7">
            <a:extLst>
              <a:ext uri="{FF2B5EF4-FFF2-40B4-BE49-F238E27FC236}">
                <a16:creationId xmlns:a16="http://schemas.microsoft.com/office/drawing/2014/main" id="{0D65E202-CBBF-5B43-BC3F-A7AFB3BA2C5A}"/>
              </a:ext>
            </a:extLst>
          </p:cNvPr>
          <p:cNvSpPr/>
          <p:nvPr/>
        </p:nvSpPr>
        <p:spPr>
          <a:xfrm>
            <a:off x="2050868" y="6310386"/>
            <a:ext cx="6152605" cy="400110"/>
          </a:xfrm>
          <a:prstGeom prst="rect">
            <a:avLst/>
          </a:prstGeom>
        </p:spPr>
        <p:txBody>
          <a:bodyPr wrap="square">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Taming Reasoning in Temporal Probabilistic Relational Models Explanation. In </a:t>
            </a:r>
            <a:r>
              <a:rPr lang="en-GB" sz="1000" i="1" dirty="0">
                <a:solidFill>
                  <a:schemeClr val="accent3"/>
                </a:solidFill>
              </a:rPr>
              <a:t>Proceedings</a:t>
            </a:r>
            <a:r>
              <a:rPr lang="en-GB" sz="1000" dirty="0">
                <a:solidFill>
                  <a:schemeClr val="accent3"/>
                </a:solidFill>
              </a:rPr>
              <a:t> </a:t>
            </a:r>
            <a:r>
              <a:rPr lang="en-GB" sz="1000" i="1" dirty="0">
                <a:solidFill>
                  <a:schemeClr val="accent3"/>
                </a:solidFill>
              </a:rPr>
              <a:t>of the ECAI 2020</a:t>
            </a:r>
            <a:r>
              <a:rPr lang="en-GB" sz="1000" dirty="0">
                <a:solidFill>
                  <a:schemeClr val="accent3"/>
                </a:solidFill>
              </a:rPr>
              <a:t>, 2020.</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3393CAB-9292-A44E-B7B3-E538926879A6}"/>
                  </a:ext>
                </a:extLst>
              </p:cNvPr>
              <p:cNvSpPr/>
              <p:nvPr/>
            </p:nvSpPr>
            <p:spPr>
              <a:xfrm>
                <a:off x="6827785" y="5253633"/>
                <a:ext cx="2129685"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t>Use </a:t>
                </a:r>
                <a14:m>
                  <m:oMath xmlns:m="http://schemas.openxmlformats.org/officeDocument/2006/math">
                    <m:r>
                      <a:rPr lang="en-GB" i="1" dirty="0">
                        <a:latin typeface="Cambria Math" panose="02040503050406030204" pitchFamily="18" charset="0"/>
                      </a:rPr>
                      <m:t>1−</m:t>
                    </m:r>
                    <m:r>
                      <m:rPr>
                        <m:sty m:val="p"/>
                      </m:rPr>
                      <a:rPr lang="en-GB" i="1" dirty="0">
                        <a:latin typeface="Cambria Math" panose="02040503050406030204" pitchFamily="18" charset="0"/>
                      </a:rPr>
                      <m:t>cos</m:t>
                    </m:r>
                    <m:d>
                      <m:dPr>
                        <m:ctrlPr>
                          <a:rPr lang="de-DE" i="1" dirty="0">
                            <a:latin typeface="Cambria Math" panose="02040503050406030204" pitchFamily="18" charset="0"/>
                          </a:rPr>
                        </m:ctrlPr>
                      </m:dPr>
                      <m:e>
                        <m:r>
                          <a:rPr lang="de-DE" i="1">
                            <a:latin typeface="Cambria Math" panose="02040503050406030204" pitchFamily="18" charset="0"/>
                          </a:rPr>
                          <m:t>𝜃</m:t>
                        </m:r>
                      </m:e>
                    </m:d>
                  </m:oMath>
                </a14:m>
                <a:r>
                  <a:rPr lang="en-GB" dirty="0"/>
                  <a:t> as distance function in clustering algorithm</a:t>
                </a:r>
              </a:p>
            </p:txBody>
          </p:sp>
        </mc:Choice>
        <mc:Fallback xmlns="">
          <p:sp>
            <p:nvSpPr>
              <p:cNvPr id="5" name="Rectangle 4">
                <a:extLst>
                  <a:ext uri="{FF2B5EF4-FFF2-40B4-BE49-F238E27FC236}">
                    <a16:creationId xmlns:a16="http://schemas.microsoft.com/office/drawing/2014/main" id="{A3393CAB-9292-A44E-B7B3-E538926879A6}"/>
                  </a:ext>
                </a:extLst>
              </p:cNvPr>
              <p:cNvSpPr>
                <a:spLocks noRot="1" noChangeAspect="1" noMove="1" noResize="1" noEditPoints="1" noAdjustHandles="1" noChangeArrowheads="1" noChangeShapeType="1" noTextEdit="1"/>
              </p:cNvSpPr>
              <p:nvPr/>
            </p:nvSpPr>
            <p:spPr>
              <a:xfrm>
                <a:off x="6827785" y="5253633"/>
                <a:ext cx="2129685" cy="923330"/>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56217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a:xfrm>
            <a:off x="628649" y="260986"/>
            <a:ext cx="8345533" cy="717866"/>
          </a:xfrm>
        </p:spPr>
        <p:txBody>
          <a:bodyPr>
            <a:normAutofit/>
          </a:bodyPr>
          <a:lstStyle/>
          <a:p>
            <a:r>
              <a:rPr lang="en-GB" dirty="0"/>
              <a:t>Outline: 6. Sequential Models &amp; Inf.</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b="1" i="1" dirty="0">
                <a:solidFill>
                  <a:srgbClr val="C00000"/>
                </a:solidFill>
              </a:rPr>
              <a:t>Lifted modelling of sequences</a:t>
            </a:r>
          </a:p>
          <a:p>
            <a:pPr lvl="1"/>
            <a:r>
              <a:rPr lang="en-GB" dirty="0">
                <a:solidFill>
                  <a:srgbClr val="C00000"/>
                </a:solidFill>
              </a:rPr>
              <a:t>Parameterised dynamic models (PDMs)</a:t>
            </a:r>
          </a:p>
          <a:p>
            <a:pPr lvl="1"/>
            <a:r>
              <a:rPr lang="en-GB" dirty="0">
                <a:solidFill>
                  <a:srgbClr val="C00000"/>
                </a:solidFill>
              </a:rPr>
              <a:t>Modelling, semantics</a:t>
            </a:r>
          </a:p>
          <a:p>
            <a:pPr marL="514350" indent="-514350">
              <a:buFont typeface="+mj-lt"/>
              <a:buAutoNum type="alphaUcPeriod"/>
            </a:pPr>
            <a:r>
              <a:rPr lang="en-GB" i="1" dirty="0"/>
              <a:t>Lifted dynamic inference</a:t>
            </a:r>
          </a:p>
          <a:p>
            <a:pPr lvl="1"/>
            <a:r>
              <a:rPr lang="en-GB" dirty="0"/>
              <a:t>Inference tasks</a:t>
            </a:r>
          </a:p>
          <a:p>
            <a:pPr lvl="1"/>
            <a:r>
              <a:rPr lang="en-GB" dirty="0"/>
              <a:t>Interfaces</a:t>
            </a:r>
          </a:p>
          <a:p>
            <a:pPr lvl="1"/>
            <a:r>
              <a:rPr lang="en-GB" dirty="0"/>
              <a:t>Lifted dynamic junction tree algorithm (LDJT)</a:t>
            </a:r>
          </a:p>
          <a:p>
            <a:pPr lvl="1"/>
            <a:r>
              <a:rPr lang="en-GB" dirty="0"/>
              <a:t>Theoretical analysis: complexity</a:t>
            </a:r>
          </a:p>
          <a:p>
            <a:pPr marL="514350" indent="-514350">
              <a:buFont typeface="+mj-lt"/>
              <a:buAutoNum type="alphaUcPeriod"/>
            </a:pPr>
            <a:r>
              <a:rPr lang="en-GB" i="1" dirty="0"/>
              <a:t>Keeping inference polynomial</a:t>
            </a:r>
          </a:p>
          <a:p>
            <a:pPr lvl="1"/>
            <a:r>
              <a:rPr lang="en-GB" dirty="0"/>
              <a:t>Problem of evidence over time in lifted models</a:t>
            </a:r>
          </a:p>
          <a:p>
            <a:pPr lvl="1"/>
            <a:r>
              <a:rPr lang="en-GB" dirty="0"/>
              <a:t>Temporal approximate merging (</a:t>
            </a:r>
            <a:r>
              <a:rPr lang="en-GB" dirty="0" err="1"/>
              <a:t>TAMe</a:t>
            </a:r>
            <a:r>
              <a:rPr lang="en-GB" dirty="0"/>
              <a:t>)</a:t>
            </a:r>
          </a:p>
          <a:p>
            <a:pPr marL="514350" indent="-514350">
              <a:buFont typeface="+mj-lt"/>
              <a:buAutoNum type="alphaUcPeriod"/>
            </a:pPr>
            <a:endParaRPr lang="en-GB" dirty="0"/>
          </a:p>
        </p:txBody>
      </p:sp>
      <p:sp>
        <p:nvSpPr>
          <p:cNvPr id="4" name="Slide Number Placeholder 3">
            <a:extLst>
              <a:ext uri="{FF2B5EF4-FFF2-40B4-BE49-F238E27FC236}">
                <a16:creationId xmlns:a16="http://schemas.microsoft.com/office/drawing/2014/main" id="{76C3EB6C-B7E8-0449-A40C-56D4B80C645F}"/>
              </a:ext>
            </a:extLst>
          </p:cNvPr>
          <p:cNvSpPr>
            <a:spLocks noGrp="1"/>
          </p:cNvSpPr>
          <p:nvPr>
            <p:ph type="sldNum" sz="quarter" idx="12"/>
          </p:nvPr>
        </p:nvSpPr>
        <p:spPr/>
        <p:txBody>
          <a:bodyPr/>
          <a:lstStyle/>
          <a:p>
            <a:fld id="{67C9959E-8E6B-B04C-9955-EA096F41CA7A}" type="slidenum">
              <a:rPr lang="en-GB" smtClean="0"/>
              <a:t>9</a:t>
            </a:fld>
            <a:endParaRPr lang="en-GB"/>
          </a:p>
        </p:txBody>
      </p:sp>
    </p:spTree>
    <p:extLst>
      <p:ext uri="{BB962C8B-B14F-4D97-AF65-F5344CB8AC3E}">
        <p14:creationId xmlns:p14="http://schemas.microsoft.com/office/powerpoint/2010/main" val="14248627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3422-1315-E048-9BF1-200142C2943E}"/>
              </a:ext>
            </a:extLst>
          </p:cNvPr>
          <p:cNvSpPr>
            <a:spLocks noGrp="1"/>
          </p:cNvSpPr>
          <p:nvPr>
            <p:ph type="title"/>
          </p:nvPr>
        </p:nvSpPr>
        <p:spPr/>
        <p:txBody>
          <a:bodyPr/>
          <a:lstStyle/>
          <a:p>
            <a:r>
              <a:rPr lang="en-GB"/>
              <a:t>Cluster Groups </a:t>
            </a:r>
            <a:endParaRPr lang="en-GB">
              <a:effectLst/>
            </a:endParaRPr>
          </a:p>
        </p:txBody>
      </p:sp>
      <p:sp>
        <p:nvSpPr>
          <p:cNvPr id="8" name="Content Placeholder 7">
            <a:extLst>
              <a:ext uri="{FF2B5EF4-FFF2-40B4-BE49-F238E27FC236}">
                <a16:creationId xmlns:a16="http://schemas.microsoft.com/office/drawing/2014/main" id="{2F703BFD-24B1-694C-BA9E-3D99D181B3A4}"/>
              </a:ext>
            </a:extLst>
          </p:cNvPr>
          <p:cNvSpPr>
            <a:spLocks noGrp="1"/>
          </p:cNvSpPr>
          <p:nvPr>
            <p:ph idx="1"/>
          </p:nvPr>
        </p:nvSpPr>
        <p:spPr>
          <a:xfrm>
            <a:off x="4457758" y="1158240"/>
            <a:ext cx="4057592" cy="5018723"/>
          </a:xfrm>
        </p:spPr>
        <p:txBody>
          <a:bodyPr>
            <a:normAutofit/>
          </a:bodyPr>
          <a:lstStyle/>
          <a:p>
            <a:pPr fontAlgn="auto"/>
            <a:r>
              <a:rPr lang="en-GB" dirty="0"/>
              <a:t>Density-based clustering as unknown number of clusters </a:t>
            </a:r>
          </a:p>
          <a:p>
            <a:pPr lvl="1"/>
            <a:r>
              <a:rPr lang="en-GB" dirty="0"/>
              <a:t>E.g., DBSCAN</a:t>
            </a:r>
          </a:p>
          <a:p>
            <a:pPr fontAlgn="auto"/>
            <a:r>
              <a:rPr lang="en-GB" dirty="0"/>
              <a:t>Cosine similarity as distance function </a:t>
            </a:r>
          </a:p>
          <a:p>
            <a:pPr fontAlgn="auto"/>
            <a:r>
              <a:rPr lang="en-GB" dirty="0"/>
              <a:t>Use ANOVA for testing fitness of clustering</a:t>
            </a:r>
          </a:p>
          <a:p>
            <a:pPr lvl="1"/>
            <a:r>
              <a:rPr lang="en-GB" dirty="0"/>
              <a:t>Hypothesis testing</a:t>
            </a:r>
          </a:p>
          <a:p>
            <a:pPr lvl="1"/>
            <a:r>
              <a:rPr lang="en-GB" dirty="0"/>
              <a:t>Do the cluster means sufficiently distinguish the clusters?</a:t>
            </a:r>
          </a:p>
          <a:p>
            <a:endParaRPr lang="en-GB" dirty="0"/>
          </a:p>
        </p:txBody>
      </p:sp>
      <p:sp>
        <p:nvSpPr>
          <p:cNvPr id="4" name="Slide Number Placeholder 3">
            <a:extLst>
              <a:ext uri="{FF2B5EF4-FFF2-40B4-BE49-F238E27FC236}">
                <a16:creationId xmlns:a16="http://schemas.microsoft.com/office/drawing/2014/main" id="{323D4425-1AD0-1E40-8BD3-A2EC26CBCED4}"/>
              </a:ext>
            </a:extLst>
          </p:cNvPr>
          <p:cNvSpPr>
            <a:spLocks noGrp="1"/>
          </p:cNvSpPr>
          <p:nvPr>
            <p:ph type="sldNum" sz="quarter" idx="12"/>
          </p:nvPr>
        </p:nvSpPr>
        <p:spPr/>
        <p:txBody>
          <a:bodyPr/>
          <a:lstStyle/>
          <a:p>
            <a:fld id="{DB7C4649-800D-CB47-881A-AA04BFFFB18C}" type="slidenum">
              <a:rPr lang="en-GB" smtClean="0"/>
              <a:t>90</a:t>
            </a:fld>
            <a:endParaRPr lang="en-GB"/>
          </a:p>
        </p:txBody>
      </p:sp>
      <p:pic>
        <p:nvPicPr>
          <p:cNvPr id="5" name="Picture 4">
            <a:extLst>
              <a:ext uri="{FF2B5EF4-FFF2-40B4-BE49-F238E27FC236}">
                <a16:creationId xmlns:a16="http://schemas.microsoft.com/office/drawing/2014/main" id="{6220256E-6170-344C-BB97-428BBFE3BFDA}"/>
              </a:ext>
            </a:extLst>
          </p:cNvPr>
          <p:cNvPicPr>
            <a:picLocks noChangeAspect="1"/>
          </p:cNvPicPr>
          <p:nvPr/>
        </p:nvPicPr>
        <p:blipFill>
          <a:blip r:embed="rId2"/>
          <a:stretch>
            <a:fillRect/>
          </a:stretch>
        </p:blipFill>
        <p:spPr>
          <a:xfrm>
            <a:off x="628650" y="1995361"/>
            <a:ext cx="3829108" cy="3740744"/>
          </a:xfrm>
          <a:prstGeom prst="rect">
            <a:avLst/>
          </a:prstGeom>
        </p:spPr>
      </p:pic>
      <p:sp>
        <p:nvSpPr>
          <p:cNvPr id="7" name="Rectangle 6">
            <a:extLst>
              <a:ext uri="{FF2B5EF4-FFF2-40B4-BE49-F238E27FC236}">
                <a16:creationId xmlns:a16="http://schemas.microsoft.com/office/drawing/2014/main" id="{C577980D-099F-8E45-B5B0-1360102B9ADE}"/>
              </a:ext>
            </a:extLst>
          </p:cNvPr>
          <p:cNvSpPr/>
          <p:nvPr/>
        </p:nvSpPr>
        <p:spPr>
          <a:xfrm>
            <a:off x="2050868" y="6310386"/>
            <a:ext cx="6152605" cy="400110"/>
          </a:xfrm>
          <a:prstGeom prst="rect">
            <a:avLst/>
          </a:prstGeom>
        </p:spPr>
        <p:txBody>
          <a:bodyPr wrap="square">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Taming Reasoning in Temporal Probabilistic Relational Models Explanation. In </a:t>
            </a:r>
            <a:r>
              <a:rPr lang="en-GB" sz="1000" i="1" dirty="0">
                <a:solidFill>
                  <a:schemeClr val="accent3"/>
                </a:solidFill>
              </a:rPr>
              <a:t>Proceedings</a:t>
            </a:r>
            <a:r>
              <a:rPr lang="en-GB" sz="1000" dirty="0">
                <a:solidFill>
                  <a:schemeClr val="accent3"/>
                </a:solidFill>
              </a:rPr>
              <a:t> </a:t>
            </a:r>
            <a:r>
              <a:rPr lang="en-GB" sz="1000" i="1" dirty="0">
                <a:solidFill>
                  <a:schemeClr val="accent3"/>
                </a:solidFill>
              </a:rPr>
              <a:t>of the ECAI 2020</a:t>
            </a:r>
            <a:r>
              <a:rPr lang="en-GB" sz="1000" dirty="0">
                <a:solidFill>
                  <a:schemeClr val="accent3"/>
                </a:solidFill>
              </a:rPr>
              <a:t>, 2020.</a:t>
            </a:r>
          </a:p>
        </p:txBody>
      </p:sp>
    </p:spTree>
    <p:extLst>
      <p:ext uri="{BB962C8B-B14F-4D97-AF65-F5344CB8AC3E}">
        <p14:creationId xmlns:p14="http://schemas.microsoft.com/office/powerpoint/2010/main" val="38458172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3422-1315-E048-9BF1-200142C2943E}"/>
              </a:ext>
            </a:extLst>
          </p:cNvPr>
          <p:cNvSpPr>
            <a:spLocks noGrp="1"/>
          </p:cNvSpPr>
          <p:nvPr>
            <p:ph type="title"/>
          </p:nvPr>
        </p:nvSpPr>
        <p:spPr/>
        <p:txBody>
          <a:bodyPr/>
          <a:lstStyle/>
          <a:p>
            <a:r>
              <a:rPr lang="en-GB" dirty="0"/>
              <a:t>Merge Groups</a:t>
            </a:r>
            <a:endParaRPr lang="en-GB" dirty="0">
              <a:effectLst/>
            </a:endParaRPr>
          </a:p>
        </p:txBody>
      </p:sp>
      <p:sp>
        <p:nvSpPr>
          <p:cNvPr id="8" name="Content Placeholder 7">
            <a:extLst>
              <a:ext uri="{FF2B5EF4-FFF2-40B4-BE49-F238E27FC236}">
                <a16:creationId xmlns:a16="http://schemas.microsoft.com/office/drawing/2014/main" id="{2F703BFD-24B1-694C-BA9E-3D99D181B3A4}"/>
              </a:ext>
            </a:extLst>
          </p:cNvPr>
          <p:cNvSpPr>
            <a:spLocks noGrp="1"/>
          </p:cNvSpPr>
          <p:nvPr>
            <p:ph idx="1"/>
          </p:nvPr>
        </p:nvSpPr>
        <p:spPr>
          <a:xfrm>
            <a:off x="4457758" y="1158240"/>
            <a:ext cx="4057592" cy="5018723"/>
          </a:xfrm>
        </p:spPr>
        <p:txBody>
          <a:bodyPr>
            <a:normAutofit/>
          </a:bodyPr>
          <a:lstStyle/>
          <a:p>
            <a:r>
              <a:rPr lang="en-GB" dirty="0"/>
              <a:t>Merge groups of cluster by calculating mean of cluster while accounting for groundings </a:t>
            </a:r>
          </a:p>
          <a:p>
            <a:r>
              <a:rPr lang="en-GB" dirty="0"/>
              <a:t>Replace old groups with merged group in forward message </a:t>
            </a:r>
          </a:p>
          <a:p>
            <a:endParaRPr lang="en-GB" dirty="0"/>
          </a:p>
        </p:txBody>
      </p:sp>
      <p:sp>
        <p:nvSpPr>
          <p:cNvPr id="4" name="Slide Number Placeholder 3">
            <a:extLst>
              <a:ext uri="{FF2B5EF4-FFF2-40B4-BE49-F238E27FC236}">
                <a16:creationId xmlns:a16="http://schemas.microsoft.com/office/drawing/2014/main" id="{323D4425-1AD0-1E40-8BD3-A2EC26CBCED4}"/>
              </a:ext>
            </a:extLst>
          </p:cNvPr>
          <p:cNvSpPr>
            <a:spLocks noGrp="1"/>
          </p:cNvSpPr>
          <p:nvPr>
            <p:ph type="sldNum" sz="quarter" idx="12"/>
          </p:nvPr>
        </p:nvSpPr>
        <p:spPr/>
        <p:txBody>
          <a:bodyPr/>
          <a:lstStyle/>
          <a:p>
            <a:fld id="{DB7C4649-800D-CB47-881A-AA04BFFFB18C}" type="slidenum">
              <a:rPr lang="en-GB" smtClean="0"/>
              <a:t>91</a:t>
            </a:fld>
            <a:endParaRPr lang="en-GB"/>
          </a:p>
        </p:txBody>
      </p:sp>
      <p:sp>
        <p:nvSpPr>
          <p:cNvPr id="7" name="Rectangle 6">
            <a:extLst>
              <a:ext uri="{FF2B5EF4-FFF2-40B4-BE49-F238E27FC236}">
                <a16:creationId xmlns:a16="http://schemas.microsoft.com/office/drawing/2014/main" id="{C577980D-099F-8E45-B5B0-1360102B9ADE}"/>
              </a:ext>
            </a:extLst>
          </p:cNvPr>
          <p:cNvSpPr/>
          <p:nvPr/>
        </p:nvSpPr>
        <p:spPr>
          <a:xfrm>
            <a:off x="2050868" y="6310386"/>
            <a:ext cx="6152605" cy="400110"/>
          </a:xfrm>
          <a:prstGeom prst="rect">
            <a:avLst/>
          </a:prstGeom>
        </p:spPr>
        <p:txBody>
          <a:bodyPr wrap="square">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Taming Reasoning in Temporal Probabilistic Relational Models Explanation. In </a:t>
            </a:r>
            <a:r>
              <a:rPr lang="en-GB" sz="1000" i="1" dirty="0">
                <a:solidFill>
                  <a:schemeClr val="accent3"/>
                </a:solidFill>
              </a:rPr>
              <a:t>Proceedings</a:t>
            </a:r>
            <a:r>
              <a:rPr lang="en-GB" sz="1000" dirty="0">
                <a:solidFill>
                  <a:schemeClr val="accent3"/>
                </a:solidFill>
              </a:rPr>
              <a:t> </a:t>
            </a:r>
            <a:r>
              <a:rPr lang="en-GB" sz="1000" i="1" dirty="0">
                <a:solidFill>
                  <a:schemeClr val="accent3"/>
                </a:solidFill>
              </a:rPr>
              <a:t>of the ECAI 2020</a:t>
            </a:r>
            <a:r>
              <a:rPr lang="en-GB" sz="1000" dirty="0">
                <a:solidFill>
                  <a:schemeClr val="accent3"/>
                </a:solidFill>
              </a:rPr>
              <a:t>, 2020.</a:t>
            </a:r>
          </a:p>
        </p:txBody>
      </p:sp>
      <p:pic>
        <p:nvPicPr>
          <p:cNvPr id="9" name="Picture 8">
            <a:extLst>
              <a:ext uri="{FF2B5EF4-FFF2-40B4-BE49-F238E27FC236}">
                <a16:creationId xmlns:a16="http://schemas.microsoft.com/office/drawing/2014/main" id="{CF9F13FF-F539-F947-AA6A-204828491154}"/>
              </a:ext>
            </a:extLst>
          </p:cNvPr>
          <p:cNvPicPr>
            <a:picLocks noChangeAspect="1"/>
          </p:cNvPicPr>
          <p:nvPr/>
        </p:nvPicPr>
        <p:blipFill>
          <a:blip r:embed="rId2"/>
          <a:stretch>
            <a:fillRect/>
          </a:stretch>
        </p:blipFill>
        <p:spPr>
          <a:xfrm>
            <a:off x="624081" y="1995361"/>
            <a:ext cx="3838246" cy="3749671"/>
          </a:xfrm>
          <a:prstGeom prst="rect">
            <a:avLst/>
          </a:prstGeom>
        </p:spPr>
      </p:pic>
    </p:spTree>
    <p:extLst>
      <p:ext uri="{BB962C8B-B14F-4D97-AF65-F5344CB8AC3E}">
        <p14:creationId xmlns:p14="http://schemas.microsoft.com/office/powerpoint/2010/main" val="19951796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CBDA-50A9-2A48-A9C4-B0F71FE0E327}"/>
              </a:ext>
            </a:extLst>
          </p:cNvPr>
          <p:cNvSpPr>
            <a:spLocks noGrp="1"/>
          </p:cNvSpPr>
          <p:nvPr>
            <p:ph type="title"/>
          </p:nvPr>
        </p:nvSpPr>
        <p:spPr>
          <a:xfrm>
            <a:off x="3306419" y="260986"/>
            <a:ext cx="5208931" cy="717866"/>
          </a:xfrm>
        </p:spPr>
        <p:txBody>
          <a:bodyPr/>
          <a:lstStyle/>
          <a:p>
            <a:r>
              <a:rPr lang="en-GB" dirty="0"/>
              <a:t>Merging Parfactors</a:t>
            </a:r>
          </a:p>
        </p:txBody>
      </p:sp>
      <p:sp>
        <p:nvSpPr>
          <p:cNvPr id="3" name="Content Placeholder 2">
            <a:extLst>
              <a:ext uri="{FF2B5EF4-FFF2-40B4-BE49-F238E27FC236}">
                <a16:creationId xmlns:a16="http://schemas.microsoft.com/office/drawing/2014/main" id="{E988804B-0747-1441-9227-FB7D6E108C56}"/>
              </a:ext>
            </a:extLst>
          </p:cNvPr>
          <p:cNvSpPr>
            <a:spLocks noGrp="1"/>
          </p:cNvSpPr>
          <p:nvPr>
            <p:ph idx="1"/>
          </p:nvPr>
        </p:nvSpPr>
        <p:spPr>
          <a:xfrm>
            <a:off x="3306419" y="1158240"/>
            <a:ext cx="5208931" cy="5018723"/>
          </a:xfrm>
        </p:spPr>
        <p:txBody>
          <a:bodyPr/>
          <a:lstStyle/>
          <a:p>
            <a:r>
              <a:rPr lang="en-GB" dirty="0"/>
              <a:t>Merge similar parfactors, </a:t>
            </a:r>
            <a:r>
              <a:rPr lang="en-GB" i="1" dirty="0"/>
              <a:t>accounting for groundings</a:t>
            </a:r>
          </a:p>
          <a:p>
            <a:endParaRPr lang="en-GB" dirty="0"/>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1EF8F5DA-97A1-EB4F-93F8-D442DA9DF6EC}"/>
              </a:ext>
            </a:extLst>
          </p:cNvPr>
          <p:cNvSpPr>
            <a:spLocks noGrp="1"/>
          </p:cNvSpPr>
          <p:nvPr>
            <p:ph type="sldNum" sz="quarter" idx="12"/>
          </p:nvPr>
        </p:nvSpPr>
        <p:spPr/>
        <p:txBody>
          <a:bodyPr/>
          <a:lstStyle/>
          <a:p>
            <a:fld id="{DB7C4649-800D-CB47-881A-AA04BFFFB18C}" type="slidenum">
              <a:rPr lang="en-GB" smtClean="0"/>
              <a:t>92</a:t>
            </a:fld>
            <a:endParaRPr lang="en-GB"/>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9A3C2492-6DCF-C349-92AF-217BB08EE148}"/>
                  </a:ext>
                </a:extLst>
              </p:cNvPr>
              <p:cNvGraphicFramePr>
                <a:graphicFrameLocks noGrp="1"/>
              </p:cNvGraphicFramePr>
              <p:nvPr>
                <p:extLst>
                  <p:ext uri="{D42A27DB-BD31-4B8C-83A1-F6EECF244321}">
                    <p14:modId xmlns:p14="http://schemas.microsoft.com/office/powerpoint/2010/main" val="2996303161"/>
                  </p:ext>
                </p:extLst>
              </p:nvPr>
            </p:nvGraphicFramePr>
            <p:xfrm>
              <a:off x="202024" y="254845"/>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5" name="Table 4">
                <a:extLst>
                  <a:ext uri="{FF2B5EF4-FFF2-40B4-BE49-F238E27FC236}">
                    <a16:creationId xmlns:a16="http://schemas.microsoft.com/office/drawing/2014/main" id="{9A3C2492-6DCF-C349-92AF-217BB08EE148}"/>
                  </a:ext>
                </a:extLst>
              </p:cNvPr>
              <p:cNvGraphicFramePr>
                <a:graphicFrameLocks noGrp="1"/>
              </p:cNvGraphicFramePr>
              <p:nvPr>
                <p:extLst>
                  <p:ext uri="{D42A27DB-BD31-4B8C-83A1-F6EECF244321}">
                    <p14:modId xmlns:p14="http://schemas.microsoft.com/office/powerpoint/2010/main" val="2996303161"/>
                  </p:ext>
                </p:extLst>
              </p:nvPr>
            </p:nvGraphicFramePr>
            <p:xfrm>
              <a:off x="202024" y="254845"/>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2"/>
                          <a:stretch>
                            <a:fillRect t="-3448" r="-162500" b="-400000"/>
                          </a:stretch>
                        </a:blipFill>
                      </a:tcPr>
                    </a:tc>
                    <a:tc>
                      <a:txBody>
                        <a:bodyPr/>
                        <a:lstStyle/>
                        <a:p>
                          <a:endParaRPr lang="en-US"/>
                        </a:p>
                      </a:txBody>
                      <a:tcPr marL="45720" marR="45720">
                        <a:blipFill>
                          <a:blip r:embed="rId2"/>
                          <a:stretch>
                            <a:fillRect l="-103704" t="-3448" r="-68519" b="-400000"/>
                          </a:stretch>
                        </a:blipFill>
                      </a:tcPr>
                    </a:tc>
                    <a:tc>
                      <a:txBody>
                        <a:bodyPr/>
                        <a:lstStyle/>
                        <a:p>
                          <a:endParaRPr lang="en-US"/>
                        </a:p>
                      </a:txBody>
                      <a:tcPr marL="45720" marR="45720">
                        <a:blipFill>
                          <a:blip r:embed="rId2"/>
                          <a:stretch>
                            <a:fillRect l="-305556" t="-3448" r="-277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2"/>
                          <a:stretch>
                            <a:fillRect t="-103448" r="-162500" b="-300000"/>
                          </a:stretch>
                        </a:blipFill>
                      </a:tcPr>
                    </a:tc>
                    <a:tc>
                      <a:txBody>
                        <a:bodyPr/>
                        <a:lstStyle/>
                        <a:p>
                          <a:endParaRPr lang="en-US"/>
                        </a:p>
                      </a:txBody>
                      <a:tcPr marL="45720" marR="45720">
                        <a:blipFill>
                          <a:blip r:embed="rId2"/>
                          <a:stretch>
                            <a:fillRect l="-103704" t="-103448" r="-68519" b="-300000"/>
                          </a:stretch>
                        </a:blipFill>
                      </a:tcPr>
                    </a:tc>
                    <a:tc>
                      <a:txBody>
                        <a:bodyPr/>
                        <a:lstStyle/>
                        <a:p>
                          <a:endParaRPr lang="en-US"/>
                        </a:p>
                      </a:txBody>
                      <a:tcPr marL="45720" marR="45720">
                        <a:blipFill>
                          <a:blip r:embed="rId2"/>
                          <a:stretch>
                            <a:fillRect l="-305556" t="-103448" r="-277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2"/>
                          <a:stretch>
                            <a:fillRect t="-203448" r="-162500" b="-200000"/>
                          </a:stretch>
                        </a:blipFill>
                      </a:tcPr>
                    </a:tc>
                    <a:tc>
                      <a:txBody>
                        <a:bodyPr/>
                        <a:lstStyle/>
                        <a:p>
                          <a:endParaRPr lang="en-US"/>
                        </a:p>
                      </a:txBody>
                      <a:tcPr marL="45720" marR="45720">
                        <a:blipFill>
                          <a:blip r:embed="rId2"/>
                          <a:stretch>
                            <a:fillRect l="-103704" t="-203448" r="-68519" b="-200000"/>
                          </a:stretch>
                        </a:blipFill>
                      </a:tcPr>
                    </a:tc>
                    <a:tc>
                      <a:txBody>
                        <a:bodyPr/>
                        <a:lstStyle/>
                        <a:p>
                          <a:endParaRPr lang="en-US"/>
                        </a:p>
                      </a:txBody>
                      <a:tcPr marL="45720" marR="45720">
                        <a:blipFill>
                          <a:blip r:embed="rId2"/>
                          <a:stretch>
                            <a:fillRect l="-305556" t="-203448" r="-277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2"/>
                          <a:stretch>
                            <a:fillRect t="-303448" r="-162500" b="-100000"/>
                          </a:stretch>
                        </a:blipFill>
                      </a:tcPr>
                    </a:tc>
                    <a:tc>
                      <a:txBody>
                        <a:bodyPr/>
                        <a:lstStyle/>
                        <a:p>
                          <a:endParaRPr lang="en-US"/>
                        </a:p>
                      </a:txBody>
                      <a:tcPr marL="45720" marR="45720">
                        <a:blipFill>
                          <a:blip r:embed="rId2"/>
                          <a:stretch>
                            <a:fillRect l="-103704" t="-303448" r="-68519" b="-100000"/>
                          </a:stretch>
                        </a:blipFill>
                      </a:tcPr>
                    </a:tc>
                    <a:tc>
                      <a:txBody>
                        <a:bodyPr/>
                        <a:lstStyle/>
                        <a:p>
                          <a:endParaRPr lang="en-US"/>
                        </a:p>
                      </a:txBody>
                      <a:tcPr marL="45720" marR="45720">
                        <a:blipFill>
                          <a:blip r:embed="rId2"/>
                          <a:stretch>
                            <a:fillRect l="-305556" t="-303448" r="-277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2"/>
                          <a:stretch>
                            <a:fillRect t="-403448" r="-162500"/>
                          </a:stretch>
                        </a:blipFill>
                      </a:tcPr>
                    </a:tc>
                    <a:tc>
                      <a:txBody>
                        <a:bodyPr/>
                        <a:lstStyle/>
                        <a:p>
                          <a:endParaRPr lang="en-US"/>
                        </a:p>
                      </a:txBody>
                      <a:tcPr marL="45720" marR="45720">
                        <a:blipFill>
                          <a:blip r:embed="rId2"/>
                          <a:stretch>
                            <a:fillRect l="-103704" t="-403448" r="-68519"/>
                          </a:stretch>
                        </a:blipFill>
                      </a:tcPr>
                    </a:tc>
                    <a:tc>
                      <a:txBody>
                        <a:bodyPr/>
                        <a:lstStyle/>
                        <a:p>
                          <a:endParaRPr lang="en-US"/>
                        </a:p>
                      </a:txBody>
                      <a:tcPr marL="45720" marR="45720">
                        <a:blipFill>
                          <a:blip r:embed="rId2"/>
                          <a:stretch>
                            <a:fillRect l="-305556" t="-403448" r="-2778"/>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79973700-37B5-C147-B4F4-2074D39820FD}"/>
                  </a:ext>
                </a:extLst>
              </p:cNvPr>
              <p:cNvGraphicFramePr>
                <a:graphicFrameLocks noGrp="1"/>
              </p:cNvGraphicFramePr>
              <p:nvPr>
                <p:extLst>
                  <p:ext uri="{D42A27DB-BD31-4B8C-83A1-F6EECF244321}">
                    <p14:modId xmlns:p14="http://schemas.microsoft.com/office/powerpoint/2010/main" val="2762222362"/>
                  </p:ext>
                </p:extLst>
              </p:nvPr>
            </p:nvGraphicFramePr>
            <p:xfrm>
              <a:off x="199101" y="2263032"/>
              <a:ext cx="1955609" cy="1828800"/>
            </p:xfrm>
            <a:graphic>
              <a:graphicData uri="http://schemas.openxmlformats.org/drawingml/2006/table">
                <a:tbl>
                  <a:tblPr firstRow="1" bandRow="1">
                    <a:tableStyleId>{793D81CF-94F2-401A-BA57-92F5A7B2D0C5}</a:tableStyleId>
                  </a:tblPr>
                  <a:tblGrid>
                    <a:gridCol w="775525">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9149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sSup>
                                      <m:sSupPr>
                                        <m:ctrlPr>
                                          <a:rPr lang="de-DE" sz="1800" b="0" i="1" smtClean="0">
                                            <a:latin typeface="Cambria Math" panose="02040503050406030204" pitchFamily="18" charset="0"/>
                                          </a:rPr>
                                        </m:ctrlPr>
                                      </m:sSupPr>
                                      <m:e>
                                        <m:r>
                                          <a:rPr lang="de-DE" sz="1800" b="0" i="1" smtClean="0">
                                            <a:latin typeface="Cambria Math" panose="02040503050406030204" pitchFamily="18" charset="0"/>
                                          </a:rPr>
                                          <m:t>𝑋</m:t>
                                        </m:r>
                                      </m:e>
                                      <m:sup>
                                        <m:r>
                                          <a:rPr lang="de-DE" sz="1800" b="0" i="1" smtClean="0">
                                            <a:latin typeface="Cambria Math" panose="02040503050406030204" pitchFamily="18" charset="0"/>
                                          </a:rPr>
                                          <m:t>′</m:t>
                                        </m:r>
                                      </m:sup>
                                    </m:sSup>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sSup>
                                      <m:sSupPr>
                                        <m:ctrlPr>
                                          <a:rPr lang="de-DE" sz="1800" b="0" i="1" smtClean="0">
                                            <a:latin typeface="Cambria Math" panose="02040503050406030204" pitchFamily="18" charset="0"/>
                                          </a:rPr>
                                        </m:ctrlPr>
                                      </m:sSupPr>
                                      <m:e>
                                        <m:r>
                                          <a:rPr lang="de-DE" sz="1800" b="0" i="1" smtClean="0">
                                            <a:latin typeface="Cambria Math" panose="02040503050406030204" pitchFamily="18" charset="0"/>
                                          </a:rPr>
                                          <m:t>𝑋</m:t>
                                        </m:r>
                                      </m:e>
                                      <m:sup>
                                        <m:r>
                                          <a:rPr lang="de-DE" sz="1800" b="0" i="1" smtClean="0">
                                            <a:latin typeface="Cambria Math" panose="02040503050406030204" pitchFamily="18" charset="0"/>
                                          </a:rPr>
                                          <m:t>′</m:t>
                                        </m:r>
                                      </m:sup>
                                    </m:sSup>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7.9</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6</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3.9</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6" name="Table 5">
                <a:extLst>
                  <a:ext uri="{FF2B5EF4-FFF2-40B4-BE49-F238E27FC236}">
                    <a16:creationId xmlns:a16="http://schemas.microsoft.com/office/drawing/2014/main" id="{79973700-37B5-C147-B4F4-2074D39820FD}"/>
                  </a:ext>
                </a:extLst>
              </p:cNvPr>
              <p:cNvGraphicFramePr>
                <a:graphicFrameLocks noGrp="1"/>
              </p:cNvGraphicFramePr>
              <p:nvPr>
                <p:extLst>
                  <p:ext uri="{D42A27DB-BD31-4B8C-83A1-F6EECF244321}">
                    <p14:modId xmlns:p14="http://schemas.microsoft.com/office/powerpoint/2010/main" val="2762222362"/>
                  </p:ext>
                </p:extLst>
              </p:nvPr>
            </p:nvGraphicFramePr>
            <p:xfrm>
              <a:off x="199101" y="2263032"/>
              <a:ext cx="1955609" cy="1828800"/>
            </p:xfrm>
            <a:graphic>
              <a:graphicData uri="http://schemas.openxmlformats.org/drawingml/2006/table">
                <a:tbl>
                  <a:tblPr firstRow="1" bandRow="1">
                    <a:tableStyleId>{793D81CF-94F2-401A-BA57-92F5A7B2D0C5}</a:tableStyleId>
                  </a:tblPr>
                  <a:tblGrid>
                    <a:gridCol w="775525">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9149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3"/>
                          <a:stretch>
                            <a:fillRect l="-1639" t="-3448" r="-154098" b="-400000"/>
                          </a:stretch>
                        </a:blipFill>
                      </a:tcPr>
                    </a:tc>
                    <a:tc>
                      <a:txBody>
                        <a:bodyPr/>
                        <a:lstStyle/>
                        <a:p>
                          <a:endParaRPr lang="en-US"/>
                        </a:p>
                      </a:txBody>
                      <a:tcPr marL="45720" marR="45720">
                        <a:blipFill>
                          <a:blip r:embed="rId3"/>
                          <a:stretch>
                            <a:fillRect l="-112727" t="-3448" r="-70909" b="-400000"/>
                          </a:stretch>
                        </a:blipFill>
                      </a:tcPr>
                    </a:tc>
                    <a:tc>
                      <a:txBody>
                        <a:bodyPr/>
                        <a:lstStyle/>
                        <a:p>
                          <a:endParaRPr lang="en-US"/>
                        </a:p>
                      </a:txBody>
                      <a:tcPr marL="45720" marR="45720">
                        <a:blipFill>
                          <a:blip r:embed="rId3"/>
                          <a:stretch>
                            <a:fillRect l="-300000"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3"/>
                          <a:stretch>
                            <a:fillRect l="-1639" t="-103448" r="-154098" b="-300000"/>
                          </a:stretch>
                        </a:blipFill>
                      </a:tcPr>
                    </a:tc>
                    <a:tc>
                      <a:txBody>
                        <a:bodyPr/>
                        <a:lstStyle/>
                        <a:p>
                          <a:endParaRPr lang="en-US"/>
                        </a:p>
                      </a:txBody>
                      <a:tcPr marL="45720" marR="45720">
                        <a:blipFill>
                          <a:blip r:embed="rId3"/>
                          <a:stretch>
                            <a:fillRect l="-112727" t="-103448" r="-70909" b="-300000"/>
                          </a:stretch>
                        </a:blipFill>
                      </a:tcPr>
                    </a:tc>
                    <a:tc>
                      <a:txBody>
                        <a:bodyPr/>
                        <a:lstStyle/>
                        <a:p>
                          <a:endParaRPr lang="en-US"/>
                        </a:p>
                      </a:txBody>
                      <a:tcPr marL="45720" marR="45720">
                        <a:blipFill>
                          <a:blip r:embed="rId3"/>
                          <a:stretch>
                            <a:fillRect l="-300000"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3"/>
                          <a:stretch>
                            <a:fillRect l="-1639" t="-203448" r="-154098" b="-200000"/>
                          </a:stretch>
                        </a:blipFill>
                      </a:tcPr>
                    </a:tc>
                    <a:tc>
                      <a:txBody>
                        <a:bodyPr/>
                        <a:lstStyle/>
                        <a:p>
                          <a:endParaRPr lang="en-US"/>
                        </a:p>
                      </a:txBody>
                      <a:tcPr marL="45720" marR="45720">
                        <a:blipFill>
                          <a:blip r:embed="rId3"/>
                          <a:stretch>
                            <a:fillRect l="-112727" t="-203448" r="-70909" b="-200000"/>
                          </a:stretch>
                        </a:blipFill>
                      </a:tcPr>
                    </a:tc>
                    <a:tc>
                      <a:txBody>
                        <a:bodyPr/>
                        <a:lstStyle/>
                        <a:p>
                          <a:endParaRPr lang="en-US"/>
                        </a:p>
                      </a:txBody>
                      <a:tcPr marL="45720" marR="45720">
                        <a:blipFill>
                          <a:blip r:embed="rId3"/>
                          <a:stretch>
                            <a:fillRect l="-300000"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3"/>
                          <a:stretch>
                            <a:fillRect l="-1639" t="-303448" r="-154098" b="-100000"/>
                          </a:stretch>
                        </a:blipFill>
                      </a:tcPr>
                    </a:tc>
                    <a:tc>
                      <a:txBody>
                        <a:bodyPr/>
                        <a:lstStyle/>
                        <a:p>
                          <a:endParaRPr lang="en-US"/>
                        </a:p>
                      </a:txBody>
                      <a:tcPr marL="45720" marR="45720">
                        <a:blipFill>
                          <a:blip r:embed="rId3"/>
                          <a:stretch>
                            <a:fillRect l="-112727" t="-303448" r="-70909" b="-100000"/>
                          </a:stretch>
                        </a:blipFill>
                      </a:tcPr>
                    </a:tc>
                    <a:tc>
                      <a:txBody>
                        <a:bodyPr/>
                        <a:lstStyle/>
                        <a:p>
                          <a:endParaRPr lang="en-US"/>
                        </a:p>
                      </a:txBody>
                      <a:tcPr marL="45720" marR="45720">
                        <a:blipFill>
                          <a:blip r:embed="rId3"/>
                          <a:stretch>
                            <a:fillRect l="-300000"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3"/>
                          <a:stretch>
                            <a:fillRect l="-1639" t="-403448" r="-154098"/>
                          </a:stretch>
                        </a:blipFill>
                      </a:tcPr>
                    </a:tc>
                    <a:tc>
                      <a:txBody>
                        <a:bodyPr/>
                        <a:lstStyle/>
                        <a:p>
                          <a:endParaRPr lang="en-US"/>
                        </a:p>
                      </a:txBody>
                      <a:tcPr marL="45720" marR="45720">
                        <a:blipFill>
                          <a:blip r:embed="rId3"/>
                          <a:stretch>
                            <a:fillRect l="-112727" t="-403448" r="-70909"/>
                          </a:stretch>
                        </a:blipFill>
                      </a:tcPr>
                    </a:tc>
                    <a:tc>
                      <a:txBody>
                        <a:bodyPr/>
                        <a:lstStyle/>
                        <a:p>
                          <a:endParaRPr lang="en-US"/>
                        </a:p>
                      </a:txBody>
                      <a:tcPr marL="45720" marR="45720">
                        <a:blipFill>
                          <a:blip r:embed="rId3"/>
                          <a:stretch>
                            <a:fillRect l="-300000" t="-403448"/>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67607F20-416D-F243-B633-38716A00DA56}"/>
                  </a:ext>
                </a:extLst>
              </p:cNvPr>
              <p:cNvGraphicFramePr>
                <a:graphicFrameLocks noGrp="1"/>
              </p:cNvGraphicFramePr>
              <p:nvPr>
                <p:extLst>
                  <p:ext uri="{D42A27DB-BD31-4B8C-83A1-F6EECF244321}">
                    <p14:modId xmlns:p14="http://schemas.microsoft.com/office/powerpoint/2010/main" val="4047345798"/>
                  </p:ext>
                </p:extLst>
              </p:nvPr>
            </p:nvGraphicFramePr>
            <p:xfrm>
              <a:off x="199101" y="4271219"/>
              <a:ext cx="2149285" cy="1828800"/>
            </p:xfrm>
            <a:graphic>
              <a:graphicData uri="http://schemas.openxmlformats.org/drawingml/2006/table">
                <a:tbl>
                  <a:tblPr firstRow="1" bandRow="1">
                    <a:tableStyleId>{793D81CF-94F2-401A-BA57-92F5A7B2D0C5}</a:tableStyleId>
                  </a:tblPr>
                  <a:tblGrid>
                    <a:gridCol w="834263">
                      <a:extLst>
                        <a:ext uri="{9D8B030D-6E8A-4147-A177-3AD203B41FA5}">
                          <a16:colId xmlns:a16="http://schemas.microsoft.com/office/drawing/2014/main" val="20000"/>
                        </a:ext>
                      </a:extLst>
                    </a:gridCol>
                    <a:gridCol w="744157">
                      <a:extLst>
                        <a:ext uri="{9D8B030D-6E8A-4147-A177-3AD203B41FA5}">
                          <a16:colId xmlns:a16="http://schemas.microsoft.com/office/drawing/2014/main" val="20001"/>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sSup>
                                      <m:sSupPr>
                                        <m:ctrlPr>
                                          <a:rPr lang="de-DE" sz="1800" b="0" i="1" smtClean="0">
                                            <a:latin typeface="Cambria Math" panose="02040503050406030204" pitchFamily="18" charset="0"/>
                                          </a:rPr>
                                        </m:ctrlPr>
                                      </m:sSupPr>
                                      <m:e>
                                        <m:r>
                                          <a:rPr lang="de-DE" sz="1800" b="0" i="1" smtClean="0">
                                            <a:latin typeface="Cambria Math" panose="02040503050406030204" pitchFamily="18" charset="0"/>
                                          </a:rPr>
                                          <m:t>𝑋</m:t>
                                        </m:r>
                                      </m:e>
                                      <m:sup>
                                        <m:r>
                                          <a:rPr lang="de-DE" sz="1800" b="0" i="1" smtClean="0">
                                            <a:latin typeface="Cambria Math" panose="02040503050406030204" pitchFamily="18" charset="0"/>
                                          </a:rPr>
                                          <m:t>′′</m:t>
                                        </m:r>
                                      </m:sup>
                                    </m:sSup>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sSup>
                                      <m:sSupPr>
                                        <m:ctrlPr>
                                          <a:rPr lang="de-DE" sz="1800" b="0" i="1" smtClean="0">
                                            <a:latin typeface="Cambria Math" panose="02040503050406030204" pitchFamily="18" charset="0"/>
                                          </a:rPr>
                                        </m:ctrlPr>
                                      </m:sSupPr>
                                      <m:e>
                                        <m:r>
                                          <a:rPr lang="de-DE" sz="1800" b="0" i="1" smtClean="0">
                                            <a:latin typeface="Cambria Math" panose="02040503050406030204" pitchFamily="18" charset="0"/>
                                          </a:rPr>
                                          <m:t>𝑋</m:t>
                                        </m:r>
                                      </m:e>
                                      <m:sup>
                                        <m:r>
                                          <a:rPr lang="de-DE" sz="1800" b="0" i="1" smtClean="0">
                                            <a:latin typeface="Cambria Math" panose="02040503050406030204" pitchFamily="18" charset="0"/>
                                          </a:rPr>
                                          <m:t>′′</m:t>
                                        </m:r>
                                      </m:sup>
                                    </m:sSup>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15.7</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12.2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8.1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3.8</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8" name="Table 7">
                <a:extLst>
                  <a:ext uri="{FF2B5EF4-FFF2-40B4-BE49-F238E27FC236}">
                    <a16:creationId xmlns:a16="http://schemas.microsoft.com/office/drawing/2014/main" id="{67607F20-416D-F243-B633-38716A00DA56}"/>
                  </a:ext>
                </a:extLst>
              </p:cNvPr>
              <p:cNvGraphicFramePr>
                <a:graphicFrameLocks noGrp="1"/>
              </p:cNvGraphicFramePr>
              <p:nvPr>
                <p:extLst>
                  <p:ext uri="{D42A27DB-BD31-4B8C-83A1-F6EECF244321}">
                    <p14:modId xmlns:p14="http://schemas.microsoft.com/office/powerpoint/2010/main" val="4047345798"/>
                  </p:ext>
                </p:extLst>
              </p:nvPr>
            </p:nvGraphicFramePr>
            <p:xfrm>
              <a:off x="199101" y="4271219"/>
              <a:ext cx="2149285" cy="1828800"/>
            </p:xfrm>
            <a:graphic>
              <a:graphicData uri="http://schemas.openxmlformats.org/drawingml/2006/table">
                <a:tbl>
                  <a:tblPr firstRow="1" bandRow="1">
                    <a:tableStyleId>{793D81CF-94F2-401A-BA57-92F5A7B2D0C5}</a:tableStyleId>
                  </a:tblPr>
                  <a:tblGrid>
                    <a:gridCol w="834263">
                      <a:extLst>
                        <a:ext uri="{9D8B030D-6E8A-4147-A177-3AD203B41FA5}">
                          <a16:colId xmlns:a16="http://schemas.microsoft.com/office/drawing/2014/main" val="20000"/>
                        </a:ext>
                      </a:extLst>
                    </a:gridCol>
                    <a:gridCol w="744157">
                      <a:extLst>
                        <a:ext uri="{9D8B030D-6E8A-4147-A177-3AD203B41FA5}">
                          <a16:colId xmlns:a16="http://schemas.microsoft.com/office/drawing/2014/main" val="20001"/>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l="-1515" t="-3448" r="-159091" b="-400000"/>
                          </a:stretch>
                        </a:blipFill>
                      </a:tcPr>
                    </a:tc>
                    <a:tc>
                      <a:txBody>
                        <a:bodyPr/>
                        <a:lstStyle/>
                        <a:p>
                          <a:endParaRPr lang="en-US"/>
                        </a:p>
                      </a:txBody>
                      <a:tcPr marL="45720" marR="45720">
                        <a:blipFill>
                          <a:blip r:embed="rId4"/>
                          <a:stretch>
                            <a:fillRect l="-113559" t="-3448" r="-77966" b="-400000"/>
                          </a:stretch>
                        </a:blipFill>
                      </a:tcPr>
                    </a:tc>
                    <a:tc>
                      <a:txBody>
                        <a:bodyPr/>
                        <a:lstStyle/>
                        <a:p>
                          <a:endParaRPr lang="en-US"/>
                        </a:p>
                      </a:txBody>
                      <a:tcPr marL="45720" marR="45720">
                        <a:blipFill>
                          <a:blip r:embed="rId4"/>
                          <a:stretch>
                            <a:fillRect l="-280000" t="-3448" r="-2222"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4"/>
                          <a:stretch>
                            <a:fillRect l="-1515" t="-103448" r="-159091" b="-300000"/>
                          </a:stretch>
                        </a:blipFill>
                      </a:tcPr>
                    </a:tc>
                    <a:tc>
                      <a:txBody>
                        <a:bodyPr/>
                        <a:lstStyle/>
                        <a:p>
                          <a:endParaRPr lang="en-US"/>
                        </a:p>
                      </a:txBody>
                      <a:tcPr marL="45720" marR="45720">
                        <a:blipFill>
                          <a:blip r:embed="rId4"/>
                          <a:stretch>
                            <a:fillRect l="-113559" t="-103448" r="-77966" b="-300000"/>
                          </a:stretch>
                        </a:blipFill>
                      </a:tcPr>
                    </a:tc>
                    <a:tc>
                      <a:txBody>
                        <a:bodyPr/>
                        <a:lstStyle/>
                        <a:p>
                          <a:endParaRPr lang="en-US"/>
                        </a:p>
                      </a:txBody>
                      <a:tcPr marL="45720" marR="45720">
                        <a:blipFill>
                          <a:blip r:embed="rId4"/>
                          <a:stretch>
                            <a:fillRect l="-280000" t="-103448" r="-2222"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4"/>
                          <a:stretch>
                            <a:fillRect l="-1515" t="-203448" r="-159091" b="-200000"/>
                          </a:stretch>
                        </a:blipFill>
                      </a:tcPr>
                    </a:tc>
                    <a:tc>
                      <a:txBody>
                        <a:bodyPr/>
                        <a:lstStyle/>
                        <a:p>
                          <a:endParaRPr lang="en-US"/>
                        </a:p>
                      </a:txBody>
                      <a:tcPr marL="45720" marR="45720">
                        <a:blipFill>
                          <a:blip r:embed="rId4"/>
                          <a:stretch>
                            <a:fillRect l="-113559" t="-203448" r="-77966" b="-200000"/>
                          </a:stretch>
                        </a:blipFill>
                      </a:tcPr>
                    </a:tc>
                    <a:tc>
                      <a:txBody>
                        <a:bodyPr/>
                        <a:lstStyle/>
                        <a:p>
                          <a:endParaRPr lang="en-US"/>
                        </a:p>
                      </a:txBody>
                      <a:tcPr marL="45720" marR="45720">
                        <a:blipFill>
                          <a:blip r:embed="rId4"/>
                          <a:stretch>
                            <a:fillRect l="-280000" t="-203448" r="-2222"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4"/>
                          <a:stretch>
                            <a:fillRect l="-1515" t="-303448" r="-159091" b="-100000"/>
                          </a:stretch>
                        </a:blipFill>
                      </a:tcPr>
                    </a:tc>
                    <a:tc>
                      <a:txBody>
                        <a:bodyPr/>
                        <a:lstStyle/>
                        <a:p>
                          <a:endParaRPr lang="en-US"/>
                        </a:p>
                      </a:txBody>
                      <a:tcPr marL="45720" marR="45720">
                        <a:blipFill>
                          <a:blip r:embed="rId4"/>
                          <a:stretch>
                            <a:fillRect l="-113559" t="-303448" r="-77966" b="-100000"/>
                          </a:stretch>
                        </a:blipFill>
                      </a:tcPr>
                    </a:tc>
                    <a:tc>
                      <a:txBody>
                        <a:bodyPr/>
                        <a:lstStyle/>
                        <a:p>
                          <a:endParaRPr lang="en-US"/>
                        </a:p>
                      </a:txBody>
                      <a:tcPr marL="45720" marR="45720">
                        <a:blipFill>
                          <a:blip r:embed="rId4"/>
                          <a:stretch>
                            <a:fillRect l="-280000" t="-303448" r="-2222"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4"/>
                          <a:stretch>
                            <a:fillRect l="-1515" t="-403448" r="-159091"/>
                          </a:stretch>
                        </a:blipFill>
                      </a:tcPr>
                    </a:tc>
                    <a:tc>
                      <a:txBody>
                        <a:bodyPr/>
                        <a:lstStyle/>
                        <a:p>
                          <a:endParaRPr lang="en-US"/>
                        </a:p>
                      </a:txBody>
                      <a:tcPr marL="45720" marR="45720">
                        <a:blipFill>
                          <a:blip r:embed="rId4"/>
                          <a:stretch>
                            <a:fillRect l="-113559" t="-403448" r="-77966"/>
                          </a:stretch>
                        </a:blipFill>
                      </a:tcPr>
                    </a:tc>
                    <a:tc>
                      <a:txBody>
                        <a:bodyPr/>
                        <a:lstStyle/>
                        <a:p>
                          <a:endParaRPr lang="en-US"/>
                        </a:p>
                      </a:txBody>
                      <a:tcPr marL="45720" marR="45720">
                        <a:blipFill>
                          <a:blip r:embed="rId4"/>
                          <a:stretch>
                            <a:fillRect l="-280000" t="-403448" r="-2222"/>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7E26BDF4-FD02-A840-B96C-1949180E21DA}"/>
                  </a:ext>
                </a:extLst>
              </p:cNvPr>
              <p:cNvSpPr/>
              <p:nvPr/>
            </p:nvSpPr>
            <p:spPr>
              <a:xfrm>
                <a:off x="1821266" y="254844"/>
                <a:ext cx="1485153"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de-DE" sz="1400" b="0" i="1" smtClean="0">
                              <a:latin typeface="Cambria Math" panose="02040503050406030204" pitchFamily="18" charset="0"/>
                              <a:ea typeface="Cambria Math" panose="02040503050406030204" pitchFamily="18" charset="0"/>
                            </a:rPr>
                          </m:ctrlPr>
                        </m:dPr>
                        <m:e>
                          <m:r>
                            <a:rPr lang="en-GB" sz="1400" i="1" smtClean="0">
                              <a:latin typeface="Cambria Math" panose="02040503050406030204" pitchFamily="18" charset="0"/>
                              <a:ea typeface="Cambria Math" panose="02040503050406030204" pitchFamily="18" charset="0"/>
                            </a:rPr>
                            <m:t>𝒟</m:t>
                          </m:r>
                          <m:d>
                            <m:dPr>
                              <m:ctrlPr>
                                <a:rPr lang="en-GB" sz="1400" b="0" i="1" smtClean="0">
                                  <a:latin typeface="Cambria Math" panose="02040503050406030204" pitchFamily="18" charset="0"/>
                                  <a:ea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𝑋</m:t>
                              </m:r>
                            </m:e>
                          </m:d>
                        </m:e>
                      </m:d>
                      <m:r>
                        <a:rPr lang="de-DE" sz="1400" b="0" i="1" smtClean="0">
                          <a:latin typeface="Cambria Math" panose="02040503050406030204" pitchFamily="18" charset="0"/>
                          <a:ea typeface="Cambria Math" panose="02040503050406030204" pitchFamily="18" charset="0"/>
                        </a:rPr>
                        <m:t>=4</m:t>
                      </m:r>
                    </m:oMath>
                  </m:oMathPara>
                </a14:m>
                <a:endParaRPr lang="en-GB" sz="4000" dirty="0">
                  <a:effectLst/>
                </a:endParaRPr>
              </a:p>
            </p:txBody>
          </p:sp>
        </mc:Choice>
        <mc:Fallback xmlns="">
          <p:sp>
            <p:nvSpPr>
              <p:cNvPr id="9" name="Rectangle 8">
                <a:extLst>
                  <a:ext uri="{FF2B5EF4-FFF2-40B4-BE49-F238E27FC236}">
                    <a16:creationId xmlns:a16="http://schemas.microsoft.com/office/drawing/2014/main" id="{7E26BDF4-FD02-A840-B96C-1949180E21DA}"/>
                  </a:ext>
                </a:extLst>
              </p:cNvPr>
              <p:cNvSpPr>
                <a:spLocks noRot="1" noChangeAspect="1" noMove="1" noResize="1" noEditPoints="1" noAdjustHandles="1" noChangeArrowheads="1" noChangeShapeType="1" noTextEdit="1"/>
              </p:cNvSpPr>
              <p:nvPr/>
            </p:nvSpPr>
            <p:spPr>
              <a:xfrm>
                <a:off x="1821266" y="254844"/>
                <a:ext cx="1485153" cy="307777"/>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E20C7A4-EFB5-5443-8C06-455D6840C7DF}"/>
                  </a:ext>
                </a:extLst>
              </p:cNvPr>
              <p:cNvSpPr/>
              <p:nvPr/>
            </p:nvSpPr>
            <p:spPr>
              <a:xfrm>
                <a:off x="1933366" y="2263032"/>
                <a:ext cx="1485153"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de-DE" sz="1400" i="1" smtClean="0">
                              <a:latin typeface="Cambria Math" panose="02040503050406030204" pitchFamily="18" charset="0"/>
                              <a:ea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𝒟</m:t>
                          </m:r>
                          <m:d>
                            <m:dPr>
                              <m:ctrlPr>
                                <a:rPr lang="en-GB" sz="1400" i="1">
                                  <a:latin typeface="Cambria Math" panose="02040503050406030204" pitchFamily="18" charset="0"/>
                                  <a:ea typeface="Cambria Math" panose="02040503050406030204" pitchFamily="18" charset="0"/>
                                </a:rPr>
                              </m:ctrlPr>
                            </m:dPr>
                            <m:e>
                              <m:sSup>
                                <m:sSupPr>
                                  <m:ctrlPr>
                                    <a:rPr lang="de-DE" sz="1400" b="0" i="1" smtClean="0">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𝑋</m:t>
                                  </m:r>
                                </m:e>
                                <m:sup>
                                  <m:r>
                                    <a:rPr lang="de-DE" sz="1400" b="0" i="1" smtClean="0">
                                      <a:latin typeface="Cambria Math" panose="02040503050406030204" pitchFamily="18" charset="0"/>
                                      <a:ea typeface="Cambria Math" panose="02040503050406030204" pitchFamily="18" charset="0"/>
                                    </a:rPr>
                                    <m:t>′</m:t>
                                  </m:r>
                                </m:sup>
                              </m:sSup>
                            </m:e>
                          </m:d>
                        </m:e>
                      </m:d>
                      <m:r>
                        <a:rPr lang="de-DE" sz="1400" i="1">
                          <a:latin typeface="Cambria Math" panose="02040503050406030204" pitchFamily="18" charset="0"/>
                          <a:ea typeface="Cambria Math" panose="02040503050406030204" pitchFamily="18" charset="0"/>
                        </a:rPr>
                        <m:t>=4</m:t>
                      </m:r>
                    </m:oMath>
                  </m:oMathPara>
                </a14:m>
                <a:endParaRPr lang="en-GB" sz="4000" dirty="0"/>
              </a:p>
            </p:txBody>
          </p:sp>
        </mc:Choice>
        <mc:Fallback xmlns="">
          <p:sp>
            <p:nvSpPr>
              <p:cNvPr id="10" name="Rectangle 9">
                <a:extLst>
                  <a:ext uri="{FF2B5EF4-FFF2-40B4-BE49-F238E27FC236}">
                    <a16:creationId xmlns:a16="http://schemas.microsoft.com/office/drawing/2014/main" id="{1E20C7A4-EFB5-5443-8C06-455D6840C7DF}"/>
                  </a:ext>
                </a:extLst>
              </p:cNvPr>
              <p:cNvSpPr>
                <a:spLocks noRot="1" noChangeAspect="1" noMove="1" noResize="1" noEditPoints="1" noAdjustHandles="1" noChangeArrowheads="1" noChangeShapeType="1" noTextEdit="1"/>
              </p:cNvSpPr>
              <p:nvPr/>
            </p:nvSpPr>
            <p:spPr>
              <a:xfrm>
                <a:off x="1933366" y="2263032"/>
                <a:ext cx="1485153" cy="307777"/>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95CC0069-349A-CB46-AAF6-6AA1E43B8832}"/>
                  </a:ext>
                </a:extLst>
              </p:cNvPr>
              <p:cNvSpPr/>
              <p:nvPr/>
            </p:nvSpPr>
            <p:spPr>
              <a:xfrm>
                <a:off x="2174729" y="4193947"/>
                <a:ext cx="1485153"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de-DE" sz="1400" i="1" smtClean="0">
                              <a:latin typeface="Cambria Math" panose="02040503050406030204" pitchFamily="18" charset="0"/>
                              <a:ea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𝒟</m:t>
                          </m:r>
                          <m:d>
                            <m:dPr>
                              <m:ctrlPr>
                                <a:rPr lang="en-GB" sz="1400" i="1">
                                  <a:latin typeface="Cambria Math" panose="02040503050406030204" pitchFamily="18" charset="0"/>
                                  <a:ea typeface="Cambria Math" panose="02040503050406030204" pitchFamily="18" charset="0"/>
                                </a:rPr>
                              </m:ctrlPr>
                            </m:dPr>
                            <m:e>
                              <m:sSup>
                                <m:sSupPr>
                                  <m:ctrlPr>
                                    <a:rPr lang="de-DE" sz="1400" b="0" i="1" smtClean="0">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𝑋</m:t>
                                  </m:r>
                                </m:e>
                                <m:sup>
                                  <m:r>
                                    <a:rPr lang="de-DE" sz="1400" b="0" i="1" smtClean="0">
                                      <a:latin typeface="Cambria Math" panose="02040503050406030204" pitchFamily="18" charset="0"/>
                                      <a:ea typeface="Cambria Math" panose="02040503050406030204" pitchFamily="18" charset="0"/>
                                    </a:rPr>
                                    <m:t>′′</m:t>
                                  </m:r>
                                </m:sup>
                              </m:sSup>
                            </m:e>
                          </m:d>
                        </m:e>
                      </m:d>
                      <m:r>
                        <a:rPr lang="de-DE" sz="1400" i="1">
                          <a:latin typeface="Cambria Math" panose="02040503050406030204" pitchFamily="18" charset="0"/>
                          <a:ea typeface="Cambria Math" panose="02040503050406030204" pitchFamily="18" charset="0"/>
                        </a:rPr>
                        <m:t>=</m:t>
                      </m:r>
                      <m:r>
                        <a:rPr lang="de-DE" sz="1400" b="0" i="1" smtClean="0">
                          <a:latin typeface="Cambria Math" panose="02040503050406030204" pitchFamily="18" charset="0"/>
                          <a:ea typeface="Cambria Math" panose="02040503050406030204" pitchFamily="18" charset="0"/>
                        </a:rPr>
                        <m:t>2</m:t>
                      </m:r>
                    </m:oMath>
                  </m:oMathPara>
                </a14:m>
                <a:endParaRPr lang="en-GB" sz="4000" dirty="0"/>
              </a:p>
            </p:txBody>
          </p:sp>
        </mc:Choice>
        <mc:Fallback xmlns="">
          <p:sp>
            <p:nvSpPr>
              <p:cNvPr id="11" name="Rectangle 10">
                <a:extLst>
                  <a:ext uri="{FF2B5EF4-FFF2-40B4-BE49-F238E27FC236}">
                    <a16:creationId xmlns:a16="http://schemas.microsoft.com/office/drawing/2014/main" id="{95CC0069-349A-CB46-AAF6-6AA1E43B8832}"/>
                  </a:ext>
                </a:extLst>
              </p:cNvPr>
              <p:cNvSpPr>
                <a:spLocks noRot="1" noChangeAspect="1" noMove="1" noResize="1" noEditPoints="1" noAdjustHandles="1" noChangeArrowheads="1" noChangeShapeType="1" noTextEdit="1"/>
              </p:cNvSpPr>
              <p:nvPr/>
            </p:nvSpPr>
            <p:spPr>
              <a:xfrm>
                <a:off x="2174729" y="4193947"/>
                <a:ext cx="1485153" cy="307777"/>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5E382EF0-E01D-C94A-8D1B-A8BE581C39C7}"/>
                  </a:ext>
                </a:extLst>
              </p:cNvPr>
              <p:cNvGraphicFramePr>
                <a:graphicFrameLocks noGrp="1"/>
              </p:cNvGraphicFramePr>
              <p:nvPr>
                <p:extLst>
                  <p:ext uri="{D42A27DB-BD31-4B8C-83A1-F6EECF244321}">
                    <p14:modId xmlns:p14="http://schemas.microsoft.com/office/powerpoint/2010/main" val="1510076771"/>
                  </p:ext>
                </p:extLst>
              </p:nvPr>
            </p:nvGraphicFramePr>
            <p:xfrm>
              <a:off x="3592176" y="3239215"/>
              <a:ext cx="4607053" cy="2860804"/>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3216466">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f>
                                  <m:fPr>
                                    <m:ctrlPr>
                                      <a:rPr lang="de-DE" sz="1800" b="0" i="1" smtClean="0">
                                        <a:latin typeface="Cambria Math" panose="02040503050406030204" pitchFamily="18" charset="0"/>
                                        <a:ea typeface="Cambria Math" panose="02040503050406030204" pitchFamily="18" charset="0"/>
                                      </a:rPr>
                                    </m:ctrlPr>
                                  </m:fPr>
                                  <m:num>
                                    <m:d>
                                      <m:dPr>
                                        <m:ctrlPr>
                                          <a:rPr lang="de-DE" sz="1800" b="0" i="1" smtClean="0">
                                            <a:latin typeface="Cambria Math" panose="02040503050406030204" pitchFamily="18" charset="0"/>
                                            <a:ea typeface="Cambria Math" panose="02040503050406030204" pitchFamily="18" charset="0"/>
                                          </a:rPr>
                                        </m:ctrlPr>
                                      </m:dPr>
                                      <m:e>
                                        <m:r>
                                          <a:rPr lang="de-DE" sz="1800" b="0" i="1" smtClean="0">
                                            <a:latin typeface="Cambria Math" panose="02040503050406030204" pitchFamily="18" charset="0"/>
                                            <a:ea typeface="Cambria Math" panose="02040503050406030204" pitchFamily="18" charset="0"/>
                                          </a:rPr>
                                          <m:t>4⋅4+7.9⋅4+15.7⋅2</m:t>
                                        </m:r>
                                      </m:e>
                                    </m:d>
                                  </m:num>
                                  <m:den>
                                    <m:r>
                                      <a:rPr lang="de-DE" sz="1800" b="0" i="1" smtClean="0">
                                        <a:latin typeface="Cambria Math" panose="02040503050406030204" pitchFamily="18" charset="0"/>
                                        <a:ea typeface="Cambria Math" panose="02040503050406030204" pitchFamily="18" charset="0"/>
                                      </a:rPr>
                                      <m:t>10</m:t>
                                    </m:r>
                                  </m:den>
                                </m:f>
                                <m:r>
                                  <m:rPr>
                                    <m:nor/>
                                  </m:rPr>
                                  <a:rPr lang="en-US" sz="1800" dirty="0" smtClean="0">
                                    <a:latin typeface="Cambria Math" panose="02040503050406030204" pitchFamily="18" charset="0"/>
                                    <a:ea typeface="Cambria Math" panose="02040503050406030204" pitchFamily="18" charset="0"/>
                                  </a:rPr>
                                  <m:t>=7.9</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de-DE" sz="1800" b="0" i="1" smtClean="0">
                                        <a:latin typeface="Cambria Math" panose="02040503050406030204" pitchFamily="18" charset="0"/>
                                        <a:ea typeface="Cambria Math" panose="02040503050406030204" pitchFamily="18" charset="0"/>
                                      </a:rPr>
                                    </m:ctrlPr>
                                  </m:fPr>
                                  <m:num>
                                    <m:d>
                                      <m:dPr>
                                        <m:ctrlPr>
                                          <a:rPr lang="de-DE" sz="1800" b="0" i="1" smtClean="0">
                                            <a:latin typeface="Cambria Math" panose="02040503050406030204" pitchFamily="18" charset="0"/>
                                            <a:ea typeface="Cambria Math" panose="02040503050406030204" pitchFamily="18" charset="0"/>
                                          </a:rPr>
                                        </m:ctrlPr>
                                      </m:dPr>
                                      <m:e>
                                        <m:r>
                                          <a:rPr lang="de-DE" sz="1800" b="0" i="1" smtClean="0">
                                            <a:latin typeface="Cambria Math" panose="02040503050406030204" pitchFamily="18" charset="0"/>
                                            <a:ea typeface="Cambria Math" panose="02040503050406030204" pitchFamily="18" charset="0"/>
                                          </a:rPr>
                                          <m:t>3⋅4+6⋅4+12.2⋅2</m:t>
                                        </m:r>
                                      </m:e>
                                    </m:d>
                                  </m:num>
                                  <m:den>
                                    <m:r>
                                      <a:rPr lang="de-DE" sz="1800" b="0" i="1" smtClean="0">
                                        <a:latin typeface="Cambria Math" panose="02040503050406030204" pitchFamily="18" charset="0"/>
                                        <a:ea typeface="Cambria Math" panose="02040503050406030204" pitchFamily="18" charset="0"/>
                                      </a:rPr>
                                      <m:t>10</m:t>
                                    </m:r>
                                  </m:den>
                                </m:f>
                                <m:r>
                                  <a:rPr lang="de-DE" sz="1800" b="0" i="1" smtClean="0">
                                    <a:latin typeface="Cambria Math" panose="02040503050406030204" pitchFamily="18" charset="0"/>
                                    <a:ea typeface="Cambria Math" panose="02040503050406030204" pitchFamily="18" charset="0"/>
                                  </a:rPr>
                                  <m:t>=6.04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de-DE" sz="1800" b="0" i="1" smtClean="0">
                                        <a:latin typeface="Cambria Math" panose="02040503050406030204" pitchFamily="18" charset="0"/>
                                        <a:ea typeface="Cambria Math" panose="02040503050406030204" pitchFamily="18" charset="0"/>
                                      </a:rPr>
                                    </m:ctrlPr>
                                  </m:fPr>
                                  <m:num>
                                    <m:d>
                                      <m:dPr>
                                        <m:ctrlPr>
                                          <a:rPr lang="de-DE" sz="1800" b="0" i="1" smtClean="0">
                                            <a:latin typeface="Cambria Math" panose="02040503050406030204" pitchFamily="18" charset="0"/>
                                            <a:ea typeface="Cambria Math" panose="02040503050406030204" pitchFamily="18" charset="0"/>
                                          </a:rPr>
                                        </m:ctrlPr>
                                      </m:dPr>
                                      <m:e>
                                        <m:r>
                                          <a:rPr lang="de-DE" sz="1800" b="0" i="1" smtClean="0">
                                            <a:latin typeface="Cambria Math" panose="02040503050406030204" pitchFamily="18" charset="0"/>
                                            <a:ea typeface="Cambria Math" panose="02040503050406030204" pitchFamily="18" charset="0"/>
                                          </a:rPr>
                                          <m:t>2⋅4+3.9⋅4+8.1⋅2</m:t>
                                        </m:r>
                                      </m:e>
                                    </m:d>
                                  </m:num>
                                  <m:den>
                                    <m:r>
                                      <a:rPr lang="de-DE" sz="1800" b="0" i="1" smtClean="0">
                                        <a:latin typeface="Cambria Math" panose="02040503050406030204" pitchFamily="18" charset="0"/>
                                        <a:ea typeface="Cambria Math" panose="02040503050406030204" pitchFamily="18" charset="0"/>
                                      </a:rPr>
                                      <m:t>10</m:t>
                                    </m:r>
                                  </m:den>
                                </m:f>
                                <m:r>
                                  <a:rPr lang="de-DE" sz="1800" b="0" i="1" smtClean="0">
                                    <a:latin typeface="Cambria Math" panose="02040503050406030204" pitchFamily="18" charset="0"/>
                                    <a:ea typeface="Cambria Math" panose="02040503050406030204" pitchFamily="18" charset="0"/>
                                  </a:rPr>
                                  <m:t>=3.98</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de-DE" sz="1800" b="0" i="1" smtClean="0">
                                        <a:latin typeface="Cambria Math" panose="02040503050406030204" pitchFamily="18" charset="0"/>
                                        <a:ea typeface="Cambria Math" panose="02040503050406030204" pitchFamily="18" charset="0"/>
                                      </a:rPr>
                                    </m:ctrlPr>
                                  </m:fPr>
                                  <m:num>
                                    <m:d>
                                      <m:dPr>
                                        <m:ctrlPr>
                                          <a:rPr lang="de-DE" sz="1800" b="0" i="1" smtClean="0">
                                            <a:latin typeface="Cambria Math" panose="02040503050406030204" pitchFamily="18" charset="0"/>
                                            <a:ea typeface="Cambria Math" panose="02040503050406030204" pitchFamily="18" charset="0"/>
                                          </a:rPr>
                                        </m:ctrlPr>
                                      </m:dPr>
                                      <m:e>
                                        <m:r>
                                          <a:rPr lang="de-DE" sz="1800" b="0" i="1" smtClean="0">
                                            <a:latin typeface="Cambria Math" panose="02040503050406030204" pitchFamily="18" charset="0"/>
                                            <a:ea typeface="Cambria Math" panose="02040503050406030204" pitchFamily="18" charset="0"/>
                                          </a:rPr>
                                          <m:t>1⋅4+2.1⋅4+3.8⋅2</m:t>
                                        </m:r>
                                      </m:e>
                                    </m:d>
                                  </m:num>
                                  <m:den>
                                    <m:r>
                                      <a:rPr lang="de-DE" sz="1800" b="0" i="1" smtClean="0">
                                        <a:latin typeface="Cambria Math" panose="02040503050406030204" pitchFamily="18" charset="0"/>
                                        <a:ea typeface="Cambria Math" panose="02040503050406030204" pitchFamily="18" charset="0"/>
                                      </a:rPr>
                                      <m:t>10</m:t>
                                    </m:r>
                                  </m:den>
                                </m:f>
                                <m:r>
                                  <a:rPr lang="de-DE" sz="1800" b="0" i="1"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2" name="Table 11">
                <a:extLst>
                  <a:ext uri="{FF2B5EF4-FFF2-40B4-BE49-F238E27FC236}">
                    <a16:creationId xmlns:a16="http://schemas.microsoft.com/office/drawing/2014/main" id="{5E382EF0-E01D-C94A-8D1B-A8BE581C39C7}"/>
                  </a:ext>
                </a:extLst>
              </p:cNvPr>
              <p:cNvGraphicFramePr>
                <a:graphicFrameLocks noGrp="1"/>
              </p:cNvGraphicFramePr>
              <p:nvPr>
                <p:extLst>
                  <p:ext uri="{D42A27DB-BD31-4B8C-83A1-F6EECF244321}">
                    <p14:modId xmlns:p14="http://schemas.microsoft.com/office/powerpoint/2010/main" val="1510076771"/>
                  </p:ext>
                </p:extLst>
              </p:nvPr>
            </p:nvGraphicFramePr>
            <p:xfrm>
              <a:off x="3592176" y="3239215"/>
              <a:ext cx="4607053" cy="2860804"/>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3216466">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8"/>
                          <a:stretch>
                            <a:fillRect t="-3448" r="-563636" b="-682759"/>
                          </a:stretch>
                        </a:blipFill>
                      </a:tcPr>
                    </a:tc>
                    <a:tc>
                      <a:txBody>
                        <a:bodyPr/>
                        <a:lstStyle/>
                        <a:p>
                          <a:endParaRPr lang="en-US"/>
                        </a:p>
                      </a:txBody>
                      <a:tcPr marL="45720" marR="45720">
                        <a:blipFill>
                          <a:blip r:embed="rId8"/>
                          <a:stretch>
                            <a:fillRect l="-100000" t="-3448" r="-463636" b="-682759"/>
                          </a:stretch>
                        </a:blipFill>
                      </a:tcPr>
                    </a:tc>
                    <a:tc>
                      <a:txBody>
                        <a:bodyPr/>
                        <a:lstStyle/>
                        <a:p>
                          <a:endParaRPr lang="en-US"/>
                        </a:p>
                      </a:txBody>
                      <a:tcPr marL="45720" marR="45720">
                        <a:blipFill>
                          <a:blip r:embed="rId8"/>
                          <a:stretch>
                            <a:fillRect l="-43307" t="-3448" r="-394" b="-682759"/>
                          </a:stretch>
                        </a:blipFill>
                      </a:tcPr>
                    </a:tc>
                    <a:extLst>
                      <a:ext uri="{0D108BD9-81ED-4DB2-BD59-A6C34878D82A}">
                        <a16:rowId xmlns:a16="http://schemas.microsoft.com/office/drawing/2014/main" val="10000"/>
                      </a:ext>
                    </a:extLst>
                  </a:tr>
                  <a:tr h="623761">
                    <a:tc>
                      <a:txBody>
                        <a:bodyPr/>
                        <a:lstStyle/>
                        <a:p>
                          <a:endParaRPr lang="en-US"/>
                        </a:p>
                      </a:txBody>
                      <a:tcPr marL="45720" marR="45720">
                        <a:blipFill>
                          <a:blip r:embed="rId8"/>
                          <a:stretch>
                            <a:fillRect t="-61224" r="-563636" b="-304082"/>
                          </a:stretch>
                        </a:blipFill>
                      </a:tcPr>
                    </a:tc>
                    <a:tc>
                      <a:txBody>
                        <a:bodyPr/>
                        <a:lstStyle/>
                        <a:p>
                          <a:endParaRPr lang="en-US"/>
                        </a:p>
                      </a:txBody>
                      <a:tcPr marL="45720" marR="45720">
                        <a:blipFill>
                          <a:blip r:embed="rId8"/>
                          <a:stretch>
                            <a:fillRect l="-100000" t="-61224" r="-463636" b="-304082"/>
                          </a:stretch>
                        </a:blipFill>
                      </a:tcPr>
                    </a:tc>
                    <a:tc>
                      <a:txBody>
                        <a:bodyPr/>
                        <a:lstStyle/>
                        <a:p>
                          <a:endParaRPr lang="en-US"/>
                        </a:p>
                      </a:txBody>
                      <a:tcPr marL="45720" marR="45720">
                        <a:blipFill>
                          <a:blip r:embed="rId8"/>
                          <a:stretch>
                            <a:fillRect l="-43307" t="-61224" r="-394" b="-304082"/>
                          </a:stretch>
                        </a:blipFill>
                      </a:tcPr>
                    </a:tc>
                    <a:extLst>
                      <a:ext uri="{0D108BD9-81ED-4DB2-BD59-A6C34878D82A}">
                        <a16:rowId xmlns:a16="http://schemas.microsoft.com/office/drawing/2014/main" val="10001"/>
                      </a:ext>
                    </a:extLst>
                  </a:tr>
                  <a:tr h="623761">
                    <a:tc>
                      <a:txBody>
                        <a:bodyPr/>
                        <a:lstStyle/>
                        <a:p>
                          <a:endParaRPr lang="en-US"/>
                        </a:p>
                      </a:txBody>
                      <a:tcPr marL="45720" marR="45720">
                        <a:blipFill>
                          <a:blip r:embed="rId8"/>
                          <a:stretch>
                            <a:fillRect t="-161224" r="-563636" b="-204082"/>
                          </a:stretch>
                        </a:blipFill>
                      </a:tcPr>
                    </a:tc>
                    <a:tc>
                      <a:txBody>
                        <a:bodyPr/>
                        <a:lstStyle/>
                        <a:p>
                          <a:endParaRPr lang="en-US"/>
                        </a:p>
                      </a:txBody>
                      <a:tcPr marL="45720" marR="45720">
                        <a:blipFill>
                          <a:blip r:embed="rId8"/>
                          <a:stretch>
                            <a:fillRect l="-100000" t="-161224" r="-463636" b="-204082"/>
                          </a:stretch>
                        </a:blipFill>
                      </a:tcPr>
                    </a:tc>
                    <a:tc>
                      <a:txBody>
                        <a:bodyPr/>
                        <a:lstStyle/>
                        <a:p>
                          <a:endParaRPr lang="en-US"/>
                        </a:p>
                      </a:txBody>
                      <a:tcPr marL="45720" marR="45720">
                        <a:blipFill>
                          <a:blip r:embed="rId8"/>
                          <a:stretch>
                            <a:fillRect l="-43307" t="-161224" r="-394" b="-204082"/>
                          </a:stretch>
                        </a:blipFill>
                      </a:tcPr>
                    </a:tc>
                    <a:extLst>
                      <a:ext uri="{0D108BD9-81ED-4DB2-BD59-A6C34878D82A}">
                        <a16:rowId xmlns:a16="http://schemas.microsoft.com/office/drawing/2014/main" val="10003"/>
                      </a:ext>
                    </a:extLst>
                  </a:tr>
                  <a:tr h="623761">
                    <a:tc>
                      <a:txBody>
                        <a:bodyPr/>
                        <a:lstStyle/>
                        <a:p>
                          <a:endParaRPr lang="en-US"/>
                        </a:p>
                      </a:txBody>
                      <a:tcPr marL="45720" marR="45720">
                        <a:blipFill>
                          <a:blip r:embed="rId8"/>
                          <a:stretch>
                            <a:fillRect t="-256000" r="-563636" b="-100000"/>
                          </a:stretch>
                        </a:blipFill>
                      </a:tcPr>
                    </a:tc>
                    <a:tc>
                      <a:txBody>
                        <a:bodyPr/>
                        <a:lstStyle/>
                        <a:p>
                          <a:endParaRPr lang="en-US"/>
                        </a:p>
                      </a:txBody>
                      <a:tcPr marL="45720" marR="45720">
                        <a:blipFill>
                          <a:blip r:embed="rId8"/>
                          <a:stretch>
                            <a:fillRect l="-100000" t="-256000" r="-463636" b="-100000"/>
                          </a:stretch>
                        </a:blipFill>
                      </a:tcPr>
                    </a:tc>
                    <a:tc>
                      <a:txBody>
                        <a:bodyPr/>
                        <a:lstStyle/>
                        <a:p>
                          <a:endParaRPr lang="en-US"/>
                        </a:p>
                      </a:txBody>
                      <a:tcPr marL="45720" marR="45720">
                        <a:blipFill>
                          <a:blip r:embed="rId8"/>
                          <a:stretch>
                            <a:fillRect l="-43307" t="-256000" r="-394" b="-100000"/>
                          </a:stretch>
                        </a:blipFill>
                      </a:tcPr>
                    </a:tc>
                    <a:extLst>
                      <a:ext uri="{0D108BD9-81ED-4DB2-BD59-A6C34878D82A}">
                        <a16:rowId xmlns:a16="http://schemas.microsoft.com/office/drawing/2014/main" val="10005"/>
                      </a:ext>
                    </a:extLst>
                  </a:tr>
                  <a:tr h="623761">
                    <a:tc>
                      <a:txBody>
                        <a:bodyPr/>
                        <a:lstStyle/>
                        <a:p>
                          <a:endParaRPr lang="en-US"/>
                        </a:p>
                      </a:txBody>
                      <a:tcPr marL="45720" marR="45720">
                        <a:blipFill>
                          <a:blip r:embed="rId8"/>
                          <a:stretch>
                            <a:fillRect t="-363265" r="-563636" b="-2041"/>
                          </a:stretch>
                        </a:blipFill>
                      </a:tcPr>
                    </a:tc>
                    <a:tc>
                      <a:txBody>
                        <a:bodyPr/>
                        <a:lstStyle/>
                        <a:p>
                          <a:endParaRPr lang="en-US"/>
                        </a:p>
                      </a:txBody>
                      <a:tcPr marL="45720" marR="45720">
                        <a:blipFill>
                          <a:blip r:embed="rId8"/>
                          <a:stretch>
                            <a:fillRect l="-100000" t="-363265" r="-463636" b="-2041"/>
                          </a:stretch>
                        </a:blipFill>
                      </a:tcPr>
                    </a:tc>
                    <a:tc>
                      <a:txBody>
                        <a:bodyPr/>
                        <a:lstStyle/>
                        <a:p>
                          <a:endParaRPr lang="en-US"/>
                        </a:p>
                      </a:txBody>
                      <a:tcPr marL="45720" marR="45720">
                        <a:blipFill>
                          <a:blip r:embed="rId8"/>
                          <a:stretch>
                            <a:fillRect l="-43307" t="-363265" r="-394" b="-2041"/>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5ACB00DA-5D2A-C84B-8B51-83079A2982D5}"/>
                  </a:ext>
                </a:extLst>
              </p:cNvPr>
              <p:cNvSpPr/>
              <p:nvPr/>
            </p:nvSpPr>
            <p:spPr>
              <a:xfrm>
                <a:off x="7584752" y="2946271"/>
                <a:ext cx="1437327"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de-DE" sz="1400" i="1" smtClean="0">
                              <a:latin typeface="Cambria Math" panose="02040503050406030204" pitchFamily="18" charset="0"/>
                              <a:ea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𝒟</m:t>
                          </m:r>
                          <m:d>
                            <m:dPr>
                              <m:ctrlPr>
                                <a:rPr lang="en-GB" sz="1400" i="1">
                                  <a:latin typeface="Cambria Math" panose="02040503050406030204" pitchFamily="18" charset="0"/>
                                  <a:ea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𝑋</m:t>
                              </m:r>
                            </m:e>
                          </m:d>
                        </m:e>
                      </m:d>
                      <m:r>
                        <a:rPr lang="de-DE" sz="1400" i="1">
                          <a:latin typeface="Cambria Math" panose="02040503050406030204" pitchFamily="18" charset="0"/>
                          <a:ea typeface="Cambria Math" panose="02040503050406030204" pitchFamily="18" charset="0"/>
                        </a:rPr>
                        <m:t>=</m:t>
                      </m:r>
                      <m:r>
                        <a:rPr lang="de-DE" sz="1400" b="0" i="1" smtClean="0">
                          <a:latin typeface="Cambria Math" panose="02040503050406030204" pitchFamily="18" charset="0"/>
                          <a:ea typeface="Cambria Math" panose="02040503050406030204" pitchFamily="18" charset="0"/>
                        </a:rPr>
                        <m:t>10</m:t>
                      </m:r>
                    </m:oMath>
                  </m:oMathPara>
                </a14:m>
                <a:endParaRPr lang="en-GB" sz="4000" dirty="0"/>
              </a:p>
            </p:txBody>
          </p:sp>
        </mc:Choice>
        <mc:Fallback xmlns="">
          <p:sp>
            <p:nvSpPr>
              <p:cNvPr id="13" name="Rectangle 12">
                <a:extLst>
                  <a:ext uri="{FF2B5EF4-FFF2-40B4-BE49-F238E27FC236}">
                    <a16:creationId xmlns:a16="http://schemas.microsoft.com/office/drawing/2014/main" id="{5ACB00DA-5D2A-C84B-8B51-83079A2982D5}"/>
                  </a:ext>
                </a:extLst>
              </p:cNvPr>
              <p:cNvSpPr>
                <a:spLocks noRot="1" noChangeAspect="1" noMove="1" noResize="1" noEditPoints="1" noAdjustHandles="1" noChangeArrowheads="1" noChangeShapeType="1" noTextEdit="1"/>
              </p:cNvSpPr>
              <p:nvPr/>
            </p:nvSpPr>
            <p:spPr>
              <a:xfrm>
                <a:off x="7584752" y="2946271"/>
                <a:ext cx="1437327" cy="307777"/>
              </a:xfrm>
              <a:prstGeom prst="rect">
                <a:avLst/>
              </a:prstGeom>
              <a:blipFill>
                <a:blip r:embed="rId9"/>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92766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AAB2-DA76-1841-B5BA-BDAAE52BFBB1}"/>
              </a:ext>
            </a:extLst>
          </p:cNvPr>
          <p:cNvSpPr>
            <a:spLocks noGrp="1"/>
          </p:cNvSpPr>
          <p:nvPr>
            <p:ph type="title"/>
          </p:nvPr>
        </p:nvSpPr>
        <p:spPr/>
        <p:txBody>
          <a:bodyPr/>
          <a:lstStyle/>
          <a:p>
            <a:r>
              <a:rPr lang="en-GB" dirty="0"/>
              <a:t>Runtimes and Error</a:t>
            </a:r>
          </a:p>
        </p:txBody>
      </p:sp>
      <p:sp>
        <p:nvSpPr>
          <p:cNvPr id="3" name="Content Placeholder 2">
            <a:extLst>
              <a:ext uri="{FF2B5EF4-FFF2-40B4-BE49-F238E27FC236}">
                <a16:creationId xmlns:a16="http://schemas.microsoft.com/office/drawing/2014/main" id="{9DA67483-74DA-794D-B155-D4E6120372D0}"/>
              </a:ext>
            </a:extLst>
          </p:cNvPr>
          <p:cNvSpPr>
            <a:spLocks noGrp="1"/>
          </p:cNvSpPr>
          <p:nvPr>
            <p:ph idx="1"/>
          </p:nvPr>
        </p:nvSpPr>
        <p:spPr/>
        <p:txBody>
          <a:bodyPr/>
          <a:lstStyle/>
          <a:p>
            <a:r>
              <a:rPr lang="en-GB" dirty="0"/>
              <a:t>DBSCAN for Clustering</a:t>
            </a:r>
          </a:p>
          <a:p>
            <a:r>
              <a:rPr lang="en-GB" dirty="0"/>
              <a:t>ANOVA for checking fitness of clusters</a:t>
            </a:r>
          </a:p>
          <a:p>
            <a:endParaRPr lang="en-GB" dirty="0"/>
          </a:p>
        </p:txBody>
      </p:sp>
      <p:sp>
        <p:nvSpPr>
          <p:cNvPr id="4" name="Slide Number Placeholder 3">
            <a:extLst>
              <a:ext uri="{FF2B5EF4-FFF2-40B4-BE49-F238E27FC236}">
                <a16:creationId xmlns:a16="http://schemas.microsoft.com/office/drawing/2014/main" id="{86E5E353-2AB0-F94F-A2B6-318FCB315C3B}"/>
              </a:ext>
            </a:extLst>
          </p:cNvPr>
          <p:cNvSpPr>
            <a:spLocks noGrp="1"/>
          </p:cNvSpPr>
          <p:nvPr>
            <p:ph type="sldNum" sz="quarter" idx="12"/>
          </p:nvPr>
        </p:nvSpPr>
        <p:spPr/>
        <p:txBody>
          <a:bodyPr/>
          <a:lstStyle/>
          <a:p>
            <a:fld id="{DB7C4649-800D-CB47-881A-AA04BFFFB18C}" type="slidenum">
              <a:rPr lang="en-US" smtClean="0"/>
              <a:t>93</a:t>
            </a:fld>
            <a:endParaRPr lang="en-US"/>
          </a:p>
        </p:txBody>
      </p:sp>
      <p:pic>
        <p:nvPicPr>
          <p:cNvPr id="6" name="Picture 5">
            <a:extLst>
              <a:ext uri="{FF2B5EF4-FFF2-40B4-BE49-F238E27FC236}">
                <a16:creationId xmlns:a16="http://schemas.microsoft.com/office/drawing/2014/main" id="{A5A85B32-34DA-4742-B40B-E049FBF8F36E}"/>
              </a:ext>
            </a:extLst>
          </p:cNvPr>
          <p:cNvPicPr>
            <a:picLocks noChangeAspect="1"/>
          </p:cNvPicPr>
          <p:nvPr/>
        </p:nvPicPr>
        <p:blipFill>
          <a:blip r:embed="rId2"/>
          <a:stretch>
            <a:fillRect/>
          </a:stretch>
        </p:blipFill>
        <p:spPr>
          <a:xfrm>
            <a:off x="2266950" y="2338228"/>
            <a:ext cx="4610100" cy="2247900"/>
          </a:xfrm>
          <a:prstGeom prst="rect">
            <a:avLst/>
          </a:prstGeom>
        </p:spPr>
      </p:pic>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8E16045F-5153-C443-A430-E0572E7DE2F9}"/>
                  </a:ext>
                </a:extLst>
              </p:cNvPr>
              <p:cNvGraphicFramePr>
                <a:graphicFrameLocks noGrp="1"/>
              </p:cNvGraphicFramePr>
              <p:nvPr>
                <p:extLst/>
              </p:nvPr>
            </p:nvGraphicFramePr>
            <p:xfrm>
              <a:off x="972000" y="4849574"/>
              <a:ext cx="7200000" cy="1463040"/>
            </p:xfrm>
            <a:graphic>
              <a:graphicData uri="http://schemas.openxmlformats.org/drawingml/2006/table">
                <a:tbl>
                  <a:tblPr firstRow="1" bandRow="1">
                    <a:tableStyleId>{793D81CF-94F2-401A-BA57-92F5A7B2D0C5}</a:tableStyleId>
                  </a:tblPr>
                  <a:tblGrid>
                    <a:gridCol w="720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160000">
                      <a:extLst>
                        <a:ext uri="{9D8B030D-6E8A-4147-A177-3AD203B41FA5}">
                          <a16:colId xmlns:a16="http://schemas.microsoft.com/office/drawing/2014/main" val="20003"/>
                        </a:ext>
                      </a:extLst>
                    </a:gridCol>
                    <a:gridCol w="2160000">
                      <a:extLst>
                        <a:ext uri="{9D8B030D-6E8A-4147-A177-3AD203B41FA5}">
                          <a16:colId xmlns:a16="http://schemas.microsoft.com/office/drawing/2014/main" val="103547376"/>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1" i="1" smtClean="0">
                                    <a:latin typeface="Cambria Math" panose="02040503050406030204" pitchFamily="18" charset="0"/>
                                  </a:rPr>
                                  <m:t>𝝅</m:t>
                                </m:r>
                              </m:oMath>
                            </m:oMathPara>
                          </a14:m>
                          <a:endParaRPr lang="en-US" sz="1800" dirty="0"/>
                        </a:p>
                      </a:txBody>
                      <a:tcPr marL="45720" marR="45720"/>
                    </a:tc>
                    <a:tc>
                      <a:txBody>
                        <a:bodyPr/>
                        <a:lstStyle/>
                        <a:p>
                          <a:pPr algn="ctr"/>
                          <a:r>
                            <a:rPr lang="en-US" sz="1800" dirty="0"/>
                            <a:t>Max</a:t>
                          </a:r>
                        </a:p>
                      </a:txBody>
                      <a:tcPr marL="45720" marR="45720"/>
                    </a:tc>
                    <a:tc>
                      <a:txBody>
                        <a:bodyPr/>
                        <a:lstStyle/>
                        <a:p>
                          <a:pPr algn="ctr"/>
                          <a:r>
                            <a:rPr lang="en-US" sz="1800" dirty="0"/>
                            <a:t>Min</a:t>
                          </a:r>
                        </a:p>
                      </a:txBody>
                      <a:tcPr marL="45720" marR="45720"/>
                    </a:tc>
                    <a:tc>
                      <a:txBody>
                        <a:bodyPr/>
                        <a:lstStyle/>
                        <a:p>
                          <a:pPr algn="ctr"/>
                          <a:r>
                            <a:rPr lang="en-US" sz="1800" dirty="0"/>
                            <a:t>Average</a:t>
                          </a:r>
                        </a:p>
                      </a:txBody>
                      <a:tcPr marL="45720" marR="45720"/>
                    </a:tc>
                    <a:extLst>
                      <a:ext uri="{0D108BD9-81ED-4DB2-BD59-A6C34878D82A}">
                        <a16:rowId xmlns:a16="http://schemas.microsoft.com/office/drawing/2014/main" val="10000"/>
                      </a:ext>
                    </a:extLst>
                  </a:tr>
                  <a:tr h="324000">
                    <a:tc>
                      <a:txBody>
                        <a:bodyPr/>
                        <a:lstStyle/>
                        <a:p>
                          <a:pPr algn="ctr"/>
                          <a:r>
                            <a:rPr lang="en-US" sz="1800" i="0" dirty="0">
                              <a:latin typeface="Cambria Math" panose="02040503050406030204" pitchFamily="18" charset="0"/>
                              <a:ea typeface="Cambria Math" panose="02040503050406030204" pitchFamily="18" charset="0"/>
                            </a:rPr>
                            <a:t>0</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0.0001537746121</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0.0000000001720</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0.0000191206488</a:t>
                          </a:r>
                        </a:p>
                      </a:txBody>
                      <a:tcPr marL="45720" marR="45720"/>
                    </a:tc>
                    <a:extLst>
                      <a:ext uri="{0D108BD9-81ED-4DB2-BD59-A6C34878D82A}">
                        <a16:rowId xmlns:a16="http://schemas.microsoft.com/office/drawing/2014/main" val="10001"/>
                      </a:ext>
                    </a:extLst>
                  </a:tr>
                  <a:tr h="324000">
                    <a:tc>
                      <a:txBody>
                        <a:bodyPr/>
                        <a:lstStyle/>
                        <a:p>
                          <a:pPr algn="ctr"/>
                          <a:r>
                            <a:rPr lang="en-US" sz="1800" i="0" dirty="0">
                              <a:latin typeface="Cambria Math" panose="02040503050406030204" pitchFamily="18" charset="0"/>
                              <a:ea typeface="Cambria Math" panose="02040503050406030204" pitchFamily="18" charset="0"/>
                            </a:rPr>
                            <a:t>2</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0.0000000851654</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0.0000000000001</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0.0000000111949</a:t>
                          </a:r>
                        </a:p>
                      </a:txBody>
                      <a:tcPr marL="45720" marR="45720"/>
                    </a:tc>
                    <a:extLst>
                      <a:ext uri="{0D108BD9-81ED-4DB2-BD59-A6C34878D82A}">
                        <a16:rowId xmlns:a16="http://schemas.microsoft.com/office/drawing/2014/main" val="10003"/>
                      </a:ext>
                    </a:extLst>
                  </a:tr>
                  <a:tr h="324000">
                    <a:tc>
                      <a:txBody>
                        <a:bodyPr/>
                        <a:lstStyle/>
                        <a:p>
                          <a:pPr algn="ctr"/>
                          <a:r>
                            <a:rPr lang="en-US" sz="1800" i="0" dirty="0">
                              <a:latin typeface="Cambria Math" panose="02040503050406030204" pitchFamily="18" charset="0"/>
                              <a:ea typeface="Cambria Math" panose="02040503050406030204" pitchFamily="18" charset="0"/>
                            </a:rPr>
                            <a:t>4</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0.0000000000478</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0.0000000000068</a:t>
                          </a:r>
                        </a:p>
                      </a:txBody>
                      <a:tcPr marL="45720" marR="45720"/>
                    </a:tc>
                    <a:extLst>
                      <a:ext uri="{0D108BD9-81ED-4DB2-BD59-A6C34878D82A}">
                        <a16:rowId xmlns:a16="http://schemas.microsoft.com/office/drawing/2014/main" val="10005"/>
                      </a:ext>
                    </a:extLst>
                  </a:tr>
                </a:tbl>
              </a:graphicData>
            </a:graphic>
          </p:graphicFrame>
        </mc:Choice>
        <mc:Fallback xmlns="">
          <p:graphicFrame>
            <p:nvGraphicFramePr>
              <p:cNvPr id="7" name="Table 6">
                <a:extLst>
                  <a:ext uri="{FF2B5EF4-FFF2-40B4-BE49-F238E27FC236}">
                    <a16:creationId xmlns:a16="http://schemas.microsoft.com/office/drawing/2014/main" id="{8E16045F-5153-C443-A430-E0572E7DE2F9}"/>
                  </a:ext>
                </a:extLst>
              </p:cNvPr>
              <p:cNvGraphicFramePr>
                <a:graphicFrameLocks noGrp="1"/>
              </p:cNvGraphicFramePr>
              <p:nvPr>
                <p:extLst>
                  <p:ext uri="{D42A27DB-BD31-4B8C-83A1-F6EECF244321}">
                    <p14:modId xmlns:p14="http://schemas.microsoft.com/office/powerpoint/2010/main" val="1853755821"/>
                  </p:ext>
                </p:extLst>
              </p:nvPr>
            </p:nvGraphicFramePr>
            <p:xfrm>
              <a:off x="972000" y="4849574"/>
              <a:ext cx="7200000" cy="1463040"/>
            </p:xfrm>
            <a:graphic>
              <a:graphicData uri="http://schemas.openxmlformats.org/drawingml/2006/table">
                <a:tbl>
                  <a:tblPr firstRow="1" bandRow="1">
                    <a:tableStyleId>{793D81CF-94F2-401A-BA57-92F5A7B2D0C5}</a:tableStyleId>
                  </a:tblPr>
                  <a:tblGrid>
                    <a:gridCol w="720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160000">
                      <a:extLst>
                        <a:ext uri="{9D8B030D-6E8A-4147-A177-3AD203B41FA5}">
                          <a16:colId xmlns:a16="http://schemas.microsoft.com/office/drawing/2014/main" val="20003"/>
                        </a:ext>
                      </a:extLst>
                    </a:gridCol>
                    <a:gridCol w="2160000">
                      <a:extLst>
                        <a:ext uri="{9D8B030D-6E8A-4147-A177-3AD203B41FA5}">
                          <a16:colId xmlns:a16="http://schemas.microsoft.com/office/drawing/2014/main" val="103547376"/>
                        </a:ext>
                      </a:extLst>
                    </a:gridCol>
                  </a:tblGrid>
                  <a:tr h="365760">
                    <a:tc>
                      <a:txBody>
                        <a:bodyPr/>
                        <a:lstStyle/>
                        <a:p>
                          <a:endParaRPr lang="en-US"/>
                        </a:p>
                      </a:txBody>
                      <a:tcPr marL="45720" marR="45720">
                        <a:blipFill>
                          <a:blip r:embed="rId3"/>
                          <a:stretch>
                            <a:fillRect l="-1754" t="-6897" r="-896491" b="-324138"/>
                          </a:stretch>
                        </a:blipFill>
                      </a:tcPr>
                    </a:tc>
                    <a:tc>
                      <a:txBody>
                        <a:bodyPr/>
                        <a:lstStyle/>
                        <a:p>
                          <a:pPr algn="ctr"/>
                          <a:r>
                            <a:rPr lang="en-US" sz="1800" dirty="0"/>
                            <a:t>Max</a:t>
                          </a:r>
                        </a:p>
                      </a:txBody>
                      <a:tcPr marL="45720" marR="45720"/>
                    </a:tc>
                    <a:tc>
                      <a:txBody>
                        <a:bodyPr/>
                        <a:lstStyle/>
                        <a:p>
                          <a:pPr algn="ctr"/>
                          <a:r>
                            <a:rPr lang="en-US" sz="1800" dirty="0"/>
                            <a:t>Min</a:t>
                          </a:r>
                        </a:p>
                      </a:txBody>
                      <a:tcPr marL="45720" marR="45720"/>
                    </a:tc>
                    <a:tc>
                      <a:txBody>
                        <a:bodyPr/>
                        <a:lstStyle/>
                        <a:p>
                          <a:pPr algn="ctr"/>
                          <a:r>
                            <a:rPr lang="en-US" sz="1800" dirty="0"/>
                            <a:t>Average</a:t>
                          </a:r>
                        </a:p>
                      </a:txBody>
                      <a:tcPr marL="45720" marR="45720"/>
                    </a:tc>
                    <a:extLst>
                      <a:ext uri="{0D108BD9-81ED-4DB2-BD59-A6C34878D82A}">
                        <a16:rowId xmlns:a16="http://schemas.microsoft.com/office/drawing/2014/main" val="10000"/>
                      </a:ext>
                    </a:extLst>
                  </a:tr>
                  <a:tr h="365760">
                    <a:tc>
                      <a:txBody>
                        <a:bodyPr/>
                        <a:lstStyle/>
                        <a:p>
                          <a:pPr algn="ctr"/>
                          <a:r>
                            <a:rPr lang="en-US" sz="1800" i="0" dirty="0">
                              <a:latin typeface="Cambria Math" panose="02040503050406030204" pitchFamily="18" charset="0"/>
                              <a:ea typeface="Cambria Math" panose="02040503050406030204" pitchFamily="18" charset="0"/>
                            </a:rPr>
                            <a:t>0</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0.0001537746121</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0.0000000001720</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0.0000191206488</a:t>
                          </a:r>
                        </a:p>
                      </a:txBody>
                      <a:tcPr marL="45720" marR="45720"/>
                    </a:tc>
                    <a:extLst>
                      <a:ext uri="{0D108BD9-81ED-4DB2-BD59-A6C34878D82A}">
                        <a16:rowId xmlns:a16="http://schemas.microsoft.com/office/drawing/2014/main" val="10001"/>
                      </a:ext>
                    </a:extLst>
                  </a:tr>
                  <a:tr h="365760">
                    <a:tc>
                      <a:txBody>
                        <a:bodyPr/>
                        <a:lstStyle/>
                        <a:p>
                          <a:pPr algn="ctr"/>
                          <a:r>
                            <a:rPr lang="en-US" sz="1800" i="0" dirty="0">
                              <a:latin typeface="Cambria Math" panose="02040503050406030204" pitchFamily="18" charset="0"/>
                              <a:ea typeface="Cambria Math" panose="02040503050406030204" pitchFamily="18" charset="0"/>
                            </a:rPr>
                            <a:t>2</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0.0000000851654</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0.0000000000001</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0.0000000111949</a:t>
                          </a:r>
                        </a:p>
                      </a:txBody>
                      <a:tcPr marL="45720" marR="45720"/>
                    </a:tc>
                    <a:extLst>
                      <a:ext uri="{0D108BD9-81ED-4DB2-BD59-A6C34878D82A}">
                        <a16:rowId xmlns:a16="http://schemas.microsoft.com/office/drawing/2014/main" val="10003"/>
                      </a:ext>
                    </a:extLst>
                  </a:tr>
                  <a:tr h="365760">
                    <a:tc>
                      <a:txBody>
                        <a:bodyPr/>
                        <a:lstStyle/>
                        <a:p>
                          <a:pPr algn="ctr"/>
                          <a:r>
                            <a:rPr lang="en-US" sz="1800" i="0" dirty="0">
                              <a:latin typeface="Cambria Math" panose="02040503050406030204" pitchFamily="18" charset="0"/>
                              <a:ea typeface="Cambria Math" panose="02040503050406030204" pitchFamily="18" charset="0"/>
                            </a:rPr>
                            <a:t>4</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0.0000000000478</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0.0000000000068</a:t>
                          </a:r>
                        </a:p>
                      </a:txBody>
                      <a:tcPr marL="45720" marR="45720"/>
                    </a:tc>
                    <a:extLst>
                      <a:ext uri="{0D108BD9-81ED-4DB2-BD59-A6C34878D82A}">
                        <a16:rowId xmlns:a16="http://schemas.microsoft.com/office/drawing/2014/main" val="10005"/>
                      </a:ext>
                    </a:extLst>
                  </a:tr>
                </a:tbl>
              </a:graphicData>
            </a:graphic>
          </p:graphicFrame>
        </mc:Fallback>
      </mc:AlternateContent>
      <p:sp>
        <p:nvSpPr>
          <p:cNvPr id="8" name="Rectangle 7">
            <a:extLst>
              <a:ext uri="{FF2B5EF4-FFF2-40B4-BE49-F238E27FC236}">
                <a16:creationId xmlns:a16="http://schemas.microsoft.com/office/drawing/2014/main" id="{5EA1ADB4-B055-754E-BF28-9462BDD54378}"/>
              </a:ext>
            </a:extLst>
          </p:cNvPr>
          <p:cNvSpPr/>
          <p:nvPr/>
        </p:nvSpPr>
        <p:spPr>
          <a:xfrm>
            <a:off x="2050868" y="6310386"/>
            <a:ext cx="6152605" cy="400110"/>
          </a:xfrm>
          <a:prstGeom prst="rect">
            <a:avLst/>
          </a:prstGeom>
        </p:spPr>
        <p:txBody>
          <a:bodyPr wrap="square">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Taming Reasoning in Temporal Probabilistic Relational Models Explanation. In </a:t>
            </a:r>
            <a:r>
              <a:rPr lang="en-GB" sz="1000" i="1" dirty="0">
                <a:solidFill>
                  <a:schemeClr val="accent3"/>
                </a:solidFill>
              </a:rPr>
              <a:t>Proceedings</a:t>
            </a:r>
            <a:r>
              <a:rPr lang="en-GB" sz="1000" dirty="0">
                <a:solidFill>
                  <a:schemeClr val="accent3"/>
                </a:solidFill>
              </a:rPr>
              <a:t> </a:t>
            </a:r>
            <a:r>
              <a:rPr lang="en-GB" sz="1000" i="1" dirty="0">
                <a:solidFill>
                  <a:schemeClr val="accent3"/>
                </a:solidFill>
              </a:rPr>
              <a:t>of the ECAI 2020</a:t>
            </a:r>
            <a:r>
              <a:rPr lang="en-GB" sz="1000" dirty="0">
                <a:solidFill>
                  <a:schemeClr val="accent3"/>
                </a:solidFill>
              </a:rPr>
              <a:t>, 2020.</a:t>
            </a:r>
          </a:p>
        </p:txBody>
      </p:sp>
    </p:spTree>
    <p:extLst>
      <p:ext uri="{BB962C8B-B14F-4D97-AF65-F5344CB8AC3E}">
        <p14:creationId xmlns:p14="http://schemas.microsoft.com/office/powerpoint/2010/main" val="184017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F5CCE-374D-3341-955C-4B9EC598A52B}"/>
              </a:ext>
            </a:extLst>
          </p:cNvPr>
          <p:cNvSpPr>
            <a:spLocks noGrp="1"/>
          </p:cNvSpPr>
          <p:nvPr>
            <p:ph type="title"/>
          </p:nvPr>
        </p:nvSpPr>
        <p:spPr/>
        <p:txBody>
          <a:bodyPr>
            <a:normAutofit/>
          </a:bodyPr>
          <a:lstStyle/>
          <a:p>
            <a:r>
              <a:rPr lang="en-GB" dirty="0"/>
              <a:t>Is It Reasonable to Undo Splits?</a:t>
            </a:r>
          </a:p>
        </p:txBody>
      </p:sp>
      <p:sp>
        <p:nvSpPr>
          <p:cNvPr id="3" name="Content Placeholder 2">
            <a:extLst>
              <a:ext uri="{FF2B5EF4-FFF2-40B4-BE49-F238E27FC236}">
                <a16:creationId xmlns:a16="http://schemas.microsoft.com/office/drawing/2014/main" id="{C94A28AB-402E-DB40-9B37-ACC8E60C2D6C}"/>
              </a:ext>
            </a:extLst>
          </p:cNvPr>
          <p:cNvSpPr>
            <a:spLocks noGrp="1"/>
          </p:cNvSpPr>
          <p:nvPr>
            <p:ph idx="1"/>
          </p:nvPr>
        </p:nvSpPr>
        <p:spPr/>
        <p:txBody>
          <a:bodyPr/>
          <a:lstStyle/>
          <a:p>
            <a:r>
              <a:rPr lang="en-GB" i="1" dirty="0"/>
              <a:t>Approximate</a:t>
            </a:r>
            <a:r>
              <a:rPr lang="en-GB" dirty="0"/>
              <a:t> forward message</a:t>
            </a:r>
          </a:p>
          <a:p>
            <a:r>
              <a:rPr lang="en-GB" dirty="0"/>
              <a:t>For each time step, sequential behaviour is multiplied onto the forward message</a:t>
            </a:r>
          </a:p>
          <a:p>
            <a:r>
              <a:rPr lang="en-GB" dirty="0">
                <a:solidFill>
                  <a:schemeClr val="accent1"/>
                </a:solidFill>
              </a:rPr>
              <a:t>Indefinitely bounded error</a:t>
            </a:r>
            <a:r>
              <a:rPr lang="en-GB" dirty="0"/>
              <a:t> due to </a:t>
            </a:r>
            <a:br>
              <a:rPr lang="en-GB" dirty="0"/>
            </a:br>
            <a:r>
              <a:rPr lang="en-GB" dirty="0"/>
              <a:t>sequential behaviour</a:t>
            </a:r>
          </a:p>
        </p:txBody>
      </p:sp>
      <p:sp>
        <p:nvSpPr>
          <p:cNvPr id="4" name="Slide Number Placeholder 3">
            <a:extLst>
              <a:ext uri="{FF2B5EF4-FFF2-40B4-BE49-F238E27FC236}">
                <a16:creationId xmlns:a16="http://schemas.microsoft.com/office/drawing/2014/main" id="{2D1CCC25-0712-1F40-8AB3-4D5864435FC0}"/>
              </a:ext>
            </a:extLst>
          </p:cNvPr>
          <p:cNvSpPr>
            <a:spLocks noGrp="1"/>
          </p:cNvSpPr>
          <p:nvPr>
            <p:ph type="sldNum" sz="quarter" idx="12"/>
          </p:nvPr>
        </p:nvSpPr>
        <p:spPr/>
        <p:txBody>
          <a:bodyPr/>
          <a:lstStyle/>
          <a:p>
            <a:fld id="{DB7C4649-800D-CB47-881A-AA04BFFFB18C}" type="slidenum">
              <a:rPr lang="en-US" smtClean="0"/>
              <a:t>94</a:t>
            </a:fld>
            <a:endParaRPr lang="en-US"/>
          </a:p>
        </p:txBody>
      </p:sp>
      <p:sp>
        <p:nvSpPr>
          <p:cNvPr id="36" name="TextBox 35">
            <a:extLst>
              <a:ext uri="{FF2B5EF4-FFF2-40B4-BE49-F238E27FC236}">
                <a16:creationId xmlns:a16="http://schemas.microsoft.com/office/drawing/2014/main" id="{77A23EDA-2B9E-E543-8701-ED5D62C22170}"/>
              </a:ext>
            </a:extLst>
          </p:cNvPr>
          <p:cNvSpPr txBox="1"/>
          <p:nvPr/>
        </p:nvSpPr>
        <p:spPr>
          <a:xfrm>
            <a:off x="5957204" y="5171497"/>
            <a:ext cx="2832968"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Without any new evidence, the model would become fully lifted again!</a:t>
            </a:r>
          </a:p>
        </p:txBody>
      </p:sp>
      <p:sp>
        <p:nvSpPr>
          <p:cNvPr id="38" name="Rectangle 37">
            <a:extLst>
              <a:ext uri="{FF2B5EF4-FFF2-40B4-BE49-F238E27FC236}">
                <a16:creationId xmlns:a16="http://schemas.microsoft.com/office/drawing/2014/main" id="{B2B421EA-09AA-4D4F-A87B-4F12E36C1FE3}"/>
              </a:ext>
            </a:extLst>
          </p:cNvPr>
          <p:cNvSpPr/>
          <p:nvPr/>
        </p:nvSpPr>
        <p:spPr>
          <a:xfrm>
            <a:off x="2050868" y="6310386"/>
            <a:ext cx="6152605" cy="400110"/>
          </a:xfrm>
          <a:prstGeom prst="rect">
            <a:avLst/>
          </a:prstGeom>
        </p:spPr>
        <p:txBody>
          <a:bodyPr wrap="square">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Taming Reasoning in Temporal Probabilistic Relational Models Explanation. In </a:t>
            </a:r>
            <a:r>
              <a:rPr lang="en-GB" sz="1000" i="1" dirty="0">
                <a:solidFill>
                  <a:schemeClr val="accent3"/>
                </a:solidFill>
              </a:rPr>
              <a:t>Proceedings</a:t>
            </a:r>
            <a:r>
              <a:rPr lang="en-GB" sz="1000" dirty="0">
                <a:solidFill>
                  <a:schemeClr val="accent3"/>
                </a:solidFill>
              </a:rPr>
              <a:t> </a:t>
            </a:r>
            <a:r>
              <a:rPr lang="en-GB" sz="1000" i="1" dirty="0">
                <a:solidFill>
                  <a:schemeClr val="accent3"/>
                </a:solidFill>
              </a:rPr>
              <a:t>of the ECAI 2020</a:t>
            </a:r>
            <a:r>
              <a:rPr lang="en-GB" sz="1000" dirty="0">
                <a:solidFill>
                  <a:schemeClr val="accent3"/>
                </a:solidFill>
              </a:rPr>
              <a:t>, 2020.</a:t>
            </a:r>
          </a:p>
        </p:txBody>
      </p:sp>
      <p:grpSp>
        <p:nvGrpSpPr>
          <p:cNvPr id="39" name="Group 38">
            <a:extLst>
              <a:ext uri="{FF2B5EF4-FFF2-40B4-BE49-F238E27FC236}">
                <a16:creationId xmlns:a16="http://schemas.microsoft.com/office/drawing/2014/main" id="{B631ACA3-7EF2-BC40-B064-617568FCEC22}"/>
              </a:ext>
            </a:extLst>
          </p:cNvPr>
          <p:cNvGrpSpPr/>
          <p:nvPr/>
        </p:nvGrpSpPr>
        <p:grpSpPr>
          <a:xfrm>
            <a:off x="3647714" y="3698619"/>
            <a:ext cx="1382400" cy="1077719"/>
            <a:chOff x="3899848" y="3858187"/>
            <a:chExt cx="1626896" cy="1077719"/>
          </a:xfrm>
        </p:grpSpPr>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E2DBC0C-58C8-D14B-B00D-C02F571E6A0E}"/>
                    </a:ext>
                  </a:extLst>
                </p:cNvPr>
                <p:cNvSpPr txBox="1"/>
                <p:nvPr/>
              </p:nvSpPr>
              <p:spPr>
                <a:xfrm>
                  <a:off x="3999305" y="4561445"/>
                  <a:ext cx="576594" cy="3744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rgbClr val="C00000"/>
                                </a:solidFill>
                                <a:latin typeface="Cambria Math" panose="02040503050406030204" pitchFamily="18" charset="0"/>
                              </a:rPr>
                            </m:ctrlPr>
                          </m:sSubSupPr>
                          <m:e>
                            <m:r>
                              <a:rPr lang="de-DE" i="1">
                                <a:solidFill>
                                  <a:srgbClr val="C00000"/>
                                </a:solidFill>
                                <a:latin typeface="Cambria Math" panose="02040503050406030204" pitchFamily="18" charset="0"/>
                              </a:rPr>
                              <m:t>𝑔</m:t>
                            </m:r>
                          </m:e>
                          <m:sub>
                            <m:r>
                              <a:rPr lang="de-DE" i="1">
                                <a:solidFill>
                                  <a:srgbClr val="C00000"/>
                                </a:solidFill>
                                <a:latin typeface="Cambria Math" panose="02040503050406030204" pitchFamily="18" charset="0"/>
                              </a:rPr>
                              <m:t>3</m:t>
                            </m:r>
                          </m:sub>
                          <m:sup>
                            <m:r>
                              <a:rPr lang="de-DE" i="1">
                                <a:solidFill>
                                  <a:srgbClr val="C00000"/>
                                </a:solidFill>
                                <a:latin typeface="Cambria Math" panose="02040503050406030204" pitchFamily="18" charset="0"/>
                              </a:rPr>
                              <m:t>2</m:t>
                            </m:r>
                          </m:sup>
                        </m:sSubSup>
                      </m:oMath>
                    </m:oMathPara>
                  </a14:m>
                  <a:endParaRPr lang="en-GB" dirty="0">
                    <a:solidFill>
                      <a:srgbClr val="C00000"/>
                    </a:solidFill>
                  </a:endParaRPr>
                </a:p>
              </p:txBody>
            </p:sp>
          </mc:Choice>
          <mc:Fallback xmlns="">
            <p:sp>
              <p:nvSpPr>
                <p:cNvPr id="40" name="TextBox 39">
                  <a:extLst>
                    <a:ext uri="{FF2B5EF4-FFF2-40B4-BE49-F238E27FC236}">
                      <a16:creationId xmlns:a16="http://schemas.microsoft.com/office/drawing/2014/main" id="{CE2DBC0C-58C8-D14B-B00D-C02F571E6A0E}"/>
                    </a:ext>
                  </a:extLst>
                </p:cNvPr>
                <p:cNvSpPr txBox="1">
                  <a:spLocks noRot="1" noChangeAspect="1" noMove="1" noResize="1" noEditPoints="1" noAdjustHandles="1" noChangeArrowheads="1" noChangeShapeType="1" noTextEdit="1"/>
                </p:cNvSpPr>
                <p:nvPr/>
              </p:nvSpPr>
              <p:spPr>
                <a:xfrm>
                  <a:off x="3999305" y="4561445"/>
                  <a:ext cx="576594" cy="374461"/>
                </a:xfrm>
                <a:prstGeom prst="rect">
                  <a:avLst/>
                </a:prstGeom>
                <a:blipFill>
                  <a:blip r:embed="rId2"/>
                  <a:stretch>
                    <a:fillRect b="-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BB400AF1-C529-194A-9F59-20359B6C88E5}"/>
                    </a:ext>
                  </a:extLst>
                </p:cNvPr>
                <p:cNvSpPr txBox="1"/>
                <p:nvPr/>
              </p:nvSpPr>
              <p:spPr>
                <a:xfrm>
                  <a:off x="3899848" y="3858187"/>
                  <a:ext cx="1626896"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3</m:t>
                            </m:r>
                          </m:sub>
                        </m:sSub>
                        <m:r>
                          <a:rPr lang="de-DE" b="0" i="1" dirty="0" smtClean="0">
                            <a:solidFill>
                              <a:schemeClr val="tx1">
                                <a:lumMod val="50000"/>
                                <a:lumOff val="50000"/>
                              </a:schemeClr>
                            </a:solidFill>
                            <a:latin typeface="Cambria Math" panose="02040503050406030204" pitchFamily="18" charset="0"/>
                          </a:rPr>
                          <m:t> </m:t>
                        </m:r>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3</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𝑇𝑙</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e>
                          <m:sub>
                            <m:r>
                              <a:rPr lang="de-DE" b="0" i="1" smtClean="0">
                                <a:solidFill>
                                  <a:schemeClr val="tx1"/>
                                </a:solidFill>
                                <a:latin typeface="Cambria Math" panose="02040503050406030204" pitchFamily="18" charset="0"/>
                              </a:rPr>
                              <m:t>3</m:t>
                            </m:r>
                          </m:sub>
                        </m:sSub>
                        <m:r>
                          <a:rPr lang="de-DE" b="0" i="1"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41" name="TextBox 40">
                  <a:extLst>
                    <a:ext uri="{FF2B5EF4-FFF2-40B4-BE49-F238E27FC236}">
                      <a16:creationId xmlns:a16="http://schemas.microsoft.com/office/drawing/2014/main" id="{BB400AF1-C529-194A-9F59-20359B6C88E5}"/>
                    </a:ext>
                  </a:extLst>
                </p:cNvPr>
                <p:cNvSpPr txBox="1">
                  <a:spLocks noRot="1" noChangeAspect="1" noMove="1" noResize="1" noEditPoints="1" noAdjustHandles="1" noChangeArrowheads="1" noChangeShapeType="1" noTextEdit="1"/>
                </p:cNvSpPr>
                <p:nvPr/>
              </p:nvSpPr>
              <p:spPr>
                <a:xfrm>
                  <a:off x="3899848" y="3858187"/>
                  <a:ext cx="1626896" cy="715089"/>
                </a:xfrm>
                <a:prstGeom prst="roundRect">
                  <a:avLst/>
                </a:prstGeom>
                <a:blipFill>
                  <a:blip r:embed="rId3"/>
                  <a:stretch>
                    <a:fillRect l="-901"/>
                  </a:stretch>
                </a:blipFill>
                <a:ln>
                  <a:solidFill>
                    <a:schemeClr val="tx1"/>
                  </a:solidFill>
                </a:ln>
              </p:spPr>
              <p:txBody>
                <a:bodyPr/>
                <a:lstStyle/>
                <a:p>
                  <a:r>
                    <a:rPr lang="en-GB">
                      <a:noFill/>
                    </a:rPr>
                    <a:t> </a:t>
                  </a:r>
                </a:p>
              </p:txBody>
            </p:sp>
          </mc:Fallback>
        </mc:AlternateContent>
      </p:grpSp>
      <p:cxnSp>
        <p:nvCxnSpPr>
          <p:cNvPr id="42" name="Straight Connector 41">
            <a:extLst>
              <a:ext uri="{FF2B5EF4-FFF2-40B4-BE49-F238E27FC236}">
                <a16:creationId xmlns:a16="http://schemas.microsoft.com/office/drawing/2014/main" id="{29708A2C-A15A-CC4D-AE2A-63FE356D8FC4}"/>
              </a:ext>
            </a:extLst>
          </p:cNvPr>
          <p:cNvCxnSpPr>
            <a:cxnSpLocks/>
            <a:stCxn id="48" idx="0"/>
            <a:endCxn id="41" idx="2"/>
          </p:cNvCxnSpPr>
          <p:nvPr/>
        </p:nvCxnSpPr>
        <p:spPr>
          <a:xfrm flipV="1">
            <a:off x="4338266" y="4413708"/>
            <a:ext cx="648" cy="642862"/>
          </a:xfrm>
          <a:prstGeom prst="line">
            <a:avLst/>
          </a:prstGeom>
          <a:ln w="127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6B987901-D620-5148-8187-B0A9AFEC9972}"/>
              </a:ext>
            </a:extLst>
          </p:cNvPr>
          <p:cNvCxnSpPr>
            <a:cxnSpLocks/>
            <a:stCxn id="45" idx="3"/>
            <a:endCxn id="41" idx="1"/>
          </p:cNvCxnSpPr>
          <p:nvPr/>
        </p:nvCxnSpPr>
        <p:spPr>
          <a:xfrm>
            <a:off x="2858738" y="4056164"/>
            <a:ext cx="788976" cy="0"/>
          </a:xfrm>
          <a:prstGeom prst="line">
            <a:avLst/>
          </a:prstGeom>
          <a:ln w="12700"/>
        </p:spPr>
        <p:style>
          <a:lnRef idx="1">
            <a:schemeClr val="dk1"/>
          </a:lnRef>
          <a:fillRef idx="0">
            <a:schemeClr val="dk1"/>
          </a:fillRef>
          <a:effectRef idx="0">
            <a:schemeClr val="dk1"/>
          </a:effectRef>
          <a:fontRef idx="minor">
            <a:schemeClr val="tx1"/>
          </a:fontRef>
        </p:style>
      </p:cxnSp>
      <p:grpSp>
        <p:nvGrpSpPr>
          <p:cNvPr id="44" name="Group 43">
            <a:extLst>
              <a:ext uri="{FF2B5EF4-FFF2-40B4-BE49-F238E27FC236}">
                <a16:creationId xmlns:a16="http://schemas.microsoft.com/office/drawing/2014/main" id="{F89E46E7-581A-694E-A74F-5ADEE3299E34}"/>
              </a:ext>
            </a:extLst>
          </p:cNvPr>
          <p:cNvGrpSpPr/>
          <p:nvPr/>
        </p:nvGrpSpPr>
        <p:grpSpPr>
          <a:xfrm>
            <a:off x="1480660" y="3698619"/>
            <a:ext cx="1378078" cy="1061048"/>
            <a:chOff x="986597" y="3858187"/>
            <a:chExt cx="1912449" cy="1061048"/>
          </a:xfrm>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7AA76B4-F2A7-4846-B8DE-6AAB61A09EF6}"/>
                    </a:ext>
                  </a:extLst>
                </p:cNvPr>
                <p:cNvSpPr txBox="1"/>
                <p:nvPr/>
              </p:nvSpPr>
              <p:spPr>
                <a:xfrm>
                  <a:off x="986597" y="3858187"/>
                  <a:ext cx="1912449"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r>
                          <a:rPr lang="de-DE" b="0" i="1" dirty="0" smtClean="0">
                            <a:solidFill>
                              <a:schemeClr val="tx1">
                                <a:lumMod val="50000"/>
                                <a:lumOff val="50000"/>
                              </a:schemeClr>
                            </a:solidFill>
                            <a:latin typeface="Cambria Math" panose="02040503050406030204" pitchFamily="18" charset="0"/>
                          </a:rPr>
                          <m:t>  </m:t>
                        </m:r>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2</m:t>
                            </m:r>
                          </m:sub>
                        </m:sSub>
                        <m:r>
                          <a:rPr lang="de-DE" b="0" i="1" dirty="0" smtClean="0">
                            <a:solidFill>
                              <a:schemeClr val="tx1">
                                <a:lumMod val="50000"/>
                                <a:lumOff val="50000"/>
                              </a:schemeClr>
                            </a:solidFill>
                            <a:latin typeface="Cambria Math" panose="02040503050406030204" pitchFamily="18" charset="0"/>
                          </a:rPr>
                          <m:t> </m:t>
                        </m:r>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2</m:t>
                            </m:r>
                          </m:sub>
                        </m:sSub>
                      </m:oMath>
                    </m:oMathPara>
                  </a14:m>
                  <a:endParaRPr lang="de-DE" b="0"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3</m:t>
                            </m:r>
                          </m:sub>
                        </m:sSub>
                      </m:oMath>
                    </m:oMathPara>
                  </a14:m>
                  <a:endParaRPr lang="de-DE" i="1" dirty="0">
                    <a:solidFill>
                      <a:schemeClr val="tx1"/>
                    </a:solidFill>
                    <a:latin typeface="Cambria Math" panose="02040503050406030204" pitchFamily="18" charset="0"/>
                  </a:endParaRPr>
                </a:p>
              </p:txBody>
            </p:sp>
          </mc:Choice>
          <mc:Fallback xmlns="">
            <p:sp>
              <p:nvSpPr>
                <p:cNvPr id="45" name="TextBox 44">
                  <a:extLst>
                    <a:ext uri="{FF2B5EF4-FFF2-40B4-BE49-F238E27FC236}">
                      <a16:creationId xmlns:a16="http://schemas.microsoft.com/office/drawing/2014/main" id="{27AA76B4-F2A7-4846-B8DE-6AAB61A09EF6}"/>
                    </a:ext>
                  </a:extLst>
                </p:cNvPr>
                <p:cNvSpPr txBox="1">
                  <a:spLocks noRot="1" noChangeAspect="1" noMove="1" noResize="1" noEditPoints="1" noAdjustHandles="1" noChangeArrowheads="1" noChangeShapeType="1" noTextEdit="1"/>
                </p:cNvSpPr>
                <p:nvPr/>
              </p:nvSpPr>
              <p:spPr>
                <a:xfrm>
                  <a:off x="986597" y="3858187"/>
                  <a:ext cx="1912449" cy="715089"/>
                </a:xfrm>
                <a:prstGeom prst="roundRect">
                  <a:avLst/>
                </a:prstGeom>
                <a:blipFill>
                  <a:blip r:embed="rId4"/>
                  <a:stretch>
                    <a:fillRect l="-818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131A6A1-8A77-D14F-868D-E139946A7EE9}"/>
                    </a:ext>
                  </a:extLst>
                </p:cNvPr>
                <p:cNvSpPr txBox="1"/>
                <p:nvPr/>
              </p:nvSpPr>
              <p:spPr>
                <a:xfrm>
                  <a:off x="1135078" y="4595941"/>
                  <a:ext cx="1758585" cy="323294"/>
                </a:xfrm>
                <a:prstGeom prst="rect">
                  <a:avLst/>
                </a:prstGeom>
                <a:noFill/>
              </p:spPr>
              <p:txBody>
                <a:bodyPr wrap="none" lIns="0" tIns="0" rIns="0" bIns="0" rtlCol="0">
                  <a:spAutoFit/>
                </a:bodyPr>
                <a:lstStyle/>
                <a:p>
                  <a14:m>
                    <m:oMath xmlns:m="http://schemas.openxmlformats.org/officeDocument/2006/math">
                      <m:sSub>
                        <m:sSubPr>
                          <m:ctrlPr>
                            <a:rPr lang="de-DE" i="1" dirty="0" smtClean="0">
                              <a:latin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𝛼</m:t>
                          </m:r>
                        </m:e>
                        <m:sub>
                          <m:r>
                            <a:rPr lang="de-DE" i="1" dirty="0">
                              <a:latin typeface="Cambria Math" panose="02040503050406030204" pitchFamily="18" charset="0"/>
                            </a:rPr>
                            <m:t>2</m:t>
                          </m:r>
                        </m:sub>
                      </m:sSub>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a14:m>
                  <a:r>
                    <a:rPr lang="en-GB" dirty="0"/>
                    <a:t> </a:t>
                  </a:r>
                  <a14:m>
                    <m:oMath xmlns:m="http://schemas.openxmlformats.org/officeDocument/2006/math">
                      <m:sSubSup>
                        <m:sSubSupPr>
                          <m:ctrlPr>
                            <a:rPr lang="de-DE" b="0" i="1" smtClean="0">
                              <a:latin typeface="Cambria Math" panose="02040503050406030204" pitchFamily="18" charset="0"/>
                            </a:rPr>
                          </m:ctrlPr>
                        </m:sSubSupPr>
                        <m:e>
                          <m:r>
                            <a:rPr lang="de-DE" i="1">
                              <a:latin typeface="Cambria Math" panose="02040503050406030204" pitchFamily="18" charset="0"/>
                            </a:rPr>
                            <m:t>𝑚</m:t>
                          </m:r>
                        </m:e>
                        <m:sub>
                          <m:r>
                            <a:rPr lang="de-DE" b="0" i="1" smtClean="0">
                              <a:latin typeface="Cambria Math" panose="02040503050406030204" pitchFamily="18" charset="0"/>
                            </a:rPr>
                            <m:t>3</m:t>
                          </m:r>
                        </m:sub>
                        <m:sup>
                          <m:r>
                            <a:rPr lang="de-DE" b="0" i="1" smtClean="0">
                              <a:latin typeface="Cambria Math" panose="02040503050406030204" pitchFamily="18" charset="0"/>
                            </a:rPr>
                            <m:t>𝑜𝑢𝑡</m:t>
                          </m:r>
                          <m:r>
                            <a:rPr lang="de-DE" b="0" i="1" smtClean="0">
                              <a:latin typeface="Cambria Math" panose="02040503050406030204" pitchFamily="18" charset="0"/>
                            </a:rPr>
                            <m:t>,</m:t>
                          </m:r>
                          <m:r>
                            <a:rPr lang="de-DE" b="0" i="1" smtClean="0">
                              <a:latin typeface="Cambria Math" panose="02040503050406030204" pitchFamily="18" charset="0"/>
                            </a:rPr>
                            <m:t>𝑖𝑛</m:t>
                          </m:r>
                        </m:sup>
                      </m:sSubSup>
                    </m:oMath>
                  </a14:m>
                  <a:endParaRPr lang="en-GB" dirty="0"/>
                </a:p>
              </p:txBody>
            </p:sp>
          </mc:Choice>
          <mc:Fallback xmlns="">
            <p:sp>
              <p:nvSpPr>
                <p:cNvPr id="46" name="TextBox 45">
                  <a:extLst>
                    <a:ext uri="{FF2B5EF4-FFF2-40B4-BE49-F238E27FC236}">
                      <a16:creationId xmlns:a16="http://schemas.microsoft.com/office/drawing/2014/main" id="{D131A6A1-8A77-D14F-868D-E139946A7EE9}"/>
                    </a:ext>
                  </a:extLst>
                </p:cNvPr>
                <p:cNvSpPr txBox="1">
                  <a:spLocks noRot="1" noChangeAspect="1" noMove="1" noResize="1" noEditPoints="1" noAdjustHandles="1" noChangeArrowheads="1" noChangeShapeType="1" noTextEdit="1"/>
                </p:cNvSpPr>
                <p:nvPr/>
              </p:nvSpPr>
              <p:spPr>
                <a:xfrm>
                  <a:off x="1135078" y="4595941"/>
                  <a:ext cx="1758585" cy="323294"/>
                </a:xfrm>
                <a:prstGeom prst="rect">
                  <a:avLst/>
                </a:prstGeom>
                <a:blipFill>
                  <a:blip r:embed="rId5"/>
                  <a:stretch>
                    <a:fillRect l="-3960" r="-2970" b="-18519"/>
                  </a:stretch>
                </a:blipFill>
              </p:spPr>
              <p:txBody>
                <a:bodyPr/>
                <a:lstStyle/>
                <a:p>
                  <a:r>
                    <a:rPr lang="en-GB">
                      <a:noFill/>
                    </a:rPr>
                    <a:t> </a:t>
                  </a:r>
                </a:p>
              </p:txBody>
            </p:sp>
          </mc:Fallback>
        </mc:AlternateContent>
      </p:grpSp>
      <p:grpSp>
        <p:nvGrpSpPr>
          <p:cNvPr id="47" name="Group 46">
            <a:extLst>
              <a:ext uri="{FF2B5EF4-FFF2-40B4-BE49-F238E27FC236}">
                <a16:creationId xmlns:a16="http://schemas.microsoft.com/office/drawing/2014/main" id="{38DE0F1B-447C-2242-B4F5-579A365E2063}"/>
              </a:ext>
            </a:extLst>
          </p:cNvPr>
          <p:cNvGrpSpPr/>
          <p:nvPr/>
        </p:nvGrpSpPr>
        <p:grpSpPr>
          <a:xfrm>
            <a:off x="3647066" y="5056570"/>
            <a:ext cx="1382400" cy="1120393"/>
            <a:chOff x="6712116" y="3858187"/>
            <a:chExt cx="1626897" cy="1120393"/>
          </a:xfrm>
        </p:grpSpPr>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A1938CD8-CC68-B94B-B8F1-B689A4B42E13}"/>
                    </a:ext>
                  </a:extLst>
                </p:cNvPr>
                <p:cNvSpPr txBox="1"/>
                <p:nvPr/>
              </p:nvSpPr>
              <p:spPr>
                <a:xfrm>
                  <a:off x="6712116" y="3858187"/>
                  <a:ext cx="1626897"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𝑅</m:t>
                            </m:r>
                            <m:d>
                              <m:dPr>
                                <m:ctrlPr>
                                  <a:rPr lang="de-DE" i="1" dirty="0">
                                    <a:latin typeface="Cambria Math" panose="02040503050406030204" pitchFamily="18" charset="0"/>
                                  </a:rPr>
                                </m:ctrlPr>
                              </m:dPr>
                              <m:e>
                                <m:r>
                                  <a:rPr lang="de-DE" dirty="0">
                                    <a:latin typeface="Cambria Math" panose="02040503050406030204" pitchFamily="18" charset="0"/>
                                  </a:rPr>
                                  <m:t>𝑋</m:t>
                                </m:r>
                              </m:e>
                            </m:d>
                          </m:e>
                          <m:sub>
                            <m:r>
                              <a:rPr lang="de-DE" b="0" i="1" dirty="0" smtClean="0">
                                <a:latin typeface="Cambria Math" panose="02040503050406030204" pitchFamily="18" charset="0"/>
                              </a:rPr>
                              <m:t>3</m:t>
                            </m:r>
                          </m:sub>
                        </m:sSub>
                        <m:r>
                          <a:rPr lang="de-DE" b="0"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dirty="0">
                                <a:latin typeface="Cambria Math" panose="02040503050406030204" pitchFamily="18" charset="0"/>
                              </a:rPr>
                              <m:t>𝑆</m:t>
                            </m:r>
                            <m:d>
                              <m:dPr>
                                <m:ctrlPr>
                                  <a:rPr lang="de-DE" i="1" dirty="0">
                                    <a:latin typeface="Cambria Math" panose="02040503050406030204" pitchFamily="18" charset="0"/>
                                  </a:rPr>
                                </m:ctrlPr>
                              </m:dPr>
                              <m:e>
                                <m:r>
                                  <a:rPr lang="de-DE" dirty="0">
                                    <a:latin typeface="Cambria Math" panose="02040503050406030204" pitchFamily="18" charset="0"/>
                                  </a:rPr>
                                  <m:t>𝑋</m:t>
                                </m:r>
                              </m:e>
                            </m:d>
                          </m:e>
                          <m:sub>
                            <m:r>
                              <a:rPr lang="de-DE" b="0" i="1" dirty="0" smtClean="0">
                                <a:latin typeface="Cambria Math" panose="02040503050406030204" pitchFamily="18" charset="0"/>
                              </a:rPr>
                              <m:t>3</m:t>
                            </m:r>
                          </m:sub>
                        </m:sSub>
                      </m:oMath>
                    </m:oMathPara>
                  </a14:m>
                  <a:endParaRPr lang="de-DE" dirty="0"/>
                </a:p>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𝑇𝑡</m:t>
                            </m:r>
                            <m:d>
                              <m:dPr>
                                <m:ctrlPr>
                                  <a:rPr lang="de-DE" i="1" dirty="0">
                                    <a:latin typeface="Cambria Math" panose="02040503050406030204" pitchFamily="18" charset="0"/>
                                  </a:rPr>
                                </m:ctrlPr>
                              </m:dPr>
                              <m:e>
                                <m:r>
                                  <a:rPr lang="de-DE" dirty="0">
                                    <a:latin typeface="Cambria Math" panose="02040503050406030204" pitchFamily="18" charset="0"/>
                                  </a:rPr>
                                  <m:t>𝑋</m:t>
                                </m:r>
                                <m:r>
                                  <a:rPr lang="de-DE" dirty="0">
                                    <a:latin typeface="Cambria Math" panose="02040503050406030204" pitchFamily="18" charset="0"/>
                                  </a:rPr>
                                  <m:t>,</m:t>
                                </m:r>
                                <m:r>
                                  <a:rPr lang="de-DE" dirty="0">
                                    <a:latin typeface="Cambria Math" panose="02040503050406030204" pitchFamily="18" charset="0"/>
                                  </a:rPr>
                                  <m:t>𝑀</m:t>
                                </m:r>
                              </m:e>
                            </m:d>
                          </m:e>
                          <m:sub>
                            <m:r>
                              <a:rPr lang="de-DE" b="0" i="1" dirty="0" smtClean="0">
                                <a:latin typeface="Cambria Math" panose="02040503050406030204" pitchFamily="18" charset="0"/>
                              </a:rPr>
                              <m:t>3</m:t>
                            </m:r>
                          </m:sub>
                        </m:sSub>
                        <m:r>
                          <a:rPr lang="de-DE" b="0" i="1" dirty="0" smtClean="0">
                            <a:latin typeface="Cambria Math" panose="02040503050406030204" pitchFamily="18" charset="0"/>
                          </a:rPr>
                          <m:t>  </m:t>
                        </m:r>
                      </m:oMath>
                    </m:oMathPara>
                  </a14:m>
                  <a:endParaRPr lang="en-GB" dirty="0"/>
                </a:p>
              </p:txBody>
            </p:sp>
          </mc:Choice>
          <mc:Fallback xmlns="">
            <p:sp>
              <p:nvSpPr>
                <p:cNvPr id="48" name="TextBox 47">
                  <a:extLst>
                    <a:ext uri="{FF2B5EF4-FFF2-40B4-BE49-F238E27FC236}">
                      <a16:creationId xmlns:a16="http://schemas.microsoft.com/office/drawing/2014/main" id="{A1938CD8-CC68-B94B-B8F1-B689A4B42E13}"/>
                    </a:ext>
                  </a:extLst>
                </p:cNvPr>
                <p:cNvSpPr txBox="1">
                  <a:spLocks noRot="1" noChangeAspect="1" noMove="1" noResize="1" noEditPoints="1" noAdjustHandles="1" noChangeArrowheads="1" noChangeShapeType="1" noTextEdit="1"/>
                </p:cNvSpPr>
                <p:nvPr/>
              </p:nvSpPr>
              <p:spPr>
                <a:xfrm>
                  <a:off x="6712116" y="3858187"/>
                  <a:ext cx="1626897" cy="715089"/>
                </a:xfrm>
                <a:prstGeom prst="roundRect">
                  <a:avLst/>
                </a:prstGeom>
                <a:blipFill>
                  <a:blip r:embed="rId6"/>
                  <a:stretch>
                    <a:fillRect l="-630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906D809-9918-0B43-9761-2D6DF2A13C61}"/>
                    </a:ext>
                  </a:extLst>
                </p:cNvPr>
                <p:cNvSpPr txBox="1"/>
                <p:nvPr/>
              </p:nvSpPr>
              <p:spPr>
                <a:xfrm>
                  <a:off x="6764130" y="4573276"/>
                  <a:ext cx="1314676" cy="4053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3</m:t>
                            </m:r>
                          </m:sub>
                          <m:sup>
                            <m:r>
                              <a:rPr lang="de-DE" i="1">
                                <a:latin typeface="Cambria Math" panose="02040503050406030204" pitchFamily="18" charset="0"/>
                              </a:rPr>
                              <m:t>3</m:t>
                            </m:r>
                          </m:sup>
                        </m:sSubSup>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𝑚</m:t>
                            </m:r>
                          </m:e>
                          <m:sub>
                            <m:r>
                              <a:rPr lang="de-DE" b="0" i="1" smtClean="0">
                                <a:latin typeface="Cambria Math" panose="02040503050406030204" pitchFamily="18" charset="0"/>
                              </a:rPr>
                              <m:t>3</m:t>
                            </m:r>
                          </m:sub>
                          <m:sup>
                            <m:r>
                              <a:rPr lang="de-DE" b="0" i="1" smtClean="0">
                                <a:latin typeface="Cambria Math" panose="02040503050406030204" pitchFamily="18" charset="0"/>
                              </a:rPr>
                              <m:t>𝑜𝑢𝑡</m:t>
                            </m:r>
                            <m:r>
                              <a:rPr lang="de-DE" b="0" i="1" smtClean="0">
                                <a:latin typeface="Cambria Math" panose="02040503050406030204" pitchFamily="18" charset="0"/>
                              </a:rPr>
                              <m:t>,1</m:t>
                            </m:r>
                          </m:sup>
                        </m:sSubSup>
                      </m:oMath>
                    </m:oMathPara>
                  </a14:m>
                  <a:endParaRPr lang="en-GB" dirty="0"/>
                </a:p>
              </p:txBody>
            </p:sp>
          </mc:Choice>
          <mc:Fallback xmlns="">
            <p:sp>
              <p:nvSpPr>
                <p:cNvPr id="49" name="TextBox 48">
                  <a:extLst>
                    <a:ext uri="{FF2B5EF4-FFF2-40B4-BE49-F238E27FC236}">
                      <a16:creationId xmlns:a16="http://schemas.microsoft.com/office/drawing/2014/main" id="{D906D809-9918-0B43-9761-2D6DF2A13C61}"/>
                    </a:ext>
                  </a:extLst>
                </p:cNvPr>
                <p:cNvSpPr txBox="1">
                  <a:spLocks noRot="1" noChangeAspect="1" noMove="1" noResize="1" noEditPoints="1" noAdjustHandles="1" noChangeArrowheads="1" noChangeShapeType="1" noTextEdit="1"/>
                </p:cNvSpPr>
                <p:nvPr/>
              </p:nvSpPr>
              <p:spPr>
                <a:xfrm>
                  <a:off x="6764130" y="4573276"/>
                  <a:ext cx="1314676" cy="405304"/>
                </a:xfrm>
                <a:prstGeom prst="rect">
                  <a:avLst/>
                </a:prstGeom>
                <a:blipFill>
                  <a:blip r:embed="rId7"/>
                  <a:stretch>
                    <a:fillRect b="-3030"/>
                  </a:stretch>
                </a:blipFill>
              </p:spPr>
              <p:txBody>
                <a:bodyPr/>
                <a:lstStyle/>
                <a:p>
                  <a:r>
                    <a:rPr lang="en-GB">
                      <a:noFill/>
                    </a:rPr>
                    <a:t> </a:t>
                  </a:r>
                </a:p>
              </p:txBody>
            </p:sp>
          </mc:Fallback>
        </mc:AlternateContent>
      </p:grpSp>
      <p:cxnSp>
        <p:nvCxnSpPr>
          <p:cNvPr id="50" name="Straight Connector 49">
            <a:extLst>
              <a:ext uri="{FF2B5EF4-FFF2-40B4-BE49-F238E27FC236}">
                <a16:creationId xmlns:a16="http://schemas.microsoft.com/office/drawing/2014/main" id="{5F5B0BEF-9E10-4B44-8F46-FA64310EC626}"/>
              </a:ext>
            </a:extLst>
          </p:cNvPr>
          <p:cNvCxnSpPr>
            <a:cxnSpLocks/>
            <a:stCxn id="41" idx="3"/>
            <a:endCxn id="60" idx="1"/>
          </p:cNvCxnSpPr>
          <p:nvPr/>
        </p:nvCxnSpPr>
        <p:spPr>
          <a:xfrm>
            <a:off x="5030114" y="4056164"/>
            <a:ext cx="961264" cy="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CA4CB66A-4EDB-114E-A104-22BA87CEDAA8}"/>
                  </a:ext>
                </a:extLst>
              </p:cNvPr>
              <p:cNvSpPr/>
              <p:nvPr/>
            </p:nvSpPr>
            <p:spPr>
              <a:xfrm>
                <a:off x="5106841" y="4174203"/>
                <a:ext cx="4827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C00000"/>
                              </a:solidFill>
                              <a:latin typeface="Cambria Math" panose="02040503050406030204" pitchFamily="18" charset="0"/>
                            </a:rPr>
                          </m:ctrlPr>
                        </m:sSubPr>
                        <m:e>
                          <m:r>
                            <a:rPr lang="en-GB" i="1" dirty="0">
                              <a:solidFill>
                                <a:srgbClr val="C00000"/>
                              </a:solidFill>
                              <a:latin typeface="Cambria Math" panose="02040503050406030204" pitchFamily="18" charset="0"/>
                              <a:ea typeface="Cambria Math" panose="02040503050406030204" pitchFamily="18" charset="0"/>
                            </a:rPr>
                            <m:t>𝛼</m:t>
                          </m:r>
                        </m:e>
                        <m:sub>
                          <m:r>
                            <a:rPr lang="de-DE" i="1" dirty="0">
                              <a:solidFill>
                                <a:srgbClr val="C00000"/>
                              </a:solidFill>
                              <a:latin typeface="Cambria Math" panose="02040503050406030204" pitchFamily="18" charset="0"/>
                            </a:rPr>
                            <m:t>3</m:t>
                          </m:r>
                        </m:sub>
                      </m:sSub>
                    </m:oMath>
                  </m:oMathPara>
                </a14:m>
                <a:endParaRPr lang="en-GB" dirty="0">
                  <a:solidFill>
                    <a:srgbClr val="C00000"/>
                  </a:solidFill>
                </a:endParaRPr>
              </a:p>
            </p:txBody>
          </p:sp>
        </mc:Choice>
        <mc:Fallback xmlns="">
          <p:sp>
            <p:nvSpPr>
              <p:cNvPr id="51" name="Rectangle 50">
                <a:extLst>
                  <a:ext uri="{FF2B5EF4-FFF2-40B4-BE49-F238E27FC236}">
                    <a16:creationId xmlns:a16="http://schemas.microsoft.com/office/drawing/2014/main" id="{CA4CB66A-4EDB-114E-A104-22BA87CEDAA8}"/>
                  </a:ext>
                </a:extLst>
              </p:cNvPr>
              <p:cNvSpPr>
                <a:spLocks noRot="1" noChangeAspect="1" noMove="1" noResize="1" noEditPoints="1" noAdjustHandles="1" noChangeArrowheads="1" noChangeShapeType="1" noTextEdit="1"/>
              </p:cNvSpPr>
              <p:nvPr/>
            </p:nvSpPr>
            <p:spPr>
              <a:xfrm>
                <a:off x="5106841" y="4174203"/>
                <a:ext cx="482761"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56F2AC5-B418-384B-9A15-98EAA3890039}"/>
                  </a:ext>
                </a:extLst>
              </p:cNvPr>
              <p:cNvSpPr txBox="1"/>
              <p:nvPr/>
            </p:nvSpPr>
            <p:spPr>
              <a:xfrm rot="5400000">
                <a:off x="2563484" y="4110502"/>
                <a:ext cx="280206" cy="326209"/>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3</m:t>
                          </m:r>
                        </m:sub>
                        <m:sup>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52" name="TextBox 51">
                <a:extLst>
                  <a:ext uri="{FF2B5EF4-FFF2-40B4-BE49-F238E27FC236}">
                    <a16:creationId xmlns:a16="http://schemas.microsoft.com/office/drawing/2014/main" id="{C56F2AC5-B418-384B-9A15-98EAA3890039}"/>
                  </a:ext>
                </a:extLst>
              </p:cNvPr>
              <p:cNvSpPr txBox="1">
                <a:spLocks noRot="1" noChangeAspect="1" noMove="1" noResize="1" noEditPoints="1" noAdjustHandles="1" noChangeArrowheads="1" noChangeShapeType="1" noTextEdit="1"/>
              </p:cNvSpPr>
              <p:nvPr/>
            </p:nvSpPr>
            <p:spPr>
              <a:xfrm rot="5400000">
                <a:off x="2563484" y="4110502"/>
                <a:ext cx="280206" cy="326209"/>
              </a:xfrm>
              <a:prstGeom prst="round1Rect">
                <a:avLst>
                  <a:gd name="adj" fmla="val 40865"/>
                </a:avLst>
              </a:prstGeom>
              <a:blipFill>
                <a:blip r:embed="rId9"/>
                <a:stretch>
                  <a:fillRect l="-3704" b="-4167"/>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667AECF6-314A-9B49-AEBB-A86C65F1529B}"/>
                  </a:ext>
                </a:extLst>
              </p:cNvPr>
              <p:cNvSpPr txBox="1"/>
              <p:nvPr/>
            </p:nvSpPr>
            <p:spPr>
              <a:xfrm rot="5400000">
                <a:off x="4693860" y="4073490"/>
                <a:ext cx="280206" cy="400232"/>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3</m:t>
                          </m:r>
                        </m:sub>
                        <m:sup>
                          <m:r>
                            <a:rPr lang="de-DE" sz="1400" b="0" i="1" smtClean="0">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53" name="TextBox 52">
                <a:extLst>
                  <a:ext uri="{FF2B5EF4-FFF2-40B4-BE49-F238E27FC236}">
                    <a16:creationId xmlns:a16="http://schemas.microsoft.com/office/drawing/2014/main" id="{667AECF6-314A-9B49-AEBB-A86C65F1529B}"/>
                  </a:ext>
                </a:extLst>
              </p:cNvPr>
              <p:cNvSpPr txBox="1">
                <a:spLocks noRot="1" noChangeAspect="1" noMove="1" noResize="1" noEditPoints="1" noAdjustHandles="1" noChangeArrowheads="1" noChangeShapeType="1" noTextEdit="1"/>
              </p:cNvSpPr>
              <p:nvPr/>
            </p:nvSpPr>
            <p:spPr>
              <a:xfrm rot="5400000">
                <a:off x="4693860" y="4073490"/>
                <a:ext cx="280206" cy="400232"/>
              </a:xfrm>
              <a:prstGeom prst="round1Rect">
                <a:avLst>
                  <a:gd name="adj" fmla="val 40865"/>
                </a:avLst>
              </a:prstGeom>
              <a:blipFill>
                <a:blip r:embed="rId10"/>
                <a:stretch>
                  <a:fillRect l="-6250"/>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D134CDA5-0FB5-AE47-82AB-1EAC5B1EC6D4}"/>
                  </a:ext>
                </a:extLst>
              </p:cNvPr>
              <p:cNvSpPr txBox="1"/>
              <p:nvPr/>
            </p:nvSpPr>
            <p:spPr>
              <a:xfrm rot="5400000">
                <a:off x="4731853" y="5470058"/>
                <a:ext cx="280206" cy="326209"/>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3</m:t>
                          </m:r>
                        </m:sub>
                        <m:sup>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54" name="TextBox 53">
                <a:extLst>
                  <a:ext uri="{FF2B5EF4-FFF2-40B4-BE49-F238E27FC236}">
                    <a16:creationId xmlns:a16="http://schemas.microsoft.com/office/drawing/2014/main" id="{D134CDA5-0FB5-AE47-82AB-1EAC5B1EC6D4}"/>
                  </a:ext>
                </a:extLst>
              </p:cNvPr>
              <p:cNvSpPr txBox="1">
                <a:spLocks noRot="1" noChangeAspect="1" noMove="1" noResize="1" noEditPoints="1" noAdjustHandles="1" noChangeArrowheads="1" noChangeShapeType="1" noTextEdit="1"/>
              </p:cNvSpPr>
              <p:nvPr/>
            </p:nvSpPr>
            <p:spPr>
              <a:xfrm rot="5400000">
                <a:off x="4731853" y="5470058"/>
                <a:ext cx="280206" cy="326209"/>
              </a:xfrm>
              <a:prstGeom prst="round1Rect">
                <a:avLst>
                  <a:gd name="adj" fmla="val 40865"/>
                </a:avLst>
              </a:prstGeom>
              <a:blipFill>
                <a:blip r:embed="rId11"/>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F34BD72D-6177-774A-B5BB-56B03C200C10}"/>
                  </a:ext>
                </a:extLst>
              </p:cNvPr>
              <p:cNvSpPr/>
              <p:nvPr/>
            </p:nvSpPr>
            <p:spPr>
              <a:xfrm>
                <a:off x="4249810" y="4412101"/>
                <a:ext cx="938142" cy="4156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𝑖𝑛</m:t>
                          </m:r>
                          <m:r>
                            <a:rPr lang="de-DE" i="1">
                              <a:latin typeface="Cambria Math" panose="02040503050406030204" pitchFamily="18" charset="0"/>
                            </a:rPr>
                            <m:t>,</m:t>
                          </m:r>
                          <m:r>
                            <a:rPr lang="de-DE" i="1">
                              <a:latin typeface="Cambria Math" panose="02040503050406030204" pitchFamily="18" charset="0"/>
                            </a:rPr>
                            <m:t>𝑜𝑢𝑡</m:t>
                          </m:r>
                        </m:sup>
                      </m:sSubSup>
                    </m:oMath>
                  </m:oMathPara>
                </a14:m>
                <a:endParaRPr lang="en-GB" dirty="0"/>
              </a:p>
            </p:txBody>
          </p:sp>
        </mc:Choice>
        <mc:Fallback xmlns="">
          <p:sp>
            <p:nvSpPr>
              <p:cNvPr id="55" name="Rectangle 54">
                <a:extLst>
                  <a:ext uri="{FF2B5EF4-FFF2-40B4-BE49-F238E27FC236}">
                    <a16:creationId xmlns:a16="http://schemas.microsoft.com/office/drawing/2014/main" id="{F34BD72D-6177-774A-B5BB-56B03C200C10}"/>
                  </a:ext>
                </a:extLst>
              </p:cNvPr>
              <p:cNvSpPr>
                <a:spLocks noRot="1" noChangeAspect="1" noMove="1" noResize="1" noEditPoints="1" noAdjustHandles="1" noChangeArrowheads="1" noChangeShapeType="1" noTextEdit="1"/>
              </p:cNvSpPr>
              <p:nvPr/>
            </p:nvSpPr>
            <p:spPr>
              <a:xfrm>
                <a:off x="4249810" y="4412101"/>
                <a:ext cx="938142" cy="415627"/>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3A2EBA04-7A48-0F4E-8015-276F04244DEA}"/>
                  </a:ext>
                </a:extLst>
              </p:cNvPr>
              <p:cNvSpPr/>
              <p:nvPr/>
            </p:nvSpPr>
            <p:spPr>
              <a:xfrm>
                <a:off x="4503255" y="4634068"/>
                <a:ext cx="859787" cy="4053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1,</m:t>
                          </m:r>
                          <m:r>
                            <a:rPr lang="de-DE" i="1">
                              <a:latin typeface="Cambria Math" panose="02040503050406030204" pitchFamily="18" charset="0"/>
                            </a:rPr>
                            <m:t>𝑜𝑢𝑡</m:t>
                          </m:r>
                        </m:sup>
                      </m:sSubSup>
                    </m:oMath>
                  </m:oMathPara>
                </a14:m>
                <a:endParaRPr lang="en-GB" dirty="0"/>
              </a:p>
            </p:txBody>
          </p:sp>
        </mc:Choice>
        <mc:Fallback xmlns="">
          <p:sp>
            <p:nvSpPr>
              <p:cNvPr id="56" name="Rectangle 55">
                <a:extLst>
                  <a:ext uri="{FF2B5EF4-FFF2-40B4-BE49-F238E27FC236}">
                    <a16:creationId xmlns:a16="http://schemas.microsoft.com/office/drawing/2014/main" id="{3A2EBA04-7A48-0F4E-8015-276F04244DEA}"/>
                  </a:ext>
                </a:extLst>
              </p:cNvPr>
              <p:cNvSpPr>
                <a:spLocks noRot="1" noChangeAspect="1" noMove="1" noResize="1" noEditPoints="1" noAdjustHandles="1" noChangeArrowheads="1" noChangeShapeType="1" noTextEdit="1"/>
              </p:cNvSpPr>
              <p:nvPr/>
            </p:nvSpPr>
            <p:spPr>
              <a:xfrm>
                <a:off x="4503255" y="4634068"/>
                <a:ext cx="859787" cy="405304"/>
              </a:xfrm>
              <a:prstGeom prst="rect">
                <a:avLst/>
              </a:prstGeom>
              <a:blipFill>
                <a:blip r:embed="rId13"/>
                <a:stretch>
                  <a:fillRect/>
                </a:stretch>
              </a:blipFill>
            </p:spPr>
            <p:txBody>
              <a:bodyPr/>
              <a:lstStyle/>
              <a:p>
                <a:r>
                  <a:rPr lang="en-GB">
                    <a:noFill/>
                  </a:rPr>
                  <a:t> </a:t>
                </a:r>
              </a:p>
            </p:txBody>
          </p:sp>
        </mc:Fallback>
      </mc:AlternateContent>
      <p:grpSp>
        <p:nvGrpSpPr>
          <p:cNvPr id="57" name="Group 56">
            <a:extLst>
              <a:ext uri="{FF2B5EF4-FFF2-40B4-BE49-F238E27FC236}">
                <a16:creationId xmlns:a16="http://schemas.microsoft.com/office/drawing/2014/main" id="{4D451AC4-0EDE-5C46-AAEA-01F930462991}"/>
              </a:ext>
            </a:extLst>
          </p:cNvPr>
          <p:cNvGrpSpPr/>
          <p:nvPr/>
        </p:nvGrpSpPr>
        <p:grpSpPr>
          <a:xfrm>
            <a:off x="5991378" y="3698619"/>
            <a:ext cx="1382400" cy="1011751"/>
            <a:chOff x="6017504" y="4138357"/>
            <a:chExt cx="1382400" cy="1011751"/>
          </a:xfrm>
        </p:grpSpPr>
        <p:grpSp>
          <p:nvGrpSpPr>
            <p:cNvPr id="58" name="Group 57">
              <a:extLst>
                <a:ext uri="{FF2B5EF4-FFF2-40B4-BE49-F238E27FC236}">
                  <a16:creationId xmlns:a16="http://schemas.microsoft.com/office/drawing/2014/main" id="{09871FC0-BAD5-0A46-9313-A0A03369B6D6}"/>
                </a:ext>
              </a:extLst>
            </p:cNvPr>
            <p:cNvGrpSpPr/>
            <p:nvPr/>
          </p:nvGrpSpPr>
          <p:grpSpPr>
            <a:xfrm>
              <a:off x="6017504" y="4138357"/>
              <a:ext cx="1382400" cy="1011751"/>
              <a:chOff x="798394" y="3858187"/>
              <a:chExt cx="1918447" cy="1011751"/>
            </a:xfrm>
          </p:grpSpPr>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54E06510-BC5D-6D48-B964-B8DD7062811B}"/>
                      </a:ext>
                    </a:extLst>
                  </p:cNvPr>
                  <p:cNvSpPr txBox="1"/>
                  <p:nvPr/>
                </p:nvSpPr>
                <p:spPr>
                  <a:xfrm>
                    <a:off x="798394" y="3858187"/>
                    <a:ext cx="1918447"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3</m:t>
                              </m:r>
                            </m:sub>
                          </m:sSub>
                          <m:r>
                            <a:rPr lang="de-DE" b="0" i="1" dirty="0" smtClean="0">
                              <a:solidFill>
                                <a:schemeClr val="tx1">
                                  <a:lumMod val="50000"/>
                                  <a:lumOff val="50000"/>
                                </a:schemeClr>
                              </a:solidFill>
                              <a:latin typeface="Cambria Math" panose="02040503050406030204" pitchFamily="18" charset="0"/>
                            </a:rPr>
                            <m:t> </m:t>
                          </m:r>
                          <m:sSub>
                            <m:sSubPr>
                              <m:ctrlPr>
                                <a:rPr lang="de-DE" b="0" i="1" dirty="0" smtClean="0">
                                  <a:solidFill>
                                    <a:schemeClr val="tx1">
                                      <a:lumMod val="50000"/>
                                      <a:lumOff val="50000"/>
                                    </a:schemeClr>
                                  </a:solidFill>
                                  <a:latin typeface="Cambria Math" panose="02040503050406030204" pitchFamily="18" charset="0"/>
                                </a:rPr>
                              </m:ctrlPr>
                            </m:sSubPr>
                            <m:e>
                              <m:r>
                                <a:rPr lang="de-DE" b="0" i="1" dirty="0" smtClean="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b="0" i="1" dirty="0" smtClean="0">
                                  <a:solidFill>
                                    <a:schemeClr val="tx1">
                                      <a:lumMod val="50000"/>
                                      <a:lumOff val="50000"/>
                                    </a:schemeClr>
                                  </a:solidFill>
                                  <a:latin typeface="Cambria Math" panose="02040503050406030204" pitchFamily="18" charset="0"/>
                                </a:rPr>
                                <m:t>3</m:t>
                              </m:r>
                            </m:sub>
                          </m:sSub>
                        </m:oMath>
                      </m:oMathPara>
                    </a14:m>
                    <a:endParaRPr lang="de-DE" b="0"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4</m:t>
                              </m:r>
                            </m:sub>
                          </m:sSub>
                        </m:oMath>
                      </m:oMathPara>
                    </a14:m>
                    <a:endParaRPr lang="de-DE" i="1" dirty="0">
                      <a:solidFill>
                        <a:schemeClr val="tx1"/>
                      </a:solidFill>
                      <a:latin typeface="Cambria Math" panose="02040503050406030204" pitchFamily="18" charset="0"/>
                    </a:endParaRPr>
                  </a:p>
                </p:txBody>
              </p:sp>
            </mc:Choice>
            <mc:Fallback xmlns="">
              <p:sp>
                <p:nvSpPr>
                  <p:cNvPr id="60" name="TextBox 59">
                    <a:extLst>
                      <a:ext uri="{FF2B5EF4-FFF2-40B4-BE49-F238E27FC236}">
                        <a16:creationId xmlns:a16="http://schemas.microsoft.com/office/drawing/2014/main" id="{54E06510-BC5D-6D48-B964-B8DD7062811B}"/>
                      </a:ext>
                    </a:extLst>
                  </p:cNvPr>
                  <p:cNvSpPr txBox="1">
                    <a:spLocks noRot="1" noChangeAspect="1" noMove="1" noResize="1" noEditPoints="1" noAdjustHandles="1" noChangeArrowheads="1" noChangeShapeType="1" noTextEdit="1"/>
                  </p:cNvSpPr>
                  <p:nvPr/>
                </p:nvSpPr>
                <p:spPr>
                  <a:xfrm>
                    <a:off x="798394" y="3858187"/>
                    <a:ext cx="1918447" cy="715089"/>
                  </a:xfrm>
                  <a:prstGeom prst="roundRect">
                    <a:avLst/>
                  </a:prstGeom>
                  <a:blipFill>
                    <a:blip r:embed="rId14"/>
                    <a:stretch>
                      <a:fillRect l="-180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65B547B0-B91F-7742-9817-CA4E7D1747F8}"/>
                      </a:ext>
                    </a:extLst>
                  </p:cNvPr>
                  <p:cNvSpPr txBox="1"/>
                  <p:nvPr/>
                </p:nvSpPr>
                <p:spPr>
                  <a:xfrm>
                    <a:off x="1625683" y="4592939"/>
                    <a:ext cx="44607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61" name="TextBox 60">
                    <a:extLst>
                      <a:ext uri="{FF2B5EF4-FFF2-40B4-BE49-F238E27FC236}">
                        <a16:creationId xmlns:a16="http://schemas.microsoft.com/office/drawing/2014/main" id="{65B547B0-B91F-7742-9817-CA4E7D1747F8}"/>
                      </a:ext>
                    </a:extLst>
                  </p:cNvPr>
                  <p:cNvSpPr txBox="1">
                    <a:spLocks noRot="1" noChangeAspect="1" noMove="1" noResize="1" noEditPoints="1" noAdjustHandles="1" noChangeArrowheads="1" noChangeShapeType="1" noTextEdit="1"/>
                  </p:cNvSpPr>
                  <p:nvPr/>
                </p:nvSpPr>
                <p:spPr>
                  <a:xfrm>
                    <a:off x="1625683" y="4592939"/>
                    <a:ext cx="446075" cy="276999"/>
                  </a:xfrm>
                  <a:prstGeom prst="rect">
                    <a:avLst/>
                  </a:prstGeom>
                  <a:blipFill>
                    <a:blip r:embed="rId15"/>
                    <a:stretch>
                      <a:fillRect l="-15385" r="-3846" b="-2173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A99C5403-D1F8-C644-AF04-2227B6EC7109}"/>
                    </a:ext>
                  </a:extLst>
                </p:cNvPr>
                <p:cNvSpPr txBox="1"/>
                <p:nvPr/>
              </p:nvSpPr>
              <p:spPr>
                <a:xfrm rot="5400000">
                  <a:off x="7096606" y="4550240"/>
                  <a:ext cx="280206" cy="326209"/>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4</m:t>
                            </m:r>
                          </m:sub>
                          <m:sup>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59" name="TextBox 58">
                  <a:extLst>
                    <a:ext uri="{FF2B5EF4-FFF2-40B4-BE49-F238E27FC236}">
                      <a16:creationId xmlns:a16="http://schemas.microsoft.com/office/drawing/2014/main" id="{A99C5403-D1F8-C644-AF04-2227B6EC7109}"/>
                    </a:ext>
                  </a:extLst>
                </p:cNvPr>
                <p:cNvSpPr txBox="1">
                  <a:spLocks noRot="1" noChangeAspect="1" noMove="1" noResize="1" noEditPoints="1" noAdjustHandles="1" noChangeArrowheads="1" noChangeShapeType="1" noTextEdit="1"/>
                </p:cNvSpPr>
                <p:nvPr/>
              </p:nvSpPr>
              <p:spPr>
                <a:xfrm rot="5400000">
                  <a:off x="7096606" y="4550240"/>
                  <a:ext cx="280206" cy="326209"/>
                </a:xfrm>
                <a:prstGeom prst="round1Rect">
                  <a:avLst>
                    <a:gd name="adj" fmla="val 40865"/>
                  </a:avLst>
                </a:prstGeom>
                <a:blipFill>
                  <a:blip r:embed="rId16"/>
                  <a:stretch>
                    <a:fillRect l="-7407"/>
                  </a:stretch>
                </a:blipFill>
                <a:ln>
                  <a:noFill/>
                </a:ln>
              </p:spPr>
              <p:txBody>
                <a:bodyPr/>
                <a:lstStyle/>
                <a:p>
                  <a:r>
                    <a:rPr lang="en-GB">
                      <a:noFill/>
                    </a:rPr>
                    <a:t> </a:t>
                  </a:r>
                </a:p>
              </p:txBody>
            </p:sp>
          </mc:Fallback>
        </mc:AlternateContent>
      </p:grpSp>
    </p:spTree>
    <p:extLst>
      <p:ext uri="{BB962C8B-B14F-4D97-AF65-F5344CB8AC3E}">
        <p14:creationId xmlns:p14="http://schemas.microsoft.com/office/powerpoint/2010/main" val="39964891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69A43-1C4B-C34B-9C04-DA52606C04F9}"/>
              </a:ext>
            </a:extLst>
          </p:cNvPr>
          <p:cNvSpPr>
            <a:spLocks noGrp="1"/>
          </p:cNvSpPr>
          <p:nvPr>
            <p:ph type="title"/>
          </p:nvPr>
        </p:nvSpPr>
        <p:spPr/>
        <p:txBody>
          <a:bodyPr/>
          <a:lstStyle/>
          <a:p>
            <a:r>
              <a:rPr lang="en-GB" dirty="0"/>
              <a:t>Interim Summary</a:t>
            </a:r>
          </a:p>
        </p:txBody>
      </p:sp>
      <p:sp>
        <p:nvSpPr>
          <p:cNvPr id="3" name="Content Placeholder 2">
            <a:extLst>
              <a:ext uri="{FF2B5EF4-FFF2-40B4-BE49-F238E27FC236}">
                <a16:creationId xmlns:a16="http://schemas.microsoft.com/office/drawing/2014/main" id="{9B9080CF-5287-4B44-84A3-54CE78A29E0E}"/>
              </a:ext>
            </a:extLst>
          </p:cNvPr>
          <p:cNvSpPr>
            <a:spLocks noGrp="1"/>
          </p:cNvSpPr>
          <p:nvPr>
            <p:ph idx="1"/>
          </p:nvPr>
        </p:nvSpPr>
        <p:spPr/>
        <p:txBody>
          <a:bodyPr/>
          <a:lstStyle/>
          <a:p>
            <a:r>
              <a:rPr lang="en-GB" dirty="0"/>
              <a:t>Need to undo splits to </a:t>
            </a:r>
          </a:p>
          <a:p>
            <a:pPr marL="0" indent="0" algn="ctr">
              <a:buNone/>
            </a:pPr>
            <a:r>
              <a:rPr lang="en-GB" dirty="0">
                <a:solidFill>
                  <a:schemeClr val="accent1"/>
                </a:solidFill>
              </a:rPr>
              <a:t>keep reasoning polynomial </a:t>
            </a:r>
            <a:r>
              <a:rPr lang="en-GB" dirty="0" err="1">
                <a:solidFill>
                  <a:schemeClr val="accent1"/>
                </a:solidFill>
              </a:rPr>
              <a:t>w.r.t</a:t>
            </a:r>
            <a:r>
              <a:rPr lang="en-GB" dirty="0">
                <a:solidFill>
                  <a:schemeClr val="accent1"/>
                </a:solidFill>
              </a:rPr>
              <a:t>. domain sizes</a:t>
            </a:r>
          </a:p>
          <a:p>
            <a:pPr marL="514350" indent="-514350">
              <a:buFont typeface="+mj-lt"/>
              <a:buAutoNum type="arabicPeriod"/>
            </a:pPr>
            <a:r>
              <a:rPr lang="en-GB" dirty="0"/>
              <a:t>Where can splits be undone efficiently?</a:t>
            </a:r>
          </a:p>
          <a:p>
            <a:pPr lvl="1"/>
            <a:r>
              <a:rPr lang="en-GB" dirty="0"/>
              <a:t>Undo splits in a forward message</a:t>
            </a:r>
          </a:p>
          <a:p>
            <a:pPr marL="514350" indent="-514350">
              <a:buFont typeface="+mj-lt"/>
              <a:buAutoNum type="arabicPeriod"/>
            </a:pPr>
            <a:r>
              <a:rPr lang="en-GB" dirty="0"/>
              <a:t>How to undo splits?</a:t>
            </a:r>
          </a:p>
          <a:p>
            <a:pPr lvl="1"/>
            <a:r>
              <a:rPr lang="en-GB" dirty="0"/>
              <a:t>Find approximate symmetries</a:t>
            </a:r>
          </a:p>
          <a:p>
            <a:pPr lvl="1"/>
            <a:r>
              <a:rPr lang="en-GB" dirty="0"/>
              <a:t>Merge based on groundings</a:t>
            </a:r>
          </a:p>
          <a:p>
            <a:pPr marL="514350" indent="-514350">
              <a:buFont typeface="+mj-lt"/>
              <a:buAutoNum type="arabicPeriod"/>
            </a:pPr>
            <a:r>
              <a:rPr lang="en-GB" dirty="0"/>
              <a:t>Is it reasonable to undo splits?</a:t>
            </a:r>
          </a:p>
          <a:p>
            <a:pPr lvl="1"/>
            <a:r>
              <a:rPr lang="en-GB" dirty="0"/>
              <a:t>Yes, due to the temporal model behaviour </a:t>
            </a:r>
            <a:br>
              <a:rPr lang="en-GB" dirty="0"/>
            </a:br>
            <a:r>
              <a:rPr lang="en-GB" dirty="0"/>
              <a:t>(indefinitely bounded error) </a:t>
            </a:r>
          </a:p>
          <a:p>
            <a:pPr lvl="2"/>
            <a:r>
              <a:rPr lang="en-GB" dirty="0"/>
              <a:t>Achieve fully lifted model again without new evidence</a:t>
            </a:r>
          </a:p>
          <a:p>
            <a:endParaRPr lang="en-GB" dirty="0"/>
          </a:p>
          <a:p>
            <a:pPr lvl="1"/>
            <a:endParaRPr lang="en-GB" dirty="0"/>
          </a:p>
          <a:p>
            <a:endParaRPr lang="en-GB" dirty="0"/>
          </a:p>
        </p:txBody>
      </p:sp>
      <p:sp>
        <p:nvSpPr>
          <p:cNvPr id="4" name="Slide Number Placeholder 3">
            <a:extLst>
              <a:ext uri="{FF2B5EF4-FFF2-40B4-BE49-F238E27FC236}">
                <a16:creationId xmlns:a16="http://schemas.microsoft.com/office/drawing/2014/main" id="{9F21CE15-35C7-C144-A839-E23B2C1A2BAF}"/>
              </a:ext>
            </a:extLst>
          </p:cNvPr>
          <p:cNvSpPr>
            <a:spLocks noGrp="1"/>
          </p:cNvSpPr>
          <p:nvPr>
            <p:ph type="sldNum" sz="quarter" idx="12"/>
          </p:nvPr>
        </p:nvSpPr>
        <p:spPr/>
        <p:txBody>
          <a:bodyPr/>
          <a:lstStyle/>
          <a:p>
            <a:fld id="{DB7C4649-800D-CB47-881A-AA04BFFFB18C}" type="slidenum">
              <a:rPr lang="en-US" smtClean="0"/>
              <a:t>95</a:t>
            </a:fld>
            <a:endParaRPr lang="en-US"/>
          </a:p>
        </p:txBody>
      </p:sp>
      <p:sp>
        <p:nvSpPr>
          <p:cNvPr id="7" name="Rectangle 6">
            <a:extLst>
              <a:ext uri="{FF2B5EF4-FFF2-40B4-BE49-F238E27FC236}">
                <a16:creationId xmlns:a16="http://schemas.microsoft.com/office/drawing/2014/main" id="{F4D42DB2-A62E-2746-A1C0-1A17EA92C4F3}"/>
              </a:ext>
            </a:extLst>
          </p:cNvPr>
          <p:cNvSpPr/>
          <p:nvPr/>
        </p:nvSpPr>
        <p:spPr>
          <a:xfrm>
            <a:off x="2050868" y="6310386"/>
            <a:ext cx="6152605" cy="400110"/>
          </a:xfrm>
          <a:prstGeom prst="rect">
            <a:avLst/>
          </a:prstGeom>
        </p:spPr>
        <p:txBody>
          <a:bodyPr wrap="square">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Taming Reasoning in Temporal Probabilistic Relational Models Explanation. In </a:t>
            </a:r>
            <a:r>
              <a:rPr lang="en-GB" sz="1000" i="1" dirty="0">
                <a:solidFill>
                  <a:schemeClr val="accent3"/>
                </a:solidFill>
              </a:rPr>
              <a:t>Proceedings</a:t>
            </a:r>
            <a:r>
              <a:rPr lang="en-GB" sz="1000" dirty="0">
                <a:solidFill>
                  <a:schemeClr val="accent3"/>
                </a:solidFill>
              </a:rPr>
              <a:t> </a:t>
            </a:r>
            <a:r>
              <a:rPr lang="en-GB" sz="1000" i="1" dirty="0">
                <a:solidFill>
                  <a:schemeClr val="accent3"/>
                </a:solidFill>
              </a:rPr>
              <a:t>of the ECAI 2020</a:t>
            </a:r>
            <a:r>
              <a:rPr lang="en-GB" sz="1000" dirty="0">
                <a:solidFill>
                  <a:schemeClr val="accent3"/>
                </a:solidFill>
              </a:rPr>
              <a:t>, 2020.</a:t>
            </a:r>
          </a:p>
        </p:txBody>
      </p:sp>
    </p:spTree>
    <p:extLst>
      <p:ext uri="{BB962C8B-B14F-4D97-AF65-F5344CB8AC3E}">
        <p14:creationId xmlns:p14="http://schemas.microsoft.com/office/powerpoint/2010/main" val="262607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FF719-0BFC-CB4B-8692-C2F8C610E724}"/>
              </a:ext>
            </a:extLst>
          </p:cNvPr>
          <p:cNvSpPr>
            <a:spLocks noGrp="1"/>
          </p:cNvSpPr>
          <p:nvPr>
            <p:ph type="title"/>
          </p:nvPr>
        </p:nvSpPr>
        <p:spPr/>
        <p:txBody>
          <a:bodyPr/>
          <a:lstStyle/>
          <a:p>
            <a:r>
              <a:rPr lang="en-GB" dirty="0"/>
              <a:t>Outlook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286F27B-FAE2-F34B-B53E-E6609CABBEE8}"/>
                  </a:ext>
                </a:extLst>
              </p:cNvPr>
              <p:cNvSpPr>
                <a:spLocks noGrp="1"/>
              </p:cNvSpPr>
              <p:nvPr>
                <p:ph idx="1"/>
              </p:nvPr>
            </p:nvSpPr>
            <p:spPr/>
            <p:txBody>
              <a:bodyPr>
                <a:normAutofit/>
              </a:bodyPr>
              <a:lstStyle/>
              <a:p>
                <a:r>
                  <a:rPr lang="en-GB" dirty="0"/>
                  <a:t>Changing domains over time/sequences</a:t>
                </a:r>
              </a:p>
              <a:p>
                <a:pPr lvl="1"/>
                <a:r>
                  <a:rPr lang="en-GB" dirty="0"/>
                  <a:t>Towards open-world assumption</a:t>
                </a:r>
              </a:p>
              <a:p>
                <a:r>
                  <a:rPr lang="en-GB" dirty="0"/>
                  <a:t>Non-stationarity</a:t>
                </a:r>
              </a:p>
              <a:p>
                <a:pPr lvl="1"/>
                <a:r>
                  <a:rPr lang="en-GB" dirty="0"/>
                  <a:t>Outside forces change the distributions</a:t>
                </a:r>
              </a:p>
              <a:p>
                <a:pPr lvl="1"/>
                <a:r>
                  <a:rPr lang="en-GB" dirty="0"/>
                  <a:t>C.f., reinforcement learning</a:t>
                </a:r>
              </a:p>
              <a:p>
                <a:r>
                  <a:rPr lang="en-GB" dirty="0"/>
                  <a:t>Markov-k</a:t>
                </a:r>
              </a:p>
              <a:p>
                <a:pPr lvl="1"/>
                <a:r>
                  <a:rPr lang="en-GB" dirty="0"/>
                  <a:t>Influence might be further in the future than just the next step ➝ Something that will be even more apparent during next topic, decision making, where actions might only have an effect after </a:t>
                </a:r>
                <a14:m>
                  <m:oMath xmlns:m="http://schemas.openxmlformats.org/officeDocument/2006/math">
                    <m:r>
                      <a:rPr lang="de-DE" b="0" i="1" dirty="0" smtClean="0">
                        <a:latin typeface="Cambria Math" panose="02040503050406030204" pitchFamily="18" charset="0"/>
                      </a:rPr>
                      <m:t>𝑐</m:t>
                    </m:r>
                  </m:oMath>
                </a14:m>
                <a:r>
                  <a:rPr lang="en-GB" dirty="0"/>
                  <a:t> steps</a:t>
                </a:r>
              </a:p>
              <a:p>
                <a:pPr lvl="1"/>
                <a:endParaRPr lang="en-GB" dirty="0"/>
              </a:p>
              <a:p>
                <a:r>
                  <a:rPr lang="en-GB" dirty="0" err="1"/>
                  <a:t>OngoingResearch@IFIS</a:t>
                </a:r>
                <a:endParaRPr lang="en-GB" dirty="0"/>
              </a:p>
            </p:txBody>
          </p:sp>
        </mc:Choice>
        <mc:Fallback xmlns="">
          <p:sp>
            <p:nvSpPr>
              <p:cNvPr id="3" name="Content Placeholder 2">
                <a:extLst>
                  <a:ext uri="{FF2B5EF4-FFF2-40B4-BE49-F238E27FC236}">
                    <a16:creationId xmlns:a16="http://schemas.microsoft.com/office/drawing/2014/main" id="{F286F27B-FAE2-F34B-B53E-E6609CABBEE8}"/>
                  </a:ext>
                </a:extLst>
              </p:cNvPr>
              <p:cNvSpPr>
                <a:spLocks noGrp="1" noRot="1" noChangeAspect="1" noMove="1" noResize="1" noEditPoints="1" noAdjustHandles="1" noChangeArrowheads="1" noChangeShapeType="1" noTextEdit="1"/>
              </p:cNvSpPr>
              <p:nvPr>
                <p:ph idx="1"/>
              </p:nvPr>
            </p:nvSpPr>
            <p:spPr>
              <a:blipFill>
                <a:blip r:embed="rId2"/>
                <a:stretch>
                  <a:fillRect l="-1447" t="-1768" r="-965" b="-202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9AFA83A-5B63-A740-87EC-DEED16A59B45}"/>
              </a:ext>
            </a:extLst>
          </p:cNvPr>
          <p:cNvSpPr>
            <a:spLocks noGrp="1"/>
          </p:cNvSpPr>
          <p:nvPr>
            <p:ph type="sldNum" sz="quarter" idx="12"/>
          </p:nvPr>
        </p:nvSpPr>
        <p:spPr/>
        <p:txBody>
          <a:bodyPr/>
          <a:lstStyle/>
          <a:p>
            <a:fld id="{67C9959E-8E6B-B04C-9955-EA096F41CA7A}" type="slidenum">
              <a:rPr lang="en-GB" smtClean="0"/>
              <a:t>96</a:t>
            </a:fld>
            <a:endParaRPr lang="en-GB"/>
          </a:p>
        </p:txBody>
      </p:sp>
    </p:spTree>
    <p:extLst>
      <p:ext uri="{BB962C8B-B14F-4D97-AF65-F5344CB8AC3E}">
        <p14:creationId xmlns:p14="http://schemas.microsoft.com/office/powerpoint/2010/main" val="5037392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a:xfrm>
            <a:off x="628649" y="260986"/>
            <a:ext cx="8345533" cy="717866"/>
          </a:xfrm>
        </p:spPr>
        <p:txBody>
          <a:bodyPr>
            <a:normAutofit/>
          </a:bodyPr>
          <a:lstStyle/>
          <a:p>
            <a:r>
              <a:rPr lang="en-GB" dirty="0"/>
              <a:t>Outline: 6. Sequential Models &amp; Inf.</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a:xfrm>
            <a:off x="628650" y="1158240"/>
            <a:ext cx="7886700" cy="5373189"/>
          </a:xfrm>
        </p:spPr>
        <p:txBody>
          <a:bodyPr>
            <a:normAutofit lnSpcReduction="10000"/>
          </a:bodyPr>
          <a:lstStyle/>
          <a:p>
            <a:pPr marL="514350" indent="-514350">
              <a:buFont typeface="+mj-lt"/>
              <a:buAutoNum type="alphaUcPeriod"/>
            </a:pPr>
            <a:r>
              <a:rPr lang="en-GB" i="1" dirty="0"/>
              <a:t>Lifted modelling of sequences</a:t>
            </a:r>
          </a:p>
          <a:p>
            <a:pPr lvl="1"/>
            <a:r>
              <a:rPr lang="en-GB" dirty="0"/>
              <a:t>Parameterised dynamic models (PDMs)</a:t>
            </a:r>
          </a:p>
          <a:p>
            <a:pPr lvl="1"/>
            <a:r>
              <a:rPr lang="en-GB" dirty="0"/>
              <a:t>Modelling, semantics</a:t>
            </a:r>
          </a:p>
          <a:p>
            <a:pPr marL="514350" indent="-514350">
              <a:buFont typeface="+mj-lt"/>
              <a:buAutoNum type="alphaUcPeriod"/>
            </a:pPr>
            <a:r>
              <a:rPr lang="en-GB" i="1" dirty="0"/>
              <a:t>Lifted dynamic inference</a:t>
            </a:r>
          </a:p>
          <a:p>
            <a:pPr lvl="1"/>
            <a:r>
              <a:rPr lang="en-GB" dirty="0"/>
              <a:t>Inference tasks</a:t>
            </a:r>
          </a:p>
          <a:p>
            <a:pPr lvl="1"/>
            <a:r>
              <a:rPr lang="en-GB" dirty="0"/>
              <a:t>Interfaces</a:t>
            </a:r>
          </a:p>
          <a:p>
            <a:pPr lvl="1"/>
            <a:r>
              <a:rPr lang="en-GB" dirty="0"/>
              <a:t>Lifted dynamic junction tree algorithm (LDJT)</a:t>
            </a:r>
          </a:p>
          <a:p>
            <a:pPr lvl="1"/>
            <a:r>
              <a:rPr lang="en-GB" dirty="0"/>
              <a:t>Theoretical analysis: complexity</a:t>
            </a:r>
          </a:p>
          <a:p>
            <a:pPr marL="514350" indent="-514350">
              <a:buFont typeface="+mj-lt"/>
              <a:buAutoNum type="alphaUcPeriod"/>
            </a:pPr>
            <a:r>
              <a:rPr lang="en-GB" i="1" dirty="0"/>
              <a:t>Keeping inference polynomial</a:t>
            </a:r>
          </a:p>
          <a:p>
            <a:pPr lvl="1"/>
            <a:r>
              <a:rPr lang="en-GB" dirty="0"/>
              <a:t>Problem of evidence over time in lifted models</a:t>
            </a:r>
          </a:p>
          <a:p>
            <a:pPr lvl="1"/>
            <a:r>
              <a:rPr lang="en-GB" dirty="0"/>
              <a:t>Temporal approximate merging (</a:t>
            </a:r>
            <a:r>
              <a:rPr lang="en-GB" dirty="0" err="1"/>
              <a:t>TAMe</a:t>
            </a:r>
            <a:r>
              <a:rPr lang="en-GB" dirty="0"/>
              <a:t>)</a:t>
            </a:r>
          </a:p>
          <a:p>
            <a:pPr lvl="1"/>
            <a:endParaRPr lang="en-GB" dirty="0">
              <a:solidFill>
                <a:srgbClr val="C00000"/>
              </a:solidFill>
            </a:endParaRPr>
          </a:p>
          <a:p>
            <a:pPr marL="0" indent="0" algn="ctr">
              <a:buNone/>
            </a:pPr>
            <a:r>
              <a:rPr lang="en-GB" dirty="0">
                <a:solidFill>
                  <a:srgbClr val="C00000"/>
                </a:solidFill>
              </a:rPr>
              <a:t>⇒ Next: Decision Making</a:t>
            </a:r>
          </a:p>
          <a:p>
            <a:pPr marL="514350" indent="-514350">
              <a:buFont typeface="+mj-lt"/>
              <a:buAutoNum type="alphaUcPeriod"/>
            </a:pPr>
            <a:endParaRPr lang="en-GB" dirty="0"/>
          </a:p>
        </p:txBody>
      </p:sp>
      <p:sp>
        <p:nvSpPr>
          <p:cNvPr id="4" name="Slide Number Placeholder 3">
            <a:extLst>
              <a:ext uri="{FF2B5EF4-FFF2-40B4-BE49-F238E27FC236}">
                <a16:creationId xmlns:a16="http://schemas.microsoft.com/office/drawing/2014/main" id="{76C3EB6C-B7E8-0449-A40C-56D4B80C645F}"/>
              </a:ext>
            </a:extLst>
          </p:cNvPr>
          <p:cNvSpPr>
            <a:spLocks noGrp="1"/>
          </p:cNvSpPr>
          <p:nvPr>
            <p:ph type="sldNum" sz="quarter" idx="12"/>
          </p:nvPr>
        </p:nvSpPr>
        <p:spPr/>
        <p:txBody>
          <a:bodyPr/>
          <a:lstStyle/>
          <a:p>
            <a:fld id="{67C9959E-8E6B-B04C-9955-EA096F41CA7A}" type="slidenum">
              <a:rPr lang="en-GB" smtClean="0"/>
              <a:t>97</a:t>
            </a:fld>
            <a:endParaRPr lang="en-GB"/>
          </a:p>
        </p:txBody>
      </p:sp>
    </p:spTree>
    <p:extLst>
      <p:ext uri="{BB962C8B-B14F-4D97-AF65-F5344CB8AC3E}">
        <p14:creationId xmlns:p14="http://schemas.microsoft.com/office/powerpoint/2010/main" val="168051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7453</TotalTime>
  <Words>9280</Words>
  <Application>Microsoft Macintosh PowerPoint</Application>
  <PresentationFormat>On-screen Show (4:3)</PresentationFormat>
  <Paragraphs>2148</Paragraphs>
  <Slides>97</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97</vt:i4>
      </vt:variant>
    </vt:vector>
  </HeadingPairs>
  <TitlesOfParts>
    <vt:vector size="107" baseType="lpstr">
      <vt:lpstr>ＭＳ Ｐゴシック</vt:lpstr>
      <vt:lpstr>Arial</vt:lpstr>
      <vt:lpstr>Calibri</vt:lpstr>
      <vt:lpstr>Calibri Light</vt:lpstr>
      <vt:lpstr>Cambria Math</vt:lpstr>
      <vt:lpstr>Lucida Grande</vt:lpstr>
      <vt:lpstr>Times</vt:lpstr>
      <vt:lpstr>Webdings</vt:lpstr>
      <vt:lpstr>Zapf Dingbats</vt:lpstr>
      <vt:lpstr>Office Theme</vt:lpstr>
      <vt:lpstr>Intelligent Agents: Web-mining Agents  Probabilistic Graphical Models</vt:lpstr>
      <vt:lpstr>Probabilistic Graphical Models (PGMs)</vt:lpstr>
      <vt:lpstr>Setting: Agent with Utilities</vt:lpstr>
      <vt:lpstr>A Note on Naming Conventions</vt:lpstr>
      <vt:lpstr>Remember in IR Topic 4: DBNs</vt:lpstr>
      <vt:lpstr>DBNs: Generalising HMMs</vt:lpstr>
      <vt:lpstr>Tasks in HMMs</vt:lpstr>
      <vt:lpstr>Solving Tasks in DBNs</vt:lpstr>
      <vt:lpstr>Outline: 6. Sequential Models &amp; Inf.</vt:lpstr>
      <vt:lpstr>Step/Time-indexed PRVs</vt:lpstr>
      <vt:lpstr>Parameterised Dynamic Models (PDMs)</vt:lpstr>
      <vt:lpstr>PDM: Example</vt:lpstr>
      <vt:lpstr>HMMs as PDMs</vt:lpstr>
      <vt:lpstr>1.5-slice Model</vt:lpstr>
      <vt:lpstr>1.5-slice Model: Example</vt:lpstr>
      <vt:lpstr>Unrolling a PDM</vt:lpstr>
      <vt:lpstr>Unrolling a PDM: Example – T=2</vt:lpstr>
      <vt:lpstr>Unrolling a PDM: Example – τ=0</vt:lpstr>
      <vt:lpstr>Unrolling a PDM: Example – τ=1</vt:lpstr>
      <vt:lpstr>Unrolling a PDM: Example – τ=1</vt:lpstr>
      <vt:lpstr>Unrolling a PDM: Example – τ=1</vt:lpstr>
      <vt:lpstr>Unrolling a PDM: Example – τ=2</vt:lpstr>
      <vt:lpstr>PDM: Semantics</vt:lpstr>
      <vt:lpstr>PDM: Semantics</vt:lpstr>
      <vt:lpstr>PDM: Semantics</vt:lpstr>
      <vt:lpstr>Interim Summary</vt:lpstr>
      <vt:lpstr>Outline: 6. Sequential Models &amp; Inf.</vt:lpstr>
      <vt:lpstr>PDM: Tasks</vt:lpstr>
      <vt:lpstr>Naïve Inference by Unrolling</vt:lpstr>
      <vt:lpstr>Clustering</vt:lpstr>
      <vt:lpstr>Clustering</vt:lpstr>
      <vt:lpstr>PDM: Interfaces</vt:lpstr>
      <vt:lpstr>PDM: Interfaces</vt:lpstr>
      <vt:lpstr>PDM: Interfaces – Moving forward</vt:lpstr>
      <vt:lpstr>PDM: Incluster &amp; Outcluster</vt:lpstr>
      <vt:lpstr>Dynamic FO Jtrees</vt:lpstr>
      <vt:lpstr>Dynamic FO Jtrees: Example</vt:lpstr>
      <vt:lpstr>Dynamic FO Jtrees: Example</vt:lpstr>
      <vt:lpstr>Dynamic FO Jtrees: Unrolling</vt:lpstr>
      <vt:lpstr>PowerPoint Presentation</vt:lpstr>
      <vt:lpstr>Dynamic FO Jtrees: Unrolling – T=2</vt:lpstr>
      <vt:lpstr>Moving Forward</vt:lpstr>
      <vt:lpstr>Moving Forward: Example</vt:lpstr>
      <vt:lpstr>Moving Forward: Example</vt:lpstr>
      <vt:lpstr>Filtering</vt:lpstr>
      <vt:lpstr>Prediction</vt:lpstr>
      <vt:lpstr>Prediction: Example</vt:lpstr>
      <vt:lpstr>Prediction: Example</vt:lpstr>
      <vt:lpstr>Hindsight: Moving Back Again</vt:lpstr>
      <vt:lpstr>Hindsight: Backward Message β_τ</vt:lpstr>
      <vt:lpstr>Hindsight: Independences</vt:lpstr>
      <vt:lpstr>Hindsight: Example</vt:lpstr>
      <vt:lpstr>Hindsight: Example</vt:lpstr>
      <vt:lpstr>Hindsight: Example</vt:lpstr>
      <vt:lpstr>General Query Answering</vt:lpstr>
      <vt:lpstr>General Query Answering</vt:lpstr>
      <vt:lpstr>Lifted Dynamic Jtree Algorithm (LDJT)</vt:lpstr>
      <vt:lpstr>Approaches to Backward Passes</vt:lpstr>
      <vt:lpstr>Keep Instantiations</vt:lpstr>
      <vt:lpstr>Example: P(〖Epid〗_1 |E_(0:3) )</vt:lpstr>
      <vt:lpstr>Approaches to Backward Passes</vt:lpstr>
      <vt:lpstr>Beyond Standard LDJT</vt:lpstr>
      <vt:lpstr>Algorithm-induced Groundings</vt:lpstr>
      <vt:lpstr>Algorithm-induced Groundings</vt:lpstr>
      <vt:lpstr>Conjunctive Queries</vt:lpstr>
      <vt:lpstr>Sequential MAP (and MPE)</vt:lpstr>
      <vt:lpstr>Sequential MAP (and MPE)</vt:lpstr>
      <vt:lpstr>Complexity</vt:lpstr>
      <vt:lpstr>Complexity</vt:lpstr>
      <vt:lpstr>Complexity</vt:lpstr>
      <vt:lpstr>Complexity</vt:lpstr>
      <vt:lpstr>Comparison to Ground Inference</vt:lpstr>
      <vt:lpstr>Runtimes</vt:lpstr>
      <vt:lpstr>A Note on Approximations</vt:lpstr>
      <vt:lpstr>A Note on Approximations</vt:lpstr>
      <vt:lpstr>Interim Summary</vt:lpstr>
      <vt:lpstr>Outline: 6. Sequential Models &amp; Inf.</vt:lpstr>
      <vt:lpstr>The Problem with Evidence</vt:lpstr>
      <vt:lpstr>Evidence over Time</vt:lpstr>
      <vt:lpstr>Evidence over Time</vt:lpstr>
      <vt:lpstr>Undoing Splits</vt:lpstr>
      <vt:lpstr>1. Where Can Splits Be Undone Efficiently?</vt:lpstr>
      <vt:lpstr>2. How to Undo Splits?</vt:lpstr>
      <vt:lpstr>Comparing Parfactors: Approaches</vt:lpstr>
      <vt:lpstr>Comparing Parfactors</vt:lpstr>
      <vt:lpstr>Identifying Similar Groups </vt:lpstr>
      <vt:lpstr>Find Approximate Symmetries</vt:lpstr>
      <vt:lpstr>Find Approximate Symmetries</vt:lpstr>
      <vt:lpstr>Find Approximate Symmetries</vt:lpstr>
      <vt:lpstr>Cluster Groups </vt:lpstr>
      <vt:lpstr>Merge Groups</vt:lpstr>
      <vt:lpstr>Merging Parfactors</vt:lpstr>
      <vt:lpstr>Runtimes and Error</vt:lpstr>
      <vt:lpstr>Is It Reasonable to Undo Splits?</vt:lpstr>
      <vt:lpstr>Interim Summary</vt:lpstr>
      <vt:lpstr>Outlook</vt:lpstr>
      <vt:lpstr>Outline: 6. Sequential Models &amp; Inf.</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205</cp:revision>
  <cp:lastPrinted>2021-01-13T19:29:58Z</cp:lastPrinted>
  <dcterms:created xsi:type="dcterms:W3CDTF">2020-02-28T12:43:09Z</dcterms:created>
  <dcterms:modified xsi:type="dcterms:W3CDTF">2021-01-13T19:34:48Z</dcterms:modified>
</cp:coreProperties>
</file>